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3"/>
  </p:notesMasterIdLst>
  <p:handoutMasterIdLst>
    <p:handoutMasterId r:id="rId24"/>
  </p:handoutMasterIdLst>
  <p:sldIdLst>
    <p:sldId id="361" r:id="rId2"/>
    <p:sldId id="362" r:id="rId3"/>
    <p:sldId id="421" r:id="rId4"/>
    <p:sldId id="396" r:id="rId5"/>
    <p:sldId id="298" r:id="rId6"/>
    <p:sldId id="415" r:id="rId7"/>
    <p:sldId id="417" r:id="rId8"/>
    <p:sldId id="408" r:id="rId9"/>
    <p:sldId id="409" r:id="rId10"/>
    <p:sldId id="397" r:id="rId11"/>
    <p:sldId id="395" r:id="rId12"/>
    <p:sldId id="367" r:id="rId13"/>
    <p:sldId id="365" r:id="rId14"/>
    <p:sldId id="406" r:id="rId15"/>
    <p:sldId id="416" r:id="rId16"/>
    <p:sldId id="370" r:id="rId17"/>
    <p:sldId id="418" r:id="rId18"/>
    <p:sldId id="419" r:id="rId19"/>
    <p:sldId id="410" r:id="rId20"/>
    <p:sldId id="389" r:id="rId21"/>
    <p:sldId id="422" r:id="rId22"/>
  </p:sldIdLst>
  <p:sldSz cx="9144000" cy="6858000" type="screen4x3"/>
  <p:notesSz cx="7010400" cy="92964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BF530C-6BFC-46E9-B842-0EE8078FACB7}">
          <p14:sldIdLst>
            <p14:sldId id="361"/>
            <p14:sldId id="362"/>
            <p14:sldId id="421"/>
            <p14:sldId id="396"/>
            <p14:sldId id="298"/>
            <p14:sldId id="415"/>
            <p14:sldId id="417"/>
            <p14:sldId id="408"/>
            <p14:sldId id="409"/>
            <p14:sldId id="397"/>
            <p14:sldId id="395"/>
            <p14:sldId id="367"/>
            <p14:sldId id="365"/>
            <p14:sldId id="406"/>
            <p14:sldId id="416"/>
            <p14:sldId id="370"/>
            <p14:sldId id="418"/>
            <p14:sldId id="419"/>
            <p14:sldId id="410"/>
            <p14:sldId id="389"/>
            <p14:sldId id="42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F65889"/>
    <a:srgbClr val="F878A0"/>
    <a:srgbClr val="F78993"/>
    <a:srgbClr val="F17F9A"/>
    <a:srgbClr val="E58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3" autoAdjust="0"/>
    <p:restoredTop sz="83051" autoAdjust="0"/>
  </p:normalViewPr>
  <p:slideViewPr>
    <p:cSldViewPr snapToGrid="0" showGuides="1">
      <p:cViewPr varScale="1">
        <p:scale>
          <a:sx n="85" d="100"/>
          <a:sy n="85" d="100"/>
        </p:scale>
        <p:origin x="105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p:scale>
          <a:sx n="103" d="100"/>
          <a:sy n="103" d="100"/>
        </p:scale>
        <p:origin x="2658" y="-4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2CFD47-C532-45BE-A735-5623D74140BF}"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a:p>
      </dgm:t>
    </dgm:pt>
    <dgm:pt modelId="{EE5BF9E2-A307-497D-92CC-4AACAAD92E58}" type="parTrans" cxnId="{31E3FFF7-3A5E-40EA-BB70-AC6FA30CF4A4}">
      <dgm:prSet/>
      <dgm:spPr/>
      <dgm:t>
        <a:bodyPr/>
        <a:lstStyle/>
        <a:p>
          <a:endParaRPr lang="en-US"/>
        </a:p>
      </dgm:t>
    </dgm:pt>
    <dgm:pt modelId="{5577D134-D577-4863-9EC3-2FE85C41C9C4}">
      <dgm:prSet phldrT="[Text]"/>
      <dgm:spPr/>
      <dgm:t>
        <a:bodyPr/>
        <a:lstStyle/>
        <a:p>
          <a:pPr>
            <a:defRPr b="0" i="0"/>
          </a:pPr>
          <a:r>
            <a:rPr lang="58378"/>
            <a:t>Básico</a:t>
          </a:r>
        </a:p>
      </dgm:t>
    </dgm:pt>
    <dgm:pt modelId="{96A0CD47-0056-4BB9-BE64-517890B6559C}" type="sibTrans" cxnId="{31E3FFF7-3A5E-40EA-BB70-AC6FA30CF4A4}">
      <dgm:prSet/>
      <dgm:spPr/>
      <dgm:t>
        <a:bodyPr/>
        <a:lstStyle/>
        <a:p>
          <a:endParaRPr lang="en-US"/>
        </a:p>
      </dgm:t>
    </dgm:pt>
    <dgm:pt modelId="{F9F28DFA-A94B-4E94-BB8D-AF42D18075E3}" type="parTrans" cxnId="{5B6CE098-4385-492C-921A-E881846D71CE}">
      <dgm:prSet/>
      <dgm:spPr/>
      <dgm:t>
        <a:bodyPr/>
        <a:lstStyle/>
        <a:p>
          <a:endParaRPr lang="en-US"/>
        </a:p>
      </dgm:t>
    </dgm:pt>
    <dgm:pt modelId="{07D67AD2-CF94-4BC0-B7CC-14975E712190}">
      <dgm:prSet phldrT="[Text]"/>
      <dgm:spPr/>
      <dgm:t>
        <a:bodyPr/>
        <a:lstStyle/>
        <a:p>
          <a:pPr>
            <a:defRPr b="0" i="0"/>
          </a:pPr>
          <a:r>
            <a:rPr lang="58378" dirty="0"/>
            <a:t>En desarrollo</a:t>
          </a:r>
        </a:p>
      </dgm:t>
    </dgm:pt>
    <dgm:pt modelId="{99CC19F9-E6BC-4906-B22A-4BAC79E7DEA8}" type="sibTrans" cxnId="{5B6CE098-4385-492C-921A-E881846D71CE}">
      <dgm:prSet/>
      <dgm:spPr/>
      <dgm:t>
        <a:bodyPr/>
        <a:lstStyle/>
        <a:p>
          <a:endParaRPr lang="en-US"/>
        </a:p>
      </dgm:t>
    </dgm:pt>
    <dgm:pt modelId="{CFE39A3F-9201-4E9D-BEFE-0866C822FC63}" type="parTrans" cxnId="{14570E11-B7DC-4958-90F8-5E1F0C5C86CC}">
      <dgm:prSet/>
      <dgm:spPr/>
      <dgm:t>
        <a:bodyPr/>
        <a:lstStyle/>
        <a:p>
          <a:endParaRPr lang="en-US"/>
        </a:p>
      </dgm:t>
    </dgm:pt>
    <dgm:pt modelId="{6712021C-45D0-48FB-B0EE-2CA5D5289FC8}">
      <dgm:prSet phldrT="[Text]"/>
      <dgm:spPr/>
      <dgm:t>
        <a:bodyPr/>
        <a:lstStyle/>
        <a:p>
          <a:pPr>
            <a:defRPr b="0" i="0"/>
          </a:pPr>
          <a:r>
            <a:rPr lang="58378"/>
            <a:t>Avanzado</a:t>
          </a:r>
        </a:p>
      </dgm:t>
    </dgm:pt>
    <dgm:pt modelId="{E0CD52E7-8D42-4B27-8FD8-D60815992D97}" type="sibTrans" cxnId="{14570E11-B7DC-4958-90F8-5E1F0C5C86CC}">
      <dgm:prSet/>
      <dgm:spPr/>
      <dgm:t>
        <a:bodyPr/>
        <a:lstStyle/>
        <a:p>
          <a:endParaRPr lang="en-US"/>
        </a:p>
      </dgm:t>
    </dgm:pt>
    <dgm:pt modelId="{CCA44475-96CA-474F-8397-3425DADE9E9A}" type="parTrans" cxnId="{E4AF3A74-2696-4AF5-91F0-4F2BD0DEE1A3}">
      <dgm:prSet/>
      <dgm:spPr/>
      <dgm:t>
        <a:bodyPr/>
        <a:lstStyle/>
        <a:p>
          <a:endParaRPr lang="en-US"/>
        </a:p>
      </dgm:t>
    </dgm:pt>
    <dgm:pt modelId="{443EEAA7-E52B-46B2-887F-6AE47641BF0F}">
      <dgm:prSet phldrT="[Text]"/>
      <dgm:spPr/>
      <dgm:t>
        <a:bodyPr/>
        <a:lstStyle/>
        <a:p>
          <a:pPr algn="l">
            <a:defRPr b="0" i="0"/>
          </a:pPr>
          <a:r>
            <a:rPr lang="58378"/>
            <a:t>De vanguardia</a:t>
          </a:r>
        </a:p>
      </dgm:t>
    </dgm:pt>
    <dgm:pt modelId="{BFFAB8C3-67EB-4766-8670-CA43B628B0E1}" type="sibTrans" cxnId="{E4AF3A74-2696-4AF5-91F0-4F2BD0DEE1A3}">
      <dgm:prSet/>
      <dgm:spPr/>
      <dgm:t>
        <a:bodyPr/>
        <a:lstStyle/>
        <a:p>
          <a:endParaRPr lang="en-US"/>
        </a:p>
      </dgm:t>
    </dgm:pt>
    <dgm:pt modelId="{30C00AEF-9CAD-4307-9C1B-766C587329B1}" type="pres">
      <dgm:prSet presAssocID="{312CFD47-C532-45BE-A735-5623D74140BF}" presName="arrowDiagram" presStyleCnt="0">
        <dgm:presLayoutVars>
          <dgm:chMax val="5"/>
          <dgm:dir/>
          <dgm:resizeHandles val="exact"/>
        </dgm:presLayoutVars>
      </dgm:prSet>
      <dgm:spPr/>
    </dgm:pt>
    <dgm:pt modelId="{98D27312-7DB6-4997-83FE-9530541BB1A3}" type="pres">
      <dgm:prSet presAssocID="{312CFD47-C532-45BE-A735-5623D74140BF}" presName="arrow" presStyleLbl="bgShp" presStyleIdx="0" presStyleCnt="1" custScaleX="158534" custLinFactNeighborX="2245"/>
      <dgm:spPr>
        <a:solidFill>
          <a:schemeClr val="accent1">
            <a:lumMod val="60000"/>
            <a:lumOff val="40000"/>
          </a:schemeClr>
        </a:solidFill>
      </dgm:spPr>
      <dgm:extLst>
        <a:ext uri="{E40237B7-FDA0-4F09-8148-C483321AD2D9}">
          <dgm14:cNvPr xmlns:dgm14="http://schemas.microsoft.com/office/drawing/2010/diagram" id="0" name="" descr="Arrow figuring development"/>
        </a:ext>
      </dgm:extLst>
    </dgm:pt>
    <dgm:pt modelId="{1B2ECF93-5F8C-492E-AAB2-7BBACEFB0AE2}" type="pres">
      <dgm:prSet presAssocID="{312CFD47-C532-45BE-A735-5623D74140BF}" presName="arrowDiagram4" presStyleCnt="0"/>
      <dgm:spPr/>
    </dgm:pt>
    <dgm:pt modelId="{BCEA4E59-E889-4FBB-9EC5-C38CEA5E0D86}" type="pres">
      <dgm:prSet presAssocID="{5577D134-D577-4863-9EC3-2FE85C41C9C4}" presName="bullet4a" presStyleLbl="node1" presStyleIdx="0" presStyleCnt="4" custLinFactX="-200000" custLinFactY="-100000" custLinFactNeighborX="-201266" custLinFactNeighborY="-192816"/>
      <dgm:spPr/>
    </dgm:pt>
    <dgm:pt modelId="{58458298-EAFE-46F2-BD73-3807217D3909}" type="pres">
      <dgm:prSet presAssocID="{5577D134-D577-4863-9EC3-2FE85C41C9C4}" presName="textBox4a" presStyleLbl="revTx" presStyleIdx="0" presStyleCnt="4" custLinFactNeighborX="-38333" custLinFactNeighborY="-20397">
        <dgm:presLayoutVars>
          <dgm:bulletEnabled val="1"/>
        </dgm:presLayoutVars>
      </dgm:prSet>
      <dgm:spPr/>
    </dgm:pt>
    <dgm:pt modelId="{7B95D159-9328-4141-B184-8FD268B27857}" type="pres">
      <dgm:prSet presAssocID="{07D67AD2-CF94-4BC0-B7CC-14975E712190}" presName="bullet4b" presStyleLbl="node1" presStyleIdx="1" presStyleCnt="4" custLinFactNeighborX="-6236" custLinFactNeighborY="-56124"/>
      <dgm:spPr/>
    </dgm:pt>
    <dgm:pt modelId="{C23C1AF2-D447-42A9-BFEB-312BCBF1A460}" type="pres">
      <dgm:prSet presAssocID="{07D67AD2-CF94-4BC0-B7CC-14975E712190}" presName="textBox4b" presStyleLbl="revTx" presStyleIdx="1" presStyleCnt="4" custScaleX="112165" custScaleY="27380" custLinFactNeighborX="4286" custLinFactNeighborY="-26192">
        <dgm:presLayoutVars>
          <dgm:bulletEnabled val="1"/>
        </dgm:presLayoutVars>
      </dgm:prSet>
      <dgm:spPr/>
    </dgm:pt>
    <dgm:pt modelId="{48B900A8-3BE1-4061-81EB-1419875B3BF1}" type="pres">
      <dgm:prSet presAssocID="{6712021C-45D0-48FB-B0EE-2CA5D5289FC8}" presName="bullet4c" presStyleLbl="node1" presStyleIdx="2" presStyleCnt="4" custLinFactX="100000" custLinFactNeighborX="135317" custLinFactNeighborY="-18825"/>
      <dgm:spPr/>
    </dgm:pt>
    <dgm:pt modelId="{BA0FA344-EF90-430C-829B-DE88B5EC413C}" type="pres">
      <dgm:prSet presAssocID="{6712021C-45D0-48FB-B0EE-2CA5D5289FC8}" presName="textBox4c" presStyleLbl="revTx" presStyleIdx="2" presStyleCnt="4" custScaleX="93587" custScaleY="22505" custLinFactNeighborX="50309" custLinFactNeighborY="-25650">
        <dgm:presLayoutVars>
          <dgm:bulletEnabled val="1"/>
        </dgm:presLayoutVars>
      </dgm:prSet>
      <dgm:spPr/>
    </dgm:pt>
    <dgm:pt modelId="{D7427134-5684-4089-988B-A772CBC4E4EA}" type="pres">
      <dgm:prSet presAssocID="{443EEAA7-E52B-46B2-887F-6AE47641BF0F}" presName="bullet4d" presStyleLbl="node1" presStyleIdx="3" presStyleCnt="4" custLinFactX="157570" custLinFactNeighborX="200000" custLinFactNeighborY="-7169"/>
      <dgm:spPr/>
    </dgm:pt>
    <dgm:pt modelId="{498EB726-0C86-4AC6-A58A-E7E58919E359}" type="pres">
      <dgm:prSet presAssocID="{443EEAA7-E52B-46B2-887F-6AE47641BF0F}" presName="textBox4d" presStyleLbl="revTx" presStyleIdx="3" presStyleCnt="4" custScaleX="142658" custScaleY="12538" custLinFactNeighborX="96348" custLinFactNeighborY="-23781">
        <dgm:presLayoutVars>
          <dgm:bulletEnabled val="1"/>
        </dgm:presLayoutVars>
      </dgm:prSet>
      <dgm:spPr/>
    </dgm:pt>
  </dgm:ptLst>
  <dgm:cxnLst>
    <dgm:cxn modelId="{B2CFAB07-A881-4739-9297-9D783764E0B7}" type="presOf" srcId="{07D67AD2-CF94-4BC0-B7CC-14975E712190}" destId="{C23C1AF2-D447-42A9-BFEB-312BCBF1A460}" srcOrd="0" destOrd="0" presId="urn:microsoft.com/office/officeart/2005/8/layout/arrow2"/>
    <dgm:cxn modelId="{BBF77F0E-206D-43A7-B935-299F1A0BCE43}" type="presOf" srcId="{312CFD47-C532-45BE-A735-5623D74140BF}" destId="{30C00AEF-9CAD-4307-9C1B-766C587329B1}" srcOrd="0" destOrd="0" presId="urn:microsoft.com/office/officeart/2005/8/layout/arrow2"/>
    <dgm:cxn modelId="{14570E11-B7DC-4958-90F8-5E1F0C5C86CC}" srcId="{312CFD47-C532-45BE-A735-5623D74140BF}" destId="{6712021C-45D0-48FB-B0EE-2CA5D5289FC8}" srcOrd="2" destOrd="0" parTransId="{CFE39A3F-9201-4E9D-BEFE-0866C822FC63}" sibTransId="{E0CD52E7-8D42-4B27-8FD8-D60815992D97}"/>
    <dgm:cxn modelId="{63786E11-990D-48A9-918F-B2844812DDEE}" type="presOf" srcId="{5577D134-D577-4863-9EC3-2FE85C41C9C4}" destId="{58458298-EAFE-46F2-BD73-3807217D3909}" srcOrd="0" destOrd="0" presId="urn:microsoft.com/office/officeart/2005/8/layout/arrow2"/>
    <dgm:cxn modelId="{1EA4B03D-9BE7-4B77-BEB6-EE839C1649B8}" type="presOf" srcId="{443EEAA7-E52B-46B2-887F-6AE47641BF0F}" destId="{498EB726-0C86-4AC6-A58A-E7E58919E359}" srcOrd="0" destOrd="0" presId="urn:microsoft.com/office/officeart/2005/8/layout/arrow2"/>
    <dgm:cxn modelId="{9D79AC6B-CD9A-4D54-8552-5F849FD73016}" type="presOf" srcId="{6712021C-45D0-48FB-B0EE-2CA5D5289FC8}" destId="{BA0FA344-EF90-430C-829B-DE88B5EC413C}" srcOrd="0" destOrd="0" presId="urn:microsoft.com/office/officeart/2005/8/layout/arrow2"/>
    <dgm:cxn modelId="{E4AF3A74-2696-4AF5-91F0-4F2BD0DEE1A3}" srcId="{312CFD47-C532-45BE-A735-5623D74140BF}" destId="{443EEAA7-E52B-46B2-887F-6AE47641BF0F}" srcOrd="3" destOrd="0" parTransId="{CCA44475-96CA-474F-8397-3425DADE9E9A}" sibTransId="{BFFAB8C3-67EB-4766-8670-CA43B628B0E1}"/>
    <dgm:cxn modelId="{5B6CE098-4385-492C-921A-E881846D71CE}" srcId="{312CFD47-C532-45BE-A735-5623D74140BF}" destId="{07D67AD2-CF94-4BC0-B7CC-14975E712190}" srcOrd="1" destOrd="0" parTransId="{F9F28DFA-A94B-4E94-BB8D-AF42D18075E3}" sibTransId="{99CC19F9-E6BC-4906-B22A-4BAC79E7DEA8}"/>
    <dgm:cxn modelId="{31E3FFF7-3A5E-40EA-BB70-AC6FA30CF4A4}" srcId="{312CFD47-C532-45BE-A735-5623D74140BF}" destId="{5577D134-D577-4863-9EC3-2FE85C41C9C4}" srcOrd="0" destOrd="0" parTransId="{EE5BF9E2-A307-497D-92CC-4AACAAD92E58}" sibTransId="{96A0CD47-0056-4BB9-BE64-517890B6559C}"/>
    <dgm:cxn modelId="{68B1E94D-426C-4929-9F5E-9E55D800853E}" type="presParOf" srcId="{30C00AEF-9CAD-4307-9C1B-766C587329B1}" destId="{98D27312-7DB6-4997-83FE-9530541BB1A3}" srcOrd="0" destOrd="0" presId="urn:microsoft.com/office/officeart/2005/8/layout/arrow2"/>
    <dgm:cxn modelId="{F8B932E4-78C7-48E6-8262-7286F29D95EA}" type="presParOf" srcId="{30C00AEF-9CAD-4307-9C1B-766C587329B1}" destId="{1B2ECF93-5F8C-492E-AAB2-7BBACEFB0AE2}" srcOrd="1" destOrd="0" presId="urn:microsoft.com/office/officeart/2005/8/layout/arrow2"/>
    <dgm:cxn modelId="{5F82E6F4-CDBE-45EA-AEB1-9376538440ED}" type="presParOf" srcId="{1B2ECF93-5F8C-492E-AAB2-7BBACEFB0AE2}" destId="{BCEA4E59-E889-4FBB-9EC5-C38CEA5E0D86}" srcOrd="0" destOrd="0" presId="urn:microsoft.com/office/officeart/2005/8/layout/arrow2"/>
    <dgm:cxn modelId="{788762D3-A0DC-44C7-908D-0BCC1AF28CA1}" type="presParOf" srcId="{1B2ECF93-5F8C-492E-AAB2-7BBACEFB0AE2}" destId="{58458298-EAFE-46F2-BD73-3807217D3909}" srcOrd="1" destOrd="0" presId="urn:microsoft.com/office/officeart/2005/8/layout/arrow2"/>
    <dgm:cxn modelId="{262935D7-94D1-412E-8526-1897EC2D0A29}" type="presParOf" srcId="{1B2ECF93-5F8C-492E-AAB2-7BBACEFB0AE2}" destId="{7B95D159-9328-4141-B184-8FD268B27857}" srcOrd="2" destOrd="0" presId="urn:microsoft.com/office/officeart/2005/8/layout/arrow2"/>
    <dgm:cxn modelId="{2DE2A688-8C0B-4F8D-9DAE-823B0D50B7D7}" type="presParOf" srcId="{1B2ECF93-5F8C-492E-AAB2-7BBACEFB0AE2}" destId="{C23C1AF2-D447-42A9-BFEB-312BCBF1A460}" srcOrd="3" destOrd="0" presId="urn:microsoft.com/office/officeart/2005/8/layout/arrow2"/>
    <dgm:cxn modelId="{71B1A31B-A1B1-4A98-B976-8C93677F5DAE}" type="presParOf" srcId="{1B2ECF93-5F8C-492E-AAB2-7BBACEFB0AE2}" destId="{48B900A8-3BE1-4061-81EB-1419875B3BF1}" srcOrd="4" destOrd="0" presId="urn:microsoft.com/office/officeart/2005/8/layout/arrow2"/>
    <dgm:cxn modelId="{E504FAFB-FD55-4BEC-A546-108CF511CEC6}" type="presParOf" srcId="{1B2ECF93-5F8C-492E-AAB2-7BBACEFB0AE2}" destId="{BA0FA344-EF90-430C-829B-DE88B5EC413C}" srcOrd="5" destOrd="0" presId="urn:microsoft.com/office/officeart/2005/8/layout/arrow2"/>
    <dgm:cxn modelId="{4038DD81-655E-400B-B6D5-952380124E70}" type="presParOf" srcId="{1B2ECF93-5F8C-492E-AAB2-7BBACEFB0AE2}" destId="{D7427134-5684-4089-988B-A772CBC4E4EA}" srcOrd="6" destOrd="0" presId="urn:microsoft.com/office/officeart/2005/8/layout/arrow2"/>
    <dgm:cxn modelId="{AAAACCCB-97FF-4A4A-AE7E-4093C9C86D50}" type="presParOf" srcId="{1B2ECF93-5F8C-492E-AAB2-7BBACEFB0AE2}" destId="{498EB726-0C86-4AC6-A58A-E7E58919E359}"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B8CB35D4-4091-4C5B-BD7B-D240AED84BA4}"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a:p>
      </dgm:t>
    </dgm:pt>
    <dgm:pt modelId="{CA621146-95ED-4AEE-82C3-571481409DAB}" type="parTrans" cxnId="{6BF19277-7091-4047-B17C-9BB4AB727C83}">
      <dgm:prSet/>
      <dgm:spPr/>
      <dgm:t>
        <a:bodyPr/>
        <a:lstStyle/>
        <a:p>
          <a:endParaRPr lang="en-US"/>
        </a:p>
      </dgm:t>
    </dgm:pt>
    <dgm:pt modelId="{A9A918F4-C7FD-4A2A-9717-F6D4E14CE10F}">
      <dgm:prSet phldrT="[Text]"/>
      <dgm:spPr>
        <a:solidFill>
          <a:schemeClr val="lt1">
            <a:hueOff val="0"/>
            <a:satOff val="0"/>
            <a:lumOff val="0"/>
            <a:alpha val="0"/>
          </a:schemeClr>
        </a:solidFill>
        <a:ln>
          <a:noFill/>
        </a:ln>
      </dgm:spPr>
      <dgm:t>
        <a:bodyPr/>
        <a:lstStyle/>
        <a:p>
          <a:pPr>
            <a:defRPr b="0" i="0"/>
          </a:pPr>
          <a:r>
            <a:rPr lang="58378" cap="small" baseline="0">
              <a:solidFill>
                <a:schemeClr val="bg1"/>
              </a:solidFill>
              <a:latin typeface="Futura std light"/>
            </a:rPr>
            <a:t>Evaluar</a:t>
          </a:r>
        </a:p>
      </dgm:t>
    </dgm:pt>
    <dgm:pt modelId="{06FD948E-B84D-4432-B663-1B678C346980}" type="sibTrans" cxnId="{6BF19277-7091-4047-B17C-9BB4AB727C83}">
      <dgm:prSet/>
      <dgm:spPr/>
      <dgm:t>
        <a:bodyPr/>
        <a:lstStyle/>
        <a:p>
          <a:endParaRPr lang="en-US"/>
        </a:p>
      </dgm:t>
    </dgm:pt>
    <dgm:pt modelId="{DDA8C3CE-23A1-4E78-A8D8-F388B6BFFEBE}" type="parTrans" cxnId="{9744AD4A-2185-41FE-81B8-112F82937837}">
      <dgm:prSet/>
      <dgm:spPr/>
      <dgm:t>
        <a:bodyPr/>
        <a:lstStyle/>
        <a:p>
          <a:endParaRPr lang="en-US"/>
        </a:p>
      </dgm:t>
    </dgm:pt>
    <dgm:pt modelId="{6BC57E28-6196-4C81-BBA4-ED6789A8B251}">
      <dgm:prSet phldrT="[Text]"/>
      <dgm:spPr>
        <a:solidFill>
          <a:schemeClr val="lt1">
            <a:hueOff val="0"/>
            <a:satOff val="0"/>
            <a:lumOff val="0"/>
            <a:alpha val="0"/>
          </a:schemeClr>
        </a:solidFill>
        <a:ln>
          <a:noFill/>
        </a:ln>
      </dgm:spPr>
      <dgm:t>
        <a:bodyPr/>
        <a:lstStyle/>
        <a:p>
          <a:pPr>
            <a:defRPr b="0" i="0"/>
          </a:pPr>
          <a:r>
            <a:rPr lang="58378" cap="small" baseline="0">
              <a:solidFill>
                <a:schemeClr val="bg1"/>
              </a:solidFill>
              <a:latin typeface="Futura std light"/>
            </a:rPr>
            <a:t>Priorizar</a:t>
          </a:r>
        </a:p>
      </dgm:t>
    </dgm:pt>
    <dgm:pt modelId="{5EB3823A-33FB-429E-B31A-D8D99E55F0E8}" type="sibTrans" cxnId="{9744AD4A-2185-41FE-81B8-112F82937837}">
      <dgm:prSet/>
      <dgm:spPr/>
      <dgm:t>
        <a:bodyPr/>
        <a:lstStyle/>
        <a:p>
          <a:endParaRPr lang="en-US"/>
        </a:p>
      </dgm:t>
    </dgm:pt>
    <dgm:pt modelId="{21354DF0-D4E6-4B26-8A41-09AC6B4D6E67}" type="parTrans" cxnId="{D1B3A1D6-093F-4234-AD93-E7D3C2C20F65}">
      <dgm:prSet/>
      <dgm:spPr/>
      <dgm:t>
        <a:bodyPr/>
        <a:lstStyle/>
        <a:p>
          <a:endParaRPr lang="en-US"/>
        </a:p>
      </dgm:t>
    </dgm:pt>
    <dgm:pt modelId="{DA2782F8-683C-4BD3-8ED3-1F486B46BC3C}">
      <dgm:prSet phldrT="[Text]"/>
      <dgm:spPr>
        <a:solidFill>
          <a:schemeClr val="lt1">
            <a:hueOff val="0"/>
            <a:satOff val="0"/>
            <a:lumOff val="0"/>
            <a:alpha val="0"/>
          </a:schemeClr>
        </a:solidFill>
        <a:ln>
          <a:noFill/>
        </a:ln>
      </dgm:spPr>
      <dgm:t>
        <a:bodyPr/>
        <a:lstStyle/>
        <a:p>
          <a:pPr>
            <a:defRPr b="0" i="0"/>
          </a:pPr>
          <a:r>
            <a:rPr lang="58378" cap="small" baseline="0">
              <a:solidFill>
                <a:schemeClr val="bg1"/>
              </a:solidFill>
              <a:latin typeface="Futura std light"/>
            </a:rPr>
            <a:t>Planificar</a:t>
          </a:r>
        </a:p>
      </dgm:t>
    </dgm:pt>
    <dgm:pt modelId="{BF00427B-E65D-4554-A85A-362674498459}" type="sibTrans" cxnId="{D1B3A1D6-093F-4234-AD93-E7D3C2C20F65}">
      <dgm:prSet/>
      <dgm:spPr/>
      <dgm:t>
        <a:bodyPr/>
        <a:lstStyle/>
        <a:p>
          <a:endParaRPr lang="en-US"/>
        </a:p>
      </dgm:t>
    </dgm:pt>
    <dgm:pt modelId="{BD42CB80-BF08-4461-A984-213CCAA0FE1C}" type="pres">
      <dgm:prSet presAssocID="{B8CB35D4-4091-4C5B-BD7B-D240AED84BA4}" presName="Name0" presStyleCnt="0">
        <dgm:presLayoutVars>
          <dgm:dir/>
          <dgm:resizeHandles val="exact"/>
        </dgm:presLayoutVars>
      </dgm:prSet>
      <dgm:spPr/>
    </dgm:pt>
    <dgm:pt modelId="{FC139C43-69B5-44FB-BAC9-6E50F12B95CF}" type="pres">
      <dgm:prSet presAssocID="{A9A918F4-C7FD-4A2A-9717-F6D4E14CE10F}" presName="composite" presStyleCnt="0"/>
      <dgm:spPr/>
    </dgm:pt>
    <dgm:pt modelId="{E52DAAA9-795B-4B84-950C-4B60AB32C35A}" type="pres">
      <dgm:prSet presAssocID="{A9A918F4-C7FD-4A2A-9717-F6D4E14CE10F}" presName="bgChev" presStyleLbl="node1" presStyleIdx="0" presStyleCnt="3" custLinFactNeighborX="5258"/>
      <dgm:spPr>
        <a:solidFill>
          <a:srgbClr val="0074C6"/>
        </a:solidFill>
        <a:ln>
          <a:noFill/>
        </a:ln>
      </dgm:spPr>
    </dgm:pt>
    <dgm:pt modelId="{F7011BBC-F3B1-4B89-82EF-9E4B62AB088E}" type="pres">
      <dgm:prSet presAssocID="{A9A918F4-C7FD-4A2A-9717-F6D4E14CE10F}" presName="txNode" presStyleLbl="fgAcc1" presStyleIdx="0" presStyleCnt="3" custScaleX="76563" custScaleY="90404" custLinFactNeighborX="-20748" custLinFactNeighborY="-25430">
        <dgm:presLayoutVars>
          <dgm:bulletEnabled val="1"/>
        </dgm:presLayoutVars>
      </dgm:prSet>
      <dgm:spPr/>
    </dgm:pt>
    <dgm:pt modelId="{CA07A5AF-C36A-495C-B693-064C020D15BA}" type="pres">
      <dgm:prSet presAssocID="{06FD948E-B84D-4432-B663-1B678C346980}" presName="compositeSpace" presStyleCnt="0"/>
      <dgm:spPr/>
    </dgm:pt>
    <dgm:pt modelId="{212F4EA9-2E7C-4B7B-A53D-1D0B8928C925}" type="pres">
      <dgm:prSet presAssocID="{6BC57E28-6196-4C81-BBA4-ED6789A8B251}" presName="composite" presStyleCnt="0"/>
      <dgm:spPr/>
    </dgm:pt>
    <dgm:pt modelId="{50F6383B-14C5-47DC-A2CD-14FE612F368A}" type="pres">
      <dgm:prSet presAssocID="{6BC57E28-6196-4C81-BBA4-ED6789A8B251}" presName="bgChev" presStyleLbl="node1" presStyleIdx="1" presStyleCnt="3"/>
      <dgm:spPr>
        <a:solidFill>
          <a:srgbClr val="56AA1C"/>
        </a:solidFill>
      </dgm:spPr>
    </dgm:pt>
    <dgm:pt modelId="{DD43EDF1-2B76-4B03-985C-E90C9BDB2682}" type="pres">
      <dgm:prSet presAssocID="{6BC57E28-6196-4C81-BBA4-ED6789A8B251}" presName="txNode" presStyleLbl="fgAcc1" presStyleIdx="1" presStyleCnt="3" custLinFactNeighborX="-19244" custLinFactNeighborY="-24765">
        <dgm:presLayoutVars>
          <dgm:bulletEnabled val="1"/>
        </dgm:presLayoutVars>
      </dgm:prSet>
      <dgm:spPr/>
    </dgm:pt>
    <dgm:pt modelId="{558BFFEB-02BC-49CA-84D7-A8B46F043F11}" type="pres">
      <dgm:prSet presAssocID="{5EB3823A-33FB-429E-B31A-D8D99E55F0E8}" presName="compositeSpace" presStyleCnt="0"/>
      <dgm:spPr/>
    </dgm:pt>
    <dgm:pt modelId="{001E6104-CB4F-49D4-9C12-D7C7D3C5F81A}" type="pres">
      <dgm:prSet presAssocID="{DA2782F8-683C-4BD3-8ED3-1F486B46BC3C}" presName="composite" presStyleCnt="0"/>
      <dgm:spPr/>
    </dgm:pt>
    <dgm:pt modelId="{4E4E6A2B-D7B2-4B12-87F2-3DC2BD188994}" type="pres">
      <dgm:prSet presAssocID="{DA2782F8-683C-4BD3-8ED3-1F486B46BC3C}" presName="bgChev" presStyleLbl="node1" presStyleIdx="2" presStyleCnt="3" custLinFactNeighborX="-14280"/>
      <dgm:spPr>
        <a:solidFill>
          <a:srgbClr val="CD9A09"/>
        </a:solidFill>
      </dgm:spPr>
    </dgm:pt>
    <dgm:pt modelId="{2B556698-D9C6-4080-928D-13BC375E801F}" type="pres">
      <dgm:prSet presAssocID="{DA2782F8-683C-4BD3-8ED3-1F486B46BC3C}" presName="txNode" presStyleLbl="fgAcc1" presStyleIdx="2" presStyleCnt="3" custScaleX="75132" custLinFactNeighborX="-38285" custLinFactNeighborY="-26001">
        <dgm:presLayoutVars>
          <dgm:bulletEnabled val="1"/>
        </dgm:presLayoutVars>
      </dgm:prSet>
      <dgm:spPr/>
    </dgm:pt>
  </dgm:ptLst>
  <dgm:cxnLst>
    <dgm:cxn modelId="{7592E75D-B882-4254-89E5-8967143DE9B0}" type="presOf" srcId="{6BC57E28-6196-4C81-BBA4-ED6789A8B251}" destId="{DD43EDF1-2B76-4B03-985C-E90C9BDB2682}" srcOrd="0" destOrd="0" presId="urn:microsoft.com/office/officeart/2005/8/layout/chevronAccent+Icon"/>
    <dgm:cxn modelId="{9744AD4A-2185-41FE-81B8-112F82937837}" srcId="{B8CB35D4-4091-4C5B-BD7B-D240AED84BA4}" destId="{6BC57E28-6196-4C81-BBA4-ED6789A8B251}" srcOrd="1" destOrd="0" parTransId="{DDA8C3CE-23A1-4E78-A8D8-F388B6BFFEBE}" sibTransId="{5EB3823A-33FB-429E-B31A-D8D99E55F0E8}"/>
    <dgm:cxn modelId="{D74F1D6C-E5E0-44FC-B5B4-F7FACF48559C}" type="presOf" srcId="{DA2782F8-683C-4BD3-8ED3-1F486B46BC3C}" destId="{2B556698-D9C6-4080-928D-13BC375E801F}" srcOrd="0" destOrd="0" presId="urn:microsoft.com/office/officeart/2005/8/layout/chevronAccent+Icon"/>
    <dgm:cxn modelId="{6BF19277-7091-4047-B17C-9BB4AB727C83}" srcId="{B8CB35D4-4091-4C5B-BD7B-D240AED84BA4}" destId="{A9A918F4-C7FD-4A2A-9717-F6D4E14CE10F}" srcOrd="0" destOrd="0" parTransId="{CA621146-95ED-4AEE-82C3-571481409DAB}" sibTransId="{06FD948E-B84D-4432-B663-1B678C346980}"/>
    <dgm:cxn modelId="{3CBA957D-0C3A-433A-95A8-72A93F99CD65}" type="presOf" srcId="{B8CB35D4-4091-4C5B-BD7B-D240AED84BA4}" destId="{BD42CB80-BF08-4461-A984-213CCAA0FE1C}" srcOrd="0" destOrd="0" presId="urn:microsoft.com/office/officeart/2005/8/layout/chevronAccent+Icon"/>
    <dgm:cxn modelId="{D1B3A1D6-093F-4234-AD93-E7D3C2C20F65}" srcId="{B8CB35D4-4091-4C5B-BD7B-D240AED84BA4}" destId="{DA2782F8-683C-4BD3-8ED3-1F486B46BC3C}" srcOrd="2" destOrd="0" parTransId="{21354DF0-D4E6-4B26-8A41-09AC6B4D6E67}" sibTransId="{BF00427B-E65D-4554-A85A-362674498459}"/>
    <dgm:cxn modelId="{74B455D9-7DDE-4C9F-B046-804C2E4F10DB}" type="presOf" srcId="{A9A918F4-C7FD-4A2A-9717-F6D4E14CE10F}" destId="{F7011BBC-F3B1-4B89-82EF-9E4B62AB088E}" srcOrd="0" destOrd="0" presId="urn:microsoft.com/office/officeart/2005/8/layout/chevronAccent+Icon"/>
    <dgm:cxn modelId="{6C50015B-D871-4E90-AE48-3E3CB3441E61}" type="presParOf" srcId="{BD42CB80-BF08-4461-A984-213CCAA0FE1C}" destId="{FC139C43-69B5-44FB-BAC9-6E50F12B95CF}" srcOrd="0" destOrd="0" presId="urn:microsoft.com/office/officeart/2005/8/layout/chevronAccent+Icon"/>
    <dgm:cxn modelId="{FE38FBF8-EDF3-4E62-8F04-3718DCB9C36D}" type="presParOf" srcId="{FC139C43-69B5-44FB-BAC9-6E50F12B95CF}" destId="{E52DAAA9-795B-4B84-950C-4B60AB32C35A}" srcOrd="0" destOrd="0" presId="urn:microsoft.com/office/officeart/2005/8/layout/chevronAccent+Icon"/>
    <dgm:cxn modelId="{1FB0A711-DD37-4228-A49F-C0E1EEB9D9FC}" type="presParOf" srcId="{FC139C43-69B5-44FB-BAC9-6E50F12B95CF}" destId="{F7011BBC-F3B1-4B89-82EF-9E4B62AB088E}" srcOrd="1" destOrd="0" presId="urn:microsoft.com/office/officeart/2005/8/layout/chevronAccent+Icon"/>
    <dgm:cxn modelId="{68617C49-FA33-48A4-8B4F-3B774613DE30}" type="presParOf" srcId="{BD42CB80-BF08-4461-A984-213CCAA0FE1C}" destId="{CA07A5AF-C36A-495C-B693-064C020D15BA}" srcOrd="1" destOrd="0" presId="urn:microsoft.com/office/officeart/2005/8/layout/chevronAccent+Icon"/>
    <dgm:cxn modelId="{5ABF958D-319B-4E88-98D9-56D5FE51B8D7}" type="presParOf" srcId="{BD42CB80-BF08-4461-A984-213CCAA0FE1C}" destId="{212F4EA9-2E7C-4B7B-A53D-1D0B8928C925}" srcOrd="2" destOrd="0" presId="urn:microsoft.com/office/officeart/2005/8/layout/chevronAccent+Icon"/>
    <dgm:cxn modelId="{570813CA-1369-4216-8705-4F2B6C76E863}" type="presParOf" srcId="{212F4EA9-2E7C-4B7B-A53D-1D0B8928C925}" destId="{50F6383B-14C5-47DC-A2CD-14FE612F368A}" srcOrd="0" destOrd="0" presId="urn:microsoft.com/office/officeart/2005/8/layout/chevronAccent+Icon"/>
    <dgm:cxn modelId="{EBC5733C-99E6-447F-A643-E4283596C44A}" type="presParOf" srcId="{212F4EA9-2E7C-4B7B-A53D-1D0B8928C925}" destId="{DD43EDF1-2B76-4B03-985C-E90C9BDB2682}" srcOrd="1" destOrd="0" presId="urn:microsoft.com/office/officeart/2005/8/layout/chevronAccent+Icon"/>
    <dgm:cxn modelId="{974B831F-3339-416A-833C-75E08862EF23}" type="presParOf" srcId="{BD42CB80-BF08-4461-A984-213CCAA0FE1C}" destId="{558BFFEB-02BC-49CA-84D7-A8B46F043F11}" srcOrd="3" destOrd="0" presId="urn:microsoft.com/office/officeart/2005/8/layout/chevronAccent+Icon"/>
    <dgm:cxn modelId="{274A4AF2-FD18-4DC3-A379-F8D0C7829007}" type="presParOf" srcId="{BD42CB80-BF08-4461-A984-213CCAA0FE1C}" destId="{001E6104-CB4F-49D4-9C12-D7C7D3C5F81A}" srcOrd="4" destOrd="0" presId="urn:microsoft.com/office/officeart/2005/8/layout/chevronAccent+Icon"/>
    <dgm:cxn modelId="{5F10396C-35C2-4BB7-BDB6-5A5C60EDCF62}" type="presParOf" srcId="{001E6104-CB4F-49D4-9C12-D7C7D3C5F81A}" destId="{4E4E6A2B-D7B2-4B12-87F2-3DC2BD188994}" srcOrd="0" destOrd="0" presId="urn:microsoft.com/office/officeart/2005/8/layout/chevronAccent+Icon"/>
    <dgm:cxn modelId="{3EFBFEB1-8AF3-4A06-A826-39536FC9A191}" type="presParOf" srcId="{001E6104-CB4F-49D4-9C12-D7C7D3C5F81A}" destId="{2B556698-D9C6-4080-928D-13BC375E801F}"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27312-7DB6-4997-83FE-9530541BB1A3}">
      <dsp:nvSpPr>
        <dsp:cNvPr id="0" name=""/>
        <dsp:cNvSpPr/>
      </dsp:nvSpPr>
      <dsp:spPr>
        <a:xfrm>
          <a:off x="299274" y="0"/>
          <a:ext cx="6507249" cy="2565399"/>
        </a:xfrm>
        <a:prstGeom prst="swooshArrow">
          <a:avLst>
            <a:gd name="adj1" fmla="val 25000"/>
            <a:gd name="adj2" fmla="val 25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BCEA4E59-E889-4FBB-9EC5-C38CEA5E0D86}">
      <dsp:nvSpPr>
        <dsp:cNvPr id="0" name=""/>
        <dsp:cNvSpPr/>
      </dsp:nvSpPr>
      <dsp:spPr>
        <a:xfrm>
          <a:off x="1433914" y="1631193"/>
          <a:ext cx="94406" cy="9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58298-EAFE-46F2-BD73-3807217D3909}">
      <dsp:nvSpPr>
        <dsp:cNvPr id="0" name=""/>
        <dsp:cNvSpPr/>
      </dsp:nvSpPr>
      <dsp:spPr>
        <a:xfrm>
          <a:off x="1590883" y="1830297"/>
          <a:ext cx="701893" cy="610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024" tIns="0" rIns="0" bIns="0" numCol="1" spcCol="1270" anchor="t" anchorCtr="0">
          <a:noAutofit/>
        </a:bodyPr>
        <a:lstStyle/>
        <a:p>
          <a:pPr marL="0" lvl="0" indent="0" algn="l" defTabSz="533400">
            <a:lnSpc>
              <a:spcPct val="90000"/>
            </a:lnSpc>
            <a:spcBef>
              <a:spcPct val="0"/>
            </a:spcBef>
            <a:spcAft>
              <a:spcPct val="35000"/>
            </a:spcAft>
            <a:buNone/>
            <a:defRPr b="0" i="0"/>
          </a:pPr>
          <a:r>
            <a:rPr lang="58378" sz="1200" kern="1200"/>
            <a:t>Básico</a:t>
          </a:r>
        </a:p>
      </dsp:txBody>
      <dsp:txXfrm>
        <a:off x="1590883" y="1830297"/>
        <a:ext cx="701893" cy="610565"/>
      </dsp:txXfrm>
    </dsp:sp>
    <dsp:sp modelId="{7B95D159-9328-4141-B184-8FD268B27857}">
      <dsp:nvSpPr>
        <dsp:cNvPr id="0" name=""/>
        <dsp:cNvSpPr/>
      </dsp:nvSpPr>
      <dsp:spPr>
        <a:xfrm>
          <a:off x="2469502" y="1218771"/>
          <a:ext cx="164185" cy="1641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C1AF2-D447-42A9-BFEB-312BCBF1A460}">
      <dsp:nvSpPr>
        <dsp:cNvPr id="0" name=""/>
        <dsp:cNvSpPr/>
      </dsp:nvSpPr>
      <dsp:spPr>
        <a:xfrm>
          <a:off x="2546348" y="1511634"/>
          <a:ext cx="966833" cy="320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99" tIns="0" rIns="0" bIns="0" numCol="1" spcCol="1270" anchor="t" anchorCtr="0">
          <a:noAutofit/>
        </a:bodyPr>
        <a:lstStyle/>
        <a:p>
          <a:pPr marL="0" lvl="0" indent="0" algn="l" defTabSz="533400">
            <a:lnSpc>
              <a:spcPct val="90000"/>
            </a:lnSpc>
            <a:spcBef>
              <a:spcPct val="0"/>
            </a:spcBef>
            <a:spcAft>
              <a:spcPct val="35000"/>
            </a:spcAft>
            <a:buNone/>
            <a:defRPr b="0" i="0"/>
          </a:pPr>
          <a:r>
            <a:rPr lang="58378" sz="1200" kern="1200" dirty="0"/>
            <a:t>En desarrollo</a:t>
          </a:r>
        </a:p>
      </dsp:txBody>
      <dsp:txXfrm>
        <a:off x="2546348" y="1511634"/>
        <a:ext cx="966833" cy="320999"/>
      </dsp:txXfrm>
    </dsp:sp>
    <dsp:sp modelId="{48B900A8-3BE1-4061-81EB-1419875B3BF1}">
      <dsp:nvSpPr>
        <dsp:cNvPr id="0" name=""/>
        <dsp:cNvSpPr/>
      </dsp:nvSpPr>
      <dsp:spPr>
        <a:xfrm>
          <a:off x="3843376" y="830256"/>
          <a:ext cx="217545" cy="2175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FA344-EF90-430C-829B-DE88B5EC413C}">
      <dsp:nvSpPr>
        <dsp:cNvPr id="0" name=""/>
        <dsp:cNvSpPr/>
      </dsp:nvSpPr>
      <dsp:spPr>
        <a:xfrm>
          <a:off x="3901516" y="1187632"/>
          <a:ext cx="806695" cy="35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73" tIns="0" rIns="0" bIns="0" numCol="1" spcCol="1270" anchor="t" anchorCtr="0">
          <a:noAutofit/>
        </a:bodyPr>
        <a:lstStyle/>
        <a:p>
          <a:pPr marL="0" lvl="0" indent="0" algn="l" defTabSz="533400">
            <a:lnSpc>
              <a:spcPct val="90000"/>
            </a:lnSpc>
            <a:spcBef>
              <a:spcPct val="0"/>
            </a:spcBef>
            <a:spcAft>
              <a:spcPct val="35000"/>
            </a:spcAft>
            <a:buNone/>
            <a:defRPr b="0" i="0"/>
          </a:pPr>
          <a:r>
            <a:rPr lang="58378" sz="1200" kern="1200"/>
            <a:t>Avanzado</a:t>
          </a:r>
        </a:p>
      </dsp:txBody>
      <dsp:txXfrm>
        <a:off x="3901516" y="1187632"/>
        <a:ext cx="806695" cy="356798"/>
      </dsp:txXfrm>
    </dsp:sp>
    <dsp:sp modelId="{D7427134-5684-4089-988B-A772CBC4E4EA}">
      <dsp:nvSpPr>
        <dsp:cNvPr id="0" name=""/>
        <dsp:cNvSpPr/>
      </dsp:nvSpPr>
      <dsp:spPr>
        <a:xfrm>
          <a:off x="5301166" y="559400"/>
          <a:ext cx="291429" cy="2914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8EB726-0C86-4AC6-A58A-E7E58919E359}">
      <dsp:nvSpPr>
        <dsp:cNvPr id="0" name=""/>
        <dsp:cNvSpPr/>
      </dsp:nvSpPr>
      <dsp:spPr>
        <a:xfrm>
          <a:off x="5051461" y="1092966"/>
          <a:ext cx="1229675" cy="230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422" tIns="0" rIns="0" bIns="0" numCol="1" spcCol="1270" anchor="t" anchorCtr="0">
          <a:noAutofit/>
        </a:bodyPr>
        <a:lstStyle/>
        <a:p>
          <a:pPr marL="0" lvl="0" indent="0" algn="l" defTabSz="533400">
            <a:lnSpc>
              <a:spcPct val="90000"/>
            </a:lnSpc>
            <a:spcBef>
              <a:spcPct val="0"/>
            </a:spcBef>
            <a:spcAft>
              <a:spcPct val="35000"/>
            </a:spcAft>
            <a:buNone/>
            <a:defRPr b="0" i="0"/>
          </a:pPr>
          <a:r>
            <a:rPr lang="58378" sz="1200" kern="1200"/>
            <a:t>De vanguardia</a:t>
          </a:r>
        </a:p>
      </dsp:txBody>
      <dsp:txXfrm>
        <a:off x="5051461" y="1092966"/>
        <a:ext cx="1229675" cy="230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DAAA9-795B-4B84-950C-4B60AB32C35A}">
      <dsp:nvSpPr>
        <dsp:cNvPr id="0" name=""/>
        <dsp:cNvSpPr/>
      </dsp:nvSpPr>
      <dsp:spPr>
        <a:xfrm>
          <a:off x="127232" y="982693"/>
          <a:ext cx="2322517" cy="896491"/>
        </a:xfrm>
        <a:prstGeom prst="chevron">
          <a:avLst>
            <a:gd name="adj" fmla="val 40000"/>
          </a:avLst>
        </a:prstGeom>
        <a:solidFill>
          <a:srgbClr val="0074C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011BBC-F3B1-4B89-82EF-9E4B62AB088E}">
      <dsp:nvSpPr>
        <dsp:cNvPr id="0" name=""/>
        <dsp:cNvSpPr/>
      </dsp:nvSpPr>
      <dsp:spPr>
        <a:xfrm>
          <a:off x="447362" y="1021852"/>
          <a:ext cx="1501581" cy="810464"/>
        </a:xfrm>
        <a:prstGeom prst="roundRect">
          <a:avLst>
            <a:gd name="adj" fmla="val 10000"/>
          </a:avLst>
        </a:prstGeom>
        <a:solidFill>
          <a:schemeClr val="lt1">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defRPr b="0" i="0"/>
          </a:pPr>
          <a:r>
            <a:rPr lang="58378" sz="1900" kern="1200" cap="small" baseline="0">
              <a:solidFill>
                <a:schemeClr val="bg1"/>
              </a:solidFill>
              <a:latin typeface="Futura std light"/>
            </a:rPr>
            <a:t>Evaluar</a:t>
          </a:r>
        </a:p>
      </dsp:txBody>
      <dsp:txXfrm>
        <a:off x="471100" y="1045590"/>
        <a:ext cx="1454105" cy="762988"/>
      </dsp:txXfrm>
    </dsp:sp>
    <dsp:sp modelId="{50F6383B-14C5-47DC-A2CD-14FE612F368A}">
      <dsp:nvSpPr>
        <dsp:cNvPr id="0" name=""/>
        <dsp:cNvSpPr/>
      </dsp:nvSpPr>
      <dsp:spPr>
        <a:xfrm>
          <a:off x="2428117" y="961186"/>
          <a:ext cx="2322517" cy="896491"/>
        </a:xfrm>
        <a:prstGeom prst="chevron">
          <a:avLst>
            <a:gd name="adj" fmla="val 40000"/>
          </a:avLst>
        </a:prstGeom>
        <a:solidFill>
          <a:srgbClr val="56AA1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43EDF1-2B76-4B03-985C-E90C9BDB2682}">
      <dsp:nvSpPr>
        <dsp:cNvPr id="0" name=""/>
        <dsp:cNvSpPr/>
      </dsp:nvSpPr>
      <dsp:spPr>
        <a:xfrm>
          <a:off x="2670034" y="963293"/>
          <a:ext cx="1961236" cy="896491"/>
        </a:xfrm>
        <a:prstGeom prst="roundRect">
          <a:avLst>
            <a:gd name="adj" fmla="val 10000"/>
          </a:avLst>
        </a:prstGeom>
        <a:solidFill>
          <a:schemeClr val="lt1">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defRPr b="0" i="0"/>
          </a:pPr>
          <a:r>
            <a:rPr lang="58378" sz="1900" kern="1200" cap="small" baseline="0">
              <a:solidFill>
                <a:schemeClr val="bg1"/>
              </a:solidFill>
              <a:latin typeface="Futura std light"/>
            </a:rPr>
            <a:t>Priorizar</a:t>
          </a:r>
        </a:p>
      </dsp:txBody>
      <dsp:txXfrm>
        <a:off x="2696291" y="989550"/>
        <a:ext cx="1908722" cy="843977"/>
      </dsp:txXfrm>
    </dsp:sp>
    <dsp:sp modelId="{4E4E6A2B-D7B2-4B12-87F2-3DC2BD188994}">
      <dsp:nvSpPr>
        <dsp:cNvPr id="0" name=""/>
        <dsp:cNvSpPr/>
      </dsp:nvSpPr>
      <dsp:spPr>
        <a:xfrm>
          <a:off x="4749292" y="961186"/>
          <a:ext cx="2322517" cy="896491"/>
        </a:xfrm>
        <a:prstGeom prst="chevron">
          <a:avLst>
            <a:gd name="adj" fmla="val 40000"/>
          </a:avLst>
        </a:prstGeom>
        <a:solidFill>
          <a:srgbClr val="CD9A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556698-D9C6-4080-928D-13BC375E801F}">
      <dsp:nvSpPr>
        <dsp:cNvPr id="0" name=""/>
        <dsp:cNvSpPr/>
      </dsp:nvSpPr>
      <dsp:spPr>
        <a:xfrm>
          <a:off x="5193286" y="952212"/>
          <a:ext cx="1473516" cy="896491"/>
        </a:xfrm>
        <a:prstGeom prst="roundRect">
          <a:avLst>
            <a:gd name="adj" fmla="val 10000"/>
          </a:avLst>
        </a:prstGeom>
        <a:solidFill>
          <a:schemeClr val="lt1">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defRPr b="0" i="0"/>
          </a:pPr>
          <a:r>
            <a:rPr lang="58378" sz="1900" kern="1200" cap="small" baseline="0">
              <a:solidFill>
                <a:schemeClr val="bg1"/>
              </a:solidFill>
              <a:latin typeface="Futura std light"/>
            </a:rPr>
            <a:t>Planificar</a:t>
          </a:r>
        </a:p>
      </dsp:txBody>
      <dsp:txXfrm>
        <a:off x="5219543" y="978469"/>
        <a:ext cx="1421002" cy="84397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72" cy="46577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436" y="0"/>
            <a:ext cx="3038372" cy="465774"/>
          </a:xfrm>
          <a:prstGeom prst="rect">
            <a:avLst/>
          </a:prstGeom>
        </p:spPr>
        <p:txBody>
          <a:bodyPr vert="horz" lIns="91440" tIns="45720" rIns="91440" bIns="45720" rtlCol="0"/>
          <a:lstStyle>
            <a:lvl1pPr algn="r">
              <a:defRPr sz="1200"/>
            </a:lvl1pPr>
          </a:lstStyle>
          <a:p>
            <a:fld id="{04D2080B-0C1C-4289-A069-58838627D37C}" type="datetimeFigureOut">
              <a:rPr lang="en-US" smtClean="0"/>
              <a:t>12/19/2024</a:t>
            </a:fld>
            <a:endParaRPr lang="en-US" dirty="0"/>
          </a:p>
        </p:txBody>
      </p:sp>
      <p:sp>
        <p:nvSpPr>
          <p:cNvPr id="4" name="Footer Placeholder 3"/>
          <p:cNvSpPr>
            <a:spLocks noGrp="1"/>
          </p:cNvSpPr>
          <p:nvPr>
            <p:ph type="ftr" sz="quarter" idx="2"/>
          </p:nvPr>
        </p:nvSpPr>
        <p:spPr>
          <a:xfrm>
            <a:off x="1" y="8830628"/>
            <a:ext cx="3038372" cy="46577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36" y="8830628"/>
            <a:ext cx="3038372" cy="465773"/>
          </a:xfrm>
          <a:prstGeom prst="rect">
            <a:avLst/>
          </a:prstGeom>
        </p:spPr>
        <p:txBody>
          <a:bodyPr vert="horz" lIns="91440" tIns="45720" rIns="91440" bIns="45720" rtlCol="0" anchor="b"/>
          <a:lstStyle>
            <a:lvl1pPr algn="r">
              <a:defRPr sz="1200"/>
            </a:lvl1pPr>
          </a:lstStyle>
          <a:p>
            <a:fld id="{0D20D7EE-2997-43B9-84E1-67A87B4C2FC2}" type="slidenum">
              <a:rPr lang="en-US" smtClean="0"/>
              <a:t>‹#›</a:t>
            </a:fld>
            <a:endParaRPr lang="en-US" dirty="0"/>
          </a:p>
        </p:txBody>
      </p:sp>
    </p:spTree>
    <p:extLst>
      <p:ext uri="{BB962C8B-B14F-4D97-AF65-F5344CB8AC3E}">
        <p14:creationId xmlns:p14="http://schemas.microsoft.com/office/powerpoint/2010/main" val="3519423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951" tIns="46476" rIns="92951" bIns="46476"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2951" tIns="46476" rIns="92951" bIns="46476" rtlCol="0"/>
          <a:lstStyle>
            <a:lvl1pPr algn="r">
              <a:defRPr sz="1200"/>
            </a:lvl1pPr>
          </a:lstStyle>
          <a:p>
            <a:fld id="{4CA40218-F84A-416D-96FC-136CAE658836}" type="datetimeFigureOut">
              <a:rPr lang="en-US" smtClean="0"/>
              <a:t>12/19/2024</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sp>
      <p:sp>
        <p:nvSpPr>
          <p:cNvPr id="5" name="Notes Placeholder 4"/>
          <p:cNvSpPr>
            <a:spLocks noGrp="1"/>
          </p:cNvSpPr>
          <p:nvPr>
            <p:ph type="body" sz="quarter" idx="3"/>
          </p:nvPr>
        </p:nvSpPr>
        <p:spPr>
          <a:xfrm>
            <a:off x="701040" y="4473894"/>
            <a:ext cx="5608320" cy="3660458"/>
          </a:xfrm>
          <a:prstGeom prst="rect">
            <a:avLst/>
          </a:prstGeom>
        </p:spPr>
        <p:txBody>
          <a:bodyPr vert="horz" lIns="92951" tIns="46476" rIns="92951" bIns="464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2951" tIns="46476" rIns="92951" bIns="464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2951" tIns="46476" rIns="92951" bIns="46476" rtlCol="0" anchor="b"/>
          <a:lstStyle>
            <a:lvl1pPr algn="r">
              <a:defRPr sz="1200"/>
            </a:lvl1pPr>
          </a:lstStyle>
          <a:p>
            <a:fld id="{47486F4C-9837-41D3-93E3-4784B0746872}" type="slidenum">
              <a:rPr lang="en-US" smtClean="0"/>
              <a:t>‹#›</a:t>
            </a:fld>
            <a:endParaRPr lang="en-US" dirty="0"/>
          </a:p>
        </p:txBody>
      </p:sp>
    </p:spTree>
    <p:extLst>
      <p:ext uri="{BB962C8B-B14F-4D97-AF65-F5344CB8AC3E}">
        <p14:creationId xmlns:p14="http://schemas.microsoft.com/office/powerpoint/2010/main" val="20278479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4800" y="5060303"/>
            <a:ext cx="6419850" cy="3660458"/>
          </a:xfrm>
        </p:spPr>
        <p:txBody>
          <a:bodyPr/>
          <a:lstStyle/>
          <a:p>
            <a:pPr marL="0" marR="0">
              <a:lnSpc>
                <a:spcPct val="115000"/>
              </a:lnSpc>
              <a:spcBef>
                <a:spcPts val="0"/>
              </a:spcBef>
              <a:spcAft>
                <a:spcPts val="0"/>
              </a:spcAft>
            </a:pPr>
            <a:r>
              <a:rPr lang="es-MX" sz="1800" b="1" kern="1200" dirty="0">
                <a:effectLst/>
                <a:latin typeface="Calibri" panose="020F0502020204030204" pitchFamily="34" charset="0"/>
                <a:ea typeface="DengXian" panose="02010600030101010101" pitchFamily="2" charset="-122"/>
                <a:cs typeface="Arial" panose="020B0604020202020204" pitchFamily="34" charset="0"/>
              </a:rPr>
              <a:t>Herramienta de Desarrollo por Niveles (SDT) para los Institutos Nacionales de Salud Pública (INSP)</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es-MX" sz="1800" kern="1200" dirty="0">
                <a:effectLst/>
                <a:latin typeface="Calibri" panose="020F0502020204030204" pitchFamily="34" charset="0"/>
                <a:ea typeface="DengXian" panose="02010600030101010101" pitchFamily="2" charset="-122"/>
                <a:cs typeface="Arial" panose="020B0604020202020204" pitchFamily="34" charset="0"/>
              </a:rPr>
              <a:t>Las p</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á</a:t>
            </a:r>
            <a:r>
              <a:rPr lang="es-MX" sz="1800" kern="1200" dirty="0">
                <a:effectLst/>
                <a:latin typeface="Calibri" panose="020F0502020204030204" pitchFamily="34" charset="0"/>
                <a:ea typeface="DengXian" panose="02010600030101010101" pitchFamily="2" charset="-122"/>
                <a:cs typeface="Arial" panose="020B0604020202020204" pitchFamily="34" charset="0"/>
              </a:rPr>
              <a:t>ginas de notas de esta presentaci</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effectLst/>
                <a:latin typeface="Calibri" panose="020F0502020204030204" pitchFamily="34" charset="0"/>
                <a:ea typeface="DengXian" panose="02010600030101010101" pitchFamily="2" charset="-122"/>
                <a:cs typeface="Arial" panose="020B0604020202020204" pitchFamily="34" charset="0"/>
              </a:rPr>
              <a:t>n de PowerPoint de la SDT complementan lo que hay en las diapositivas.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nSpc>
                <a:spcPct val="115000"/>
              </a:lnSpc>
              <a:spcBef>
                <a:spcPts val="0"/>
              </a:spcBef>
              <a:spcAft>
                <a:spcPts val="0"/>
              </a:spcAft>
            </a:pPr>
            <a:r>
              <a:rPr lang="es-MX" sz="1800" kern="1200" dirty="0">
                <a:effectLst/>
                <a:latin typeface="Calibri" panose="020F0502020204030204" pitchFamily="34" charset="0"/>
                <a:ea typeface="DengXian" panose="02010600030101010101" pitchFamily="2" charset="-122"/>
                <a:cs typeface="Arial" panose="020B0604020202020204" pitchFamily="34" charset="0"/>
              </a:rPr>
              <a:t>La SDT fue desarrollada por el U.S. CDC y la Asociación Internacional de Institutos Nacionales de Salud Pública (IANPHI), con la ayuda de un grupo consultor de l</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effectLst/>
                <a:latin typeface="Calibri" panose="020F0502020204030204" pitchFamily="34" charset="0"/>
                <a:ea typeface="DengXian" panose="02010600030101010101" pitchFamily="2" charset="-122"/>
                <a:cs typeface="Arial" panose="020B0604020202020204" pitchFamily="34" charset="0"/>
              </a:rPr>
              <a:t>deres de los Institutos Nacionales de Salud Pública de todo el mundo. Est</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á</a:t>
            </a:r>
            <a:r>
              <a:rPr lang="es-MX" sz="1800" kern="1200" dirty="0">
                <a:effectLst/>
                <a:latin typeface="Calibri" panose="020F0502020204030204" pitchFamily="34" charset="0"/>
                <a:ea typeface="DengXian" panose="02010600030101010101" pitchFamily="2" charset="-122"/>
                <a:cs typeface="Arial" panose="020B0604020202020204" pitchFamily="34" charset="0"/>
              </a:rPr>
              <a:t> dise</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ñ</a:t>
            </a:r>
            <a:r>
              <a:rPr lang="es-MX" sz="1800" kern="1200" dirty="0">
                <a:effectLst/>
                <a:latin typeface="Calibri" panose="020F0502020204030204" pitchFamily="34" charset="0"/>
                <a:ea typeface="DengXian" panose="02010600030101010101" pitchFamily="2" charset="-122"/>
                <a:cs typeface="Arial" panose="020B0604020202020204" pitchFamily="34" charset="0"/>
              </a:rPr>
              <a:t>ada para ayudar a los INSP a evaluar sus capacidades y planificar c</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effectLst/>
                <a:latin typeface="Calibri" panose="020F0502020204030204" pitchFamily="34" charset="0"/>
                <a:ea typeface="DengXian" panose="02010600030101010101" pitchFamily="2" charset="-122"/>
                <a:cs typeface="Arial" panose="020B0604020202020204" pitchFamily="34" charset="0"/>
              </a:rPr>
              <a:t>mo avanzar hacia un nivel superior de funcionamiento.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nSpc>
                <a:spcPct val="115000"/>
              </a:lnSpc>
              <a:spcBef>
                <a:spcPts val="0"/>
              </a:spcBef>
              <a:spcAft>
                <a:spcPts val="0"/>
              </a:spcAft>
            </a:pPr>
            <a:r>
              <a:rPr lang="es-MX" sz="1800" kern="12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La SDT se lanz</a:t>
            </a:r>
            <a:r>
              <a:rPr lang="es-MX" sz="1800" kern="1200" dirty="0">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en 2017 y ha sido utilizada no solo por los INSP, sino tambi</a:t>
            </a:r>
            <a:r>
              <a:rPr lang="es-MX" sz="1800" kern="1200" dirty="0">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é</a:t>
            </a:r>
            <a:r>
              <a:rPr lang="es-MX" sz="1800" kern="12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n por los Ministerios de Salud y otras organizaciones de todo el mundo. La revisi</a:t>
            </a:r>
            <a:r>
              <a:rPr lang="es-MX" sz="1800" kern="1200" dirty="0">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n de 2024 del sitio web, el conjunto de diapositivas y los materiales responde a las necesidades identificadas por los INSP, por ejemplo, al incluir una Gu</a:t>
            </a:r>
            <a:r>
              <a:rPr lang="es-MX" sz="1800" kern="1200" dirty="0">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 de Discusión sobre enfermedades no transmisibles, e incorpora ideas extra</a:t>
            </a:r>
            <a:r>
              <a:rPr lang="es-MX" sz="1800" kern="1200" dirty="0">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das de las experiencias del uso de la SDT en pa</a:t>
            </a:r>
            <a:r>
              <a:rPr lang="es-MX" sz="1800" kern="1200" dirty="0">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ses de todo el mundo.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a:t>
            </a:fld>
            <a:endParaRPr lang="en-US" dirty="0"/>
          </a:p>
        </p:txBody>
      </p:sp>
    </p:spTree>
    <p:extLst>
      <p:ext uri="{BB962C8B-B14F-4D97-AF65-F5344CB8AC3E}">
        <p14:creationId xmlns:p14="http://schemas.microsoft.com/office/powerpoint/2010/main" val="411367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989013"/>
            <a:ext cx="4184650" cy="3138487"/>
          </a:xfrm>
        </p:spPr>
      </p:sp>
      <p:sp>
        <p:nvSpPr>
          <p:cNvPr id="3" name="Notes Placeholder 2"/>
          <p:cNvSpPr>
            <a:spLocks noGrp="1"/>
          </p:cNvSpPr>
          <p:nvPr>
            <p:ph type="body" idx="1"/>
          </p:nvPr>
        </p:nvSpPr>
        <p:spPr>
          <a:xfrm>
            <a:off x="323849" y="4742249"/>
            <a:ext cx="6391275" cy="3660458"/>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800" kern="1200" dirty="0">
                <a:effectLst/>
                <a:latin typeface="Calibri" panose="020F0502020204030204" pitchFamily="34" charset="0"/>
                <a:ea typeface="DengXian" panose="02010600030101010101" pitchFamily="2" charset="-122"/>
              </a:rPr>
              <a:t>Los talleres de SDT utilizan un proceso de tres pasos. El primer paso es evaluar las etapas actuales y deseadas, as</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effectLst/>
                <a:latin typeface="Calibri" panose="020F0502020204030204" pitchFamily="34" charset="0"/>
                <a:ea typeface="DengXian" panose="02010600030101010101" pitchFamily="2" charset="-122"/>
              </a:rPr>
              <a:t> como lo que impide que el INSP alcance la etapa deseada. El segundo es la priorizaci</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effectLst/>
                <a:latin typeface="Calibri" panose="020F0502020204030204" pitchFamily="34" charset="0"/>
                <a:ea typeface="DengXian" panose="02010600030101010101" pitchFamily="2" charset="-122"/>
              </a:rPr>
              <a:t>n y el tercero es la planificaci</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effectLst/>
                <a:latin typeface="Calibri" panose="020F0502020204030204" pitchFamily="34" charset="0"/>
                <a:ea typeface="DengXian" panose="02010600030101010101" pitchFamily="2" charset="-122"/>
              </a:rPr>
              <a:t>n. Los resultados de la planificaci</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effectLst/>
                <a:latin typeface="Calibri" panose="020F0502020204030204" pitchFamily="34" charset="0"/>
                <a:ea typeface="DengXian" panose="02010600030101010101" pitchFamily="2" charset="-122"/>
              </a:rPr>
              <a:t>n de SDT son una hoja de ruta para crear capacidad y aumentar el impacto en </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á</a:t>
            </a:r>
            <a:r>
              <a:rPr lang="es-MX" sz="1800" kern="1200" dirty="0">
                <a:effectLst/>
                <a:latin typeface="Calibri" panose="020F0502020204030204" pitchFamily="34" charset="0"/>
                <a:ea typeface="DengXian" panose="02010600030101010101" pitchFamily="2" charset="-122"/>
              </a:rPr>
              <a:t>reas que el INSP considera prioritarias</a:t>
            </a:r>
            <a:r>
              <a:rPr lang="en-US" sz="1200" b="0" i="0" kern="1200" dirty="0">
                <a:solidFill>
                  <a:schemeClr val="tx1"/>
                </a:solidFill>
                <a:effectLst/>
                <a:latin typeface="+mn-lt"/>
                <a:ea typeface="+mn-ea"/>
                <a:cs typeface="+mn-cs"/>
              </a:rPr>
              <a:t>.  </a:t>
            </a:r>
            <a:endParaRPr lang="en-US" b="0" dirty="0">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endParaRPr lang="en-US"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10</a:t>
            </a:fld>
            <a:endParaRPr lang="en-US" dirty="0"/>
          </a:p>
        </p:txBody>
      </p:sp>
    </p:spTree>
    <p:extLst>
      <p:ext uri="{BB962C8B-B14F-4D97-AF65-F5344CB8AC3E}">
        <p14:creationId xmlns:p14="http://schemas.microsoft.com/office/powerpoint/2010/main" val="129292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pPr>
              <a:defRPr/>
            </a:pPr>
            <a:r>
              <a:rPr lang="es-MX" sz="1800" kern="1200" dirty="0">
                <a:effectLst/>
                <a:latin typeface="Calibri" panose="020F0502020204030204" pitchFamily="34" charset="0"/>
                <a:ea typeface="DengXian" panose="02010600030101010101" pitchFamily="2" charset="-122"/>
              </a:rPr>
              <a:t>El Formulario de Evaluaci</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effectLst/>
                <a:latin typeface="Calibri" panose="020F0502020204030204" pitchFamily="34" charset="0"/>
                <a:ea typeface="DengXian" panose="02010600030101010101" pitchFamily="2" charset="-122"/>
              </a:rPr>
              <a:t>n se utiliza para capturar los puntos clave del debate. Tiene lugares para las etapas actuales y deseadas para el INSP en su conjunto en la parte superior, y lugares para capturar informaci</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effectLst/>
                <a:latin typeface="Calibri" panose="020F0502020204030204" pitchFamily="34" charset="0"/>
                <a:ea typeface="DengXian" panose="02010600030101010101" pitchFamily="2" charset="-122"/>
              </a:rPr>
              <a:t>n m</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á</a:t>
            </a:r>
            <a:r>
              <a:rPr lang="es-MX" sz="1800" kern="1200" dirty="0">
                <a:effectLst/>
                <a:latin typeface="Calibri" panose="020F0502020204030204" pitchFamily="34" charset="0"/>
                <a:ea typeface="DengXian" panose="02010600030101010101" pitchFamily="2" charset="-122"/>
              </a:rPr>
              <a:t>s detallada sobre los diversos dominios en la tabla</a:t>
            </a:r>
            <a:r>
              <a:rPr lang="en-US" sz="1200" baseline="0" dirty="0">
                <a:cs typeface="Arial" panose="020B0604020202020204" pitchFamily="34" charset="0"/>
              </a:rPr>
              <a:t>.</a:t>
            </a:r>
          </a:p>
        </p:txBody>
      </p:sp>
      <p:sp>
        <p:nvSpPr>
          <p:cNvPr id="4" name="Slide Number Placeholder 3"/>
          <p:cNvSpPr>
            <a:spLocks noGrp="1"/>
          </p:cNvSpPr>
          <p:nvPr>
            <p:ph type="sldNum" sz="quarter" idx="10"/>
          </p:nvPr>
        </p:nvSpPr>
        <p:spPr/>
        <p:txBody>
          <a:bodyPr/>
          <a:lstStyle/>
          <a:p>
            <a:fld id="{47486F4C-9837-41D3-93E3-4784B0746872}" type="slidenum">
              <a:rPr lang="en-US" smtClean="0"/>
              <a:t>11</a:t>
            </a:fld>
            <a:endParaRPr lang="en-US" dirty="0"/>
          </a:p>
        </p:txBody>
      </p:sp>
    </p:spTree>
    <p:extLst>
      <p:ext uri="{BB962C8B-B14F-4D97-AF65-F5344CB8AC3E}">
        <p14:creationId xmlns:p14="http://schemas.microsoft.com/office/powerpoint/2010/main" val="2241695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3" y="4941028"/>
            <a:ext cx="6411433" cy="3660458"/>
          </a:xfrm>
        </p:spPr>
        <p:txBody>
          <a:bodyPr/>
          <a:lstStyle/>
          <a:p>
            <a:r>
              <a:rPr lang="es-MX" sz="1800" kern="1200" dirty="0">
                <a:solidFill>
                  <a:srgbClr val="000000"/>
                </a:solidFill>
                <a:effectLst/>
                <a:latin typeface="Calibri" panose="020F0502020204030204" pitchFamily="34" charset="0"/>
                <a:ea typeface="DengXian" panose="02010600030101010101" pitchFamily="2" charset="-122"/>
              </a:rPr>
              <a:t>La evaluaci</a:t>
            </a:r>
            <a:r>
              <a:rPr lang="es-MX" sz="1800" kern="1200" dirty="0">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solidFill>
                  <a:srgbClr val="000000"/>
                </a:solidFill>
                <a:effectLst/>
                <a:latin typeface="Calibri" panose="020F0502020204030204" pitchFamily="34" charset="0"/>
                <a:ea typeface="DengXian" panose="02010600030101010101" pitchFamily="2" charset="-122"/>
              </a:rPr>
              <a:t>n debe ser impulsada por los participantes. El facilitador utiliza la Gu</a:t>
            </a:r>
            <a:r>
              <a:rPr lang="es-MX" sz="1800" kern="1200" dirty="0">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solidFill>
                  <a:srgbClr val="000000"/>
                </a:solidFill>
                <a:effectLst/>
                <a:latin typeface="Calibri" panose="020F0502020204030204" pitchFamily="34" charset="0"/>
                <a:ea typeface="DengXian" panose="02010600030101010101" pitchFamily="2" charset="-122"/>
              </a:rPr>
              <a:t>a de Discusión para impulsar un intercambio reflexivo de ideas e informaci</a:t>
            </a:r>
            <a:r>
              <a:rPr lang="es-MX" sz="1800" kern="1200" dirty="0">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solidFill>
                  <a:srgbClr val="000000"/>
                </a:solidFill>
                <a:effectLst/>
                <a:latin typeface="Calibri" panose="020F0502020204030204" pitchFamily="34" charset="0"/>
                <a:ea typeface="DengXian" panose="02010600030101010101" pitchFamily="2" charset="-122"/>
              </a:rPr>
              <a:t>n</a:t>
            </a:r>
            <a:r>
              <a:rPr lang="en-US" baseline="0" dirty="0">
                <a:solidFill>
                  <a:srgbClr val="000000"/>
                </a:solidFill>
                <a:cs typeface="Arial" panose="020B0604020202020204" pitchFamily="34" charset="0"/>
              </a:rPr>
              <a:t>. </a:t>
            </a:r>
          </a:p>
        </p:txBody>
      </p:sp>
      <p:sp>
        <p:nvSpPr>
          <p:cNvPr id="4" name="Slide Number Placeholder 3"/>
          <p:cNvSpPr>
            <a:spLocks noGrp="1"/>
          </p:cNvSpPr>
          <p:nvPr>
            <p:ph type="sldNum" sz="quarter" idx="10"/>
          </p:nvPr>
        </p:nvSpPr>
        <p:spPr/>
        <p:txBody>
          <a:bodyPr/>
          <a:lstStyle/>
          <a:p>
            <a:fld id="{47486F4C-9837-41D3-93E3-4784B0746872}" type="slidenum">
              <a:rPr lang="en-US" smtClean="0"/>
              <a:t>12</a:t>
            </a:fld>
            <a:endParaRPr lang="en-US" dirty="0"/>
          </a:p>
        </p:txBody>
      </p:sp>
    </p:spTree>
    <p:extLst>
      <p:ext uri="{BB962C8B-B14F-4D97-AF65-F5344CB8AC3E}">
        <p14:creationId xmlns:p14="http://schemas.microsoft.com/office/powerpoint/2010/main" val="2402443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58750"/>
            <a:ext cx="4184650" cy="3138488"/>
          </a:xfrm>
        </p:spPr>
      </p:sp>
      <p:sp>
        <p:nvSpPr>
          <p:cNvPr id="3" name="Notes Placeholder 2"/>
          <p:cNvSpPr>
            <a:spLocks noGrp="1"/>
          </p:cNvSpPr>
          <p:nvPr>
            <p:ph type="body" idx="1"/>
          </p:nvPr>
        </p:nvSpPr>
        <p:spPr>
          <a:xfrm>
            <a:off x="228599" y="3410406"/>
            <a:ext cx="6530009" cy="3660458"/>
          </a:xfrm>
        </p:spPr>
        <p:txBody>
          <a:bodyPr/>
          <a:lstStyle/>
          <a:p>
            <a:pPr marR="0" lvl="0" algn="l" defTabSz="914400" rtl="0" eaLnBrk="1" fontAlgn="auto" latinLnBrk="0" hangingPunct="1">
              <a:lnSpc>
                <a:spcPct val="100000"/>
              </a:lnSpc>
              <a:spcBef>
                <a:spcPct val="0"/>
              </a:spcBef>
              <a:spcAft>
                <a:spcPct val="0"/>
              </a:spcAft>
              <a:buClrTx/>
              <a:buSzTx/>
              <a:defRPr/>
            </a:pPr>
            <a:r>
              <a:rPr lang="es-MX" sz="1800" kern="1200" dirty="0">
                <a:solidFill>
                  <a:srgbClr val="000000"/>
                </a:solidFill>
                <a:effectLst/>
                <a:latin typeface="Calibri" panose="020F0502020204030204" pitchFamily="34" charset="0"/>
                <a:ea typeface="DengXian" panose="02010600030101010101" pitchFamily="2" charset="-122"/>
              </a:rPr>
              <a:t>Este es un ejemplo de lo que podr</a:t>
            </a:r>
            <a:r>
              <a:rPr lang="es-MX" sz="1800" kern="1200" dirty="0">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solidFill>
                  <a:srgbClr val="000000"/>
                </a:solidFill>
                <a:effectLst/>
                <a:latin typeface="Calibri" panose="020F0502020204030204" pitchFamily="34" charset="0"/>
                <a:ea typeface="DengXian" panose="02010600030101010101" pitchFamily="2" charset="-122"/>
              </a:rPr>
              <a:t>a haberse capturado en el Formulario de Evaluaci</a:t>
            </a:r>
            <a:r>
              <a:rPr lang="es-MX" sz="1800" kern="1200" dirty="0">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solidFill>
                  <a:srgbClr val="000000"/>
                </a:solidFill>
                <a:effectLst/>
                <a:latin typeface="Calibri" panose="020F0502020204030204" pitchFamily="34" charset="0"/>
                <a:ea typeface="DengXian" panose="02010600030101010101" pitchFamily="2" charset="-122"/>
              </a:rPr>
              <a:t>n para el dominio de Direcci</a:t>
            </a:r>
            <a:r>
              <a:rPr lang="es-MX" sz="1800" kern="1200" dirty="0">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solidFill>
                  <a:srgbClr val="000000"/>
                </a:solidFill>
                <a:effectLst/>
                <a:latin typeface="Calibri" panose="020F0502020204030204" pitchFamily="34" charset="0"/>
                <a:ea typeface="DengXian" panose="02010600030101010101" pitchFamily="2" charset="-122"/>
              </a:rPr>
              <a:t>n Estrat</a:t>
            </a:r>
            <a:r>
              <a:rPr lang="es-MX" sz="1800" kern="1200" dirty="0">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é</a:t>
            </a:r>
            <a:r>
              <a:rPr lang="es-MX" sz="1800" kern="1200" dirty="0">
                <a:solidFill>
                  <a:srgbClr val="000000"/>
                </a:solidFill>
                <a:effectLst/>
                <a:latin typeface="Calibri" panose="020F0502020204030204" pitchFamily="34" charset="0"/>
                <a:ea typeface="DengXian" panose="02010600030101010101" pitchFamily="2" charset="-122"/>
              </a:rPr>
              <a:t>gica utilizando la Gu</a:t>
            </a:r>
            <a:r>
              <a:rPr lang="es-MX" sz="1800" kern="1200" dirty="0">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solidFill>
                  <a:srgbClr val="000000"/>
                </a:solidFill>
                <a:effectLst/>
                <a:latin typeface="Calibri" panose="020F0502020204030204" pitchFamily="34" charset="0"/>
                <a:ea typeface="DengXian" panose="02010600030101010101" pitchFamily="2" charset="-122"/>
              </a:rPr>
              <a:t>a de Discusión sobre Vigilancia. Se puede ver que este INSP espera pasar de una puntuaci</a:t>
            </a:r>
            <a:r>
              <a:rPr lang="es-MX" sz="1800" kern="1200" dirty="0">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solidFill>
                  <a:srgbClr val="000000"/>
                </a:solidFill>
                <a:effectLst/>
                <a:latin typeface="Calibri" panose="020F0502020204030204" pitchFamily="34" charset="0"/>
                <a:ea typeface="DengXian" panose="02010600030101010101" pitchFamily="2" charset="-122"/>
              </a:rPr>
              <a:t>n de 4 a 7 en un a</a:t>
            </a:r>
            <a:r>
              <a:rPr lang="es-MX" sz="1800" kern="1200" dirty="0">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ñ</a:t>
            </a:r>
            <a:r>
              <a:rPr lang="es-MX" sz="1800" kern="1200" dirty="0">
                <a:solidFill>
                  <a:srgbClr val="000000"/>
                </a:solidFill>
                <a:effectLst/>
                <a:latin typeface="Calibri" panose="020F0502020204030204" pitchFamily="34" charset="0"/>
                <a:ea typeface="DengXian" panose="02010600030101010101" pitchFamily="2" charset="-122"/>
              </a:rPr>
              <a:t>o, y ha identificado problemas que necesita abordar para lograrlo. Algunos de los elementos capturados en la columna de la derecha ser</a:t>
            </a:r>
            <a:r>
              <a:rPr lang="es-MX" sz="1800" kern="1200" dirty="0">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á</a:t>
            </a:r>
            <a:r>
              <a:rPr lang="es-MX" sz="1800" kern="1200" dirty="0">
                <a:solidFill>
                  <a:srgbClr val="000000"/>
                </a:solidFill>
                <a:effectLst/>
                <a:latin typeface="Calibri" panose="020F0502020204030204" pitchFamily="34" charset="0"/>
                <a:ea typeface="DengXian" panose="02010600030101010101" pitchFamily="2" charset="-122"/>
              </a:rPr>
              <a:t>n prioritarios, pero otros no. Es posible que algunos temas requieran mayor debate para garantizar que se explore si abordarlos dar</a:t>
            </a:r>
            <a:r>
              <a:rPr lang="es-MX" sz="1800" kern="1200" dirty="0">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á</a:t>
            </a:r>
            <a:r>
              <a:rPr lang="es-MX" sz="1800" kern="1200" dirty="0">
                <a:solidFill>
                  <a:srgbClr val="000000"/>
                </a:solidFill>
                <a:effectLst/>
                <a:latin typeface="Calibri" panose="020F0502020204030204" pitchFamily="34" charset="0"/>
                <a:ea typeface="DengXian" panose="02010600030101010101" pitchFamily="2" charset="-122"/>
              </a:rPr>
              <a:t> como resultado las mejoras deseadas o si hay problemas subyacentes que son m</a:t>
            </a:r>
            <a:r>
              <a:rPr lang="es-MX" sz="1800" kern="1200" dirty="0">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á</a:t>
            </a:r>
            <a:r>
              <a:rPr lang="es-MX" sz="1800" kern="1200" dirty="0">
                <a:solidFill>
                  <a:srgbClr val="000000"/>
                </a:solidFill>
                <a:effectLst/>
                <a:latin typeface="Calibri" panose="020F0502020204030204" pitchFamily="34" charset="0"/>
                <a:ea typeface="DengXian" panose="02010600030101010101" pitchFamily="2" charset="-122"/>
              </a:rPr>
              <a:t>s cr</a:t>
            </a:r>
            <a:r>
              <a:rPr lang="es-MX" sz="1800" kern="1200" dirty="0">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solidFill>
                  <a:srgbClr val="000000"/>
                </a:solidFill>
                <a:effectLst/>
                <a:latin typeface="Calibri" panose="020F0502020204030204" pitchFamily="34" charset="0"/>
                <a:ea typeface="DengXian" panose="02010600030101010101" pitchFamily="2" charset="-122"/>
              </a:rPr>
              <a:t>ticos</a:t>
            </a:r>
            <a:r>
              <a:rPr lang="en-US" baseline="0" dirty="0">
                <a:solidFill>
                  <a:srgbClr val="000000"/>
                </a:solidFill>
                <a:cs typeface="Arial" panose="020B0604020202020204" pitchFamily="34" charset="0"/>
              </a:rPr>
              <a:t>. </a:t>
            </a:r>
          </a:p>
          <a:p>
            <a:pPr marR="0" lvl="0" algn="l" defTabSz="914400" rtl="0" eaLnBrk="1" fontAlgn="auto" latinLnBrk="0" hangingPunct="1">
              <a:lnSpc>
                <a:spcPct val="100000"/>
              </a:lnSpc>
              <a:spcBef>
                <a:spcPct val="0"/>
              </a:spcBef>
              <a:spcAft>
                <a:spcPct val="0"/>
              </a:spcAft>
              <a:buClrTx/>
              <a:buSzTx/>
              <a:defRPr/>
            </a:pPr>
            <a:endParaRPr lang="en-US" b="0" baseline="0" dirty="0">
              <a:solidFill>
                <a:srgbClr val="000000"/>
              </a:solidFill>
              <a:cs typeface="Arial" panose="020B0604020202020204" pitchFamily="34" charset="0"/>
            </a:endParaRPr>
          </a:p>
          <a:p>
            <a:pPr marR="0" lvl="0" algn="l" defTabSz="914400" rtl="0" eaLnBrk="1" fontAlgn="auto" latinLnBrk="0" hangingPunct="1">
              <a:lnSpc>
                <a:spcPct val="100000"/>
              </a:lnSpc>
              <a:spcBef>
                <a:spcPct val="0"/>
              </a:spcBef>
              <a:spcAft>
                <a:spcPct val="0"/>
              </a:spcAft>
              <a:buClrTx/>
              <a:buSzTx/>
              <a:defRPr/>
            </a:pPr>
            <a:endParaRPr lang="en-US" b="0" baseline="0" dirty="0">
              <a:solidFill>
                <a:srgbClr val="000000"/>
              </a:solidFill>
              <a:cs typeface="Arial" panose="020B0604020202020204" pitchFamily="34" charset="0"/>
            </a:endParaRPr>
          </a:p>
          <a:p>
            <a:pPr marR="0" lvl="0" algn="l" defTabSz="914400" rtl="0" eaLnBrk="1" fontAlgn="auto" latinLnBrk="0" hangingPunct="1">
              <a:lnSpc>
                <a:spcPct val="100000"/>
              </a:lnSpc>
              <a:spcBef>
                <a:spcPct val="0"/>
              </a:spcBef>
              <a:spcAft>
                <a:spcPct val="0"/>
              </a:spcAft>
              <a:buClrTx/>
              <a:buSzTx/>
              <a:defRPr/>
            </a:pPr>
            <a:endParaRPr lang="en-US" baseline="0" dirty="0">
              <a:solidFill>
                <a:srgbClr val="000000"/>
              </a:solidFill>
              <a:cs typeface="Arial" panose="020B0604020202020204" pitchFamily="34" charset="0"/>
            </a:endParaRPr>
          </a:p>
          <a:p>
            <a:pPr marR="0" lvl="0" algn="l" defTabSz="914400" rtl="0" eaLnBrk="1" fontAlgn="auto" latinLnBrk="0" hangingPunct="1">
              <a:lnSpc>
                <a:spcPct val="100000"/>
              </a:lnSpc>
              <a:spcBef>
                <a:spcPct val="0"/>
              </a:spcBef>
              <a:spcAft>
                <a:spcPct val="0"/>
              </a:spcAft>
              <a:buClrTx/>
              <a:buSzTx/>
              <a:defRPr/>
            </a:pPr>
            <a:endParaRPr lang="en-US" baseline="0" dirty="0">
              <a:solidFill>
                <a:srgbClr val="000000"/>
              </a:solidFill>
              <a:cs typeface="Arial" panose="020B0604020202020204" pitchFamily="34" charset="0"/>
            </a:endParaRPr>
          </a:p>
          <a:p>
            <a:endParaRPr lang="en-US" sz="1200" kern="1200" dirty="0">
              <a:solidFill>
                <a:srgbClr val="000000"/>
              </a:solidFill>
              <a:effectLst/>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13</a:t>
            </a:fld>
            <a:endParaRPr lang="en-US" dirty="0"/>
          </a:p>
        </p:txBody>
      </p:sp>
    </p:spTree>
    <p:extLst>
      <p:ext uri="{BB962C8B-B14F-4D97-AF65-F5344CB8AC3E}">
        <p14:creationId xmlns:p14="http://schemas.microsoft.com/office/powerpoint/2010/main" val="81902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800" kern="1200" dirty="0">
                <a:solidFill>
                  <a:srgbClr val="FF0000"/>
                </a:solidFill>
                <a:effectLst/>
                <a:latin typeface="Calibri" panose="020F0502020204030204" pitchFamily="34" charset="0"/>
                <a:ea typeface="DengXian" panose="02010600030101010101" pitchFamily="2" charset="-122"/>
              </a:rPr>
              <a:t>La evaluaci</a:t>
            </a:r>
            <a:r>
              <a:rPr lang="es-MX" sz="1800" kern="1200" dirty="0">
                <a:solidFill>
                  <a:srgbClr val="FF0000"/>
                </a:solidFill>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solidFill>
                  <a:srgbClr val="FF0000"/>
                </a:solidFill>
                <a:effectLst/>
                <a:latin typeface="Calibri" panose="020F0502020204030204" pitchFamily="34" charset="0"/>
                <a:ea typeface="DengXian" panose="02010600030101010101" pitchFamily="2" charset="-122"/>
              </a:rPr>
              <a:t>n generalmente da como resultado muchas ideas. Dado que el debate fluye libremente, pueden aparecer ideas relacionadas en diferentes dominios. Durante el receso, el facilitador y el registrador agrupan estas ideas en categor</a:t>
            </a:r>
            <a:r>
              <a:rPr lang="es-MX" sz="1800" kern="1200" dirty="0">
                <a:solidFill>
                  <a:srgbClr val="FF0000"/>
                </a:solidFill>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solidFill>
                  <a:srgbClr val="FF0000"/>
                </a:solidFill>
                <a:effectLst/>
                <a:latin typeface="Calibri" panose="020F0502020204030204" pitchFamily="34" charset="0"/>
                <a:ea typeface="DengXian" panose="02010600030101010101" pitchFamily="2" charset="-122"/>
              </a:rPr>
              <a:t>as que creen que son consistentes con la forma en que el grupo est</a:t>
            </a:r>
            <a:r>
              <a:rPr lang="es-MX" sz="1800" kern="1200" dirty="0">
                <a:solidFill>
                  <a:srgbClr val="FF0000"/>
                </a:solidFill>
                <a:effectLst/>
                <a:latin typeface="Times New Roman" panose="02020603050405020304" pitchFamily="18" charset="0"/>
                <a:ea typeface="DengXian" panose="02010600030101010101" pitchFamily="2" charset="-122"/>
                <a:cs typeface="Calibri" panose="020F0502020204030204" pitchFamily="34" charset="0"/>
              </a:rPr>
              <a:t>á</a:t>
            </a:r>
            <a:r>
              <a:rPr lang="es-MX" sz="1800" kern="1200" dirty="0">
                <a:solidFill>
                  <a:srgbClr val="FF0000"/>
                </a:solidFill>
                <a:effectLst/>
                <a:latin typeface="Calibri" panose="020F0502020204030204" pitchFamily="34" charset="0"/>
                <a:ea typeface="DengXian" panose="02010600030101010101" pitchFamily="2" charset="-122"/>
              </a:rPr>
              <a:t> pensando sobre los temas. Por ejemplo, utilizando la Gu</a:t>
            </a:r>
            <a:r>
              <a:rPr lang="es-MX" sz="1800" kern="1200" dirty="0">
                <a:solidFill>
                  <a:srgbClr val="FF0000"/>
                </a:solidFill>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solidFill>
                  <a:srgbClr val="FF0000"/>
                </a:solidFill>
                <a:effectLst/>
                <a:latin typeface="Calibri" panose="020F0502020204030204" pitchFamily="34" charset="0"/>
                <a:ea typeface="DengXian" panose="02010600030101010101" pitchFamily="2" charset="-122"/>
              </a:rPr>
              <a:t>a de Discusión sobre vigilancia, es posible que se hayan planteado ideas sobre la integraci</a:t>
            </a:r>
            <a:r>
              <a:rPr lang="es-MX" sz="1800" kern="1200" dirty="0">
                <a:solidFill>
                  <a:srgbClr val="FF0000"/>
                </a:solidFill>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solidFill>
                  <a:srgbClr val="FF0000"/>
                </a:solidFill>
                <a:effectLst/>
                <a:latin typeface="Calibri" panose="020F0502020204030204" pitchFamily="34" charset="0"/>
                <a:ea typeface="DengXian" panose="02010600030101010101" pitchFamily="2" charset="-122"/>
              </a:rPr>
              <a:t>n de datos o sobre la presentaci</a:t>
            </a:r>
            <a:r>
              <a:rPr lang="es-MX" sz="1800" kern="1200" dirty="0">
                <a:solidFill>
                  <a:srgbClr val="FF0000"/>
                </a:solidFill>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solidFill>
                  <a:srgbClr val="FF0000"/>
                </a:solidFill>
                <a:effectLst/>
                <a:latin typeface="Calibri" panose="020F0502020204030204" pitchFamily="34" charset="0"/>
                <a:ea typeface="DengXian" panose="02010600030101010101" pitchFamily="2" charset="-122"/>
              </a:rPr>
              <a:t>n de informes subnacionales al INSP en varios dominios (por ejemplo, recursos, sistemas, compromiso e impacto). Estas ideas se pueden consolidar en categor</a:t>
            </a:r>
            <a:r>
              <a:rPr lang="es-MX" sz="1800" kern="1200" dirty="0">
                <a:solidFill>
                  <a:srgbClr val="FF0000"/>
                </a:solidFill>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solidFill>
                  <a:srgbClr val="FF0000"/>
                </a:solidFill>
                <a:effectLst/>
                <a:latin typeface="Calibri" panose="020F0502020204030204" pitchFamily="34" charset="0"/>
                <a:ea typeface="DengXian" panose="02010600030101010101" pitchFamily="2" charset="-122"/>
              </a:rPr>
              <a:t>as, como se muestra arriba</a:t>
            </a:r>
            <a:r>
              <a:rPr lang="en-US" sz="1200" b="0" i="0" kern="1200" baseline="0" dirty="0">
                <a:solidFill>
                  <a:srgbClr val="FF0000"/>
                </a:solidFill>
                <a:effectLst/>
                <a:cs typeface="Arial" panose="020B0604020202020204" pitchFamily="34" charset="0"/>
              </a:rPr>
              <a:t>.</a:t>
            </a:r>
          </a:p>
        </p:txBody>
      </p:sp>
      <p:sp>
        <p:nvSpPr>
          <p:cNvPr id="4" name="Slide Number Placeholder 3"/>
          <p:cNvSpPr>
            <a:spLocks noGrp="1"/>
          </p:cNvSpPr>
          <p:nvPr>
            <p:ph type="sldNum" sz="quarter" idx="10"/>
          </p:nvPr>
        </p:nvSpPr>
        <p:spPr/>
        <p:txBody>
          <a:bodyPr/>
          <a:lstStyle/>
          <a:p>
            <a:fld id="{47486F4C-9837-41D3-93E3-4784B0746872}" type="slidenum">
              <a:rPr lang="en-US" smtClean="0"/>
              <a:t>14</a:t>
            </a:fld>
            <a:endParaRPr lang="en-US" dirty="0"/>
          </a:p>
        </p:txBody>
      </p:sp>
    </p:spTree>
    <p:extLst>
      <p:ext uri="{BB962C8B-B14F-4D97-AF65-F5344CB8AC3E}">
        <p14:creationId xmlns:p14="http://schemas.microsoft.com/office/powerpoint/2010/main" val="4173722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800" kern="1200" dirty="0">
                <a:effectLst/>
                <a:latin typeface="Calibri" panose="020F0502020204030204" pitchFamily="34" charset="0"/>
                <a:ea typeface="DengXian" panose="02010600030101010101" pitchFamily="2" charset="-122"/>
              </a:rPr>
              <a:t>Durante la priorizaci</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effectLst/>
                <a:latin typeface="Calibri" panose="020F0502020204030204" pitchFamily="34" charset="0"/>
                <a:ea typeface="DengXian" panose="02010600030101010101" pitchFamily="2" charset="-122"/>
              </a:rPr>
              <a:t>n, el registrador puede tachar los problemas que se consideren de baja prioridad y resaltar aquellos que se consideren importantes. Algunas cuestiones se modificar</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á</a:t>
            </a:r>
            <a:r>
              <a:rPr lang="es-MX" sz="1800" kern="1200" dirty="0">
                <a:effectLst/>
                <a:latin typeface="Calibri" panose="020F0502020204030204" pitchFamily="34" charset="0"/>
                <a:ea typeface="DengXian" panose="02010600030101010101" pitchFamily="2" charset="-122"/>
              </a:rPr>
              <a:t>n en funci</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effectLst/>
                <a:latin typeface="Calibri" panose="020F0502020204030204" pitchFamily="34" charset="0"/>
                <a:ea typeface="DengXian" panose="02010600030101010101" pitchFamily="2" charset="-122"/>
              </a:rPr>
              <a:t>n de investigaciones m</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á</a:t>
            </a:r>
            <a:r>
              <a:rPr lang="es-MX" sz="1800" kern="1200" dirty="0">
                <a:effectLst/>
                <a:latin typeface="Calibri" panose="020F0502020204030204" pitchFamily="34" charset="0"/>
                <a:ea typeface="DengXian" panose="02010600030101010101" pitchFamily="2" charset="-122"/>
              </a:rPr>
              <a:t>s exhaustivas</a:t>
            </a:r>
            <a:r>
              <a:rPr lang="en-US" sz="1200" b="0" kern="1200" dirty="0">
                <a:solidFill>
                  <a:schemeClr val="tx1"/>
                </a:solidFill>
                <a:effectLst/>
                <a:cs typeface="Arial" panose="020B0604020202020204" pitchFamily="34" charset="0"/>
              </a:rPr>
              <a:t>. </a:t>
            </a:r>
            <a:endParaRPr lang="en-US" sz="1200" b="0" i="0" kern="1200" baseline="0" dirty="0">
              <a:solidFill>
                <a:srgbClr val="FF0000"/>
              </a:solidFill>
              <a:effectLst/>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15</a:t>
            </a:fld>
            <a:endParaRPr lang="en-US" dirty="0"/>
          </a:p>
        </p:txBody>
      </p:sp>
    </p:spTree>
    <p:extLst>
      <p:ext uri="{BB962C8B-B14F-4D97-AF65-F5344CB8AC3E}">
        <p14:creationId xmlns:p14="http://schemas.microsoft.com/office/powerpoint/2010/main" val="1177649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4473894"/>
            <a:ext cx="6422065" cy="3660458"/>
          </a:xfrm>
        </p:spPr>
        <p:txBody>
          <a:bodyPr/>
          <a:lstStyle/>
          <a:p>
            <a:pPr marL="0" marR="0">
              <a:lnSpc>
                <a:spcPct val="115000"/>
              </a:lnSpc>
              <a:spcBef>
                <a:spcPts val="0"/>
              </a:spcBef>
              <a:spcAft>
                <a:spcPts val="0"/>
              </a:spcAft>
            </a:pPr>
            <a:r>
              <a:rPr lang="es-MX" sz="1800" kern="1200" dirty="0">
                <a:effectLst/>
                <a:latin typeface="Calibri" panose="020F0502020204030204" pitchFamily="34" charset="0"/>
                <a:ea typeface="DengXian" panose="02010600030101010101" pitchFamily="2" charset="-122"/>
                <a:cs typeface="Arial" panose="020B0604020202020204" pitchFamily="34" charset="0"/>
              </a:rPr>
              <a:t>En esta siguiente parte del proceso SDT, los participantes desarrollan planes para sus prioridades más altas. Es fundamental definir claramente quién es responsable de qué acciones y el cronograma para lograrlas. </a:t>
            </a:r>
            <a:r>
              <a:rPr lang="es-MX" sz="1800" kern="12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Si la planificación del trabajo no sigue inmediatamente a la priorización, algunos INSP pueden optar por realizar la planificación del trabajo durante las semanas siguientes.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nSpc>
                <a:spcPct val="115000"/>
              </a:lnSpc>
              <a:spcBef>
                <a:spcPts val="0"/>
              </a:spcBef>
              <a:spcAft>
                <a:spcPts val="0"/>
              </a:spcAft>
            </a:pPr>
            <a:r>
              <a:rPr lang="es-MX" sz="1800" kern="1200" dirty="0">
                <a:effectLst/>
                <a:latin typeface="Calibri" panose="020F0502020204030204" pitchFamily="34" charset="0"/>
                <a:ea typeface="DengXian" panose="02010600030101010101" pitchFamily="2" charset="-122"/>
                <a:cs typeface="Arial" panose="020B0604020202020204" pitchFamily="34" charset="0"/>
              </a:rPr>
              <a:t>Tenga en cuenta que la planificación mediante la SDT debe ser flexible. En este ejemplo, el grupo ha establecido cronogramas con hitos y ha señalado dónde deberá consultar con el liderazgo antes de proceder a trazar los próximos pasos detallados (aunque se da un marco de tiempo para esa consulta).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16</a:t>
            </a:fld>
            <a:endParaRPr lang="en-US" dirty="0"/>
          </a:p>
        </p:txBody>
      </p:sp>
    </p:spTree>
    <p:extLst>
      <p:ext uri="{BB962C8B-B14F-4D97-AF65-F5344CB8AC3E}">
        <p14:creationId xmlns:p14="http://schemas.microsoft.com/office/powerpoint/2010/main" val="799576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a:lnSpc>
                <a:spcPct val="115000"/>
              </a:lnSpc>
              <a:spcBef>
                <a:spcPts val="0"/>
              </a:spcBef>
              <a:spcAft>
                <a:spcPts val="0"/>
              </a:spcAft>
            </a:pPr>
            <a:r>
              <a:rPr lang="es-MX" sz="1800" kern="1200" dirty="0">
                <a:effectLst/>
                <a:latin typeface="Calibri" panose="020F0502020204030204" pitchFamily="34" charset="0"/>
                <a:ea typeface="DengXian" panose="02010600030101010101" pitchFamily="2" charset="-122"/>
                <a:cs typeface="Arial" panose="020B0604020202020204" pitchFamily="34" charset="0"/>
              </a:rPr>
              <a:t>A menudo, los participantes tienen ideas adicionales sobre actividades de alta prioridad que podrían lograr resultados rápidamente en temas no cubiertos por la Guía de Discusión que se está analizando. Captar estos aspectos y desarrollar los próximos pasos puede ayudar al INSP a lograr un mayor nivel general de funcionamiento y/o eficacia.</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es-MX" sz="1800" kern="1200" dirty="0">
                <a:effectLst/>
                <a:latin typeface="Calibri" panose="020F0502020204030204" pitchFamily="34" charset="0"/>
                <a:ea typeface="DengXian" panose="02010600030101010101" pitchFamily="2" charset="-122"/>
                <a:cs typeface="Arial" panose="020B0604020202020204" pitchFamily="34" charset="0"/>
              </a:rPr>
              <a:t>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es-MX" sz="1800" kern="1200" dirty="0">
                <a:effectLst/>
                <a:latin typeface="Calibri" panose="020F0502020204030204" pitchFamily="34" charset="0"/>
                <a:ea typeface="DengXian" panose="02010600030101010101" pitchFamily="2" charset="-122"/>
                <a:cs typeface="Arial" panose="020B0604020202020204" pitchFamily="34" charset="0"/>
              </a:rPr>
              <a:t>Imagen: SDT Colombia (julio de 2017)</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17</a:t>
            </a:fld>
            <a:endParaRPr lang="en-US" dirty="0"/>
          </a:p>
        </p:txBody>
      </p:sp>
    </p:spTree>
    <p:extLst>
      <p:ext uri="{BB962C8B-B14F-4D97-AF65-F5344CB8AC3E}">
        <p14:creationId xmlns:p14="http://schemas.microsoft.com/office/powerpoint/2010/main" val="226014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a:lnSpc>
                <a:spcPct val="115000"/>
              </a:lnSpc>
              <a:spcBef>
                <a:spcPts val="0"/>
              </a:spcBef>
              <a:spcAft>
                <a:spcPts val="0"/>
              </a:spcAft>
            </a:pPr>
            <a:r>
              <a:rPr lang="es-MX" sz="1800" kern="1200" dirty="0">
                <a:effectLst/>
                <a:latin typeface="Calibri" panose="020F0502020204030204" pitchFamily="34" charset="0"/>
                <a:ea typeface="DengXian" panose="02010600030101010101" pitchFamily="2" charset="-122"/>
                <a:cs typeface="Arial" panose="020B0604020202020204" pitchFamily="34" charset="0"/>
              </a:rPr>
              <a:t>Un error potencial en cualquier planificación es que los participantes desarrollen planes detallados de lo que es fácil de hacer, pero no necesariamente de lo que tiene mayor impacto. Antes de declarar completado el plan, es esencial revisarlo para determinar si es probable que tenga el impacto deseado y revisarlo si es necesario.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es-MX" sz="1800" kern="1200" dirty="0">
                <a:effectLst/>
                <a:latin typeface="Calibri" panose="020F0502020204030204" pitchFamily="34" charset="0"/>
                <a:ea typeface="DengXian" panose="02010600030101010101" pitchFamily="2" charset="-122"/>
                <a:cs typeface="Arial" panose="020B0604020202020204" pitchFamily="34" charset="0"/>
              </a:rPr>
              <a:t>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es-MX" sz="1800" kern="1200" dirty="0">
                <a:effectLst/>
                <a:latin typeface="Calibri" panose="020F0502020204030204" pitchFamily="34" charset="0"/>
                <a:ea typeface="DengXian" panose="02010600030101010101" pitchFamily="2" charset="-122"/>
                <a:cs typeface="Arial" panose="020B0604020202020204" pitchFamily="34" charset="0"/>
              </a:rPr>
              <a:t>Imagen: Visita del INSP/</a:t>
            </a:r>
            <a:r>
              <a:rPr lang="es-MX" sz="1800" kern="1200" dirty="0" err="1">
                <a:effectLst/>
                <a:latin typeface="Calibri" panose="020F0502020204030204" pitchFamily="34" charset="0"/>
                <a:ea typeface="DengXian" panose="02010600030101010101" pitchFamily="2" charset="-122"/>
                <a:cs typeface="Arial" panose="020B0604020202020204" pitchFamily="34" charset="0"/>
              </a:rPr>
              <a:t>IANPHI</a:t>
            </a:r>
            <a:r>
              <a:rPr lang="es-MX" sz="1800" kern="1200" dirty="0">
                <a:effectLst/>
                <a:latin typeface="Calibri" panose="020F0502020204030204" pitchFamily="34" charset="0"/>
                <a:ea typeface="DengXian" panose="02010600030101010101" pitchFamily="2" charset="-122"/>
                <a:cs typeface="Arial" panose="020B0604020202020204" pitchFamily="34" charset="0"/>
              </a:rPr>
              <a:t> a Camboya (mayo de 2016)</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18</a:t>
            </a:fld>
            <a:endParaRPr lang="en-US" dirty="0"/>
          </a:p>
        </p:txBody>
      </p:sp>
    </p:spTree>
    <p:extLst>
      <p:ext uri="{BB962C8B-B14F-4D97-AF65-F5344CB8AC3E}">
        <p14:creationId xmlns:p14="http://schemas.microsoft.com/office/powerpoint/2010/main" val="3609578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s-MX" sz="1800" kern="1200" dirty="0">
                <a:effectLst/>
                <a:latin typeface="Calibri" panose="020F0502020204030204" pitchFamily="34" charset="0"/>
                <a:ea typeface="DengXian" panose="02010600030101010101" pitchFamily="2" charset="-122"/>
                <a:cs typeface="Arial" panose="020B0604020202020204" pitchFamily="34" charset="0"/>
              </a:rPr>
              <a:t>Las Guías de Discusión y la SDT son herramientas flexibles que pueden adaptarse a diferentes necesidades. Se espera que cualquier conversación de la SDT se centre en los aspectos más relevantes de las Guías de Discusión y minimice el tiempo dedicado a aquellos que no son tan importantes. De hecho, los facilitadores a menudo modifican las Guías de Discusión para cambiar el término “INSP” por el nombre del grupo que utiliza la Guía de Discusión o eliminan elementos específicos que no serán parte de la conversación.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es-MX" sz="1800" kern="1200" dirty="0">
                <a:effectLst/>
                <a:latin typeface="Calibri" panose="020F0502020204030204" pitchFamily="34" charset="0"/>
                <a:ea typeface="DengXian" panose="02010600030101010101" pitchFamily="2" charset="-122"/>
                <a:cs typeface="Arial" panose="020B0604020202020204" pitchFamily="34" charset="0"/>
              </a:rPr>
              <a:t>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es-MX" sz="1800" kern="1200" dirty="0">
                <a:effectLst/>
                <a:latin typeface="Calibri" panose="020F0502020204030204" pitchFamily="34" charset="0"/>
                <a:ea typeface="DengXian" panose="02010600030101010101" pitchFamily="2" charset="-122"/>
                <a:cs typeface="Arial" panose="020B0604020202020204" pitchFamily="34" charset="0"/>
              </a:rPr>
              <a:t>Imagen: Taller de escritura para PHB – Karachi, Pakistán (septiembre de 2022)</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47486F4C-9837-41D3-93E3-4784B0746872}" type="slidenum">
              <a:rPr lang="en-US" smtClean="0"/>
              <a:t>19</a:t>
            </a:fld>
            <a:endParaRPr lang="en-US" dirty="0"/>
          </a:p>
        </p:txBody>
      </p:sp>
    </p:spTree>
    <p:extLst>
      <p:ext uri="{BB962C8B-B14F-4D97-AF65-F5344CB8AC3E}">
        <p14:creationId xmlns:p14="http://schemas.microsoft.com/office/powerpoint/2010/main" val="99775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23851" y="4473894"/>
            <a:ext cx="6391274" cy="3660458"/>
          </a:xfrm>
        </p:spPr>
        <p:txBody>
          <a:bodyPr/>
          <a:lstStyle/>
          <a:p>
            <a:pPr>
              <a:spcBef>
                <a:spcPts val="600"/>
              </a:spcBef>
              <a:spcAft>
                <a:spcPct val="0"/>
              </a:spcAft>
              <a:buClr>
                <a:srgbClr val="4F81BD"/>
              </a:buClr>
              <a:defRPr/>
            </a:pPr>
            <a:r>
              <a:rPr lang="es-MX" sz="1800" kern="1200" dirty="0">
                <a:solidFill>
                  <a:srgbClr val="000000"/>
                </a:solidFill>
                <a:effectLst/>
                <a:latin typeface="Calibri" panose="020F0502020204030204" pitchFamily="34" charset="0"/>
                <a:ea typeface="DengXian" panose="02010600030101010101" pitchFamily="2" charset="-122"/>
              </a:rPr>
              <a:t>Esta diapositiva enumera los temas tratados en esta presentación</a:t>
            </a:r>
            <a:r>
              <a:rPr lang="en-US" dirty="0">
                <a:solidFill>
                  <a:srgbClr val="000000"/>
                </a:solidFill>
              </a:rPr>
              <a:t>.</a:t>
            </a:r>
          </a:p>
        </p:txBody>
      </p:sp>
      <p:sp>
        <p:nvSpPr>
          <p:cNvPr id="4" name="Slide Number Placeholder 3"/>
          <p:cNvSpPr>
            <a:spLocks noGrp="1"/>
          </p:cNvSpPr>
          <p:nvPr>
            <p:ph type="sldNum" sz="quarter" idx="10"/>
          </p:nvPr>
        </p:nvSpPr>
        <p:spPr/>
        <p:txBody>
          <a:bodyPr/>
          <a:lstStyle/>
          <a:p>
            <a:fld id="{47486F4C-9837-41D3-93E3-4784B0746872}" type="slidenum">
              <a:rPr lang="en-US" smtClean="0"/>
              <a:t>2</a:t>
            </a:fld>
            <a:endParaRPr lang="en-US" dirty="0"/>
          </a:p>
        </p:txBody>
      </p:sp>
    </p:spTree>
    <p:extLst>
      <p:ext uri="{BB962C8B-B14F-4D97-AF65-F5344CB8AC3E}">
        <p14:creationId xmlns:p14="http://schemas.microsoft.com/office/powerpoint/2010/main" val="168362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a:lnSpc>
                <a:spcPct val="115000"/>
              </a:lnSpc>
              <a:spcBef>
                <a:spcPts val="0"/>
              </a:spcBef>
              <a:spcAft>
                <a:spcPts val="0"/>
              </a:spcAft>
            </a:pPr>
            <a:r>
              <a:rPr lang="es-MX" sz="1800" kern="1200" dirty="0">
                <a:effectLst/>
                <a:latin typeface="Calibri" panose="020F0502020204030204" pitchFamily="34" charset="0"/>
                <a:ea typeface="DengXian" panose="02010600030101010101" pitchFamily="2" charset="-122"/>
                <a:cs typeface="Arial" panose="020B0604020202020204" pitchFamily="34" charset="0"/>
              </a:rPr>
              <a:t>Las Guías de Discusión se han utilizado con éxito de manera informal para propiciar el debate. En ocasiones esto ha sucedido en reuniones convocadas para este propósito; en otras ocasiones han sido parte de la agenda de una reunión de personal.</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nSpc>
                <a:spcPct val="115000"/>
              </a:lnSpc>
              <a:spcBef>
                <a:spcPts val="0"/>
              </a:spcBef>
              <a:spcAft>
                <a:spcPts val="0"/>
              </a:spcAft>
            </a:pPr>
            <a:r>
              <a:rPr lang="es-MX" sz="1800" kern="1200" dirty="0">
                <a:effectLst/>
                <a:latin typeface="Calibri" panose="020F0502020204030204" pitchFamily="34" charset="0"/>
                <a:ea typeface="DengXian" panose="02010600030101010101" pitchFamily="2" charset="-122"/>
                <a:cs typeface="Arial" panose="020B0604020202020204" pitchFamily="34" charset="0"/>
              </a:rPr>
              <a:t>Varios grupos han utilizado modificaciones de la SDT para analizar las enfermedades no transmisibles. Por ejemplo, el Instituto Robert Koch de Alemania (RKI), en colaboración con el CDC de África, </a:t>
            </a:r>
            <a:r>
              <a:rPr lang="es-MX" sz="1800" kern="1200" dirty="0">
                <a:effectLst/>
                <a:latin typeface="Calibri" panose="020F0502020204030204" pitchFamily="34" charset="0"/>
                <a:ea typeface="Times New Roman" panose="02020603050405020304" pitchFamily="18" charset="0"/>
                <a:cs typeface="Arial" panose="020B0604020202020204" pitchFamily="34" charset="0"/>
              </a:rPr>
              <a:t>adapt</a:t>
            </a:r>
            <a:r>
              <a:rPr lang="es-MX" sz="1800" kern="1200" dirty="0">
                <a:effectLst/>
                <a:latin typeface="Times New Roman" panose="02020603050405020304" pitchFamily="18" charset="0"/>
                <a:ea typeface="Times New Roman" panose="02020603050405020304" pitchFamily="18" charset="0"/>
                <a:cs typeface="Calibri" panose="020F0502020204030204" pitchFamily="34" charset="0"/>
              </a:rPr>
              <a:t>ó</a:t>
            </a:r>
            <a:r>
              <a:rPr lang="es-MX" sz="1800" kern="1200" dirty="0">
                <a:effectLst/>
                <a:latin typeface="Calibri" panose="020F0502020204030204" pitchFamily="34" charset="0"/>
                <a:ea typeface="Times New Roman" panose="02020603050405020304" pitchFamily="18" charset="0"/>
                <a:cs typeface="Arial" panose="020B0604020202020204" pitchFamily="34" charset="0"/>
              </a:rPr>
              <a:t> la SDT para utilizarla en dos talleres entre pares sobre sistemas de vigilancia de ENT y salud mental. Estos talleres, en los que se utiliz</a:t>
            </a:r>
            <a:r>
              <a:rPr lang="es-MX" sz="1800" kern="1200" dirty="0">
                <a:effectLst/>
                <a:latin typeface="Times New Roman" panose="02020603050405020304" pitchFamily="18" charset="0"/>
                <a:ea typeface="Times New Roman" panose="02020603050405020304" pitchFamily="18" charset="0"/>
                <a:cs typeface="Calibri" panose="020F0502020204030204" pitchFamily="34" charset="0"/>
              </a:rPr>
              <a:t>ó</a:t>
            </a:r>
            <a:r>
              <a:rPr lang="es-MX" sz="1800" kern="1200" dirty="0">
                <a:effectLst/>
                <a:latin typeface="Calibri" panose="020F0502020204030204" pitchFamily="34" charset="0"/>
                <a:ea typeface="Times New Roman" panose="02020603050405020304" pitchFamily="18" charset="0"/>
                <a:cs typeface="Arial" panose="020B0604020202020204" pitchFamily="34" charset="0"/>
              </a:rPr>
              <a:t> una SDT adaptada y una herramienta detallada de la OMS, incluyeron un total de nueve pa</a:t>
            </a:r>
            <a:r>
              <a:rPr lang="es-MX" sz="1800" kern="1200" dirty="0">
                <a:effectLst/>
                <a:latin typeface="Times New Roman" panose="02020603050405020304" pitchFamily="18" charset="0"/>
                <a:ea typeface="Times New Roman" panose="02020603050405020304" pitchFamily="18" charset="0"/>
                <a:cs typeface="Calibri" panose="020F0502020204030204" pitchFamily="34" charset="0"/>
              </a:rPr>
              <a:t>í</a:t>
            </a:r>
            <a:r>
              <a:rPr lang="es-MX" sz="1800" kern="1200" dirty="0">
                <a:effectLst/>
                <a:latin typeface="Calibri" panose="020F0502020204030204" pitchFamily="34" charset="0"/>
                <a:ea typeface="Times New Roman" panose="02020603050405020304" pitchFamily="18" charset="0"/>
                <a:cs typeface="Arial" panose="020B0604020202020204" pitchFamily="34" charset="0"/>
              </a:rPr>
              <a:t>ses africanos.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es-MX" sz="1800" kern="1200" dirty="0">
                <a:effectLst/>
                <a:latin typeface="Calibri" panose="020F0502020204030204" pitchFamily="34" charset="0"/>
                <a:ea typeface="DengXian" panose="02010600030101010101" pitchFamily="2" charset="-122"/>
                <a:cs typeface="Arial" panose="020B0604020202020204" pitchFamily="34" charset="0"/>
              </a:rPr>
              <a:t>El Proceso N-CAP, que incluye un taller cuya estructura se basa en la SDT, se ha llevado a cabo en Jordania, Irak y una provincia de Pakistán.</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20</a:t>
            </a:fld>
            <a:endParaRPr lang="en-US" dirty="0"/>
          </a:p>
        </p:txBody>
      </p:sp>
    </p:spTree>
    <p:extLst>
      <p:ext uri="{BB962C8B-B14F-4D97-AF65-F5344CB8AC3E}">
        <p14:creationId xmlns:p14="http://schemas.microsoft.com/office/powerpoint/2010/main" val="3249088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486F4C-9837-41D3-93E3-4784B0746872}" type="slidenum">
              <a:rPr lang="en-US" smtClean="0"/>
              <a:t>21</a:t>
            </a:fld>
            <a:endParaRPr lang="en-US"/>
          </a:p>
        </p:txBody>
      </p:sp>
    </p:spTree>
    <p:extLst>
      <p:ext uri="{BB962C8B-B14F-4D97-AF65-F5344CB8AC3E}">
        <p14:creationId xmlns:p14="http://schemas.microsoft.com/office/powerpoint/2010/main" val="2846181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r>
              <a:rPr lang="es-MX" sz="1800" kern="1200" dirty="0">
                <a:effectLst/>
                <a:latin typeface="Calibri" panose="020F0502020204030204" pitchFamily="34" charset="0"/>
                <a:ea typeface="DengXian" panose="02010600030101010101" pitchFamily="2" charset="-122"/>
              </a:rPr>
              <a:t>Los modelos de madurez se basan en la idea de que, para un tema o </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á</a:t>
            </a:r>
            <a:r>
              <a:rPr lang="es-MX" sz="1800" kern="1200" dirty="0">
                <a:effectLst/>
                <a:latin typeface="Calibri" panose="020F0502020204030204" pitchFamily="34" charset="0"/>
                <a:ea typeface="DengXian" panose="02010600030101010101" pitchFamily="2" charset="-122"/>
              </a:rPr>
              <a:t>rea prioritaria determinada (como liderazgo y gesti</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effectLst/>
                <a:latin typeface="Calibri" panose="020F0502020204030204" pitchFamily="34" charset="0"/>
                <a:ea typeface="DengXian" panose="02010600030101010101" pitchFamily="2" charset="-122"/>
              </a:rPr>
              <a:t>n o vigilancia), los INSP presentan diferentes etapas de </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a:t>
            </a:r>
            <a:r>
              <a:rPr lang="es-MX" sz="1800" kern="1200" dirty="0">
                <a:effectLst/>
                <a:latin typeface="Calibri" panose="020F0502020204030204" pitchFamily="34" charset="0"/>
                <a:ea typeface="DengXian" panose="02010600030101010101" pitchFamily="2" charset="-122"/>
              </a:rPr>
              <a:t>madurez</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a:t>
            </a:r>
            <a:r>
              <a:rPr lang="es-MX" sz="1800" kern="1200" dirty="0">
                <a:effectLst/>
                <a:latin typeface="Calibri" panose="020F0502020204030204" pitchFamily="34" charset="0"/>
                <a:ea typeface="DengXian" panose="02010600030101010101" pitchFamily="2" charset="-122"/>
              </a:rPr>
              <a:t> o desarrollo. Al brindar ejemplos de c</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effectLst/>
                <a:latin typeface="Calibri" panose="020F0502020204030204" pitchFamily="34" charset="0"/>
                <a:ea typeface="DengXian" panose="02010600030101010101" pitchFamily="2" charset="-122"/>
              </a:rPr>
              <a:t>mo son estas diferentes etapas de madurez, las Gu</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effectLst/>
                <a:latin typeface="Calibri" panose="020F0502020204030204" pitchFamily="34" charset="0"/>
                <a:ea typeface="DengXian" panose="02010600030101010101" pitchFamily="2" charset="-122"/>
              </a:rPr>
              <a:t>as de Discusión fomentan conversaciones profundas que conducen a planes sobre c</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effectLst/>
                <a:latin typeface="Calibri" panose="020F0502020204030204" pitchFamily="34" charset="0"/>
                <a:ea typeface="DengXian" panose="02010600030101010101" pitchFamily="2" charset="-122"/>
              </a:rPr>
              <a:t>mo avanzar hacia las etapas deseadas</a:t>
            </a:r>
            <a:r>
              <a:rPr lang="en-US" dirty="0">
                <a:cs typeface="Arial" panose="020B0604020202020204" pitchFamily="34" charset="0"/>
              </a:rPr>
              <a:t>.</a:t>
            </a:r>
          </a:p>
          <a:p>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3</a:t>
            </a:fld>
            <a:endParaRPr lang="en-US" dirty="0"/>
          </a:p>
        </p:txBody>
      </p:sp>
    </p:spTree>
    <p:extLst>
      <p:ext uri="{BB962C8B-B14F-4D97-AF65-F5344CB8AC3E}">
        <p14:creationId xmlns:p14="http://schemas.microsoft.com/office/powerpoint/2010/main" val="352239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marL="0" marR="0">
              <a:lnSpc>
                <a:spcPct val="115000"/>
              </a:lnSpc>
              <a:spcBef>
                <a:spcPts val="0"/>
              </a:spcBef>
              <a:spcAft>
                <a:spcPts val="0"/>
              </a:spcAft>
            </a:pPr>
            <a:r>
              <a:rPr lang="es-MX" sz="1800" kern="1200" dirty="0">
                <a:effectLst/>
                <a:latin typeface="Calibri" panose="020F0502020204030204" pitchFamily="34" charset="0"/>
                <a:ea typeface="Times New Roman" panose="02020603050405020304" pitchFamily="18" charset="0"/>
                <a:cs typeface="Arial" panose="020B0604020202020204" pitchFamily="34" charset="0"/>
              </a:rPr>
              <a:t>A menudo, la planificaci</a:t>
            </a:r>
            <a:r>
              <a:rPr lang="es-MX" sz="1800" kern="1200" dirty="0">
                <a:effectLst/>
                <a:latin typeface="Times New Roman" panose="02020603050405020304" pitchFamily="18" charset="0"/>
                <a:ea typeface="Times New Roman" panose="02020603050405020304" pitchFamily="18" charset="0"/>
                <a:cs typeface="Calibri" panose="020F0502020204030204" pitchFamily="34" charset="0"/>
              </a:rPr>
              <a:t>ó</a:t>
            </a:r>
            <a:r>
              <a:rPr lang="es-MX" sz="1800" kern="1200" dirty="0">
                <a:effectLst/>
                <a:latin typeface="Calibri" panose="020F0502020204030204" pitchFamily="34" charset="0"/>
                <a:ea typeface="Times New Roman" panose="02020603050405020304" pitchFamily="18" charset="0"/>
                <a:cs typeface="Arial" panose="020B0604020202020204" pitchFamily="34" charset="0"/>
              </a:rPr>
              <a:t>n del INSP se centra en las funciones de salud p</a:t>
            </a:r>
            <a:r>
              <a:rPr lang="es-MX" sz="1800" kern="1200" dirty="0">
                <a:effectLst/>
                <a:latin typeface="Times New Roman" panose="02020603050405020304" pitchFamily="18" charset="0"/>
                <a:ea typeface="Times New Roman" panose="02020603050405020304" pitchFamily="18" charset="0"/>
                <a:cs typeface="Calibri" panose="020F0502020204030204" pitchFamily="34" charset="0"/>
              </a:rPr>
              <a:t>ú</a:t>
            </a:r>
            <a:r>
              <a:rPr lang="es-MX" sz="1800" kern="1200" dirty="0">
                <a:effectLst/>
                <a:latin typeface="Calibri" panose="020F0502020204030204" pitchFamily="34" charset="0"/>
                <a:ea typeface="Times New Roman" panose="02020603050405020304" pitchFamily="18" charset="0"/>
                <a:cs typeface="Arial" panose="020B0604020202020204" pitchFamily="34" charset="0"/>
              </a:rPr>
              <a:t>blica. Sin embargo, a veces las cuestiones internas, como el liderazgo y la gesti</a:t>
            </a:r>
            <a:r>
              <a:rPr lang="es-MX" sz="1800" kern="1200" dirty="0">
                <a:effectLst/>
                <a:latin typeface="Times New Roman" panose="02020603050405020304" pitchFamily="18" charset="0"/>
                <a:ea typeface="Times New Roman" panose="02020603050405020304" pitchFamily="18" charset="0"/>
                <a:cs typeface="Calibri" panose="020F0502020204030204" pitchFamily="34" charset="0"/>
              </a:rPr>
              <a:t>ó</a:t>
            </a:r>
            <a:r>
              <a:rPr lang="es-MX" sz="1800" kern="1200" dirty="0">
                <a:effectLst/>
                <a:latin typeface="Calibri" panose="020F0502020204030204" pitchFamily="34" charset="0"/>
                <a:ea typeface="Times New Roman" panose="02020603050405020304" pitchFamily="18" charset="0"/>
                <a:cs typeface="Arial" panose="020B0604020202020204" pitchFamily="34" charset="0"/>
              </a:rPr>
              <a:t>n o la infraestructura del INSP, son obst</a:t>
            </a:r>
            <a:r>
              <a:rPr lang="es-MX" sz="1800" kern="1200" dirty="0">
                <a:effectLst/>
                <a:latin typeface="Times New Roman" panose="02020603050405020304" pitchFamily="18" charset="0"/>
                <a:ea typeface="Times New Roman" panose="02020603050405020304" pitchFamily="18" charset="0"/>
                <a:cs typeface="Calibri" panose="020F0502020204030204" pitchFamily="34" charset="0"/>
              </a:rPr>
              <a:t>á</a:t>
            </a:r>
            <a:r>
              <a:rPr lang="es-MX" sz="1800" kern="1200" dirty="0">
                <a:effectLst/>
                <a:latin typeface="Calibri" panose="020F0502020204030204" pitchFamily="34" charset="0"/>
                <a:ea typeface="Times New Roman" panose="02020603050405020304" pitchFamily="18" charset="0"/>
                <a:cs typeface="Arial" panose="020B0604020202020204" pitchFamily="34" charset="0"/>
              </a:rPr>
              <a:t>culos importantes para el cumplimiento de las funciones de salud p</a:t>
            </a:r>
            <a:r>
              <a:rPr lang="es-MX" sz="1800" kern="1200" dirty="0">
                <a:effectLst/>
                <a:latin typeface="Times New Roman" panose="02020603050405020304" pitchFamily="18" charset="0"/>
                <a:ea typeface="Times New Roman" panose="02020603050405020304" pitchFamily="18" charset="0"/>
                <a:cs typeface="Calibri" panose="020F0502020204030204" pitchFamily="34" charset="0"/>
              </a:rPr>
              <a:t>ú</a:t>
            </a:r>
            <a:r>
              <a:rPr lang="es-MX" sz="1800" kern="1200" dirty="0">
                <a:effectLst/>
                <a:latin typeface="Calibri" panose="020F0502020204030204" pitchFamily="34" charset="0"/>
                <a:ea typeface="Times New Roman" panose="02020603050405020304" pitchFamily="18" charset="0"/>
                <a:cs typeface="Arial" panose="020B0604020202020204" pitchFamily="34" charset="0"/>
              </a:rPr>
              <a:t>blica. Por lo tanto, la SDT incluye Gu</a:t>
            </a:r>
            <a:r>
              <a:rPr lang="es-MX" sz="1800" kern="1200" dirty="0">
                <a:effectLst/>
                <a:latin typeface="Times New Roman" panose="02020603050405020304" pitchFamily="18" charset="0"/>
                <a:ea typeface="Times New Roman" panose="02020603050405020304" pitchFamily="18" charset="0"/>
                <a:cs typeface="Calibri" panose="020F0502020204030204" pitchFamily="34" charset="0"/>
              </a:rPr>
              <a:t>í</a:t>
            </a:r>
            <a:r>
              <a:rPr lang="es-MX" sz="1800" kern="1200" dirty="0">
                <a:effectLst/>
                <a:latin typeface="Calibri" panose="020F0502020204030204" pitchFamily="34" charset="0"/>
                <a:ea typeface="Times New Roman" panose="02020603050405020304" pitchFamily="18" charset="0"/>
                <a:cs typeface="Arial" panose="020B0604020202020204" pitchFamily="34" charset="0"/>
              </a:rPr>
              <a:t>as de Discusión que se relacionan con cuestiones internas, como el liderazgo y la gesti</a:t>
            </a:r>
            <a:r>
              <a:rPr lang="es-MX" sz="1800" kern="1200" dirty="0">
                <a:effectLst/>
                <a:latin typeface="Times New Roman" panose="02020603050405020304" pitchFamily="18" charset="0"/>
                <a:ea typeface="Times New Roman" panose="02020603050405020304" pitchFamily="18" charset="0"/>
                <a:cs typeface="Calibri" panose="020F0502020204030204" pitchFamily="34" charset="0"/>
              </a:rPr>
              <a:t>ó</a:t>
            </a:r>
            <a:r>
              <a:rPr lang="es-MX" sz="1800" kern="1200" dirty="0">
                <a:effectLst/>
                <a:latin typeface="Calibri" panose="020F0502020204030204" pitchFamily="34" charset="0"/>
                <a:ea typeface="Times New Roman" panose="02020603050405020304" pitchFamily="18" charset="0"/>
                <a:cs typeface="Arial" panose="020B0604020202020204" pitchFamily="34" charset="0"/>
              </a:rPr>
              <a:t>n, y cuestiones externas, como la vigilancia.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nSpc>
                <a:spcPct val="115000"/>
              </a:lnSpc>
              <a:spcBef>
                <a:spcPts val="0"/>
              </a:spcBef>
              <a:spcAft>
                <a:spcPts val="0"/>
              </a:spcAft>
            </a:pP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La mayor</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í</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 de las Gu</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í</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as de Discusión externas se relacionan con capacidades como la vigilancia o la preparaci</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ó</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 y respuesta ante emergencias. En respuesta a las solicitudes, se elabor</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ó</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una Gu</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í</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 de Discusión sobre enfermedades no transmisibles. Se proporciona una Gu</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í</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 de Discusión gen</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é</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rica que puede adaptarse para abordar cuestiones que actualmente no est</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á</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 incluidas, como lesiones o salud mental.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nSpc>
                <a:spcPct val="115000"/>
              </a:lnSpc>
              <a:spcBef>
                <a:spcPts val="0"/>
              </a:spcBef>
              <a:spcAft>
                <a:spcPts val="0"/>
              </a:spcAft>
            </a:pP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Las Gu</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í</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as de Discusión proporcionan ejemplos espec</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í</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ficos de atributos y capacidades que los INSP podr</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í</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 tener en diferentes etapas de desarrollo. Al proporcionar ejemplos de c</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ó</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 son las cuatro etapas de madurez, las Gu</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í</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as de Discusión proporcionan una base para conversaciones en profundidad.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endParaRPr lang="en-US" sz="1200" dirty="0">
              <a:latin typeface="+mn-lt"/>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4</a:t>
            </a:fld>
            <a:endParaRPr lang="en-US" dirty="0"/>
          </a:p>
        </p:txBody>
      </p:sp>
    </p:spTree>
    <p:extLst>
      <p:ext uri="{BB962C8B-B14F-4D97-AF65-F5344CB8AC3E}">
        <p14:creationId xmlns:p14="http://schemas.microsoft.com/office/powerpoint/2010/main" val="1086006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marL="0" marR="0">
              <a:lnSpc>
                <a:spcPct val="115000"/>
              </a:lnSpc>
              <a:spcBef>
                <a:spcPts val="0"/>
              </a:spcBef>
              <a:spcAft>
                <a:spcPts val="0"/>
              </a:spcAft>
            </a:pPr>
            <a:r>
              <a:rPr lang="es-MX" sz="1800" kern="1200" dirty="0">
                <a:effectLst/>
                <a:latin typeface="Calibri" panose="020F0502020204030204" pitchFamily="34" charset="0"/>
                <a:ea typeface="DengXian" panose="02010600030101010101" pitchFamily="2" charset="-122"/>
                <a:cs typeface="Arial" panose="020B0604020202020204" pitchFamily="34" charset="0"/>
              </a:rPr>
              <a:t>Cada una de las </a:t>
            </a:r>
            <a:r>
              <a:rPr lang="es-MX" sz="1800" kern="12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Gu</a:t>
            </a:r>
            <a:r>
              <a:rPr lang="es-MX" sz="1800" kern="1200" dirty="0">
                <a:solidFill>
                  <a:srgbClr val="FF0000"/>
                </a:solidFill>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as de Discusión</a:t>
            </a:r>
            <a:r>
              <a:rPr lang="es-MX" sz="1800" kern="1200" dirty="0">
                <a:effectLst/>
                <a:latin typeface="Calibri" panose="020F0502020204030204" pitchFamily="34" charset="0"/>
                <a:ea typeface="DengXian" panose="02010600030101010101" pitchFamily="2" charset="-122"/>
                <a:cs typeface="Arial" panose="020B0604020202020204" pitchFamily="34" charset="0"/>
              </a:rPr>
              <a:t> tiene la misma estructura. El t</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effectLst/>
                <a:latin typeface="Calibri" panose="020F0502020204030204" pitchFamily="34" charset="0"/>
                <a:ea typeface="DengXian" panose="02010600030101010101" pitchFamily="2" charset="-122"/>
                <a:cs typeface="Arial" panose="020B0604020202020204" pitchFamily="34" charset="0"/>
              </a:rPr>
              <a:t>tulo est</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á</a:t>
            </a:r>
            <a:r>
              <a:rPr lang="es-MX" sz="1800" kern="1200" dirty="0">
                <a:effectLst/>
                <a:latin typeface="Calibri" panose="020F0502020204030204" pitchFamily="34" charset="0"/>
                <a:ea typeface="DengXian" panose="02010600030101010101" pitchFamily="2" charset="-122"/>
                <a:cs typeface="Arial" panose="020B0604020202020204" pitchFamily="34" charset="0"/>
              </a:rPr>
              <a:t> en la parte superior. Hay 4 etapas que definen las columnas. Van desde lo b</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á</a:t>
            </a:r>
            <a:r>
              <a:rPr lang="es-MX" sz="1800" kern="1200" dirty="0">
                <a:effectLst/>
                <a:latin typeface="Calibri" panose="020F0502020204030204" pitchFamily="34" charset="0"/>
                <a:ea typeface="DengXian" panose="02010600030101010101" pitchFamily="2" charset="-122"/>
                <a:cs typeface="Arial" panose="020B0604020202020204" pitchFamily="34" charset="0"/>
              </a:rPr>
              <a:t>sico, a la izquierda, hasta lo m</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á</a:t>
            </a:r>
            <a:r>
              <a:rPr lang="es-MX" sz="1800" kern="1200" dirty="0">
                <a:effectLst/>
                <a:latin typeface="Calibri" panose="020F0502020204030204" pitchFamily="34" charset="0"/>
                <a:ea typeface="DengXian" panose="02010600030101010101" pitchFamily="2" charset="-122"/>
                <a:cs typeface="Arial" panose="020B0604020202020204" pitchFamily="34" charset="0"/>
              </a:rPr>
              <a:t>s avanzado, a la derecha. Cada etapa se subdivide a su vez con puntuaciones numéricas. Los desacuerdos sobre puntuaciones num</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é</a:t>
            </a:r>
            <a:r>
              <a:rPr lang="es-MX" sz="1800" kern="1200" dirty="0">
                <a:effectLst/>
                <a:latin typeface="Calibri" panose="020F0502020204030204" pitchFamily="34" charset="0"/>
                <a:ea typeface="DengXian" panose="02010600030101010101" pitchFamily="2" charset="-122"/>
                <a:cs typeface="Arial" panose="020B0604020202020204" pitchFamily="34" charset="0"/>
              </a:rPr>
              <a:t>ricas a menudo ayudan a los participantes a profundizar en las razones por las que est</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á</a:t>
            </a:r>
            <a:r>
              <a:rPr lang="es-MX" sz="1800" kern="1200" dirty="0">
                <a:effectLst/>
                <a:latin typeface="Calibri" panose="020F0502020204030204" pitchFamily="34" charset="0"/>
                <a:ea typeface="DengXian" panose="02010600030101010101" pitchFamily="2" charset="-122"/>
                <a:cs typeface="Arial" panose="020B0604020202020204" pitchFamily="34" charset="0"/>
              </a:rPr>
              <a:t>n de acuerdo o en desacuerdo. Los seis dominios definen las filas. Se enumeran junto a la tabla, en el lado izquierdo. Cada rect</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á</a:t>
            </a:r>
            <a:r>
              <a:rPr lang="es-MX" sz="1800" kern="1200" dirty="0">
                <a:effectLst/>
                <a:latin typeface="Calibri" panose="020F0502020204030204" pitchFamily="34" charset="0"/>
                <a:ea typeface="DengXian" panose="02010600030101010101" pitchFamily="2" charset="-122"/>
                <a:cs typeface="Arial" panose="020B0604020202020204" pitchFamily="34" charset="0"/>
              </a:rPr>
              <a:t>ngulo de la tabla incluye ideas sobre c</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effectLst/>
                <a:latin typeface="Calibri" panose="020F0502020204030204" pitchFamily="34" charset="0"/>
                <a:ea typeface="DengXian" panose="02010600030101010101" pitchFamily="2" charset="-122"/>
                <a:cs typeface="Arial" panose="020B0604020202020204" pitchFamily="34" charset="0"/>
              </a:rPr>
              <a:t>mo podr</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effectLst/>
                <a:latin typeface="Calibri" panose="020F0502020204030204" pitchFamily="34" charset="0"/>
                <a:ea typeface="DengXian" panose="02010600030101010101" pitchFamily="2" charset="-122"/>
                <a:cs typeface="Arial" panose="020B0604020202020204" pitchFamily="34" charset="0"/>
              </a:rPr>
              <a:t>a </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a:t>
            </a:r>
            <a:r>
              <a:rPr lang="es-MX" sz="1800" kern="1200" dirty="0">
                <a:effectLst/>
                <a:latin typeface="Calibri" panose="020F0502020204030204" pitchFamily="34" charset="0"/>
                <a:ea typeface="DengXian" panose="02010600030101010101" pitchFamily="2" charset="-122"/>
                <a:cs typeface="Arial" panose="020B0604020202020204" pitchFamily="34" charset="0"/>
              </a:rPr>
              <a:t>verse</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a:t>
            </a:r>
            <a:r>
              <a:rPr lang="es-MX" sz="1800" kern="1200" dirty="0">
                <a:effectLst/>
                <a:latin typeface="Calibri" panose="020F0502020204030204" pitchFamily="34" charset="0"/>
                <a:ea typeface="DengXian" panose="02010600030101010101" pitchFamily="2" charset="-122"/>
                <a:cs typeface="Arial" panose="020B0604020202020204" pitchFamily="34" charset="0"/>
              </a:rPr>
              <a:t> un INSP (atributos y capacidades espec</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effectLst/>
                <a:latin typeface="Calibri" panose="020F0502020204030204" pitchFamily="34" charset="0"/>
                <a:ea typeface="DengXian" panose="02010600030101010101" pitchFamily="2" charset="-122"/>
                <a:cs typeface="Arial" panose="020B0604020202020204" pitchFamily="34" charset="0"/>
              </a:rPr>
              <a:t>ficos que podr</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effectLst/>
                <a:latin typeface="Calibri" panose="020F0502020204030204" pitchFamily="34" charset="0"/>
                <a:ea typeface="DengXian" panose="02010600030101010101" pitchFamily="2" charset="-122"/>
                <a:cs typeface="Arial" panose="020B0604020202020204" pitchFamily="34" charset="0"/>
              </a:rPr>
              <a:t>a tener) en ese dominio y en esa etapa. Las descripciones de los dominios est</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á</a:t>
            </a:r>
            <a:r>
              <a:rPr lang="es-MX" sz="1800" kern="1200" dirty="0">
                <a:effectLst/>
                <a:latin typeface="Calibri" panose="020F0502020204030204" pitchFamily="34" charset="0"/>
                <a:ea typeface="DengXian" panose="02010600030101010101" pitchFamily="2" charset="-122"/>
                <a:cs typeface="Arial" panose="020B0604020202020204" pitchFamily="34" charset="0"/>
              </a:rPr>
              <a:t>n en la siguiente diapositiva.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5</a:t>
            </a:fld>
            <a:endParaRPr lang="en-US" dirty="0"/>
          </a:p>
        </p:txBody>
      </p:sp>
    </p:spTree>
    <p:extLst>
      <p:ext uri="{BB962C8B-B14F-4D97-AF65-F5344CB8AC3E}">
        <p14:creationId xmlns:p14="http://schemas.microsoft.com/office/powerpoint/2010/main" val="1086006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marL="0" marR="0">
              <a:lnSpc>
                <a:spcPct val="115000"/>
              </a:lnSpc>
              <a:spcBef>
                <a:spcPts val="0"/>
              </a:spcBef>
              <a:spcAft>
                <a:spcPts val="0"/>
              </a:spcAft>
            </a:pPr>
            <a:r>
              <a:rPr lang="es-MX" sz="1800" kern="1200" dirty="0">
                <a:effectLst/>
                <a:latin typeface="Calibri" panose="020F0502020204030204" pitchFamily="34" charset="0"/>
                <a:ea typeface="DengXian" panose="02010600030101010101" pitchFamily="2" charset="-122"/>
                <a:cs typeface="Arial" panose="020B0604020202020204" pitchFamily="34" charset="0"/>
              </a:rPr>
              <a:t>La diapositiva anterior proporciona una versi</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effectLst/>
                <a:latin typeface="Calibri" panose="020F0502020204030204" pitchFamily="34" charset="0"/>
                <a:ea typeface="DengXian" panose="02010600030101010101" pitchFamily="2" charset="-122"/>
                <a:cs typeface="Arial" panose="020B0604020202020204" pitchFamily="34" charset="0"/>
              </a:rPr>
              <a:t>n simplificada de lo que se cubre en cada dominio. Las definiciones de dominio detalladas son:</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es-MX" sz="1800" b="1" i="1" kern="1200" dirty="0">
                <a:effectLst/>
                <a:latin typeface="Calibri" panose="020F0502020204030204" pitchFamily="34" charset="0"/>
                <a:ea typeface="DengXian" panose="02010600030101010101" pitchFamily="2" charset="-122"/>
                <a:cs typeface="Arial" panose="020B0604020202020204" pitchFamily="34" charset="0"/>
              </a:rPr>
              <a:t>Direcci</a:t>
            </a:r>
            <a:r>
              <a:rPr lang="es-MX" sz="1800" b="1" i="1" kern="1200" dirty="0">
                <a:effectLst/>
                <a:latin typeface="Times New Roman" panose="02020603050405020304" pitchFamily="18" charset="0"/>
                <a:ea typeface="DengXian" panose="02010600030101010101" pitchFamily="2" charset="-122"/>
                <a:cs typeface="Calibri" panose="020F0502020204030204" pitchFamily="34" charset="0"/>
              </a:rPr>
              <a:t>ó</a:t>
            </a:r>
            <a:r>
              <a:rPr lang="es-MX" sz="1800" b="1" i="1" kern="1200" dirty="0">
                <a:effectLst/>
                <a:latin typeface="Calibri" panose="020F0502020204030204" pitchFamily="34" charset="0"/>
                <a:ea typeface="DengXian" panose="02010600030101010101" pitchFamily="2" charset="-122"/>
                <a:cs typeface="Arial" panose="020B0604020202020204" pitchFamily="34" charset="0"/>
              </a:rPr>
              <a:t>n estrat</a:t>
            </a:r>
            <a:r>
              <a:rPr lang="es-MX" sz="1800" b="1" i="1" kern="1200" dirty="0">
                <a:effectLst/>
                <a:latin typeface="Times New Roman" panose="02020603050405020304" pitchFamily="18" charset="0"/>
                <a:ea typeface="DengXian" panose="02010600030101010101" pitchFamily="2" charset="-122"/>
                <a:cs typeface="Calibri" panose="020F0502020204030204" pitchFamily="34" charset="0"/>
              </a:rPr>
              <a:t>é</a:t>
            </a:r>
            <a:r>
              <a:rPr lang="es-MX" sz="1800" b="1" i="1" kern="1200" dirty="0">
                <a:effectLst/>
                <a:latin typeface="Calibri" panose="020F0502020204030204" pitchFamily="34" charset="0"/>
                <a:ea typeface="DengXian" panose="02010600030101010101" pitchFamily="2" charset="-122"/>
                <a:cs typeface="Arial" panose="020B0604020202020204" pitchFamily="34" charset="0"/>
              </a:rPr>
              <a:t>gica</a:t>
            </a:r>
            <a:r>
              <a:rPr lang="es-MX" sz="1800" b="1" kern="1200" dirty="0">
                <a:effectLst/>
                <a:latin typeface="Calibri" panose="020F0502020204030204" pitchFamily="34" charset="0"/>
                <a:ea typeface="DengXian" panose="02010600030101010101" pitchFamily="2" charset="-122"/>
                <a:cs typeface="Arial" panose="020B0604020202020204" pitchFamily="34" charset="0"/>
              </a:rPr>
              <a:t>: </a:t>
            </a:r>
            <a:r>
              <a:rPr lang="es-MX" sz="1800" kern="1200" dirty="0">
                <a:effectLst/>
                <a:latin typeface="Calibri" panose="020F0502020204030204" pitchFamily="34" charset="0"/>
                <a:ea typeface="DengXian" panose="02010600030101010101" pitchFamily="2" charset="-122"/>
                <a:cs typeface="Arial" panose="020B0604020202020204" pitchFamily="34" charset="0"/>
              </a:rPr>
              <a:t>Grado en el que el INSP trabaja estrat</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é</a:t>
            </a:r>
            <a:r>
              <a:rPr lang="es-MX" sz="1800" kern="1200" dirty="0">
                <a:effectLst/>
                <a:latin typeface="Calibri" panose="020F0502020204030204" pitchFamily="34" charset="0"/>
                <a:ea typeface="DengXian" panose="02010600030101010101" pitchFamily="2" charset="-122"/>
                <a:cs typeface="Arial" panose="020B0604020202020204" pitchFamily="34" charset="0"/>
              </a:rPr>
              <a:t>gicamente en el establecimiento de prioridades y en la asignaci</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effectLst/>
                <a:latin typeface="Calibri" panose="020F0502020204030204" pitchFamily="34" charset="0"/>
                <a:ea typeface="DengXian" panose="02010600030101010101" pitchFamily="2" charset="-122"/>
                <a:cs typeface="Arial" panose="020B0604020202020204" pitchFamily="34" charset="0"/>
              </a:rPr>
              <a:t>n y utilizaci</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effectLst/>
                <a:latin typeface="Calibri" panose="020F0502020204030204" pitchFamily="34" charset="0"/>
                <a:ea typeface="DengXian" panose="02010600030101010101" pitchFamily="2" charset="-122"/>
                <a:cs typeface="Arial" panose="020B0604020202020204" pitchFamily="34" charset="0"/>
              </a:rPr>
              <a:t>n de recursos, incluido el tiempo del personal</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es-MX" sz="1800" b="1" i="1" kern="1200" dirty="0">
                <a:effectLst/>
                <a:latin typeface="Calibri" panose="020F0502020204030204" pitchFamily="34" charset="0"/>
                <a:ea typeface="DengXian" panose="02010600030101010101" pitchFamily="2" charset="-122"/>
                <a:cs typeface="Arial" panose="020B0604020202020204" pitchFamily="34" charset="0"/>
              </a:rPr>
              <a:t>Sistemas</a:t>
            </a:r>
            <a:r>
              <a:rPr lang="es-MX" sz="1800" b="1" kern="1200" dirty="0">
                <a:effectLst/>
                <a:latin typeface="Calibri" panose="020F0502020204030204" pitchFamily="34" charset="0"/>
                <a:ea typeface="DengXian" panose="02010600030101010101" pitchFamily="2" charset="-122"/>
                <a:cs typeface="Arial" panose="020B0604020202020204" pitchFamily="34" charset="0"/>
              </a:rPr>
              <a:t>: </a:t>
            </a:r>
            <a:r>
              <a:rPr lang="es-MX" sz="1800" kern="1200" dirty="0">
                <a:effectLst/>
                <a:latin typeface="Calibri" panose="020F0502020204030204" pitchFamily="34" charset="0"/>
                <a:ea typeface="DengXian" panose="02010600030101010101" pitchFamily="2" charset="-122"/>
                <a:cs typeface="Arial" panose="020B0604020202020204" pitchFamily="34" charset="0"/>
              </a:rPr>
              <a:t>Grado en el que el INSP cuenta con sistemas, procesos y herramientas que le permiten llevar a cabo el esfuerzo descrito</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es-MX" sz="1800" b="1" i="1" kern="1200" dirty="0">
                <a:effectLst/>
                <a:latin typeface="Calibri" panose="020F0502020204030204" pitchFamily="34" charset="0"/>
                <a:ea typeface="DengXian" panose="02010600030101010101" pitchFamily="2" charset="-122"/>
                <a:cs typeface="Arial" panose="020B0604020202020204" pitchFamily="34" charset="0"/>
              </a:rPr>
              <a:t>Recursos: </a:t>
            </a:r>
            <a:r>
              <a:rPr lang="es-MX" sz="1800" kern="1200" dirty="0">
                <a:effectLst/>
                <a:latin typeface="Calibri" panose="020F0502020204030204" pitchFamily="34" charset="0"/>
                <a:ea typeface="DengXian" panose="02010600030101010101" pitchFamily="2" charset="-122"/>
                <a:cs typeface="Arial" panose="020B0604020202020204" pitchFamily="34" charset="0"/>
              </a:rPr>
              <a:t>Grado en el que el INSP tiene activos (por ejemplo, capacidad de personal, suministros, transporte, infraestructura) para apoyar el esfuerzo descrito</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es-MX" sz="1800" b="1" i="1" kern="1200" dirty="0">
                <a:effectLst/>
                <a:latin typeface="Calibri" panose="020F0502020204030204" pitchFamily="34" charset="0"/>
                <a:ea typeface="DengXian" panose="02010600030101010101" pitchFamily="2" charset="-122"/>
                <a:cs typeface="Arial" panose="020B0604020202020204" pitchFamily="34" charset="0"/>
              </a:rPr>
              <a:t>Calidad</a:t>
            </a:r>
            <a:r>
              <a:rPr lang="es-MX" sz="1800" b="1" kern="1200" dirty="0">
                <a:effectLst/>
                <a:latin typeface="Calibri" panose="020F0502020204030204" pitchFamily="34" charset="0"/>
                <a:ea typeface="DengXian" panose="02010600030101010101" pitchFamily="2" charset="-122"/>
                <a:cs typeface="Arial" panose="020B0604020202020204" pitchFamily="34" charset="0"/>
              </a:rPr>
              <a:t>: </a:t>
            </a:r>
            <a:r>
              <a:rPr lang="es-MX" sz="1800" kern="1200" dirty="0">
                <a:effectLst/>
                <a:latin typeface="Calibri" panose="020F0502020204030204" pitchFamily="34" charset="0"/>
                <a:ea typeface="DengXian" panose="02010600030101010101" pitchFamily="2" charset="-122"/>
                <a:cs typeface="Arial" panose="020B0604020202020204" pitchFamily="34" charset="0"/>
              </a:rPr>
              <a:t>Grado en el que el INSP es capaz de llevar a cabo el esfuerzo descrito de manera de alta calidad.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es-MX" sz="1800" i="1" kern="1200" dirty="0">
                <a:effectLst/>
                <a:latin typeface="Calibri" panose="020F0502020204030204" pitchFamily="34" charset="0"/>
                <a:ea typeface="DengXian" panose="02010600030101010101" pitchFamily="2" charset="-122"/>
                <a:cs typeface="Arial" panose="020B0604020202020204" pitchFamily="34" charset="0"/>
              </a:rPr>
              <a:t>Un componente adicional para las Gu</a:t>
            </a:r>
            <a:r>
              <a:rPr lang="es-MX" sz="1800" i="1" kern="1200" dirty="0">
                <a:effectLst/>
                <a:latin typeface="Times New Roman" panose="02020603050405020304" pitchFamily="18" charset="0"/>
                <a:ea typeface="DengXian" panose="02010600030101010101" pitchFamily="2" charset="-122"/>
                <a:cs typeface="Calibri" panose="020F0502020204030204" pitchFamily="34" charset="0"/>
              </a:rPr>
              <a:t>í</a:t>
            </a:r>
            <a:r>
              <a:rPr lang="es-MX" sz="1800" i="1" kern="1200" dirty="0">
                <a:effectLst/>
                <a:latin typeface="Calibri" panose="020F0502020204030204" pitchFamily="34" charset="0"/>
                <a:ea typeface="DengXian" panose="02010600030101010101" pitchFamily="2" charset="-122"/>
                <a:cs typeface="Arial" panose="020B0604020202020204" pitchFamily="34" charset="0"/>
              </a:rPr>
              <a:t>as de Discusión externas es:</a:t>
            </a:r>
            <a:r>
              <a:rPr lang="es-MX" sz="1800" kern="1200" dirty="0">
                <a:effectLst/>
                <a:latin typeface="Calibri" panose="020F0502020204030204" pitchFamily="34" charset="0"/>
                <a:ea typeface="DengXian" panose="02010600030101010101" pitchFamily="2" charset="-122"/>
                <a:cs typeface="Arial" panose="020B0604020202020204" pitchFamily="34" charset="0"/>
              </a:rPr>
              <a:t> Grado en el que el INSP apoya la calidad en los esfuerzos de quienes contribuyen al logro del esfuerzo descrito (por ejemplo, entidades subnacionales, partes interesadas, socios)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es-MX" sz="1800" b="1" i="1" kern="1200" dirty="0">
                <a:effectLst/>
                <a:latin typeface="Calibri" panose="020F0502020204030204" pitchFamily="34" charset="0"/>
                <a:ea typeface="DengXian" panose="02010600030101010101" pitchFamily="2" charset="-122"/>
                <a:cs typeface="Arial" panose="020B0604020202020204" pitchFamily="34" charset="0"/>
              </a:rPr>
              <a:t>Compromiso:</a:t>
            </a:r>
            <a:r>
              <a:rPr lang="es-MX" sz="1800" kern="1200" dirty="0">
                <a:effectLst/>
                <a:latin typeface="Calibri" panose="020F0502020204030204" pitchFamily="34" charset="0"/>
                <a:ea typeface="DengXian" panose="02010600030101010101" pitchFamily="2" charset="-122"/>
                <a:cs typeface="Arial" panose="020B0604020202020204" pitchFamily="34" charset="0"/>
              </a:rPr>
              <a:t>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es-MX" sz="1800" i="1" kern="1200" dirty="0">
                <a:effectLst/>
                <a:latin typeface="Calibri" panose="020F0502020204030204" pitchFamily="34" charset="0"/>
                <a:ea typeface="DengXian" panose="02010600030101010101" pitchFamily="2" charset="-122"/>
                <a:cs typeface="Arial" panose="020B0604020202020204" pitchFamily="34" charset="0"/>
              </a:rPr>
              <a:t>Solo interna:</a:t>
            </a:r>
            <a:r>
              <a:rPr lang="es-MX" sz="1800" kern="1200" dirty="0">
                <a:effectLst/>
                <a:latin typeface="Calibri" panose="020F0502020204030204" pitchFamily="34" charset="0"/>
                <a:ea typeface="DengXian" panose="02010600030101010101" pitchFamily="2" charset="-122"/>
                <a:cs typeface="Arial" panose="020B0604020202020204" pitchFamily="34" charset="0"/>
              </a:rPr>
              <a:t> Grado en el que el personal est</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á</a:t>
            </a:r>
            <a:r>
              <a:rPr lang="es-MX" sz="1800" kern="1200" dirty="0">
                <a:effectLst/>
                <a:latin typeface="Calibri" panose="020F0502020204030204" pitchFamily="34" charset="0"/>
                <a:ea typeface="DengXian" panose="02010600030101010101" pitchFamily="2" charset="-122"/>
                <a:cs typeface="Arial" panose="020B0604020202020204" pitchFamily="34" charset="0"/>
              </a:rPr>
              <a:t> comprometido a contribuir a la visi</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effectLst/>
                <a:latin typeface="Calibri" panose="020F0502020204030204" pitchFamily="34" charset="0"/>
                <a:ea typeface="DengXian" panose="02010600030101010101" pitchFamily="2" charset="-122"/>
                <a:cs typeface="Arial" panose="020B0604020202020204" pitchFamily="34" charset="0"/>
              </a:rPr>
              <a:t>n y los objetivos del INSP. Grado en que el personal contribuye a mejorar las estrategias o el desempe</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ñ</a:t>
            </a:r>
            <a:r>
              <a:rPr lang="es-MX" sz="1800" kern="1200" dirty="0">
                <a:effectLst/>
                <a:latin typeface="Calibri" panose="020F0502020204030204" pitchFamily="34" charset="0"/>
                <a:ea typeface="DengXian" panose="02010600030101010101" pitchFamily="2" charset="-122"/>
                <a:cs typeface="Arial" panose="020B0604020202020204" pitchFamily="34" charset="0"/>
              </a:rPr>
              <a:t>o del INSP</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es-MX" sz="1800" i="1" kern="1200" dirty="0">
                <a:effectLst/>
                <a:latin typeface="Calibri" panose="020F0502020204030204" pitchFamily="34" charset="0"/>
                <a:ea typeface="DengXian" panose="02010600030101010101" pitchFamily="2" charset="-122"/>
                <a:cs typeface="Arial" panose="020B0604020202020204" pitchFamily="34" charset="0"/>
              </a:rPr>
              <a:t>Solo externa</a:t>
            </a:r>
            <a:r>
              <a:rPr lang="es-MX" sz="1800" kern="1200" dirty="0">
                <a:effectLst/>
                <a:latin typeface="Calibri" panose="020F0502020204030204" pitchFamily="34" charset="0"/>
                <a:ea typeface="DengXian" panose="02010600030101010101" pitchFamily="2" charset="-122"/>
                <a:cs typeface="Arial" panose="020B0604020202020204" pitchFamily="34" charset="0"/>
              </a:rPr>
              <a:t>: Grado en el que las partes interesadas (socios, beneficiarios, contribuyentes, donantes, actores subnacionales y comunidades) est</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á</a:t>
            </a:r>
            <a:r>
              <a:rPr lang="es-MX" sz="1800" kern="1200" dirty="0">
                <a:effectLst/>
                <a:latin typeface="Calibri" panose="020F0502020204030204" pitchFamily="34" charset="0"/>
                <a:ea typeface="DengXian" panose="02010600030101010101" pitchFamily="2" charset="-122"/>
                <a:cs typeface="Arial" panose="020B0604020202020204" pitchFamily="34" charset="0"/>
              </a:rPr>
              <a:t>n invitados a proporcionar aportes o retroalimentaci</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effectLst/>
                <a:latin typeface="Calibri" panose="020F0502020204030204" pitchFamily="34" charset="0"/>
                <a:ea typeface="DengXian" panose="02010600030101010101" pitchFamily="2" charset="-122"/>
                <a:cs typeface="Arial" panose="020B0604020202020204" pitchFamily="34" charset="0"/>
              </a:rPr>
              <a:t>n, o son involucrados por el INSP como socios/asesores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es-MX" sz="1800" b="1" i="1" kern="1200" dirty="0">
                <a:effectLst/>
                <a:latin typeface="Calibri" panose="020F0502020204030204" pitchFamily="34" charset="0"/>
                <a:ea typeface="DengXian" panose="02010600030101010101" pitchFamily="2" charset="-122"/>
                <a:cs typeface="Arial" panose="020B0604020202020204" pitchFamily="34" charset="0"/>
              </a:rPr>
              <a:t>Impacto:</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es-MX" sz="1800" i="1" kern="1200" dirty="0">
                <a:effectLst/>
                <a:latin typeface="Calibri" panose="020F0502020204030204" pitchFamily="34" charset="0"/>
                <a:ea typeface="DengXian" panose="02010600030101010101" pitchFamily="2" charset="-122"/>
                <a:cs typeface="Arial" panose="020B0604020202020204" pitchFamily="34" charset="0"/>
              </a:rPr>
              <a:t>Solo interna</a:t>
            </a:r>
            <a:r>
              <a:rPr lang="es-MX" sz="1800" kern="1200" dirty="0">
                <a:effectLst/>
                <a:latin typeface="Calibri" panose="020F0502020204030204" pitchFamily="34" charset="0"/>
                <a:ea typeface="DengXian" panose="02010600030101010101" pitchFamily="2" charset="-122"/>
                <a:cs typeface="Arial" panose="020B0604020202020204" pitchFamily="34" charset="0"/>
              </a:rPr>
              <a:t>: Grado en el que el INSP es capaz de realizar o lograr resultados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es-MX" sz="1800" i="1" kern="1200" dirty="0">
                <a:effectLst/>
                <a:latin typeface="Calibri" panose="020F0502020204030204" pitchFamily="34" charset="0"/>
                <a:ea typeface="DengXian" panose="02010600030101010101" pitchFamily="2" charset="-122"/>
                <a:cs typeface="Arial" panose="020B0604020202020204" pitchFamily="34" charset="0"/>
              </a:rPr>
              <a:t>Solo externa</a:t>
            </a:r>
            <a:r>
              <a:rPr lang="es-MX" sz="1800" kern="1200" dirty="0">
                <a:effectLst/>
                <a:latin typeface="Calibri" panose="020F0502020204030204" pitchFamily="34" charset="0"/>
                <a:ea typeface="DengXian" panose="02010600030101010101" pitchFamily="2" charset="-122"/>
                <a:cs typeface="Arial" panose="020B0604020202020204" pitchFamily="34" charset="0"/>
              </a:rPr>
              <a:t>: Grado en el cual el INSP es capaz de realizar o alcanzar sus objetivos y entregar productos y servicios de alta calidad. Grado en el que los productos y servicios tienen un impacto en la salud p</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ú</a:t>
            </a:r>
            <a:r>
              <a:rPr lang="es-MX" sz="1800" kern="1200" dirty="0">
                <a:effectLst/>
                <a:latin typeface="Calibri" panose="020F0502020204030204" pitchFamily="34" charset="0"/>
                <a:ea typeface="DengXian" panose="02010600030101010101" pitchFamily="2" charset="-122"/>
                <a:cs typeface="Arial" panose="020B0604020202020204" pitchFamily="34" charset="0"/>
              </a:rPr>
              <a:t>blica</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a:spcAft>
                <a:spcPts val="600"/>
              </a:spcAft>
            </a:pPr>
            <a:endParaRPr lang="en-US" sz="3200" baseline="0" dirty="0">
              <a:solidFill>
                <a:srgbClr val="FF0000"/>
              </a:solidFill>
              <a:cs typeface="Arial" panose="020B0604020202020204" pitchFamily="34" charset="0"/>
            </a:endParaRPr>
          </a:p>
          <a:p>
            <a:pPr>
              <a:spcAft>
                <a:spcPts val="600"/>
              </a:spcAft>
            </a:pPr>
            <a:endParaRPr lang="en-US" sz="3200" baseline="0" dirty="0">
              <a:solidFill>
                <a:srgbClr val="FF0000"/>
              </a:solidFill>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6</a:t>
            </a:fld>
            <a:endParaRPr lang="en-US" dirty="0"/>
          </a:p>
        </p:txBody>
      </p:sp>
    </p:spTree>
    <p:extLst>
      <p:ext uri="{BB962C8B-B14F-4D97-AF65-F5344CB8AC3E}">
        <p14:creationId xmlns:p14="http://schemas.microsoft.com/office/powerpoint/2010/main" val="374131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r>
              <a:rPr lang="es-MX" sz="1800" kern="1200" dirty="0">
                <a:effectLst/>
                <a:latin typeface="Calibri" panose="020F0502020204030204" pitchFamily="34" charset="0"/>
                <a:ea typeface="DengXian" panose="02010600030101010101" pitchFamily="2" charset="-122"/>
              </a:rPr>
              <a:t>Las Gu</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effectLst/>
                <a:latin typeface="Calibri" panose="020F0502020204030204" pitchFamily="34" charset="0"/>
                <a:ea typeface="DengXian" panose="02010600030101010101" pitchFamily="2" charset="-122"/>
              </a:rPr>
              <a:t>as de Discusión est</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á</a:t>
            </a:r>
            <a:r>
              <a:rPr lang="es-MX" sz="1800" kern="1200" dirty="0">
                <a:effectLst/>
                <a:latin typeface="Calibri" panose="020F0502020204030204" pitchFamily="34" charset="0"/>
                <a:ea typeface="DengXian" panose="02010600030101010101" pitchFamily="2" charset="-122"/>
              </a:rPr>
              <a:t>n dise</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ñ</a:t>
            </a:r>
            <a:r>
              <a:rPr lang="es-MX" sz="1800" kern="1200" dirty="0">
                <a:effectLst/>
                <a:latin typeface="Calibri" panose="020F0502020204030204" pitchFamily="34" charset="0"/>
                <a:ea typeface="DengXian" panose="02010600030101010101" pitchFamily="2" charset="-122"/>
              </a:rPr>
              <a:t>adas para estimular la reflexi</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ó</a:t>
            </a:r>
            <a:r>
              <a:rPr lang="es-MX" sz="1800" kern="1200" dirty="0">
                <a:effectLst/>
                <a:latin typeface="Calibri" panose="020F0502020204030204" pitchFamily="34" charset="0"/>
                <a:ea typeface="DengXian" panose="02010600030101010101" pitchFamily="2" charset="-122"/>
              </a:rPr>
              <a:t>n, tanto sobre la etapa actual como sobre los atributos y capacidades que se desean. El uso de las Gu</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effectLst/>
                <a:latin typeface="Calibri" panose="020F0502020204030204" pitchFamily="34" charset="0"/>
                <a:ea typeface="DengXian" panose="02010600030101010101" pitchFamily="2" charset="-122"/>
              </a:rPr>
              <a:t>as de Discusión en un taller estructurado generalmente da como resultado un plan para acciones espec</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effectLst/>
                <a:latin typeface="Calibri" panose="020F0502020204030204" pitchFamily="34" charset="0"/>
                <a:ea typeface="DengXian" panose="02010600030101010101" pitchFamily="2" charset="-122"/>
              </a:rPr>
              <a:t>ficas. Debido al contenido detallado de las Gu</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effectLst/>
                <a:latin typeface="Calibri" panose="020F0502020204030204" pitchFamily="34" charset="0"/>
                <a:ea typeface="DengXian" panose="02010600030101010101" pitchFamily="2" charset="-122"/>
              </a:rPr>
              <a:t>as de Discusión, cuando se utilizan de manera informal tambi</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é</a:t>
            </a:r>
            <a:r>
              <a:rPr lang="es-MX" sz="1800" kern="1200" dirty="0">
                <a:effectLst/>
                <a:latin typeface="Calibri" panose="020F0502020204030204" pitchFamily="34" charset="0"/>
                <a:ea typeface="DengXian" panose="02010600030101010101" pitchFamily="2" charset="-122"/>
              </a:rPr>
              <a:t>n pueden proporcionar nuevos conocimientos e ideas sobre lo que podr</a:t>
            </a:r>
            <a:r>
              <a:rPr lang="es-MX" sz="1800" kern="1200" dirty="0">
                <a:effectLst/>
                <a:latin typeface="Times New Roman" panose="02020603050405020304" pitchFamily="18" charset="0"/>
                <a:ea typeface="DengXian" panose="02010600030101010101" pitchFamily="2" charset="-122"/>
                <a:cs typeface="Calibri" panose="020F0502020204030204" pitchFamily="34" charset="0"/>
              </a:rPr>
              <a:t>í</a:t>
            </a:r>
            <a:r>
              <a:rPr lang="es-MX" sz="1800" kern="1200" dirty="0">
                <a:effectLst/>
                <a:latin typeface="Calibri" panose="020F0502020204030204" pitchFamily="34" charset="0"/>
                <a:ea typeface="DengXian" panose="02010600030101010101" pitchFamily="2" charset="-122"/>
              </a:rPr>
              <a:t>a ser posible y alcanzable</a:t>
            </a:r>
            <a:r>
              <a:rPr lang="en-US" dirty="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47486F4C-9837-41D3-93E3-4784B0746872}" type="slidenum">
              <a:rPr lang="en-US" smtClean="0"/>
              <a:t>7</a:t>
            </a:fld>
            <a:endParaRPr lang="en-US" dirty="0"/>
          </a:p>
        </p:txBody>
      </p:sp>
    </p:spTree>
    <p:extLst>
      <p:ext uri="{BB962C8B-B14F-4D97-AF65-F5344CB8AC3E}">
        <p14:creationId xmlns:p14="http://schemas.microsoft.com/office/powerpoint/2010/main" val="406358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800" kern="1200" dirty="0">
                <a:effectLst/>
                <a:latin typeface="Calibri" panose="020F0502020204030204" pitchFamily="34" charset="0"/>
                <a:ea typeface="DengXian" panose="02010600030101010101" pitchFamily="2" charset="-122"/>
              </a:rPr>
              <a:t>Los talleres de SDT se han utilizado en muchos países para la planificación del INSP. Lo mejor es que estos exámenes los lleve a cabo un facilitador y un registrador externo capacitados y entrenados en la SDT. El facilitador actúa como parte neutral que ayuda a los participantes a implementar el proceso de la SDT. El facilitador utiliza una variedad de técnicas para ayudar a los participantes a “profundizar” para comprender los problemas que necesitan abordar para alcanzar la etapa deseada. El registrador captura el debate en tiempo real</a:t>
            </a:r>
            <a:r>
              <a:rPr lang="en-US" dirty="0"/>
              <a:t>. </a:t>
            </a:r>
          </a:p>
        </p:txBody>
      </p:sp>
      <p:sp>
        <p:nvSpPr>
          <p:cNvPr id="4" name="Slide Number Placeholder 3"/>
          <p:cNvSpPr>
            <a:spLocks noGrp="1"/>
          </p:cNvSpPr>
          <p:nvPr>
            <p:ph type="sldNum" sz="quarter" idx="5"/>
          </p:nvPr>
        </p:nvSpPr>
        <p:spPr/>
        <p:txBody>
          <a:bodyPr/>
          <a:lstStyle/>
          <a:p>
            <a:fld id="{47486F4C-9837-41D3-93E3-4784B0746872}" type="slidenum">
              <a:rPr lang="en-US" smtClean="0"/>
              <a:t>8</a:t>
            </a:fld>
            <a:endParaRPr lang="en-US" dirty="0"/>
          </a:p>
        </p:txBody>
      </p:sp>
    </p:spTree>
    <p:extLst>
      <p:ext uri="{BB962C8B-B14F-4D97-AF65-F5344CB8AC3E}">
        <p14:creationId xmlns:p14="http://schemas.microsoft.com/office/powerpoint/2010/main" val="19319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marL="0" marR="0">
              <a:lnSpc>
                <a:spcPct val="115000"/>
              </a:lnSpc>
              <a:spcBef>
                <a:spcPts val="0"/>
              </a:spcBef>
              <a:spcAft>
                <a:spcPts val="0"/>
              </a:spcAft>
            </a:pP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La SDT es un proceso altamente interactivo, por lo que funciona mejor cuando los participantes pueden sentarse juntos para los debates. Sin embargo, se ha llevado a cabo con </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é</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xito de forma virtual y con enfoques h</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í</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bridos.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nSpc>
                <a:spcPct val="115000"/>
              </a:lnSpc>
              <a:spcBef>
                <a:spcPts val="0"/>
              </a:spcBef>
              <a:spcAft>
                <a:spcPts val="0"/>
              </a:spcAft>
            </a:pP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La SDT est</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á</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dise</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ñ</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ada para usarse en grupos que pueden definirse claramente, lo que facilita tener debates s</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ó</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lidos sobre las capacidades del grupo y c</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ó</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 alcanzar un nivel superior. Cuando los l</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í</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mites del grupo en el taller no est</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á</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 claros, puede ser m</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á</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dif</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í</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cil definir las capacidades actuales del grupo y su etapa de desarrollo, as</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í</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como las barreras para pasar al siguiente nivel. Tambi</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é</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 puede ser m</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á</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dif</a:t>
            </a:r>
            <a:r>
              <a:rPr lang="es-MX" sz="18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í</a:t>
            </a:r>
            <a:r>
              <a:rPr lang="es-MX"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cil obtener compromisos con un plan compartido y garantizar que el plan se lleve a cabo.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9</a:t>
            </a:fld>
            <a:endParaRPr lang="en-US" dirty="0"/>
          </a:p>
        </p:txBody>
      </p:sp>
    </p:spTree>
    <p:extLst>
      <p:ext uri="{BB962C8B-B14F-4D97-AF65-F5344CB8AC3E}">
        <p14:creationId xmlns:p14="http://schemas.microsoft.com/office/powerpoint/2010/main" val="22951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C61B3A-F383-1944-8D37-B4E44B881842}" type="datetime1">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34398724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FE66B-80D5-6E40-9604-46BFE51FA9A2}" type="datetime1">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78699538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10181B-7FFE-2544-9510-CC2C23EB7B5B}" type="datetime1">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25256416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SzPct val="950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A6DF6E-BD60-524B-BF7A-63E98239BDB0}" type="datetime1">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
        <p:nvSpPr>
          <p:cNvPr id="7" name="Title 1">
            <a:extLst>
              <a:ext uri="{FF2B5EF4-FFF2-40B4-BE49-F238E27FC236}">
                <a16:creationId xmlns:a16="http://schemas.microsoft.com/office/drawing/2014/main" id="{681B41DE-8BDF-FE42-8A65-EAED2DB6A5FD}"/>
              </a:ext>
            </a:extLst>
          </p:cNvPr>
          <p:cNvSpPr txBox="1"/>
          <p:nvPr userDrawn="1"/>
        </p:nvSpPr>
        <p:spPr>
          <a:xfrm>
            <a:off x="628650" y="294485"/>
            <a:ext cx="8229600" cy="1396205"/>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endParaRPr lang="en-US" dirty="0"/>
          </a:p>
        </p:txBody>
      </p:sp>
    </p:spTree>
    <p:extLst>
      <p:ext uri="{BB962C8B-B14F-4D97-AF65-F5344CB8AC3E}">
        <p14:creationId xmlns:p14="http://schemas.microsoft.com/office/powerpoint/2010/main" val="22186273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A6DF6E-BD60-524B-BF7A-63E98239BDB0}" type="datetime1">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15253914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7C35-FD84-7047-9C0D-D3AC23479308}" type="datetime1">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35786820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5977D7-472E-7146-9B2F-C2144CF92EE6}" type="datetime1">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37971323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A12F4F-9AE5-284B-94F0-FA658E41D305}" type="datetime1">
              <a:rPr lang="en-US" smtClean="0"/>
              <a:t>12/19/2024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7028381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9F145E-0D59-004F-AEFA-F76D7E2C2A35}" type="datetime1">
              <a:rPr lang="en-US" smtClean="0"/>
              <a:t>12/19/2024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4174507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34632-2F7B-E744-BEC9-F8AB89D151E4}" type="datetime1">
              <a:rPr lang="en-US" smtClean="0"/>
              <a:t>12/19/2024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7993171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E2B11B-09F8-6444-B61E-7930E704289B}" type="datetime1">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13881966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0C04B0-525A-174B-A91E-A65F88F01D95}" type="datetime1">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7354272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6DDDB-AE4E-F84C-833E-71A78671357F}" type="datetime1">
              <a:rPr lang="en-US" smtClean="0"/>
              <a:t>12/19/2024</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1EB2-0477-4B05-AFFC-2C3142F18E08}" type="slidenum">
              <a:rPr lang="en-US" smtClean="0"/>
              <a:t>‹#›</a:t>
            </a:fld>
            <a:endParaRPr lang="en-US" dirty="0"/>
          </a:p>
        </p:txBody>
      </p:sp>
    </p:spTree>
    <p:extLst>
      <p:ext uri="{BB962C8B-B14F-4D97-AF65-F5344CB8AC3E}">
        <p14:creationId xmlns:p14="http://schemas.microsoft.com/office/powerpoint/2010/main" val="2825074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4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4000"/>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phinet.org/noncommunicable-diseases-capacity-assessment-and-planning-process"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mailto:info@ianphi.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cdc.gov/globalhealth/healthprotection/nphi/sdt/index.html" TargetMode="External"/><Relationship Id="rId4" Type="http://schemas.openxmlformats.org/officeDocument/2006/relationships/hyperlink" Target="https://ianphi.org/tools-resources/sdt.html"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594404" y="1263037"/>
            <a:ext cx="8374159" cy="1445419"/>
          </a:xfrm>
          <a:prstGeom prst="rect">
            <a:avLst/>
          </a:prstGeom>
        </p:spPr>
        <p:txBody>
          <a:bodyPr vert="horz" lIns="68580" tIns="34290" rIns="68580" bIns="34290" rtlCol="0" anchor="b">
            <a:noAutofit/>
          </a:bodyPr>
          <a:lstStyle>
            <a:lvl1pPr algn="l" rtl="0" eaLnBrk="1" fontAlgn="base" hangingPunct="1">
              <a:spcBef>
                <a:spcPct val="0"/>
              </a:spcBef>
              <a:spcAft>
                <a:spcPct val="0"/>
              </a:spcAft>
              <a:defRPr sz="5400" kern="1200" cap="all" spc="-100" baseline="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lgn="ctr">
              <a:defRPr b="0" i="0"/>
            </a:pPr>
            <a:r>
              <a:rPr lang="58378" sz="4400" dirty="0">
                <a:solidFill>
                  <a:srgbClr val="0072C6"/>
                </a:solidFill>
                <a:latin typeface="Futura Std Light" panose="020B0402020204020303"/>
              </a:rPr>
              <a:t>Herramienta de Desarrollo por Niveles  (S</a:t>
            </a:r>
            <a:r>
              <a:rPr lang="es-MX" sz="4400" dirty="0" err="1">
                <a:solidFill>
                  <a:srgbClr val="0072C6"/>
                </a:solidFill>
                <a:latin typeface="Futura Std Light" panose="020B0402020204020303"/>
              </a:rPr>
              <a:t>DT</a:t>
            </a:r>
            <a:r>
              <a:rPr lang="58378" sz="4400" dirty="0">
                <a:solidFill>
                  <a:srgbClr val="0072C6"/>
                </a:solidFill>
                <a:latin typeface="Futura Std Light" panose="020B0402020204020303"/>
              </a:rPr>
              <a:t>)</a:t>
            </a:r>
          </a:p>
        </p:txBody>
      </p:sp>
      <p:cxnSp>
        <p:nvCxnSpPr>
          <p:cNvPr id="10" name="Straight Connector 9"/>
          <p:cNvCxnSpPr/>
          <p:nvPr/>
        </p:nvCxnSpPr>
        <p:spPr>
          <a:xfrm>
            <a:off x="543182" y="2785119"/>
            <a:ext cx="803515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p:nvPr>
        </p:nvSpPr>
        <p:spPr>
          <a:xfrm>
            <a:off x="878927" y="3299326"/>
            <a:ext cx="7386146" cy="1208315"/>
          </a:xfrm>
        </p:spPr>
        <p:txBody>
          <a:bodyPr>
            <a:normAutofit/>
          </a:bodyPr>
          <a:lstStyle/>
          <a:p>
            <a:pPr>
              <a:defRPr b="0" i="0"/>
            </a:pPr>
            <a:r>
              <a:rPr lang="58378" sz="3200" cap="all">
                <a:latin typeface="Futura Std Light" panose="020B0402020204020303"/>
                <a:ea typeface="Calibri" panose="020F0502020204030204" pitchFamily="34" charset="0"/>
                <a:cs typeface="Calibri" panose="020F0502020204030204" pitchFamily="34" charset="0"/>
              </a:rPr>
              <a:t>Antecedentes y descripción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129" y="5175175"/>
            <a:ext cx="3463380" cy="1338124"/>
          </a:xfrm>
          <a:prstGeom prst="rect">
            <a:avLst/>
          </a:prstGeom>
        </p:spPr>
      </p:pic>
      <p:pic>
        <p:nvPicPr>
          <p:cNvPr id="2" name="Picture 1">
            <a:extLst>
              <a:ext uri="{FF2B5EF4-FFF2-40B4-BE49-F238E27FC236}">
                <a16:creationId xmlns:a16="http://schemas.microsoft.com/office/drawing/2014/main" id="{4555E8CA-9323-DB41-8556-992E7F399377}"/>
              </a:ext>
            </a:extLst>
          </p:cNvPr>
          <p:cNvPicPr>
            <a:picLocks noChangeAspect="1"/>
          </p:cNvPicPr>
          <p:nvPr/>
        </p:nvPicPr>
        <p:blipFill>
          <a:blip r:embed="rId4"/>
          <a:stretch>
            <a:fillRect/>
          </a:stretch>
        </p:blipFill>
        <p:spPr>
          <a:xfrm>
            <a:off x="1401060" y="5042419"/>
            <a:ext cx="2127688" cy="1341236"/>
          </a:xfrm>
          <a:prstGeom prst="rect">
            <a:avLst/>
          </a:prstGeom>
        </p:spPr>
      </p:pic>
      <p:sp>
        <p:nvSpPr>
          <p:cNvPr id="3" name="TextBox 2">
            <a:extLst>
              <a:ext uri="{FF2B5EF4-FFF2-40B4-BE49-F238E27FC236}">
                <a16:creationId xmlns:a16="http://schemas.microsoft.com/office/drawing/2014/main" id="{D46D3B9E-D93A-BDDF-C474-483E37A76355}"/>
              </a:ext>
            </a:extLst>
          </p:cNvPr>
          <p:cNvSpPr txBox="1"/>
          <p:nvPr/>
        </p:nvSpPr>
        <p:spPr>
          <a:xfrm>
            <a:off x="7853466" y="6513299"/>
            <a:ext cx="1212792" cy="251711"/>
          </a:xfrm>
          <a:prstGeom prst="rect">
            <a:avLst/>
          </a:prstGeom>
          <a:noFill/>
        </p:spPr>
        <p:txBody>
          <a:bodyPr wrap="none" rtlCol="0">
            <a:spAutoFit/>
          </a:bodyPr>
          <a:lstStyle/>
          <a:p>
            <a:pPr>
              <a:defRPr b="0" i="0"/>
            </a:pPr>
            <a:r>
              <a:rPr lang="58378" sz="1050">
                <a:latin typeface="Futura Std Light" panose="020B0402020204020303"/>
              </a:rPr>
              <a:t>Revisado</a:t>
            </a:r>
            <a:r>
              <a:rPr lang="58378" sz="1050"/>
              <a:t> en 2024</a:t>
            </a:r>
          </a:p>
        </p:txBody>
      </p:sp>
    </p:spTree>
    <p:extLst>
      <p:ext uri="{BB962C8B-B14F-4D97-AF65-F5344CB8AC3E}">
        <p14:creationId xmlns:p14="http://schemas.microsoft.com/office/powerpoint/2010/main" val="409334959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BB7D6E6-2C5D-424F-B96B-53179540FC02}"/>
              </a:ext>
            </a:extLst>
          </p:cNvPr>
          <p:cNvSpPr>
            <a:spLocks noGrp="1"/>
          </p:cNvSpPr>
          <p:nvPr>
            <p:ph idx="1"/>
          </p:nvPr>
        </p:nvSpPr>
        <p:spPr>
          <a:xfrm>
            <a:off x="364559" y="3468279"/>
            <a:ext cx="8414882" cy="2493250"/>
          </a:xfrm>
        </p:spPr>
        <p:txBody>
          <a:bodyPr>
            <a:normAutofit/>
          </a:bodyPr>
          <a:lstStyle/>
          <a:p>
            <a:pPr>
              <a:lnSpc>
                <a:spcPct val="100000"/>
              </a:lnSpc>
              <a:buSzPct val="75000"/>
              <a:defRPr b="0" i="0"/>
            </a:pPr>
            <a:r>
              <a:rPr lang="58378" sz="2400" dirty="0">
                <a:latin typeface="Futura Std Light" panose="020B0402020204020303"/>
                <a:cs typeface="Arial" panose="020B0604020202020204" pitchFamily="34" charset="0"/>
              </a:rPr>
              <a:t>Durante la evaluación, las Guías de </a:t>
            </a:r>
            <a:r>
              <a:rPr lang="en-US" sz="2400" dirty="0" err="1">
                <a:latin typeface="Futura Std Light" panose="020B0402020204020303"/>
                <a:cs typeface="Arial" panose="020B0604020202020204" pitchFamily="34" charset="0"/>
              </a:rPr>
              <a:t>Discusión</a:t>
            </a:r>
            <a:r>
              <a:rPr lang="58378" sz="2400" dirty="0">
                <a:latin typeface="Futura Std Light" panose="020B0402020204020303"/>
                <a:cs typeface="Arial" panose="020B0604020202020204" pitchFamily="34" charset="0"/>
              </a:rPr>
              <a:t> se utilizan para propiciar la conversación</a:t>
            </a:r>
            <a:r>
              <a:rPr lang="es-PE" sz="2400" dirty="0">
                <a:latin typeface="Futura Std Light" panose="020B0402020204020303"/>
                <a:cs typeface="Arial" panose="020B0604020202020204" pitchFamily="34" charset="0"/>
              </a:rPr>
              <a:t>.</a:t>
            </a:r>
            <a:endParaRPr lang="58378" sz="2400" dirty="0">
              <a:latin typeface="Futura Std Light" panose="020B0402020204020303"/>
              <a:cs typeface="Arial" panose="020B0604020202020204" pitchFamily="34" charset="0"/>
            </a:endParaRPr>
          </a:p>
          <a:p>
            <a:pPr>
              <a:lnSpc>
                <a:spcPct val="100000"/>
              </a:lnSpc>
              <a:buSzPct val="75000"/>
              <a:defRPr b="0" i="0"/>
            </a:pPr>
            <a:r>
              <a:rPr lang="58378" sz="2400" dirty="0">
                <a:latin typeface="Futura Std Light" panose="020B0402020204020303"/>
                <a:cs typeface="Arial" panose="020B0604020202020204" pitchFamily="34" charset="0"/>
              </a:rPr>
              <a:t>Luego se priorizan los problemas para el seguimiento</a:t>
            </a:r>
            <a:r>
              <a:rPr lang="es-PE" sz="2400" dirty="0">
                <a:latin typeface="Futura Std Light" panose="020B0402020204020303"/>
                <a:cs typeface="Arial" panose="020B0604020202020204" pitchFamily="34" charset="0"/>
              </a:rPr>
              <a:t>.</a:t>
            </a:r>
            <a:endParaRPr lang="58378" sz="2400" dirty="0">
              <a:latin typeface="Futura Std Light" panose="020B0402020204020303"/>
              <a:cs typeface="Arial" panose="020B0604020202020204" pitchFamily="34" charset="0"/>
            </a:endParaRPr>
          </a:p>
          <a:p>
            <a:pPr>
              <a:lnSpc>
                <a:spcPct val="100000"/>
              </a:lnSpc>
              <a:buSzPct val="75000"/>
              <a:defRPr b="0" i="0"/>
            </a:pPr>
            <a:r>
              <a:rPr lang="58378" sz="2400" dirty="0">
                <a:latin typeface="Futura Std Light" panose="020B0402020204020303"/>
                <a:cs typeface="Arial" panose="020B0604020202020204" pitchFamily="34" charset="0"/>
              </a:rPr>
              <a:t>El paso final es identificar los siguientes</a:t>
            </a:r>
            <a:r>
              <a:rPr lang="es-MX" sz="2400" dirty="0">
                <a:latin typeface="Futura Std Light" panose="020B0402020204020303"/>
                <a:cs typeface="Arial" panose="020B0604020202020204" pitchFamily="34" charset="0"/>
              </a:rPr>
              <a:t> </a:t>
            </a:r>
            <a:r>
              <a:rPr lang="58378" sz="2400" dirty="0">
                <a:latin typeface="Futura Std Light" panose="020B0402020204020303"/>
                <a:cs typeface="Arial" panose="020B0604020202020204" pitchFamily="34" charset="0"/>
              </a:rPr>
              <a:t>pasos específicos para los esfuerzos prioritarios</a:t>
            </a:r>
            <a:r>
              <a:rPr lang="es-PE" sz="2400" dirty="0">
                <a:latin typeface="Futura Std Light" panose="020B0402020204020303"/>
                <a:cs typeface="Arial" panose="020B0604020202020204" pitchFamily="34" charset="0"/>
              </a:rPr>
              <a:t>.</a:t>
            </a:r>
            <a:endParaRPr lang="58378" sz="2400" dirty="0">
              <a:latin typeface="Futura Std Light" panose="020B0402020204020303"/>
              <a:cs typeface="Arial" panose="020B0604020202020204" pitchFamily="34" charset="0"/>
            </a:endParaRPr>
          </a:p>
        </p:txBody>
      </p:sp>
      <p:sp>
        <p:nvSpPr>
          <p:cNvPr id="9" name="Title 1">
            <a:extLst>
              <a:ext uri="{FF2B5EF4-FFF2-40B4-BE49-F238E27FC236}">
                <a16:creationId xmlns:a16="http://schemas.microsoft.com/office/drawing/2014/main" id="{E6C8FBB6-2AD7-4946-AF2A-DFF4E4DCF9C7}"/>
              </a:ext>
            </a:extLst>
          </p:cNvPr>
          <p:cNvSpPr txBox="1"/>
          <p:nvPr/>
        </p:nvSpPr>
        <p:spPr>
          <a:xfrm>
            <a:off x="464682" y="304800"/>
            <a:ext cx="8412617" cy="990600"/>
          </a:xfrm>
          <a:prstGeom prst="rect">
            <a:avLst/>
          </a:prstGeom>
        </p:spPr>
        <p:txBody>
          <a:bodyPr vert="horz" lIns="91440" tIns="45720" rIns="91440" bIns="45720" rtlCol="0" anchor="ctr">
            <a:normAutofit fontScale="90000" lnSpcReduction="200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cap="all">
                <a:solidFill>
                  <a:srgbClr val="0072C6"/>
                </a:solidFill>
              </a:rPr>
              <a:t>Los talleres de SDT implican 3 pasos</a:t>
            </a:r>
          </a:p>
        </p:txBody>
      </p:sp>
      <p:graphicFrame>
        <p:nvGraphicFramePr>
          <p:cNvPr id="3" name="Diagram 2">
            <a:extLst>
              <a:ext uri="{FF2B5EF4-FFF2-40B4-BE49-F238E27FC236}">
                <a16:creationId xmlns:a16="http://schemas.microsoft.com/office/drawing/2014/main" id="{A2D3474F-76F2-4211-F515-F57B68D1CB83}"/>
              </a:ext>
            </a:extLst>
          </p:cNvPr>
          <p:cNvGraphicFramePr/>
          <p:nvPr>
            <p:extLst>
              <p:ext uri="{D42A27DB-BD31-4B8C-83A1-F6EECF244321}">
                <p14:modId xmlns:p14="http://schemas.microsoft.com/office/powerpoint/2010/main" val="3816418021"/>
              </p:ext>
            </p:extLst>
          </p:nvPr>
        </p:nvGraphicFramePr>
        <p:xfrm>
          <a:off x="717176" y="896471"/>
          <a:ext cx="7422777" cy="3042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603187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77078" y="961758"/>
            <a:ext cx="8772939" cy="2955237"/>
          </a:xfrm>
          <a:prstGeom prst="rect">
            <a:avLst/>
          </a:prstGeom>
          <a:noFill/>
          <a:ln>
            <a:noFill/>
          </a:ln>
          <a:extLst>
            <a:ext uri="{909E8E84-426E-40dd-AFC4-6F175D3DCCD1}">
              <a14:hiddenFill xmlns:a14="http://schemas.microsoft.com/office/drawing/2010/main" xmlns="" xmlns:p15="http://schemas.microsoft.com/office/powerpoint/2012/main" xmlns:p14="http://schemas.microsoft.com/office/powerpoint/2010/main">
                <a:solidFill>
                  <a:srgbClr val="FFFFFF"/>
                </a:solidFill>
              </a14:hiddenFill>
            </a:ext>
            <a:ext uri="{91240B29-F687-4f45-9708-019B960494DF}">
              <a14:hiddenLine xmlns:a14="http://schemas.microsoft.com/office/drawing/2010/main" xmlns=""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ma14="http://schemas.microsoft.com/office/mac/drawingml/2011/main" xmlns=""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ct val="0"/>
              </a:spcBef>
              <a:spcAft>
                <a:spcPts val="600"/>
              </a:spcAft>
              <a:buClrTx/>
              <a:buSzPct val="75000"/>
              <a:buFont typeface="Arial" panose="020B0604020202020204" pitchFamily="34" charset="0"/>
              <a:buChar char="•"/>
              <a:defRPr b="0" i="0"/>
            </a:pPr>
            <a:r>
              <a:rPr lang="58378" sz="2000" dirty="0">
                <a:latin typeface="Futura Std Light" panose="020B0402020204020303"/>
                <a:ea typeface="Calibri" panose="020F0502020204030204" pitchFamily="34" charset="0"/>
                <a:cs typeface="Calibri" panose="020F0502020204030204" pitchFamily="34" charset="0"/>
              </a:rPr>
              <a:t>Los participantes primero leen la Guía de </a:t>
            </a:r>
            <a:r>
              <a:rPr lang="en-US" sz="2000" dirty="0" err="1">
                <a:latin typeface="Futura Std Light" panose="020B0402020204020303"/>
                <a:ea typeface="Calibri" panose="020F0502020204030204" pitchFamily="34" charset="0"/>
                <a:cs typeface="Calibri" panose="020F0502020204030204" pitchFamily="34" charset="0"/>
              </a:rPr>
              <a:t>Discusión</a:t>
            </a:r>
            <a:r>
              <a:rPr lang="58378" sz="2000" dirty="0">
                <a:latin typeface="Futura Std Light" panose="020B0402020204020303"/>
                <a:ea typeface="Calibri" panose="020F0502020204030204" pitchFamily="34" charset="0"/>
                <a:cs typeface="Calibri" panose="020F0502020204030204" pitchFamily="34" charset="0"/>
              </a:rPr>
              <a:t> en silencio</a:t>
            </a:r>
            <a:r>
              <a:rPr lang="es-PE" sz="2000" dirty="0">
                <a:latin typeface="Futura Std Light" panose="020B0402020204020303"/>
                <a:ea typeface="Calibri" panose="020F0502020204030204" pitchFamily="34" charset="0"/>
                <a:cs typeface="Calibri" panose="020F0502020204030204" pitchFamily="34" charset="0"/>
              </a:rPr>
              <a:t>.</a:t>
            </a:r>
            <a:endParaRPr lang="58378" sz="2000" dirty="0">
              <a:latin typeface="Futura Std Light" panose="020B0402020204020303"/>
              <a:ea typeface="Calibri" panose="020F0502020204030204" pitchFamily="34" charset="0"/>
              <a:cs typeface="Calibri" panose="020F0502020204030204" pitchFamily="34" charset="0"/>
            </a:endParaRPr>
          </a:p>
          <a:p>
            <a:pPr>
              <a:spcBef>
                <a:spcPct val="0"/>
              </a:spcBef>
              <a:buClrTx/>
              <a:buSzPct val="75000"/>
              <a:buFont typeface="Arial" panose="020B0604020202020204" pitchFamily="34" charset="0"/>
              <a:buChar char="•"/>
              <a:defRPr b="0" i="0"/>
            </a:pPr>
            <a:r>
              <a:rPr lang="58378" sz="2000" dirty="0">
                <a:latin typeface="Futura Std Light" panose="020B0402020204020303"/>
                <a:ea typeface="Calibri" panose="020F0502020204030204" pitchFamily="34" charset="0"/>
                <a:cs typeface="Calibri" panose="020F0502020204030204" pitchFamily="34" charset="0"/>
              </a:rPr>
              <a:t>Luego analizan el nivel actual </a:t>
            </a:r>
            <a:r>
              <a:rPr lang="58378" sz="2000" b="1" dirty="0">
                <a:latin typeface="Futura Std Light" panose="020B0402020204020303"/>
                <a:ea typeface="Calibri" panose="020F0502020204030204" pitchFamily="34" charset="0"/>
                <a:cs typeface="Calibri" panose="020F0502020204030204" pitchFamily="34" charset="0"/>
              </a:rPr>
              <a:t>general</a:t>
            </a:r>
            <a:r>
              <a:rPr lang="58378" sz="2000" dirty="0">
                <a:latin typeface="Futura Std Light" panose="020B0402020204020303"/>
                <a:ea typeface="Calibri" panose="020F0502020204030204" pitchFamily="34" charset="0"/>
                <a:cs typeface="Calibri" panose="020F0502020204030204" pitchFamily="34" charset="0"/>
              </a:rPr>
              <a:t> del </a:t>
            </a:r>
            <a:r>
              <a:rPr lang="es-PE" sz="2000" dirty="0">
                <a:latin typeface="Futura Std Light" panose="020B0402020204020303"/>
                <a:ea typeface="Calibri" panose="020F0502020204030204" pitchFamily="34" charset="0"/>
                <a:cs typeface="Calibri" panose="020F0502020204030204" pitchFamily="34" charset="0"/>
              </a:rPr>
              <a:t>INSP.</a:t>
            </a:r>
            <a:endParaRPr lang="58378" sz="2000" dirty="0">
              <a:latin typeface="Futura Std Light" panose="020B0402020204020303"/>
              <a:ea typeface="Calibri" panose="020F0502020204030204" pitchFamily="34" charset="0"/>
              <a:cs typeface="Calibri" panose="020F0502020204030204" pitchFamily="34" charset="0"/>
            </a:endParaRPr>
          </a:p>
          <a:p>
            <a:pPr lvl="1">
              <a:spcBef>
                <a:spcPct val="0"/>
              </a:spcBef>
              <a:buClrTx/>
              <a:buSzPct val="75000"/>
              <a:buFont typeface="Arial" panose="020B0604020202020204" pitchFamily="34" charset="0"/>
              <a:buChar char="•"/>
              <a:defRPr b="0" i="0"/>
            </a:pPr>
            <a:r>
              <a:rPr lang="58378" sz="1800" dirty="0">
                <a:latin typeface="Futura Std Light" panose="020B0402020204020303"/>
                <a:ea typeface="Calibri" panose="020F0502020204030204" pitchFamily="34" charset="0"/>
                <a:cs typeface="Calibri" panose="020F0502020204030204" pitchFamily="34" charset="0"/>
              </a:rPr>
              <a:t>La determinación inicial del nivel general proporciona un punto de partida para el debate más profundo que seguirá</a:t>
            </a:r>
            <a:r>
              <a:rPr lang="es-PE" sz="1800" dirty="0">
                <a:latin typeface="Futura Std Light" panose="020B0402020204020303"/>
                <a:ea typeface="Calibri" panose="020F0502020204030204" pitchFamily="34" charset="0"/>
                <a:cs typeface="Calibri" panose="020F0502020204030204" pitchFamily="34" charset="0"/>
              </a:rPr>
              <a:t>.</a:t>
            </a:r>
            <a:endParaRPr lang="en-US" sz="1400" dirty="0">
              <a:latin typeface="Futura Std Light" panose="020B0402020204020303"/>
              <a:ea typeface="Calibri" panose="020F0502020204030204" pitchFamily="34" charset="0"/>
              <a:cs typeface="Calibri" panose="020F0502020204030204" pitchFamily="34" charset="0"/>
            </a:endParaRPr>
          </a:p>
          <a:p>
            <a:pPr>
              <a:spcBef>
                <a:spcPts val="600"/>
              </a:spcBef>
              <a:buClrTx/>
              <a:buSzPct val="75000"/>
              <a:buFont typeface="Arial" panose="020B0604020202020204" pitchFamily="34" charset="0"/>
              <a:buChar char="•"/>
              <a:defRPr b="0" i="0"/>
            </a:pPr>
            <a:r>
              <a:rPr lang="58378" sz="2000" dirty="0">
                <a:latin typeface="Futura Std Light" panose="020B0402020204020303"/>
                <a:ea typeface="Calibri" panose="020F0502020204030204" pitchFamily="34" charset="0"/>
                <a:cs typeface="Calibri" panose="020F0502020204030204" pitchFamily="34" charset="0"/>
              </a:rPr>
              <a:t>Luego analizan el </a:t>
            </a:r>
            <a:r>
              <a:rPr lang="es-PE" sz="2000" dirty="0">
                <a:latin typeface="Futura Std Light" panose="020B0402020204020303"/>
                <a:ea typeface="Calibri" panose="020F0502020204030204" pitchFamily="34" charset="0"/>
                <a:cs typeface="Calibri" panose="020F0502020204030204" pitchFamily="34" charset="0"/>
              </a:rPr>
              <a:t>INSP</a:t>
            </a:r>
            <a:r>
              <a:rPr lang="58378" sz="2000" dirty="0">
                <a:latin typeface="Futura Std Light" panose="020B0402020204020303"/>
                <a:ea typeface="Calibri" panose="020F0502020204030204" pitchFamily="34" charset="0"/>
                <a:cs typeface="Calibri" panose="020F0502020204030204" pitchFamily="34" charset="0"/>
              </a:rPr>
              <a:t> </a:t>
            </a:r>
            <a:r>
              <a:rPr lang="58378" sz="2000" b="1" dirty="0">
                <a:latin typeface="Futura Std Light" panose="020B0402020204020303"/>
                <a:ea typeface="Calibri" panose="020F0502020204030204" pitchFamily="34" charset="0"/>
                <a:cs typeface="Calibri" panose="020F0502020204030204" pitchFamily="34" charset="0"/>
              </a:rPr>
              <a:t>dominio por dominio</a:t>
            </a:r>
            <a:r>
              <a:rPr lang="es-PE" sz="2000" b="1" dirty="0">
                <a:latin typeface="Futura Std Light" panose="020B0402020204020303"/>
                <a:ea typeface="Calibri" panose="020F0502020204030204" pitchFamily="34" charset="0"/>
                <a:cs typeface="Calibri" panose="020F0502020204030204" pitchFamily="34" charset="0"/>
              </a:rPr>
              <a:t>.</a:t>
            </a:r>
            <a:endParaRPr lang="58378" sz="2000" b="1" dirty="0">
              <a:latin typeface="Futura Std Light" panose="020B0402020204020303"/>
              <a:ea typeface="Calibri" panose="020F0502020204030204" pitchFamily="34" charset="0"/>
              <a:cs typeface="Calibri" panose="020F0502020204030204" pitchFamily="34" charset="0"/>
            </a:endParaRPr>
          </a:p>
          <a:p>
            <a:pPr lvl="1">
              <a:spcBef>
                <a:spcPct val="0"/>
              </a:spcBef>
              <a:buClrTx/>
              <a:buSzPct val="75000"/>
              <a:buFont typeface="Arial" panose="020B0604020202020204" pitchFamily="34" charset="0"/>
              <a:buChar char="•"/>
              <a:defRPr b="0" i="0"/>
            </a:pPr>
            <a:r>
              <a:rPr lang="58378" sz="1800" dirty="0">
                <a:latin typeface="Futura Std Light" panose="020B0402020204020303"/>
                <a:ea typeface="Calibri" panose="020F0502020204030204" pitchFamily="34" charset="0"/>
                <a:cs typeface="Calibri" panose="020F0502020204030204" pitchFamily="34" charset="0"/>
              </a:rPr>
              <a:t>El registrador captura el debate en el </a:t>
            </a:r>
            <a:r>
              <a:rPr lang="es-MX" sz="1800" dirty="0">
                <a:latin typeface="Futura Std Light" panose="020B0402020204020303"/>
                <a:ea typeface="Calibri" panose="020F0502020204030204" pitchFamily="34" charset="0"/>
                <a:cs typeface="Calibri" panose="020F0502020204030204" pitchFamily="34" charset="0"/>
              </a:rPr>
              <a:t>F</a:t>
            </a:r>
            <a:r>
              <a:rPr lang="58378" sz="1800" dirty="0">
                <a:latin typeface="Futura Std Light" panose="020B0402020204020303"/>
                <a:ea typeface="Calibri" panose="020F0502020204030204" pitchFamily="34" charset="0"/>
                <a:cs typeface="Calibri" panose="020F0502020204030204" pitchFamily="34" charset="0"/>
              </a:rPr>
              <a:t>ormulario de </a:t>
            </a:r>
            <a:r>
              <a:rPr lang="es-MX" sz="1800" dirty="0">
                <a:latin typeface="Futura Std Light" panose="020B0402020204020303"/>
                <a:ea typeface="Calibri" panose="020F0502020204030204" pitchFamily="34" charset="0"/>
                <a:cs typeface="Calibri" panose="020F0502020204030204" pitchFamily="34" charset="0"/>
              </a:rPr>
              <a:t>E</a:t>
            </a:r>
            <a:r>
              <a:rPr lang="58378" sz="1800" dirty="0">
                <a:latin typeface="Futura Std Light" panose="020B0402020204020303"/>
                <a:ea typeface="Calibri" panose="020F0502020204030204" pitchFamily="34" charset="0"/>
                <a:cs typeface="Calibri" panose="020F0502020204030204" pitchFamily="34" charset="0"/>
              </a:rPr>
              <a:t>valuación</a:t>
            </a:r>
            <a:r>
              <a:rPr lang="es-PE" sz="1800" dirty="0">
                <a:latin typeface="Futura Std Light" panose="020B0402020204020303"/>
                <a:ea typeface="Calibri" panose="020F0502020204030204" pitchFamily="34" charset="0"/>
                <a:cs typeface="Calibri" panose="020F0502020204030204" pitchFamily="34" charset="0"/>
              </a:rPr>
              <a:t>.</a:t>
            </a:r>
            <a:endParaRPr lang="58378" sz="1800" dirty="0">
              <a:latin typeface="Futura Std Light" panose="020B0402020204020303"/>
              <a:ea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7005E09F-CC02-A945-A809-878B2C825D71}"/>
              </a:ext>
            </a:extLst>
          </p:cNvPr>
          <p:cNvSpPr txBox="1"/>
          <p:nvPr/>
        </p:nvSpPr>
        <p:spPr>
          <a:xfrm>
            <a:off x="477078" y="143436"/>
            <a:ext cx="8390157"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cap="all">
                <a:solidFill>
                  <a:srgbClr val="0072C6"/>
                </a:solidFill>
                <a:latin typeface="Futura Std Light" panose="020B0402020204020303"/>
              </a:rPr>
              <a:t>Paso 1: Evaluación</a:t>
            </a:r>
          </a:p>
        </p:txBody>
      </p:sp>
      <p:pic>
        <p:nvPicPr>
          <p:cNvPr id="4" name="Picture 3">
            <a:extLst>
              <a:ext uri="{FF2B5EF4-FFF2-40B4-BE49-F238E27FC236}">
                <a16:creationId xmlns:a16="http://schemas.microsoft.com/office/drawing/2014/main" id="{37221575-025D-A536-9D87-1B02B9B3781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98938" y="143436"/>
            <a:ext cx="1097280" cy="640080"/>
          </a:xfrm>
          <a:prstGeom prst="rect">
            <a:avLst/>
          </a:prstGeom>
        </p:spPr>
      </p:pic>
      <p:pic>
        <p:nvPicPr>
          <p:cNvPr id="16" name="Picture 15" descr="A computer screen with green text&#10;&#10;Description automatically generated">
            <a:extLst>
              <a:ext uri="{FF2B5EF4-FFF2-40B4-BE49-F238E27FC236}">
                <a16:creationId xmlns:a16="http://schemas.microsoft.com/office/drawing/2014/main" id="{DA248CD9-DE88-7B8F-94C4-E1B68B6E098F}"/>
              </a:ext>
            </a:extLst>
          </p:cNvPr>
          <p:cNvPicPr>
            <a:picLocks noChangeAspect="1"/>
          </p:cNvPicPr>
          <p:nvPr/>
        </p:nvPicPr>
        <p:blipFill>
          <a:blip r:embed="rId4" cstate="print">
            <a:extLst>
              <a:ext uri="{28A0092B-C50C-407E-A947-70E740481C1C}">
                <a14:useLocalDpi xmlns:a14="http://schemas.microsoft.com/office/drawing/2010/main" val="0"/>
              </a:ext>
            </a:extLst>
          </a:blip>
          <a:srcRect r="-1051" b="8267"/>
          <a:stretch/>
        </p:blipFill>
        <p:spPr>
          <a:xfrm>
            <a:off x="244712" y="3029507"/>
            <a:ext cx="8390158" cy="3828494"/>
          </a:xfrm>
          <a:prstGeom prst="rect">
            <a:avLst/>
          </a:prstGeom>
          <a:ln>
            <a:solidFill>
              <a:schemeClr val="tx1"/>
            </a:solidFill>
          </a:ln>
        </p:spPr>
      </p:pic>
    </p:spTree>
    <p:extLst>
      <p:ext uri="{BB962C8B-B14F-4D97-AF65-F5344CB8AC3E}">
        <p14:creationId xmlns:p14="http://schemas.microsoft.com/office/powerpoint/2010/main" val="2144116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64683" y="1100850"/>
            <a:ext cx="8431979" cy="5437851"/>
          </a:xfrm>
          <a:prstGeom prst="rect">
            <a:avLst/>
          </a:prstGeom>
          <a:noFill/>
          <a:ln>
            <a:noFill/>
          </a:ln>
          <a:extLst>
            <a:ext uri="{909E8E84-426E-40dd-AFC4-6F175D3DCCD1}">
              <a14:hiddenFill xmlns:a14="http://schemas.microsoft.com/office/drawing/2010/main" xmlns="" xmlns:p15="http://schemas.microsoft.com/office/powerpoint/2012/main" xmlns:p14="http://schemas.microsoft.com/office/powerpoint/2010/main">
                <a:solidFill>
                  <a:srgbClr val="FFFFFF"/>
                </a:solidFill>
              </a14:hiddenFill>
            </a:ext>
            <a:ext uri="{91240B29-F687-4f45-9708-019B960494DF}">
              <a14:hiddenLine xmlns:a14="http://schemas.microsoft.com/office/drawing/2010/main" xmlns=""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ma14="http://schemas.microsoft.com/office/mac/drawingml/2011/main" xmlns=""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normAutofit fontScale="90000" lnSpcReduction="10000"/>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ts val="600"/>
              </a:spcBef>
              <a:spcAft>
                <a:spcPts val="600"/>
              </a:spcAft>
              <a:buClrTx/>
              <a:buSzPct val="75000"/>
              <a:buFont typeface="Arial" panose="020B0604020202020204" pitchFamily="34" charset="0"/>
              <a:buChar char="•"/>
              <a:defRPr b="0" i="0"/>
            </a:pPr>
            <a:r>
              <a:rPr lang="58378" dirty="0">
                <a:latin typeface="Futura Std Light" panose="020B0402020204020303"/>
              </a:rPr>
              <a:t>El debate inicial del nivel general del </a:t>
            </a:r>
            <a:r>
              <a:rPr lang="es-PE" dirty="0">
                <a:latin typeface="Futura Std Light" panose="020B0402020204020303"/>
              </a:rPr>
              <a:t>INSP</a:t>
            </a:r>
            <a:r>
              <a:rPr lang="58378" dirty="0">
                <a:latin typeface="Futura Std Light" panose="020B0402020204020303"/>
              </a:rPr>
              <a:t> es breve y se enfoca en obtener una idea general del nivel del </a:t>
            </a:r>
            <a:r>
              <a:rPr lang="es-PE" dirty="0">
                <a:latin typeface="Futura Std Light" panose="020B0402020204020303"/>
              </a:rPr>
              <a:t>INSP.</a:t>
            </a:r>
            <a:endParaRPr lang="58378" dirty="0">
              <a:latin typeface="Futura Std Light" panose="020B0402020204020303"/>
            </a:endParaRPr>
          </a:p>
          <a:p>
            <a:pPr>
              <a:spcBef>
                <a:spcPts val="600"/>
              </a:spcBef>
              <a:buClrTx/>
              <a:buSzPct val="75000"/>
              <a:buFont typeface="Arial" panose="020B0604020202020204" pitchFamily="34" charset="0"/>
              <a:buChar char="•"/>
              <a:defRPr b="0" i="0"/>
            </a:pPr>
            <a:r>
              <a:rPr lang="58378" dirty="0">
                <a:latin typeface="Futura Std Light" panose="020B0402020204020303"/>
              </a:rPr>
              <a:t>A continuación se produce un análisis y debate en profundidad. Al ir dominio por dominio, los participantes:</a:t>
            </a:r>
          </a:p>
          <a:p>
            <a:pPr lvl="1">
              <a:spcBef>
                <a:spcPts val="600"/>
              </a:spcBef>
              <a:buClrTx/>
              <a:buSzPct val="75000"/>
              <a:buFont typeface="Arial" panose="020B0604020202020204" pitchFamily="34" charset="0"/>
              <a:buChar char="•"/>
              <a:defRPr b="0" i="0"/>
            </a:pPr>
            <a:r>
              <a:rPr lang="58378" sz="2200" dirty="0">
                <a:latin typeface="Futura Std Light" panose="020B0402020204020303"/>
              </a:rPr>
              <a:t>Analizan la puntuación actual en ese dominio y proporcionan justificaciones detalladas para la puntuación propuesta</a:t>
            </a:r>
            <a:r>
              <a:rPr lang="es-PE" sz="2200" dirty="0">
                <a:latin typeface="Futura Std Light" panose="020B0402020204020303"/>
              </a:rPr>
              <a:t>.</a:t>
            </a:r>
            <a:endParaRPr lang="58378" sz="2200" dirty="0">
              <a:latin typeface="Futura Std Light" panose="020B0402020204020303"/>
            </a:endParaRPr>
          </a:p>
          <a:p>
            <a:pPr lvl="1">
              <a:spcBef>
                <a:spcPts val="600"/>
              </a:spcBef>
              <a:buClrTx/>
              <a:buSzPct val="75000"/>
              <a:buFont typeface="Arial" panose="020B0604020202020204" pitchFamily="34" charset="0"/>
              <a:buChar char="•"/>
              <a:defRPr b="0" i="0"/>
            </a:pPr>
            <a:r>
              <a:rPr lang="58378" sz="2200" dirty="0">
                <a:latin typeface="Futura Std Light" panose="020B0402020204020303"/>
              </a:rPr>
              <a:t>Identifican la puntuación que les gustaría alcanzar dentro de un período de tiempo definido, por ejemplo, un año</a:t>
            </a:r>
            <a:r>
              <a:rPr lang="es-PE" sz="2200" dirty="0">
                <a:latin typeface="Futura Std Light" panose="020B0402020204020303"/>
              </a:rPr>
              <a:t>.</a:t>
            </a:r>
            <a:endParaRPr lang="58378" sz="2200" dirty="0">
              <a:latin typeface="Futura Std Light" panose="020B0402020204020303"/>
            </a:endParaRPr>
          </a:p>
          <a:p>
            <a:pPr lvl="1">
              <a:spcBef>
                <a:spcPts val="600"/>
              </a:spcBef>
              <a:spcAft>
                <a:spcPts val="600"/>
              </a:spcAft>
              <a:buClrTx/>
              <a:buSzPct val="75000"/>
              <a:buFont typeface="Arial" panose="020B0604020202020204" pitchFamily="34" charset="0"/>
              <a:buChar char="•"/>
              <a:defRPr b="0" i="0"/>
            </a:pPr>
            <a:r>
              <a:rPr lang="58378" sz="2200" dirty="0">
                <a:latin typeface="Futura Std Light" panose="020B0402020204020303"/>
              </a:rPr>
              <a:t>Identifican las razones por las que no se obtiene el resultado deseado, investigando los problemas subyacentes</a:t>
            </a:r>
            <a:r>
              <a:rPr lang="es-PE" sz="2200" dirty="0">
                <a:latin typeface="Futura Std Light" panose="020B0402020204020303"/>
              </a:rPr>
              <a:t>.</a:t>
            </a:r>
            <a:endParaRPr lang="58378" sz="2200" dirty="0">
              <a:latin typeface="Futura Std Light" panose="020B0402020204020303"/>
            </a:endParaRPr>
          </a:p>
          <a:p>
            <a:pPr>
              <a:spcBef>
                <a:spcPts val="600"/>
              </a:spcBef>
              <a:spcAft>
                <a:spcPts val="600"/>
              </a:spcAft>
              <a:buClrTx/>
              <a:buSzPct val="75000"/>
              <a:buFont typeface="Arial" panose="020B0604020202020204" pitchFamily="34" charset="0"/>
              <a:buChar char="•"/>
              <a:defRPr b="0" i="0"/>
            </a:pPr>
            <a:r>
              <a:rPr lang="58378" dirty="0">
                <a:latin typeface="Futura Std Light" panose="020B0402020204020303"/>
              </a:rPr>
              <a:t>Los puntos clave se registran en el </a:t>
            </a:r>
            <a:r>
              <a:rPr lang="es-MX" dirty="0">
                <a:latin typeface="Futura Std Light" panose="020B0402020204020303"/>
              </a:rPr>
              <a:t>F</a:t>
            </a:r>
            <a:r>
              <a:rPr lang="58378" dirty="0">
                <a:latin typeface="Futura Std Light" panose="020B0402020204020303"/>
              </a:rPr>
              <a:t>ormulario de </a:t>
            </a:r>
            <a:r>
              <a:rPr lang="es-MX" dirty="0">
                <a:latin typeface="Futura Std Light" panose="020B0402020204020303"/>
              </a:rPr>
              <a:t>E</a:t>
            </a:r>
            <a:r>
              <a:rPr lang="58378" dirty="0">
                <a:latin typeface="Futura Std Light" panose="020B0402020204020303"/>
              </a:rPr>
              <a:t>valuación</a:t>
            </a:r>
            <a:r>
              <a:rPr lang="es-PE" dirty="0">
                <a:latin typeface="Futura Std Light" panose="020B0402020204020303"/>
              </a:rPr>
              <a:t>.</a:t>
            </a:r>
            <a:endParaRPr lang="58378" dirty="0">
              <a:latin typeface="Futura Std Light" panose="020B0402020204020303"/>
            </a:endParaRPr>
          </a:p>
          <a:p>
            <a:pPr>
              <a:spcBef>
                <a:spcPts val="600"/>
              </a:spcBef>
              <a:spcAft>
                <a:spcPts val="600"/>
              </a:spcAft>
              <a:buClrTx/>
              <a:buSzPct val="75000"/>
              <a:buFont typeface="Arial" panose="020B0604020202020204" pitchFamily="34" charset="0"/>
              <a:buChar char="•"/>
              <a:defRPr b="0" i="0"/>
            </a:pPr>
            <a:r>
              <a:rPr lang="58378" dirty="0">
                <a:latin typeface="Futura Std Light" panose="020B0402020204020303"/>
                <a:cs typeface="+mn-cs"/>
              </a:rPr>
              <a:t>Una vez que se analizan todos los dominios, los participantes proporcionan una puntuación general actual y deseada, que también se registra</a:t>
            </a:r>
            <a:r>
              <a:rPr lang="es-PE" dirty="0">
                <a:latin typeface="Futura Std Light" panose="020B0402020204020303"/>
                <a:cs typeface="+mn-cs"/>
              </a:rPr>
              <a:t>.</a:t>
            </a:r>
            <a:endParaRPr lang="58378" dirty="0">
              <a:latin typeface="Futura Std Light" panose="020B0402020204020303"/>
              <a:cs typeface="+mn-cs"/>
            </a:endParaRPr>
          </a:p>
        </p:txBody>
      </p:sp>
      <p:sp>
        <p:nvSpPr>
          <p:cNvPr id="7" name="Title 1"/>
          <p:cNvSpPr txBox="1"/>
          <p:nvPr/>
        </p:nvSpPr>
        <p:spPr>
          <a:xfrm>
            <a:off x="464683" y="110250"/>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cap="all">
                <a:solidFill>
                  <a:srgbClr val="0072C6"/>
                </a:solidFill>
                <a:latin typeface="Futura Std Light" panose="020B0402020204020303"/>
                <a:ea typeface="Calibri" panose="020F0502020204030204" pitchFamily="34" charset="0"/>
                <a:cs typeface="Calibri" panose="020F0502020204030204" pitchFamily="34" charset="0"/>
              </a:rPr>
              <a:t>Paso 1: Evaluación</a:t>
            </a:r>
          </a:p>
        </p:txBody>
      </p:sp>
    </p:spTree>
    <p:extLst>
      <p:ext uri="{BB962C8B-B14F-4D97-AF65-F5344CB8AC3E}">
        <p14:creationId xmlns:p14="http://schemas.microsoft.com/office/powerpoint/2010/main" val="41950387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223244" y="110250"/>
            <a:ext cx="8798836"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sz="3600" cap="all" dirty="0">
                <a:solidFill>
                  <a:srgbClr val="0072C6"/>
                </a:solidFill>
                <a:latin typeface="Futura Std Light" panose="020B0402020204020303"/>
              </a:rPr>
              <a:t>Ejemplo: Formulario de evaluación</a:t>
            </a:r>
          </a:p>
        </p:txBody>
      </p:sp>
      <p:sp>
        <p:nvSpPr>
          <p:cNvPr id="6" name="Content Placeholder 5">
            <a:extLst>
              <a:ext uri="{FF2B5EF4-FFF2-40B4-BE49-F238E27FC236}">
                <a16:creationId xmlns:a16="http://schemas.microsoft.com/office/drawing/2014/main" id="{55A3F90C-8970-984A-FA40-777D41B9B6BE}"/>
              </a:ext>
            </a:extLst>
          </p:cNvPr>
          <p:cNvSpPr>
            <a:spLocks noGrp="1"/>
          </p:cNvSpPr>
          <p:nvPr>
            <p:ph idx="1"/>
          </p:nvPr>
        </p:nvSpPr>
        <p:spPr>
          <a:xfrm>
            <a:off x="345164" y="1100850"/>
            <a:ext cx="8542804" cy="4351338"/>
          </a:xfrm>
        </p:spPr>
        <p:txBody>
          <a:bodyPr/>
          <a:lstStyle/>
          <a:p>
            <a:pPr>
              <a:lnSpc>
                <a:spcPct val="100000"/>
              </a:lnSpc>
              <a:buSzPct val="75000"/>
              <a:defRPr b="0" i="0"/>
            </a:pPr>
            <a:r>
              <a:rPr lang="58378" sz="1850" dirty="0">
                <a:latin typeface="Futura Std Light" panose="020B0402020204020303"/>
              </a:rPr>
              <a:t>Este es un ejemplo de ideas que podrían registrarse en un </a:t>
            </a:r>
            <a:r>
              <a:rPr lang="es-MX" sz="1850" dirty="0">
                <a:latin typeface="Futura Std Light" panose="020B0402020204020303"/>
              </a:rPr>
              <a:t>F</a:t>
            </a:r>
            <a:r>
              <a:rPr lang="58378" sz="1850" dirty="0">
                <a:latin typeface="Futura Std Light" panose="020B0402020204020303"/>
              </a:rPr>
              <a:t>ormulario de </a:t>
            </a:r>
            <a:r>
              <a:rPr lang="es-MX" sz="1850" dirty="0">
                <a:latin typeface="Futura Std Light" panose="020B0402020204020303"/>
              </a:rPr>
              <a:t>E</a:t>
            </a:r>
            <a:r>
              <a:rPr lang="58378" sz="1850" dirty="0">
                <a:latin typeface="Futura Std Light" panose="020B0402020204020303"/>
              </a:rPr>
              <a:t>valuación durante el debate, utilizando la Guía de </a:t>
            </a:r>
            <a:r>
              <a:rPr lang="en-US" sz="1850" dirty="0" err="1">
                <a:latin typeface="Futura Std Light" panose="020B0402020204020303"/>
              </a:rPr>
              <a:t>Discusión</a:t>
            </a:r>
            <a:r>
              <a:rPr lang="58378" sz="1850" dirty="0">
                <a:latin typeface="Futura Std Light" panose="020B0402020204020303"/>
              </a:rPr>
              <a:t> sobre Vigilancia</a:t>
            </a:r>
            <a:r>
              <a:rPr lang="es-PE" sz="1850" dirty="0">
                <a:latin typeface="Futura Std Light" panose="020B0402020204020303"/>
              </a:rPr>
              <a:t>.</a:t>
            </a:r>
            <a:endParaRPr lang="58378" sz="1850" dirty="0">
              <a:latin typeface="Futura Std Light" panose="020B0402020204020303"/>
            </a:endParaRPr>
          </a:p>
          <a:p>
            <a:pPr>
              <a:lnSpc>
                <a:spcPct val="100000"/>
              </a:lnSpc>
              <a:buSzPct val="75000"/>
              <a:defRPr b="0" i="0"/>
            </a:pPr>
            <a:r>
              <a:rPr lang="58378" sz="1800" spc="-30" dirty="0">
                <a:latin typeface="Futura Std Light" panose="020B0402020204020303"/>
              </a:rPr>
              <a:t>Este país está “</a:t>
            </a:r>
            <a:r>
              <a:rPr lang="es-PE" sz="1800" spc="-30" dirty="0">
                <a:latin typeface="Futura Std Light" panose="020B0402020204020303"/>
              </a:rPr>
              <a:t>E</a:t>
            </a:r>
            <a:r>
              <a:rPr lang="58378" sz="1800" spc="-30" dirty="0">
                <a:latin typeface="Futura Std Light" panose="020B0402020204020303"/>
              </a:rPr>
              <a:t>n desarrollo” y quiere </a:t>
            </a:r>
            <a:r>
              <a:rPr lang="es-MX" sz="1800" spc="-30" dirty="0">
                <a:latin typeface="Futura Std Light" panose="020B0402020204020303"/>
              </a:rPr>
              <a:t>estar en</a:t>
            </a:r>
            <a:r>
              <a:rPr lang="58378" sz="1800" spc="-30" dirty="0">
                <a:latin typeface="Futura Std Light" panose="020B0402020204020303"/>
              </a:rPr>
              <a:t> “</a:t>
            </a:r>
            <a:r>
              <a:rPr lang="es-PE" sz="1800" spc="-30" dirty="0">
                <a:latin typeface="Futura Std Light" panose="020B0402020204020303"/>
              </a:rPr>
              <a:t>A</a:t>
            </a:r>
            <a:r>
              <a:rPr lang="58378" sz="1800" spc="-30" dirty="0">
                <a:latin typeface="Futura Std Light" panose="020B0402020204020303"/>
              </a:rPr>
              <a:t>vanzado” para fin de año</a:t>
            </a:r>
            <a:r>
              <a:rPr lang="es-PE" sz="1800" spc="-30" dirty="0">
                <a:latin typeface="Futura Std Light" panose="020B0402020204020303"/>
              </a:rPr>
              <a:t>.</a:t>
            </a:r>
            <a:endParaRPr lang="58378" sz="1800" spc="-30" dirty="0">
              <a:latin typeface="Futura Std Light" panose="020B0402020204020303"/>
            </a:endParaRPr>
          </a:p>
          <a:p>
            <a:pPr>
              <a:lnSpc>
                <a:spcPct val="100000"/>
              </a:lnSpc>
              <a:buSzPct val="75000"/>
              <a:defRPr b="0" i="0"/>
            </a:pPr>
            <a:r>
              <a:rPr lang="58378" sz="1850" dirty="0">
                <a:latin typeface="Futura Std Light" panose="020B0402020204020303"/>
              </a:rPr>
              <a:t>Tenga en cuenta que han surgido varias cuestiones que se analizarán a medida que se exploren otros dominios con más profundidad</a:t>
            </a:r>
            <a:r>
              <a:rPr lang="es-PE" sz="1850" dirty="0">
                <a:latin typeface="Futura Std Light" panose="020B0402020204020303"/>
              </a:rPr>
              <a:t>.</a:t>
            </a:r>
            <a:endParaRPr lang="58378" sz="1850" dirty="0">
              <a:latin typeface="Futura Std Light" panose="020B0402020204020303"/>
            </a:endParaRPr>
          </a:p>
          <a:p>
            <a:endParaRPr lang="en-US" sz="1850" dirty="0"/>
          </a:p>
          <a:p>
            <a:pPr marL="0" indent="0">
              <a:buNone/>
            </a:pPr>
            <a:endParaRPr lang="en-US" dirty="0"/>
          </a:p>
          <a:p>
            <a:endParaRPr lang="en-US" dirty="0"/>
          </a:p>
        </p:txBody>
      </p:sp>
      <p:pic>
        <p:nvPicPr>
          <p:cNvPr id="8" name="Picture 7">
            <a:extLst>
              <a:ext uri="{FF2B5EF4-FFF2-40B4-BE49-F238E27FC236}">
                <a16:creationId xmlns:a16="http://schemas.microsoft.com/office/drawing/2014/main" id="{4EAB4605-ECD3-5E8A-17C8-B20062637439}"/>
              </a:ext>
            </a:extLst>
          </p:cNvPr>
          <p:cNvPicPr>
            <a:picLocks noChangeAspect="1"/>
          </p:cNvPicPr>
          <p:nvPr/>
        </p:nvPicPr>
        <p:blipFill>
          <a:blip r:embed="rId3"/>
          <a:stretch>
            <a:fillRect/>
          </a:stretch>
        </p:blipFill>
        <p:spPr>
          <a:xfrm>
            <a:off x="176403" y="3126925"/>
            <a:ext cx="8791194" cy="3731075"/>
          </a:xfrm>
          <a:prstGeom prst="rect">
            <a:avLst/>
          </a:prstGeom>
        </p:spPr>
      </p:pic>
    </p:spTree>
    <p:extLst>
      <p:ext uri="{BB962C8B-B14F-4D97-AF65-F5344CB8AC3E}">
        <p14:creationId xmlns:p14="http://schemas.microsoft.com/office/powerpoint/2010/main" val="364039158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49716" y="999832"/>
            <a:ext cx="8477407" cy="2244409"/>
          </a:xfrm>
          <a:noFill/>
          <a:ln>
            <a:noFill/>
          </a:ln>
        </p:spPr>
        <p:txBody>
          <a:bodyPr vert="horz" wrap="square" lIns="91440" tIns="45720" rIns="91440" bIns="45720" numCol="1" rtlCol="0" anchor="t" anchorCtr="0" compatLnSpc="1">
            <a:prstTxWarp prst="textNoShape">
              <a:avLst/>
            </a:prstTxWarp>
            <a:noAutofit/>
          </a:bodyPr>
          <a:lstStyle/>
          <a:p>
            <a:pPr marL="182563" indent="-182563" fontAlgn="base">
              <a:lnSpc>
                <a:spcPct val="110000"/>
              </a:lnSpc>
              <a:spcBef>
                <a:spcPts val="600"/>
              </a:spcBef>
              <a:spcAft>
                <a:spcPct val="0"/>
              </a:spcAft>
              <a:buSzPct val="75000"/>
              <a:buFont typeface="Arial"/>
              <a:defRPr b="0" i="0"/>
            </a:pPr>
            <a:r>
              <a:rPr lang="58378" sz="1700" dirty="0">
                <a:latin typeface="Futura Std Light" panose="020B0402020204020303"/>
                <a:ea typeface="ＭＳ Ｐゴシック" charset="0"/>
                <a:cs typeface="Arial" panose="020B0604020202020204" pitchFamily="34" charset="0"/>
              </a:rPr>
              <a:t>Durante un receso, el facilitador y los registradores organizan la información del Formulario de </a:t>
            </a:r>
            <a:r>
              <a:rPr lang="es-MX" sz="1700" dirty="0">
                <a:latin typeface="Futura Std Light" panose="020B0402020204020303"/>
                <a:ea typeface="ＭＳ Ｐゴシック" charset="0"/>
                <a:cs typeface="Arial" panose="020B0604020202020204" pitchFamily="34" charset="0"/>
              </a:rPr>
              <a:t>E</a:t>
            </a:r>
            <a:r>
              <a:rPr lang="58378" sz="1700" dirty="0">
                <a:latin typeface="Futura Std Light" panose="020B0402020204020303"/>
                <a:ea typeface="ＭＳ Ｐゴシック" charset="0"/>
                <a:cs typeface="Arial" panose="020B0604020202020204" pitchFamily="34" charset="0"/>
              </a:rPr>
              <a:t>valuación en categorías en el Formulario de </a:t>
            </a:r>
            <a:r>
              <a:rPr lang="es-MX" sz="1700" dirty="0">
                <a:latin typeface="Futura Std Light" panose="020B0402020204020303"/>
                <a:ea typeface="ＭＳ Ｐゴシック" charset="0"/>
                <a:cs typeface="Arial" panose="020B0604020202020204" pitchFamily="34" charset="0"/>
              </a:rPr>
              <a:t>P</a:t>
            </a:r>
            <a:r>
              <a:rPr lang="58378" sz="1700" dirty="0">
                <a:latin typeface="Futura Std Light" panose="020B0402020204020303"/>
                <a:ea typeface="ＭＳ Ｐゴシック" charset="0"/>
                <a:cs typeface="Arial" panose="020B0604020202020204" pitchFamily="34" charset="0"/>
              </a:rPr>
              <a:t>róximos pasos</a:t>
            </a:r>
            <a:r>
              <a:rPr lang="es-PE" sz="1700" dirty="0">
                <a:latin typeface="Futura Std Light" panose="020B0402020204020303"/>
                <a:ea typeface="ＭＳ Ｐゴシック" charset="0"/>
                <a:cs typeface="Arial" panose="020B0604020202020204" pitchFamily="34" charset="0"/>
              </a:rPr>
              <a:t>.</a:t>
            </a:r>
            <a:endParaRPr lang="58378" sz="1700" dirty="0">
              <a:latin typeface="Futura Std Light" panose="020B0402020204020303"/>
              <a:ea typeface="ＭＳ Ｐゴシック" charset="0"/>
              <a:cs typeface="Arial" panose="020B0604020202020204" pitchFamily="34" charset="0"/>
            </a:endParaRPr>
          </a:p>
          <a:p>
            <a:pPr marL="182563" indent="-182563" fontAlgn="base">
              <a:lnSpc>
                <a:spcPct val="110000"/>
              </a:lnSpc>
              <a:spcBef>
                <a:spcPts val="600"/>
              </a:spcBef>
              <a:spcAft>
                <a:spcPct val="0"/>
              </a:spcAft>
              <a:buSzPct val="75000"/>
              <a:buFont typeface="Arial"/>
              <a:defRPr b="0" i="0"/>
            </a:pPr>
            <a:r>
              <a:rPr lang="58378" sz="1700" dirty="0">
                <a:latin typeface="Futura Std Light" panose="020B0402020204020303"/>
                <a:ea typeface="ＭＳ Ｐゴシック" charset="0"/>
                <a:cs typeface="Arial" panose="020B0604020202020204" pitchFamily="34" charset="0"/>
              </a:rPr>
              <a:t>Las categorías deberían estar diseñadas para agrupar ideas relacionadas y facilitar la priorización y la planificación</a:t>
            </a:r>
            <a:r>
              <a:rPr lang="es-PE" sz="1700" dirty="0">
                <a:latin typeface="Futura Std Light" panose="020B0402020204020303"/>
                <a:ea typeface="ＭＳ Ｐゴシック" charset="0"/>
                <a:cs typeface="Arial" panose="020B0604020202020204" pitchFamily="34" charset="0"/>
              </a:rPr>
              <a:t>.</a:t>
            </a:r>
            <a:endParaRPr lang="58378" sz="1700" dirty="0">
              <a:latin typeface="Futura Std Light" panose="020B0402020204020303"/>
              <a:ea typeface="ＭＳ Ｐゴシック" charset="0"/>
              <a:cs typeface="Arial" panose="020B0604020202020204" pitchFamily="34" charset="0"/>
            </a:endParaRPr>
          </a:p>
          <a:p>
            <a:pPr marL="182563" indent="-182563" fontAlgn="base">
              <a:lnSpc>
                <a:spcPct val="110000"/>
              </a:lnSpc>
              <a:spcBef>
                <a:spcPts val="600"/>
              </a:spcBef>
              <a:spcAft>
                <a:spcPct val="0"/>
              </a:spcAft>
              <a:buSzPct val="75000"/>
              <a:buFont typeface="Arial"/>
              <a:defRPr b="0" i="0"/>
            </a:pPr>
            <a:r>
              <a:rPr lang="58378" sz="1700" dirty="0">
                <a:latin typeface="Futura Std Light" panose="020B0402020204020303"/>
                <a:ea typeface="ＭＳ Ｐゴシック" charset="0"/>
                <a:cs typeface="Arial" panose="020B0604020202020204" pitchFamily="34" charset="0"/>
              </a:rPr>
              <a:t>Todas las ideas generadas durante la evaluación deben aparecer en el </a:t>
            </a:r>
            <a:r>
              <a:rPr lang="es-MX" sz="1700" dirty="0">
                <a:latin typeface="Futura Std Light" panose="020B0402020204020303"/>
                <a:ea typeface="ＭＳ Ｐゴシック" charset="0"/>
                <a:cs typeface="Arial" panose="020B0604020202020204" pitchFamily="34" charset="0"/>
              </a:rPr>
              <a:t>F</a:t>
            </a:r>
            <a:r>
              <a:rPr lang="58378" sz="1700" dirty="0">
                <a:latin typeface="Futura Std Light" panose="020B0402020204020303"/>
                <a:ea typeface="ＭＳ Ｐゴシック" charset="0"/>
                <a:cs typeface="Arial" panose="020B0604020202020204" pitchFamily="34" charset="0"/>
              </a:rPr>
              <a:t>ormulario </a:t>
            </a:r>
            <a:r>
              <a:rPr lang="es-MX" sz="1700" dirty="0">
                <a:latin typeface="Futura Std Light" panose="020B0402020204020303"/>
                <a:ea typeface="ＭＳ Ｐゴシック" charset="0"/>
                <a:cs typeface="Arial" panose="020B0604020202020204" pitchFamily="34" charset="0"/>
              </a:rPr>
              <a:t>de P</a:t>
            </a:r>
            <a:r>
              <a:rPr lang="58378" sz="1700" dirty="0">
                <a:latin typeface="Futura Std Light" panose="020B0402020204020303"/>
                <a:ea typeface="ＭＳ Ｐゴシック" charset="0"/>
                <a:cs typeface="Arial" panose="020B0604020202020204" pitchFamily="34" charset="0"/>
              </a:rPr>
              <a:t>róximos pasos, ya sea en la columna Categoría o en Detalles</a:t>
            </a:r>
            <a:r>
              <a:rPr lang="es-PE" sz="1700" dirty="0">
                <a:latin typeface="Futura Std Light" panose="020B0402020204020303"/>
                <a:ea typeface="ＭＳ Ｐゴシック" charset="0"/>
                <a:cs typeface="Arial" panose="020B0604020202020204" pitchFamily="34" charset="0"/>
              </a:rPr>
              <a:t>.</a:t>
            </a:r>
            <a:endParaRPr lang="en-US" sz="1700" dirty="0">
              <a:latin typeface="Arial" panose="020B0604020202020204" pitchFamily="34" charset="0"/>
              <a:ea typeface="ＭＳ Ｐゴシック" charset="0"/>
              <a:cs typeface="Arial" panose="020B0604020202020204" pitchFamily="34" charset="0"/>
            </a:endParaRPr>
          </a:p>
        </p:txBody>
      </p:sp>
      <p:sp>
        <p:nvSpPr>
          <p:cNvPr id="6" name="Title 1">
            <a:extLst>
              <a:ext uri="{FF2B5EF4-FFF2-40B4-BE49-F238E27FC236}">
                <a16:creationId xmlns:a16="http://schemas.microsoft.com/office/drawing/2014/main" id="{94D25B49-7AEB-174C-AFA5-ABBEE41E8018}"/>
              </a:ext>
            </a:extLst>
          </p:cNvPr>
          <p:cNvSpPr txBox="1"/>
          <p:nvPr/>
        </p:nvSpPr>
        <p:spPr>
          <a:xfrm>
            <a:off x="464683" y="206188"/>
            <a:ext cx="8229600" cy="886408"/>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cap="all" dirty="0">
                <a:solidFill>
                  <a:srgbClr val="0072C6"/>
                </a:solidFill>
                <a:latin typeface="Futura Std Light" panose="020B0402020204020303"/>
              </a:rPr>
              <a:t>Transición</a:t>
            </a:r>
          </a:p>
        </p:txBody>
      </p:sp>
      <p:pic>
        <p:nvPicPr>
          <p:cNvPr id="11" name="Picture 10" descr="A screen shot of a computer&#10;&#10;Description automatically generated">
            <a:extLst>
              <a:ext uri="{FF2B5EF4-FFF2-40B4-BE49-F238E27FC236}">
                <a16:creationId xmlns:a16="http://schemas.microsoft.com/office/drawing/2014/main" id="{DE3688AF-3C49-CF38-0201-65E3C56BDF19}"/>
              </a:ext>
            </a:extLst>
          </p:cNvPr>
          <p:cNvPicPr>
            <a:picLocks noChangeAspect="1"/>
          </p:cNvPicPr>
          <p:nvPr/>
        </p:nvPicPr>
        <p:blipFill>
          <a:blip r:embed="rId3" cstate="print">
            <a:extLst>
              <a:ext uri="{28A0092B-C50C-407E-A947-70E740481C1C}">
                <a14:useLocalDpi xmlns:a14="http://schemas.microsoft.com/office/drawing/2010/main" val="0"/>
              </a:ext>
            </a:extLst>
          </a:blip>
          <a:srcRect r="1978" b="47661"/>
          <a:stretch/>
        </p:blipFill>
        <p:spPr>
          <a:xfrm>
            <a:off x="227043" y="3472544"/>
            <a:ext cx="8710131" cy="3363686"/>
          </a:xfrm>
          <a:prstGeom prst="rect">
            <a:avLst/>
          </a:prstGeom>
          <a:ln>
            <a:solidFill>
              <a:schemeClr val="tx1"/>
            </a:solidFill>
          </a:ln>
        </p:spPr>
      </p:pic>
    </p:spTree>
    <p:extLst>
      <p:ext uri="{BB962C8B-B14F-4D97-AF65-F5344CB8AC3E}">
        <p14:creationId xmlns:p14="http://schemas.microsoft.com/office/powerpoint/2010/main" val="17467914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49717" y="1196788"/>
            <a:ext cx="8060752" cy="2752049"/>
          </a:xfrm>
          <a:noFill/>
          <a:ln>
            <a:noFill/>
          </a:ln>
        </p:spPr>
        <p:txBody>
          <a:bodyPr vert="horz" wrap="square" lIns="91440" tIns="45720" rIns="91440" bIns="45720" numCol="1" rtlCol="0" anchor="t" anchorCtr="0" compatLnSpc="1">
            <a:prstTxWarp prst="textNoShape">
              <a:avLst/>
            </a:prstTxWarp>
            <a:noAutofit/>
          </a:bodyPr>
          <a:lstStyle/>
          <a:p>
            <a:pPr marL="182563" indent="-182563" fontAlgn="base">
              <a:lnSpc>
                <a:spcPct val="100000"/>
              </a:lnSpc>
              <a:spcBef>
                <a:spcPts val="600"/>
              </a:spcBef>
              <a:spcAft>
                <a:spcPct val="0"/>
              </a:spcAft>
              <a:buSzPct val="75000"/>
              <a:buFont typeface="Arial"/>
              <a:defRPr b="0" i="0"/>
            </a:pPr>
            <a:r>
              <a:rPr lang="58378" sz="1850" dirty="0">
                <a:latin typeface="Futura Std Light" panose="020B0402020204020303"/>
                <a:ea typeface="ＭＳ Ｐゴシック" charset="0"/>
                <a:cs typeface="Arial" panose="020B0604020202020204" pitchFamily="34" charset="0"/>
              </a:rPr>
              <a:t>Cuando los participantes regresan, el facilitador revisa la información en el Formulario de </a:t>
            </a:r>
            <a:r>
              <a:rPr lang="es-MX" sz="1850" dirty="0">
                <a:latin typeface="Futura Std Light" panose="020B0402020204020303"/>
                <a:ea typeface="ＭＳ Ｐゴシック" charset="0"/>
                <a:cs typeface="Arial" panose="020B0604020202020204" pitchFamily="34" charset="0"/>
              </a:rPr>
              <a:t>P</a:t>
            </a:r>
            <a:r>
              <a:rPr lang="58378" sz="1850" dirty="0">
                <a:latin typeface="Futura Std Light" panose="020B0402020204020303"/>
                <a:ea typeface="ＭＳ Ｐゴシック" charset="0"/>
                <a:cs typeface="Arial" panose="020B0604020202020204" pitchFamily="34" charset="0"/>
              </a:rPr>
              <a:t>róximos pasos</a:t>
            </a:r>
            <a:r>
              <a:rPr lang="es-PE" sz="1850" dirty="0">
                <a:latin typeface="Futura Std Light" panose="020B0402020204020303"/>
                <a:ea typeface="ＭＳ Ｐゴシック" charset="0"/>
                <a:cs typeface="Arial" panose="020B0604020202020204" pitchFamily="34" charset="0"/>
              </a:rPr>
              <a:t>.</a:t>
            </a:r>
            <a:endParaRPr lang="58378" sz="1850" dirty="0">
              <a:latin typeface="Futura Std Light" panose="020B0402020204020303"/>
              <a:ea typeface="ＭＳ Ｐゴシック" charset="0"/>
              <a:cs typeface="Arial" panose="020B0604020202020204" pitchFamily="34" charset="0"/>
            </a:endParaRPr>
          </a:p>
          <a:p>
            <a:pPr marL="182563" indent="-182563" fontAlgn="base">
              <a:lnSpc>
                <a:spcPct val="100000"/>
              </a:lnSpc>
              <a:spcBef>
                <a:spcPts val="600"/>
              </a:spcBef>
              <a:spcAft>
                <a:spcPct val="0"/>
              </a:spcAft>
              <a:buSzPct val="75000"/>
              <a:buFont typeface="Arial"/>
              <a:defRPr b="0" i="0"/>
            </a:pPr>
            <a:r>
              <a:rPr lang="58378" sz="1850" dirty="0">
                <a:latin typeface="Futura Std Light" panose="020B0402020204020303"/>
                <a:ea typeface="ＭＳ Ｐゴシック" charset="0"/>
                <a:cs typeface="Arial" panose="020B0604020202020204" pitchFamily="34" charset="0"/>
              </a:rPr>
              <a:t>A menudo, es necesario explorar más a fondo algunas cuestiones para aclarar qué impide que el </a:t>
            </a:r>
            <a:r>
              <a:rPr lang="es-PE" sz="1850" dirty="0">
                <a:latin typeface="Futura Std Light" panose="020B0402020204020303"/>
                <a:ea typeface="ＭＳ Ｐゴシック" charset="0"/>
                <a:cs typeface="Arial" panose="020B0604020202020204" pitchFamily="34" charset="0"/>
              </a:rPr>
              <a:t>INSP</a:t>
            </a:r>
            <a:r>
              <a:rPr lang="58378" sz="1850" dirty="0">
                <a:latin typeface="Futura Std Light" panose="020B0402020204020303"/>
                <a:ea typeface="ＭＳ Ｐゴシック" charset="0"/>
                <a:cs typeface="Arial" panose="020B0604020202020204" pitchFamily="34" charset="0"/>
              </a:rPr>
              <a:t> alcance el nivel deseado</a:t>
            </a:r>
            <a:r>
              <a:rPr lang="es-PE" sz="1850" dirty="0">
                <a:latin typeface="Futura Std Light" panose="020B0402020204020303"/>
                <a:ea typeface="ＭＳ Ｐゴシック" charset="0"/>
                <a:cs typeface="Arial" panose="020B0604020202020204" pitchFamily="34" charset="0"/>
              </a:rPr>
              <a:t>.</a:t>
            </a:r>
            <a:endParaRPr lang="58378" sz="1850" dirty="0">
              <a:latin typeface="Futura Std Light" panose="020B0402020204020303"/>
              <a:ea typeface="ＭＳ Ｐゴシック" charset="0"/>
              <a:cs typeface="Arial" panose="020B0604020202020204" pitchFamily="34" charset="0"/>
            </a:endParaRPr>
          </a:p>
          <a:p>
            <a:pPr marL="182563" indent="-182563" fontAlgn="base">
              <a:lnSpc>
                <a:spcPct val="100000"/>
              </a:lnSpc>
              <a:spcBef>
                <a:spcPts val="600"/>
              </a:spcBef>
              <a:spcAft>
                <a:spcPct val="0"/>
              </a:spcAft>
              <a:buSzPct val="75000"/>
              <a:buFont typeface="Arial"/>
              <a:defRPr b="0" i="0"/>
            </a:pPr>
            <a:r>
              <a:rPr lang="58378" sz="1850" dirty="0">
                <a:latin typeface="Futura Std Light" panose="020B0402020204020303"/>
                <a:ea typeface="ＭＳ Ｐゴシック" charset="0"/>
                <a:cs typeface="Arial" panose="020B0604020202020204" pitchFamily="34" charset="0"/>
              </a:rPr>
              <a:t>Los participantes seleccionan los elementos más importantes para el seguimiento (resaltados) y aquellos que tienen menor prioridad por ahora (tachados)</a:t>
            </a:r>
            <a:r>
              <a:rPr lang="es-PE" sz="1850" dirty="0">
                <a:latin typeface="Futura Std Light" panose="020B0402020204020303"/>
                <a:ea typeface="ＭＳ Ｐゴシック" charset="0"/>
                <a:cs typeface="Arial" panose="020B0604020202020204" pitchFamily="34" charset="0"/>
              </a:rPr>
              <a:t>.</a:t>
            </a:r>
            <a:endParaRPr lang="58378" sz="1850" dirty="0">
              <a:latin typeface="Futura Std Light" panose="020B0402020204020303"/>
              <a:ea typeface="ＭＳ Ｐゴシック" charset="0"/>
              <a:cs typeface="Arial" panose="020B0604020202020204" pitchFamily="34" charset="0"/>
            </a:endParaRPr>
          </a:p>
        </p:txBody>
      </p:sp>
      <p:sp>
        <p:nvSpPr>
          <p:cNvPr id="6" name="Title 1">
            <a:extLst>
              <a:ext uri="{FF2B5EF4-FFF2-40B4-BE49-F238E27FC236}">
                <a16:creationId xmlns:a16="http://schemas.microsoft.com/office/drawing/2014/main" id="{94D25B49-7AEB-174C-AFA5-ABBEE41E8018}"/>
              </a:ext>
            </a:extLst>
          </p:cNvPr>
          <p:cNvSpPr txBox="1"/>
          <p:nvPr/>
        </p:nvSpPr>
        <p:spPr>
          <a:xfrm>
            <a:off x="464683" y="206188"/>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cap="all">
                <a:solidFill>
                  <a:srgbClr val="0072C6"/>
                </a:solidFill>
                <a:latin typeface="Futura Std Light" panose="020B0402020204020303"/>
              </a:rPr>
              <a:t>Paso 2: Priorización</a:t>
            </a:r>
          </a:p>
        </p:txBody>
      </p:sp>
      <p:pic>
        <p:nvPicPr>
          <p:cNvPr id="5" name="Picture 4">
            <a:extLst>
              <a:ext uri="{FF2B5EF4-FFF2-40B4-BE49-F238E27FC236}">
                <a16:creationId xmlns:a16="http://schemas.microsoft.com/office/drawing/2014/main" id="{4507E941-01B3-6B67-4ABE-163500E4EAA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72861" y="122113"/>
            <a:ext cx="1099185" cy="640080"/>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69CE80BD-B8D7-1310-DC12-A5EE24C59F8E}"/>
              </a:ext>
            </a:extLst>
          </p:cNvPr>
          <p:cNvPicPr>
            <a:picLocks noChangeAspect="1"/>
          </p:cNvPicPr>
          <p:nvPr/>
        </p:nvPicPr>
        <p:blipFill>
          <a:blip r:embed="rId4" cstate="print">
            <a:extLst>
              <a:ext uri="{28A0092B-C50C-407E-A947-70E740481C1C}">
                <a14:useLocalDpi xmlns:a14="http://schemas.microsoft.com/office/drawing/2010/main" val="0"/>
              </a:ext>
            </a:extLst>
          </a:blip>
          <a:srcRect t="164" r="559" b="50123"/>
          <a:stretch/>
        </p:blipFill>
        <p:spPr>
          <a:xfrm>
            <a:off x="244620" y="3570515"/>
            <a:ext cx="8779637" cy="3287486"/>
          </a:xfrm>
          <a:prstGeom prst="rect">
            <a:avLst/>
          </a:prstGeom>
          <a:ln>
            <a:solidFill>
              <a:schemeClr val="tx1"/>
            </a:solidFill>
          </a:ln>
        </p:spPr>
      </p:pic>
    </p:spTree>
    <p:extLst>
      <p:ext uri="{BB962C8B-B14F-4D97-AF65-F5344CB8AC3E}">
        <p14:creationId xmlns:p14="http://schemas.microsoft.com/office/powerpoint/2010/main" val="13225500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p:nvPr/>
        </p:nvSpPr>
        <p:spPr bwMode="auto">
          <a:xfrm>
            <a:off x="495975" y="1066061"/>
            <a:ext cx="8229600" cy="1609839"/>
          </a:xfrm>
          <a:prstGeom prst="rect">
            <a:avLst/>
          </a:prstGeom>
          <a:noFill/>
          <a:ln>
            <a:noFill/>
          </a:ln>
          <a:extLst>
            <a:ext uri="{909E8E84-426E-40dd-AFC4-6F175D3DCCD1}">
              <a14:hiddenFill xmlns:a14="http://schemas.microsoft.com/office/drawing/2010/main" xmlns="" xmlns:p15="http://schemas.microsoft.com/office/powerpoint/2012/main" xmlns:p14="http://schemas.microsoft.com/office/powerpoint/2010/main">
                <a:solidFill>
                  <a:srgbClr val="FFFFFF"/>
                </a:solidFill>
              </a14:hiddenFill>
            </a:ext>
            <a:ext uri="{91240B29-F687-4f45-9708-019B960494DF}">
              <a14:hiddenLine xmlns:a14="http://schemas.microsoft.com/office/drawing/2010/main" xmlns=""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ma14="http://schemas.microsoft.com/office/mac/drawingml/2011/main" xmlns=""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lvl="0">
              <a:spcBef>
                <a:spcPts val="600"/>
              </a:spcBef>
              <a:buClrTx/>
              <a:buSzPct val="75000"/>
              <a:defRPr b="0" i="0"/>
            </a:pPr>
            <a:r>
              <a:rPr lang="58378" sz="2100" dirty="0">
                <a:latin typeface="Futura Std Light" panose="020B0402020204020303"/>
                <a:ea typeface="Calibri" panose="020F0502020204030204" pitchFamily="34" charset="0"/>
                <a:cs typeface="Calibri" panose="020F0502020204030204" pitchFamily="34" charset="0"/>
              </a:rPr>
              <a:t>Los participantes identifican los pasos de acción para las prioridades, incluyendo los hitos y las fechas de vencimiento, y quién es responsable de cada paso.</a:t>
            </a:r>
          </a:p>
          <a:p>
            <a:pPr lvl="0">
              <a:spcBef>
                <a:spcPts val="600"/>
              </a:spcBef>
              <a:buClrTx/>
              <a:buSzPct val="75000"/>
              <a:defRPr b="0" i="0"/>
            </a:pPr>
            <a:r>
              <a:rPr lang="58378" sz="2100" dirty="0">
                <a:latin typeface="Futura Std Light" panose="020B0402020204020303"/>
                <a:ea typeface="Calibri" panose="020F0502020204030204" pitchFamily="34" charset="0"/>
                <a:cs typeface="Calibri" panose="020F0502020204030204" pitchFamily="34" charset="0"/>
              </a:rPr>
              <a:t>Aun cuando no esté en el formulario, el plan de seguimiento debe incluir controles y actualizaciones regulares.</a:t>
            </a:r>
            <a:endParaRPr lang="en-US" sz="2100" dirty="0">
              <a:latin typeface="Arial"/>
            </a:endParaRPr>
          </a:p>
        </p:txBody>
      </p:sp>
      <p:sp>
        <p:nvSpPr>
          <p:cNvPr id="11" name="Title 1"/>
          <p:cNvSpPr txBox="1"/>
          <p:nvPr/>
        </p:nvSpPr>
        <p:spPr>
          <a:xfrm>
            <a:off x="464683" y="110250"/>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cap="all">
                <a:solidFill>
                  <a:srgbClr val="0072C6"/>
                </a:solidFill>
                <a:latin typeface="Futura Std Light" panose="020B0402020204020303"/>
              </a:rPr>
              <a:t>Paso 3: Planificación</a:t>
            </a:r>
          </a:p>
        </p:txBody>
      </p:sp>
      <p:pic>
        <p:nvPicPr>
          <p:cNvPr id="4" name="Picture 3">
            <a:extLst>
              <a:ext uri="{FF2B5EF4-FFF2-40B4-BE49-F238E27FC236}">
                <a16:creationId xmlns:a16="http://schemas.microsoft.com/office/drawing/2014/main" id="{A135794D-B2DC-9856-F2CA-C81F021A46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99753" y="110250"/>
            <a:ext cx="1099185" cy="64008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04C741BF-42CE-EEFA-330A-FA14D89BFA8E}"/>
              </a:ext>
            </a:extLst>
          </p:cNvPr>
          <p:cNvPicPr>
            <a:picLocks noChangeAspect="1"/>
          </p:cNvPicPr>
          <p:nvPr/>
        </p:nvPicPr>
        <p:blipFill>
          <a:blip r:embed="rId4" cstate="print">
            <a:extLst>
              <a:ext uri="{28A0092B-C50C-407E-A947-70E740481C1C}">
                <a14:useLocalDpi xmlns:a14="http://schemas.microsoft.com/office/drawing/2010/main" val="0"/>
              </a:ext>
            </a:extLst>
          </a:blip>
          <a:srcRect t="-1" r="943" b="41887"/>
          <a:stretch/>
        </p:blipFill>
        <p:spPr>
          <a:xfrm>
            <a:off x="151875" y="3102428"/>
            <a:ext cx="8839726" cy="3755571"/>
          </a:xfrm>
          <a:prstGeom prst="rect">
            <a:avLst/>
          </a:prstGeom>
          <a:ln>
            <a:solidFill>
              <a:schemeClr val="tx1"/>
            </a:solidFill>
          </a:ln>
        </p:spPr>
      </p:pic>
    </p:spTree>
    <p:extLst>
      <p:ext uri="{BB962C8B-B14F-4D97-AF65-F5344CB8AC3E}">
        <p14:creationId xmlns:p14="http://schemas.microsoft.com/office/powerpoint/2010/main" val="6344558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828347-EA66-578B-F872-3025D928394F}"/>
              </a:ext>
            </a:extLst>
          </p:cNvPr>
          <p:cNvPicPr>
            <a:picLocks noChangeAspect="1"/>
          </p:cNvPicPr>
          <p:nvPr/>
        </p:nvPicPr>
        <p:blipFill>
          <a:blip r:embed="rId3"/>
          <a:srcRect l="22325" r="3508"/>
          <a:stretch>
            <a:fillRect/>
          </a:stretch>
        </p:blipFill>
        <p:spPr>
          <a:xfrm>
            <a:off x="2362200" y="0"/>
            <a:ext cx="6781800" cy="6857999"/>
          </a:xfrm>
          <a:prstGeom prst="rect">
            <a:avLst/>
          </a:prstGeom>
          <a:noFill/>
          <a:ln>
            <a:noFill/>
          </a:ln>
          <a:effectLst/>
        </p:spPr>
      </p:pic>
      <p:sp>
        <p:nvSpPr>
          <p:cNvPr id="3" name="Rectangle 2">
            <a:extLst>
              <a:ext uri="{FF2B5EF4-FFF2-40B4-BE49-F238E27FC236}">
                <a16:creationId xmlns:a16="http://schemas.microsoft.com/office/drawing/2014/main" id="{77E86274-E9E0-9627-32CC-D1A3BE5106A1}"/>
              </a:ext>
            </a:extLst>
          </p:cNvPr>
          <p:cNvSpPr/>
          <p:nvPr/>
        </p:nvSpPr>
        <p:spPr>
          <a:xfrm>
            <a:off x="0" y="-1"/>
            <a:ext cx="7052733" cy="6858000"/>
          </a:xfrm>
          <a:prstGeom prst="rect">
            <a:avLst/>
          </a:prstGeom>
          <a:gradFill>
            <a:gsLst>
              <a:gs pos="0">
                <a:schemeClr val="bg1">
                  <a:alpha val="0"/>
                </a:schemeClr>
              </a:gs>
              <a:gs pos="57000">
                <a:schemeClr val="bg1"/>
              </a:gs>
              <a:gs pos="20000">
                <a:schemeClr val="bg1">
                  <a:alpha val="43000"/>
                </a:schemeClr>
              </a:gs>
              <a:gs pos="4300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1"/>
          <p:cNvSpPr txBox="1"/>
          <p:nvPr/>
        </p:nvSpPr>
        <p:spPr bwMode="auto">
          <a:xfrm>
            <a:off x="208555" y="1756057"/>
            <a:ext cx="5078867" cy="3831075"/>
          </a:xfrm>
          <a:prstGeom prst="rect">
            <a:avLst/>
          </a:prstGeom>
          <a:noFill/>
          <a:ln>
            <a:noFill/>
          </a:ln>
          <a:extLst>
            <a:ext uri="{909E8E84-426E-40dd-AFC4-6F175D3DCCD1}">
              <a14:hiddenFill xmlns="" xmlns:a14="http://schemas.microsoft.com/office/drawing/2010/main" xmlns:p15="http://schemas.microsoft.com/office/powerpoint/2012/main" xmlns:p14="http://schemas.microsoft.com/office/powerpoint/2010/main">
                <a:solidFill>
                  <a:srgbClr val="FFFFFF"/>
                </a:solidFill>
              </a14:hiddenFill>
            </a:ext>
            <a:ext uri="{91240B29-F687-4f45-9708-019B960494DF}">
              <a14:hiddenLine xmlns="" xmlns:a14="http://schemas.microsoft.com/office/drawing/2010/main"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 xmlns:ma14="http://schemas.microsoft.com/office/mac/drawingml/2011/main"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ts val="600"/>
              </a:spcBef>
              <a:spcAft>
                <a:spcPts val="600"/>
              </a:spcAft>
              <a:buClrTx/>
              <a:buSzPct val="75000"/>
              <a:buFont typeface="Arial" panose="020B0604020202020204" pitchFamily="34" charset="0"/>
              <a:buChar char="•"/>
              <a:defRPr b="0" i="0"/>
            </a:pPr>
            <a:r>
              <a:rPr lang="58378" dirty="0">
                <a:solidFill>
                  <a:sysClr val="windowText" lastClr="000000"/>
                </a:solidFill>
                <a:latin typeface="Futura Std Light" panose="020B0402020204020303"/>
                <a:cs typeface="+mn-cs"/>
              </a:rPr>
              <a:t>Las victorias fáciles son actividades que se pueden realizar con relativa facilidad o rapidez y que tendrán un impacto</a:t>
            </a:r>
            <a:r>
              <a:rPr lang="es-PE" dirty="0">
                <a:solidFill>
                  <a:sysClr val="windowText" lastClr="000000"/>
                </a:solidFill>
                <a:latin typeface="Futura Std Light" panose="020B0402020204020303"/>
                <a:cs typeface="+mn-cs"/>
              </a:rPr>
              <a:t>.</a:t>
            </a:r>
            <a:endParaRPr lang="58378" dirty="0">
              <a:solidFill>
                <a:sysClr val="windowText" lastClr="000000"/>
              </a:solidFill>
              <a:latin typeface="Futura Std Light" panose="020B0402020204020303"/>
              <a:cs typeface="+mn-cs"/>
            </a:endParaRPr>
          </a:p>
          <a:p>
            <a:pPr lvl="1">
              <a:spcBef>
                <a:spcPts val="600"/>
              </a:spcBef>
              <a:spcAft>
                <a:spcPts val="600"/>
              </a:spcAft>
              <a:buClrTx/>
              <a:buSzPct val="75000"/>
              <a:buFont typeface="Arial" panose="020B0604020202020204" pitchFamily="34" charset="0"/>
              <a:buChar char="•"/>
              <a:defRPr b="0" i="0"/>
            </a:pPr>
            <a:r>
              <a:rPr lang="58378" sz="1800" dirty="0">
                <a:solidFill>
                  <a:sysClr val="windowText" lastClr="000000"/>
                </a:solidFill>
                <a:latin typeface="Futura Std Light" panose="020B0402020204020303"/>
              </a:rPr>
              <a:t>Algunos de los próximos pasos analizados ya en el Formulario de Próximos pasos serán victorias fáciles</a:t>
            </a:r>
            <a:r>
              <a:rPr lang="es-PE" sz="1800" dirty="0">
                <a:solidFill>
                  <a:sysClr val="windowText" lastClr="000000"/>
                </a:solidFill>
                <a:latin typeface="Futura Std Light" panose="020B0402020204020303"/>
              </a:rPr>
              <a:t>.</a:t>
            </a:r>
            <a:endParaRPr lang="58378" sz="1800" dirty="0">
              <a:solidFill>
                <a:sysClr val="windowText" lastClr="000000"/>
              </a:solidFill>
              <a:latin typeface="Futura Std Light" panose="020B0402020204020303"/>
            </a:endParaRPr>
          </a:p>
          <a:p>
            <a:pPr lvl="1">
              <a:spcBef>
                <a:spcPts val="600"/>
              </a:spcBef>
              <a:spcAft>
                <a:spcPts val="600"/>
              </a:spcAft>
              <a:buClrTx/>
              <a:buSzPct val="75000"/>
              <a:buFont typeface="Arial" panose="020B0604020202020204" pitchFamily="34" charset="0"/>
              <a:buChar char="•"/>
              <a:defRPr b="0" i="0"/>
            </a:pPr>
            <a:r>
              <a:rPr lang="58378" sz="1800" dirty="0">
                <a:latin typeface="Futura Std Light" panose="020B0402020204020303"/>
              </a:rPr>
              <a:t>A veces los participantes tienen ideas para obtener victorias fáciles que no están relacionadas con la Guía de </a:t>
            </a:r>
            <a:r>
              <a:rPr lang="en-US" sz="1800" dirty="0" err="1">
                <a:latin typeface="Futura Std Light" panose="020B0402020204020303"/>
              </a:rPr>
              <a:t>Discusión</a:t>
            </a:r>
            <a:r>
              <a:rPr lang="58378" sz="1800" dirty="0">
                <a:latin typeface="Futura Std Light" panose="020B0402020204020303"/>
              </a:rPr>
              <a:t> que se está analizando. Es importante investigarlas y capturarlas también</a:t>
            </a:r>
            <a:r>
              <a:rPr lang="es-PE" sz="1800" dirty="0">
                <a:latin typeface="Futura Std Light" panose="020B0402020204020303"/>
              </a:rPr>
              <a:t>.</a:t>
            </a:r>
            <a:endParaRPr lang="58378" sz="1800" dirty="0">
              <a:latin typeface="Futura Std Light" panose="020B0402020204020303"/>
            </a:endParaRPr>
          </a:p>
        </p:txBody>
      </p:sp>
      <p:sp>
        <p:nvSpPr>
          <p:cNvPr id="4" name="Title 1">
            <a:extLst>
              <a:ext uri="{FF2B5EF4-FFF2-40B4-BE49-F238E27FC236}">
                <a16:creationId xmlns:a16="http://schemas.microsoft.com/office/drawing/2014/main" id="{62810B7E-2BA7-DE4D-9893-C13524A22D5C}"/>
              </a:ext>
            </a:extLst>
          </p:cNvPr>
          <p:cNvSpPr txBox="1"/>
          <p:nvPr/>
        </p:nvSpPr>
        <p:spPr>
          <a:xfrm>
            <a:off x="371377" y="435428"/>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lnSpc>
                <a:spcPct val="120000"/>
              </a:lnSpc>
              <a:defRPr b="0" i="0"/>
            </a:pPr>
            <a:r>
              <a:rPr lang="58378" sz="3200" cap="all" dirty="0">
                <a:solidFill>
                  <a:srgbClr val="0072C6"/>
                </a:solidFill>
                <a:latin typeface="Futura Std Light" panose="020B0402020204020303"/>
              </a:rPr>
              <a:t>Identificar victorias fáciles</a:t>
            </a:r>
          </a:p>
        </p:txBody>
      </p:sp>
    </p:spTree>
    <p:extLst>
      <p:ext uri="{BB962C8B-B14F-4D97-AF65-F5344CB8AC3E}">
        <p14:creationId xmlns:p14="http://schemas.microsoft.com/office/powerpoint/2010/main" val="1782360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nvSpPr>
        <p:spPr>
          <a:xfrm>
            <a:off x="377952" y="204837"/>
            <a:ext cx="8668512" cy="990600"/>
          </a:xfrm>
          <a:prstGeom prst="rect">
            <a:avLst/>
          </a:prstGeom>
        </p:spPr>
        <p:txBody>
          <a:bodyPr vert="horz" lIns="91440" tIns="45720" rIns="91440" bIns="45720" rtlCol="0" anchor="ctr">
            <a:normAutofit fontScale="950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lnSpc>
                <a:spcPct val="120000"/>
              </a:lnSpc>
              <a:defRPr b="0" i="0"/>
            </a:pPr>
            <a:r>
              <a:rPr lang="58378" sz="2800" cap="all" dirty="0">
                <a:latin typeface="Futura Std Light" panose="020B0402020204020303"/>
              </a:rPr>
              <a:t>Cuando termine de planificar, revise los planes.</a:t>
            </a:r>
          </a:p>
        </p:txBody>
      </p:sp>
      <p:pic>
        <p:nvPicPr>
          <p:cNvPr id="4" name="Picture 3" descr="A group of people sitting in a room&#10;&#10;Description automatically generated with medium confidence">
            <a:extLst>
              <a:ext uri="{FF2B5EF4-FFF2-40B4-BE49-F238E27FC236}">
                <a16:creationId xmlns:a16="http://schemas.microsoft.com/office/drawing/2014/main" id="{988925A1-9F22-EAF2-3AE8-51F9920831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738995" y="1675114"/>
            <a:ext cx="5405005" cy="4206835"/>
          </a:xfrm>
          <a:prstGeom prst="rect">
            <a:avLst/>
          </a:prstGeom>
        </p:spPr>
      </p:pic>
      <p:sp>
        <p:nvSpPr>
          <p:cNvPr id="5" name="Rectangle 4">
            <a:extLst>
              <a:ext uri="{FF2B5EF4-FFF2-40B4-BE49-F238E27FC236}">
                <a16:creationId xmlns:a16="http://schemas.microsoft.com/office/drawing/2014/main" id="{0AAA30B7-14DA-4477-717C-93891D798C82}"/>
              </a:ext>
            </a:extLst>
          </p:cNvPr>
          <p:cNvSpPr/>
          <p:nvPr/>
        </p:nvSpPr>
        <p:spPr>
          <a:xfrm>
            <a:off x="3022600" y="1458862"/>
            <a:ext cx="4616451" cy="4423087"/>
          </a:xfrm>
          <a:prstGeom prst="rect">
            <a:avLst/>
          </a:prstGeom>
          <a:gradFill>
            <a:gsLst>
              <a:gs pos="100000">
                <a:schemeClr val="bg1">
                  <a:alpha val="0"/>
                </a:schemeClr>
              </a:gs>
              <a:gs pos="59000">
                <a:srgbClr val="FFFFFF">
                  <a:alpha val="73000"/>
                </a:srgbClr>
              </a:gs>
              <a:gs pos="37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1"/>
          <p:cNvSpPr txBox="1"/>
          <p:nvPr/>
        </p:nvSpPr>
        <p:spPr bwMode="auto">
          <a:xfrm>
            <a:off x="481914" y="1273236"/>
            <a:ext cx="5518053" cy="4824363"/>
          </a:xfrm>
          <a:prstGeom prst="rect">
            <a:avLst/>
          </a:prstGeom>
          <a:noFill/>
          <a:ln>
            <a:noFill/>
          </a:ln>
          <a:extLst>
            <a:ext uri="{909E8E84-426E-40dd-AFC4-6F175D3DCCD1}">
              <a14:hiddenFill xmlns="" xmlns:a14="http://schemas.microsoft.com/office/drawing/2010/main" xmlns:p15="http://schemas.microsoft.com/office/powerpoint/2012/main" xmlns:p14="http://schemas.microsoft.com/office/powerpoint/2010/main">
                <a:solidFill>
                  <a:srgbClr val="FFFFFF"/>
                </a:solidFill>
              </a14:hiddenFill>
            </a:ext>
            <a:ext uri="{91240B29-F687-4f45-9708-019B960494DF}">
              <a14:hiddenLine xmlns="" xmlns:a14="http://schemas.microsoft.com/office/drawing/2010/main"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 xmlns:ma14="http://schemas.microsoft.com/office/mac/drawingml/2011/main"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Aft>
                <a:spcPts val="200"/>
              </a:spcAft>
              <a:buClrTx/>
              <a:buSzPct val="75000"/>
              <a:buFont typeface="Arial" panose="020B0604020202020204" pitchFamily="34" charset="0"/>
              <a:buChar char="•"/>
              <a:defRPr b="0" i="0"/>
            </a:pPr>
            <a:r>
              <a:rPr lang="58378" sz="2300" dirty="0">
                <a:solidFill>
                  <a:sysClr val="windowText" lastClr="000000"/>
                </a:solidFill>
                <a:latin typeface="Futura Std Light" panose="020B0402020204020303"/>
                <a:cs typeface="+mn-cs"/>
              </a:rPr>
              <a:t>Si el </a:t>
            </a:r>
            <a:r>
              <a:rPr lang="es-PE" sz="2300" dirty="0">
                <a:solidFill>
                  <a:sysClr val="windowText" lastClr="000000"/>
                </a:solidFill>
                <a:latin typeface="Futura Std Light" panose="020B0402020204020303"/>
                <a:cs typeface="+mn-cs"/>
              </a:rPr>
              <a:t>INSP</a:t>
            </a:r>
            <a:r>
              <a:rPr lang="58378" sz="2300" dirty="0">
                <a:solidFill>
                  <a:sysClr val="windowText" lastClr="000000"/>
                </a:solidFill>
                <a:latin typeface="Futura Std Light" panose="020B0402020204020303"/>
                <a:cs typeface="+mn-cs"/>
              </a:rPr>
              <a:t> completa el plan de trabajo, ¿logrará el progreso deseado para lograr el nivel deseado?</a:t>
            </a:r>
          </a:p>
          <a:p>
            <a:pPr>
              <a:spcAft>
                <a:spcPts val="200"/>
              </a:spcAft>
              <a:buClrTx/>
              <a:buSzPct val="75000"/>
              <a:buFont typeface="Arial" panose="020B0604020202020204" pitchFamily="34" charset="0"/>
              <a:buChar char="•"/>
              <a:defRPr b="0" i="0"/>
            </a:pPr>
            <a:r>
              <a:rPr lang="58378" sz="2300" dirty="0">
                <a:latin typeface="Futura Std Light" panose="020B0402020204020303"/>
                <a:cs typeface="+mn-cs"/>
              </a:rPr>
              <a:t>¿Se necesitan recursos adicionales? ¿Cuál es el plan para obtenerlos?</a:t>
            </a:r>
          </a:p>
          <a:p>
            <a:pPr>
              <a:spcAft>
                <a:spcPts val="200"/>
              </a:spcAft>
              <a:buClrTx/>
              <a:buSzPct val="75000"/>
              <a:buFont typeface="Arial" panose="020B0604020202020204" pitchFamily="34" charset="0"/>
              <a:buChar char="•"/>
              <a:defRPr b="0" i="0"/>
            </a:pPr>
            <a:r>
              <a:rPr lang="58378" sz="2300" dirty="0">
                <a:latin typeface="Futura Std Light" panose="020B0402020204020303"/>
              </a:rPr>
              <a:t>¿El liderazgo comprende y apoya el plan?</a:t>
            </a:r>
          </a:p>
          <a:p>
            <a:pPr>
              <a:spcAft>
                <a:spcPts val="200"/>
              </a:spcAft>
              <a:buClrTx/>
              <a:buSzPct val="75000"/>
              <a:buFont typeface="Arial" panose="020B0604020202020204" pitchFamily="34" charset="0"/>
              <a:buChar char="•"/>
              <a:defRPr b="0" i="0"/>
            </a:pPr>
            <a:r>
              <a:rPr lang="58378" sz="2300" dirty="0">
                <a:latin typeface="Futura Std Light" panose="020B0402020204020303"/>
              </a:rPr>
              <a:t>¿Todo el personal del </a:t>
            </a:r>
            <a:r>
              <a:rPr lang="es-PE" sz="2300" dirty="0">
                <a:latin typeface="Futura Std Light" panose="020B0402020204020303"/>
              </a:rPr>
              <a:t>INSP</a:t>
            </a:r>
            <a:r>
              <a:rPr lang="58378" sz="2300" dirty="0">
                <a:latin typeface="Futura Std Light" panose="020B0402020204020303"/>
              </a:rPr>
              <a:t> comprende sus roles en la implementación del plan?</a:t>
            </a:r>
          </a:p>
          <a:p>
            <a:pPr>
              <a:spcAft>
                <a:spcPts val="200"/>
              </a:spcAft>
              <a:buClrTx/>
              <a:buSzPct val="75000"/>
              <a:buFont typeface="Arial" panose="020B0604020202020204" pitchFamily="34" charset="0"/>
              <a:buChar char="•"/>
              <a:defRPr b="0" i="0"/>
            </a:pPr>
            <a:r>
              <a:rPr lang="58378" sz="2300" dirty="0">
                <a:latin typeface="Futura Std Light" panose="020B0402020204020303"/>
                <a:cs typeface="+mn-cs"/>
              </a:rPr>
              <a:t>¿Cómo se monitoreará el progreso?</a:t>
            </a:r>
          </a:p>
        </p:txBody>
      </p:sp>
    </p:spTree>
    <p:extLst>
      <p:ext uri="{BB962C8B-B14F-4D97-AF65-F5344CB8AC3E}">
        <p14:creationId xmlns:p14="http://schemas.microsoft.com/office/powerpoint/2010/main" val="36750987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itting at long tables with laptops&#10;&#10;Description automatically generated with medium confidence">
            <a:extLst>
              <a:ext uri="{FF2B5EF4-FFF2-40B4-BE49-F238E27FC236}">
                <a16:creationId xmlns:a16="http://schemas.microsoft.com/office/drawing/2014/main" id="{5A8719FC-81E2-7AAF-08D4-D2A63EE605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 y="0"/>
            <a:ext cx="9140433" cy="4572000"/>
          </a:xfrm>
          <a:prstGeom prst="rect">
            <a:avLst/>
          </a:prstGeom>
        </p:spPr>
      </p:pic>
      <p:sp>
        <p:nvSpPr>
          <p:cNvPr id="4" name="Title 3">
            <a:extLst>
              <a:ext uri="{FF2B5EF4-FFF2-40B4-BE49-F238E27FC236}">
                <a16:creationId xmlns:a16="http://schemas.microsoft.com/office/drawing/2014/main" id="{AF5781D1-3443-8931-E263-C0631D816196}"/>
              </a:ext>
            </a:extLst>
          </p:cNvPr>
          <p:cNvSpPr>
            <a:spLocks noGrp="1"/>
          </p:cNvSpPr>
          <p:nvPr>
            <p:ph type="title"/>
          </p:nvPr>
        </p:nvSpPr>
        <p:spPr>
          <a:xfrm>
            <a:off x="154563" y="4409751"/>
            <a:ext cx="8666922" cy="1757016"/>
          </a:xfrm>
        </p:spPr>
        <p:txBody>
          <a:bodyPr>
            <a:noAutofit/>
          </a:bodyPr>
          <a:lstStyle/>
          <a:p>
            <a:pPr>
              <a:defRPr b="0" i="0"/>
            </a:pPr>
            <a:r>
              <a:rPr lang="58378" sz="4000" cap="all" dirty="0">
                <a:solidFill>
                  <a:srgbClr val="0072C6"/>
                </a:solidFill>
                <a:latin typeface="Futura Std Light" panose="020B0402020204020303"/>
              </a:rPr>
              <a:t>Otras formas de utilizar las Guías de </a:t>
            </a:r>
            <a:r>
              <a:rPr lang="en-US" sz="4000" cap="all" dirty="0" err="1">
                <a:solidFill>
                  <a:srgbClr val="0072C6"/>
                </a:solidFill>
                <a:latin typeface="Futura Std Light" panose="020B0402020204020303"/>
              </a:rPr>
              <a:t>Discusión</a:t>
            </a:r>
            <a:r>
              <a:rPr lang="58378" sz="4000" cap="all" dirty="0">
                <a:solidFill>
                  <a:srgbClr val="0072C6"/>
                </a:solidFill>
                <a:latin typeface="Futura Std Light" panose="020B0402020204020303"/>
              </a:rPr>
              <a:t> y </a:t>
            </a:r>
            <a:r>
              <a:rPr lang="es-MX" sz="4000" cap="all" dirty="0">
                <a:solidFill>
                  <a:srgbClr val="0072C6"/>
                </a:solidFill>
                <a:latin typeface="Futura Std Light" panose="020B0402020204020303"/>
              </a:rPr>
              <a:t>LA</a:t>
            </a:r>
            <a:r>
              <a:rPr lang="58378" sz="4000" cap="all" dirty="0">
                <a:solidFill>
                  <a:srgbClr val="0072C6"/>
                </a:solidFill>
                <a:latin typeface="Futura Std Light" panose="020B0402020204020303"/>
              </a:rPr>
              <a:t> SDT</a:t>
            </a:r>
          </a:p>
        </p:txBody>
      </p:sp>
    </p:spTree>
    <p:extLst>
      <p:ext uri="{BB962C8B-B14F-4D97-AF65-F5344CB8AC3E}">
        <p14:creationId xmlns:p14="http://schemas.microsoft.com/office/powerpoint/2010/main" val="17291336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4" y="102354"/>
            <a:ext cx="9214945" cy="6880375"/>
          </a:xfrm>
          <a:prstGeom prst="rect">
            <a:avLst/>
          </a:prstGeom>
        </p:spPr>
      </p:pic>
      <p:sp>
        <p:nvSpPr>
          <p:cNvPr id="8" name="Rectangle 7"/>
          <p:cNvSpPr/>
          <p:nvPr/>
        </p:nvSpPr>
        <p:spPr>
          <a:xfrm>
            <a:off x="284647" y="2804828"/>
            <a:ext cx="4138584" cy="737715"/>
          </a:xfrm>
          <a:prstGeom prst="rect">
            <a:avLst/>
          </a:prstGeom>
          <a:solidFill>
            <a:srgbClr val="FFF2CC">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58378" sz="3600">
                <a:solidFill>
                  <a:srgbClr val="1F497D"/>
                </a:solidFill>
                <a:latin typeface="Futura Std Light" panose="020B0402020204020303"/>
              </a:rPr>
              <a:t>Temas</a:t>
            </a:r>
            <a:endParaRPr lang="en-US" sz="3600" dirty="0">
              <a:solidFill>
                <a:srgbClr val="FF0000"/>
              </a:solidFill>
              <a:latin typeface="Futura Std Light" panose="020B0402020204020303"/>
            </a:endParaRPr>
          </a:p>
        </p:txBody>
      </p:sp>
      <p:sp>
        <p:nvSpPr>
          <p:cNvPr id="10" name="Rectangle 9"/>
          <p:cNvSpPr/>
          <p:nvPr/>
        </p:nvSpPr>
        <p:spPr>
          <a:xfrm>
            <a:off x="284646" y="3542541"/>
            <a:ext cx="4138583" cy="1365819"/>
          </a:xfrm>
          <a:prstGeom prst="rect">
            <a:avLst/>
          </a:prstGeom>
          <a:solidFill>
            <a:srgbClr val="FFF2CC">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txBox="1"/>
          <p:nvPr/>
        </p:nvSpPr>
        <p:spPr bwMode="auto">
          <a:xfrm>
            <a:off x="399251" y="3597346"/>
            <a:ext cx="4023978" cy="1365819"/>
          </a:xfrm>
          <a:prstGeom prst="rect">
            <a:avLst/>
          </a:prstGeom>
          <a:noFill/>
          <a:ln>
            <a:noFill/>
          </a:ln>
          <a:extLst>
            <a:ext uri="{FAA26D3D-D897-4be2-8F04-BA451C77F1D7}">
              <ma14:placeholderFlag xmlns:ma14="http://schemas.microsoft.com/office/mac/drawingml/2011/main" xmlns="" xmlns:p15="http://schemas.microsoft.com/office/powerpoint/2012/main" xmlns:p14="http://schemas.microsoft.com/office/powerpoint/2010/main" val="1"/>
            </a:ext>
            <a:ext uri="{909E8E84-426E-40dd-AFC4-6F175D3DCCD1}">
              <a14:hiddenFill xmlns:a14="http://schemas.microsoft.com/office/drawing/2010/main" xmlns="" xmlns:p15="http://schemas.microsoft.com/office/powerpoint/2012/main" xmlns:p14="http://schemas.microsoft.com/office/powerpoint/2010/main">
                <a:solidFill>
                  <a:srgbClr val="FFFFFF"/>
                </a:solidFill>
              </a14:hiddenFill>
            </a:ext>
            <a:ext uri="{91240B29-F687-4f45-9708-019B960494DF}">
              <a14:hiddenLine xmlns:a14="http://schemas.microsoft.com/office/drawing/2010/main" xmlns="" xmlns:p15="http://schemas.microsoft.com/office/powerpoint/2012/main" xmlns:p14="http://schemas.microsoft.com/office/powerpoint/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182563" indent="-182563" fontAlgn="base">
              <a:spcBef>
                <a:spcPts val="600"/>
              </a:spcBef>
              <a:spcAft>
                <a:spcPct val="0"/>
              </a:spcAft>
              <a:buClr>
                <a:srgbClr val="4F81BD"/>
              </a:buClr>
              <a:buSzPct val="85000"/>
              <a:buFont typeface="Arial" panose="020B0604020202020204" pitchFamily="34" charset="0"/>
              <a:buChar char="•"/>
              <a:defRPr sz="2400">
                <a:solidFill>
                  <a:sysClr val="windowText" lastClr="000000"/>
                </a:solidFill>
                <a:latin typeface="Arial"/>
                <a:ea typeface="ＭＳ Ｐゴシック" charset="0"/>
              </a:defRPr>
            </a:lvl1pPr>
            <a:lvl2pPr indent="-182563" fontAlgn="base">
              <a:spcBef>
                <a:spcPct val="20000"/>
              </a:spcBef>
              <a:spcAft>
                <a:spcPct val="0"/>
              </a:spcAft>
              <a:buClr>
                <a:schemeClr val="accent1"/>
              </a:buClr>
              <a:buSzPct val="85000"/>
              <a:buFont typeface="Arial"/>
              <a:buChar char="•"/>
              <a:defRPr sz="2000">
                <a:ea typeface="ＭＳ Ｐゴシック" charset="0"/>
              </a:defRPr>
            </a:lvl2pPr>
            <a:lvl3pPr marL="730250" indent="-182563" fontAlgn="base">
              <a:spcBef>
                <a:spcPct val="20000"/>
              </a:spcBef>
              <a:spcAft>
                <a:spcPct val="0"/>
              </a:spcAft>
              <a:buClr>
                <a:schemeClr val="accent1"/>
              </a:buClr>
              <a:buSzPct val="90000"/>
              <a:buFont typeface="Arial"/>
              <a:buChar char="•"/>
              <a:defRPr>
                <a:ea typeface="ＭＳ Ｐゴシック" charset="0"/>
              </a:defRPr>
            </a:lvl3pPr>
            <a:lvl4pPr marL="1004888" indent="-182563" fontAlgn="base">
              <a:spcBef>
                <a:spcPct val="20000"/>
              </a:spcBef>
              <a:spcAft>
                <a:spcPct val="0"/>
              </a:spcAft>
              <a:buClr>
                <a:schemeClr val="accent1"/>
              </a:buClr>
              <a:buFont typeface="Arial"/>
              <a:buChar char="•"/>
              <a:defRPr sz="1600">
                <a:ea typeface="ＭＳ Ｐゴシック" charset="0"/>
              </a:defRPr>
            </a:lvl4pPr>
            <a:lvl5pPr marL="1187450" indent="-136525" fontAlgn="base">
              <a:spcBef>
                <a:spcPct val="20000"/>
              </a:spcBef>
              <a:spcAft>
                <a:spcPct val="0"/>
              </a:spcAft>
              <a:buClr>
                <a:schemeClr val="accent1"/>
              </a:buClr>
              <a:buSzTx/>
              <a:buFont typeface="Arial"/>
              <a:buChar char="•"/>
              <a:defRPr sz="1400">
                <a:ea typeface="ＭＳ Ｐゴシック" charset="0"/>
              </a:defRPr>
            </a:lvl5pPr>
            <a:lvl6pPr marL="1371600" indent="-182880">
              <a:spcBef>
                <a:spcPct val="20000"/>
              </a:spcBef>
              <a:buClr>
                <a:schemeClr val="accent1"/>
              </a:buClr>
              <a:buFont typeface="Arial" panose="020B0604020202020204" pitchFamily="34" charset="0"/>
              <a:buChar char="•"/>
              <a:defRPr sz="1300"/>
            </a:lvl6pPr>
            <a:lvl7pPr marL="1554480" indent="-182880">
              <a:spcBef>
                <a:spcPct val="20000"/>
              </a:spcBef>
              <a:buClr>
                <a:schemeClr val="accent1"/>
              </a:buClr>
              <a:buFont typeface="Arial" panose="020B0604020202020204" pitchFamily="34" charset="0"/>
              <a:buChar char="•"/>
              <a:defRPr sz="1300"/>
            </a:lvl7pPr>
            <a:lvl8pPr marL="1737360" indent="-182880">
              <a:spcBef>
                <a:spcPct val="20000"/>
              </a:spcBef>
              <a:buClr>
                <a:schemeClr val="accent1"/>
              </a:buClr>
              <a:buFont typeface="Arial" panose="020B0604020202020204" pitchFamily="34" charset="0"/>
              <a:buChar char="•"/>
              <a:defRPr sz="1300"/>
            </a:lvl8pPr>
            <a:lvl9pPr marL="1920240" indent="-182880">
              <a:spcBef>
                <a:spcPct val="20000"/>
              </a:spcBef>
              <a:buClr>
                <a:schemeClr val="accent1"/>
              </a:buClr>
              <a:buFont typeface="Arial" panose="020B0604020202020204" pitchFamily="34" charset="0"/>
              <a:buChar char="•"/>
              <a:defRPr sz="1300"/>
            </a:lvl9pPr>
          </a:lstStyle>
          <a:p>
            <a:pPr>
              <a:lnSpc>
                <a:spcPct val="120000"/>
              </a:lnSpc>
              <a:defRPr b="0" i="0"/>
            </a:pPr>
            <a:r>
              <a:rPr lang="58378" sz="1400" dirty="0">
                <a:latin typeface="Futura Std Light" panose="020B0402020204020303"/>
              </a:rPr>
              <a:t>Modelos de Madurez y Guías de</a:t>
            </a:r>
            <a:r>
              <a:rPr lang="en-US" sz="1400" dirty="0">
                <a:latin typeface="Futura Std Light" panose="020B0402020204020303"/>
              </a:rPr>
              <a:t> </a:t>
            </a:r>
            <a:r>
              <a:rPr lang="en-US" sz="1400" dirty="0" err="1">
                <a:latin typeface="Futura Std Light" panose="020B0402020204020303"/>
              </a:rPr>
              <a:t>Discusión</a:t>
            </a:r>
            <a:endParaRPr lang="58378" sz="1400" dirty="0">
              <a:latin typeface="Futura Std Light" panose="020B0402020204020303"/>
            </a:endParaRPr>
          </a:p>
          <a:p>
            <a:pPr>
              <a:lnSpc>
                <a:spcPct val="120000"/>
              </a:lnSpc>
              <a:defRPr b="0" i="0"/>
            </a:pPr>
            <a:r>
              <a:rPr lang="58378" sz="1400" dirty="0">
                <a:solidFill>
                  <a:schemeClr val="tx1"/>
                </a:solidFill>
                <a:latin typeface="Futura Std Light" panose="020B0402020204020303"/>
              </a:rPr>
              <a:t>Talleres de SDT</a:t>
            </a:r>
          </a:p>
          <a:p>
            <a:pPr>
              <a:lnSpc>
                <a:spcPct val="120000"/>
              </a:lnSpc>
              <a:defRPr b="0" i="0"/>
            </a:pPr>
            <a:r>
              <a:rPr lang="58378" sz="1400" dirty="0">
                <a:solidFill>
                  <a:schemeClr val="tx1"/>
                </a:solidFill>
                <a:latin typeface="Futura Std Light" panose="020B0402020204020303"/>
              </a:rPr>
              <a:t>Otras formas de utilizar las Guías de </a:t>
            </a:r>
            <a:r>
              <a:rPr lang="en-US" sz="1400" dirty="0" err="1">
                <a:solidFill>
                  <a:schemeClr val="tx1"/>
                </a:solidFill>
                <a:latin typeface="Futura Std Light" panose="020B0402020204020303"/>
              </a:rPr>
              <a:t>Discusión</a:t>
            </a:r>
            <a:r>
              <a:rPr lang="58378" sz="1400" dirty="0">
                <a:solidFill>
                  <a:schemeClr val="tx1"/>
                </a:solidFill>
                <a:latin typeface="Futura Std Light" panose="020B0402020204020303"/>
              </a:rPr>
              <a:t> y </a:t>
            </a:r>
            <a:r>
              <a:rPr lang="es-MX" sz="1400" dirty="0">
                <a:solidFill>
                  <a:schemeClr val="tx1"/>
                </a:solidFill>
                <a:latin typeface="Futura Std Light" panose="020B0402020204020303"/>
              </a:rPr>
              <a:t>la</a:t>
            </a:r>
            <a:r>
              <a:rPr lang="58378" sz="1400" dirty="0">
                <a:solidFill>
                  <a:schemeClr val="tx1"/>
                </a:solidFill>
                <a:latin typeface="Futura Std Light" panose="020B0402020204020303"/>
              </a:rPr>
              <a:t> SDT</a:t>
            </a:r>
            <a:endParaRPr lang="en-US" sz="1000" dirty="0">
              <a:latin typeface="Futura Std Light" panose="020B0402020204020303"/>
            </a:endParaRPr>
          </a:p>
        </p:txBody>
      </p:sp>
    </p:spTree>
    <p:extLst>
      <p:ext uri="{BB962C8B-B14F-4D97-AF65-F5344CB8AC3E}">
        <p14:creationId xmlns:p14="http://schemas.microsoft.com/office/powerpoint/2010/main" val="41906472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p:nvPr/>
        </p:nvSpPr>
        <p:spPr bwMode="auto">
          <a:xfrm>
            <a:off x="375783" y="1697612"/>
            <a:ext cx="8031617" cy="4199376"/>
          </a:xfrm>
          <a:prstGeom prst="rect">
            <a:avLst/>
          </a:prstGeom>
          <a:noFill/>
          <a:ln>
            <a:noFill/>
          </a:ln>
          <a:extLst>
            <a:ext uri="{909E8E84-426E-40dd-AFC4-6F175D3DCCD1}">
              <a14:hiddenFill xmlns:a14="http://schemas.microsoft.com/office/drawing/2010/main" xmlns="" xmlns:p15="http://schemas.microsoft.com/office/powerpoint/2012/main" xmlns:p14="http://schemas.microsoft.com/office/powerpoint/2010/main">
                <a:solidFill>
                  <a:srgbClr val="FFFFFF"/>
                </a:solidFill>
              </a14:hiddenFill>
            </a:ext>
            <a:ext uri="{91240B29-F687-4f45-9708-019B960494DF}">
              <a14:hiddenLine xmlns:a14="http://schemas.microsoft.com/office/drawing/2010/main" xmlns=""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ma14="http://schemas.microsoft.com/office/mac/drawingml/2011/main" xmlns=""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ts val="600"/>
              </a:spcBef>
              <a:spcAft>
                <a:spcPts val="600"/>
              </a:spcAft>
              <a:buClrTx/>
              <a:buSzPct val="75000"/>
              <a:defRPr b="0" i="0"/>
            </a:pPr>
            <a:r>
              <a:rPr lang="58378" sz="2100" dirty="0">
                <a:solidFill>
                  <a:sysClr val="windowText" lastClr="000000"/>
                </a:solidFill>
                <a:latin typeface="Futura Std Light" panose="020B0402020204020303"/>
                <a:cs typeface="+mn-cs"/>
              </a:rPr>
              <a:t>Las Guías de </a:t>
            </a:r>
            <a:r>
              <a:rPr lang="en-US" sz="2100" dirty="0" err="1">
                <a:solidFill>
                  <a:sysClr val="windowText" lastClr="000000"/>
                </a:solidFill>
                <a:latin typeface="Futura Std Light" panose="020B0402020204020303"/>
                <a:cs typeface="+mn-cs"/>
              </a:rPr>
              <a:t>Discusión</a:t>
            </a:r>
            <a:r>
              <a:rPr lang="58378" sz="2100" dirty="0">
                <a:solidFill>
                  <a:sysClr val="windowText" lastClr="000000"/>
                </a:solidFill>
                <a:latin typeface="Futura Std Light" panose="020B0402020204020303"/>
                <a:cs typeface="+mn-cs"/>
              </a:rPr>
              <a:t> se han utilizado en entornos menos formales, por ejemplo, para </a:t>
            </a:r>
            <a:r>
              <a:rPr lang="es-MX" sz="2100" dirty="0">
                <a:solidFill>
                  <a:sysClr val="windowText" lastClr="000000"/>
                </a:solidFill>
                <a:latin typeface="Futura Std Light" panose="020B0402020204020303"/>
                <a:cs typeface="+mn-cs"/>
              </a:rPr>
              <a:t>propiciar </a:t>
            </a:r>
            <a:r>
              <a:rPr lang="58378" sz="2100" dirty="0">
                <a:solidFill>
                  <a:sysClr val="windowText" lastClr="000000"/>
                </a:solidFill>
                <a:latin typeface="Futura Std Light" panose="020B0402020204020303"/>
                <a:cs typeface="+mn-cs"/>
              </a:rPr>
              <a:t>el debate durante la planificación </a:t>
            </a:r>
            <a:r>
              <a:rPr lang="58378" sz="2100" dirty="0">
                <a:solidFill>
                  <a:sysClr val="windowText" lastClr="000000"/>
                </a:solidFill>
                <a:latin typeface="Futura Std Light" panose="020B0402020204020303"/>
              </a:rPr>
              <a:t>o las reuniones de personal</a:t>
            </a:r>
            <a:r>
              <a:rPr lang="es-PE" sz="2100" dirty="0">
                <a:solidFill>
                  <a:sysClr val="windowText" lastClr="000000"/>
                </a:solidFill>
                <a:latin typeface="Futura Std Light" panose="020B0402020204020303"/>
              </a:rPr>
              <a:t>.</a:t>
            </a:r>
            <a:endParaRPr lang="58378" sz="2100" dirty="0">
              <a:solidFill>
                <a:sysClr val="windowText" lastClr="000000"/>
              </a:solidFill>
              <a:latin typeface="Futura Std Light" panose="020B0402020204020303"/>
            </a:endParaRPr>
          </a:p>
          <a:p>
            <a:pPr>
              <a:spcBef>
                <a:spcPts val="600"/>
              </a:spcBef>
              <a:spcAft>
                <a:spcPts val="600"/>
              </a:spcAft>
              <a:buClrTx/>
              <a:buSzPct val="75000"/>
              <a:defRPr b="0" i="0"/>
            </a:pPr>
            <a:r>
              <a:rPr lang="58378" sz="2100" dirty="0">
                <a:solidFill>
                  <a:sysClr val="windowText" lastClr="000000"/>
                </a:solidFill>
                <a:latin typeface="Futura Std Light" panose="020B0402020204020303"/>
              </a:rPr>
              <a:t>Nueve países africanos participaron en talleres entre pares sobre enfermedades no transmisibles (ENT) utilizando un proceso de SDT simplificado combinado con una herramienta de la OMS</a:t>
            </a:r>
            <a:r>
              <a:rPr lang="es-PE" sz="2100" dirty="0">
                <a:solidFill>
                  <a:sysClr val="windowText" lastClr="000000"/>
                </a:solidFill>
                <a:latin typeface="Futura Std Light" panose="020B0402020204020303"/>
              </a:rPr>
              <a:t>.</a:t>
            </a:r>
            <a:r>
              <a:rPr lang="58378" sz="2100" dirty="0">
                <a:solidFill>
                  <a:sysClr val="windowText" lastClr="000000"/>
                </a:solidFill>
                <a:latin typeface="Futura Std Light" panose="020B0402020204020303"/>
              </a:rPr>
              <a:t> </a:t>
            </a:r>
          </a:p>
          <a:p>
            <a:pPr>
              <a:spcBef>
                <a:spcPts val="600"/>
              </a:spcBef>
              <a:spcAft>
                <a:spcPts val="600"/>
              </a:spcAft>
              <a:buClrTx/>
              <a:buSzPct val="75000"/>
              <a:defRPr b="0" i="0"/>
            </a:pPr>
            <a:r>
              <a:rPr lang="58378" sz="2100" dirty="0">
                <a:solidFill>
                  <a:sysClr val="windowText" lastClr="000000"/>
                </a:solidFill>
                <a:latin typeface="Futura Std Light" panose="020B0402020204020303"/>
              </a:rPr>
              <a:t>Una versión modificada de</a:t>
            </a:r>
            <a:r>
              <a:rPr lang="es-MX" sz="2100" dirty="0">
                <a:solidFill>
                  <a:sysClr val="windowText" lastClr="000000"/>
                </a:solidFill>
                <a:latin typeface="Futura Std Light" panose="020B0402020204020303"/>
              </a:rPr>
              <a:t> la</a:t>
            </a:r>
            <a:r>
              <a:rPr lang="58378" sz="2100" dirty="0">
                <a:solidFill>
                  <a:sysClr val="windowText" lastClr="000000"/>
                </a:solidFill>
                <a:latin typeface="Futura Std Light" panose="020B0402020204020303"/>
              </a:rPr>
              <a:t> SDT es un componente del Proceso de Evaluación y Planificación de Capacidades para ENT (N-CAP)</a:t>
            </a:r>
            <a:r>
              <a:rPr lang="es-PE" sz="2100" dirty="0">
                <a:solidFill>
                  <a:sysClr val="windowText" lastClr="000000"/>
                </a:solidFill>
                <a:latin typeface="Futura Std Light" panose="020B0402020204020303"/>
              </a:rPr>
              <a:t>.</a:t>
            </a:r>
            <a:r>
              <a:rPr lang="58378" sz="2100" dirty="0">
                <a:solidFill>
                  <a:sysClr val="windowText" lastClr="000000"/>
                </a:solidFill>
                <a:latin typeface="Futura Std Light" panose="020B0402020204020303"/>
              </a:rPr>
              <a:t> (</a:t>
            </a:r>
            <a:r>
              <a:rPr lang="58378" sz="2100" dirty="0">
                <a:solidFill>
                  <a:sysClr val="windowText" lastClr="000000"/>
                </a:solidFill>
                <a:latin typeface="Futura Std Light" panose="020B0402020204020303"/>
                <a:hlinkClick r:id="rId3"/>
              </a:rPr>
              <a:t>https://www.tephinet.org/noncommunicable-diseases-capacity-assessment-and-planning-process</a:t>
            </a:r>
            <a:r>
              <a:rPr lang="58378" sz="2100" dirty="0">
                <a:solidFill>
                  <a:sysClr val="windowText" lastClr="000000"/>
                </a:solidFill>
                <a:latin typeface="Futura Std Light" panose="020B0402020204020303"/>
              </a:rPr>
              <a:t>)</a:t>
            </a:r>
          </a:p>
          <a:p>
            <a:pPr lvl="1">
              <a:buClr>
                <a:srgbClr val="4F81BD"/>
              </a:buClr>
              <a:buSzPct val="120000"/>
              <a:buFont typeface="Wingdings" panose="05000000000000000000" pitchFamily="2" charset="2"/>
              <a:buChar char="§"/>
              <a:defRPr/>
            </a:pPr>
            <a:endParaRPr lang="en-US" sz="2800" dirty="0">
              <a:latin typeface="Arial"/>
              <a:cs typeface="+mn-cs"/>
            </a:endParaRPr>
          </a:p>
        </p:txBody>
      </p:sp>
      <p:sp>
        <p:nvSpPr>
          <p:cNvPr id="4" name="Title 1">
            <a:extLst>
              <a:ext uri="{FF2B5EF4-FFF2-40B4-BE49-F238E27FC236}">
                <a16:creationId xmlns:a16="http://schemas.microsoft.com/office/drawing/2014/main" id="{62810B7E-2BA7-DE4D-9893-C13524A22D5C}"/>
              </a:ext>
            </a:extLst>
          </p:cNvPr>
          <p:cNvSpPr txBox="1"/>
          <p:nvPr/>
        </p:nvSpPr>
        <p:spPr>
          <a:xfrm>
            <a:off x="464683" y="304800"/>
            <a:ext cx="8229600" cy="990600"/>
          </a:xfrm>
          <a:prstGeom prst="rect">
            <a:avLst/>
          </a:prstGeom>
        </p:spPr>
        <p:txBody>
          <a:bodyPr vert="horz" lIns="91440" tIns="45720" rIns="91440" bIns="45720" rtlCol="0" anchor="ctr">
            <a:no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lnSpc>
                <a:spcPct val="120000"/>
              </a:lnSpc>
              <a:defRPr b="0" i="0"/>
            </a:pPr>
            <a:r>
              <a:rPr lang="58378" sz="3200" cap="all" dirty="0">
                <a:solidFill>
                  <a:srgbClr val="0072C6"/>
                </a:solidFill>
                <a:latin typeface="Futura Std Light" panose="020B0402020204020303"/>
              </a:rPr>
              <a:t>Ejemplos de otras formas de usar</a:t>
            </a:r>
          </a:p>
          <a:p>
            <a:pPr>
              <a:lnSpc>
                <a:spcPct val="120000"/>
              </a:lnSpc>
              <a:defRPr b="0" i="0"/>
            </a:pPr>
            <a:r>
              <a:rPr lang="58378" sz="3200" cap="all" dirty="0">
                <a:solidFill>
                  <a:srgbClr val="0072C6"/>
                </a:solidFill>
                <a:latin typeface="Futura Std Light" panose="020B0402020204020303"/>
              </a:rPr>
              <a:t>las Guías de </a:t>
            </a:r>
            <a:r>
              <a:rPr lang="en-US" sz="3200" cap="all" dirty="0" err="1">
                <a:solidFill>
                  <a:srgbClr val="0072C6"/>
                </a:solidFill>
                <a:latin typeface="Futura Std Light" panose="020B0402020204020303"/>
              </a:rPr>
              <a:t>Discusión</a:t>
            </a:r>
            <a:endParaRPr lang="58378" sz="3200" cap="all" dirty="0">
              <a:solidFill>
                <a:srgbClr val="0072C6"/>
              </a:solidFill>
              <a:latin typeface="Futura Std Light" panose="020B0402020204020303"/>
            </a:endParaRPr>
          </a:p>
        </p:txBody>
      </p:sp>
    </p:spTree>
    <p:extLst>
      <p:ext uri="{BB962C8B-B14F-4D97-AF65-F5344CB8AC3E}">
        <p14:creationId xmlns:p14="http://schemas.microsoft.com/office/powerpoint/2010/main" val="41152615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p:nvPr/>
        </p:nvSpPr>
        <p:spPr bwMode="auto">
          <a:xfrm>
            <a:off x="324666" y="1616871"/>
            <a:ext cx="8494665" cy="203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buClrTx/>
              <a:buSzPct val="75000"/>
              <a:defRPr b="0" i="0"/>
            </a:pPr>
            <a:r>
              <a:rPr lang="58378" dirty="0">
                <a:latin typeface="Futura Std Light" panose="020B0402020204020303"/>
              </a:rPr>
              <a:t>Si tiene alguna pregunta, póngase en contacto conmigo</a:t>
            </a:r>
          </a:p>
          <a:p>
            <a:pPr>
              <a:buClrTx/>
              <a:buSzPct val="75000"/>
              <a:defRPr b="0" i="0"/>
            </a:pPr>
            <a:r>
              <a:rPr lang="58378" dirty="0">
                <a:latin typeface="Futura Std Light" panose="020B0402020204020303"/>
              </a:rPr>
              <a:t>También háganos saber acerca de sus experiencias utilizando el SDT o las Guías de </a:t>
            </a:r>
            <a:r>
              <a:rPr lang="en-US" dirty="0" err="1">
                <a:latin typeface="Futura Std Light" panose="020B0402020204020303"/>
              </a:rPr>
              <a:t>Discusión</a:t>
            </a:r>
            <a:r>
              <a:rPr lang="58378" dirty="0">
                <a:latin typeface="Futura Std Light" panose="020B0402020204020303"/>
              </a:rPr>
              <a:t> </a:t>
            </a:r>
          </a:p>
          <a:p>
            <a:pPr>
              <a:buClrTx/>
              <a:buSzPct val="75000"/>
              <a:defRPr b="0" i="0"/>
            </a:pPr>
            <a:r>
              <a:rPr lang="58378" dirty="0">
                <a:latin typeface="Futura Std Light" panose="020B0402020204020303"/>
              </a:rPr>
              <a:t>Esperamos con mucho interés saber de usted</a:t>
            </a:r>
          </a:p>
          <a:p>
            <a:pPr marL="0" indent="0">
              <a:buClr>
                <a:srgbClr val="4F81BD"/>
              </a:buClr>
              <a:buNone/>
              <a:defRPr/>
            </a:pPr>
            <a:endParaRPr lang="en-US" dirty="0">
              <a:latin typeface="Futura Std Light" panose="020B0402020204020303"/>
            </a:endParaRPr>
          </a:p>
          <a:p>
            <a:pPr marL="0" indent="0">
              <a:spcBef>
                <a:spcPts val="400"/>
              </a:spcBef>
              <a:buClr>
                <a:srgbClr val="4F81BD"/>
              </a:buClr>
              <a:buNone/>
              <a:defRPr/>
            </a:pPr>
            <a:endParaRPr lang="en-US" dirty="0">
              <a:latin typeface="Futura Std Light" panose="020B0402020204020303"/>
            </a:endParaRPr>
          </a:p>
          <a:p>
            <a:pPr marL="0" indent="0" algn="ctr">
              <a:lnSpc>
                <a:spcPts val="90"/>
              </a:lnSpc>
              <a:spcBef>
                <a:spcPct val="0"/>
              </a:spcBef>
              <a:spcAft>
                <a:spcPct val="0"/>
              </a:spcAft>
              <a:buClr>
                <a:srgbClr val="4F81BD"/>
              </a:buClr>
              <a:buNone/>
              <a:defRPr b="0" i="0"/>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b="0" i="0"/>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b="0" i="0"/>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b="0" i="0"/>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b="0" i="0"/>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b="0" i="0"/>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b="0" i="0"/>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b="0" i="0"/>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b="0" i="0"/>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b="0" i="0"/>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b="0" i="0"/>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b="0" i="0"/>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b="0" i="0"/>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b="0" i="0"/>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b="0" i="0"/>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b="0" i="0"/>
            </a:pPr>
            <a:r>
              <a:rPr lang="58378" sz="3200" b="1" spc="-100" dirty="0">
                <a:latin typeface="Futura Std Light" panose="020B0402020204020303"/>
              </a:rPr>
              <a:t>IANPHI</a:t>
            </a:r>
          </a:p>
          <a:p>
            <a:pPr marL="0" indent="0" algn="ctr">
              <a:spcBef>
                <a:spcPct val="0"/>
              </a:spcBef>
              <a:spcAft>
                <a:spcPts val="600"/>
              </a:spcAft>
              <a:buClr>
                <a:srgbClr val="4F81BD"/>
              </a:buClr>
              <a:buNone/>
              <a:defRPr b="0" i="0"/>
            </a:pPr>
            <a:r>
              <a:rPr lang="58378" sz="2200" dirty="0">
                <a:latin typeface="Futura Std Light" panose="020B0402020204020303"/>
                <a:hlinkClick r:id="rId3"/>
              </a:rPr>
              <a:t>info@ianphi.org</a:t>
            </a:r>
            <a:endParaRPr lang="en-US" sz="2200" dirty="0">
              <a:latin typeface="Futura Std Light" panose="020B0402020204020303"/>
            </a:endParaRPr>
          </a:p>
          <a:p>
            <a:pPr marL="0" indent="0" algn="ctr">
              <a:spcBef>
                <a:spcPct val="0"/>
              </a:spcBef>
              <a:spcAft>
                <a:spcPct val="0"/>
              </a:spcAft>
              <a:buClr>
                <a:srgbClr val="4F81BD"/>
              </a:buClr>
              <a:buNone/>
              <a:defRPr b="0" i="0"/>
            </a:pPr>
            <a:r>
              <a:rPr lang="58378" sz="1600" dirty="0">
                <a:latin typeface="Futura Std Light" panose="020B0402020204020303"/>
                <a:hlinkClick r:id="rId4"/>
              </a:rPr>
              <a:t>https://ianphi.org/tools-resources/sdt.html</a:t>
            </a:r>
            <a:endParaRPr lang="en-US" sz="1600" dirty="0">
              <a:latin typeface="Futura Std Light" panose="020B0402020204020303"/>
            </a:endParaRPr>
          </a:p>
          <a:p>
            <a:pPr marL="0" indent="0" algn="ctr">
              <a:spcBef>
                <a:spcPct val="0"/>
              </a:spcBef>
              <a:spcAft>
                <a:spcPct val="0"/>
              </a:spcAft>
              <a:buClr>
                <a:srgbClr val="4F81BD"/>
              </a:buClr>
              <a:buNone/>
              <a:defRPr b="0" i="0"/>
            </a:pPr>
            <a:endParaRPr lang="en-US" sz="16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marR="0" lvl="0" indent="0" algn="ctr" defTabSz="914400" rtl="0" eaLnBrk="1" fontAlgn="auto" latinLnBrk="0" hangingPunct="1">
              <a:lnSpc>
                <a:spcPts val="90"/>
              </a:lnSpc>
              <a:spcBef>
                <a:spcPct val="0"/>
              </a:spcBef>
              <a:spcAft>
                <a:spcPct val="0"/>
              </a:spcAft>
              <a:buClr>
                <a:srgbClr val="4F81BD"/>
              </a:buClr>
              <a:buSzTx/>
              <a:buFontTx/>
              <a:buNone/>
              <a:tabLst/>
              <a:defRPr/>
            </a:pPr>
            <a:endParaRPr kumimoji="0" lang="en-US" sz="3200" b="1" i="0" u="none" strike="noStrike" kern="1200" cap="none" spc="-100" normalizeH="0" baseline="0" noProof="0" dirty="0">
              <a:ln>
                <a:noFill/>
              </a:ln>
              <a:solidFill>
                <a:prstClr val="black"/>
              </a:solidFill>
              <a:effectLst/>
              <a:uLnTx/>
              <a:uFillTx/>
              <a:latin typeface="Futura Std Light" panose="020B0402020204020303"/>
              <a:cs typeface="Arial"/>
            </a:endParaRPr>
          </a:p>
          <a:p>
            <a:pPr marL="0" marR="0" lvl="0" indent="0" algn="ctr" defTabSz="914400" rtl="0" eaLnBrk="1" fontAlgn="auto" latinLnBrk="0" hangingPunct="1">
              <a:lnSpc>
                <a:spcPts val="90"/>
              </a:lnSpc>
              <a:spcBef>
                <a:spcPct val="0"/>
              </a:spcBef>
              <a:spcAft>
                <a:spcPct val="0"/>
              </a:spcAft>
              <a:buClr>
                <a:srgbClr val="4F81BD"/>
              </a:buClr>
              <a:buSzTx/>
              <a:buFontTx/>
              <a:buNone/>
              <a:tabLst/>
              <a:defRPr/>
            </a:pPr>
            <a:endParaRPr kumimoji="0" lang="en-US" sz="3200" b="1" i="0" u="none" strike="noStrike" kern="1200" cap="none" spc="-100" normalizeH="0" baseline="0" noProof="0" dirty="0">
              <a:ln>
                <a:noFill/>
              </a:ln>
              <a:solidFill>
                <a:prstClr val="black"/>
              </a:solidFill>
              <a:effectLst/>
              <a:uLnTx/>
              <a:uFillTx/>
              <a:latin typeface="Futura Std Light" panose="020B0402020204020303"/>
              <a:cs typeface="Arial"/>
            </a:endParaRPr>
          </a:p>
          <a:p>
            <a:pPr marL="0" marR="0" lvl="0" indent="0" algn="ctr" defTabSz="914400" rtl="0" eaLnBrk="1" fontAlgn="auto" latinLnBrk="0" hangingPunct="1">
              <a:lnSpc>
                <a:spcPts val="90"/>
              </a:lnSpc>
              <a:spcBef>
                <a:spcPct val="0"/>
              </a:spcBef>
              <a:spcAft>
                <a:spcPct val="0"/>
              </a:spcAft>
              <a:buClr>
                <a:srgbClr val="4F81BD"/>
              </a:buClr>
              <a:buSzTx/>
              <a:buFontTx/>
              <a:buNone/>
              <a:tabLst/>
              <a:defRPr/>
            </a:pPr>
            <a:endParaRPr kumimoji="0" lang="en-US" sz="3200" b="1" i="0" u="none" strike="noStrike" kern="1200" cap="none" spc="-100" normalizeH="0" baseline="0" noProof="0" dirty="0">
              <a:ln>
                <a:noFill/>
              </a:ln>
              <a:solidFill>
                <a:prstClr val="black"/>
              </a:solidFill>
              <a:effectLst/>
              <a:uLnTx/>
              <a:uFillTx/>
              <a:latin typeface="Futura Std Light" panose="020B0402020204020303"/>
              <a:cs typeface="Arial"/>
            </a:endParaRPr>
          </a:p>
          <a:p>
            <a:pPr marL="0" marR="0" lvl="0" indent="0" algn="ctr" defTabSz="914400" rtl="0" eaLnBrk="1" fontAlgn="auto" latinLnBrk="0" hangingPunct="1">
              <a:lnSpc>
                <a:spcPts val="90"/>
              </a:lnSpc>
              <a:spcBef>
                <a:spcPct val="0"/>
              </a:spcBef>
              <a:spcAft>
                <a:spcPct val="0"/>
              </a:spcAft>
              <a:buClr>
                <a:srgbClr val="4F81BD"/>
              </a:buClr>
              <a:buSzTx/>
              <a:buFontTx/>
              <a:buNone/>
              <a:tabLst/>
              <a:defRPr/>
            </a:pPr>
            <a:endParaRPr kumimoji="0" lang="en-US" sz="3200" b="1" i="0" u="none" strike="noStrike" kern="1200" cap="none" spc="-100" normalizeH="0" baseline="0" noProof="0" dirty="0">
              <a:ln>
                <a:noFill/>
              </a:ln>
              <a:solidFill>
                <a:prstClr val="black"/>
              </a:solidFill>
              <a:effectLst/>
              <a:uLnTx/>
              <a:uFillTx/>
              <a:latin typeface="Futura Std Light" panose="020B0402020204020303"/>
              <a:cs typeface="Arial"/>
            </a:endParaRPr>
          </a:p>
          <a:p>
            <a:pPr marL="0" marR="0" lvl="0" indent="0" algn="ctr" defTabSz="914400" rtl="0" eaLnBrk="1" fontAlgn="auto" latinLnBrk="0" hangingPunct="1">
              <a:lnSpc>
                <a:spcPts val="90"/>
              </a:lnSpc>
              <a:spcBef>
                <a:spcPct val="0"/>
              </a:spcBef>
              <a:spcAft>
                <a:spcPct val="0"/>
              </a:spcAft>
              <a:buClr>
                <a:srgbClr val="4F81BD"/>
              </a:buClr>
              <a:buSzTx/>
              <a:buFontTx/>
              <a:buNone/>
              <a:tabLst/>
              <a:defRPr/>
            </a:pPr>
            <a:endParaRPr kumimoji="0" lang="en-US" sz="3200" b="1" i="0" u="none" strike="noStrike" kern="1200" cap="none" spc="-100" normalizeH="0" baseline="0" noProof="0" dirty="0">
              <a:ln>
                <a:noFill/>
              </a:ln>
              <a:solidFill>
                <a:prstClr val="black"/>
              </a:solidFill>
              <a:effectLst/>
              <a:uLnTx/>
              <a:uFillTx/>
              <a:latin typeface="Futura Std Light" panose="020B0402020204020303"/>
              <a:cs typeface="Arial"/>
            </a:endParaRPr>
          </a:p>
          <a:p>
            <a:pPr marL="0" marR="0" lvl="0" indent="0" algn="ctr" defTabSz="914400" rtl="0" eaLnBrk="1" fontAlgn="auto" latinLnBrk="0" hangingPunct="1">
              <a:lnSpc>
                <a:spcPts val="90"/>
              </a:lnSpc>
              <a:spcBef>
                <a:spcPct val="0"/>
              </a:spcBef>
              <a:spcAft>
                <a:spcPct val="0"/>
              </a:spcAft>
              <a:buClr>
                <a:srgbClr val="4F81BD"/>
              </a:buClr>
              <a:buSzTx/>
              <a:buFontTx/>
              <a:buNone/>
              <a:tabLst/>
              <a:defRPr/>
            </a:pPr>
            <a:endParaRPr kumimoji="0" lang="en-US" sz="3200" b="1" i="0" u="none" strike="noStrike" kern="1200" cap="none" spc="-100" normalizeH="0" baseline="0" noProof="0" dirty="0">
              <a:ln>
                <a:noFill/>
              </a:ln>
              <a:solidFill>
                <a:prstClr val="black"/>
              </a:solidFill>
              <a:effectLst/>
              <a:uLnTx/>
              <a:uFillTx/>
              <a:latin typeface="Futura Std Light" panose="020B0402020204020303"/>
              <a:cs typeface="Arial"/>
            </a:endParaRPr>
          </a:p>
          <a:p>
            <a:pPr marL="0" marR="0" lvl="0" indent="0" algn="ctr" defTabSz="914400" rtl="0" eaLnBrk="1" fontAlgn="auto" latinLnBrk="0" hangingPunct="1">
              <a:lnSpc>
                <a:spcPts val="90"/>
              </a:lnSpc>
              <a:spcBef>
                <a:spcPct val="0"/>
              </a:spcBef>
              <a:spcAft>
                <a:spcPct val="0"/>
              </a:spcAft>
              <a:buClr>
                <a:srgbClr val="4F81BD"/>
              </a:buClr>
              <a:buSzTx/>
              <a:buFontTx/>
              <a:buNone/>
              <a:tabLst/>
              <a:defRPr/>
            </a:pPr>
            <a:endParaRPr kumimoji="0" lang="en-US" sz="3200" b="1" i="0" u="none" strike="noStrike" kern="1200" cap="none" spc="-100" normalizeH="0" baseline="0" noProof="0" dirty="0">
              <a:ln>
                <a:noFill/>
              </a:ln>
              <a:solidFill>
                <a:prstClr val="black"/>
              </a:solidFill>
              <a:effectLst/>
              <a:uLnTx/>
              <a:uFillTx/>
              <a:latin typeface="Futura Std Light" panose="020B0402020204020303"/>
              <a:cs typeface="Arial"/>
            </a:endParaRPr>
          </a:p>
          <a:p>
            <a:pPr marL="0" marR="0" lvl="0" indent="0" algn="ctr" defTabSz="914400" rtl="0" eaLnBrk="1" fontAlgn="auto" latinLnBrk="0" hangingPunct="1">
              <a:lnSpc>
                <a:spcPts val="90"/>
              </a:lnSpc>
              <a:spcBef>
                <a:spcPct val="0"/>
              </a:spcBef>
              <a:spcAft>
                <a:spcPct val="0"/>
              </a:spcAft>
              <a:buClr>
                <a:srgbClr val="4F81BD"/>
              </a:buClr>
              <a:buSzTx/>
              <a:buFontTx/>
              <a:buNone/>
              <a:tabLst/>
              <a:defRPr/>
            </a:pPr>
            <a:endParaRPr kumimoji="0" lang="en-US" sz="3200" b="1" i="0" u="none" strike="noStrike" kern="1200" cap="none" spc="-100" normalizeH="0" baseline="0" noProof="0" dirty="0">
              <a:ln>
                <a:noFill/>
              </a:ln>
              <a:solidFill>
                <a:prstClr val="black"/>
              </a:solidFill>
              <a:effectLst/>
              <a:uLnTx/>
              <a:uFillTx/>
              <a:latin typeface="Futura Std Light" panose="020B0402020204020303"/>
              <a:cs typeface="Arial"/>
            </a:endParaRPr>
          </a:p>
          <a:p>
            <a:pPr marL="0" marR="0" lvl="0" indent="0" algn="ctr" defTabSz="914400" rtl="0" eaLnBrk="1" fontAlgn="auto" latinLnBrk="0" hangingPunct="1">
              <a:lnSpc>
                <a:spcPts val="90"/>
              </a:lnSpc>
              <a:spcBef>
                <a:spcPct val="0"/>
              </a:spcBef>
              <a:spcAft>
                <a:spcPct val="0"/>
              </a:spcAft>
              <a:buClr>
                <a:srgbClr val="4F81BD"/>
              </a:buClr>
              <a:buSzTx/>
              <a:buFontTx/>
              <a:buNone/>
              <a:tabLst/>
              <a:defRPr/>
            </a:pPr>
            <a:endParaRPr kumimoji="0" lang="en-US" sz="3200" b="1" i="0" u="none" strike="noStrike" kern="1200" cap="none" spc="-100" normalizeH="0" baseline="0" noProof="0" dirty="0">
              <a:ln>
                <a:noFill/>
              </a:ln>
              <a:solidFill>
                <a:prstClr val="black"/>
              </a:solidFill>
              <a:effectLst/>
              <a:uLnTx/>
              <a:uFillTx/>
              <a:latin typeface="Futura Std Light" panose="020B0402020204020303"/>
              <a:cs typeface="Arial"/>
            </a:endParaRPr>
          </a:p>
          <a:p>
            <a:pPr marL="0" marR="0" lvl="0" indent="0" algn="ctr" defTabSz="914400" rtl="0" eaLnBrk="1" fontAlgn="auto" latinLnBrk="0" hangingPunct="1">
              <a:lnSpc>
                <a:spcPts val="90"/>
              </a:lnSpc>
              <a:spcBef>
                <a:spcPct val="0"/>
              </a:spcBef>
              <a:spcAft>
                <a:spcPct val="0"/>
              </a:spcAft>
              <a:buClr>
                <a:srgbClr val="4F81BD"/>
              </a:buClr>
              <a:buSzTx/>
              <a:buFontTx/>
              <a:buNone/>
              <a:tabLst/>
              <a:defRPr/>
            </a:pPr>
            <a:endParaRPr kumimoji="0" lang="en-US" sz="3200" b="1" i="0" u="none" strike="noStrike" kern="1200" cap="none" spc="-100" normalizeH="0" baseline="0" noProof="0" dirty="0">
              <a:ln>
                <a:noFill/>
              </a:ln>
              <a:solidFill>
                <a:prstClr val="black"/>
              </a:solidFill>
              <a:effectLst/>
              <a:uLnTx/>
              <a:uFillTx/>
              <a:latin typeface="Futura Std Light" panose="020B0402020204020303"/>
              <a:cs typeface="Arial"/>
            </a:endParaRPr>
          </a:p>
          <a:p>
            <a:pPr marL="0" marR="0" lvl="0" indent="0" algn="ctr" defTabSz="914400" rtl="0" eaLnBrk="1" fontAlgn="auto" latinLnBrk="0" hangingPunct="1">
              <a:lnSpc>
                <a:spcPts val="90"/>
              </a:lnSpc>
              <a:spcBef>
                <a:spcPct val="0"/>
              </a:spcBef>
              <a:spcAft>
                <a:spcPct val="0"/>
              </a:spcAft>
              <a:buClr>
                <a:srgbClr val="4F81BD"/>
              </a:buClr>
              <a:buSzTx/>
              <a:buFontTx/>
              <a:buNone/>
              <a:tabLst/>
              <a:defRPr/>
            </a:pPr>
            <a:endParaRPr kumimoji="0" lang="en-US" sz="3200" b="1" i="0" u="none" strike="noStrike" kern="1200" cap="none" spc="-100" normalizeH="0" baseline="0" noProof="0" dirty="0">
              <a:ln>
                <a:noFill/>
              </a:ln>
              <a:solidFill>
                <a:prstClr val="black"/>
              </a:solidFill>
              <a:effectLst/>
              <a:uLnTx/>
              <a:uFillTx/>
              <a:latin typeface="Futura Std Light" panose="020B0402020204020303"/>
              <a:cs typeface="Arial"/>
            </a:endParaRPr>
          </a:p>
          <a:p>
            <a:pPr marL="0" marR="0" lvl="0" indent="0" algn="ctr" defTabSz="914400" rtl="0" eaLnBrk="1" fontAlgn="auto" latinLnBrk="0" hangingPunct="1">
              <a:lnSpc>
                <a:spcPts val="90"/>
              </a:lnSpc>
              <a:spcBef>
                <a:spcPct val="0"/>
              </a:spcBef>
              <a:spcAft>
                <a:spcPct val="0"/>
              </a:spcAft>
              <a:buClr>
                <a:srgbClr val="4F81BD"/>
              </a:buClr>
              <a:buSzTx/>
              <a:buFontTx/>
              <a:buNone/>
              <a:tabLst/>
              <a:defRPr/>
            </a:pPr>
            <a:endParaRPr kumimoji="0" lang="en-US" sz="3200" b="1" i="0" u="none" strike="noStrike" kern="1200" cap="none" spc="-100" normalizeH="0" baseline="0" noProof="0" dirty="0">
              <a:ln>
                <a:noFill/>
              </a:ln>
              <a:solidFill>
                <a:prstClr val="black"/>
              </a:solidFill>
              <a:effectLst/>
              <a:uLnTx/>
              <a:uFillTx/>
              <a:latin typeface="Futura Std Light" panose="020B0402020204020303"/>
              <a:cs typeface="Arial"/>
            </a:endParaRPr>
          </a:p>
          <a:p>
            <a:pPr marL="0" marR="0" lvl="0" indent="0" algn="ctr" defTabSz="914400" rtl="0" eaLnBrk="1" fontAlgn="auto" latinLnBrk="0" hangingPunct="1">
              <a:lnSpc>
                <a:spcPts val="90"/>
              </a:lnSpc>
              <a:spcBef>
                <a:spcPct val="0"/>
              </a:spcBef>
              <a:spcAft>
                <a:spcPct val="0"/>
              </a:spcAft>
              <a:buClr>
                <a:srgbClr val="4F81BD"/>
              </a:buClr>
              <a:buSzTx/>
              <a:buFontTx/>
              <a:buNone/>
              <a:tabLst/>
              <a:defRPr/>
            </a:pPr>
            <a:endParaRPr kumimoji="0" lang="en-US" sz="3200" b="1" i="0" u="none" strike="noStrike" kern="1200" cap="none" spc="-100" normalizeH="0" baseline="0" noProof="0" dirty="0">
              <a:ln>
                <a:noFill/>
              </a:ln>
              <a:solidFill>
                <a:prstClr val="black"/>
              </a:solidFill>
              <a:effectLst/>
              <a:uLnTx/>
              <a:uFillTx/>
              <a:latin typeface="Futura Std Light" panose="020B0402020204020303"/>
              <a:cs typeface="Arial"/>
            </a:endParaRPr>
          </a:p>
          <a:p>
            <a:pPr marL="0" marR="0" lvl="0" indent="0" algn="ctr" defTabSz="914400" rtl="0" eaLnBrk="1" fontAlgn="auto" latinLnBrk="0" hangingPunct="1">
              <a:lnSpc>
                <a:spcPts val="90"/>
              </a:lnSpc>
              <a:spcBef>
                <a:spcPct val="0"/>
              </a:spcBef>
              <a:spcAft>
                <a:spcPct val="0"/>
              </a:spcAft>
              <a:buClr>
                <a:srgbClr val="4F81BD"/>
              </a:buClr>
              <a:buSzTx/>
              <a:buFontTx/>
              <a:buNone/>
              <a:tabLst/>
              <a:defRPr/>
            </a:pPr>
            <a:endParaRPr kumimoji="0" lang="en-US" sz="3200" b="1" i="0" u="none" strike="noStrike" kern="1200" cap="none" spc="-100" normalizeH="0" baseline="0" noProof="0" dirty="0">
              <a:ln>
                <a:noFill/>
              </a:ln>
              <a:solidFill>
                <a:prstClr val="black"/>
              </a:solidFill>
              <a:effectLst/>
              <a:uLnTx/>
              <a:uFillTx/>
              <a:latin typeface="Futura Std Light" panose="020B0402020204020303"/>
              <a:cs typeface="Arial"/>
            </a:endParaRPr>
          </a:p>
          <a:p>
            <a:pPr marL="0" marR="0" lvl="0" indent="0" algn="ctr" defTabSz="914400" rtl="0" eaLnBrk="1" fontAlgn="auto" latinLnBrk="0" hangingPunct="1">
              <a:lnSpc>
                <a:spcPts val="90"/>
              </a:lnSpc>
              <a:spcBef>
                <a:spcPct val="0"/>
              </a:spcBef>
              <a:spcAft>
                <a:spcPct val="0"/>
              </a:spcAft>
              <a:buClr>
                <a:srgbClr val="4F81BD"/>
              </a:buClr>
              <a:buSzTx/>
              <a:buFontTx/>
              <a:buNone/>
              <a:tabLst/>
              <a:defRPr b="0" i="0"/>
            </a:pPr>
            <a:r>
              <a:rPr kumimoji="0" lang="2070" sz="3200" b="1" i="0" u="none" strike="noStrike" kern="1200" cap="none" spc="-100" normalizeH="0" baseline="0" noProof="0" dirty="0">
                <a:ln>
                  <a:noFill/>
                </a:ln>
                <a:solidFill>
                  <a:prstClr val="black"/>
                </a:solidFill>
                <a:effectLst/>
                <a:uLnTx/>
                <a:uFillTx/>
                <a:latin typeface="Futura Std Light" panose="020B0402020204020303"/>
                <a:cs typeface="Arial"/>
              </a:rPr>
              <a:t>CDC</a:t>
            </a:r>
          </a:p>
          <a:p>
            <a:pPr marL="0" marR="0" lvl="0" indent="0" algn="ctr" defTabSz="914400" rtl="0" eaLnBrk="1" fontAlgn="auto" latinLnBrk="0" hangingPunct="1">
              <a:lnSpc>
                <a:spcPct val="100000"/>
              </a:lnSpc>
              <a:spcBef>
                <a:spcPct val="0"/>
              </a:spcBef>
              <a:spcAft>
                <a:spcPts val="600"/>
              </a:spcAft>
              <a:buClr>
                <a:srgbClr val="4F81BD"/>
              </a:buClr>
              <a:buSzTx/>
              <a:buFontTx/>
              <a:buNone/>
              <a:tabLst/>
              <a:defRPr b="0" i="0"/>
            </a:pPr>
            <a:r>
              <a:rPr kumimoji="0" lang="en-US" sz="2200" b="0" i="0" u="none" strike="noStrike" kern="1200" cap="none" spc="0" normalizeH="0" baseline="0" noProof="0" dirty="0">
                <a:ln>
                  <a:noFill/>
                </a:ln>
                <a:solidFill>
                  <a:prstClr val="black"/>
                </a:solidFill>
                <a:effectLst/>
                <a:uLnTx/>
                <a:uFillTx/>
                <a:latin typeface="Futura Std Light" panose="020B0402020204020303"/>
                <a:ea typeface="Calibri"/>
                <a:cs typeface="Calibri"/>
                <a:hlinkClick r:id="rId5"/>
              </a:rPr>
              <a:t>NPHIProgram@cdc.gov</a:t>
            </a:r>
          </a:p>
          <a:p>
            <a:pPr marL="0" marR="0" lvl="0" indent="0" algn="ctr" defTabSz="914400" rtl="0" eaLnBrk="1" fontAlgn="auto" latinLnBrk="0" hangingPunct="1">
              <a:lnSpc>
                <a:spcPct val="100000"/>
              </a:lnSpc>
              <a:spcBef>
                <a:spcPct val="0"/>
              </a:spcBef>
              <a:spcAft>
                <a:spcPct val="0"/>
              </a:spcAft>
              <a:buClr>
                <a:srgbClr val="4F81BD"/>
              </a:buClr>
              <a:buSzTx/>
              <a:buFontTx/>
              <a:buNone/>
              <a:tabLst/>
              <a:defRPr b="0" i="0"/>
            </a:pPr>
            <a:r>
              <a:rPr kumimoji="0" lang="2070" sz="1600" b="0" i="0" u="none" strike="noStrike" kern="1200" cap="none" spc="0" normalizeH="0" baseline="0" noProof="0" dirty="0">
                <a:ln>
                  <a:noFill/>
                </a:ln>
                <a:solidFill>
                  <a:prstClr val="black"/>
                </a:solidFill>
                <a:effectLst/>
                <a:uLnTx/>
                <a:uFillTx/>
                <a:latin typeface="Futura Std Light" panose="020B0402020204020303"/>
                <a:ea typeface="Calibri"/>
                <a:cs typeface="Calibri"/>
                <a:hlinkClick r:id="rId5"/>
              </a:rPr>
              <a:t>https://www.cdc.gov/globalhealth/healthprotection/nphi/sdt/index.html</a:t>
            </a:r>
            <a:endParaRPr kumimoji="0" lang="en-US" sz="1600" b="0" i="0" u="none" strike="noStrike" kern="1200" cap="none" spc="0" normalizeH="0" baseline="0" noProof="0" dirty="0">
              <a:ln>
                <a:noFill/>
              </a:ln>
              <a:solidFill>
                <a:prstClr val="black"/>
              </a:solidFill>
              <a:effectLst/>
              <a:uLnTx/>
              <a:uFillTx/>
              <a:latin typeface="Futura Std Light" panose="020B0402020204020303"/>
              <a:cs typeface="Arial"/>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marL="0" indent="0" algn="ctr">
              <a:lnSpc>
                <a:spcPts val="90"/>
              </a:lnSpc>
              <a:spcBef>
                <a:spcPct val="0"/>
              </a:spcBef>
              <a:spcAft>
                <a:spcPct val="0"/>
              </a:spcAft>
              <a:buClr>
                <a:srgbClr val="4F81BD"/>
              </a:buClr>
              <a:buNone/>
              <a:defRPr/>
            </a:pPr>
            <a:endParaRPr lang="en-US" sz="3200" b="1" spc="-100" dirty="0">
              <a:latin typeface="Futura Std Light" panose="020B0402020204020303"/>
            </a:endParaRPr>
          </a:p>
          <a:p>
            <a:pPr>
              <a:buClr>
                <a:srgbClr val="4F81BD"/>
              </a:buClr>
              <a:defRPr/>
            </a:pPr>
            <a:endParaRPr lang="en-US" dirty="0">
              <a:latin typeface="Arial"/>
            </a:endParaRPr>
          </a:p>
        </p:txBody>
      </p:sp>
      <p:sp>
        <p:nvSpPr>
          <p:cNvPr id="7" name="Title 1"/>
          <p:cNvSpPr txBox="1"/>
          <p:nvPr/>
        </p:nvSpPr>
        <p:spPr>
          <a:xfrm>
            <a:off x="324666" y="390168"/>
            <a:ext cx="8754020" cy="901686"/>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sz="3500" cap="all" dirty="0">
                <a:solidFill>
                  <a:srgbClr val="0072C6"/>
                </a:solidFill>
                <a:latin typeface="Futura Std Light" panose="020B0402020204020303"/>
              </a:rPr>
              <a:t>¡¡¡Buena suerte con la planificación </a:t>
            </a:r>
          </a:p>
          <a:p>
            <a:pPr>
              <a:defRPr b="0" i="0"/>
            </a:pPr>
            <a:r>
              <a:rPr lang="58378" sz="3500" cap="all" dirty="0">
                <a:solidFill>
                  <a:srgbClr val="0072C6"/>
                </a:solidFill>
                <a:latin typeface="Futura Std Light" panose="020B0402020204020303"/>
              </a:rPr>
              <a:t>para utilizar el SDT!!!</a:t>
            </a:r>
          </a:p>
        </p:txBody>
      </p:sp>
    </p:spTree>
    <p:extLst>
      <p:ext uri="{BB962C8B-B14F-4D97-AF65-F5344CB8AC3E}">
        <p14:creationId xmlns:p14="http://schemas.microsoft.com/office/powerpoint/2010/main" val="9670803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Arrow figuring NPHI development and showing the 4 stages of development">
            <a:extLst>
              <a:ext uri="{FF2B5EF4-FFF2-40B4-BE49-F238E27FC236}">
                <a16:creationId xmlns:a16="http://schemas.microsoft.com/office/drawing/2014/main" id="{D8360016-7C0E-4785-8C54-0C0FDEB0AA6E}"/>
              </a:ext>
            </a:extLst>
          </p:cNvPr>
          <p:cNvGraphicFramePr/>
          <p:nvPr>
            <p:extLst>
              <p:ext uri="{D42A27DB-BD31-4B8C-83A1-F6EECF244321}">
                <p14:modId xmlns:p14="http://schemas.microsoft.com/office/powerpoint/2010/main" val="154948028"/>
              </p:ext>
            </p:extLst>
          </p:nvPr>
        </p:nvGraphicFramePr>
        <p:xfrm>
          <a:off x="1111250" y="4217436"/>
          <a:ext cx="6921500" cy="256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p:nvPr/>
        </p:nvSpPr>
        <p:spPr bwMode="auto">
          <a:xfrm>
            <a:off x="449717" y="1295399"/>
            <a:ext cx="7779883" cy="2922037"/>
          </a:xfrm>
          <a:prstGeom prst="rect">
            <a:avLst/>
          </a:prstGeom>
          <a:noFill/>
          <a:ln>
            <a:noFill/>
          </a:ln>
          <a:extLst>
            <a:ext uri="{909E8E84-426E-40dd-AFC4-6F175D3DCCD1}">
              <a14:hiddenFill xmlns="" xmlns:a14="http://schemas.microsoft.com/office/drawing/2010/main" xmlns:p15="http://schemas.microsoft.com/office/powerpoint/2012/main" xmlns:p14="http://schemas.microsoft.com/office/powerpoint/2010/main">
                <a:solidFill>
                  <a:srgbClr val="FFFFFF"/>
                </a:solidFill>
              </a14:hiddenFill>
            </a:ext>
            <a:ext uri="{91240B29-F687-4f45-9708-019B960494DF}">
              <a14:hiddenLine xmlns="" xmlns:a14="http://schemas.microsoft.com/office/drawing/2010/main"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 xmlns:ma14="http://schemas.microsoft.com/office/mac/drawingml/2011/main"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normAutofit fontScale="82500" lnSpcReduction="20000"/>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lnSpc>
                <a:spcPct val="120000"/>
              </a:lnSpc>
              <a:spcBef>
                <a:spcPts val="600"/>
              </a:spcBef>
              <a:spcAft>
                <a:spcPts val="200"/>
              </a:spcAft>
              <a:buClrTx/>
              <a:buSzPct val="75000"/>
              <a:buFont typeface="Arial" panose="020B0604020202020204" pitchFamily="34" charset="0"/>
              <a:buChar char="•"/>
              <a:defRPr b="0" i="0"/>
            </a:pPr>
            <a:r>
              <a:rPr lang="58378" sz="2500" dirty="0">
                <a:latin typeface="Futura Std Light" panose="020B0402020204020303"/>
              </a:rPr>
              <a:t>El marco conceptual de la SDT es el modelo de madurez.</a:t>
            </a:r>
          </a:p>
          <a:p>
            <a:pPr>
              <a:lnSpc>
                <a:spcPct val="120000"/>
              </a:lnSpc>
              <a:spcBef>
                <a:spcPts val="600"/>
              </a:spcBef>
              <a:spcAft>
                <a:spcPts val="200"/>
              </a:spcAft>
              <a:buClrTx/>
              <a:buSzPct val="75000"/>
              <a:buFont typeface="Arial" panose="020B0604020202020204" pitchFamily="34" charset="0"/>
              <a:buChar char="•"/>
              <a:defRPr b="0" i="0"/>
            </a:pPr>
            <a:r>
              <a:rPr lang="58378" sz="2500" dirty="0">
                <a:latin typeface="Futura Std Light" panose="020B0402020204020303"/>
              </a:rPr>
              <a:t>Un modelo de madurez describe los niveles de desarrollo: Básico, En desarrollo, Avanzado y </a:t>
            </a:r>
            <a:r>
              <a:rPr lang="es-PE" sz="2500" dirty="0">
                <a:latin typeface="Futura Std Light" panose="020B0402020204020303"/>
              </a:rPr>
              <a:t>De </a:t>
            </a:r>
            <a:r>
              <a:rPr lang="58378" sz="2500" dirty="0">
                <a:latin typeface="Futura Std Light" panose="020B0402020204020303"/>
              </a:rPr>
              <a:t>vanguardia</a:t>
            </a:r>
            <a:r>
              <a:rPr lang="es-PE" sz="2500" dirty="0">
                <a:latin typeface="Futura Std Light" panose="020B0402020204020303"/>
              </a:rPr>
              <a:t>.</a:t>
            </a:r>
            <a:endParaRPr lang="58378" sz="2500" dirty="0">
              <a:latin typeface="Futura Std Light" panose="020B0402020204020303"/>
            </a:endParaRPr>
          </a:p>
          <a:p>
            <a:pPr>
              <a:lnSpc>
                <a:spcPct val="120000"/>
              </a:lnSpc>
              <a:spcBef>
                <a:spcPts val="600"/>
              </a:spcBef>
              <a:spcAft>
                <a:spcPts val="200"/>
              </a:spcAft>
              <a:buClrTx/>
              <a:buSzPct val="75000"/>
              <a:buFont typeface="Arial" panose="020B0604020202020204" pitchFamily="34" charset="0"/>
              <a:buChar char="•"/>
              <a:defRPr b="0" i="0"/>
            </a:pPr>
            <a:r>
              <a:rPr lang="58378" sz="2500" dirty="0">
                <a:latin typeface="Futura Std Light" panose="020B0402020204020303"/>
              </a:rPr>
              <a:t>Los </a:t>
            </a:r>
            <a:r>
              <a:rPr lang="es-PE" sz="2500" dirty="0">
                <a:latin typeface="Futura Std Light" panose="020B0402020204020303"/>
              </a:rPr>
              <a:t>INSP</a:t>
            </a:r>
            <a:r>
              <a:rPr lang="58378" sz="2500" dirty="0">
                <a:latin typeface="Futura Std Light" panose="020B0402020204020303"/>
              </a:rPr>
              <a:t> utilizan </a:t>
            </a:r>
            <a:r>
              <a:rPr lang="es-MX" sz="2500" dirty="0">
                <a:latin typeface="Futura Std Light" panose="020B0402020204020303"/>
              </a:rPr>
              <a:t>la</a:t>
            </a:r>
            <a:r>
              <a:rPr lang="58378" sz="2500" dirty="0">
                <a:latin typeface="Futura Std Light" panose="020B0402020204020303"/>
              </a:rPr>
              <a:t> SDT para evaluar sus niveles actuales y deseados de desarrollo en áreas prioritarias y crear planes para alcanzar sus niveles deseados</a:t>
            </a:r>
            <a:r>
              <a:rPr lang="es-PE" sz="2500" dirty="0">
                <a:latin typeface="Futura Std Light" panose="020B0402020204020303"/>
              </a:rPr>
              <a:t>.</a:t>
            </a:r>
            <a:endParaRPr lang="58378" sz="2500" dirty="0">
              <a:latin typeface="Futura Std Light" panose="020B0402020204020303"/>
            </a:endParaRPr>
          </a:p>
          <a:p>
            <a:pPr>
              <a:spcBef>
                <a:spcPts val="600"/>
              </a:spcBef>
              <a:buClr>
                <a:srgbClr val="4F81BD"/>
              </a:buClr>
              <a:buFont typeface="Arial" panose="020B0604020202020204" pitchFamily="34" charset="0"/>
              <a:buChar char="•"/>
              <a:defRPr/>
            </a:pPr>
            <a:endParaRPr lang="en-US" dirty="0">
              <a:latin typeface="Arial"/>
            </a:endParaRPr>
          </a:p>
        </p:txBody>
      </p:sp>
      <p:sp>
        <p:nvSpPr>
          <p:cNvPr id="7" name="Title 1">
            <a:extLst>
              <a:ext uri="{FF2B5EF4-FFF2-40B4-BE49-F238E27FC236}">
                <a16:creationId xmlns:a16="http://schemas.microsoft.com/office/drawing/2014/main" id="{1F5EA3D3-E454-4E4A-B330-B19F5644870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cap="all">
                <a:solidFill>
                  <a:srgbClr val="0072C6"/>
                </a:solidFill>
                <a:latin typeface="Futura Std Light" panose="020B0402020204020303"/>
              </a:rPr>
              <a:t>Modelos de Madurez</a:t>
            </a:r>
            <a:endParaRPr lang="58378" cap="all">
              <a:solidFill>
                <a:srgbClr val="0072C6"/>
              </a:solidFill>
              <a:latin typeface="Futura Std Light" panose="020B0402020204020303"/>
              <a:cs typeface="Arial" panose="020B0604020202020204" pitchFamily="34" charset="0"/>
            </a:endParaRPr>
          </a:p>
        </p:txBody>
      </p:sp>
    </p:spTree>
    <p:extLst>
      <p:ext uri="{BB962C8B-B14F-4D97-AF65-F5344CB8AC3E}">
        <p14:creationId xmlns:p14="http://schemas.microsoft.com/office/powerpoint/2010/main" val="7915869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49717" y="1295400"/>
            <a:ext cx="7968117" cy="4869305"/>
          </a:xfrm>
          <a:prstGeom prst="rect">
            <a:avLst/>
          </a:prstGeom>
          <a:noFill/>
          <a:ln>
            <a:noFill/>
          </a:ln>
          <a:extLst>
            <a:ext uri="{909E8E84-426E-40dd-AFC4-6F175D3DCCD1}">
              <a14:hiddenFill xmlns:a14="http://schemas.microsoft.com/office/drawing/2010/main" xmlns="" xmlns:p15="http://schemas.microsoft.com/office/powerpoint/2012/main" xmlns:p14="http://schemas.microsoft.com/office/powerpoint/2010/main">
                <a:solidFill>
                  <a:srgbClr val="FFFFFF"/>
                </a:solidFill>
              </a14:hiddenFill>
            </a:ext>
            <a:ext uri="{91240B29-F687-4f45-9708-019B960494DF}">
              <a14:hiddenLine xmlns:a14="http://schemas.microsoft.com/office/drawing/2010/main" xmlns=""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ma14="http://schemas.microsoft.com/office/mac/drawingml/2011/main" xmlns=""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lnSpc>
                <a:spcPct val="120000"/>
              </a:lnSpc>
              <a:spcBef>
                <a:spcPts val="200"/>
              </a:spcBef>
              <a:spcAft>
                <a:spcPts val="600"/>
              </a:spcAft>
              <a:buClrTx/>
              <a:buSzPct val="75000"/>
              <a:buFont typeface="Arial" panose="020B0604020202020204" pitchFamily="34" charset="0"/>
              <a:buChar char="•"/>
              <a:defRPr b="0" i="0"/>
            </a:pPr>
            <a:r>
              <a:rPr lang="58378" sz="2600" dirty="0">
                <a:latin typeface="Futura Std Light" panose="020B0402020204020303"/>
              </a:rPr>
              <a:t>Se han diseñado Guías de </a:t>
            </a:r>
            <a:r>
              <a:rPr lang="en-US" sz="2600" dirty="0" err="1">
                <a:latin typeface="Futura Std Light" panose="020B0402020204020303"/>
              </a:rPr>
              <a:t>Discusión</a:t>
            </a:r>
            <a:r>
              <a:rPr lang="58378" sz="2600" dirty="0">
                <a:latin typeface="Futura Std Light" panose="020B0402020204020303"/>
              </a:rPr>
              <a:t> específicamente para los </a:t>
            </a:r>
            <a:r>
              <a:rPr lang="es-PE" sz="2600" dirty="0">
                <a:latin typeface="Futura Std Light" panose="020B0402020204020303"/>
              </a:rPr>
              <a:t>INSP.</a:t>
            </a:r>
            <a:r>
              <a:rPr lang="58378" sz="2600" dirty="0">
                <a:latin typeface="Futura Std Light" panose="020B0402020204020303"/>
              </a:rPr>
              <a:t> </a:t>
            </a:r>
          </a:p>
          <a:p>
            <a:pPr>
              <a:lnSpc>
                <a:spcPct val="120000"/>
              </a:lnSpc>
              <a:spcBef>
                <a:spcPts val="200"/>
              </a:spcBef>
              <a:spcAft>
                <a:spcPct val="0"/>
              </a:spcAft>
              <a:buClrTx/>
              <a:buSzPct val="75000"/>
              <a:buFont typeface="Arial" panose="020B0604020202020204" pitchFamily="34" charset="0"/>
              <a:buChar char="•"/>
              <a:defRPr b="0" i="0"/>
            </a:pPr>
            <a:r>
              <a:rPr lang="58378" sz="2600" dirty="0">
                <a:latin typeface="Futura Std Light" panose="020B0402020204020303"/>
              </a:rPr>
              <a:t>Cubren</a:t>
            </a:r>
            <a:r>
              <a:rPr lang="es-PE" sz="2600" dirty="0">
                <a:latin typeface="Futura Std Light" panose="020B0402020204020303"/>
              </a:rPr>
              <a:t>:</a:t>
            </a:r>
            <a:endParaRPr lang="58378" sz="2600" dirty="0">
              <a:latin typeface="Futura Std Light" panose="020B0402020204020303"/>
            </a:endParaRPr>
          </a:p>
          <a:p>
            <a:pPr lvl="1">
              <a:spcBef>
                <a:spcPts val="600"/>
              </a:spcBef>
              <a:spcAft>
                <a:spcPts val="600"/>
              </a:spcAft>
              <a:buClrTx/>
              <a:buSzPct val="75000"/>
              <a:buFont typeface="Arial" panose="020B0604020202020204" pitchFamily="34" charset="0"/>
              <a:buChar char="•"/>
              <a:defRPr b="0" i="0"/>
            </a:pPr>
            <a:r>
              <a:rPr lang="58378" sz="2400" dirty="0">
                <a:latin typeface="Futura Std Light" panose="020B0402020204020303"/>
              </a:rPr>
              <a:t>Temas de enfoque interno, tales como liderazgo y gestión y comunicación interna</a:t>
            </a:r>
            <a:r>
              <a:rPr lang="es-PE" sz="2400" dirty="0">
                <a:latin typeface="Futura Std Light" panose="020B0402020204020303"/>
              </a:rPr>
              <a:t>.</a:t>
            </a:r>
            <a:endParaRPr lang="58378" sz="2400" dirty="0">
              <a:latin typeface="Futura Std Light" panose="020B0402020204020303"/>
            </a:endParaRPr>
          </a:p>
          <a:p>
            <a:pPr lvl="1">
              <a:spcBef>
                <a:spcPts val="600"/>
              </a:spcBef>
              <a:spcAft>
                <a:spcPts val="400"/>
              </a:spcAft>
              <a:buClrTx/>
              <a:buSzPct val="75000"/>
              <a:buFont typeface="Arial" panose="020B0604020202020204" pitchFamily="34" charset="0"/>
              <a:buChar char="•"/>
              <a:defRPr b="0" i="0"/>
            </a:pPr>
            <a:r>
              <a:rPr lang="58378" sz="2400" dirty="0">
                <a:latin typeface="Futura Std Light" panose="020B0402020204020303"/>
              </a:rPr>
              <a:t>Temas de enfoque externo, tales como vigilancia y colaboraciones multisectoriales</a:t>
            </a:r>
            <a:r>
              <a:rPr lang="es-PE" sz="2400" dirty="0">
                <a:latin typeface="Futura Std Light" panose="020B0402020204020303"/>
              </a:rPr>
              <a:t>.</a:t>
            </a:r>
            <a:endParaRPr lang="58378" sz="2400" dirty="0">
              <a:latin typeface="Futura Std Light" panose="020B0402020204020303"/>
            </a:endParaRPr>
          </a:p>
          <a:p>
            <a:pPr lvl="2">
              <a:spcBef>
                <a:spcPts val="200"/>
              </a:spcBef>
              <a:spcAft>
                <a:spcPts val="600"/>
              </a:spcAft>
              <a:buClrTx/>
              <a:buSzPct val="75000"/>
              <a:buFont typeface="Arial" panose="020B0604020202020204" pitchFamily="34" charset="0"/>
              <a:buChar char="•"/>
              <a:defRPr b="0" i="0"/>
            </a:pPr>
            <a:r>
              <a:rPr lang="58378" sz="2200" dirty="0">
                <a:latin typeface="Futura Std Light" panose="020B0402020204020303"/>
              </a:rPr>
              <a:t>Una Guía de </a:t>
            </a:r>
            <a:r>
              <a:rPr lang="en-US" sz="2200" dirty="0" err="1">
                <a:latin typeface="Futura Std Light" panose="020B0402020204020303"/>
              </a:rPr>
              <a:t>Discusión</a:t>
            </a:r>
            <a:r>
              <a:rPr lang="58378" sz="2200" dirty="0">
                <a:latin typeface="Futura Std Light" panose="020B0402020204020303"/>
              </a:rPr>
              <a:t> “genérica” se puede modificar para usarla con temas que no están en la lista actual, como lesiones o salud mental</a:t>
            </a:r>
            <a:r>
              <a:rPr lang="es-PE" sz="2200" dirty="0">
                <a:latin typeface="Futura Std Light" panose="020B0402020204020303"/>
              </a:rPr>
              <a:t>.</a:t>
            </a:r>
            <a:endParaRPr lang="58378" sz="2200" dirty="0">
              <a:latin typeface="Futura Std Light" panose="020B0402020204020303"/>
            </a:endParaRPr>
          </a:p>
          <a:p>
            <a:pPr>
              <a:lnSpc>
                <a:spcPct val="120000"/>
              </a:lnSpc>
              <a:buClr>
                <a:schemeClr val="accent5"/>
              </a:buClr>
              <a:buSzPct val="120000"/>
            </a:pPr>
            <a:endParaRPr lang="en-US" sz="2600" dirty="0">
              <a:latin typeface="Arial"/>
            </a:endParaRPr>
          </a:p>
          <a:p>
            <a:pPr lvl="1">
              <a:spcBef>
                <a:spcPct val="0"/>
              </a:spcBef>
              <a:buClr>
                <a:srgbClr val="4F81BD"/>
              </a:buClr>
              <a:buFont typeface="Wingdings" panose="05000000000000000000" pitchFamily="2" charset="2"/>
              <a:buChar char="§"/>
              <a:defRPr/>
            </a:pPr>
            <a:endParaRPr lang="en-US" sz="2200" dirty="0">
              <a:latin typeface="Arial"/>
            </a:endParaRPr>
          </a:p>
        </p:txBody>
      </p:sp>
      <p:sp>
        <p:nvSpPr>
          <p:cNvPr id="4" name="Title 1">
            <a:extLst>
              <a:ext uri="{FF2B5EF4-FFF2-40B4-BE49-F238E27FC236}">
                <a16:creationId xmlns:a16="http://schemas.microsoft.com/office/drawing/2014/main" id="{30AD64CB-4E7D-A145-A1D6-364E2AE561C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cap="all" dirty="0">
                <a:solidFill>
                  <a:srgbClr val="0072C6"/>
                </a:solidFill>
                <a:latin typeface="Futura Std Light" panose="020B0402020204020303"/>
              </a:rPr>
              <a:t>Guías de </a:t>
            </a:r>
            <a:r>
              <a:rPr lang="en-US" cap="all" dirty="0" err="1">
                <a:solidFill>
                  <a:srgbClr val="0072C6"/>
                </a:solidFill>
                <a:latin typeface="Futura Std Light" panose="020B0402020204020303"/>
              </a:rPr>
              <a:t>Discusión</a:t>
            </a:r>
            <a:r>
              <a:rPr lang="es-PE" cap="all" dirty="0">
                <a:solidFill>
                  <a:srgbClr val="0072C6"/>
                </a:solidFill>
                <a:latin typeface="Futura Std Light" panose="020B0402020204020303"/>
              </a:rPr>
              <a:t> (</a:t>
            </a:r>
            <a:r>
              <a:rPr lang="58378" cap="all" dirty="0">
                <a:solidFill>
                  <a:srgbClr val="0072C6"/>
                </a:solidFill>
                <a:latin typeface="Futura Std Light" panose="020B0402020204020303"/>
              </a:rPr>
              <a:t>DG)</a:t>
            </a:r>
          </a:p>
        </p:txBody>
      </p:sp>
    </p:spTree>
    <p:extLst>
      <p:ext uri="{BB962C8B-B14F-4D97-AF65-F5344CB8AC3E}">
        <p14:creationId xmlns:p14="http://schemas.microsoft.com/office/powerpoint/2010/main" val="4602766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64683" y="933359"/>
            <a:ext cx="8474622" cy="5562600"/>
          </a:xfrm>
          <a:prstGeom prst="rect">
            <a:avLst/>
          </a:prstGeom>
          <a:noFill/>
          <a:ln>
            <a:noFill/>
          </a:ln>
          <a:extLst>
            <a:ext uri="{909E8E84-426E-40dd-AFC4-6F175D3DCCD1}">
              <a14:hiddenFill xmlns:a14="http://schemas.microsoft.com/office/drawing/2010/main" xmlns="" xmlns:p15="http://schemas.microsoft.com/office/powerpoint/2012/main" xmlns:p14="http://schemas.microsoft.com/office/powerpoint/2010/main">
                <a:solidFill>
                  <a:srgbClr val="FFFFFF"/>
                </a:solidFill>
              </a14:hiddenFill>
            </a:ext>
            <a:ext uri="{91240B29-F687-4f45-9708-019B960494DF}">
              <a14:hiddenLine xmlns:a14="http://schemas.microsoft.com/office/drawing/2010/main" xmlns=""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ma14="http://schemas.microsoft.com/office/mac/drawingml/2011/main" xmlns=""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ct val="0"/>
              </a:spcBef>
              <a:spcAft>
                <a:spcPts val="200"/>
              </a:spcAft>
              <a:buClrTx/>
              <a:buSzPct val="75000"/>
              <a:buFont typeface="Arial" panose="020B0604020202020204" pitchFamily="34" charset="0"/>
              <a:buChar char="•"/>
              <a:defRPr b="0" i="0"/>
            </a:pPr>
            <a:r>
              <a:rPr lang="58378" sz="2500" dirty="0">
                <a:solidFill>
                  <a:sysClr val="windowText" lastClr="000000"/>
                </a:solidFill>
                <a:latin typeface="Futura Std Light" panose="020B0402020204020303"/>
              </a:rPr>
              <a:t>Título</a:t>
            </a:r>
          </a:p>
          <a:p>
            <a:pPr>
              <a:spcBef>
                <a:spcPct val="0"/>
              </a:spcBef>
              <a:spcAft>
                <a:spcPct val="0"/>
              </a:spcAft>
              <a:buClrTx/>
              <a:buSzPct val="75000"/>
              <a:buFont typeface="Arial" panose="020B0604020202020204" pitchFamily="34" charset="0"/>
              <a:buChar char="•"/>
              <a:defRPr b="0" i="0"/>
            </a:pPr>
            <a:r>
              <a:rPr lang="58378" sz="2500" dirty="0">
                <a:solidFill>
                  <a:sysClr val="windowText" lastClr="000000"/>
                </a:solidFill>
                <a:latin typeface="Futura Std Light" panose="020B0402020204020303"/>
              </a:rPr>
              <a:t>Cuatro columnas, una para cada uno de los niveles</a:t>
            </a:r>
          </a:p>
          <a:p>
            <a:pPr lvl="1">
              <a:spcBef>
                <a:spcPct val="0"/>
              </a:spcBef>
              <a:spcAft>
                <a:spcPct val="0"/>
              </a:spcAft>
              <a:buClrTx/>
              <a:buSzPct val="75000"/>
              <a:buFont typeface="Arial" panose="020B0604020202020204" pitchFamily="34" charset="0"/>
              <a:buChar char="•"/>
              <a:defRPr b="0" i="0"/>
            </a:pPr>
            <a:r>
              <a:rPr lang="58378" sz="2250" dirty="0">
                <a:solidFill>
                  <a:sysClr val="windowText" lastClr="000000"/>
                </a:solidFill>
                <a:latin typeface="Futura Std Light" panose="020B0402020204020303"/>
              </a:rPr>
              <a:t>L</a:t>
            </a:r>
            <a:r>
              <a:rPr lang="es-MX" sz="2250" dirty="0">
                <a:solidFill>
                  <a:sysClr val="windowText" lastClr="000000"/>
                </a:solidFill>
                <a:latin typeface="Futura Std Light" panose="020B0402020204020303"/>
              </a:rPr>
              <a:t>as puntuaciones </a:t>
            </a:r>
            <a:r>
              <a:rPr lang="58378" sz="2250" dirty="0">
                <a:solidFill>
                  <a:sysClr val="windowText" lastClr="000000"/>
                </a:solidFill>
                <a:latin typeface="Futura Std Light" panose="020B0402020204020303"/>
              </a:rPr>
              <a:t>numéric</a:t>
            </a:r>
            <a:r>
              <a:rPr lang="es-MX" sz="2250" dirty="0">
                <a:solidFill>
                  <a:sysClr val="windowText" lastClr="000000"/>
                </a:solidFill>
                <a:latin typeface="Futura Std Light" panose="020B0402020204020303"/>
              </a:rPr>
              <a:t>a</a:t>
            </a:r>
            <a:r>
              <a:rPr lang="58378" sz="2250" dirty="0">
                <a:solidFill>
                  <a:sysClr val="windowText" lastClr="000000"/>
                </a:solidFill>
                <a:latin typeface="Futura Std Light" panose="020B0402020204020303"/>
              </a:rPr>
              <a:t>s permiten un debate más matizado sobre el nivel del </a:t>
            </a:r>
            <a:r>
              <a:rPr lang="en-US" sz="2250" dirty="0">
                <a:solidFill>
                  <a:sysClr val="windowText" lastClr="000000"/>
                </a:solidFill>
                <a:latin typeface="Futura Std Light" panose="020B0402020204020303"/>
              </a:rPr>
              <a:t>INSP</a:t>
            </a:r>
            <a:r>
              <a:rPr lang="58378" sz="2250" dirty="0">
                <a:solidFill>
                  <a:sysClr val="windowText" lastClr="000000"/>
                </a:solidFill>
                <a:latin typeface="Futura Std Light" panose="020B0402020204020303"/>
              </a:rPr>
              <a:t> a lo largo del continuo</a:t>
            </a:r>
            <a:r>
              <a:rPr lang="es-PE" sz="2250" dirty="0">
                <a:solidFill>
                  <a:sysClr val="windowText" lastClr="000000"/>
                </a:solidFill>
                <a:latin typeface="Futura Std Light" panose="020B0402020204020303"/>
              </a:rPr>
              <a:t>.</a:t>
            </a:r>
            <a:endParaRPr lang="58378" sz="2250" dirty="0">
              <a:solidFill>
                <a:sysClr val="windowText" lastClr="000000"/>
              </a:solidFill>
              <a:latin typeface="Futura Std Light" panose="020B0402020204020303"/>
            </a:endParaRPr>
          </a:p>
          <a:p>
            <a:pPr>
              <a:lnSpc>
                <a:spcPts val="2900"/>
              </a:lnSpc>
              <a:spcBef>
                <a:spcPts val="200"/>
              </a:spcBef>
              <a:buClrTx/>
              <a:buSzPct val="75000"/>
              <a:buFont typeface="Arial" panose="020B0604020202020204" pitchFamily="34" charset="0"/>
              <a:buChar char="•"/>
              <a:defRPr b="0" i="0"/>
            </a:pPr>
            <a:r>
              <a:rPr lang="58378" sz="2500" dirty="0">
                <a:solidFill>
                  <a:sysClr val="windowText" lastClr="000000"/>
                </a:solidFill>
                <a:latin typeface="Futura Std Light" panose="020B0402020204020303"/>
              </a:rPr>
              <a:t>Cada una de las columnas contiene descripciones que cubren 6 dominios:</a:t>
            </a:r>
          </a:p>
        </p:txBody>
      </p:sp>
      <p:sp>
        <p:nvSpPr>
          <p:cNvPr id="9" name="TextBox 8"/>
          <p:cNvSpPr txBox="1"/>
          <p:nvPr/>
        </p:nvSpPr>
        <p:spPr>
          <a:xfrm>
            <a:off x="806304" y="3303972"/>
            <a:ext cx="3390557" cy="923330"/>
          </a:xfrm>
          <a:prstGeom prst="rect">
            <a:avLst/>
          </a:prstGeom>
          <a:noFill/>
        </p:spPr>
        <p:txBody>
          <a:bodyPr wrap="square" rtlCol="0">
            <a:spAutoFit/>
          </a:bodyPr>
          <a:lstStyle/>
          <a:p>
            <a:pPr marL="285750" indent="-285750">
              <a:buSzPct val="75000"/>
              <a:buFont typeface="Wingdings" panose="05000000000000000000" pitchFamily="2" charset="2"/>
              <a:buChar char="§"/>
              <a:defRPr b="0" i="0"/>
            </a:pPr>
            <a:r>
              <a:rPr lang="58378" dirty="0">
                <a:latin typeface="Futura Std Light" panose="020B0402020204020303"/>
              </a:rPr>
              <a:t>Dirección estratégica (SD)</a:t>
            </a:r>
          </a:p>
          <a:p>
            <a:pPr marL="285750" indent="-285750">
              <a:buSzPct val="75000"/>
              <a:buFont typeface="Wingdings" panose="05000000000000000000" pitchFamily="2" charset="2"/>
              <a:buChar char="§"/>
              <a:defRPr b="0" i="0"/>
            </a:pPr>
            <a:r>
              <a:rPr lang="58378" dirty="0">
                <a:latin typeface="Futura Std Light" panose="020B0402020204020303"/>
              </a:rPr>
              <a:t>Sistemas</a:t>
            </a:r>
          </a:p>
          <a:p>
            <a:pPr marL="285750" indent="-285750">
              <a:buSzPct val="75000"/>
              <a:buFont typeface="Wingdings" panose="05000000000000000000" pitchFamily="2" charset="2"/>
              <a:buChar char="§"/>
              <a:defRPr b="0" i="0"/>
            </a:pPr>
            <a:r>
              <a:rPr lang="58378" dirty="0">
                <a:latin typeface="Futura Std Light" panose="020B0402020204020303"/>
              </a:rPr>
              <a:t>Recursos</a:t>
            </a:r>
          </a:p>
        </p:txBody>
      </p:sp>
      <p:sp>
        <p:nvSpPr>
          <p:cNvPr id="10" name="TextBox 9"/>
          <p:cNvSpPr txBox="1"/>
          <p:nvPr/>
        </p:nvSpPr>
        <p:spPr>
          <a:xfrm>
            <a:off x="4298316" y="3303972"/>
            <a:ext cx="3335468" cy="915314"/>
          </a:xfrm>
          <a:prstGeom prst="rect">
            <a:avLst/>
          </a:prstGeom>
          <a:noFill/>
        </p:spPr>
        <p:txBody>
          <a:bodyPr wrap="square" rtlCol="0">
            <a:spAutoFit/>
          </a:bodyPr>
          <a:lstStyle/>
          <a:p>
            <a:pPr marL="285750" indent="-285750">
              <a:buSzPct val="75000"/>
              <a:buFont typeface="Wingdings" panose="05000000000000000000" pitchFamily="2" charset="2"/>
              <a:buChar char="§"/>
              <a:defRPr b="0" i="0"/>
            </a:pPr>
            <a:r>
              <a:rPr lang="58378" dirty="0">
                <a:latin typeface="Futura Std Light" panose="020B0402020204020303"/>
              </a:rPr>
              <a:t>Calidad</a:t>
            </a:r>
          </a:p>
          <a:p>
            <a:pPr marL="285750" indent="-285750">
              <a:buSzPct val="75000"/>
              <a:buFont typeface="Wingdings" panose="05000000000000000000" pitchFamily="2" charset="2"/>
              <a:buChar char="§"/>
              <a:defRPr b="0" i="0"/>
            </a:pPr>
            <a:r>
              <a:rPr lang="58378" dirty="0">
                <a:latin typeface="Futura Std Light" panose="020B0402020204020303"/>
              </a:rPr>
              <a:t>Compromiso</a:t>
            </a:r>
          </a:p>
          <a:p>
            <a:pPr marL="285750" indent="-285750">
              <a:buSzPct val="75000"/>
              <a:buFont typeface="Wingdings" panose="05000000000000000000" pitchFamily="2" charset="2"/>
              <a:buChar char="§"/>
              <a:defRPr b="0" i="0"/>
            </a:pPr>
            <a:r>
              <a:rPr lang="58378" dirty="0">
                <a:latin typeface="Futura Std Light" panose="020B0402020204020303"/>
              </a:rPr>
              <a:t>Impacto</a:t>
            </a:r>
          </a:p>
        </p:txBody>
      </p:sp>
      <p:sp>
        <p:nvSpPr>
          <p:cNvPr id="12" name="Title 1"/>
          <p:cNvSpPr txBox="1"/>
          <p:nvPr/>
        </p:nvSpPr>
        <p:spPr>
          <a:xfrm>
            <a:off x="464683" y="110250"/>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cap="all" dirty="0">
                <a:solidFill>
                  <a:srgbClr val="0072C6"/>
                </a:solidFill>
                <a:latin typeface="Futura Std Light" panose="020B0402020204020303"/>
              </a:rPr>
              <a:t>Guías de </a:t>
            </a:r>
            <a:r>
              <a:rPr lang="en-US" cap="all" dirty="0" err="1">
                <a:solidFill>
                  <a:srgbClr val="0072C6"/>
                </a:solidFill>
                <a:latin typeface="Futura Std Light" panose="020B0402020204020303"/>
              </a:rPr>
              <a:t>Discusión</a:t>
            </a:r>
            <a:r>
              <a:rPr lang="58378" cap="all" dirty="0">
                <a:solidFill>
                  <a:srgbClr val="0072C6"/>
                </a:solidFill>
                <a:latin typeface="Futura Std Light" panose="020B0402020204020303"/>
              </a:rPr>
              <a:t> </a:t>
            </a:r>
          </a:p>
        </p:txBody>
      </p:sp>
      <p:pic>
        <p:nvPicPr>
          <p:cNvPr id="3" name="Picture 2" descr="A screenshot of a computer&#10;&#10;Description automatically generated">
            <a:extLst>
              <a:ext uri="{FF2B5EF4-FFF2-40B4-BE49-F238E27FC236}">
                <a16:creationId xmlns:a16="http://schemas.microsoft.com/office/drawing/2014/main" id="{495BEA41-8705-9A18-E6F7-4513AA206D10}"/>
              </a:ext>
            </a:extLst>
          </p:cNvPr>
          <p:cNvPicPr>
            <a:picLocks noChangeAspect="1"/>
          </p:cNvPicPr>
          <p:nvPr/>
        </p:nvPicPr>
        <p:blipFill>
          <a:blip r:embed="rId3" cstate="print">
            <a:extLst>
              <a:ext uri="{28A0092B-C50C-407E-A947-70E740481C1C}">
                <a14:useLocalDpi xmlns:a14="http://schemas.microsoft.com/office/drawing/2010/main" val="0"/>
              </a:ext>
            </a:extLst>
          </a:blip>
          <a:srcRect t="-1798" r="1387" b="52683"/>
          <a:stretch/>
        </p:blipFill>
        <p:spPr>
          <a:xfrm>
            <a:off x="597222" y="4227303"/>
            <a:ext cx="8342083" cy="2630698"/>
          </a:xfrm>
          <a:prstGeom prst="rect">
            <a:avLst/>
          </a:prstGeom>
          <a:ln>
            <a:solidFill>
              <a:schemeClr val="tx1"/>
            </a:solidFill>
          </a:ln>
        </p:spPr>
      </p:pic>
    </p:spTree>
    <p:extLst>
      <p:ext uri="{BB962C8B-B14F-4D97-AF65-F5344CB8AC3E}">
        <p14:creationId xmlns:p14="http://schemas.microsoft.com/office/powerpoint/2010/main" val="35284145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64681" y="1478327"/>
            <a:ext cx="8491749" cy="4869305"/>
          </a:xfrm>
          <a:prstGeom prst="rect">
            <a:avLst/>
          </a:prstGeom>
          <a:noFill/>
          <a:ln>
            <a:noFill/>
          </a:ln>
          <a:extLst>
            <a:ext uri="{909E8E84-426E-40dd-AFC4-6F175D3DCCD1}">
              <a14:hiddenFill xmlns:a14="http://schemas.microsoft.com/office/drawing/2010/main" xmlns="" xmlns:p15="http://schemas.microsoft.com/office/powerpoint/2012/main" xmlns:p14="http://schemas.microsoft.com/office/powerpoint/2010/main">
                <a:solidFill>
                  <a:srgbClr val="FFFFFF"/>
                </a:solidFill>
              </a14:hiddenFill>
            </a:ext>
            <a:ext uri="{91240B29-F687-4f45-9708-019B960494DF}">
              <a14:hiddenLine xmlns:a14="http://schemas.microsoft.com/office/drawing/2010/main" xmlns=""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ma14="http://schemas.microsoft.com/office/mac/drawingml/2011/main" xmlns=""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normAutofit fontScale="87500" lnSpcReduction="20000"/>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0" indent="0">
              <a:lnSpc>
                <a:spcPct val="120000"/>
              </a:lnSpc>
              <a:spcBef>
                <a:spcPts val="600"/>
              </a:spcBef>
              <a:buClr>
                <a:srgbClr val="4F81BD"/>
              </a:buClr>
              <a:buNone/>
              <a:defRPr b="0" i="0"/>
            </a:pPr>
            <a:r>
              <a:rPr lang="58378" dirty="0">
                <a:solidFill>
                  <a:sysClr val="windowText" lastClr="000000"/>
                </a:solidFill>
                <a:latin typeface="Futura Std Light" panose="020B0402020204020303"/>
              </a:rPr>
              <a:t>Hay 6 dominios de </a:t>
            </a:r>
            <a:r>
              <a:rPr lang="es-MX" dirty="0">
                <a:solidFill>
                  <a:sysClr val="windowText" lastClr="000000"/>
                </a:solidFill>
                <a:latin typeface="Futura Std Light" panose="020B0402020204020303"/>
              </a:rPr>
              <a:t>la </a:t>
            </a:r>
            <a:r>
              <a:rPr lang="58378" dirty="0">
                <a:solidFill>
                  <a:sysClr val="windowText" lastClr="000000"/>
                </a:solidFill>
                <a:latin typeface="Futura Std Light" panose="020B0402020204020303"/>
              </a:rPr>
              <a:t>SDT: cada uno es una fila en la Guía de </a:t>
            </a:r>
            <a:r>
              <a:rPr lang="en-US" dirty="0" err="1">
                <a:solidFill>
                  <a:sysClr val="windowText" lastClr="000000"/>
                </a:solidFill>
                <a:latin typeface="Futura Std Light" panose="020B0402020204020303"/>
              </a:rPr>
              <a:t>Discusión</a:t>
            </a:r>
            <a:r>
              <a:rPr lang="es-PE" dirty="0">
                <a:solidFill>
                  <a:sysClr val="windowText" lastClr="000000"/>
                </a:solidFill>
                <a:latin typeface="Futura Std Light" panose="020B0402020204020303"/>
              </a:rPr>
              <a:t>.</a:t>
            </a:r>
            <a:endParaRPr lang="58378" dirty="0">
              <a:solidFill>
                <a:sysClr val="windowText" lastClr="000000"/>
              </a:solidFill>
              <a:latin typeface="Futura Std Light" panose="020B0402020204020303"/>
            </a:endParaRPr>
          </a:p>
          <a:p>
            <a:pPr marL="0" indent="0">
              <a:lnSpc>
                <a:spcPct val="120000"/>
              </a:lnSpc>
              <a:spcBef>
                <a:spcPts val="600"/>
              </a:spcBef>
              <a:buClr>
                <a:srgbClr val="4F81BD"/>
              </a:buClr>
              <a:buNone/>
              <a:defRPr/>
            </a:pPr>
            <a:endParaRPr lang="en-US" sz="1100" dirty="0">
              <a:solidFill>
                <a:sysClr val="windowText" lastClr="000000"/>
              </a:solidFill>
              <a:latin typeface="Futura Std Light" panose="020B0402020204020303"/>
            </a:endParaRPr>
          </a:p>
          <a:p>
            <a:pPr marL="731837" lvl="1" indent="-457200">
              <a:lnSpc>
                <a:spcPct val="120000"/>
              </a:lnSpc>
              <a:spcBef>
                <a:spcPts val="300"/>
              </a:spcBef>
              <a:spcAft>
                <a:spcPts val="600"/>
              </a:spcAft>
              <a:buClr>
                <a:schemeClr val="accent5"/>
              </a:buClr>
              <a:buSzPct val="84000"/>
              <a:buFont typeface="+mj-lt"/>
              <a:buAutoNum type="arabicPeriod"/>
              <a:defRPr b="0" i="0"/>
            </a:pPr>
            <a:r>
              <a:rPr lang="58378" sz="2200" b="1" dirty="0">
                <a:latin typeface="Futura Std Light" panose="020B0402020204020303"/>
                <a:cs typeface="Arial" panose="020B0604020202020204" pitchFamily="34" charset="0"/>
              </a:rPr>
              <a:t>Dirección estratégica</a:t>
            </a:r>
            <a:r>
              <a:rPr lang="58378" sz="2200" b="0" dirty="0">
                <a:latin typeface="Futura Std Light" panose="020B0402020204020303"/>
                <a:cs typeface="Arial" panose="020B0604020202020204" pitchFamily="34" charset="0"/>
              </a:rPr>
              <a:t>: ¿Las prioridades son claras y estratégicas? </a:t>
            </a:r>
          </a:p>
          <a:p>
            <a:pPr marL="731837" lvl="1" indent="-457200">
              <a:lnSpc>
                <a:spcPct val="120000"/>
              </a:lnSpc>
              <a:spcBef>
                <a:spcPts val="300"/>
              </a:spcBef>
              <a:spcAft>
                <a:spcPts val="600"/>
              </a:spcAft>
              <a:buClr>
                <a:schemeClr val="accent5"/>
              </a:buClr>
              <a:buSzPct val="84000"/>
              <a:buFont typeface="+mj-lt"/>
              <a:buAutoNum type="arabicPeriod"/>
              <a:defRPr b="0" i="0"/>
            </a:pPr>
            <a:r>
              <a:rPr lang="58378" sz="2200" b="1" dirty="0">
                <a:latin typeface="Futura Std Light" panose="020B0402020204020303"/>
                <a:cs typeface="Arial" panose="020B0604020202020204" pitchFamily="34" charset="0"/>
              </a:rPr>
              <a:t>Sistemas</a:t>
            </a:r>
            <a:r>
              <a:rPr lang="58378" sz="2200" b="0" dirty="0">
                <a:latin typeface="Futura Std Light" panose="020B0402020204020303"/>
                <a:cs typeface="Arial" panose="020B0604020202020204" pitchFamily="34" charset="0"/>
              </a:rPr>
              <a:t>: ¿El INSP tiene las herramientas, procesos, etc. necesarios para realizar su trabajo?</a:t>
            </a:r>
          </a:p>
          <a:p>
            <a:pPr marL="731837" lvl="1" indent="-457200">
              <a:lnSpc>
                <a:spcPct val="120000"/>
              </a:lnSpc>
              <a:spcBef>
                <a:spcPts val="300"/>
              </a:spcBef>
              <a:spcAft>
                <a:spcPts val="600"/>
              </a:spcAft>
              <a:buClr>
                <a:schemeClr val="accent5"/>
              </a:buClr>
              <a:buSzPct val="84000"/>
              <a:buFont typeface="+mj-lt"/>
              <a:buAutoNum type="arabicPeriod"/>
              <a:defRPr b="0" i="0"/>
            </a:pPr>
            <a:r>
              <a:rPr lang="58378" sz="2200" b="1" dirty="0">
                <a:latin typeface="Futura Std Light" panose="020B0402020204020303"/>
                <a:cs typeface="Arial" panose="020B0604020202020204" pitchFamily="34" charset="0"/>
              </a:rPr>
              <a:t>Recursos</a:t>
            </a:r>
            <a:r>
              <a:rPr lang="58378" sz="2200" b="0" dirty="0">
                <a:latin typeface="Futura Std Light" panose="020B0402020204020303"/>
                <a:cs typeface="Arial" panose="020B0604020202020204" pitchFamily="34" charset="0"/>
              </a:rPr>
              <a:t>: ¿Los recursos humanos y materiales son adecuados? </a:t>
            </a:r>
          </a:p>
          <a:p>
            <a:pPr marL="731837" lvl="1" indent="-457200">
              <a:lnSpc>
                <a:spcPct val="120000"/>
              </a:lnSpc>
              <a:spcBef>
                <a:spcPts val="300"/>
              </a:spcBef>
              <a:spcAft>
                <a:spcPts val="600"/>
              </a:spcAft>
              <a:buClr>
                <a:schemeClr val="accent5"/>
              </a:buClr>
              <a:buSzPct val="84000"/>
              <a:buFont typeface="+mj-lt"/>
              <a:buAutoNum type="arabicPeriod"/>
              <a:defRPr b="0" i="0"/>
            </a:pPr>
            <a:r>
              <a:rPr lang="58378" sz="2200" b="1" dirty="0">
                <a:latin typeface="Futura Std Light" panose="020B0402020204020303"/>
                <a:cs typeface="Arial" panose="020B0604020202020204" pitchFamily="34" charset="0"/>
              </a:rPr>
              <a:t>Calidad</a:t>
            </a:r>
            <a:r>
              <a:rPr lang="58378" sz="2200" b="0" dirty="0">
                <a:latin typeface="Futura Std Light" panose="020B0402020204020303"/>
                <a:cs typeface="Arial" panose="020B0604020202020204" pitchFamily="34" charset="0"/>
              </a:rPr>
              <a:t>: ¿Se mide la calidad y se cumplen los estándares?</a:t>
            </a:r>
          </a:p>
          <a:p>
            <a:pPr marL="731837" lvl="1" indent="-457200">
              <a:lnSpc>
                <a:spcPct val="120000"/>
              </a:lnSpc>
              <a:spcBef>
                <a:spcPts val="300"/>
              </a:spcBef>
              <a:spcAft>
                <a:spcPts val="600"/>
              </a:spcAft>
              <a:buClr>
                <a:schemeClr val="accent5"/>
              </a:buClr>
              <a:buSzPct val="84000"/>
              <a:buFont typeface="+mj-lt"/>
              <a:buAutoNum type="arabicPeriod"/>
              <a:defRPr b="0" i="0"/>
            </a:pPr>
            <a:r>
              <a:rPr lang="58378" sz="2200" b="1" dirty="0">
                <a:latin typeface="Futura Std Light" panose="020B0402020204020303"/>
                <a:cs typeface="Arial" panose="020B0604020202020204" pitchFamily="34" charset="0"/>
              </a:rPr>
              <a:t>Compromiso</a:t>
            </a:r>
            <a:r>
              <a:rPr lang="58378" sz="2200" b="0" dirty="0">
                <a:latin typeface="Futura Std Light" panose="020B0402020204020303"/>
                <a:cs typeface="Arial" panose="020B0604020202020204" pitchFamily="34" charset="0"/>
              </a:rPr>
              <a:t>: ¿Las partes interesadas clave están comprometidas con el INSP y lo ayudan a lograr sus objetivos?</a:t>
            </a:r>
          </a:p>
          <a:p>
            <a:pPr marL="731837" lvl="1" indent="-457200">
              <a:lnSpc>
                <a:spcPct val="120000"/>
              </a:lnSpc>
              <a:spcBef>
                <a:spcPts val="300"/>
              </a:spcBef>
              <a:spcAft>
                <a:spcPts val="600"/>
              </a:spcAft>
              <a:buClr>
                <a:schemeClr val="accent5"/>
              </a:buClr>
              <a:buSzPct val="84000"/>
              <a:buFont typeface="+mj-lt"/>
              <a:buAutoNum type="arabicPeriod"/>
              <a:defRPr b="0" i="0"/>
            </a:pPr>
            <a:r>
              <a:rPr lang="58378" sz="2200" b="1" dirty="0">
                <a:latin typeface="Futura Std Light" panose="020B0402020204020303"/>
                <a:cs typeface="Arial" panose="020B0604020202020204" pitchFamily="34" charset="0"/>
              </a:rPr>
              <a:t>Impacto</a:t>
            </a:r>
            <a:r>
              <a:rPr lang="58378" sz="2200" b="0" dirty="0">
                <a:latin typeface="Futura Std Light" panose="020B0402020204020303"/>
                <a:cs typeface="Arial" panose="020B0604020202020204" pitchFamily="34" charset="0"/>
              </a:rPr>
              <a:t>: Para Guías de </a:t>
            </a:r>
            <a:r>
              <a:rPr lang="en-US" sz="2200" b="0" dirty="0" err="1">
                <a:latin typeface="Futura Std Light" panose="020B0402020204020303"/>
                <a:cs typeface="Arial" panose="020B0604020202020204" pitchFamily="34" charset="0"/>
              </a:rPr>
              <a:t>Discusión</a:t>
            </a:r>
            <a:r>
              <a:rPr lang="58378" sz="2200" b="0" dirty="0">
                <a:latin typeface="Futura Std Light" panose="020B0402020204020303"/>
                <a:cs typeface="Arial" panose="020B0604020202020204" pitchFamily="34" charset="0"/>
              </a:rPr>
              <a:t> internas: ¿Funciona el INSP de manera eficaz? Para Guías de </a:t>
            </a:r>
            <a:r>
              <a:rPr lang="en-US" sz="2200" b="0" dirty="0" err="1">
                <a:latin typeface="Futura Std Light" panose="020B0402020204020303"/>
                <a:cs typeface="Arial" panose="020B0604020202020204" pitchFamily="34" charset="0"/>
              </a:rPr>
              <a:t>Discusión</a:t>
            </a:r>
            <a:r>
              <a:rPr lang="58378" sz="2200" b="0" dirty="0">
                <a:latin typeface="Futura Std Light" panose="020B0402020204020303"/>
                <a:cs typeface="Arial" panose="020B0604020202020204" pitchFamily="34" charset="0"/>
              </a:rPr>
              <a:t> externas: ¿El INSP contribuye a mejorar la salud?</a:t>
            </a:r>
          </a:p>
          <a:p>
            <a:pPr>
              <a:spcBef>
                <a:spcPts val="600"/>
              </a:spcBef>
              <a:buClr>
                <a:srgbClr val="4F81BD"/>
              </a:buClr>
              <a:buFont typeface="Arial" panose="020B0604020202020204" pitchFamily="34" charset="0"/>
              <a:buChar char="•"/>
              <a:defRPr/>
            </a:pPr>
            <a:endParaRPr lang="en-US" dirty="0">
              <a:solidFill>
                <a:sysClr val="windowText" lastClr="000000"/>
              </a:solidFill>
              <a:latin typeface="Arial"/>
            </a:endParaRPr>
          </a:p>
        </p:txBody>
      </p:sp>
      <p:sp>
        <p:nvSpPr>
          <p:cNvPr id="4" name="Title 1">
            <a:extLst>
              <a:ext uri="{FF2B5EF4-FFF2-40B4-BE49-F238E27FC236}">
                <a16:creationId xmlns:a16="http://schemas.microsoft.com/office/drawing/2014/main" id="{30AD64CB-4E7D-A145-A1D6-364E2AE561C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cap="all" dirty="0">
                <a:solidFill>
                  <a:srgbClr val="0072C6"/>
                </a:solidFill>
                <a:latin typeface="+mn-lt"/>
              </a:rPr>
              <a:t>Guías de </a:t>
            </a:r>
            <a:r>
              <a:rPr lang="en-US" cap="all" dirty="0" err="1">
                <a:solidFill>
                  <a:srgbClr val="0072C6"/>
                </a:solidFill>
                <a:latin typeface="+mn-lt"/>
              </a:rPr>
              <a:t>Discusión</a:t>
            </a:r>
            <a:r>
              <a:rPr lang="58378" cap="all" dirty="0">
                <a:solidFill>
                  <a:srgbClr val="0072C6"/>
                </a:solidFill>
                <a:latin typeface="+mn-lt"/>
              </a:rPr>
              <a:t>: Dominios</a:t>
            </a:r>
          </a:p>
        </p:txBody>
      </p:sp>
    </p:spTree>
    <p:extLst>
      <p:ext uri="{BB962C8B-B14F-4D97-AF65-F5344CB8AC3E}">
        <p14:creationId xmlns:p14="http://schemas.microsoft.com/office/powerpoint/2010/main" val="10147786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64683" y="1478327"/>
            <a:ext cx="8063855" cy="4869305"/>
          </a:xfrm>
          <a:prstGeom prst="rect">
            <a:avLst/>
          </a:prstGeom>
          <a:noFill/>
          <a:ln>
            <a:noFill/>
          </a:ln>
          <a:extLst>
            <a:ext uri="{909E8E84-426E-40dd-AFC4-6F175D3DCCD1}">
              <a14:hiddenFill xmlns:a14="http://schemas.microsoft.com/office/drawing/2010/main" xmlns="" xmlns:p15="http://schemas.microsoft.com/office/powerpoint/2012/main" xmlns:p14="http://schemas.microsoft.com/office/powerpoint/2010/main">
                <a:solidFill>
                  <a:srgbClr val="FFFFFF"/>
                </a:solidFill>
              </a14:hiddenFill>
            </a:ext>
            <a:ext uri="{91240B29-F687-4f45-9708-019B960494DF}">
              <a14:hiddenLine xmlns:a14="http://schemas.microsoft.com/office/drawing/2010/main" xmlns=""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ma14="http://schemas.microsoft.com/office/mac/drawingml/2011/main" xmlns=""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ts val="600"/>
              </a:spcBef>
              <a:buClrTx/>
              <a:buSzPct val="75000"/>
              <a:buFont typeface="Arial" panose="020B0604020202020204" pitchFamily="34" charset="0"/>
              <a:buChar char="•"/>
              <a:defRPr b="0" i="0"/>
            </a:pPr>
            <a:r>
              <a:rPr lang="58378" sz="2600" dirty="0">
                <a:solidFill>
                  <a:sysClr val="windowText" lastClr="000000"/>
                </a:solidFill>
                <a:latin typeface="Futura Std Light" panose="020B0402020204020303"/>
              </a:rPr>
              <a:t>El proceso completo de </a:t>
            </a:r>
            <a:r>
              <a:rPr lang="es-MX" sz="2600" dirty="0">
                <a:solidFill>
                  <a:sysClr val="windowText" lastClr="000000"/>
                </a:solidFill>
                <a:latin typeface="Futura Std Light" panose="020B0402020204020303"/>
              </a:rPr>
              <a:t>la </a:t>
            </a:r>
            <a:r>
              <a:rPr lang="58378" sz="2600" dirty="0">
                <a:solidFill>
                  <a:sysClr val="windowText" lastClr="000000"/>
                </a:solidFill>
                <a:latin typeface="Futura Std Light" panose="020B0402020204020303"/>
              </a:rPr>
              <a:t>SDT implica un taller</a:t>
            </a:r>
            <a:r>
              <a:rPr lang="es-PE" sz="2600" dirty="0">
                <a:solidFill>
                  <a:sysClr val="windowText" lastClr="000000"/>
                </a:solidFill>
                <a:latin typeface="Futura Std Light" panose="020B0402020204020303"/>
              </a:rPr>
              <a:t>.</a:t>
            </a:r>
            <a:endParaRPr lang="58378" sz="2600" dirty="0">
              <a:solidFill>
                <a:sysClr val="windowText" lastClr="000000"/>
              </a:solidFill>
              <a:latin typeface="Futura Std Light" panose="020B0402020204020303"/>
            </a:endParaRPr>
          </a:p>
          <a:p>
            <a:pPr lvl="1">
              <a:spcBef>
                <a:spcPts val="600"/>
              </a:spcBef>
              <a:buClrTx/>
              <a:buSzPct val="75000"/>
              <a:buFont typeface="Arial" panose="020B0604020202020204" pitchFamily="34" charset="0"/>
              <a:buChar char="•"/>
              <a:defRPr b="0" i="0"/>
            </a:pPr>
            <a:r>
              <a:rPr lang="58378" sz="2250" dirty="0">
                <a:solidFill>
                  <a:sysClr val="windowText" lastClr="000000"/>
                </a:solidFill>
                <a:latin typeface="Futura Std Light" panose="020B0402020204020303"/>
              </a:rPr>
              <a:t>Por lo general dirigido por un facilitador y registrador neutral capacitado </a:t>
            </a:r>
            <a:r>
              <a:rPr lang="es-MX" sz="2250" dirty="0">
                <a:solidFill>
                  <a:sysClr val="windowText" lastClr="000000"/>
                </a:solidFill>
                <a:latin typeface="Futura Std Light" panose="020B0402020204020303"/>
              </a:rPr>
              <a:t>en la </a:t>
            </a:r>
            <a:r>
              <a:rPr lang="58378" sz="2250" dirty="0">
                <a:solidFill>
                  <a:sysClr val="windowText" lastClr="000000"/>
                </a:solidFill>
                <a:latin typeface="Futura Std Light" panose="020B0402020204020303"/>
              </a:rPr>
              <a:t>SDT</a:t>
            </a:r>
            <a:r>
              <a:rPr lang="es-PE" sz="2250" dirty="0">
                <a:solidFill>
                  <a:sysClr val="windowText" lastClr="000000"/>
                </a:solidFill>
                <a:latin typeface="Futura Std Light" panose="020B0402020204020303"/>
              </a:rPr>
              <a:t>.</a:t>
            </a:r>
            <a:endParaRPr lang="58378" sz="2250" dirty="0">
              <a:solidFill>
                <a:sysClr val="windowText" lastClr="000000"/>
              </a:solidFill>
              <a:latin typeface="Futura Std Light" panose="020B0402020204020303"/>
            </a:endParaRPr>
          </a:p>
          <a:p>
            <a:pPr lvl="1">
              <a:spcBef>
                <a:spcPts val="600"/>
              </a:spcBef>
              <a:spcAft>
                <a:spcPts val="1200"/>
              </a:spcAft>
              <a:buClrTx/>
              <a:buSzPct val="75000"/>
              <a:buFont typeface="Arial" panose="020B0604020202020204" pitchFamily="34" charset="0"/>
              <a:buChar char="•"/>
              <a:defRPr b="0" i="0"/>
            </a:pPr>
            <a:r>
              <a:rPr lang="58378" sz="2250" dirty="0">
                <a:solidFill>
                  <a:sysClr val="windowText" lastClr="000000"/>
                </a:solidFill>
                <a:latin typeface="Futura Std Light" panose="020B0402020204020303"/>
              </a:rPr>
              <a:t>Resultados en un plan detallado que llevará al </a:t>
            </a:r>
            <a:r>
              <a:rPr lang="es-PE" sz="2250" dirty="0">
                <a:solidFill>
                  <a:sysClr val="windowText" lastClr="000000"/>
                </a:solidFill>
                <a:latin typeface="Futura Std Light" panose="020B0402020204020303"/>
              </a:rPr>
              <a:t>INSP</a:t>
            </a:r>
            <a:r>
              <a:rPr lang="58378" sz="2250" dirty="0">
                <a:solidFill>
                  <a:sysClr val="windowText" lastClr="000000"/>
                </a:solidFill>
                <a:latin typeface="Futura Std Light" panose="020B0402020204020303"/>
              </a:rPr>
              <a:t> a un nivel superior de desarrollo</a:t>
            </a:r>
            <a:r>
              <a:rPr lang="es-PE" sz="2250" dirty="0">
                <a:solidFill>
                  <a:sysClr val="windowText" lastClr="000000"/>
                </a:solidFill>
                <a:latin typeface="Futura Std Light" panose="020B0402020204020303"/>
              </a:rPr>
              <a:t>.</a:t>
            </a:r>
            <a:endParaRPr lang="58378" sz="2250" dirty="0">
              <a:solidFill>
                <a:sysClr val="windowText" lastClr="000000"/>
              </a:solidFill>
              <a:latin typeface="Futura Std Light" panose="020B0402020204020303"/>
            </a:endParaRPr>
          </a:p>
          <a:p>
            <a:pPr>
              <a:spcBef>
                <a:spcPct val="0"/>
              </a:spcBef>
              <a:buClrTx/>
              <a:buSzPct val="75000"/>
              <a:buFont typeface="Arial" panose="020B0604020202020204" pitchFamily="34" charset="0"/>
              <a:buChar char="•"/>
              <a:defRPr b="0" i="0"/>
            </a:pPr>
            <a:r>
              <a:rPr lang="58378" sz="2800" dirty="0">
                <a:solidFill>
                  <a:sysClr val="windowText" lastClr="000000"/>
                </a:solidFill>
                <a:latin typeface="Futura Std Light" panose="020B0402020204020303"/>
              </a:rPr>
              <a:t>Las Guías de </a:t>
            </a:r>
            <a:r>
              <a:rPr lang="en-US" sz="2800" dirty="0" err="1">
                <a:solidFill>
                  <a:sysClr val="windowText" lastClr="000000"/>
                </a:solidFill>
                <a:latin typeface="Futura Std Light" panose="020B0402020204020303"/>
              </a:rPr>
              <a:t>Discusión</a:t>
            </a:r>
            <a:r>
              <a:rPr lang="58378" sz="2800" dirty="0">
                <a:solidFill>
                  <a:sysClr val="windowText" lastClr="000000"/>
                </a:solidFill>
                <a:latin typeface="Futura Std Light" panose="020B0402020204020303"/>
              </a:rPr>
              <a:t> de</a:t>
            </a:r>
            <a:r>
              <a:rPr lang="es-MX" sz="2800" dirty="0">
                <a:solidFill>
                  <a:sysClr val="windowText" lastClr="000000"/>
                </a:solidFill>
                <a:latin typeface="Futura Std Light" panose="020B0402020204020303"/>
              </a:rPr>
              <a:t> la</a:t>
            </a:r>
            <a:r>
              <a:rPr lang="58378" sz="2800" dirty="0">
                <a:solidFill>
                  <a:sysClr val="windowText" lastClr="000000"/>
                </a:solidFill>
                <a:latin typeface="Futura Std Light" panose="020B0402020204020303"/>
              </a:rPr>
              <a:t> SDT también se pueden utilizar de manera informal</a:t>
            </a:r>
            <a:r>
              <a:rPr lang="es-PE" sz="2800" dirty="0">
                <a:solidFill>
                  <a:sysClr val="windowText" lastClr="000000"/>
                </a:solidFill>
                <a:latin typeface="Futura Std Light" panose="020B0402020204020303"/>
              </a:rPr>
              <a:t>.</a:t>
            </a:r>
            <a:endParaRPr lang="58378" sz="2800" dirty="0">
              <a:solidFill>
                <a:sysClr val="windowText" lastClr="000000"/>
              </a:solidFill>
              <a:latin typeface="Futura Std Light" panose="020B0402020204020303"/>
            </a:endParaRPr>
          </a:p>
          <a:p>
            <a:pPr lvl="1">
              <a:spcBef>
                <a:spcPts val="600"/>
              </a:spcBef>
              <a:buClrTx/>
              <a:buSzPct val="75000"/>
              <a:buFont typeface="Arial" panose="020B0604020202020204" pitchFamily="34" charset="0"/>
              <a:buChar char="•"/>
              <a:defRPr b="0" i="0"/>
            </a:pPr>
            <a:r>
              <a:rPr lang="58378" sz="2250" dirty="0">
                <a:solidFill>
                  <a:sysClr val="windowText" lastClr="000000"/>
                </a:solidFill>
                <a:latin typeface="Futura Std Light" panose="020B0402020204020303"/>
              </a:rPr>
              <a:t>El contenido de la Guía de </a:t>
            </a:r>
            <a:r>
              <a:rPr lang="en-US" sz="2250" dirty="0" err="1">
                <a:solidFill>
                  <a:sysClr val="windowText" lastClr="000000"/>
                </a:solidFill>
                <a:latin typeface="Futura Std Light" panose="020B0402020204020303"/>
              </a:rPr>
              <a:t>Discusión</a:t>
            </a:r>
            <a:r>
              <a:rPr lang="58378" sz="2250" dirty="0">
                <a:solidFill>
                  <a:sysClr val="windowText" lastClr="000000"/>
                </a:solidFill>
                <a:latin typeface="Futura Std Light" panose="020B0402020204020303"/>
              </a:rPr>
              <a:t> puede ser utilizado por el </a:t>
            </a:r>
            <a:r>
              <a:rPr lang="es-PE" sz="2250" dirty="0">
                <a:solidFill>
                  <a:sysClr val="windowText" lastClr="000000"/>
                </a:solidFill>
                <a:latin typeface="Futura Std Light" panose="020B0402020204020303"/>
              </a:rPr>
              <a:t>INSP</a:t>
            </a:r>
            <a:r>
              <a:rPr lang="58378" sz="2250" dirty="0">
                <a:solidFill>
                  <a:sysClr val="windowText" lastClr="000000"/>
                </a:solidFill>
                <a:latin typeface="Futura Std Light" panose="020B0402020204020303"/>
              </a:rPr>
              <a:t> o por grupos dentro del </a:t>
            </a:r>
            <a:r>
              <a:rPr lang="es-PE" sz="2250" dirty="0">
                <a:solidFill>
                  <a:sysClr val="windowText" lastClr="000000"/>
                </a:solidFill>
                <a:latin typeface="Futura Std Light" panose="020B0402020204020303"/>
              </a:rPr>
              <a:t>INSP</a:t>
            </a:r>
            <a:r>
              <a:rPr lang="58378" sz="2250" dirty="0">
                <a:solidFill>
                  <a:sysClr val="windowText" lastClr="000000"/>
                </a:solidFill>
                <a:latin typeface="Futura Std Light" panose="020B0402020204020303"/>
              </a:rPr>
              <a:t> como base para conversaciones sobre atributos y capacidades existentes y deseados</a:t>
            </a:r>
            <a:r>
              <a:rPr lang="es-PE" sz="2250" dirty="0">
                <a:solidFill>
                  <a:sysClr val="windowText" lastClr="000000"/>
                </a:solidFill>
                <a:latin typeface="Futura Std Light" panose="020B0402020204020303"/>
              </a:rPr>
              <a:t>.</a:t>
            </a:r>
            <a:endParaRPr lang="58378" sz="2250" dirty="0">
              <a:solidFill>
                <a:sysClr val="windowText" lastClr="000000"/>
              </a:solidFill>
              <a:latin typeface="Futura Std Light" panose="020B0402020204020303"/>
            </a:endParaRPr>
          </a:p>
        </p:txBody>
      </p:sp>
      <p:sp>
        <p:nvSpPr>
          <p:cNvPr id="4" name="Title 1">
            <a:extLst>
              <a:ext uri="{FF2B5EF4-FFF2-40B4-BE49-F238E27FC236}">
                <a16:creationId xmlns:a16="http://schemas.microsoft.com/office/drawing/2014/main" id="{30AD64CB-4E7D-A145-A1D6-364E2AE561C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cap="all" dirty="0">
                <a:solidFill>
                  <a:srgbClr val="0072C6"/>
                </a:solidFill>
                <a:latin typeface="Futura Std Light" panose="020B0402020204020303"/>
              </a:rPr>
              <a:t>Utilizar </a:t>
            </a:r>
            <a:r>
              <a:rPr lang="es-MX" cap="all" dirty="0">
                <a:solidFill>
                  <a:srgbClr val="0072C6"/>
                </a:solidFill>
                <a:latin typeface="Futura Std Light" panose="020B0402020204020303"/>
              </a:rPr>
              <a:t>LA</a:t>
            </a:r>
            <a:r>
              <a:rPr lang="58378" cap="all" dirty="0">
                <a:solidFill>
                  <a:srgbClr val="0072C6"/>
                </a:solidFill>
                <a:latin typeface="Futura Std Light" panose="020B0402020204020303"/>
              </a:rPr>
              <a:t> SDT</a:t>
            </a:r>
          </a:p>
        </p:txBody>
      </p:sp>
    </p:spTree>
    <p:extLst>
      <p:ext uri="{BB962C8B-B14F-4D97-AF65-F5344CB8AC3E}">
        <p14:creationId xmlns:p14="http://schemas.microsoft.com/office/powerpoint/2010/main" val="28174721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81D1-3443-8931-E263-C0631D816196}"/>
              </a:ext>
            </a:extLst>
          </p:cNvPr>
          <p:cNvSpPr>
            <a:spLocks noGrp="1"/>
          </p:cNvSpPr>
          <p:nvPr>
            <p:ph type="title"/>
          </p:nvPr>
        </p:nvSpPr>
        <p:spPr>
          <a:xfrm>
            <a:off x="803742" y="3163330"/>
            <a:ext cx="7886700" cy="2852737"/>
          </a:xfrm>
        </p:spPr>
        <p:txBody>
          <a:bodyPr/>
          <a:lstStyle/>
          <a:p>
            <a:pPr>
              <a:defRPr b="0" i="0"/>
            </a:pPr>
            <a:br>
              <a:rPr lang="58378" dirty="0"/>
            </a:br>
            <a:r>
              <a:rPr lang="58378" sz="5400" cap="all" dirty="0">
                <a:solidFill>
                  <a:srgbClr val="0072C6"/>
                </a:solidFill>
                <a:latin typeface="Futura Std Light" panose="020B0402020204020303"/>
              </a:rPr>
              <a:t>Talleres de SDT</a:t>
            </a:r>
            <a:endParaRPr lang="en-US" cap="all" dirty="0">
              <a:solidFill>
                <a:srgbClr val="0072C6"/>
              </a:solidFill>
              <a:latin typeface="Futura Std Light" panose="020B0402020204020303"/>
            </a:endParaRPr>
          </a:p>
        </p:txBody>
      </p:sp>
      <p:pic>
        <p:nvPicPr>
          <p:cNvPr id="6" name="Picture 5">
            <a:extLst>
              <a:ext uri="{FF2B5EF4-FFF2-40B4-BE49-F238E27FC236}">
                <a16:creationId xmlns:a16="http://schemas.microsoft.com/office/drawing/2014/main" id="{0817F5A9-F2AD-D999-F34D-9FAC0D2D2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2038" y="459952"/>
            <a:ext cx="5249215" cy="3941719"/>
          </a:xfrm>
          <a:prstGeom prst="rect">
            <a:avLst/>
          </a:prstGeom>
        </p:spPr>
      </p:pic>
    </p:spTree>
    <p:extLst>
      <p:ext uri="{BB962C8B-B14F-4D97-AF65-F5344CB8AC3E}">
        <p14:creationId xmlns:p14="http://schemas.microsoft.com/office/powerpoint/2010/main" val="16049422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49716" y="1295400"/>
            <a:ext cx="8518438" cy="5257800"/>
          </a:xfrm>
          <a:prstGeom prst="rect">
            <a:avLst/>
          </a:prstGeom>
          <a:noFill/>
          <a:ln>
            <a:noFill/>
          </a:ln>
          <a:extLst>
            <a:ext uri="{909E8E84-426E-40dd-AFC4-6F175D3DCCD1}">
              <a14:hiddenFill xmlns:a14="http://schemas.microsoft.com/office/drawing/2010/main" xmlns="" xmlns:p15="http://schemas.microsoft.com/office/powerpoint/2012/main" xmlns:p14="http://schemas.microsoft.com/office/powerpoint/2010/main">
                <a:solidFill>
                  <a:srgbClr val="FFFFFF"/>
                </a:solidFill>
              </a14:hiddenFill>
            </a:ext>
            <a:ext uri="{91240B29-F687-4f45-9708-019B960494DF}">
              <a14:hiddenLine xmlns:a14="http://schemas.microsoft.com/office/drawing/2010/main" xmlns=""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ma14="http://schemas.microsoft.com/office/mac/drawingml/2011/main" xmlns=""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normAutofit lnSpcReduction="10000"/>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ct val="0"/>
              </a:spcBef>
              <a:spcAft>
                <a:spcPts val="600"/>
              </a:spcAft>
              <a:buClrTx/>
              <a:buSzPct val="75000"/>
              <a:buFont typeface="Arial" panose="020B0604020202020204" pitchFamily="34" charset="0"/>
              <a:buChar char="•"/>
              <a:defRPr b="0" i="0"/>
            </a:pPr>
            <a:r>
              <a:rPr lang="58378" sz="2600" dirty="0">
                <a:latin typeface="Futura Std Light" panose="020B0402020204020303"/>
              </a:rPr>
              <a:t>Preferiblemente facilitado</a:t>
            </a:r>
            <a:r>
              <a:rPr lang="es-MX" sz="2600" dirty="0">
                <a:latin typeface="Futura Std Light" panose="020B0402020204020303"/>
              </a:rPr>
              <a:t>s</a:t>
            </a:r>
            <a:r>
              <a:rPr lang="58378" sz="2600" dirty="0">
                <a:latin typeface="Futura Std Light" panose="020B0402020204020303"/>
              </a:rPr>
              <a:t> por un equipo (un facilitador y un registrador) capacitado en </a:t>
            </a:r>
            <a:r>
              <a:rPr lang="es-MX" sz="2600" dirty="0">
                <a:latin typeface="Futura Std Light" panose="020B0402020204020303"/>
              </a:rPr>
              <a:t>la </a:t>
            </a:r>
            <a:r>
              <a:rPr lang="58378" sz="2600" dirty="0">
                <a:latin typeface="Futura Std Light" panose="020B0402020204020303"/>
              </a:rPr>
              <a:t>SDT</a:t>
            </a:r>
            <a:r>
              <a:rPr lang="es-PE" sz="2600" dirty="0">
                <a:latin typeface="Futura Std Light" panose="020B0402020204020303"/>
              </a:rPr>
              <a:t>.</a:t>
            </a:r>
            <a:endParaRPr lang="58378" sz="2600" dirty="0">
              <a:latin typeface="Futura Std Light" panose="020B0402020204020303"/>
            </a:endParaRPr>
          </a:p>
          <a:p>
            <a:pPr lvl="1">
              <a:spcBef>
                <a:spcPct val="0"/>
              </a:spcBef>
              <a:spcAft>
                <a:spcPct val="0"/>
              </a:spcAft>
              <a:buClrTx/>
              <a:buSzPct val="75000"/>
              <a:buFont typeface="Arial" panose="020B0604020202020204" pitchFamily="34" charset="0"/>
              <a:buChar char="•"/>
              <a:defRPr b="0" i="0"/>
            </a:pPr>
            <a:r>
              <a:rPr lang="58378" sz="2200" dirty="0">
                <a:latin typeface="Futura Std Light" panose="020B0402020204020303"/>
              </a:rPr>
              <a:t>Lo mejor es hacerlo</a:t>
            </a:r>
            <a:r>
              <a:rPr lang="es-MX" sz="2200" dirty="0">
                <a:latin typeface="Futura Std Light" panose="020B0402020204020303"/>
              </a:rPr>
              <a:t>s</a:t>
            </a:r>
            <a:r>
              <a:rPr lang="58378" sz="2200" dirty="0">
                <a:latin typeface="Futura Std Light" panose="020B0402020204020303"/>
              </a:rPr>
              <a:t> en persona para fomentar la conversación</a:t>
            </a:r>
            <a:r>
              <a:rPr lang="es-PE" sz="2200" dirty="0">
                <a:latin typeface="Futura Std Light" panose="020B0402020204020303"/>
              </a:rPr>
              <a:t>.</a:t>
            </a:r>
            <a:endParaRPr lang="58378" sz="2200" dirty="0">
              <a:latin typeface="Futura Std Light" panose="020B0402020204020303"/>
            </a:endParaRPr>
          </a:p>
          <a:p>
            <a:pPr lvl="1">
              <a:spcBef>
                <a:spcPts val="600"/>
              </a:spcBef>
              <a:spcAft>
                <a:spcPts val="1200"/>
              </a:spcAft>
              <a:buClrTx/>
              <a:buSzPct val="75000"/>
              <a:buFont typeface="Arial" panose="020B0604020202020204" pitchFamily="34" charset="0"/>
              <a:buChar char="•"/>
              <a:defRPr b="0" i="0"/>
            </a:pPr>
            <a:r>
              <a:rPr lang="58378" sz="2200" dirty="0">
                <a:latin typeface="Futura Std Light" panose="020B0402020204020303"/>
              </a:rPr>
              <a:t>También se puede</a:t>
            </a:r>
            <a:r>
              <a:rPr lang="es-MX" sz="2200" dirty="0">
                <a:latin typeface="Futura Std Light" panose="020B0402020204020303"/>
              </a:rPr>
              <a:t>n</a:t>
            </a:r>
            <a:r>
              <a:rPr lang="58378" sz="2200" dirty="0">
                <a:latin typeface="Futura Std Light" panose="020B0402020204020303"/>
              </a:rPr>
              <a:t> realizar de forma virtual o mediante un enfoque híbrido</a:t>
            </a:r>
            <a:r>
              <a:rPr lang="es-PE" sz="2200" dirty="0">
                <a:latin typeface="Futura Std Light" panose="020B0402020204020303"/>
              </a:rPr>
              <a:t>.</a:t>
            </a:r>
            <a:endParaRPr lang="58378" sz="2200" dirty="0">
              <a:latin typeface="Futura Std Light" panose="020B0402020204020303"/>
            </a:endParaRPr>
          </a:p>
          <a:p>
            <a:pPr>
              <a:spcBef>
                <a:spcPct val="0"/>
              </a:spcBef>
              <a:spcAft>
                <a:spcPct val="0"/>
              </a:spcAft>
              <a:buClrTx/>
              <a:buSzPct val="75000"/>
              <a:buFont typeface="Arial" panose="020B0604020202020204" pitchFamily="34" charset="0"/>
              <a:buChar char="•"/>
              <a:defRPr b="0" i="0"/>
            </a:pPr>
            <a:r>
              <a:rPr lang="58378" sz="2600" dirty="0">
                <a:latin typeface="Futura Std Light" panose="020B0402020204020303"/>
              </a:rPr>
              <a:t>Se recomienda su uso por parte de un grupo establecido que seguirá existiendo el tiempo suficiente para implementar los planes, como</a:t>
            </a:r>
            <a:r>
              <a:rPr lang="es-PE" sz="2600" dirty="0">
                <a:latin typeface="Futura Std Light" panose="020B0402020204020303"/>
              </a:rPr>
              <a:t>:</a:t>
            </a:r>
            <a:endParaRPr lang="58378" sz="2600" dirty="0">
              <a:latin typeface="Futura Std Light" panose="020B0402020204020303"/>
            </a:endParaRPr>
          </a:p>
          <a:p>
            <a:pPr lvl="1">
              <a:spcBef>
                <a:spcPts val="600"/>
              </a:spcBef>
              <a:spcAft>
                <a:spcPct val="0"/>
              </a:spcAft>
              <a:buClrTx/>
              <a:buSzPct val="75000"/>
              <a:buFont typeface="Arial" panose="020B0604020202020204" pitchFamily="34" charset="0"/>
              <a:buChar char="•"/>
              <a:defRPr b="0" i="0"/>
            </a:pPr>
            <a:r>
              <a:rPr lang="58378" sz="2200" dirty="0">
                <a:latin typeface="Futura Std Light" panose="020B0402020204020303"/>
              </a:rPr>
              <a:t>Un </a:t>
            </a:r>
            <a:r>
              <a:rPr lang="es-PE" sz="2200" dirty="0">
                <a:latin typeface="Futura Std Light" panose="020B0402020204020303"/>
              </a:rPr>
              <a:t>INSP</a:t>
            </a:r>
            <a:endParaRPr lang="58378" sz="2200" dirty="0">
              <a:latin typeface="Futura Std Light" panose="020B0402020204020303"/>
            </a:endParaRPr>
          </a:p>
          <a:p>
            <a:pPr lvl="1">
              <a:spcBef>
                <a:spcPts val="600"/>
              </a:spcBef>
              <a:spcAft>
                <a:spcPct val="0"/>
              </a:spcAft>
              <a:buClrTx/>
              <a:buSzPct val="75000"/>
              <a:buFont typeface="Arial" panose="020B0604020202020204" pitchFamily="34" charset="0"/>
              <a:buChar char="•"/>
              <a:defRPr b="0" i="0"/>
            </a:pPr>
            <a:r>
              <a:rPr lang="58378" sz="2200" dirty="0">
                <a:latin typeface="Futura Std Light" panose="020B0402020204020303"/>
              </a:rPr>
              <a:t>Un departamento en un </a:t>
            </a:r>
            <a:r>
              <a:rPr lang="es-PE" sz="2200" dirty="0">
                <a:latin typeface="Futura Std Light" panose="020B0402020204020303"/>
              </a:rPr>
              <a:t>INSP</a:t>
            </a:r>
            <a:endParaRPr lang="58378" sz="2200" dirty="0">
              <a:latin typeface="Futura Std Light" panose="020B0402020204020303"/>
            </a:endParaRPr>
          </a:p>
          <a:p>
            <a:pPr lvl="1">
              <a:spcBef>
                <a:spcPts val="600"/>
              </a:spcBef>
              <a:spcAft>
                <a:spcPct val="0"/>
              </a:spcAft>
              <a:buClrTx/>
              <a:buSzPct val="75000"/>
              <a:buFont typeface="Arial" panose="020B0604020202020204" pitchFamily="34" charset="0"/>
              <a:buChar char="•"/>
              <a:defRPr b="0" i="0"/>
            </a:pPr>
            <a:r>
              <a:rPr lang="58378" sz="2200" dirty="0">
                <a:latin typeface="Futura Std Light" panose="020B0402020204020303"/>
              </a:rPr>
              <a:t>Sectores del Ministerio de Salud que se están uniendo para crear el </a:t>
            </a:r>
            <a:r>
              <a:rPr lang="es-PE" sz="2200" dirty="0">
                <a:latin typeface="Futura Std Light" panose="020B0402020204020303"/>
              </a:rPr>
              <a:t>INSP</a:t>
            </a:r>
            <a:endParaRPr lang="58378" sz="2200" dirty="0">
              <a:latin typeface="Futura Std Light" panose="020B0402020204020303"/>
            </a:endParaRPr>
          </a:p>
        </p:txBody>
      </p:sp>
      <p:sp>
        <p:nvSpPr>
          <p:cNvPr id="4" name="Title 1">
            <a:extLst>
              <a:ext uri="{FF2B5EF4-FFF2-40B4-BE49-F238E27FC236}">
                <a16:creationId xmlns:a16="http://schemas.microsoft.com/office/drawing/2014/main" id="{30AD64CB-4E7D-A145-A1D6-364E2AE561C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cap="all" dirty="0">
                <a:solidFill>
                  <a:srgbClr val="0072C6"/>
                </a:solidFill>
                <a:latin typeface="Futura Std Light" panose="020B0402020204020303"/>
              </a:rPr>
              <a:t>Talleres de SDT</a:t>
            </a:r>
          </a:p>
        </p:txBody>
      </p:sp>
    </p:spTree>
    <p:extLst>
      <p:ext uri="{BB962C8B-B14F-4D97-AF65-F5344CB8AC3E}">
        <p14:creationId xmlns:p14="http://schemas.microsoft.com/office/powerpoint/2010/main" val="80623429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3585</Words>
  <Application>Microsoft Office PowerPoint</Application>
  <PresentationFormat>On-screen Show (4:3)</PresentationFormat>
  <Paragraphs>248</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Arial</vt:lpstr>
      <vt:lpstr>Calibri</vt:lpstr>
      <vt:lpstr>Calibri Light</vt:lpstr>
      <vt:lpstr>Futura std light</vt:lpstr>
      <vt:lpstr>Futura std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Talleres de SDT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Otras formas de utilizar las Guías de Discusión y LA SDT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2024-11-19T19:31:13Z</dcterms:created>
  <dcterms:modified xsi:type="dcterms:W3CDTF">2024-12-19T18:07:02Z</dcterms:modified>
</cp:coreProperties>
</file>