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361" r:id="rId5"/>
    <p:sldId id="394" r:id="rId6"/>
    <p:sldId id="392" r:id="rId7"/>
    <p:sldId id="396" r:id="rId8"/>
    <p:sldId id="413" r:id="rId9"/>
    <p:sldId id="415" r:id="rId10"/>
    <p:sldId id="391" r:id="rId11"/>
    <p:sldId id="402" r:id="rId12"/>
    <p:sldId id="374" r:id="rId13"/>
    <p:sldId id="395" r:id="rId14"/>
    <p:sldId id="414" r:id="rId15"/>
    <p:sldId id="398" r:id="rId16"/>
    <p:sldId id="406" r:id="rId17"/>
    <p:sldId id="407" r:id="rId18"/>
    <p:sldId id="408" r:id="rId19"/>
    <p:sldId id="409" r:id="rId20"/>
    <p:sldId id="389" r:id="rId21"/>
    <p:sldId id="400" r:id="rId22"/>
    <p:sldId id="368"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Zoonekyndt-Ballart, Amandine" initials="ZBA" lastIdx="9" clrIdx="7">
    <p:extLst>
      <p:ext uri="{19B8F6BF-5375-455C-9EA6-DF929625EA0E}">
        <p15:presenceInfo xmlns:p15="http://schemas.microsoft.com/office/powerpoint/2012/main" userId="S::aballa3@emory.edu::b7e4ac64-3997-41be-91b0-0e6440a2344b" providerId="AD"/>
      </p:ext>
    </p:extLst>
  </p:cmAuthor>
  <p:cmAuthor id="1" name="Vandi, Henry (CDC/CGH/DGHP) (CTR)" initials="VH((" lastIdx="44" clrIdx="0"/>
  <p:cmAuthor id="8" name="Deveaux, Marie Line Camille" initials="DMLC" lastIdx="6" clrIdx="8">
    <p:extLst>
      <p:ext uri="{19B8F6BF-5375-455C-9EA6-DF929625EA0E}">
        <p15:presenceInfo xmlns:p15="http://schemas.microsoft.com/office/powerpoint/2012/main" userId="S::mldevea@emory.edu::2ba7bf30-2935-4087-a3ac-173d2303bc5c" providerId="AD"/>
      </p:ext>
    </p:extLst>
  </p:cmAuthor>
  <p:cmAuthor id="2" name="Sue Binder" initials="SB" lastIdx="101" clrIdx="1"/>
  <p:cmAuthor id="3" name="Henry Vandi" initials="" lastIdx="26" clrIdx="2"/>
  <p:cmAuthor id="4" name="Shenandoah Evans" initials="SE" lastIdx="25" clrIdx="4">
    <p:extLst>
      <p:ext uri="{19B8F6BF-5375-455C-9EA6-DF929625EA0E}">
        <p15:presenceInfo xmlns:p15="http://schemas.microsoft.com/office/powerpoint/2012/main" userId="67f27a6876175044" providerId="Windows Live"/>
      </p:ext>
    </p:extLst>
  </p:cmAuthor>
  <p:cmAuthor id="5" name="Vandi, Henry (CDC/CGH/DGHP)" initials="VH(" lastIdx="37" clrIdx="5">
    <p:extLst>
      <p:ext uri="{19B8F6BF-5375-455C-9EA6-DF929625EA0E}">
        <p15:presenceInfo xmlns:p15="http://schemas.microsoft.com/office/powerpoint/2012/main" userId="S-1-5-21-1207783550-2075000910-922709458-447272" providerId="AD"/>
      </p:ext>
    </p:extLst>
  </p:cmAuthor>
  <p:cmAuthor id="6" name="Vandi, Henry (CDC/DDPHSIS/CGH/DGHP)" initials="VH(" lastIdx="8" clrIdx="6">
    <p:extLst>
      <p:ext uri="{19B8F6BF-5375-455C-9EA6-DF929625EA0E}">
        <p15:presenceInfo xmlns:p15="http://schemas.microsoft.com/office/powerpoint/2012/main" userId="S::ymu4@cdc.gov::5610a9c7-e315-4bc1-ab19-0dbff5a587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889"/>
    <a:srgbClr val="F878A0"/>
    <a:srgbClr val="F78993"/>
    <a:srgbClr val="F17F9A"/>
    <a:srgbClr val="E58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0" autoAdjust="0"/>
    <p:restoredTop sz="62810" autoAdjust="0"/>
  </p:normalViewPr>
  <p:slideViewPr>
    <p:cSldViewPr snapToGrid="0" showGuides="1">
      <p:cViewPr varScale="1">
        <p:scale>
          <a:sx n="106" d="100"/>
          <a:sy n="106" d="100"/>
        </p:scale>
        <p:origin x="84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80" d="100"/>
          <a:sy n="80" d="100"/>
        </p:scale>
        <p:origin x="316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CFD47-C532-45BE-A735-5623D74140BF}" type="doc">
      <dgm:prSet loTypeId="urn:microsoft.com/office/officeart/2005/8/layout/arrow2" loCatId="process" qsTypeId="urn:microsoft.com/office/officeart/2005/8/quickstyle/simple1" qsCatId="simple" csTypeId="urn:microsoft.com/office/officeart/2005/8/colors/accent1_2" csCatId="accent1" phldr="1"/>
      <dgm:spPr/>
    </dgm:pt>
    <dgm:pt modelId="{5577D134-D577-4863-9EC3-2FE85C41C9C4}">
      <dgm:prSet phldrT="[Text]"/>
      <dgm:spPr/>
      <dgm:t>
        <a:bodyPr/>
        <a:lstStyle/>
        <a:p>
          <a:r>
            <a:rPr lang="en-US" dirty="0"/>
            <a:t>Basic</a:t>
          </a:r>
        </a:p>
      </dgm:t>
    </dgm:pt>
    <dgm:pt modelId="{EE5BF9E2-A307-497D-92CC-4AACAAD92E58}" type="parTrans" cxnId="{65E01A29-C0EC-4CB6-B4D5-54701B80CA38}">
      <dgm:prSet/>
      <dgm:spPr/>
      <dgm:t>
        <a:bodyPr/>
        <a:lstStyle/>
        <a:p>
          <a:endParaRPr lang="en-US"/>
        </a:p>
      </dgm:t>
    </dgm:pt>
    <dgm:pt modelId="{96A0CD47-0056-4BB9-BE64-517890B6559C}" type="sibTrans" cxnId="{65E01A29-C0EC-4CB6-B4D5-54701B80CA38}">
      <dgm:prSet/>
      <dgm:spPr/>
      <dgm:t>
        <a:bodyPr/>
        <a:lstStyle/>
        <a:p>
          <a:endParaRPr lang="en-US"/>
        </a:p>
      </dgm:t>
    </dgm:pt>
    <dgm:pt modelId="{6712021C-45D0-48FB-B0EE-2CA5D5289FC8}">
      <dgm:prSet phldrT="[Text]"/>
      <dgm:spPr/>
      <dgm:t>
        <a:bodyPr/>
        <a:lstStyle/>
        <a:p>
          <a:r>
            <a:rPr lang="en-US" dirty="0"/>
            <a:t>Advanced</a:t>
          </a:r>
        </a:p>
      </dgm:t>
    </dgm:pt>
    <dgm:pt modelId="{CFE39A3F-9201-4E9D-BEFE-0866C822FC63}" type="parTrans" cxnId="{25046BC7-050B-49A5-8979-C6ED4583DF9C}">
      <dgm:prSet/>
      <dgm:spPr/>
      <dgm:t>
        <a:bodyPr/>
        <a:lstStyle/>
        <a:p>
          <a:endParaRPr lang="en-US"/>
        </a:p>
      </dgm:t>
    </dgm:pt>
    <dgm:pt modelId="{E0CD52E7-8D42-4B27-8FD8-D60815992D97}" type="sibTrans" cxnId="{25046BC7-050B-49A5-8979-C6ED4583DF9C}">
      <dgm:prSet/>
      <dgm:spPr/>
      <dgm:t>
        <a:bodyPr/>
        <a:lstStyle/>
        <a:p>
          <a:endParaRPr lang="en-US"/>
        </a:p>
      </dgm:t>
    </dgm:pt>
    <dgm:pt modelId="{443EEAA7-E52B-46B2-887F-6AE47641BF0F}">
      <dgm:prSet phldrT="[Text]"/>
      <dgm:spPr/>
      <dgm:t>
        <a:bodyPr/>
        <a:lstStyle/>
        <a:p>
          <a:pPr algn="l"/>
          <a:r>
            <a:rPr lang="en-US" dirty="0"/>
            <a:t>Leading Edge</a:t>
          </a:r>
        </a:p>
      </dgm:t>
    </dgm:pt>
    <dgm:pt modelId="{CCA44475-96CA-474F-8397-3425DADE9E9A}" type="parTrans" cxnId="{789BA1E2-5AC2-4010-813E-4C2FE2BA80E0}">
      <dgm:prSet/>
      <dgm:spPr/>
      <dgm:t>
        <a:bodyPr/>
        <a:lstStyle/>
        <a:p>
          <a:endParaRPr lang="en-US"/>
        </a:p>
      </dgm:t>
    </dgm:pt>
    <dgm:pt modelId="{BFFAB8C3-67EB-4766-8670-CA43B628B0E1}" type="sibTrans" cxnId="{789BA1E2-5AC2-4010-813E-4C2FE2BA80E0}">
      <dgm:prSet/>
      <dgm:spPr/>
      <dgm:t>
        <a:bodyPr/>
        <a:lstStyle/>
        <a:p>
          <a:endParaRPr lang="en-US"/>
        </a:p>
      </dgm:t>
    </dgm:pt>
    <dgm:pt modelId="{07D67AD2-CF94-4BC0-B7CC-14975E712190}">
      <dgm:prSet phldrT="[Text]"/>
      <dgm:spPr/>
      <dgm:t>
        <a:bodyPr/>
        <a:lstStyle/>
        <a:p>
          <a:r>
            <a:rPr lang="en-US" dirty="0"/>
            <a:t>Developing</a:t>
          </a:r>
        </a:p>
      </dgm:t>
    </dgm:pt>
    <dgm:pt modelId="{F9F28DFA-A94B-4E94-BB8D-AF42D18075E3}" type="parTrans" cxnId="{DB8117D0-77CC-41D5-9531-9DC023ECAA70}">
      <dgm:prSet/>
      <dgm:spPr/>
      <dgm:t>
        <a:bodyPr/>
        <a:lstStyle/>
        <a:p>
          <a:endParaRPr lang="en-US"/>
        </a:p>
      </dgm:t>
    </dgm:pt>
    <dgm:pt modelId="{99CC19F9-E6BC-4906-B22A-4BAC79E7DEA8}" type="sibTrans" cxnId="{DB8117D0-77CC-41D5-9531-9DC023ECAA70}">
      <dgm:prSet/>
      <dgm:spPr/>
      <dgm:t>
        <a:bodyPr/>
        <a:lstStyle/>
        <a:p>
          <a:endParaRPr lang="en-US"/>
        </a:p>
      </dgm:t>
    </dgm:pt>
    <dgm:pt modelId="{30C00AEF-9CAD-4307-9C1B-766C587329B1}" type="pres">
      <dgm:prSet presAssocID="{312CFD47-C532-45BE-A735-5623D74140BF}" presName="arrowDiagram" presStyleCnt="0">
        <dgm:presLayoutVars>
          <dgm:chMax val="5"/>
          <dgm:dir/>
          <dgm:resizeHandles val="exact"/>
        </dgm:presLayoutVars>
      </dgm:prSet>
      <dgm:spPr/>
    </dgm:pt>
    <dgm:pt modelId="{98D27312-7DB6-4997-83FE-9530541BB1A3}" type="pres">
      <dgm:prSet presAssocID="{312CFD47-C532-45BE-A735-5623D74140BF}" presName="arrow" presStyleLbl="bgShp" presStyleIdx="0" presStyleCnt="1" custScaleX="158534" custLinFactNeighborX="2245"/>
      <dgm:spPr>
        <a:solidFill>
          <a:schemeClr val="accent1">
            <a:lumMod val="60000"/>
            <a:lumOff val="40000"/>
          </a:schemeClr>
        </a:solidFill>
      </dgm:spPr>
      <dgm:extLst>
        <a:ext uri="{E40237B7-FDA0-4F09-8148-C483321AD2D9}">
          <dgm14:cNvPr xmlns:dgm14="http://schemas.microsoft.com/office/drawing/2010/diagram" id="0" name="" descr="Arrow figuring development"/>
        </a:ext>
      </dgm:extLst>
    </dgm:pt>
    <dgm:pt modelId="{1B2ECF93-5F8C-492E-AAB2-7BBACEFB0AE2}" type="pres">
      <dgm:prSet presAssocID="{312CFD47-C532-45BE-A735-5623D74140BF}" presName="arrowDiagram4" presStyleCnt="0"/>
      <dgm:spPr/>
    </dgm:pt>
    <dgm:pt modelId="{BCEA4E59-E889-4FBB-9EC5-C38CEA5E0D86}" type="pres">
      <dgm:prSet presAssocID="{5577D134-D577-4863-9EC3-2FE85C41C9C4}" presName="bullet4a" presStyleLbl="node1" presStyleIdx="0" presStyleCnt="4" custLinFactX="-200000" custLinFactY="-100000" custLinFactNeighborX="-201266" custLinFactNeighborY="-192816"/>
      <dgm:spPr/>
    </dgm:pt>
    <dgm:pt modelId="{58458298-EAFE-46F2-BD73-3807217D3909}" type="pres">
      <dgm:prSet presAssocID="{5577D134-D577-4863-9EC3-2FE85C41C9C4}" presName="textBox4a" presStyleLbl="revTx" presStyleIdx="0" presStyleCnt="4" custLinFactNeighborX="-38333" custLinFactNeighborY="-20397">
        <dgm:presLayoutVars>
          <dgm:bulletEnabled val="1"/>
        </dgm:presLayoutVars>
      </dgm:prSet>
      <dgm:spPr/>
    </dgm:pt>
    <dgm:pt modelId="{7B95D159-9328-4141-B184-8FD268B27857}" type="pres">
      <dgm:prSet presAssocID="{07D67AD2-CF94-4BC0-B7CC-14975E712190}" presName="bullet4b" presStyleLbl="node1" presStyleIdx="1" presStyleCnt="4" custLinFactNeighborX="-6236" custLinFactNeighborY="-56124"/>
      <dgm:spPr/>
    </dgm:pt>
    <dgm:pt modelId="{C23C1AF2-D447-42A9-BFEB-312BCBF1A460}" type="pres">
      <dgm:prSet presAssocID="{07D67AD2-CF94-4BC0-B7CC-14975E712190}" presName="textBox4b" presStyleLbl="revTx" presStyleIdx="1" presStyleCnt="4" custScaleY="29149" custLinFactNeighborX="4286" custLinFactNeighborY="-26192">
        <dgm:presLayoutVars>
          <dgm:bulletEnabled val="1"/>
        </dgm:presLayoutVars>
      </dgm:prSet>
      <dgm:spPr/>
    </dgm:pt>
    <dgm:pt modelId="{48B900A8-3BE1-4061-81EB-1419875B3BF1}" type="pres">
      <dgm:prSet presAssocID="{6712021C-45D0-48FB-B0EE-2CA5D5289FC8}" presName="bullet4c" presStyleLbl="node1" presStyleIdx="2" presStyleCnt="4" custLinFactX="100000" custLinFactNeighborX="135317" custLinFactNeighborY="-18825"/>
      <dgm:spPr/>
    </dgm:pt>
    <dgm:pt modelId="{BA0FA344-EF90-430C-829B-DE88B5EC413C}" type="pres">
      <dgm:prSet presAssocID="{6712021C-45D0-48FB-B0EE-2CA5D5289FC8}" presName="textBox4c" presStyleLbl="revTx" presStyleIdx="2" presStyleCnt="4" custScaleX="93587" custScaleY="22505" custLinFactNeighborX="50309" custLinFactNeighborY="-25650">
        <dgm:presLayoutVars>
          <dgm:bulletEnabled val="1"/>
        </dgm:presLayoutVars>
      </dgm:prSet>
      <dgm:spPr/>
    </dgm:pt>
    <dgm:pt modelId="{D7427134-5684-4089-988B-A772CBC4E4EA}" type="pres">
      <dgm:prSet presAssocID="{443EEAA7-E52B-46B2-887F-6AE47641BF0F}" presName="bullet4d" presStyleLbl="node1" presStyleIdx="3" presStyleCnt="4" custLinFactX="157570" custLinFactNeighborX="200000" custLinFactNeighborY="-7169"/>
      <dgm:spPr/>
    </dgm:pt>
    <dgm:pt modelId="{498EB726-0C86-4AC6-A58A-E7E58919E359}" type="pres">
      <dgm:prSet presAssocID="{443EEAA7-E52B-46B2-887F-6AE47641BF0F}" presName="textBox4d" presStyleLbl="revTx" presStyleIdx="3" presStyleCnt="4" custScaleX="142658" custScaleY="12538" custLinFactNeighborX="96348" custLinFactNeighborY="-23781">
        <dgm:presLayoutVars>
          <dgm:bulletEnabled val="1"/>
        </dgm:presLayoutVars>
      </dgm:prSet>
      <dgm:spPr/>
    </dgm:pt>
  </dgm:ptLst>
  <dgm:cxnLst>
    <dgm:cxn modelId="{65E01A29-C0EC-4CB6-B4D5-54701B80CA38}" srcId="{312CFD47-C532-45BE-A735-5623D74140BF}" destId="{5577D134-D577-4863-9EC3-2FE85C41C9C4}" srcOrd="0" destOrd="0" parTransId="{EE5BF9E2-A307-497D-92CC-4AACAAD92E58}" sibTransId="{96A0CD47-0056-4BB9-BE64-517890B6559C}"/>
    <dgm:cxn modelId="{E58D6449-7021-4AB0-804D-A3C6C342303A}" type="presOf" srcId="{443EEAA7-E52B-46B2-887F-6AE47641BF0F}" destId="{498EB726-0C86-4AC6-A58A-E7E58919E359}" srcOrd="0" destOrd="0" presId="urn:microsoft.com/office/officeart/2005/8/layout/arrow2"/>
    <dgm:cxn modelId="{1B24217C-BF51-4D4D-871D-64BDB60C75D7}" type="presOf" srcId="{312CFD47-C532-45BE-A735-5623D74140BF}" destId="{30C00AEF-9CAD-4307-9C1B-766C587329B1}" srcOrd="0" destOrd="0" presId="urn:microsoft.com/office/officeart/2005/8/layout/arrow2"/>
    <dgm:cxn modelId="{E4F20DB7-4069-454D-96F4-A020F38B1664}" type="presOf" srcId="{5577D134-D577-4863-9EC3-2FE85C41C9C4}" destId="{58458298-EAFE-46F2-BD73-3807217D3909}" srcOrd="0" destOrd="0" presId="urn:microsoft.com/office/officeart/2005/8/layout/arrow2"/>
    <dgm:cxn modelId="{25046BC7-050B-49A5-8979-C6ED4583DF9C}" srcId="{312CFD47-C532-45BE-A735-5623D74140BF}" destId="{6712021C-45D0-48FB-B0EE-2CA5D5289FC8}" srcOrd="2" destOrd="0" parTransId="{CFE39A3F-9201-4E9D-BEFE-0866C822FC63}" sibTransId="{E0CD52E7-8D42-4B27-8FD8-D60815992D97}"/>
    <dgm:cxn modelId="{0EC2FAC8-BFCF-4176-9D62-98D306E53226}" type="presOf" srcId="{07D67AD2-CF94-4BC0-B7CC-14975E712190}" destId="{C23C1AF2-D447-42A9-BFEB-312BCBF1A460}" srcOrd="0" destOrd="0" presId="urn:microsoft.com/office/officeart/2005/8/layout/arrow2"/>
    <dgm:cxn modelId="{DB8117D0-77CC-41D5-9531-9DC023ECAA70}" srcId="{312CFD47-C532-45BE-A735-5623D74140BF}" destId="{07D67AD2-CF94-4BC0-B7CC-14975E712190}" srcOrd="1" destOrd="0" parTransId="{F9F28DFA-A94B-4E94-BB8D-AF42D18075E3}" sibTransId="{99CC19F9-E6BC-4906-B22A-4BAC79E7DEA8}"/>
    <dgm:cxn modelId="{6493A9D0-86DF-42C2-919B-096CE03DE91E}" type="presOf" srcId="{6712021C-45D0-48FB-B0EE-2CA5D5289FC8}" destId="{BA0FA344-EF90-430C-829B-DE88B5EC413C}" srcOrd="0" destOrd="0" presId="urn:microsoft.com/office/officeart/2005/8/layout/arrow2"/>
    <dgm:cxn modelId="{789BA1E2-5AC2-4010-813E-4C2FE2BA80E0}" srcId="{312CFD47-C532-45BE-A735-5623D74140BF}" destId="{443EEAA7-E52B-46B2-887F-6AE47641BF0F}" srcOrd="3" destOrd="0" parTransId="{CCA44475-96CA-474F-8397-3425DADE9E9A}" sibTransId="{BFFAB8C3-67EB-4766-8670-CA43B628B0E1}"/>
    <dgm:cxn modelId="{43E5B51D-9D58-493C-94B3-AF346B5D778D}" type="presParOf" srcId="{30C00AEF-9CAD-4307-9C1B-766C587329B1}" destId="{98D27312-7DB6-4997-83FE-9530541BB1A3}" srcOrd="0" destOrd="0" presId="urn:microsoft.com/office/officeart/2005/8/layout/arrow2"/>
    <dgm:cxn modelId="{6DE622F0-3B3F-4CE8-AC6D-BFDF566ADD96}" type="presParOf" srcId="{30C00AEF-9CAD-4307-9C1B-766C587329B1}" destId="{1B2ECF93-5F8C-492E-AAB2-7BBACEFB0AE2}" srcOrd="1" destOrd="0" presId="urn:microsoft.com/office/officeart/2005/8/layout/arrow2"/>
    <dgm:cxn modelId="{2BED9222-899A-4552-ACD8-8543101E59B3}" type="presParOf" srcId="{1B2ECF93-5F8C-492E-AAB2-7BBACEFB0AE2}" destId="{BCEA4E59-E889-4FBB-9EC5-C38CEA5E0D86}" srcOrd="0" destOrd="0" presId="urn:microsoft.com/office/officeart/2005/8/layout/arrow2"/>
    <dgm:cxn modelId="{68768151-BC0B-433F-9447-3F216B35A48F}" type="presParOf" srcId="{1B2ECF93-5F8C-492E-AAB2-7BBACEFB0AE2}" destId="{58458298-EAFE-46F2-BD73-3807217D3909}" srcOrd="1" destOrd="0" presId="urn:microsoft.com/office/officeart/2005/8/layout/arrow2"/>
    <dgm:cxn modelId="{F65B561E-4328-4240-898B-4E975DE03516}" type="presParOf" srcId="{1B2ECF93-5F8C-492E-AAB2-7BBACEFB0AE2}" destId="{7B95D159-9328-4141-B184-8FD268B27857}" srcOrd="2" destOrd="0" presId="urn:microsoft.com/office/officeart/2005/8/layout/arrow2"/>
    <dgm:cxn modelId="{E9E325B9-33EF-4DF7-9627-4C0415132E71}" type="presParOf" srcId="{1B2ECF93-5F8C-492E-AAB2-7BBACEFB0AE2}" destId="{C23C1AF2-D447-42A9-BFEB-312BCBF1A460}" srcOrd="3" destOrd="0" presId="urn:microsoft.com/office/officeart/2005/8/layout/arrow2"/>
    <dgm:cxn modelId="{8CB06229-5681-4AB8-B649-DA2A8857070B}" type="presParOf" srcId="{1B2ECF93-5F8C-492E-AAB2-7BBACEFB0AE2}" destId="{48B900A8-3BE1-4061-81EB-1419875B3BF1}" srcOrd="4" destOrd="0" presId="urn:microsoft.com/office/officeart/2005/8/layout/arrow2"/>
    <dgm:cxn modelId="{25EC3E79-2FD8-4C1E-A242-4B6353619AB0}" type="presParOf" srcId="{1B2ECF93-5F8C-492E-AAB2-7BBACEFB0AE2}" destId="{BA0FA344-EF90-430C-829B-DE88B5EC413C}" srcOrd="5" destOrd="0" presId="urn:microsoft.com/office/officeart/2005/8/layout/arrow2"/>
    <dgm:cxn modelId="{87AF0CAA-6A8D-46D1-B719-9176F0C4107C}" type="presParOf" srcId="{1B2ECF93-5F8C-492E-AAB2-7BBACEFB0AE2}" destId="{D7427134-5684-4089-988B-A772CBC4E4EA}" srcOrd="6" destOrd="0" presId="urn:microsoft.com/office/officeart/2005/8/layout/arrow2"/>
    <dgm:cxn modelId="{B2F98D70-458C-42A7-B4BE-64B0738C718D}" type="presParOf" srcId="{1B2ECF93-5F8C-492E-AAB2-7BBACEFB0AE2}" destId="{498EB726-0C86-4AC6-A58A-E7E58919E359}"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240AA9-5A83-4FBD-A580-42EE6F400951}"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073B4B25-D5ED-47D2-87DE-BAB36C2FDE1C}">
      <dgm:prSet phldrT="[Text]"/>
      <dgm:spPr/>
      <dgm:t>
        <a:bodyPr/>
        <a:lstStyle/>
        <a:p>
          <a:r>
            <a:rPr lang="en-US" dirty="0">
              <a:solidFill>
                <a:schemeClr val="tx1"/>
              </a:solidFill>
            </a:rPr>
            <a:t>1. ASSESS</a:t>
          </a:r>
        </a:p>
      </dgm:t>
    </dgm:pt>
    <dgm:pt modelId="{59E7536D-B141-48B9-847F-22E71B4A9906}" type="parTrans" cxnId="{4F5B21DD-C2BD-4CB6-9C35-C0E0B246FE5F}">
      <dgm:prSet/>
      <dgm:spPr/>
      <dgm:t>
        <a:bodyPr/>
        <a:lstStyle/>
        <a:p>
          <a:endParaRPr lang="en-US"/>
        </a:p>
      </dgm:t>
    </dgm:pt>
    <dgm:pt modelId="{D031DF99-F8F7-4935-9DBD-151B16A3BC2B}" type="sibTrans" cxnId="{4F5B21DD-C2BD-4CB6-9C35-C0E0B246FE5F}">
      <dgm:prSet/>
      <dgm:spPr/>
      <dgm:t>
        <a:bodyPr/>
        <a:lstStyle/>
        <a:p>
          <a:endParaRPr lang="en-US"/>
        </a:p>
      </dgm:t>
    </dgm:pt>
    <dgm:pt modelId="{D265A5F1-A95A-4096-8109-BCE606C8E374}">
      <dgm:prSet phldrT="[Text]"/>
      <dgm:spPr/>
      <dgm:t>
        <a:bodyPr/>
        <a:lstStyle/>
        <a:p>
          <a:r>
            <a:rPr lang="en-US" dirty="0">
              <a:solidFill>
                <a:schemeClr val="tx1"/>
              </a:solidFill>
            </a:rPr>
            <a:t>2. PRIORITIZE</a:t>
          </a:r>
        </a:p>
      </dgm:t>
    </dgm:pt>
    <dgm:pt modelId="{FD22334B-183A-416A-B5C6-D2752307B0B1}" type="parTrans" cxnId="{7DF09559-3FDB-46CE-A822-A10CFF7EDE02}">
      <dgm:prSet/>
      <dgm:spPr/>
      <dgm:t>
        <a:bodyPr/>
        <a:lstStyle/>
        <a:p>
          <a:endParaRPr lang="en-US"/>
        </a:p>
      </dgm:t>
    </dgm:pt>
    <dgm:pt modelId="{361C8A65-095D-4270-B1A8-33013F0E3B0F}" type="sibTrans" cxnId="{7DF09559-3FDB-46CE-A822-A10CFF7EDE02}">
      <dgm:prSet/>
      <dgm:spPr/>
      <dgm:t>
        <a:bodyPr/>
        <a:lstStyle/>
        <a:p>
          <a:endParaRPr lang="en-US"/>
        </a:p>
      </dgm:t>
    </dgm:pt>
    <dgm:pt modelId="{4AD5EFF3-1981-4E81-9F15-E8127B5B07CA}">
      <dgm:prSet phldrT="[Text]"/>
      <dgm:spPr/>
      <dgm:t>
        <a:bodyPr/>
        <a:lstStyle/>
        <a:p>
          <a:r>
            <a:rPr lang="en-US" dirty="0">
              <a:solidFill>
                <a:schemeClr val="tx1"/>
              </a:solidFill>
            </a:rPr>
            <a:t>3. PLAN</a:t>
          </a:r>
        </a:p>
      </dgm:t>
    </dgm:pt>
    <dgm:pt modelId="{80C1845C-D7F5-47D3-A0F1-B5D13158D876}" type="parTrans" cxnId="{F9A417BC-635B-4E02-8EE6-60219FDCE800}">
      <dgm:prSet/>
      <dgm:spPr/>
      <dgm:t>
        <a:bodyPr/>
        <a:lstStyle/>
        <a:p>
          <a:endParaRPr lang="en-US"/>
        </a:p>
      </dgm:t>
    </dgm:pt>
    <dgm:pt modelId="{CB7D4474-067D-4CCA-AEBD-8B6514190084}" type="sibTrans" cxnId="{F9A417BC-635B-4E02-8EE6-60219FDCE800}">
      <dgm:prSet/>
      <dgm:spPr/>
      <dgm:t>
        <a:bodyPr/>
        <a:lstStyle/>
        <a:p>
          <a:endParaRPr lang="en-US"/>
        </a:p>
      </dgm:t>
    </dgm:pt>
    <dgm:pt modelId="{E3B169AB-FB13-46DB-94AE-D32FDD9D8F8F}" type="pres">
      <dgm:prSet presAssocID="{FE240AA9-5A83-4FBD-A580-42EE6F400951}" presName="Name0" presStyleCnt="0">
        <dgm:presLayoutVars>
          <dgm:dir/>
          <dgm:resizeHandles val="exact"/>
        </dgm:presLayoutVars>
      </dgm:prSet>
      <dgm:spPr/>
    </dgm:pt>
    <dgm:pt modelId="{8474AADD-5CFD-41C6-9DE2-B0D041ACA31A}" type="pres">
      <dgm:prSet presAssocID="{073B4B25-D5ED-47D2-87DE-BAB36C2FDE1C}" presName="composite" presStyleCnt="0"/>
      <dgm:spPr/>
    </dgm:pt>
    <dgm:pt modelId="{0779A6E9-FACB-4BB7-B342-2C6548B09EDD}" type="pres">
      <dgm:prSet presAssocID="{073B4B25-D5ED-47D2-87DE-BAB36C2FDE1C}" presName="bgChev" presStyleLbl="node1" presStyleIdx="0" presStyleCnt="3"/>
      <dgm:spPr/>
    </dgm:pt>
    <dgm:pt modelId="{BD6E83F8-AB5B-4BC0-A7D6-4626BCE91756}" type="pres">
      <dgm:prSet presAssocID="{073B4B25-D5ED-47D2-87DE-BAB36C2FDE1C}" presName="txNode" presStyleLbl="fgAcc1" presStyleIdx="0" presStyleCnt="3">
        <dgm:presLayoutVars>
          <dgm:bulletEnabled val="1"/>
        </dgm:presLayoutVars>
      </dgm:prSet>
      <dgm:spPr/>
    </dgm:pt>
    <dgm:pt modelId="{02B1633D-87FF-4246-A219-838416EE8C33}" type="pres">
      <dgm:prSet presAssocID="{D031DF99-F8F7-4935-9DBD-151B16A3BC2B}" presName="compositeSpace" presStyleCnt="0"/>
      <dgm:spPr/>
    </dgm:pt>
    <dgm:pt modelId="{81207DF0-2782-48BC-BB21-14A8FB2C2228}" type="pres">
      <dgm:prSet presAssocID="{D265A5F1-A95A-4096-8109-BCE606C8E374}" presName="composite" presStyleCnt="0"/>
      <dgm:spPr/>
    </dgm:pt>
    <dgm:pt modelId="{63183CB3-0BEB-4D98-8E2E-987C9DBA2628}" type="pres">
      <dgm:prSet presAssocID="{D265A5F1-A95A-4096-8109-BCE606C8E374}" presName="bgChev" presStyleLbl="node1" presStyleIdx="1" presStyleCnt="3"/>
      <dgm:spPr/>
    </dgm:pt>
    <dgm:pt modelId="{7F7F8DA2-3058-41F9-BC2E-90C3D72851B1}" type="pres">
      <dgm:prSet presAssocID="{D265A5F1-A95A-4096-8109-BCE606C8E374}" presName="txNode" presStyleLbl="fgAcc1" presStyleIdx="1" presStyleCnt="3">
        <dgm:presLayoutVars>
          <dgm:bulletEnabled val="1"/>
        </dgm:presLayoutVars>
      </dgm:prSet>
      <dgm:spPr/>
    </dgm:pt>
    <dgm:pt modelId="{8A55786D-218F-419D-A019-825EC16E08C0}" type="pres">
      <dgm:prSet presAssocID="{361C8A65-095D-4270-B1A8-33013F0E3B0F}" presName="compositeSpace" presStyleCnt="0"/>
      <dgm:spPr/>
    </dgm:pt>
    <dgm:pt modelId="{6D8F5DB1-4FAA-4500-A148-9ECC9464F73A}" type="pres">
      <dgm:prSet presAssocID="{4AD5EFF3-1981-4E81-9F15-E8127B5B07CA}" presName="composite" presStyleCnt="0"/>
      <dgm:spPr/>
    </dgm:pt>
    <dgm:pt modelId="{88F87303-BE55-4030-9BA8-6AAFF1332FFF}" type="pres">
      <dgm:prSet presAssocID="{4AD5EFF3-1981-4E81-9F15-E8127B5B07CA}" presName="bgChev" presStyleLbl="node1" presStyleIdx="2" presStyleCnt="3"/>
      <dgm:spPr/>
    </dgm:pt>
    <dgm:pt modelId="{BBF4F96E-DD02-462C-B708-B0E8C8B95A74}" type="pres">
      <dgm:prSet presAssocID="{4AD5EFF3-1981-4E81-9F15-E8127B5B07CA}" presName="txNode" presStyleLbl="fgAcc1" presStyleIdx="2" presStyleCnt="3">
        <dgm:presLayoutVars>
          <dgm:bulletEnabled val="1"/>
        </dgm:presLayoutVars>
      </dgm:prSet>
      <dgm:spPr/>
    </dgm:pt>
  </dgm:ptLst>
  <dgm:cxnLst>
    <dgm:cxn modelId="{3B954E4D-0903-4517-AD2F-0A484BF44AEF}" type="presOf" srcId="{FE240AA9-5A83-4FBD-A580-42EE6F400951}" destId="{E3B169AB-FB13-46DB-94AE-D32FDD9D8F8F}" srcOrd="0" destOrd="0" presId="urn:microsoft.com/office/officeart/2005/8/layout/chevronAccent+Icon"/>
    <dgm:cxn modelId="{9296906F-624D-4845-8C69-4D358F349CF8}" type="presOf" srcId="{D265A5F1-A95A-4096-8109-BCE606C8E374}" destId="{7F7F8DA2-3058-41F9-BC2E-90C3D72851B1}" srcOrd="0" destOrd="0" presId="urn:microsoft.com/office/officeart/2005/8/layout/chevronAccent+Icon"/>
    <dgm:cxn modelId="{7DF09559-3FDB-46CE-A822-A10CFF7EDE02}" srcId="{FE240AA9-5A83-4FBD-A580-42EE6F400951}" destId="{D265A5F1-A95A-4096-8109-BCE606C8E374}" srcOrd="1" destOrd="0" parTransId="{FD22334B-183A-416A-B5C6-D2752307B0B1}" sibTransId="{361C8A65-095D-4270-B1A8-33013F0E3B0F}"/>
    <dgm:cxn modelId="{6F6EF4B6-3ABB-4EC1-8F34-1E55C8848098}" type="presOf" srcId="{073B4B25-D5ED-47D2-87DE-BAB36C2FDE1C}" destId="{BD6E83F8-AB5B-4BC0-A7D6-4626BCE91756}" srcOrd="0" destOrd="0" presId="urn:microsoft.com/office/officeart/2005/8/layout/chevronAccent+Icon"/>
    <dgm:cxn modelId="{F9A417BC-635B-4E02-8EE6-60219FDCE800}" srcId="{FE240AA9-5A83-4FBD-A580-42EE6F400951}" destId="{4AD5EFF3-1981-4E81-9F15-E8127B5B07CA}" srcOrd="2" destOrd="0" parTransId="{80C1845C-D7F5-47D3-A0F1-B5D13158D876}" sibTransId="{CB7D4474-067D-4CCA-AEBD-8B6514190084}"/>
    <dgm:cxn modelId="{4F5B21DD-C2BD-4CB6-9C35-C0E0B246FE5F}" srcId="{FE240AA9-5A83-4FBD-A580-42EE6F400951}" destId="{073B4B25-D5ED-47D2-87DE-BAB36C2FDE1C}" srcOrd="0" destOrd="0" parTransId="{59E7536D-B141-48B9-847F-22E71B4A9906}" sibTransId="{D031DF99-F8F7-4935-9DBD-151B16A3BC2B}"/>
    <dgm:cxn modelId="{04FA01FC-C51E-4CA7-9EBC-B01CC421FCE3}" type="presOf" srcId="{4AD5EFF3-1981-4E81-9F15-E8127B5B07CA}" destId="{BBF4F96E-DD02-462C-B708-B0E8C8B95A74}" srcOrd="0" destOrd="0" presId="urn:microsoft.com/office/officeart/2005/8/layout/chevronAccent+Icon"/>
    <dgm:cxn modelId="{72D8F692-677B-4F38-A4F7-543C1CF44392}" type="presParOf" srcId="{E3B169AB-FB13-46DB-94AE-D32FDD9D8F8F}" destId="{8474AADD-5CFD-41C6-9DE2-B0D041ACA31A}" srcOrd="0" destOrd="0" presId="urn:microsoft.com/office/officeart/2005/8/layout/chevronAccent+Icon"/>
    <dgm:cxn modelId="{87BB4B0A-247C-4142-B583-3D9B5144AFF5}" type="presParOf" srcId="{8474AADD-5CFD-41C6-9DE2-B0D041ACA31A}" destId="{0779A6E9-FACB-4BB7-B342-2C6548B09EDD}" srcOrd="0" destOrd="0" presId="urn:microsoft.com/office/officeart/2005/8/layout/chevronAccent+Icon"/>
    <dgm:cxn modelId="{C7B91882-3CD7-47D7-9542-BC2B3DB0F4CC}" type="presParOf" srcId="{8474AADD-5CFD-41C6-9DE2-B0D041ACA31A}" destId="{BD6E83F8-AB5B-4BC0-A7D6-4626BCE91756}" srcOrd="1" destOrd="0" presId="urn:microsoft.com/office/officeart/2005/8/layout/chevronAccent+Icon"/>
    <dgm:cxn modelId="{D5DF0543-B129-4013-8D5C-23A8B1BDF730}" type="presParOf" srcId="{E3B169AB-FB13-46DB-94AE-D32FDD9D8F8F}" destId="{02B1633D-87FF-4246-A219-838416EE8C33}" srcOrd="1" destOrd="0" presId="urn:microsoft.com/office/officeart/2005/8/layout/chevronAccent+Icon"/>
    <dgm:cxn modelId="{A3205E15-91DD-4E84-8CF2-B25F94DA491F}" type="presParOf" srcId="{E3B169AB-FB13-46DB-94AE-D32FDD9D8F8F}" destId="{81207DF0-2782-48BC-BB21-14A8FB2C2228}" srcOrd="2" destOrd="0" presId="urn:microsoft.com/office/officeart/2005/8/layout/chevronAccent+Icon"/>
    <dgm:cxn modelId="{74C93D91-B176-414F-81CA-8131EF6A0155}" type="presParOf" srcId="{81207DF0-2782-48BC-BB21-14A8FB2C2228}" destId="{63183CB3-0BEB-4D98-8E2E-987C9DBA2628}" srcOrd="0" destOrd="0" presId="urn:microsoft.com/office/officeart/2005/8/layout/chevronAccent+Icon"/>
    <dgm:cxn modelId="{D4475F53-B4F2-4D11-A356-18258BB4FD15}" type="presParOf" srcId="{81207DF0-2782-48BC-BB21-14A8FB2C2228}" destId="{7F7F8DA2-3058-41F9-BC2E-90C3D72851B1}" srcOrd="1" destOrd="0" presId="urn:microsoft.com/office/officeart/2005/8/layout/chevronAccent+Icon"/>
    <dgm:cxn modelId="{D697C151-C946-4576-B6F8-30FDAEACEC85}" type="presParOf" srcId="{E3B169AB-FB13-46DB-94AE-D32FDD9D8F8F}" destId="{8A55786D-218F-419D-A019-825EC16E08C0}" srcOrd="3" destOrd="0" presId="urn:microsoft.com/office/officeart/2005/8/layout/chevronAccent+Icon"/>
    <dgm:cxn modelId="{2CC6562E-D6BD-4076-8370-E2C3FB857169}" type="presParOf" srcId="{E3B169AB-FB13-46DB-94AE-D32FDD9D8F8F}" destId="{6D8F5DB1-4FAA-4500-A148-9ECC9464F73A}" srcOrd="4" destOrd="0" presId="urn:microsoft.com/office/officeart/2005/8/layout/chevronAccent+Icon"/>
    <dgm:cxn modelId="{CC534364-92C7-4118-B9CF-4BC64D3BEE85}" type="presParOf" srcId="{6D8F5DB1-4FAA-4500-A148-9ECC9464F73A}" destId="{88F87303-BE55-4030-9BA8-6AAFF1332FFF}" srcOrd="0" destOrd="0" presId="urn:microsoft.com/office/officeart/2005/8/layout/chevronAccent+Icon"/>
    <dgm:cxn modelId="{1D64E7FB-1041-461A-BEFD-FAD5F67682B5}" type="presParOf" srcId="{6D8F5DB1-4FAA-4500-A148-9ECC9464F73A}" destId="{BBF4F96E-DD02-462C-B708-B0E8C8B95A74}"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7312-7DB6-4997-83FE-9530541BB1A3}">
      <dsp:nvSpPr>
        <dsp:cNvPr id="0" name=""/>
        <dsp:cNvSpPr/>
      </dsp:nvSpPr>
      <dsp:spPr>
        <a:xfrm>
          <a:off x="299274" y="0"/>
          <a:ext cx="6507249" cy="2565399"/>
        </a:xfrm>
        <a:prstGeom prst="swooshArrow">
          <a:avLst>
            <a:gd name="adj1" fmla="val 25000"/>
            <a:gd name="adj2" fmla="val 25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BCEA4E59-E889-4FBB-9EC5-C38CEA5E0D86}">
      <dsp:nvSpPr>
        <dsp:cNvPr id="0" name=""/>
        <dsp:cNvSpPr/>
      </dsp:nvSpPr>
      <dsp:spPr>
        <a:xfrm>
          <a:off x="1433914" y="1631193"/>
          <a:ext cx="94406" cy="9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58298-EAFE-46F2-BD73-3807217D3909}">
      <dsp:nvSpPr>
        <dsp:cNvPr id="0" name=""/>
        <dsp:cNvSpPr/>
      </dsp:nvSpPr>
      <dsp:spPr>
        <a:xfrm>
          <a:off x="1590883" y="1830297"/>
          <a:ext cx="701893" cy="61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024"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Basic</a:t>
          </a:r>
        </a:p>
      </dsp:txBody>
      <dsp:txXfrm>
        <a:off x="1590883" y="1830297"/>
        <a:ext cx="701893" cy="610565"/>
      </dsp:txXfrm>
    </dsp:sp>
    <dsp:sp modelId="{7B95D159-9328-4141-B184-8FD268B27857}">
      <dsp:nvSpPr>
        <dsp:cNvPr id="0" name=""/>
        <dsp:cNvSpPr/>
      </dsp:nvSpPr>
      <dsp:spPr>
        <a:xfrm>
          <a:off x="2469502" y="1218771"/>
          <a:ext cx="164185" cy="1641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C1AF2-D447-42A9-BFEB-312BCBF1A460}">
      <dsp:nvSpPr>
        <dsp:cNvPr id="0" name=""/>
        <dsp:cNvSpPr/>
      </dsp:nvSpPr>
      <dsp:spPr>
        <a:xfrm>
          <a:off x="2598778" y="1501264"/>
          <a:ext cx="861974" cy="34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99"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Developing</a:t>
          </a:r>
        </a:p>
      </dsp:txBody>
      <dsp:txXfrm>
        <a:off x="2598778" y="1501264"/>
        <a:ext cx="861974" cy="341739"/>
      </dsp:txXfrm>
    </dsp:sp>
    <dsp:sp modelId="{48B900A8-3BE1-4061-81EB-1419875B3BF1}">
      <dsp:nvSpPr>
        <dsp:cNvPr id="0" name=""/>
        <dsp:cNvSpPr/>
      </dsp:nvSpPr>
      <dsp:spPr>
        <a:xfrm>
          <a:off x="3843376" y="830256"/>
          <a:ext cx="217545" cy="2175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FA344-EF90-430C-829B-DE88B5EC413C}">
      <dsp:nvSpPr>
        <dsp:cNvPr id="0" name=""/>
        <dsp:cNvSpPr/>
      </dsp:nvSpPr>
      <dsp:spPr>
        <a:xfrm>
          <a:off x="3901516" y="1187632"/>
          <a:ext cx="806695" cy="35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73"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Advanced</a:t>
          </a:r>
        </a:p>
      </dsp:txBody>
      <dsp:txXfrm>
        <a:off x="3901516" y="1187632"/>
        <a:ext cx="806695" cy="356798"/>
      </dsp:txXfrm>
    </dsp:sp>
    <dsp:sp modelId="{D7427134-5684-4089-988B-A772CBC4E4EA}">
      <dsp:nvSpPr>
        <dsp:cNvPr id="0" name=""/>
        <dsp:cNvSpPr/>
      </dsp:nvSpPr>
      <dsp:spPr>
        <a:xfrm>
          <a:off x="5301166" y="559400"/>
          <a:ext cx="291429" cy="2914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EB726-0C86-4AC6-A58A-E7E58919E359}">
      <dsp:nvSpPr>
        <dsp:cNvPr id="0" name=""/>
        <dsp:cNvSpPr/>
      </dsp:nvSpPr>
      <dsp:spPr>
        <a:xfrm>
          <a:off x="5051461" y="1092966"/>
          <a:ext cx="1229675" cy="23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22"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Leading Edge</a:t>
          </a:r>
        </a:p>
      </dsp:txBody>
      <dsp:txXfrm>
        <a:off x="5051461" y="1092966"/>
        <a:ext cx="1229675" cy="230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9A6E9-FACB-4BB7-B342-2C6548B09EDD}">
      <dsp:nvSpPr>
        <dsp:cNvPr id="0" name=""/>
        <dsp:cNvSpPr/>
      </dsp:nvSpPr>
      <dsp:spPr>
        <a:xfrm>
          <a:off x="965" y="661157"/>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E83F8-AB5B-4BC0-A7D6-4626BCE91756}">
      <dsp:nvSpPr>
        <dsp:cNvPr id="0" name=""/>
        <dsp:cNvSpPr/>
      </dsp:nvSpPr>
      <dsp:spPr>
        <a:xfrm>
          <a:off x="648115" y="895344"/>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1. ASSESS</a:t>
          </a:r>
        </a:p>
      </dsp:txBody>
      <dsp:txXfrm>
        <a:off x="675551" y="922780"/>
        <a:ext cx="1994434" cy="881876"/>
      </dsp:txXfrm>
    </dsp:sp>
    <dsp:sp modelId="{63183CB3-0BEB-4D98-8E2E-987C9DBA2628}">
      <dsp:nvSpPr>
        <dsp:cNvPr id="0" name=""/>
        <dsp:cNvSpPr/>
      </dsp:nvSpPr>
      <dsp:spPr>
        <a:xfrm>
          <a:off x="2772922" y="661157"/>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F8DA2-3058-41F9-BC2E-90C3D72851B1}">
      <dsp:nvSpPr>
        <dsp:cNvPr id="0" name=""/>
        <dsp:cNvSpPr/>
      </dsp:nvSpPr>
      <dsp:spPr>
        <a:xfrm>
          <a:off x="3420071" y="895344"/>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2. PRIORITIZE</a:t>
          </a:r>
        </a:p>
      </dsp:txBody>
      <dsp:txXfrm>
        <a:off x="3447507" y="922780"/>
        <a:ext cx="1994434" cy="881876"/>
      </dsp:txXfrm>
    </dsp:sp>
    <dsp:sp modelId="{88F87303-BE55-4030-9BA8-6AAFF1332FFF}">
      <dsp:nvSpPr>
        <dsp:cNvPr id="0" name=""/>
        <dsp:cNvSpPr/>
      </dsp:nvSpPr>
      <dsp:spPr>
        <a:xfrm>
          <a:off x="5544878" y="661157"/>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4F96E-DD02-462C-B708-B0E8C8B95A74}">
      <dsp:nvSpPr>
        <dsp:cNvPr id="0" name=""/>
        <dsp:cNvSpPr/>
      </dsp:nvSpPr>
      <dsp:spPr>
        <a:xfrm>
          <a:off x="6192027" y="895344"/>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3. PLAN</a:t>
          </a:r>
        </a:p>
      </dsp:txBody>
      <dsp:txXfrm>
        <a:off x="6219463" y="922780"/>
        <a:ext cx="1994434" cy="88187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72" cy="46577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436" y="0"/>
            <a:ext cx="3038372" cy="465774"/>
          </a:xfrm>
          <a:prstGeom prst="rect">
            <a:avLst/>
          </a:prstGeom>
        </p:spPr>
        <p:txBody>
          <a:bodyPr vert="horz" lIns="91440" tIns="45720" rIns="91440" bIns="45720" rtlCol="0"/>
          <a:lstStyle>
            <a:lvl1pPr algn="r">
              <a:defRPr sz="1200"/>
            </a:lvl1pPr>
          </a:lstStyle>
          <a:p>
            <a:fld id="{04D2080B-0C1C-4289-A069-58838627D37C}" type="datetimeFigureOut">
              <a:rPr lang="en-US" smtClean="0"/>
              <a:t>2/12/2021</a:t>
            </a:fld>
            <a:endParaRPr lang="en-US" dirty="0"/>
          </a:p>
        </p:txBody>
      </p:sp>
      <p:sp>
        <p:nvSpPr>
          <p:cNvPr id="4" name="Footer Placeholder 3"/>
          <p:cNvSpPr>
            <a:spLocks noGrp="1"/>
          </p:cNvSpPr>
          <p:nvPr>
            <p:ph type="ftr" sz="quarter" idx="2"/>
          </p:nvPr>
        </p:nvSpPr>
        <p:spPr>
          <a:xfrm>
            <a:off x="1" y="8830628"/>
            <a:ext cx="3038372" cy="46577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6" y="8830628"/>
            <a:ext cx="3038372" cy="465773"/>
          </a:xfrm>
          <a:prstGeom prst="rect">
            <a:avLst/>
          </a:prstGeom>
        </p:spPr>
        <p:txBody>
          <a:bodyPr vert="horz" lIns="91440" tIns="45720" rIns="91440" bIns="45720" rtlCol="0" anchor="b"/>
          <a:lstStyle>
            <a:lvl1pPr algn="r">
              <a:defRPr sz="1200"/>
            </a:lvl1pPr>
          </a:lstStyle>
          <a:p>
            <a:fld id="{0D20D7EE-2997-43B9-84E1-67A87B4C2FC2}" type="slidenum">
              <a:rPr lang="en-US" smtClean="0"/>
              <a:t>‹#›</a:t>
            </a:fld>
            <a:endParaRPr lang="en-US" dirty="0"/>
          </a:p>
        </p:txBody>
      </p:sp>
    </p:spTree>
    <p:extLst>
      <p:ext uri="{BB962C8B-B14F-4D97-AF65-F5344CB8AC3E}">
        <p14:creationId xmlns:p14="http://schemas.microsoft.com/office/powerpoint/2010/main" val="3519423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951" tIns="46476" rIns="92951" bIns="4647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2951" tIns="46476" rIns="92951" bIns="46476" rtlCol="0"/>
          <a:lstStyle>
            <a:lvl1pPr algn="r">
              <a:defRPr sz="1200"/>
            </a:lvl1pPr>
          </a:lstStyle>
          <a:p>
            <a:fld id="{4CA40218-F84A-416D-96FC-136CAE658836}" type="datetimeFigureOut">
              <a:rPr lang="en-US" smtClean="0"/>
              <a:t>2/12/2021</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951" tIns="46476" rIns="92951" bIns="46476"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2951" tIns="46476" rIns="92951" bIns="4647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2951" tIns="46476" rIns="92951" bIns="464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951" tIns="46476" rIns="92951" bIns="46476" rtlCol="0" anchor="b"/>
          <a:lstStyle>
            <a:lvl1pPr algn="r">
              <a:defRPr sz="1200"/>
            </a:lvl1pPr>
          </a:lstStyle>
          <a:p>
            <a:fld id="{47486F4C-9837-41D3-93E3-4784B0746872}" type="slidenum">
              <a:rPr lang="en-US" smtClean="0"/>
              <a:t>‹#›</a:t>
            </a:fld>
            <a:endParaRPr lang="en-US" dirty="0"/>
          </a:p>
        </p:txBody>
      </p:sp>
    </p:spTree>
    <p:extLst>
      <p:ext uri="{BB962C8B-B14F-4D97-AF65-F5344CB8AC3E}">
        <p14:creationId xmlns:p14="http://schemas.microsoft.com/office/powerpoint/2010/main" val="20278479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4800" y="5060303"/>
            <a:ext cx="6419850" cy="3660458"/>
          </a:xfrm>
        </p:spPr>
        <p:txBody>
          <a:bodyPr/>
          <a:lstStyle/>
          <a:p>
            <a:r>
              <a:rPr lang="en-US" sz="1200" b="1" dirty="0">
                <a:cs typeface="Arial" panose="020B0604020202020204" pitchFamily="34" charset="0"/>
              </a:rPr>
              <a:t>Staged Development Tool (SDT) for National</a:t>
            </a:r>
            <a:r>
              <a:rPr lang="en-US" sz="1200" b="1" baseline="0" dirty="0">
                <a:cs typeface="Arial" panose="020B0604020202020204" pitchFamily="34" charset="0"/>
              </a:rPr>
              <a:t> </a:t>
            </a:r>
            <a:r>
              <a:rPr lang="en-US" sz="1200" b="1" dirty="0">
                <a:cs typeface="Arial" panose="020B0604020202020204" pitchFamily="34" charset="0"/>
              </a:rPr>
              <a:t>Public Health Institutes (NPHIs)</a:t>
            </a:r>
            <a:endParaRPr lang="en-US" sz="1200" b="1" dirty="0">
              <a:solidFill>
                <a:srgbClr val="FF0000"/>
              </a:solidFill>
              <a:cs typeface="Arial" panose="020B0604020202020204" pitchFamily="34" charset="0"/>
            </a:endParaRPr>
          </a:p>
          <a:p>
            <a:pPr>
              <a:spcAft>
                <a:spcPts val="600"/>
              </a:spcAft>
            </a:pPr>
            <a:r>
              <a:rPr lang="en-US" sz="1200" dirty="0">
                <a:cs typeface="Arial" panose="020B0604020202020204" pitchFamily="34" charset="0"/>
              </a:rPr>
              <a:t>The</a:t>
            </a:r>
            <a:r>
              <a:rPr lang="en-US" sz="1200" baseline="0" dirty="0">
                <a:cs typeface="Arial" panose="020B0604020202020204" pitchFamily="34" charset="0"/>
              </a:rPr>
              <a:t> notes accompanying the slides</a:t>
            </a:r>
            <a:r>
              <a:rPr lang="en-US" sz="1200" dirty="0">
                <a:cs typeface="Arial" panose="020B0604020202020204" pitchFamily="34" charset="0"/>
              </a:rPr>
              <a:t> provide additional details</a:t>
            </a:r>
            <a:r>
              <a:rPr lang="en-US" sz="1200" baseline="0" dirty="0">
                <a:cs typeface="Arial" panose="020B0604020202020204" pitchFamily="34" charset="0"/>
              </a:rPr>
              <a:t> about the SDT and its use</a:t>
            </a:r>
            <a:r>
              <a:rPr lang="en-US" sz="1200" dirty="0">
                <a:cs typeface="Arial" panose="020B0604020202020204" pitchFamily="34" charset="0"/>
              </a:rPr>
              <a:t>. </a:t>
            </a:r>
          </a:p>
          <a:p>
            <a:endParaRPr lang="en-US" sz="1200" dirty="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a:cs typeface="Arial" panose="020B0604020202020204" pitchFamily="34" charset="0"/>
              </a:rPr>
              <a:t>The SDT was developed by the U.S. Centers for Disease Control and Prevention (CDC) and the International Association of National Public Health Institutes (</a:t>
            </a:r>
            <a:r>
              <a:rPr lang="en-US" sz="1200" b="0" dirty="0">
                <a:cs typeface="Arial" panose="020B0604020202020204" pitchFamily="34" charset="0"/>
              </a:rPr>
              <a:t>IANPHI) with the assistance of a consultative group of</a:t>
            </a:r>
            <a:r>
              <a:rPr lang="en-US" sz="1200" b="0" baseline="0" dirty="0">
                <a:cs typeface="Arial" panose="020B0604020202020204" pitchFamily="34" charset="0"/>
              </a:rPr>
              <a:t> </a:t>
            </a:r>
            <a:r>
              <a:rPr lang="en-US" sz="1200" b="0" cap="none" baseline="0" dirty="0">
                <a:cs typeface="Arial" panose="020B0604020202020204" pitchFamily="34" charset="0"/>
              </a:rPr>
              <a:t>NPHI leaders from around the world. </a:t>
            </a:r>
            <a:r>
              <a:rPr lang="en-US" sz="1200" b="0" dirty="0">
                <a:cs typeface="Arial" panose="020B0604020202020204" pitchFamily="34" charset="0"/>
              </a:rPr>
              <a:t>It is designed to help NPHIs assess their capacities and identify gaps, prioritize gaps, and plan for how to move to a higher level of functioning. It is based in part on the CYPRESS methodology developed by Deloitte Consulting, USA. Over the years, several changes were made to the SDT, for example, addition of new Discussion Guides and adaptation for virtual use. This slide-set was revised </a:t>
            </a:r>
            <a:r>
              <a:rPr lang="en-US" sz="1200" b="0">
                <a:cs typeface="Arial" panose="020B0604020202020204" pitchFamily="34" charset="0"/>
              </a:rPr>
              <a:t>in February </a:t>
            </a:r>
            <a:r>
              <a:rPr lang="en-US" sz="1200" b="0" dirty="0">
                <a:cs typeface="Arial" panose="020B0604020202020204" pitchFamily="34" charset="0"/>
              </a:rPr>
              <a:t>2021.</a:t>
            </a:r>
          </a:p>
          <a:p>
            <a:pPr>
              <a:spcBef>
                <a:spcPts val="600"/>
              </a:spcBef>
              <a:spcAft>
                <a:spcPts val="0"/>
              </a:spcAft>
              <a:buClr>
                <a:srgbClr val="4F81BD"/>
              </a:buClr>
              <a:buFont typeface="Arial" panose="020B0604020202020204" pitchFamily="34" charset="0"/>
              <a:buNone/>
              <a:defRPr/>
            </a:pPr>
            <a:endParaRPr lang="en-US" sz="1200" b="0" dirty="0">
              <a:solidFill>
                <a:sysClr val="windowText" lastClr="000000"/>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a:t>
            </a:fld>
            <a:endParaRPr lang="en-US" dirty="0"/>
          </a:p>
        </p:txBody>
      </p:sp>
    </p:spTree>
    <p:extLst>
      <p:ext uri="{BB962C8B-B14F-4D97-AF65-F5344CB8AC3E}">
        <p14:creationId xmlns:p14="http://schemas.microsoft.com/office/powerpoint/2010/main" val="411367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pPr>
              <a:defRPr/>
            </a:pPr>
            <a:r>
              <a:rPr lang="en-US" sz="1200" dirty="0">
                <a:cs typeface="Arial" panose="020B0604020202020204" pitchFamily="34" charset="0"/>
              </a:rPr>
              <a:t>The Assessment Form is used to capture the key points from discussion. It</a:t>
            </a:r>
            <a:r>
              <a:rPr lang="en-US" sz="1200" baseline="0" dirty="0">
                <a:cs typeface="Arial" panose="020B0604020202020204" pitchFamily="34" charset="0"/>
              </a:rPr>
              <a:t> has places for the current and desired stages for the NPHI as a whole at the top, and places to capture more detailed information about the various Domains in the table.</a:t>
            </a:r>
          </a:p>
          <a:p>
            <a:pPr>
              <a:defRPr/>
            </a:pPr>
            <a:endParaRPr lang="en-US" sz="1200" b="0" dirty="0">
              <a:cs typeface="Arial" panose="020B0604020202020204" pitchFamily="34" charset="0"/>
            </a:endParaRPr>
          </a:p>
          <a:p>
            <a:pPr>
              <a:defRPr/>
            </a:pPr>
            <a:r>
              <a:rPr lang="en-US" sz="1200" b="1" dirty="0">
                <a:cs typeface="Arial" panose="020B0604020202020204" pitchFamily="34" charset="0"/>
              </a:rPr>
              <a:t>Note to recorders: </a:t>
            </a:r>
            <a:r>
              <a:rPr lang="en-US" sz="1200" b="0" dirty="0">
                <a:cs typeface="Arial" panose="020B0604020202020204" pitchFamily="34" charset="0"/>
              </a:rPr>
              <a:t>Remember to customize the form so that it works for your preferred approaches. This includes changing column widths; setting margins for best display on a screen; and, if you intend to use bullets, setting up indents and other features.</a:t>
            </a:r>
          </a:p>
          <a:p>
            <a:pPr>
              <a:defRPr/>
            </a:pPr>
            <a:endParaRPr lang="en-US" sz="1200"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10</a:t>
            </a:fld>
            <a:endParaRPr lang="en-US" dirty="0"/>
          </a:p>
        </p:txBody>
      </p:sp>
    </p:spTree>
    <p:extLst>
      <p:ext uri="{BB962C8B-B14F-4D97-AF65-F5344CB8AC3E}">
        <p14:creationId xmlns:p14="http://schemas.microsoft.com/office/powerpoint/2010/main" val="224169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pPr>
              <a:defRPr/>
            </a:pPr>
            <a:r>
              <a:rPr lang="en-US" sz="1200" dirty="0">
                <a:cs typeface="Arial" panose="020B0604020202020204" pitchFamily="34" charset="0"/>
              </a:rPr>
              <a:t>This is an example of a completed Assessment Form. This NPHI is currently in the "Developing" Stage, and it aims to be "Advanced" in a year. Participants have agreed on scores for each of the Domains and identified some of the gaps and issues that need to be addressed to move from their current scores in each Domain to their desired scores.</a:t>
            </a:r>
            <a:endParaRPr lang="en-US" sz="1200" b="0" dirty="0">
              <a:cs typeface="Arial" panose="020B0604020202020204" pitchFamily="34" charset="0"/>
            </a:endParaRPr>
          </a:p>
          <a:p>
            <a:pPr>
              <a:defRPr/>
            </a:pPr>
            <a:endParaRPr lang="en-US" sz="1200"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11</a:t>
            </a:fld>
            <a:endParaRPr lang="en-US" dirty="0"/>
          </a:p>
        </p:txBody>
      </p:sp>
    </p:spTree>
    <p:extLst>
      <p:ext uri="{BB962C8B-B14F-4D97-AF65-F5344CB8AC3E}">
        <p14:creationId xmlns:p14="http://schemas.microsoft.com/office/powerpoint/2010/main" val="170885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cs typeface="Arial" panose="020B0604020202020204" pitchFamily="34" charset="0"/>
              </a:rPr>
              <a:t>During a break, the facilitator and recorder organize the information collected on the Assessment Form into categories or "buckets" to make the remaining discussion easier. Similar topics discussed under different Domains are placed together. The "description" includes information discussed during the Assessment step that might be useful in identifying the next steps. If next steps have already been identified for some items, they can be placed in the Next Steps column.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12</a:t>
            </a:fld>
            <a:endParaRPr lang="en-US" dirty="0"/>
          </a:p>
        </p:txBody>
      </p:sp>
    </p:spTree>
    <p:extLst>
      <p:ext uri="{BB962C8B-B14F-4D97-AF65-F5344CB8AC3E}">
        <p14:creationId xmlns:p14="http://schemas.microsoft.com/office/powerpoint/2010/main" val="418469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cs typeface="Arial" panose="020B0604020202020204" pitchFamily="34" charset="0"/>
              </a:rPr>
              <a:t>This slide shows a partially completed Next Steps Form, such as might be generated during the break by the facilitator and recorder. More information will be needed to develop a robust plan. The recorder has chosen to put an item into the Next Steps column for further discussion if this is a priority.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rgbClr val="FF0000"/>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rgbClr val="FF0000"/>
              </a:solidFill>
              <a:effectLst/>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13</a:t>
            </a:fld>
            <a:endParaRPr lang="en-US" dirty="0"/>
          </a:p>
        </p:txBody>
      </p:sp>
    </p:spTree>
    <p:extLst>
      <p:ext uri="{BB962C8B-B14F-4D97-AF65-F5344CB8AC3E}">
        <p14:creationId xmlns:p14="http://schemas.microsoft.com/office/powerpoint/2010/main" val="4173722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effectLst/>
                <a:cs typeface="Arial" panose="020B0604020202020204" pitchFamily="34" charset="0"/>
              </a:rPr>
              <a:t>After the break, the group reviews the Next Steps Form. After a quick overview by the facilitator, the group discusses each item in the Gaps and Issues column to ensure common understanding and add information that may be critical in the Prioritization step. Next steps that arise at any time during the discussions can be captured in the Next Steps column. </a:t>
            </a:r>
          </a:p>
        </p:txBody>
      </p:sp>
      <p:sp>
        <p:nvSpPr>
          <p:cNvPr id="4" name="Slide Number Placeholder 3"/>
          <p:cNvSpPr>
            <a:spLocks noGrp="1"/>
          </p:cNvSpPr>
          <p:nvPr>
            <p:ph type="sldNum" sz="quarter" idx="10"/>
          </p:nvPr>
        </p:nvSpPr>
        <p:spPr/>
        <p:txBody>
          <a:bodyPr/>
          <a:lstStyle/>
          <a:p>
            <a:fld id="{47486F4C-9837-41D3-93E3-4784B0746872}" type="slidenum">
              <a:rPr lang="en-US" smtClean="0"/>
              <a:t>14</a:t>
            </a:fld>
            <a:endParaRPr lang="en-US" dirty="0"/>
          </a:p>
        </p:txBody>
      </p:sp>
    </p:spTree>
    <p:extLst>
      <p:ext uri="{BB962C8B-B14F-4D97-AF65-F5344CB8AC3E}">
        <p14:creationId xmlns:p14="http://schemas.microsoft.com/office/powerpoint/2010/main" val="3639290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effectLst/>
                <a:cs typeface="Arial" panose="020B0604020202020204" pitchFamily="34" charset="0"/>
              </a:rPr>
              <a:t>If new gaps and issues are identified, these can be added. It is also possible that some gaps and issues will be found to be too broad. For example, a gap may be split into two, one of which is a priority and one of which is not. </a:t>
            </a:r>
          </a:p>
        </p:txBody>
      </p:sp>
      <p:sp>
        <p:nvSpPr>
          <p:cNvPr id="4" name="Slide Number Placeholder 3"/>
          <p:cNvSpPr>
            <a:spLocks noGrp="1"/>
          </p:cNvSpPr>
          <p:nvPr>
            <p:ph type="sldNum" sz="quarter" idx="10"/>
          </p:nvPr>
        </p:nvSpPr>
        <p:spPr/>
        <p:txBody>
          <a:bodyPr/>
          <a:lstStyle/>
          <a:p>
            <a:fld id="{47486F4C-9837-41D3-93E3-4784B0746872}" type="slidenum">
              <a:rPr lang="en-US" smtClean="0"/>
              <a:t>15</a:t>
            </a:fld>
            <a:endParaRPr lang="en-US" dirty="0"/>
          </a:p>
        </p:txBody>
      </p:sp>
    </p:spTree>
    <p:extLst>
      <p:ext uri="{BB962C8B-B14F-4D97-AF65-F5344CB8AC3E}">
        <p14:creationId xmlns:p14="http://schemas.microsoft.com/office/powerpoint/2010/main" val="1021226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4473894"/>
            <a:ext cx="6422065" cy="36604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this next part of the SDT process, participants develop plans for their highest priorities.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It is critical to clearly define who is responsible for which actions, and the timeline for achieving them. </a:t>
            </a:r>
            <a:r>
              <a:rPr lang="en-US" dirty="0"/>
              <a:t>If</a:t>
            </a:r>
            <a:r>
              <a:rPr lang="en-US" baseline="0" dirty="0"/>
              <a:t> work-planning does not immediately follow prioritization, some NPHIs may choose to conduct work-planning during the subsequent weeks.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16</a:t>
            </a:fld>
            <a:endParaRPr lang="en-US" dirty="0"/>
          </a:p>
        </p:txBody>
      </p:sp>
    </p:spTree>
    <p:extLst>
      <p:ext uri="{BB962C8B-B14F-4D97-AF65-F5344CB8AC3E}">
        <p14:creationId xmlns:p14="http://schemas.microsoft.com/office/powerpoint/2010/main" val="79957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Often, participants have additional ideas beyond those in the DG topic about high-priority activities that could achieve results quickly. Capturing these and developing next steps may not help the NPHI achieve a higher stage in the area covered by the DG, but it can help the NPHI achieve a higher overall level of functioning and/or effectiveness</a:t>
            </a:r>
          </a:p>
        </p:txBody>
      </p:sp>
      <p:sp>
        <p:nvSpPr>
          <p:cNvPr id="4" name="Slide Number Placeholder 3"/>
          <p:cNvSpPr>
            <a:spLocks noGrp="1"/>
          </p:cNvSpPr>
          <p:nvPr>
            <p:ph type="sldNum" sz="quarter" idx="10"/>
          </p:nvPr>
        </p:nvSpPr>
        <p:spPr/>
        <p:txBody>
          <a:bodyPr/>
          <a:lstStyle/>
          <a:p>
            <a:fld id="{47486F4C-9837-41D3-93E3-4784B0746872}" type="slidenum">
              <a:rPr lang="en-US" smtClean="0"/>
              <a:t>17</a:t>
            </a:fld>
            <a:endParaRPr lang="en-US" dirty="0"/>
          </a:p>
        </p:txBody>
      </p:sp>
    </p:spTree>
    <p:extLst>
      <p:ext uri="{BB962C8B-B14F-4D97-AF65-F5344CB8AC3E}">
        <p14:creationId xmlns:p14="http://schemas.microsoft.com/office/powerpoint/2010/main" val="3249088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potential pitfall in any planning is that participants develop detailed plans for what is easy to do, but not necessarily what is most impactful. Before declaring the plan complete, it is essential to review it to determine if it is likely to have the desired impact, and to revise it if necessary. </a:t>
            </a:r>
          </a:p>
        </p:txBody>
      </p:sp>
      <p:sp>
        <p:nvSpPr>
          <p:cNvPr id="4" name="Slide Number Placeholder 3"/>
          <p:cNvSpPr>
            <a:spLocks noGrp="1"/>
          </p:cNvSpPr>
          <p:nvPr>
            <p:ph type="sldNum" sz="quarter" idx="10"/>
          </p:nvPr>
        </p:nvSpPr>
        <p:spPr/>
        <p:txBody>
          <a:bodyPr/>
          <a:lstStyle/>
          <a:p>
            <a:fld id="{47486F4C-9837-41D3-93E3-4784B0746872}" type="slidenum">
              <a:rPr lang="en-US" smtClean="0"/>
              <a:t>18</a:t>
            </a:fld>
            <a:endParaRPr lang="en-US" dirty="0"/>
          </a:p>
        </p:txBody>
      </p:sp>
    </p:spTree>
    <p:extLst>
      <p:ext uri="{BB962C8B-B14F-4D97-AF65-F5344CB8AC3E}">
        <p14:creationId xmlns:p14="http://schemas.microsoft.com/office/powerpoint/2010/main" val="360957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86F4C-9837-41D3-93E3-4784B0746872}" type="slidenum">
              <a:rPr lang="en-US" smtClean="0"/>
              <a:t>19</a:t>
            </a:fld>
            <a:endParaRPr lang="en-US" dirty="0"/>
          </a:p>
        </p:txBody>
      </p:sp>
    </p:spTree>
    <p:extLst>
      <p:ext uri="{BB962C8B-B14F-4D97-AF65-F5344CB8AC3E}">
        <p14:creationId xmlns:p14="http://schemas.microsoft.com/office/powerpoint/2010/main" val="284618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lang="en-US" dirty="0">
                <a:cs typeface="Arial" panose="020B0604020202020204" pitchFamily="34" charset="0"/>
              </a:rPr>
              <a:t>This slide-set contains a brief overview of the SDT. This slide-set does not contain sufficient information for an untrained individual to run an SDT workshop. A successful workshop requires facilitation by someone with in-depth understanding of the SDT. If you are interested in having an SDT workshop, please contact CDC or IANPHI (see last slide) for further information. </a:t>
            </a: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2</a:t>
            </a:fld>
            <a:endParaRPr lang="en-US" dirty="0"/>
          </a:p>
        </p:txBody>
      </p:sp>
    </p:spTree>
    <p:extLst>
      <p:ext uri="{BB962C8B-B14F-4D97-AF65-F5344CB8AC3E}">
        <p14:creationId xmlns:p14="http://schemas.microsoft.com/office/powerpoint/2010/main" val="16086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lang="en-US" dirty="0">
                <a:cs typeface="Arial" panose="020B0604020202020204" pitchFamily="34" charset="0"/>
              </a:rPr>
              <a:t>The maturity model is based on the idea that for a given topic, NPHIs exhibit different stages of “maturity” or development. By providing examples of what these different maturity stages “look like,” the SDT process provokes in-depth conversations, in which participants clarify their current stage in a given topical area, their desired stage, and major gaps that need to be addressed to move to the desired stage.</a:t>
            </a:r>
          </a:p>
          <a:p>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3</a:t>
            </a:fld>
            <a:endParaRPr lang="en-US" dirty="0"/>
          </a:p>
        </p:txBody>
      </p:sp>
    </p:spTree>
    <p:extLst>
      <p:ext uri="{BB962C8B-B14F-4D97-AF65-F5344CB8AC3E}">
        <p14:creationId xmlns:p14="http://schemas.microsoft.com/office/powerpoint/2010/main" val="352239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a:lnSpc>
                <a:spcPct val="107000"/>
              </a:lnSpc>
              <a:spcBef>
                <a:spcPts val="0"/>
              </a:spcBef>
              <a:spcAft>
                <a:spcPts val="0"/>
              </a:spcAft>
            </a:pPr>
            <a:r>
              <a:rPr lang="en-US" sz="1200" kern="1200" dirty="0">
                <a:effectLst/>
                <a:latin typeface="+mn-lt"/>
                <a:ea typeface="Calibri" panose="020F0502020204030204" pitchFamily="34" charset="0"/>
                <a:cs typeface="Calibri" panose="020F0502020204030204" pitchFamily="34" charset="0"/>
              </a:rPr>
              <a:t>Often, NPHI planning focuses on Core Public Health Functions. However, sometimes internal issues, such as leadership and management or issues related to the NPHI workforce, are major barriers to accomplishing public health functions</a:t>
            </a:r>
            <a:r>
              <a:rPr lang="en-US" sz="1200" kern="1200" dirty="0">
                <a:solidFill>
                  <a:srgbClr val="000000"/>
                </a:solidFill>
                <a:effectLst/>
                <a:latin typeface="+mn-lt"/>
                <a:ea typeface="Calibri" panose="020F0502020204030204" pitchFamily="34" charset="0"/>
                <a:cs typeface="Calibri" panose="020F0502020204030204" pitchFamily="34" charset="0"/>
              </a:rPr>
              <a:t>. Therefore, the SDT includes Discussion Guides (DGs) that relate to internal-facing issues, such as leadership and management, and external-facing issues, like surveillance. </a:t>
            </a:r>
          </a:p>
          <a:p>
            <a:pPr marL="0" marR="0">
              <a:lnSpc>
                <a:spcPct val="107000"/>
              </a:lnSpc>
              <a:spcBef>
                <a:spcPts val="0"/>
              </a:spcBef>
              <a:spcAft>
                <a:spcPts val="0"/>
              </a:spcAft>
            </a:pPr>
            <a:endParaRPr lang="en-US" sz="1200" kern="1200" dirty="0">
              <a:solidFill>
                <a:srgbClr val="000000"/>
              </a:solidFill>
              <a:effectLst/>
              <a:latin typeface="+mn-lt"/>
              <a:ea typeface="Calibri" panose="020F0502020204030204" pitchFamily="34" charset="0"/>
              <a:cs typeface="Calibri" panose="020F0502020204030204" pitchFamily="34" charset="0"/>
            </a:endParaRPr>
          </a:p>
          <a:p>
            <a:endParaRPr lang="en-US" sz="1200" dirty="0">
              <a:latin typeface="+mn-lt"/>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4</a:t>
            </a:fld>
            <a:endParaRPr lang="en-US" dirty="0"/>
          </a:p>
        </p:txBody>
      </p:sp>
    </p:spTree>
    <p:extLst>
      <p:ext uri="{BB962C8B-B14F-4D97-AF65-F5344CB8AC3E}">
        <p14:creationId xmlns:p14="http://schemas.microsoft.com/office/powerpoint/2010/main" val="108600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Arial" panose="020B0604020202020204" pitchFamily="34" charset="0"/>
              </a:rPr>
              <a:t>This is a picture of the Surveillance Discussion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baseline="0" dirty="0">
              <a:effectLst/>
              <a:latin typeface="+mn-lt"/>
              <a:ea typeface="Calibri" panose="020F0502020204030204" pitchFamily="34" charset="0"/>
              <a:cs typeface="Arial" panose="020B0604020202020204" pitchFamily="34" charset="0"/>
            </a:endParaRPr>
          </a:p>
          <a:p>
            <a:r>
              <a:rPr lang="en-US" kern="1200" dirty="0">
                <a:effectLst/>
                <a:latin typeface="+mn-lt"/>
                <a:ea typeface="Calibri" panose="020F0502020204030204" pitchFamily="34" charset="0"/>
                <a:cs typeface="Calibri" panose="020F0502020204030204" pitchFamily="34" charset="0"/>
              </a:rPr>
              <a:t>The DG content is divided into four columns, one for each of the developmental stages (Basic, Developing, Advanced, Leading Edge). </a:t>
            </a:r>
            <a:r>
              <a:rPr lang="en-US" baseline="0" dirty="0">
                <a:effectLst/>
                <a:latin typeface="+mn-lt"/>
                <a:cs typeface="Times New Roman" panose="02020603050405020304" pitchFamily="18" charset="0"/>
              </a:rPr>
              <a:t>Each DG also contains six rows, which we call "Domains." The six Domains reflect factors, like Strategic Direction and Resources, that contribute to NPHI's achieving their desired futures. </a:t>
            </a:r>
            <a:r>
              <a:rPr lang="en-US" baseline="0" dirty="0">
                <a:cs typeface="Arial" panose="020B0604020202020204" pitchFamily="34" charset="0"/>
              </a:rPr>
              <a:t>Typically, discussions start with participants discussing the overall stage of the NPHI on that DG, and then they get into detail about each of the Domains.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Arial" panose="020B0604020202020204" pitchFamily="34" charset="0"/>
              </a:rPr>
              <a:t>The numeric scores under each stage provide the option for facilitators to encourage more detailed discussion about the current and desired status in each of the Domains. The actual scores are less important than the discussion that is prompted as participants justify their responses. </a:t>
            </a:r>
          </a:p>
        </p:txBody>
      </p:sp>
      <p:sp>
        <p:nvSpPr>
          <p:cNvPr id="4" name="Slide Number Placeholder 3"/>
          <p:cNvSpPr>
            <a:spLocks noGrp="1"/>
          </p:cNvSpPr>
          <p:nvPr>
            <p:ph type="sldNum" sz="quarter" idx="10"/>
          </p:nvPr>
        </p:nvSpPr>
        <p:spPr/>
        <p:txBody>
          <a:bodyPr/>
          <a:lstStyle/>
          <a:p>
            <a:fld id="{47486F4C-9837-41D3-93E3-4784B0746872}" type="slidenum">
              <a:rPr lang="en-US" smtClean="0"/>
              <a:t>5</a:t>
            </a:fld>
            <a:endParaRPr lang="en-US" dirty="0"/>
          </a:p>
        </p:txBody>
      </p:sp>
    </p:spTree>
    <p:extLst>
      <p:ext uri="{BB962C8B-B14F-4D97-AF65-F5344CB8AC3E}">
        <p14:creationId xmlns:p14="http://schemas.microsoft.com/office/powerpoint/2010/main" val="409887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a:spcAft>
                <a:spcPts val="600"/>
              </a:spcAft>
            </a:pPr>
            <a:r>
              <a:rPr lang="en-US" baseline="0" dirty="0">
                <a:cs typeface="Arial" panose="020B0604020202020204" pitchFamily="34" charset="0"/>
              </a:rPr>
              <a:t>Each of the DGs has the same structure, with the 4 developmental stages defining the columns and the 6 Domains defining the rows. The slide above provides abbreviated definitions of the Domains. </a:t>
            </a:r>
          </a:p>
          <a:p>
            <a:pPr>
              <a:spcAft>
                <a:spcPts val="600"/>
              </a:spcAft>
            </a:pPr>
            <a:endParaRPr lang="en-US" baseline="0" dirty="0">
              <a:cs typeface="Arial" panose="020B0604020202020204" pitchFamily="34" charset="0"/>
            </a:endParaRPr>
          </a:p>
          <a:p>
            <a:pPr>
              <a:spcAft>
                <a:spcPts val="600"/>
              </a:spcAft>
            </a:pPr>
            <a:r>
              <a:rPr lang="en-US" baseline="0" dirty="0">
                <a:cs typeface="Arial" panose="020B0604020202020204" pitchFamily="34" charset="0"/>
              </a:rPr>
              <a:t>The more complete definitions that were used in developing the DGs are:</a:t>
            </a:r>
            <a:endParaRPr lang="en-US" sz="1200" kern="1200" dirty="0">
              <a:solidFill>
                <a:schemeClr val="tx1"/>
              </a:solidFill>
              <a:effectLst/>
              <a:cs typeface="Arial" panose="020B0604020202020204" pitchFamily="34" charset="0"/>
            </a:endParaRPr>
          </a:p>
          <a:p>
            <a:pPr>
              <a:spcAft>
                <a:spcPts val="600"/>
              </a:spcAft>
            </a:pPr>
            <a:r>
              <a:rPr lang="en-US" sz="1200" b="1" i="1" kern="1200" dirty="0">
                <a:effectLst/>
                <a:cs typeface="Arial" panose="020B0604020202020204" pitchFamily="34" charset="0"/>
              </a:rPr>
              <a:t>Strategic Direction</a:t>
            </a:r>
            <a:r>
              <a:rPr lang="en-US" sz="1200" b="1" i="0" kern="1200" dirty="0">
                <a:effectLst/>
                <a:cs typeface="Arial" panose="020B0604020202020204" pitchFamily="34" charset="0"/>
              </a:rPr>
              <a:t>: </a:t>
            </a:r>
            <a:r>
              <a:rPr lang="en-US" sz="1200" kern="1200" dirty="0">
                <a:effectLst/>
                <a:cs typeface="Arial" panose="020B0604020202020204" pitchFamily="34" charset="0"/>
              </a:rPr>
              <a:t>Degree to which the NPHI works strategically in setting priorities and in allocating and using resources, including staff time</a:t>
            </a:r>
          </a:p>
          <a:p>
            <a:pPr>
              <a:spcAft>
                <a:spcPts val="600"/>
              </a:spcAft>
            </a:pPr>
            <a:r>
              <a:rPr lang="en-US" sz="1200" b="1" i="1" kern="1200" dirty="0">
                <a:effectLst/>
                <a:cs typeface="Arial" panose="020B0604020202020204" pitchFamily="34" charset="0"/>
              </a:rPr>
              <a:t>Systems</a:t>
            </a:r>
            <a:r>
              <a:rPr lang="en-US" sz="1200" b="1" i="0" kern="1200" dirty="0">
                <a:effectLst/>
                <a:cs typeface="Arial" panose="020B0604020202020204" pitchFamily="34" charset="0"/>
              </a:rPr>
              <a:t>:</a:t>
            </a:r>
            <a:r>
              <a:rPr lang="en-US" sz="1200" b="1" i="1" kern="1200" dirty="0">
                <a:effectLst/>
                <a:cs typeface="Arial" panose="020B0604020202020204" pitchFamily="34" charset="0"/>
              </a:rPr>
              <a:t> </a:t>
            </a:r>
            <a:r>
              <a:rPr lang="en-US" sz="1200" kern="1200" dirty="0">
                <a:effectLst/>
                <a:cs typeface="Arial" panose="020B0604020202020204" pitchFamily="34" charset="0"/>
              </a:rPr>
              <a:t>Degree to which the NPHI has systems, processes, and tools that enable it to carry out the described effort</a:t>
            </a:r>
          </a:p>
          <a:p>
            <a:pPr>
              <a:spcAft>
                <a:spcPts val="600"/>
              </a:spcAft>
            </a:pPr>
            <a:r>
              <a:rPr lang="en-US" sz="1200" b="1" i="1" kern="1200" dirty="0">
                <a:effectLst/>
                <a:cs typeface="Arial" panose="020B0604020202020204" pitchFamily="34" charset="0"/>
              </a:rPr>
              <a:t>Resources</a:t>
            </a:r>
            <a:r>
              <a:rPr lang="en-US" sz="1200" b="1" kern="1200" dirty="0">
                <a:effectLst/>
                <a:cs typeface="Arial" panose="020B0604020202020204" pitchFamily="34" charset="0"/>
              </a:rPr>
              <a:t>: </a:t>
            </a:r>
            <a:r>
              <a:rPr lang="en-US" sz="1200" kern="1200" dirty="0">
                <a:effectLst/>
                <a:cs typeface="Arial" panose="020B0604020202020204" pitchFamily="34" charset="0"/>
              </a:rPr>
              <a:t>Degree to which the NPHI has assets (e.g., staff capacity, supplies, transportation, infrastructure) to support the described effort</a:t>
            </a:r>
          </a:p>
          <a:p>
            <a:pPr lvl="0"/>
            <a:r>
              <a:rPr lang="en-US" sz="1200" b="1" i="1" kern="1200" dirty="0">
                <a:effectLst/>
                <a:cs typeface="Arial" panose="020B0604020202020204" pitchFamily="34" charset="0"/>
              </a:rPr>
              <a:t>Quality</a:t>
            </a:r>
            <a:r>
              <a:rPr lang="en-US" sz="1200" b="1" i="0" kern="1200" baseline="0" dirty="0">
                <a:effectLst/>
                <a:cs typeface="Arial" panose="020B0604020202020204" pitchFamily="34" charset="0"/>
              </a:rPr>
              <a:t>: </a:t>
            </a:r>
            <a:r>
              <a:rPr lang="en-US" sz="1200" i="0" kern="1200" dirty="0">
                <a:effectLst/>
                <a:cs typeface="Arial" panose="020B0604020202020204" pitchFamily="34" charset="0"/>
              </a:rPr>
              <a:t>Degree</a:t>
            </a:r>
            <a:r>
              <a:rPr lang="en-US" sz="1200" kern="1200" dirty="0">
                <a:effectLst/>
                <a:cs typeface="Arial" panose="020B0604020202020204" pitchFamily="34" charset="0"/>
              </a:rPr>
              <a:t> to which the NPHI is able to carry out the described effort in a high-quality manner. </a:t>
            </a:r>
          </a:p>
          <a:p>
            <a:pPr marL="354330" lvl="1" indent="-171450">
              <a:spcAft>
                <a:spcPts val="600"/>
              </a:spcAft>
              <a:buFont typeface="Wingdings" panose="05000000000000000000" pitchFamily="2" charset="2"/>
              <a:buChar char="§"/>
            </a:pPr>
            <a:r>
              <a:rPr lang="en-US" sz="1200" i="1" kern="1200" dirty="0">
                <a:effectLst/>
                <a:cs typeface="Arial" panose="020B0604020202020204" pitchFamily="34" charset="0"/>
              </a:rPr>
              <a:t>An additional component for external-facing DGs is:</a:t>
            </a:r>
            <a:r>
              <a:rPr lang="en-US" sz="1200" kern="1200" dirty="0">
                <a:effectLst/>
                <a:cs typeface="Arial" panose="020B0604020202020204" pitchFamily="34" charset="0"/>
              </a:rPr>
              <a:t> Degree to which the NPHI supports quality in the efforts of those contributing to the achievement of the described</a:t>
            </a:r>
            <a:r>
              <a:rPr lang="en-US" sz="1200" kern="1200" baseline="0" dirty="0">
                <a:effectLst/>
                <a:cs typeface="Arial" panose="020B0604020202020204" pitchFamily="34" charset="0"/>
              </a:rPr>
              <a:t> effort</a:t>
            </a:r>
            <a:r>
              <a:rPr lang="en-US" sz="1200" kern="1200" dirty="0">
                <a:effectLst/>
                <a:cs typeface="Arial" panose="020B0604020202020204" pitchFamily="34" charset="0"/>
              </a:rPr>
              <a:t> (e.g., subnational entities, stakeholders, partners)</a:t>
            </a:r>
          </a:p>
          <a:p>
            <a:pPr lvl="0"/>
            <a:r>
              <a:rPr lang="en-US" sz="1200" b="1" i="1" kern="1200" dirty="0">
                <a:effectLst/>
                <a:cs typeface="Arial" panose="020B0604020202020204" pitchFamily="34" charset="0"/>
              </a:rPr>
              <a:t>Engagement:</a:t>
            </a:r>
          </a:p>
          <a:p>
            <a:pPr marL="356616" lvl="1" indent="-173736">
              <a:buSzPct val="85000"/>
              <a:buFont typeface="Wingdings" panose="05000000000000000000" pitchFamily="2" charset="2"/>
              <a:buChar char="§"/>
            </a:pPr>
            <a:r>
              <a:rPr lang="en-US" sz="1200" i="1" kern="1200" dirty="0">
                <a:effectLst/>
                <a:cs typeface="Arial" panose="020B0604020202020204" pitchFamily="34" charset="0"/>
              </a:rPr>
              <a:t>Internal-facing only</a:t>
            </a:r>
            <a:r>
              <a:rPr lang="en-US" sz="1200" i="0" kern="1200" dirty="0">
                <a:effectLst/>
                <a:cs typeface="Arial" panose="020B0604020202020204" pitchFamily="34" charset="0"/>
              </a:rPr>
              <a:t>: </a:t>
            </a:r>
            <a:r>
              <a:rPr lang="en-US" sz="1200" kern="1200" dirty="0">
                <a:effectLst/>
                <a:cs typeface="Arial" panose="020B0604020202020204" pitchFamily="34" charset="0"/>
              </a:rPr>
              <a:t>Degree to which staff are committed to contributing to the NPHI’s vision and goals. Degree to which staff contribute to improving the NPHI’s strategies or performance</a:t>
            </a:r>
          </a:p>
          <a:p>
            <a:pPr marL="356616" lvl="1" indent="-173736">
              <a:spcAft>
                <a:spcPts val="600"/>
              </a:spcAft>
              <a:buSzPct val="85000"/>
              <a:buFont typeface="Wingdings" panose="05000000000000000000" pitchFamily="2" charset="2"/>
              <a:buChar char="§"/>
            </a:pPr>
            <a:r>
              <a:rPr lang="en-US" sz="1200" i="1" kern="1200" dirty="0">
                <a:effectLst/>
                <a:cs typeface="Arial" panose="020B0604020202020204" pitchFamily="34" charset="0"/>
              </a:rPr>
              <a:t>External-facing only</a:t>
            </a:r>
            <a:r>
              <a:rPr lang="en-US" sz="1200" i="0" kern="1200" dirty="0">
                <a:effectLst/>
                <a:cs typeface="Arial" panose="020B0604020202020204" pitchFamily="34" charset="0"/>
              </a:rPr>
              <a:t>:</a:t>
            </a:r>
            <a:r>
              <a:rPr lang="en-US" sz="1200" i="1" kern="1200" dirty="0">
                <a:effectLst/>
                <a:cs typeface="Arial" panose="020B0604020202020204" pitchFamily="34" charset="0"/>
              </a:rPr>
              <a:t> </a:t>
            </a:r>
            <a:r>
              <a:rPr lang="en-US" sz="1200" kern="1200" dirty="0">
                <a:effectLst/>
                <a:cs typeface="Arial" panose="020B0604020202020204" pitchFamily="34" charset="0"/>
              </a:rPr>
              <a:t>Degree to which stakeholders (partners, beneficiaries, contributors, donors, sub-national actors, and communities) are invited to provide input or feedback, or are engaged by the NPHI as partners/advisors</a:t>
            </a:r>
          </a:p>
          <a:p>
            <a:r>
              <a:rPr lang="en-US" sz="1200" b="1" i="1" kern="1200" dirty="0">
                <a:effectLst/>
                <a:cs typeface="Arial" panose="020B0604020202020204" pitchFamily="34" charset="0"/>
              </a:rPr>
              <a:t>Impact:</a:t>
            </a:r>
          </a:p>
          <a:p>
            <a:pPr marL="354330" lvl="1" indent="-171450">
              <a:buFont typeface="Wingdings" panose="05000000000000000000" pitchFamily="2" charset="2"/>
              <a:buChar char="§"/>
            </a:pPr>
            <a:r>
              <a:rPr lang="en-US" sz="1200" i="1" kern="1200" dirty="0">
                <a:effectLst/>
                <a:cs typeface="Arial" panose="020B0604020202020204" pitchFamily="34" charset="0"/>
              </a:rPr>
              <a:t>Internal-facing only</a:t>
            </a:r>
            <a:r>
              <a:rPr lang="en-US" sz="1200" i="0" kern="1200" dirty="0">
                <a:effectLst/>
                <a:cs typeface="Arial" panose="020B0604020202020204" pitchFamily="34" charset="0"/>
              </a:rPr>
              <a:t>: </a:t>
            </a:r>
            <a:r>
              <a:rPr lang="en-US" sz="1200" kern="1200" dirty="0">
                <a:effectLst/>
                <a:cs typeface="Arial" panose="020B0604020202020204" pitchFamily="34" charset="0"/>
              </a:rPr>
              <a:t>Degree to which the NPHI is able to perform or achieve results</a:t>
            </a:r>
          </a:p>
          <a:p>
            <a:pPr marL="354330" lvl="1" indent="-171450">
              <a:buFont typeface="Wingdings" panose="05000000000000000000" pitchFamily="2" charset="2"/>
              <a:buChar char="§"/>
            </a:pPr>
            <a:r>
              <a:rPr lang="en-US" sz="1200" i="1" kern="1200" dirty="0">
                <a:effectLst/>
                <a:cs typeface="Arial" panose="020B0604020202020204" pitchFamily="34" charset="0"/>
              </a:rPr>
              <a:t>External-facing only</a:t>
            </a:r>
            <a:r>
              <a:rPr lang="en-US" sz="1200" i="0" kern="1200" dirty="0">
                <a:effectLst/>
                <a:cs typeface="Arial" panose="020B0604020202020204" pitchFamily="34" charset="0"/>
              </a:rPr>
              <a:t>: </a:t>
            </a:r>
            <a:r>
              <a:rPr lang="en-US" sz="1200" kern="1200" dirty="0">
                <a:effectLst/>
                <a:cs typeface="Arial" panose="020B0604020202020204" pitchFamily="34" charset="0"/>
              </a:rPr>
              <a:t>Degree to which the NPHI is able to perform or achieve its goals and deliver high-quality products and services. Extent to which the products and services have an impact on public health</a:t>
            </a:r>
          </a:p>
          <a:p>
            <a:endParaRPr lang="en-US" sz="3200" baseline="0" dirty="0">
              <a:solidFill>
                <a:srgbClr val="FF0000"/>
              </a:solidFill>
              <a:cs typeface="Arial" panose="020B0604020202020204" pitchFamily="34" charset="0"/>
            </a:endParaRPr>
          </a:p>
          <a:p>
            <a:endParaRPr lang="en-US" sz="3200" baseline="0" dirty="0">
              <a:solidFill>
                <a:srgbClr val="FF0000"/>
              </a:solidFill>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6</a:t>
            </a:fld>
            <a:endParaRPr lang="en-US" dirty="0"/>
          </a:p>
        </p:txBody>
      </p:sp>
    </p:spTree>
    <p:extLst>
      <p:ext uri="{BB962C8B-B14F-4D97-AF65-F5344CB8AC3E}">
        <p14:creationId xmlns:p14="http://schemas.microsoft.com/office/powerpoint/2010/main" val="374131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lang="en-US" dirty="0">
                <a:cs typeface="Arial" panose="020B0604020202020204" pitchFamily="34" charset="0"/>
              </a:rPr>
              <a:t>The SDT was originally designed to be conducted as an in-person workshop over several days. With the COVID-19 pandemic and other logistical challenges, IANPHI and CDC have adapted the SDT to provide a virtual option as well.</a:t>
            </a:r>
          </a:p>
          <a:p>
            <a:endParaRPr lang="en-US" dirty="0">
              <a:cs typeface="Arial" panose="020B0604020202020204" pitchFamily="34" charset="0"/>
            </a:endParaRPr>
          </a:p>
          <a:p>
            <a:r>
              <a:rPr lang="en-US" dirty="0">
                <a:cs typeface="Arial" panose="020B0604020202020204" pitchFamily="34" charset="0"/>
              </a:rPr>
              <a:t>In-person workshops typically last 3 days and cover 5-8 DGs. Virtual sessions typically last around 5 hours, including breaks. Virtual workshops take longer for a variety of reasons. Technical issues include limited bandwidth for some participants and disruptions (e.g., pets, family members, phone calls, visitors), since often people are working from sub-optimal locations. Without being in a shared space, it is harder for the facilitator and participants to know when discussion of a particular topic has reached a natural end. It can be hard to determine if all who want to contribute to a particular discussion topic have had their opportunity; therefore, the discussion may be more repetitive or recursive than in an in-person setting. </a:t>
            </a:r>
          </a:p>
        </p:txBody>
      </p:sp>
      <p:sp>
        <p:nvSpPr>
          <p:cNvPr id="4" name="Slide Number Placeholder 3"/>
          <p:cNvSpPr>
            <a:spLocks noGrp="1"/>
          </p:cNvSpPr>
          <p:nvPr>
            <p:ph type="sldNum" sz="quarter" idx="10"/>
          </p:nvPr>
        </p:nvSpPr>
        <p:spPr/>
        <p:txBody>
          <a:bodyPr/>
          <a:lstStyle/>
          <a:p>
            <a:fld id="{47486F4C-9837-41D3-93E3-4784B0746872}" type="slidenum">
              <a:rPr lang="en-US" smtClean="0"/>
              <a:t>7</a:t>
            </a:fld>
            <a:endParaRPr lang="en-US" dirty="0"/>
          </a:p>
        </p:txBody>
      </p:sp>
    </p:spTree>
    <p:extLst>
      <p:ext uri="{BB962C8B-B14F-4D97-AF65-F5344CB8AC3E}">
        <p14:creationId xmlns:p14="http://schemas.microsoft.com/office/powerpoint/2010/main" val="327114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989013"/>
            <a:ext cx="4184650" cy="3138487"/>
          </a:xfrm>
        </p:spPr>
      </p:sp>
      <p:sp>
        <p:nvSpPr>
          <p:cNvPr id="3" name="Notes Placeholder 2"/>
          <p:cNvSpPr>
            <a:spLocks noGrp="1"/>
          </p:cNvSpPr>
          <p:nvPr>
            <p:ph type="body" idx="1"/>
          </p:nvPr>
        </p:nvSpPr>
        <p:spPr>
          <a:xfrm>
            <a:off x="323849" y="4742249"/>
            <a:ext cx="6391275" cy="366045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cs typeface="Arial" panose="020B0604020202020204" pitchFamily="34" charset="0"/>
              </a:rPr>
              <a:t>Planning a workshop requires thoughtful consideration about which DGs to use and who to invite. CDC and IANPHI can help leadership define which DGs will address their priorities and what mix of individuals will be best able to develop a plan that is likely to be implemented and achieve the desired impact.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cs typeface="Arial" panose="020B0604020202020204" pitchFamily="34" charset="0"/>
              </a:rPr>
              <a:t>The SDT does not require significant up-front efforts from participants. It relies on what they know and think to create a plan they can "own."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cs typeface="Arial" panose="020B0604020202020204" pitchFamily="34" charset="0"/>
              </a:rPr>
              <a:t>An issue frequently encountered during planning is that participants decide on courses of action before they thoroughly understand the underlying issues. For example, if data quality is poor, a common "solution" is to do training. However, if the people collecting data do not have time to ensure quality or turn over quickly, training may not solve the problem. </a:t>
            </a:r>
          </a:p>
        </p:txBody>
      </p:sp>
      <p:sp>
        <p:nvSpPr>
          <p:cNvPr id="4" name="Slide Number Placeholder 3"/>
          <p:cNvSpPr>
            <a:spLocks noGrp="1"/>
          </p:cNvSpPr>
          <p:nvPr>
            <p:ph type="sldNum" sz="quarter" idx="10"/>
          </p:nvPr>
        </p:nvSpPr>
        <p:spPr/>
        <p:txBody>
          <a:bodyPr/>
          <a:lstStyle/>
          <a:p>
            <a:fld id="{47486F4C-9837-41D3-93E3-4784B0746872}" type="slidenum">
              <a:rPr lang="en-US" smtClean="0"/>
              <a:t>8</a:t>
            </a:fld>
            <a:endParaRPr lang="en-US" dirty="0"/>
          </a:p>
        </p:txBody>
      </p:sp>
    </p:spTree>
    <p:extLst>
      <p:ext uri="{BB962C8B-B14F-4D97-AF65-F5344CB8AC3E}">
        <p14:creationId xmlns:p14="http://schemas.microsoft.com/office/powerpoint/2010/main" val="3113479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989013"/>
            <a:ext cx="4184650" cy="3138487"/>
          </a:xfrm>
        </p:spPr>
      </p:sp>
      <p:sp>
        <p:nvSpPr>
          <p:cNvPr id="3" name="Notes Placeholder 2"/>
          <p:cNvSpPr>
            <a:spLocks noGrp="1"/>
          </p:cNvSpPr>
          <p:nvPr>
            <p:ph type="body" idx="1"/>
          </p:nvPr>
        </p:nvSpPr>
        <p:spPr>
          <a:xfrm>
            <a:off x="323849" y="4742249"/>
            <a:ext cx="6391275" cy="366045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cs typeface="Arial" panose="020B0604020202020204" pitchFamily="34" charset="0"/>
              </a:rPr>
              <a:t>Because the DGs are designed for NPHIs, they include details that reflect the capacities and experiences of NPHIs from around the world. Particularly for NPHIs that are new or are at earlier stages of development, the content under Advanced and Leading Edge stages may suggest activities and options they had not previously considered. Depending on the workshop, planning may stop at defining next steps for follow-up on priority areas or may include full work-planning for specific projects. </a:t>
            </a:r>
          </a:p>
        </p:txBody>
      </p:sp>
      <p:sp>
        <p:nvSpPr>
          <p:cNvPr id="4" name="Slide Number Placeholder 3"/>
          <p:cNvSpPr>
            <a:spLocks noGrp="1"/>
          </p:cNvSpPr>
          <p:nvPr>
            <p:ph type="sldNum" sz="quarter" idx="10"/>
          </p:nvPr>
        </p:nvSpPr>
        <p:spPr/>
        <p:txBody>
          <a:bodyPr/>
          <a:lstStyle/>
          <a:p>
            <a:fld id="{47486F4C-9837-41D3-93E3-4784B0746872}" type="slidenum">
              <a:rPr lang="en-US" smtClean="0"/>
              <a:t>9</a:t>
            </a:fld>
            <a:endParaRPr lang="en-US" dirty="0"/>
          </a:p>
        </p:txBody>
      </p:sp>
    </p:spTree>
    <p:extLst>
      <p:ext uri="{BB962C8B-B14F-4D97-AF65-F5344CB8AC3E}">
        <p14:creationId xmlns:p14="http://schemas.microsoft.com/office/powerpoint/2010/main" val="129292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C61B3A-F383-1944-8D37-B4E44B881842}" type="datetime1">
              <a:rPr lang="en-US" smtClean="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343987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7FE66B-80D5-6E40-9604-46BFE51FA9A2}" type="datetime1">
              <a:rPr lang="en-US" smtClean="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8699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0181B-7FFE-2544-9510-CC2C23EB7B5B}" type="datetime1">
              <a:rPr lang="en-US" smtClean="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252564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A6DF6E-BD60-524B-BF7A-63E98239BDB0}" type="datetime1">
              <a:rPr lang="en-US" smtClean="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
        <p:nvSpPr>
          <p:cNvPr id="7" name="Title 1">
            <a:extLst>
              <a:ext uri="{FF2B5EF4-FFF2-40B4-BE49-F238E27FC236}">
                <a16:creationId xmlns:a16="http://schemas.microsoft.com/office/drawing/2014/main" id="{681B41DE-8BDF-FE42-8A65-EAED2DB6A5FD}"/>
              </a:ext>
            </a:extLst>
          </p:cNvPr>
          <p:cNvSpPr txBox="1">
            <a:spLocks/>
          </p:cNvSpPr>
          <p:nvPr userDrawn="1"/>
        </p:nvSpPr>
        <p:spPr>
          <a:xfrm>
            <a:off x="628650" y="294485"/>
            <a:ext cx="8229600" cy="1396205"/>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endParaRPr lang="en-US" dirty="0"/>
          </a:p>
        </p:txBody>
      </p:sp>
      <p:pic>
        <p:nvPicPr>
          <p:cNvPr id="8" name="Picture 7">
            <a:extLst>
              <a:ext uri="{FF2B5EF4-FFF2-40B4-BE49-F238E27FC236}">
                <a16:creationId xmlns:a16="http://schemas.microsoft.com/office/drawing/2014/main" id="{CE5F58CC-B3CD-3B42-8959-B699210823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5883" y="6276714"/>
            <a:ext cx="825917" cy="319104"/>
          </a:xfrm>
          <a:prstGeom prst="rect">
            <a:avLst/>
          </a:prstGeom>
        </p:spPr>
      </p:pic>
      <p:pic>
        <p:nvPicPr>
          <p:cNvPr id="9" name="Picture 2">
            <a:extLst>
              <a:ext uri="{FF2B5EF4-FFF2-40B4-BE49-F238E27FC236}">
                <a16:creationId xmlns:a16="http://schemas.microsoft.com/office/drawing/2014/main" id="{23ADF1E4-D2D1-FD4F-871F-84399EB2D3C2}"/>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3928267" y="6276714"/>
            <a:ext cx="529852" cy="288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39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7C35-FD84-7047-9C0D-D3AC23479308}" type="datetime1">
              <a:rPr lang="en-US" smtClean="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pic>
        <p:nvPicPr>
          <p:cNvPr id="11" name="Picture 10">
            <a:extLst>
              <a:ext uri="{FF2B5EF4-FFF2-40B4-BE49-F238E27FC236}">
                <a16:creationId xmlns:a16="http://schemas.microsoft.com/office/drawing/2014/main" id="{B84AB9B9-BEE0-B84D-86BD-B3C21A8571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5883" y="6276714"/>
            <a:ext cx="825917" cy="319104"/>
          </a:xfrm>
          <a:prstGeom prst="rect">
            <a:avLst/>
          </a:prstGeom>
        </p:spPr>
      </p:pic>
      <p:pic>
        <p:nvPicPr>
          <p:cNvPr id="12" name="Picture 2">
            <a:extLst>
              <a:ext uri="{FF2B5EF4-FFF2-40B4-BE49-F238E27FC236}">
                <a16:creationId xmlns:a16="http://schemas.microsoft.com/office/drawing/2014/main" id="{7F8E9663-DA30-8240-8730-51958EE4435C}"/>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3928267" y="6276714"/>
            <a:ext cx="529852" cy="288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68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5977D7-472E-7146-9B2F-C2144CF92EE6}" type="datetime1">
              <a:rPr lang="en-US" smtClean="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379713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A12F4F-9AE5-284B-94F0-FA658E41D305}" type="datetime1">
              <a:rPr lang="en-US" smtClean="0"/>
              <a:t>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0283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9F145E-0D59-004F-AEFA-F76D7E2C2A35}" type="datetime1">
              <a:rPr lang="en-US" smtClean="0"/>
              <a:t>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D71EB2-0477-4B05-AFFC-2C3142F18E08}" type="slidenum">
              <a:rPr lang="en-US" smtClean="0"/>
              <a:t>‹#›</a:t>
            </a:fld>
            <a:endParaRPr lang="en-US" dirty="0"/>
          </a:p>
        </p:txBody>
      </p:sp>
      <p:pic>
        <p:nvPicPr>
          <p:cNvPr id="10" name="Picture 9">
            <a:extLst>
              <a:ext uri="{FF2B5EF4-FFF2-40B4-BE49-F238E27FC236}">
                <a16:creationId xmlns:a16="http://schemas.microsoft.com/office/drawing/2014/main" id="{F394D890-6B3A-E241-BD6A-54E2D98219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5883" y="6276714"/>
            <a:ext cx="825917" cy="319104"/>
          </a:xfrm>
          <a:prstGeom prst="rect">
            <a:avLst/>
          </a:prstGeom>
        </p:spPr>
      </p:pic>
      <p:pic>
        <p:nvPicPr>
          <p:cNvPr id="11" name="Picture 2">
            <a:extLst>
              <a:ext uri="{FF2B5EF4-FFF2-40B4-BE49-F238E27FC236}">
                <a16:creationId xmlns:a16="http://schemas.microsoft.com/office/drawing/2014/main" id="{854DCD17-37AD-984D-AFFE-440D6A811C8D}"/>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3928267" y="6276714"/>
            <a:ext cx="529852" cy="288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5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34632-2F7B-E744-BEC9-F8AB89D151E4}" type="datetime1">
              <a:rPr lang="en-US" smtClean="0"/>
              <a:t>2/12/2021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D71EB2-0477-4B05-AFFC-2C3142F18E08}" type="slidenum">
              <a:rPr lang="en-US" smtClean="0"/>
              <a:t>‹#›</a:t>
            </a:fld>
            <a:endParaRPr lang="en-US" dirty="0"/>
          </a:p>
        </p:txBody>
      </p:sp>
      <p:pic>
        <p:nvPicPr>
          <p:cNvPr id="7" name="Picture 6">
            <a:extLst>
              <a:ext uri="{FF2B5EF4-FFF2-40B4-BE49-F238E27FC236}">
                <a16:creationId xmlns:a16="http://schemas.microsoft.com/office/drawing/2014/main" id="{52AF23CC-8DD8-4D43-BBD0-F7EA1F961D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5883" y="6276714"/>
            <a:ext cx="825917" cy="319104"/>
          </a:xfrm>
          <a:prstGeom prst="rect">
            <a:avLst/>
          </a:prstGeom>
        </p:spPr>
      </p:pic>
      <p:pic>
        <p:nvPicPr>
          <p:cNvPr id="8" name="Picture 2">
            <a:extLst>
              <a:ext uri="{FF2B5EF4-FFF2-40B4-BE49-F238E27FC236}">
                <a16:creationId xmlns:a16="http://schemas.microsoft.com/office/drawing/2014/main" id="{CD211BE6-51C9-4946-940E-88B8441A8E2D}"/>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3928267" y="6276714"/>
            <a:ext cx="529852" cy="288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31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E2B11B-09F8-6444-B61E-7930E704289B}" type="datetime1">
              <a:rPr lang="en-US" smtClean="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138819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0C04B0-525A-174B-A91E-A65F88F01D95}" type="datetime1">
              <a:rPr lang="en-US" smtClean="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3542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6DDDB-AE4E-F84C-833E-71A78671357F}" type="datetime1">
              <a:rPr lang="en-US" smtClean="0"/>
              <a:t>2/12/2021</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1EB2-0477-4B05-AFFC-2C3142F18E08}" type="slidenum">
              <a:rPr lang="en-US" smtClean="0"/>
              <a:t>‹#›</a:t>
            </a:fld>
            <a:endParaRPr lang="en-US" dirty="0"/>
          </a:p>
        </p:txBody>
      </p:sp>
    </p:spTree>
    <p:extLst>
      <p:ext uri="{BB962C8B-B14F-4D97-AF65-F5344CB8AC3E}">
        <p14:creationId xmlns:p14="http://schemas.microsoft.com/office/powerpoint/2010/main" val="2825074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info@ianphi.org" TargetMode="External"/><Relationship Id="rId4" Type="http://schemas.openxmlformats.org/officeDocument/2006/relationships/hyperlink" Target="mailto:nphisdt@cdc.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anphi.org/tools-resources/sd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a:spLocks noGrp="1"/>
          </p:cNvSpPr>
          <p:nvPr>
            <p:ph type="subTitle" idx="1"/>
          </p:nvPr>
        </p:nvSpPr>
        <p:spPr>
          <a:xfrm>
            <a:off x="3289111" y="6162880"/>
            <a:ext cx="2565778" cy="392135"/>
          </a:xfrm>
        </p:spPr>
        <p:txBody>
          <a:bodyPr>
            <a:normAutofit/>
          </a:bodyPr>
          <a:lstStyle/>
          <a:p>
            <a:r>
              <a:rPr lang="en-US" sz="1600" dirty="0">
                <a:latin typeface="Arial" panose="020B0604020202020204" pitchFamily="34" charset="0"/>
                <a:cs typeface="Arial" panose="020B0604020202020204" pitchFamily="34" charset="0"/>
              </a:rPr>
              <a:t>Revised February 2021</a:t>
            </a:r>
          </a:p>
        </p:txBody>
      </p:sp>
      <p:pic>
        <p:nvPicPr>
          <p:cNvPr id="11" name="Picture 10" descr="IANPHI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9045" y="839760"/>
            <a:ext cx="2581229" cy="997293"/>
          </a:xfrm>
          <a:prstGeom prst="rect">
            <a:avLst/>
          </a:prstGeom>
        </p:spPr>
      </p:pic>
      <p:pic>
        <p:nvPicPr>
          <p:cNvPr id="3" name="Picture 2" descr="CDC Logo">
            <a:extLst>
              <a:ext uri="{FF2B5EF4-FFF2-40B4-BE49-F238E27FC236}">
                <a16:creationId xmlns:a16="http://schemas.microsoft.com/office/drawing/2014/main" id="{5FCA7F56-5AD1-2B4B-B838-40306C5277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3726" y="666703"/>
            <a:ext cx="1800386" cy="1012717"/>
          </a:xfrm>
          <a:prstGeom prst="rect">
            <a:avLst/>
          </a:prstGeom>
        </p:spPr>
      </p:pic>
      <p:sp>
        <p:nvSpPr>
          <p:cNvPr id="4" name="Title 1"/>
          <p:cNvSpPr txBox="1">
            <a:spLocks/>
          </p:cNvSpPr>
          <p:nvPr/>
        </p:nvSpPr>
        <p:spPr>
          <a:xfrm>
            <a:off x="654137" y="2759938"/>
            <a:ext cx="8261516" cy="1338124"/>
          </a:xfrm>
          <a:prstGeom prst="rect">
            <a:avLst/>
          </a:prstGeom>
        </p:spPr>
        <p:txBody>
          <a:bodyPr vert="horz" lIns="68580" tIns="34290" rIns="68580" bIns="34290" rtlCol="0" anchor="b">
            <a:noAutofit/>
          </a:bodyPr>
          <a:lstStyle>
            <a:lvl1pPr algn="l" rtl="0" eaLnBrk="1" fontAlgn="base" hangingPunct="1">
              <a:spcBef>
                <a:spcPct val="0"/>
              </a:spcBef>
              <a:spcAft>
                <a:spcPct val="0"/>
              </a:spcAft>
              <a:defRPr sz="5400" kern="1200" cap="all" spc="-100" baseline="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lnSpc>
                <a:spcPts val="4100"/>
              </a:lnSpc>
              <a:defRPr/>
            </a:pPr>
            <a:r>
              <a:rPr lang="en-US" sz="3000" b="1" cap="none" dirty="0">
                <a:solidFill>
                  <a:srgbClr val="1F497D"/>
                </a:solidFill>
                <a:latin typeface="Arial"/>
              </a:rPr>
              <a:t>STAGED </a:t>
            </a:r>
            <a:r>
              <a:rPr lang="en-US" sz="3000" b="1" cap="none" dirty="0">
                <a:solidFill>
                  <a:schemeClr val="accent1">
                    <a:lumMod val="50000"/>
                  </a:schemeClr>
                </a:solidFill>
                <a:latin typeface="Arial"/>
              </a:rPr>
              <a:t>DEVELOPMENT</a:t>
            </a:r>
            <a:r>
              <a:rPr lang="en-US" sz="3000" b="1" cap="none" dirty="0">
                <a:solidFill>
                  <a:srgbClr val="1F497D"/>
                </a:solidFill>
                <a:latin typeface="Arial"/>
              </a:rPr>
              <a:t> TOOL (SDT)</a:t>
            </a:r>
          </a:p>
          <a:p>
            <a:pPr>
              <a:lnSpc>
                <a:spcPts val="4100"/>
              </a:lnSpc>
              <a:defRPr/>
            </a:pPr>
            <a:r>
              <a:rPr lang="en-US" sz="3000" b="1" cap="none" dirty="0">
                <a:solidFill>
                  <a:srgbClr val="1F497D"/>
                </a:solidFill>
                <a:latin typeface="Arial"/>
              </a:rPr>
              <a:t>FOR NATIONAL PUBLIC HEALTH INSTITUTES</a:t>
            </a:r>
          </a:p>
        </p:txBody>
      </p:sp>
    </p:spTree>
    <p:extLst>
      <p:ext uri="{BB962C8B-B14F-4D97-AF65-F5344CB8AC3E}">
        <p14:creationId xmlns:p14="http://schemas.microsoft.com/office/powerpoint/2010/main" val="409334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descr="Empty Assessment Form">
            <a:extLst>
              <a:ext uri="{FF2B5EF4-FFF2-40B4-BE49-F238E27FC236}">
                <a16:creationId xmlns:a16="http://schemas.microsoft.com/office/drawing/2014/main" id="{9E16F551-29DD-A040-BE33-69C0FA4D753A}"/>
              </a:ext>
            </a:extLst>
          </p:cNvPr>
          <p:cNvGraphicFramePr>
            <a:graphicFrameLocks noChangeAspect="1"/>
          </p:cNvGraphicFramePr>
          <p:nvPr>
            <p:extLst>
              <p:ext uri="{D42A27DB-BD31-4B8C-83A1-F6EECF244321}">
                <p14:modId xmlns:p14="http://schemas.microsoft.com/office/powerpoint/2010/main" val="565296555"/>
              </p:ext>
            </p:extLst>
          </p:nvPr>
        </p:nvGraphicFramePr>
        <p:xfrm>
          <a:off x="2305671" y="3687326"/>
          <a:ext cx="4532658" cy="2138696"/>
        </p:xfrm>
        <a:graphic>
          <a:graphicData uri="http://schemas.openxmlformats.org/presentationml/2006/ole">
            <mc:AlternateContent xmlns:mc="http://schemas.openxmlformats.org/markup-compatibility/2006">
              <mc:Choice xmlns:v="urn:schemas-microsoft-com:vml" Requires="v">
                <p:oleObj name="Document" r:id="rId3" imgW="9141751" imgH="4175723" progId="Word.Document.12">
                  <p:embed/>
                </p:oleObj>
              </mc:Choice>
              <mc:Fallback>
                <p:oleObj name="Document" r:id="rId3" imgW="9141751" imgH="4175723" progId="Word.Document.12">
                  <p:embed/>
                  <p:pic>
                    <p:nvPicPr>
                      <p:cNvPr id="2" name="Object 1">
                        <a:extLst>
                          <a:ext uri="{FF2B5EF4-FFF2-40B4-BE49-F238E27FC236}">
                            <a16:creationId xmlns:a16="http://schemas.microsoft.com/office/drawing/2014/main" id="{DD02A78C-E9D6-4771-AC5D-FDCF55B015D7}"/>
                          </a:ext>
                        </a:extLst>
                      </p:cNvPr>
                      <p:cNvPicPr/>
                      <p:nvPr/>
                    </p:nvPicPr>
                    <p:blipFill>
                      <a:blip r:embed="rId4"/>
                      <a:stretch>
                        <a:fillRect/>
                      </a:stretch>
                    </p:blipFill>
                    <p:spPr>
                      <a:xfrm>
                        <a:off x="2305671" y="3687326"/>
                        <a:ext cx="4532658" cy="2138696"/>
                      </a:xfrm>
                      <a:prstGeom prst="rect">
                        <a:avLst/>
                      </a:prstGeom>
                      <a:ln>
                        <a:solidFill>
                          <a:schemeClr val="tx1"/>
                        </a:solidFill>
                      </a:ln>
                    </p:spPr>
                  </p:pic>
                </p:oleObj>
              </mc:Fallback>
            </mc:AlternateContent>
          </a:graphicData>
        </a:graphic>
      </p:graphicFrame>
      <p:sp>
        <p:nvSpPr>
          <p:cNvPr id="6" name="Content Placeholder 2"/>
          <p:cNvSpPr txBox="1">
            <a:spLocks/>
          </p:cNvSpPr>
          <p:nvPr/>
        </p:nvSpPr>
        <p:spPr bwMode="auto">
          <a:xfrm>
            <a:off x="464683" y="1397000"/>
            <a:ext cx="8413887" cy="2290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600"/>
              </a:spcBef>
              <a:buClr>
                <a:srgbClr val="4F81BD"/>
              </a:buClr>
              <a:buSzPct val="120000"/>
              <a:buFont typeface="Arial" pitchFamily="34" charset="0"/>
              <a:buChar char="•"/>
              <a:defRPr/>
            </a:pPr>
            <a:r>
              <a:rPr lang="en-US" sz="2000" dirty="0">
                <a:latin typeface="Arial"/>
              </a:rPr>
              <a:t>Participants use the DG to assess the NPHI's overall current stage and the stage it would like to be in some time period, e.g., a year</a:t>
            </a:r>
          </a:p>
          <a:p>
            <a:pPr>
              <a:spcBef>
                <a:spcPts val="600"/>
              </a:spcBef>
              <a:buClr>
                <a:srgbClr val="4F81BD"/>
              </a:buClr>
              <a:buSzPct val="120000"/>
              <a:buFont typeface="Arial" pitchFamily="34" charset="0"/>
              <a:buChar char="•"/>
              <a:defRPr/>
            </a:pPr>
            <a:r>
              <a:rPr lang="en-US" sz="2000" dirty="0">
                <a:latin typeface="Arial"/>
              </a:rPr>
              <a:t>Participants next discuss Domain-by-Domain</a:t>
            </a:r>
          </a:p>
          <a:p>
            <a:pPr lvl="1">
              <a:spcBef>
                <a:spcPts val="200"/>
              </a:spcBef>
              <a:buSzPct val="75000"/>
              <a:buFont typeface="Wingdings" panose="05000000000000000000" pitchFamily="2" charset="2"/>
              <a:buChar char="§"/>
              <a:defRPr/>
            </a:pPr>
            <a:r>
              <a:rPr lang="en-US" dirty="0">
                <a:latin typeface="Arial"/>
              </a:rPr>
              <a:t>The DGs help participants identify specific gaps and ways to move forward</a:t>
            </a:r>
          </a:p>
          <a:p>
            <a:pPr>
              <a:spcBef>
                <a:spcPts val="600"/>
              </a:spcBef>
              <a:buClr>
                <a:srgbClr val="4F81BD"/>
              </a:buClr>
              <a:buSzPct val="120000"/>
              <a:buFont typeface="Arial" pitchFamily="34" charset="0"/>
              <a:buChar char="•"/>
              <a:defRPr/>
            </a:pPr>
            <a:r>
              <a:rPr lang="en-US" sz="2000" dirty="0">
                <a:latin typeface="Arial"/>
              </a:rPr>
              <a:t>The discussion is recorded on the Assessment Form</a:t>
            </a:r>
          </a:p>
        </p:txBody>
      </p:sp>
      <p:sp>
        <p:nvSpPr>
          <p:cNvPr id="7" name="Title 1">
            <a:extLst>
              <a:ext uri="{FF2B5EF4-FFF2-40B4-BE49-F238E27FC236}">
                <a16:creationId xmlns:a16="http://schemas.microsoft.com/office/drawing/2014/main" id="{7005E09F-CC02-A945-A809-878B2C825D71}"/>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Step 1: Assessment</a:t>
            </a:r>
          </a:p>
        </p:txBody>
      </p:sp>
    </p:spTree>
    <p:extLst>
      <p:ext uri="{BB962C8B-B14F-4D97-AF65-F5344CB8AC3E}">
        <p14:creationId xmlns:p14="http://schemas.microsoft.com/office/powerpoint/2010/main" val="21441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leted Assessment Form">
            <a:extLst>
              <a:ext uri="{FF2B5EF4-FFF2-40B4-BE49-F238E27FC236}">
                <a16:creationId xmlns:a16="http://schemas.microsoft.com/office/drawing/2014/main" id="{B3011F81-FBBB-0744-B58C-2AC452485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633" y="1047749"/>
            <a:ext cx="6848734" cy="5105915"/>
          </a:xfrm>
          <a:prstGeom prst="rect">
            <a:avLst/>
          </a:prstGeom>
          <a:ln>
            <a:noFill/>
          </a:ln>
          <a:effectLst/>
        </p:spPr>
      </p:pic>
      <p:sp>
        <p:nvSpPr>
          <p:cNvPr id="7" name="Title 1">
            <a:extLst>
              <a:ext uri="{FF2B5EF4-FFF2-40B4-BE49-F238E27FC236}">
                <a16:creationId xmlns:a16="http://schemas.microsoft.com/office/drawing/2014/main" id="{7005E09F-CC02-A945-A809-878B2C825D71}"/>
              </a:ext>
            </a:extLst>
          </p:cNvPr>
          <p:cNvSpPr txBox="1">
            <a:spLocks/>
          </p:cNvSpPr>
          <p:nvPr/>
        </p:nvSpPr>
        <p:spPr>
          <a:xfrm>
            <a:off x="464683" y="94731"/>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Assessment Form: Example</a:t>
            </a:r>
          </a:p>
        </p:txBody>
      </p:sp>
    </p:spTree>
    <p:extLst>
      <p:ext uri="{BB962C8B-B14F-4D97-AF65-F5344CB8AC3E}">
        <p14:creationId xmlns:p14="http://schemas.microsoft.com/office/powerpoint/2010/main" val="2765118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descr="Empty next step form">
            <a:extLst>
              <a:ext uri="{FF2B5EF4-FFF2-40B4-BE49-F238E27FC236}">
                <a16:creationId xmlns:a16="http://schemas.microsoft.com/office/drawing/2014/main" id="{4205CB34-1E6A-454D-9599-794C37245C5B}"/>
              </a:ext>
            </a:extLst>
          </p:cNvPr>
          <p:cNvGraphicFramePr>
            <a:graphicFrameLocks noChangeAspect="1"/>
          </p:cNvGraphicFramePr>
          <p:nvPr>
            <p:extLst>
              <p:ext uri="{D42A27DB-BD31-4B8C-83A1-F6EECF244321}">
                <p14:modId xmlns:p14="http://schemas.microsoft.com/office/powerpoint/2010/main" val="4151047155"/>
              </p:ext>
            </p:extLst>
          </p:nvPr>
        </p:nvGraphicFramePr>
        <p:xfrm>
          <a:off x="1991771" y="3898900"/>
          <a:ext cx="5160458" cy="1922398"/>
        </p:xfrm>
        <a:graphic>
          <a:graphicData uri="http://schemas.openxmlformats.org/presentationml/2006/ole">
            <mc:AlternateContent xmlns:mc="http://schemas.openxmlformats.org/markup-compatibility/2006">
              <mc:Choice xmlns:v="urn:schemas-microsoft-com:vml" Requires="v">
                <p:oleObj name="Document" r:id="rId3" imgW="9141751" imgH="3734161" progId="Word.Document.12">
                  <p:embed/>
                </p:oleObj>
              </mc:Choice>
              <mc:Fallback>
                <p:oleObj name="Document" r:id="rId3" imgW="9141751" imgH="3734161" progId="Word.Document.12">
                  <p:embed/>
                  <p:pic>
                    <p:nvPicPr>
                      <p:cNvPr id="0" name=""/>
                      <p:cNvPicPr/>
                      <p:nvPr/>
                    </p:nvPicPr>
                    <p:blipFill>
                      <a:blip r:embed="rId4"/>
                      <a:stretch>
                        <a:fillRect/>
                      </a:stretch>
                    </p:blipFill>
                    <p:spPr>
                      <a:xfrm>
                        <a:off x="1991771" y="3898900"/>
                        <a:ext cx="5160458" cy="1922398"/>
                      </a:xfrm>
                      <a:prstGeom prst="rect">
                        <a:avLst/>
                      </a:prstGeom>
                      <a:ln>
                        <a:solidFill>
                          <a:schemeClr val="tx1"/>
                        </a:solidFill>
                      </a:ln>
                    </p:spPr>
                  </p:pic>
                </p:oleObj>
              </mc:Fallback>
            </mc:AlternateContent>
          </a:graphicData>
        </a:graphic>
      </p:graphicFrame>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64683" y="1397648"/>
            <a:ext cx="8050667" cy="2501252"/>
          </a:xfrm>
          <a:noFill/>
          <a:ln>
            <a:noFill/>
          </a:ln>
        </p:spPr>
        <p:txBody>
          <a:bodyPr vert="horz" wrap="square" lIns="91440" tIns="45720" rIns="91440" bIns="45720" numCol="1" rtlCol="0" anchor="t" anchorCtr="0" compatLnSpc="1">
            <a:prstTxWarp prst="textNoShape">
              <a:avLst/>
            </a:prstTxWarp>
            <a:normAutofit/>
          </a:bodyPr>
          <a:lstStyle/>
          <a:p>
            <a:pPr marL="182563" indent="-182563" fontAlgn="base">
              <a:lnSpc>
                <a:spcPct val="100000"/>
              </a:lnSpc>
              <a:spcBef>
                <a:spcPct val="20000"/>
              </a:spcBef>
              <a:spcAft>
                <a:spcPct val="0"/>
              </a:spcAft>
              <a:buClr>
                <a:srgbClr val="4F81BD"/>
              </a:buClr>
              <a:buSzPct val="120000"/>
              <a:buFont typeface="Arial" charset="0"/>
            </a:pPr>
            <a:r>
              <a:rPr lang="en-US" sz="2000" dirty="0">
                <a:latin typeface="Arial"/>
                <a:ea typeface="ＭＳ Ｐゴシック" charset="0"/>
                <a:cs typeface="ＭＳ Ｐゴシック" charset="0"/>
              </a:rPr>
              <a:t>The Next Steps Form is used for SDT Steps 2 and 3</a:t>
            </a:r>
          </a:p>
          <a:p>
            <a:pPr marL="182563" indent="-182563" fontAlgn="base">
              <a:lnSpc>
                <a:spcPct val="100000"/>
              </a:lnSpc>
              <a:spcBef>
                <a:spcPct val="20000"/>
              </a:spcBef>
              <a:spcAft>
                <a:spcPct val="0"/>
              </a:spcAft>
              <a:buClr>
                <a:srgbClr val="4F81BD"/>
              </a:buClr>
              <a:buSzPct val="120000"/>
              <a:buFont typeface="Arial" charset="0"/>
            </a:pPr>
            <a:r>
              <a:rPr lang="en-US" sz="2000" dirty="0">
                <a:latin typeface="Arial"/>
                <a:ea typeface="ＭＳ Ｐゴシック" charset="0"/>
                <a:cs typeface="ＭＳ Ｐゴシック" charset="0"/>
              </a:rPr>
              <a:t>It includes:</a:t>
            </a:r>
          </a:p>
          <a:p>
            <a:pPr lvl="1" fontAlgn="base">
              <a:lnSpc>
                <a:spcPct val="100000"/>
              </a:lnSpc>
              <a:spcBef>
                <a:spcPct val="20000"/>
              </a:spcBef>
              <a:spcAft>
                <a:spcPct val="0"/>
              </a:spcAft>
              <a:buClr>
                <a:srgbClr val="4F81BD"/>
              </a:buClr>
              <a:buSzPct val="75000"/>
              <a:buFont typeface="Wingdings" panose="05000000000000000000" pitchFamily="2" charset="2"/>
              <a:buChar char="§"/>
            </a:pPr>
            <a:r>
              <a:rPr lang="en-US" sz="2000" dirty="0">
                <a:latin typeface="Arial"/>
                <a:ea typeface="ＭＳ Ｐゴシック" charset="0"/>
                <a:cs typeface="ＭＳ Ｐゴシック" charset="0"/>
              </a:rPr>
              <a:t>Gaps and issues from Assessment</a:t>
            </a:r>
          </a:p>
          <a:p>
            <a:pPr lvl="1" fontAlgn="base">
              <a:lnSpc>
                <a:spcPct val="100000"/>
              </a:lnSpc>
              <a:spcBef>
                <a:spcPct val="20000"/>
              </a:spcBef>
              <a:spcAft>
                <a:spcPct val="0"/>
              </a:spcAft>
              <a:buClr>
                <a:srgbClr val="4F81BD"/>
              </a:buClr>
              <a:buSzPct val="75000"/>
              <a:buFont typeface="Wingdings" panose="05000000000000000000" pitchFamily="2" charset="2"/>
              <a:buChar char="§"/>
            </a:pPr>
            <a:r>
              <a:rPr lang="en-US" sz="2000" dirty="0">
                <a:latin typeface="Arial"/>
                <a:ea typeface="ＭＳ Ｐゴシック" charset="0"/>
                <a:cs typeface="ＭＳ Ｐゴシック" charset="0"/>
              </a:rPr>
              <a:t>Description – details about the gaps that will help define next steps</a:t>
            </a:r>
          </a:p>
          <a:p>
            <a:pPr lvl="1" fontAlgn="base">
              <a:lnSpc>
                <a:spcPct val="100000"/>
              </a:lnSpc>
              <a:spcBef>
                <a:spcPct val="20000"/>
              </a:spcBef>
              <a:spcAft>
                <a:spcPct val="0"/>
              </a:spcAft>
              <a:buClr>
                <a:srgbClr val="4F81BD"/>
              </a:buClr>
              <a:buSzPct val="75000"/>
              <a:buFont typeface="Wingdings" panose="05000000000000000000" pitchFamily="2" charset="2"/>
              <a:buChar char="§"/>
            </a:pPr>
            <a:r>
              <a:rPr lang="en-US" sz="2000" dirty="0">
                <a:latin typeface="Arial"/>
                <a:ea typeface="ＭＳ Ｐゴシック" charset="0"/>
                <a:cs typeface="ＭＳ Ｐゴシック" charset="0"/>
              </a:rPr>
              <a:t>Next Steps – specific actions to be taken after the workshop</a:t>
            </a:r>
          </a:p>
        </p:txBody>
      </p:sp>
      <p:sp>
        <p:nvSpPr>
          <p:cNvPr id="7" name="Title 1">
            <a:extLst>
              <a:ext uri="{FF2B5EF4-FFF2-40B4-BE49-F238E27FC236}">
                <a16:creationId xmlns:a16="http://schemas.microsoft.com/office/drawing/2014/main" id="{6000E77A-7557-4F4F-AF8E-7E34C6FA1CE8}"/>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The Next Steps Form</a:t>
            </a:r>
          </a:p>
        </p:txBody>
      </p:sp>
    </p:spTree>
    <p:extLst>
      <p:ext uri="{BB962C8B-B14F-4D97-AF65-F5344CB8AC3E}">
        <p14:creationId xmlns:p14="http://schemas.microsoft.com/office/powerpoint/2010/main" val="220247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lf completed next step form">
            <a:extLst>
              <a:ext uri="{FF2B5EF4-FFF2-40B4-BE49-F238E27FC236}">
                <a16:creationId xmlns:a16="http://schemas.microsoft.com/office/drawing/2014/main" id="{B2748B9D-D8FA-4C84-AA56-896BA6BD6F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3993" b="34233"/>
          <a:stretch/>
        </p:blipFill>
        <p:spPr>
          <a:xfrm>
            <a:off x="1575635" y="3328924"/>
            <a:ext cx="6247565" cy="2451100"/>
          </a:xfrm>
          <a:prstGeom prst="rect">
            <a:avLst/>
          </a:prstGeom>
        </p:spPr>
      </p:pic>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64683" y="1498969"/>
            <a:ext cx="8050667" cy="1829955"/>
          </a:xfrm>
          <a:noFill/>
          <a:ln>
            <a:noFill/>
          </a:ln>
        </p:spPr>
        <p:txBody>
          <a:bodyPr vert="horz" wrap="square" lIns="91440" tIns="45720" rIns="91440" bIns="45720" numCol="1" rtlCol="0" anchor="t" anchorCtr="0" compatLnSpc="1">
            <a:prstTxWarp prst="textNoShape">
              <a:avLst/>
            </a:prstTxWarp>
            <a:normAutofit/>
          </a:bodyPr>
          <a:lstStyle/>
          <a:p>
            <a:pPr marL="182563" indent="-182563" fontAlgn="base">
              <a:lnSpc>
                <a:spcPct val="100000"/>
              </a:lnSpc>
              <a:spcBef>
                <a:spcPct val="20000"/>
              </a:spcBef>
              <a:spcAft>
                <a:spcPct val="0"/>
              </a:spcAft>
              <a:buClr>
                <a:srgbClr val="4F81BD"/>
              </a:buClr>
              <a:buSzPct val="120000"/>
              <a:buFont typeface="Arial" charset="0"/>
            </a:pPr>
            <a:r>
              <a:rPr lang="en-US" sz="2000" dirty="0">
                <a:latin typeface="Arial"/>
                <a:ea typeface="ＭＳ Ｐゴシック" charset="0"/>
                <a:cs typeface="ＭＳ Ｐゴシック" charset="0"/>
              </a:rPr>
              <a:t>Participants take a break after Assessment, while the facilitator and recorder organize the Assessment Form information onto the Next Steps Form</a:t>
            </a:r>
          </a:p>
          <a:p>
            <a:pPr lvl="1" fontAlgn="base">
              <a:lnSpc>
                <a:spcPct val="100000"/>
              </a:lnSpc>
              <a:spcBef>
                <a:spcPct val="20000"/>
              </a:spcBef>
              <a:spcAft>
                <a:spcPct val="0"/>
              </a:spcAft>
              <a:buClr>
                <a:srgbClr val="4F81BD"/>
              </a:buClr>
              <a:buSzPct val="75000"/>
              <a:buFont typeface="Wingdings" panose="05000000000000000000" pitchFamily="2" charset="2"/>
              <a:buChar char="§"/>
            </a:pPr>
            <a:r>
              <a:rPr lang="en-US" sz="2000" dirty="0">
                <a:latin typeface="Arial"/>
                <a:ea typeface="ＭＳ Ｐゴシック" charset="0"/>
                <a:cs typeface="ＭＳ Ｐゴシック" charset="0"/>
              </a:rPr>
              <a:t>Ideas about issues that cut across more than one Domain are consolidated</a:t>
            </a:r>
          </a:p>
        </p:txBody>
      </p:sp>
      <p:sp>
        <p:nvSpPr>
          <p:cNvPr id="6" name="Title 1">
            <a:extLst>
              <a:ext uri="{FF2B5EF4-FFF2-40B4-BE49-F238E27FC236}">
                <a16:creationId xmlns:a16="http://schemas.microsoft.com/office/drawing/2014/main" id="{94D25B49-7AEB-174C-AFA5-ABBEE41E8018}"/>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Moving to Prioritization and Planning</a:t>
            </a:r>
          </a:p>
        </p:txBody>
      </p:sp>
    </p:spTree>
    <p:extLst>
      <p:ext uri="{BB962C8B-B14F-4D97-AF65-F5344CB8AC3E}">
        <p14:creationId xmlns:p14="http://schemas.microsoft.com/office/powerpoint/2010/main" val="1746791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mpleted next step form">
            <a:extLst>
              <a:ext uri="{FF2B5EF4-FFF2-40B4-BE49-F238E27FC236}">
                <a16:creationId xmlns:a16="http://schemas.microsoft.com/office/drawing/2014/main" id="{10689E0B-B0B9-4194-A9BE-35836D08EE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996" b="32538"/>
          <a:stretch/>
        </p:blipFill>
        <p:spPr>
          <a:xfrm>
            <a:off x="1545781" y="3485420"/>
            <a:ext cx="6052438" cy="2287020"/>
          </a:xfrm>
          <a:prstGeom prst="rect">
            <a:avLst/>
          </a:prstGeom>
        </p:spPr>
      </p:pic>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64683" y="1486685"/>
            <a:ext cx="8319099" cy="1807450"/>
          </a:xfrm>
          <a:noFill/>
          <a:ln>
            <a:noFill/>
          </a:ln>
        </p:spPr>
        <p:txBody>
          <a:bodyPr vert="horz" wrap="square" lIns="91440" tIns="45720" rIns="91440" bIns="45720" numCol="1" rtlCol="0" anchor="t" anchorCtr="0" compatLnSpc="1">
            <a:prstTxWarp prst="textNoShape">
              <a:avLst/>
            </a:prstTxWarp>
            <a:normAutofit fontScale="92500" lnSpcReduction="10000"/>
          </a:bodyPr>
          <a:lstStyle/>
          <a:p>
            <a:pPr marL="182563" indent="-182563" fontAlgn="base">
              <a:lnSpc>
                <a:spcPct val="100000"/>
              </a:lnSpc>
              <a:spcBef>
                <a:spcPct val="20000"/>
              </a:spcBef>
              <a:spcAft>
                <a:spcPct val="0"/>
              </a:spcAft>
              <a:buClr>
                <a:srgbClr val="4F81BD"/>
              </a:buClr>
              <a:buSzPct val="120000"/>
              <a:buFont typeface="Arial" charset="0"/>
            </a:pPr>
            <a:r>
              <a:rPr lang="en-US" sz="2000" dirty="0">
                <a:latin typeface="Arial"/>
                <a:ea typeface="ＭＳ Ｐゴシック" charset="0"/>
                <a:cs typeface="ＭＳ Ｐゴシック" charset="0"/>
              </a:rPr>
              <a:t>The group discusses each item in the Gaps and Issues column and fills in details needed to make a good plan</a:t>
            </a:r>
          </a:p>
          <a:p>
            <a:pPr lvl="1" fontAlgn="base">
              <a:lnSpc>
                <a:spcPct val="100000"/>
              </a:lnSpc>
              <a:spcBef>
                <a:spcPct val="20000"/>
              </a:spcBef>
              <a:spcAft>
                <a:spcPct val="0"/>
              </a:spcAft>
              <a:buClr>
                <a:srgbClr val="4F81BD"/>
              </a:buClr>
              <a:buSzPct val="75000"/>
              <a:buFont typeface="Wingdings" panose="05000000000000000000" pitchFamily="2" charset="2"/>
              <a:buChar char="§"/>
            </a:pPr>
            <a:r>
              <a:rPr lang="en-US" sz="2000" dirty="0">
                <a:latin typeface="Arial"/>
                <a:ea typeface="ＭＳ Ｐゴシック" charset="0"/>
                <a:cs typeface="ＭＳ Ｐゴシック" charset="0"/>
              </a:rPr>
              <a:t>Is more information needed to understand the gaps keeping the NPHI from the desired stages?</a:t>
            </a:r>
          </a:p>
          <a:p>
            <a:pPr lvl="1" fontAlgn="base">
              <a:lnSpc>
                <a:spcPct val="100000"/>
              </a:lnSpc>
              <a:spcBef>
                <a:spcPct val="20000"/>
              </a:spcBef>
              <a:spcAft>
                <a:spcPct val="0"/>
              </a:spcAft>
              <a:buClr>
                <a:srgbClr val="4F81BD"/>
              </a:buClr>
              <a:buSzPct val="75000"/>
              <a:buFont typeface="Wingdings" panose="05000000000000000000" pitchFamily="2" charset="2"/>
              <a:buChar char="§"/>
            </a:pPr>
            <a:r>
              <a:rPr lang="en-US" sz="2000" dirty="0">
                <a:latin typeface="Arial"/>
                <a:ea typeface="ＭＳ Ｐゴシック" charset="0"/>
                <a:cs typeface="ＭＳ Ｐゴシック" charset="0"/>
              </a:rPr>
              <a:t>Will addressing the identified gaps have the desired effect; are there important issues missing?</a:t>
            </a:r>
          </a:p>
        </p:txBody>
      </p:sp>
      <p:sp>
        <p:nvSpPr>
          <p:cNvPr id="5" name="Title 1">
            <a:extLst>
              <a:ext uri="{FF2B5EF4-FFF2-40B4-BE49-F238E27FC236}">
                <a16:creationId xmlns:a16="http://schemas.microsoft.com/office/drawing/2014/main" id="{3160070C-5BF8-8444-9533-ED190F99D298}"/>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Participants Review Next Steps Form</a:t>
            </a:r>
          </a:p>
        </p:txBody>
      </p:sp>
    </p:spTree>
    <p:extLst>
      <p:ext uri="{BB962C8B-B14F-4D97-AF65-F5344CB8AC3E}">
        <p14:creationId xmlns:p14="http://schemas.microsoft.com/office/powerpoint/2010/main" val="1761336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mpleted next step form with yellow highlights which show priorities">
            <a:extLst>
              <a:ext uri="{FF2B5EF4-FFF2-40B4-BE49-F238E27FC236}">
                <a16:creationId xmlns:a16="http://schemas.microsoft.com/office/drawing/2014/main" id="{E2C42937-9021-4A81-88D0-C53C40554C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1882" y="3735070"/>
            <a:ext cx="6100236" cy="2034488"/>
          </a:xfrm>
          <a:prstGeom prst="rect">
            <a:avLst/>
          </a:prstGeom>
          <a:ln>
            <a:solidFill>
              <a:schemeClr val="tx1"/>
            </a:solidFill>
          </a:ln>
        </p:spPr>
      </p:pic>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64683" y="1473200"/>
            <a:ext cx="8050667" cy="2171700"/>
          </a:xfrm>
          <a:noFill/>
          <a:ln>
            <a:noFill/>
          </a:ln>
        </p:spPr>
        <p:txBody>
          <a:bodyPr vert="horz" wrap="square" lIns="91440" tIns="45720" rIns="91440" bIns="45720" numCol="1" rtlCol="0" anchor="t" anchorCtr="0" compatLnSpc="1">
            <a:prstTxWarp prst="textNoShape">
              <a:avLst/>
            </a:prstTxWarp>
            <a:normAutofit fontScale="92500"/>
          </a:bodyPr>
          <a:lstStyle/>
          <a:p>
            <a:pPr fontAlgn="base">
              <a:lnSpc>
                <a:spcPct val="100000"/>
              </a:lnSpc>
              <a:spcBef>
                <a:spcPct val="20000"/>
              </a:spcBef>
              <a:spcAft>
                <a:spcPct val="0"/>
              </a:spcAft>
              <a:buClr>
                <a:srgbClr val="4F81BD"/>
              </a:buClr>
              <a:buSzPct val="120000"/>
            </a:pPr>
            <a:r>
              <a:rPr lang="en-US" sz="2000" dirty="0">
                <a:latin typeface="Arial"/>
                <a:ea typeface="ＭＳ Ｐゴシック" charset="0"/>
                <a:cs typeface="ＭＳ Ｐゴシック" charset="0"/>
              </a:rPr>
              <a:t>The group then reviews the Gaps and Issues column, issue by issue</a:t>
            </a:r>
          </a:p>
          <a:p>
            <a:pPr fontAlgn="base">
              <a:lnSpc>
                <a:spcPct val="100000"/>
              </a:lnSpc>
              <a:spcBef>
                <a:spcPct val="20000"/>
              </a:spcBef>
              <a:spcAft>
                <a:spcPct val="0"/>
              </a:spcAft>
              <a:buClr>
                <a:srgbClr val="4F81BD"/>
              </a:buClr>
              <a:buSzPct val="120000"/>
            </a:pPr>
            <a:r>
              <a:rPr lang="en-US" sz="2000" dirty="0">
                <a:latin typeface="Arial"/>
                <a:ea typeface="ＭＳ Ｐゴシック" charset="0"/>
                <a:cs typeface="ＭＳ Ｐゴシック" charset="0"/>
              </a:rPr>
              <a:t>They identify priorities, and the recorder highlights them</a:t>
            </a:r>
          </a:p>
          <a:p>
            <a:pPr fontAlgn="base">
              <a:lnSpc>
                <a:spcPct val="100000"/>
              </a:lnSpc>
              <a:spcBef>
                <a:spcPct val="20000"/>
              </a:spcBef>
              <a:spcAft>
                <a:spcPct val="0"/>
              </a:spcAft>
              <a:buClr>
                <a:srgbClr val="4F81BD"/>
              </a:buClr>
              <a:buSzPct val="120000"/>
            </a:pPr>
            <a:r>
              <a:rPr lang="en-US" sz="2000" dirty="0">
                <a:latin typeface="Arial"/>
                <a:ea typeface="ＭＳ Ｐゴシック" charset="0"/>
                <a:cs typeface="ＭＳ Ｐゴシック" charset="0"/>
              </a:rPr>
              <a:t>Once all the gaps and issues are discussed, the highlighted items are reviewed</a:t>
            </a:r>
          </a:p>
          <a:p>
            <a:pPr lvl="1" fontAlgn="base">
              <a:lnSpc>
                <a:spcPct val="100000"/>
              </a:lnSpc>
              <a:spcBef>
                <a:spcPct val="20000"/>
              </a:spcBef>
              <a:spcAft>
                <a:spcPct val="0"/>
              </a:spcAft>
              <a:buClr>
                <a:srgbClr val="4F81BD"/>
              </a:buClr>
              <a:buSzPct val="75000"/>
              <a:buFont typeface="Wingdings" panose="05000000000000000000" pitchFamily="2" charset="2"/>
              <a:buChar char="§"/>
            </a:pPr>
            <a:r>
              <a:rPr lang="en-US" sz="2000" dirty="0">
                <a:latin typeface="Arial"/>
                <a:ea typeface="ＭＳ Ｐゴシック" charset="0"/>
                <a:cs typeface="ＭＳ Ｐゴシック" charset="0"/>
              </a:rPr>
              <a:t>Did the priorities get captured? Is anything missing? Should anything come off? </a:t>
            </a:r>
          </a:p>
        </p:txBody>
      </p:sp>
      <p:sp>
        <p:nvSpPr>
          <p:cNvPr id="5" name="Title 1">
            <a:extLst>
              <a:ext uri="{FF2B5EF4-FFF2-40B4-BE49-F238E27FC236}">
                <a16:creationId xmlns:a16="http://schemas.microsoft.com/office/drawing/2014/main" id="{DF22AFD7-720A-114E-B10B-29010D732023}"/>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Step 2: Prioritize</a:t>
            </a:r>
          </a:p>
        </p:txBody>
      </p:sp>
    </p:spTree>
    <p:extLst>
      <p:ext uri="{BB962C8B-B14F-4D97-AF65-F5344CB8AC3E}">
        <p14:creationId xmlns:p14="http://schemas.microsoft.com/office/powerpoint/2010/main" val="322048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leted next step form with yellow highlights which show priorities as well as completed &quot;who&quot; and &quot;when&quot; columns">
            <a:extLst>
              <a:ext uri="{FF2B5EF4-FFF2-40B4-BE49-F238E27FC236}">
                <a16:creationId xmlns:a16="http://schemas.microsoft.com/office/drawing/2014/main" id="{23E4E0FE-3324-492C-959B-732F4961A3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64" r="90" b="30037"/>
          <a:stretch/>
        </p:blipFill>
        <p:spPr>
          <a:xfrm>
            <a:off x="1567704" y="2425700"/>
            <a:ext cx="6008592" cy="3175000"/>
          </a:xfrm>
          <a:prstGeom prst="rect">
            <a:avLst/>
          </a:prstGeom>
          <a:ln>
            <a:solidFill>
              <a:schemeClr val="tx1"/>
            </a:solidFill>
          </a:ln>
        </p:spPr>
      </p:pic>
      <p:sp>
        <p:nvSpPr>
          <p:cNvPr id="6" name="Content Placeholder 3"/>
          <p:cNvSpPr txBox="1">
            <a:spLocks/>
          </p:cNvSpPr>
          <p:nvPr/>
        </p:nvSpPr>
        <p:spPr bwMode="auto">
          <a:xfrm>
            <a:off x="464683" y="1435100"/>
            <a:ext cx="8229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buSzPct val="120000"/>
              <a:defRPr/>
            </a:pPr>
            <a:r>
              <a:rPr lang="en-US" sz="2000" dirty="0">
                <a:latin typeface="Arial"/>
              </a:rPr>
              <a:t>Next steps – including who is responsible and a timeline – are described for all priorities</a:t>
            </a:r>
          </a:p>
        </p:txBody>
      </p:sp>
      <p:sp>
        <p:nvSpPr>
          <p:cNvPr id="7" name="Title 1">
            <a:extLst>
              <a:ext uri="{FF2B5EF4-FFF2-40B4-BE49-F238E27FC236}">
                <a16:creationId xmlns:a16="http://schemas.microsoft.com/office/drawing/2014/main" id="{13C25EBF-E4E5-CB4B-B05F-D2031AC1CF58}"/>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Step 3: Planning</a:t>
            </a:r>
          </a:p>
        </p:txBody>
      </p:sp>
    </p:spTree>
    <p:extLst>
      <p:ext uri="{BB962C8B-B14F-4D97-AF65-F5344CB8AC3E}">
        <p14:creationId xmlns:p14="http://schemas.microsoft.com/office/powerpoint/2010/main" val="13892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bwMode="auto">
          <a:xfrm>
            <a:off x="464683" y="1617224"/>
            <a:ext cx="8031617" cy="383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buSzPct val="120000"/>
              <a:buFont typeface="Arial" panose="020B0604020202020204" pitchFamily="34" charset="0"/>
              <a:buChar char="•"/>
              <a:defRPr/>
            </a:pPr>
            <a:r>
              <a:rPr lang="en-US" sz="2000" dirty="0">
                <a:solidFill>
                  <a:sysClr val="windowText" lastClr="000000"/>
                </a:solidFill>
                <a:latin typeface="Arial"/>
                <a:cs typeface="+mn-cs"/>
              </a:rPr>
              <a:t>Low-hanging fruit are activities that can be done relatively easily and will have high impact</a:t>
            </a:r>
          </a:p>
          <a:p>
            <a:pPr>
              <a:buClr>
                <a:srgbClr val="4F81BD"/>
              </a:buClr>
              <a:buSzPct val="120000"/>
              <a:buFont typeface="Arial" panose="020B0604020202020204" pitchFamily="34" charset="0"/>
              <a:buChar char="•"/>
              <a:defRPr/>
            </a:pPr>
            <a:endParaRPr lang="en-US" sz="1100" dirty="0">
              <a:solidFill>
                <a:sysClr val="windowText" lastClr="000000"/>
              </a:solidFill>
              <a:latin typeface="Arial"/>
              <a:cs typeface="+mn-cs"/>
            </a:endParaRPr>
          </a:p>
          <a:p>
            <a:pPr>
              <a:buClr>
                <a:srgbClr val="4F81BD"/>
              </a:buClr>
              <a:buSzPct val="120000"/>
              <a:buFont typeface="Arial" panose="020B0604020202020204" pitchFamily="34" charset="0"/>
              <a:buChar char="•"/>
              <a:defRPr/>
            </a:pPr>
            <a:r>
              <a:rPr lang="en-US" sz="2000" dirty="0">
                <a:latin typeface="Arial"/>
                <a:cs typeface="+mn-cs"/>
              </a:rPr>
              <a:t>First, the Next Steps are reviewed. Are any of these low-hanging fruit?</a:t>
            </a:r>
          </a:p>
          <a:p>
            <a:pPr>
              <a:buClr>
                <a:srgbClr val="4F81BD"/>
              </a:buClr>
              <a:buSzPct val="120000"/>
              <a:buFont typeface="Arial" panose="020B0604020202020204" pitchFamily="34" charset="0"/>
              <a:buChar char="•"/>
              <a:defRPr/>
            </a:pPr>
            <a:endParaRPr lang="en-US" sz="1100" dirty="0">
              <a:latin typeface="Arial"/>
              <a:cs typeface="+mn-cs"/>
            </a:endParaRPr>
          </a:p>
          <a:p>
            <a:pPr>
              <a:buClr>
                <a:srgbClr val="4F81BD"/>
              </a:buClr>
              <a:buSzPct val="120000"/>
              <a:buFont typeface="Arial" panose="020B0604020202020204" pitchFamily="34" charset="0"/>
              <a:buChar char="•"/>
              <a:defRPr/>
            </a:pPr>
            <a:r>
              <a:rPr lang="en-US" sz="2000" dirty="0">
                <a:latin typeface="Arial"/>
                <a:cs typeface="+mn-cs"/>
              </a:rPr>
              <a:t>Then, additional ideas can be generated</a:t>
            </a:r>
            <a:endParaRPr lang="en-US" sz="1100" dirty="0">
              <a:latin typeface="Arial"/>
              <a:cs typeface="+mn-cs"/>
            </a:endParaRPr>
          </a:p>
          <a:p>
            <a:pPr lvl="1">
              <a:buClr>
                <a:srgbClr val="4F81BD"/>
              </a:buClr>
              <a:buSzPct val="75000"/>
              <a:buFont typeface="Wingdings" panose="05000000000000000000" pitchFamily="2" charset="2"/>
              <a:buChar char="§"/>
              <a:defRPr/>
            </a:pPr>
            <a:r>
              <a:rPr lang="en-US" dirty="0">
                <a:latin typeface="Arial"/>
              </a:rPr>
              <a:t>These ideas may not be specific to the Discussion Guide used in the workshop, but are easy wins to consider pursuing</a:t>
            </a:r>
            <a:endParaRPr lang="en-US" sz="1100" dirty="0">
              <a:latin typeface="Arial"/>
            </a:endParaRPr>
          </a:p>
          <a:p>
            <a:pPr lvl="1">
              <a:buClr>
                <a:srgbClr val="4F81BD"/>
              </a:buClr>
              <a:buSzPct val="75000"/>
              <a:buFont typeface="Wingdings" panose="05000000000000000000" pitchFamily="2" charset="2"/>
              <a:buChar char="§"/>
              <a:defRPr/>
            </a:pPr>
            <a:r>
              <a:rPr lang="en-US" dirty="0">
                <a:latin typeface="Arial"/>
                <a:cs typeface="+mn-cs"/>
              </a:rPr>
              <a:t>Each low-han</a:t>
            </a:r>
            <a:r>
              <a:rPr lang="en-US" dirty="0">
                <a:latin typeface="Arial"/>
              </a:rPr>
              <a:t>ging fruit should have a next steps plan: who is responsible, and what is the timeline</a:t>
            </a:r>
            <a:endParaRPr lang="en-US" dirty="0">
              <a:latin typeface="Arial"/>
              <a:cs typeface="+mn-cs"/>
            </a:endParaRPr>
          </a:p>
        </p:txBody>
      </p:sp>
      <p:sp>
        <p:nvSpPr>
          <p:cNvPr id="4" name="Title 1">
            <a:extLst>
              <a:ext uri="{FF2B5EF4-FFF2-40B4-BE49-F238E27FC236}">
                <a16:creationId xmlns:a16="http://schemas.microsoft.com/office/drawing/2014/main" id="{62810B7E-2BA7-DE4D-9893-C13524A22D5C}"/>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Finally, Identify the Low-Hanging Fruit</a:t>
            </a:r>
          </a:p>
        </p:txBody>
      </p:sp>
    </p:spTree>
    <p:extLst>
      <p:ext uri="{BB962C8B-B14F-4D97-AF65-F5344CB8AC3E}">
        <p14:creationId xmlns:p14="http://schemas.microsoft.com/office/powerpoint/2010/main" val="4115261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bwMode="auto">
          <a:xfrm>
            <a:off x="464683" y="1590340"/>
            <a:ext cx="7842409" cy="3248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buSzPct val="120000"/>
              <a:buFont typeface="Arial" panose="020B0604020202020204" pitchFamily="34" charset="0"/>
              <a:buChar char="•"/>
              <a:defRPr/>
            </a:pPr>
            <a:r>
              <a:rPr lang="en-US" sz="2000" dirty="0">
                <a:solidFill>
                  <a:sysClr val="windowText" lastClr="000000"/>
                </a:solidFill>
                <a:latin typeface="Arial"/>
                <a:cs typeface="+mn-cs"/>
              </a:rPr>
              <a:t>If the NPHI addresses the priorities, will it make the desired progress towards achieving the desired stage?</a:t>
            </a:r>
          </a:p>
          <a:p>
            <a:pPr>
              <a:buClr>
                <a:srgbClr val="4F81BD"/>
              </a:buClr>
              <a:buSzPct val="120000"/>
              <a:buFont typeface="Arial" panose="020B0604020202020204" pitchFamily="34" charset="0"/>
              <a:buChar char="•"/>
              <a:defRPr/>
            </a:pPr>
            <a:endParaRPr lang="en-US" sz="1100" dirty="0">
              <a:solidFill>
                <a:sysClr val="windowText" lastClr="000000"/>
              </a:solidFill>
              <a:latin typeface="Arial"/>
              <a:cs typeface="+mn-cs"/>
            </a:endParaRPr>
          </a:p>
          <a:p>
            <a:pPr>
              <a:buClr>
                <a:srgbClr val="4F81BD"/>
              </a:buClr>
              <a:buSzPct val="120000"/>
              <a:buFont typeface="Arial" panose="020B0604020202020204" pitchFamily="34" charset="0"/>
              <a:buChar char="•"/>
              <a:defRPr/>
            </a:pPr>
            <a:r>
              <a:rPr lang="en-US" sz="2000" dirty="0">
                <a:latin typeface="Arial"/>
                <a:cs typeface="+mn-cs"/>
              </a:rPr>
              <a:t>Are additional resources needed? What is the plan for obtaining them?</a:t>
            </a:r>
          </a:p>
          <a:p>
            <a:pPr>
              <a:buClr>
                <a:srgbClr val="4F81BD"/>
              </a:buClr>
              <a:buSzPct val="120000"/>
              <a:buFont typeface="Arial" panose="020B0604020202020204" pitchFamily="34" charset="0"/>
              <a:buChar char="•"/>
              <a:defRPr/>
            </a:pPr>
            <a:endParaRPr lang="en-US" sz="1100" dirty="0">
              <a:latin typeface="Arial"/>
              <a:cs typeface="+mn-cs"/>
            </a:endParaRPr>
          </a:p>
          <a:p>
            <a:pPr>
              <a:buClr>
                <a:srgbClr val="4F81BD"/>
              </a:buClr>
              <a:buSzPct val="120000"/>
              <a:buFont typeface="Arial" panose="020B0604020202020204" pitchFamily="34" charset="0"/>
              <a:buChar char="•"/>
              <a:defRPr/>
            </a:pPr>
            <a:r>
              <a:rPr lang="en-US" sz="2000" dirty="0">
                <a:latin typeface="Arial"/>
              </a:rPr>
              <a:t>Are the next steps clear? Do all key staff understand their roles in carrying the plan forward?</a:t>
            </a:r>
          </a:p>
          <a:p>
            <a:pPr>
              <a:buClr>
                <a:srgbClr val="4F81BD"/>
              </a:buClr>
              <a:buSzPct val="120000"/>
              <a:buFont typeface="Arial" panose="020B0604020202020204" pitchFamily="34" charset="0"/>
              <a:buChar char="•"/>
              <a:defRPr/>
            </a:pPr>
            <a:endParaRPr lang="en-US" sz="1100" dirty="0">
              <a:latin typeface="Arial"/>
            </a:endParaRPr>
          </a:p>
          <a:p>
            <a:pPr>
              <a:buClr>
                <a:srgbClr val="4F81BD"/>
              </a:buClr>
              <a:buSzPct val="120000"/>
              <a:buFont typeface="Arial" panose="020B0604020202020204" pitchFamily="34" charset="0"/>
              <a:buChar char="•"/>
              <a:defRPr/>
            </a:pPr>
            <a:r>
              <a:rPr lang="en-US" sz="2000" dirty="0">
                <a:latin typeface="Arial"/>
                <a:cs typeface="+mn-cs"/>
              </a:rPr>
              <a:t>How will progress be monitored?</a:t>
            </a:r>
          </a:p>
        </p:txBody>
      </p:sp>
      <p:sp>
        <p:nvSpPr>
          <p:cNvPr id="4" name="Title 1">
            <a:extLst>
              <a:ext uri="{FF2B5EF4-FFF2-40B4-BE49-F238E27FC236}">
                <a16:creationId xmlns:a16="http://schemas.microsoft.com/office/drawing/2014/main" id="{82E6CF04-B019-2D4A-9F33-3B30602B0007}"/>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Before Ending, Review the Plans</a:t>
            </a:r>
          </a:p>
        </p:txBody>
      </p:sp>
    </p:spTree>
    <p:extLst>
      <p:ext uri="{BB962C8B-B14F-4D97-AF65-F5344CB8AC3E}">
        <p14:creationId xmlns:p14="http://schemas.microsoft.com/office/powerpoint/2010/main" val="3149384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22B820-918E-974C-86B2-3885DB9FF74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4373" y="1756944"/>
            <a:ext cx="3455253" cy="2109000"/>
          </a:xfrm>
          <a:prstGeom prst="rect">
            <a:avLst/>
          </a:prstGeom>
        </p:spPr>
      </p:pic>
      <p:sp>
        <p:nvSpPr>
          <p:cNvPr id="5" name="Content Placeholder 1"/>
          <p:cNvSpPr txBox="1">
            <a:spLocks/>
          </p:cNvSpPr>
          <p:nvPr/>
        </p:nvSpPr>
        <p:spPr bwMode="auto">
          <a:xfrm>
            <a:off x="464683" y="4108598"/>
            <a:ext cx="7788681" cy="156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buSzPct val="120000"/>
              <a:defRPr/>
            </a:pPr>
            <a:r>
              <a:rPr lang="en-US" sz="2000" dirty="0">
                <a:latin typeface="Arial"/>
              </a:rPr>
              <a:t>If you have any comments or questions about this material, please contact: </a:t>
            </a:r>
            <a:endParaRPr lang="en-US" sz="1100" dirty="0">
              <a:latin typeface="Arial"/>
            </a:endParaRPr>
          </a:p>
          <a:p>
            <a:pPr lvl="1">
              <a:buClr>
                <a:srgbClr val="4F81BD"/>
              </a:buClr>
              <a:buSzPct val="75000"/>
              <a:buFont typeface="Wingdings" pitchFamily="2" charset="2"/>
              <a:buChar char="§"/>
              <a:defRPr/>
            </a:pPr>
            <a:r>
              <a:rPr lang="en-US" spc="-100" dirty="0">
                <a:latin typeface="Arial"/>
              </a:rPr>
              <a:t>U.S. CDC’s NPHI Program: </a:t>
            </a:r>
            <a:r>
              <a:rPr lang="en-US" dirty="0">
                <a:latin typeface="Arial"/>
                <a:hlinkClick r:id="rId4"/>
              </a:rPr>
              <a:t>nphisdt@cdc.gov</a:t>
            </a:r>
            <a:r>
              <a:rPr lang="en-US" dirty="0">
                <a:latin typeface="Arial"/>
              </a:rPr>
              <a:t> </a:t>
            </a:r>
            <a:endParaRPr lang="en-US" sz="1100" dirty="0">
              <a:latin typeface="Arial"/>
            </a:endParaRPr>
          </a:p>
          <a:p>
            <a:pPr lvl="1">
              <a:buClr>
                <a:srgbClr val="4F81BD"/>
              </a:buClr>
              <a:buSzPct val="75000"/>
              <a:buFont typeface="Wingdings" pitchFamily="2" charset="2"/>
              <a:buChar char="§"/>
              <a:defRPr/>
            </a:pPr>
            <a:r>
              <a:rPr lang="en-US" spc="-100" dirty="0">
                <a:latin typeface="Arial"/>
              </a:rPr>
              <a:t>IANPHI: </a:t>
            </a:r>
            <a:r>
              <a:rPr lang="en-US" dirty="0">
                <a:latin typeface="Arial"/>
                <a:hlinkClick r:id="rId5"/>
              </a:rPr>
              <a:t>info@ianphi.org</a:t>
            </a:r>
            <a:r>
              <a:rPr lang="en-US" dirty="0">
                <a:latin typeface="Arial"/>
              </a:rPr>
              <a:t> </a:t>
            </a:r>
          </a:p>
          <a:p>
            <a:pPr marL="0" indent="0" algn="ctr">
              <a:buClr>
                <a:srgbClr val="4F81BD"/>
              </a:buClr>
              <a:buNone/>
              <a:defRPr/>
            </a:pPr>
            <a:endParaRPr lang="en-US" sz="2800" dirty="0">
              <a:latin typeface="Arial"/>
            </a:endParaRPr>
          </a:p>
          <a:p>
            <a:pPr>
              <a:buClr>
                <a:srgbClr val="4F81BD"/>
              </a:buClr>
              <a:defRPr/>
            </a:pPr>
            <a:endParaRPr lang="en-US" dirty="0">
              <a:latin typeface="Arial"/>
            </a:endParaRPr>
          </a:p>
        </p:txBody>
      </p:sp>
      <p:sp>
        <p:nvSpPr>
          <p:cNvPr id="8" name="Title 1">
            <a:extLst>
              <a:ext uri="{FF2B5EF4-FFF2-40B4-BE49-F238E27FC236}">
                <a16:creationId xmlns:a16="http://schemas.microsoft.com/office/drawing/2014/main" id="{D7EC8FFC-7842-A949-8545-57E817304404}"/>
              </a:ext>
            </a:extLst>
          </p:cNvPr>
          <p:cNvSpPr txBox="1">
            <a:spLocks/>
          </p:cNvSpPr>
          <p:nvPr/>
        </p:nvSpPr>
        <p:spPr>
          <a:xfrm>
            <a:off x="464683" y="304799"/>
            <a:ext cx="8229600" cy="1452145"/>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Good Luck to You As You Move Towards Your Preferred Future</a:t>
            </a:r>
          </a:p>
        </p:txBody>
      </p:sp>
    </p:spTree>
    <p:extLst>
      <p:ext uri="{BB962C8B-B14F-4D97-AF65-F5344CB8AC3E}">
        <p14:creationId xmlns:p14="http://schemas.microsoft.com/office/powerpoint/2010/main" val="246490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AAF18C-74DE-4376-8088-B76AB5989C0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0299" y="3174998"/>
            <a:ext cx="3216013" cy="2402964"/>
          </a:xfrm>
          <a:prstGeom prst="rect">
            <a:avLst/>
          </a:prstGeom>
          <a:noFill/>
          <a:ln w="25400">
            <a:solidFill>
              <a:schemeClr val="tx1"/>
            </a:solidFill>
          </a:ln>
        </p:spPr>
      </p:pic>
      <p:pic>
        <p:nvPicPr>
          <p:cNvPr id="2" name="Picture 1">
            <a:extLst>
              <a:ext uri="{FF2B5EF4-FFF2-40B4-BE49-F238E27FC236}">
                <a16:creationId xmlns:a16="http://schemas.microsoft.com/office/drawing/2014/main" id="{23DDF6FF-AC1A-4A0C-88CB-B9C541A4525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7688" y="3174998"/>
            <a:ext cx="2621417" cy="2402965"/>
          </a:xfrm>
          <a:prstGeom prst="rect">
            <a:avLst/>
          </a:prstGeom>
        </p:spPr>
      </p:pic>
      <p:sp>
        <p:nvSpPr>
          <p:cNvPr id="6" name="Content Placeholder 2"/>
          <p:cNvSpPr txBox="1">
            <a:spLocks/>
          </p:cNvSpPr>
          <p:nvPr/>
        </p:nvSpPr>
        <p:spPr bwMode="auto">
          <a:xfrm>
            <a:off x="464683" y="1504950"/>
            <a:ext cx="8398921" cy="156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600"/>
              </a:spcBef>
              <a:buClr>
                <a:srgbClr val="4F81BD"/>
              </a:buClr>
              <a:buSzPct val="120000"/>
              <a:buFont typeface="Arial" pitchFamily="34" charset="0"/>
              <a:buChar char="•"/>
              <a:defRPr/>
            </a:pPr>
            <a:r>
              <a:rPr lang="en-US" dirty="0">
                <a:latin typeface="Arial"/>
              </a:rPr>
              <a:t>Maturity models and Discussion Guides</a:t>
            </a:r>
          </a:p>
          <a:p>
            <a:pPr>
              <a:spcBef>
                <a:spcPts val="600"/>
              </a:spcBef>
              <a:buClr>
                <a:srgbClr val="4F81BD"/>
              </a:buClr>
              <a:buSzPct val="120000"/>
              <a:buFont typeface="Arial" pitchFamily="34" charset="0"/>
              <a:buChar char="•"/>
              <a:defRPr/>
            </a:pPr>
            <a:r>
              <a:rPr lang="en-US" dirty="0">
                <a:latin typeface="Arial"/>
              </a:rPr>
              <a:t>SDT workshops</a:t>
            </a:r>
          </a:p>
          <a:p>
            <a:pPr>
              <a:spcBef>
                <a:spcPts val="600"/>
              </a:spcBef>
              <a:buClr>
                <a:srgbClr val="4F81BD"/>
              </a:buClr>
              <a:buSzPct val="120000"/>
              <a:buFont typeface="Arial" pitchFamily="34" charset="0"/>
              <a:buChar char="•"/>
              <a:defRPr/>
            </a:pPr>
            <a:r>
              <a:rPr lang="en-US" dirty="0">
                <a:latin typeface="Arial"/>
              </a:rPr>
              <a:t>SDT steps</a:t>
            </a:r>
          </a:p>
        </p:txBody>
      </p:sp>
      <p:sp>
        <p:nvSpPr>
          <p:cNvPr id="4" name="Title 1"/>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Topics</a:t>
            </a:r>
          </a:p>
        </p:txBody>
      </p:sp>
    </p:spTree>
    <p:extLst>
      <p:ext uri="{BB962C8B-B14F-4D97-AF65-F5344CB8AC3E}">
        <p14:creationId xmlns:p14="http://schemas.microsoft.com/office/powerpoint/2010/main" val="62846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Arrow figuring NPHI development and showing the 4 stages of development">
            <a:extLst>
              <a:ext uri="{FF2B5EF4-FFF2-40B4-BE49-F238E27FC236}">
                <a16:creationId xmlns:a16="http://schemas.microsoft.com/office/drawing/2014/main" id="{D8360016-7C0E-4785-8C54-0C0FDEB0AA6E}"/>
              </a:ext>
            </a:extLst>
          </p:cNvPr>
          <p:cNvGraphicFramePr/>
          <p:nvPr>
            <p:extLst>
              <p:ext uri="{D42A27DB-BD31-4B8C-83A1-F6EECF244321}">
                <p14:modId xmlns:p14="http://schemas.microsoft.com/office/powerpoint/2010/main" val="3020147633"/>
              </p:ext>
            </p:extLst>
          </p:nvPr>
        </p:nvGraphicFramePr>
        <p:xfrm>
          <a:off x="1010782" y="3429000"/>
          <a:ext cx="6921500" cy="256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bwMode="auto">
          <a:xfrm>
            <a:off x="464683" y="1505780"/>
            <a:ext cx="7764917" cy="2380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600"/>
              </a:spcBef>
              <a:spcAft>
                <a:spcPts val="200"/>
              </a:spcAft>
              <a:buClr>
                <a:srgbClr val="4F81BD"/>
              </a:buClr>
              <a:buSzPct val="120000"/>
              <a:buFont typeface="Arial" pitchFamily="34" charset="0"/>
              <a:buChar char="•"/>
              <a:defRPr/>
            </a:pPr>
            <a:r>
              <a:rPr lang="en-US" sz="2000" dirty="0">
                <a:latin typeface="Arial"/>
              </a:rPr>
              <a:t>The conceptual framework of the SDT is the maturity model</a:t>
            </a:r>
          </a:p>
          <a:p>
            <a:pPr>
              <a:spcBef>
                <a:spcPts val="600"/>
              </a:spcBef>
              <a:spcAft>
                <a:spcPts val="200"/>
              </a:spcAft>
              <a:buClr>
                <a:srgbClr val="4F81BD"/>
              </a:buClr>
              <a:buSzPct val="120000"/>
              <a:buFont typeface="Arial" pitchFamily="34" charset="0"/>
              <a:buChar char="•"/>
              <a:defRPr/>
            </a:pPr>
            <a:r>
              <a:rPr lang="en-US" sz="2000" dirty="0">
                <a:latin typeface="Arial"/>
              </a:rPr>
              <a:t>A maturity model describes stages of development:                       Basic, Developing, Advanced, and Leading Edge</a:t>
            </a:r>
          </a:p>
          <a:p>
            <a:pPr>
              <a:spcBef>
                <a:spcPts val="600"/>
              </a:spcBef>
              <a:spcAft>
                <a:spcPts val="200"/>
              </a:spcAft>
              <a:buClr>
                <a:srgbClr val="4F81BD"/>
              </a:buClr>
              <a:buSzPct val="120000"/>
              <a:buFont typeface="Arial" pitchFamily="34" charset="0"/>
              <a:buChar char="•"/>
              <a:defRPr/>
            </a:pPr>
            <a:r>
              <a:rPr lang="en-US" sz="2000" dirty="0">
                <a:latin typeface="Arial"/>
              </a:rPr>
              <a:t>The SDT helps NPHIs apply maturity models to topics or areas that are a priority for the NPHI</a:t>
            </a:r>
          </a:p>
          <a:p>
            <a:pPr>
              <a:spcBef>
                <a:spcPts val="600"/>
              </a:spcBef>
              <a:buClr>
                <a:srgbClr val="4F81BD"/>
              </a:buClr>
              <a:buFont typeface="Arial" pitchFamily="34" charset="0"/>
              <a:buChar char="•"/>
              <a:defRPr/>
            </a:pPr>
            <a:endParaRPr lang="en-US" dirty="0">
              <a:latin typeface="Arial"/>
            </a:endParaRPr>
          </a:p>
        </p:txBody>
      </p:sp>
      <p:sp>
        <p:nvSpPr>
          <p:cNvPr id="7" name="Title 1">
            <a:extLst>
              <a:ext uri="{FF2B5EF4-FFF2-40B4-BE49-F238E27FC236}">
                <a16:creationId xmlns:a16="http://schemas.microsoft.com/office/drawing/2014/main" id="{1F5EA3D3-E454-4E4A-B330-B19F56448704}"/>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Maturity Models</a:t>
            </a:r>
          </a:p>
        </p:txBody>
      </p:sp>
    </p:spTree>
    <p:extLst>
      <p:ext uri="{BB962C8B-B14F-4D97-AF65-F5344CB8AC3E}">
        <p14:creationId xmlns:p14="http://schemas.microsoft.com/office/powerpoint/2010/main" val="138982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49717" y="1295400"/>
            <a:ext cx="7968117" cy="4869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77500" lnSpcReduction="20000"/>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120000"/>
              </a:lnSpc>
              <a:spcBef>
                <a:spcPts val="600"/>
              </a:spcBef>
              <a:spcAft>
                <a:spcPts val="0"/>
              </a:spcAft>
              <a:buClr>
                <a:srgbClr val="4F81BD"/>
              </a:buClr>
              <a:buSzPct val="120000"/>
              <a:buFont typeface="Arial" pitchFamily="34" charset="0"/>
              <a:buChar char="•"/>
              <a:defRPr/>
            </a:pPr>
            <a:r>
              <a:rPr lang="en-US" sz="2600" dirty="0">
                <a:latin typeface="Arial"/>
              </a:rPr>
              <a:t>30 DGs have been designed specifically for NPHIs </a:t>
            </a:r>
          </a:p>
          <a:p>
            <a:pPr lvl="1">
              <a:lnSpc>
                <a:spcPct val="120000"/>
              </a:lnSpc>
              <a:spcBef>
                <a:spcPts val="0"/>
              </a:spcBef>
              <a:buClr>
                <a:srgbClr val="4F81BD"/>
              </a:buClr>
              <a:buSzPct val="75000"/>
              <a:buFont typeface="Wingdings" panose="05000000000000000000" pitchFamily="2" charset="2"/>
              <a:buChar char="§"/>
              <a:defRPr/>
            </a:pPr>
            <a:r>
              <a:rPr lang="en-US" sz="2600" dirty="0">
                <a:latin typeface="Arial"/>
              </a:rPr>
              <a:t>11 cover internal-facing topics, such as leadership and management and internal communication</a:t>
            </a:r>
          </a:p>
          <a:p>
            <a:pPr lvl="1">
              <a:lnSpc>
                <a:spcPct val="120000"/>
              </a:lnSpc>
              <a:spcBef>
                <a:spcPts val="0"/>
              </a:spcBef>
              <a:buClr>
                <a:srgbClr val="4F81BD"/>
              </a:buClr>
              <a:buSzPct val="75000"/>
              <a:buFont typeface="Wingdings" panose="05000000000000000000" pitchFamily="2" charset="2"/>
              <a:buChar char="§"/>
              <a:defRPr/>
            </a:pPr>
            <a:r>
              <a:rPr lang="en-US" sz="2600" dirty="0">
                <a:latin typeface="Arial"/>
              </a:rPr>
              <a:t>19 cover external-facing topics, such as surveillance and multi-sectoral collaborations</a:t>
            </a:r>
          </a:p>
          <a:p>
            <a:pPr lvl="1">
              <a:lnSpc>
                <a:spcPct val="120000"/>
              </a:lnSpc>
              <a:spcBef>
                <a:spcPts val="0"/>
              </a:spcBef>
              <a:buClr>
                <a:srgbClr val="4F81BD"/>
              </a:buClr>
              <a:buFont typeface="Wingdings" panose="05000000000000000000" pitchFamily="2" charset="2"/>
              <a:buChar char="§"/>
              <a:defRPr/>
            </a:pPr>
            <a:endParaRPr lang="en-US" sz="2600" dirty="0">
              <a:latin typeface="Arial"/>
            </a:endParaRPr>
          </a:p>
          <a:p>
            <a:pPr>
              <a:lnSpc>
                <a:spcPct val="120000"/>
              </a:lnSpc>
              <a:spcBef>
                <a:spcPts val="0"/>
              </a:spcBef>
              <a:buClr>
                <a:srgbClr val="4F81BD"/>
              </a:buClr>
              <a:buSzPct val="120000"/>
              <a:buFont typeface="Arial" panose="020B0604020202020204" pitchFamily="34" charset="0"/>
              <a:buChar char="•"/>
              <a:defRPr/>
            </a:pPr>
            <a:r>
              <a:rPr lang="en-US" sz="2600" dirty="0">
                <a:latin typeface="Arial"/>
              </a:rPr>
              <a:t>All 30 DGs are available in English, French, Spanish, and Portuguese at </a:t>
            </a:r>
            <a:r>
              <a:rPr lang="en-US" sz="2600" dirty="0">
                <a:latin typeface="Arial"/>
                <a:hlinkClick r:id="rId3"/>
              </a:rPr>
              <a:t>ianphi.org/tools-resources/sdt.html</a:t>
            </a:r>
            <a:endParaRPr lang="en-US" sz="2600" dirty="0">
              <a:latin typeface="Arial"/>
            </a:endParaRPr>
          </a:p>
          <a:p>
            <a:pPr lvl="1">
              <a:lnSpc>
                <a:spcPct val="120000"/>
              </a:lnSpc>
              <a:spcBef>
                <a:spcPts val="0"/>
              </a:spcBef>
              <a:buClr>
                <a:srgbClr val="4F81BD"/>
              </a:buClr>
              <a:buFont typeface="Wingdings" panose="05000000000000000000" pitchFamily="2" charset="2"/>
              <a:buChar char="§"/>
              <a:defRPr/>
            </a:pPr>
            <a:endParaRPr lang="en-US" sz="2600" dirty="0">
              <a:latin typeface="Arial"/>
            </a:endParaRPr>
          </a:p>
          <a:p>
            <a:pPr>
              <a:lnSpc>
                <a:spcPct val="120000"/>
              </a:lnSpc>
              <a:buClr>
                <a:schemeClr val="accent5"/>
              </a:buClr>
              <a:buSzPct val="120000"/>
            </a:pPr>
            <a:r>
              <a:rPr lang="en-US" sz="2600" dirty="0">
                <a:latin typeface="Arial"/>
              </a:rPr>
              <a:t>The DGs describe what an NPHI might "look like" at the different maturity stages: </a:t>
            </a:r>
          </a:p>
          <a:p>
            <a:pPr lvl="1">
              <a:lnSpc>
                <a:spcPct val="120000"/>
              </a:lnSpc>
              <a:spcBef>
                <a:spcPts val="0"/>
              </a:spcBef>
              <a:buClr>
                <a:schemeClr val="accent5"/>
              </a:buClr>
              <a:buSzPct val="75000"/>
              <a:buFont typeface="Wingdings" panose="05000000000000000000" pitchFamily="2" charset="2"/>
              <a:buChar char="§"/>
            </a:pPr>
            <a:r>
              <a:rPr lang="en-US" sz="2600" dirty="0">
                <a:latin typeface="Arial"/>
              </a:rPr>
              <a:t>Basic </a:t>
            </a:r>
          </a:p>
          <a:p>
            <a:pPr lvl="1">
              <a:lnSpc>
                <a:spcPct val="120000"/>
              </a:lnSpc>
              <a:spcBef>
                <a:spcPts val="0"/>
              </a:spcBef>
              <a:buClr>
                <a:schemeClr val="accent5"/>
              </a:buClr>
              <a:buSzPct val="75000"/>
              <a:buFont typeface="Wingdings" panose="05000000000000000000" pitchFamily="2" charset="2"/>
              <a:buChar char="§"/>
            </a:pPr>
            <a:r>
              <a:rPr lang="en-US" sz="2600" dirty="0">
                <a:latin typeface="Arial"/>
              </a:rPr>
              <a:t>Developing </a:t>
            </a:r>
          </a:p>
          <a:p>
            <a:pPr lvl="1">
              <a:lnSpc>
                <a:spcPct val="120000"/>
              </a:lnSpc>
              <a:spcBef>
                <a:spcPts val="0"/>
              </a:spcBef>
              <a:buClr>
                <a:schemeClr val="accent5"/>
              </a:buClr>
              <a:buSzPct val="75000"/>
              <a:buFont typeface="Wingdings" panose="05000000000000000000" pitchFamily="2" charset="2"/>
              <a:buChar char="§"/>
            </a:pPr>
            <a:r>
              <a:rPr lang="en-US" sz="2600" dirty="0">
                <a:latin typeface="Arial"/>
              </a:rPr>
              <a:t>Advanced</a:t>
            </a:r>
          </a:p>
          <a:p>
            <a:pPr lvl="1">
              <a:lnSpc>
                <a:spcPct val="120000"/>
              </a:lnSpc>
              <a:spcBef>
                <a:spcPts val="0"/>
              </a:spcBef>
              <a:buClr>
                <a:schemeClr val="accent5"/>
              </a:buClr>
              <a:buSzPct val="75000"/>
              <a:buFont typeface="Wingdings" panose="05000000000000000000" pitchFamily="2" charset="2"/>
              <a:buChar char="§"/>
            </a:pPr>
            <a:r>
              <a:rPr lang="en-US" sz="2600" dirty="0">
                <a:latin typeface="Arial"/>
              </a:rPr>
              <a:t>Leading Edge </a:t>
            </a:r>
          </a:p>
          <a:p>
            <a:pPr lvl="1">
              <a:spcBef>
                <a:spcPts val="0"/>
              </a:spcBef>
              <a:buClr>
                <a:srgbClr val="4F81BD"/>
              </a:buClr>
              <a:buFont typeface="Wingdings" panose="05000000000000000000" pitchFamily="2" charset="2"/>
              <a:buChar char="§"/>
              <a:defRPr/>
            </a:pPr>
            <a:endParaRPr lang="en-US" sz="2200" dirty="0">
              <a:latin typeface="Arial"/>
            </a:endParaRPr>
          </a:p>
        </p:txBody>
      </p:sp>
      <p:sp>
        <p:nvSpPr>
          <p:cNvPr id="4" name="Title 1">
            <a:extLst>
              <a:ext uri="{FF2B5EF4-FFF2-40B4-BE49-F238E27FC236}">
                <a16:creationId xmlns:a16="http://schemas.microsoft.com/office/drawing/2014/main" id="{30AD64CB-4E7D-A145-A1D6-364E2AE561C4}"/>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Discussion Guides (DGs)</a:t>
            </a:r>
          </a:p>
        </p:txBody>
      </p:sp>
    </p:spTree>
    <p:extLst>
      <p:ext uri="{BB962C8B-B14F-4D97-AF65-F5344CB8AC3E}">
        <p14:creationId xmlns:p14="http://schemas.microsoft.com/office/powerpoint/2010/main" val="46027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DT Discussion Guide on Surveillance">
            <a:extLst>
              <a:ext uri="{FF2B5EF4-FFF2-40B4-BE49-F238E27FC236}">
                <a16:creationId xmlns:a16="http://schemas.microsoft.com/office/drawing/2014/main" id="{C2E90D11-31D2-8C48-9083-EF76A4D1D1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7928" y="1295400"/>
            <a:ext cx="6348144" cy="4591374"/>
          </a:xfrm>
          <a:prstGeom prst="rect">
            <a:avLst/>
          </a:prstGeom>
        </p:spPr>
      </p:pic>
      <p:sp>
        <p:nvSpPr>
          <p:cNvPr id="4" name="Title 1">
            <a:extLst>
              <a:ext uri="{FF2B5EF4-FFF2-40B4-BE49-F238E27FC236}">
                <a16:creationId xmlns:a16="http://schemas.microsoft.com/office/drawing/2014/main" id="{30AD64CB-4E7D-A145-A1D6-364E2AE561C4}"/>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Discussion Guide Example</a:t>
            </a:r>
          </a:p>
        </p:txBody>
      </p:sp>
    </p:spTree>
    <p:extLst>
      <p:ext uri="{BB962C8B-B14F-4D97-AF65-F5344CB8AC3E}">
        <p14:creationId xmlns:p14="http://schemas.microsoft.com/office/powerpoint/2010/main" val="2475500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64683" y="1478327"/>
            <a:ext cx="7968117" cy="4869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600"/>
              </a:spcBef>
              <a:buClr>
                <a:srgbClr val="4F81BD"/>
              </a:buClr>
              <a:buNone/>
              <a:defRPr/>
            </a:pPr>
            <a:r>
              <a:rPr lang="en-US" sz="2000" dirty="0">
                <a:solidFill>
                  <a:sysClr val="windowText" lastClr="000000"/>
                </a:solidFill>
                <a:latin typeface="Arial"/>
              </a:rPr>
              <a:t>There are 6 SDT Domains </a:t>
            </a:r>
            <a:r>
              <a:rPr lang="en-US" sz="2000" dirty="0">
                <a:latin typeface="Arial"/>
              </a:rPr>
              <a:t>–</a:t>
            </a:r>
            <a:r>
              <a:rPr lang="en-US" sz="2000" dirty="0">
                <a:solidFill>
                  <a:sysClr val="windowText" lastClr="000000"/>
                </a:solidFill>
                <a:latin typeface="Arial"/>
              </a:rPr>
              <a:t> each is a row in the DG. They are: </a:t>
            </a:r>
          </a:p>
          <a:p>
            <a:pPr marL="0" indent="0">
              <a:spcBef>
                <a:spcPts val="600"/>
              </a:spcBef>
              <a:buClr>
                <a:srgbClr val="4F81BD"/>
              </a:buClr>
              <a:buNone/>
              <a:defRPr/>
            </a:pPr>
            <a:endParaRPr lang="en-US" sz="1100" dirty="0">
              <a:solidFill>
                <a:sysClr val="windowText" lastClr="000000"/>
              </a:solidFill>
              <a:latin typeface="Arial"/>
            </a:endParaRPr>
          </a:p>
          <a:p>
            <a:pPr marL="731837" lvl="1" indent="-457200">
              <a:buClr>
                <a:schemeClr val="accent5"/>
              </a:buClr>
              <a:buSzPct val="77000"/>
              <a:buFont typeface="+mj-lt"/>
              <a:buAutoNum type="arabicPeriod"/>
            </a:pPr>
            <a:r>
              <a:rPr lang="en-US" b="1" dirty="0">
                <a:latin typeface="Arial" panose="020B0604020202020204" pitchFamily="34" charset="0"/>
                <a:cs typeface="Arial" panose="020B0604020202020204" pitchFamily="34" charset="0"/>
              </a:rPr>
              <a:t>Strategic Direction</a:t>
            </a:r>
            <a:r>
              <a:rPr lang="en-US" dirty="0">
                <a:latin typeface="Arial" panose="020B0604020202020204" pitchFamily="34" charset="0"/>
                <a:cs typeface="Arial" panose="020B0604020202020204" pitchFamily="34" charset="0"/>
              </a:rPr>
              <a:t>: Are priorities clear and strategic? </a:t>
            </a:r>
          </a:p>
          <a:p>
            <a:pPr marL="731837" lvl="1" indent="-457200">
              <a:buClr>
                <a:schemeClr val="accent5"/>
              </a:buClr>
              <a:buSzPct val="77000"/>
              <a:buFont typeface="+mj-lt"/>
              <a:buAutoNum type="arabicPeriod"/>
            </a:pPr>
            <a:r>
              <a:rPr lang="en-US" b="1" dirty="0">
                <a:latin typeface="Arial" panose="020B0604020202020204" pitchFamily="34" charset="0"/>
                <a:cs typeface="Arial" panose="020B0604020202020204" pitchFamily="34" charset="0"/>
              </a:rPr>
              <a:t>Systems</a:t>
            </a:r>
            <a:r>
              <a:rPr lang="en-US" dirty="0">
                <a:latin typeface="Arial" panose="020B0604020202020204" pitchFamily="34" charset="0"/>
                <a:cs typeface="Arial" panose="020B0604020202020204" pitchFamily="34" charset="0"/>
              </a:rPr>
              <a:t>: Does the NPHI have the necessary tools, processes, etc. to accomplish its work?</a:t>
            </a:r>
          </a:p>
          <a:p>
            <a:pPr marL="731837" lvl="1" indent="-457200">
              <a:buClr>
                <a:schemeClr val="accent5"/>
              </a:buClr>
              <a:buSzPct val="77000"/>
              <a:buFont typeface="+mj-lt"/>
              <a:buAutoNum type="arabicPeriod"/>
            </a:pPr>
            <a:r>
              <a:rPr lang="en-US" b="1" dirty="0">
                <a:latin typeface="Arial" panose="020B0604020202020204" pitchFamily="34" charset="0"/>
                <a:cs typeface="Arial" panose="020B0604020202020204" pitchFamily="34" charset="0"/>
              </a:rPr>
              <a:t>Resources</a:t>
            </a:r>
            <a:r>
              <a:rPr lang="en-US" dirty="0">
                <a:latin typeface="Arial" panose="020B0604020202020204" pitchFamily="34" charset="0"/>
                <a:cs typeface="Arial" panose="020B0604020202020204" pitchFamily="34" charset="0"/>
              </a:rPr>
              <a:t>: Are human and material resources adequate? </a:t>
            </a:r>
          </a:p>
          <a:p>
            <a:pPr marL="731837" lvl="1" indent="-457200">
              <a:buClr>
                <a:schemeClr val="accent5"/>
              </a:buClr>
              <a:buSzPct val="77000"/>
              <a:buFont typeface="+mj-lt"/>
              <a:buAutoNum type="arabicPeriod"/>
            </a:pPr>
            <a:r>
              <a:rPr lang="en-US" b="1" dirty="0">
                <a:latin typeface="Arial" panose="020B0604020202020204" pitchFamily="34" charset="0"/>
                <a:cs typeface="Arial" panose="020B0604020202020204" pitchFamily="34" charset="0"/>
              </a:rPr>
              <a:t>Quality</a:t>
            </a:r>
            <a:r>
              <a:rPr lang="en-US" dirty="0">
                <a:latin typeface="Arial" panose="020B0604020202020204" pitchFamily="34" charset="0"/>
                <a:cs typeface="Arial" panose="020B0604020202020204" pitchFamily="34" charset="0"/>
              </a:rPr>
              <a:t>: Is quality measured and are standards met?</a:t>
            </a:r>
          </a:p>
          <a:p>
            <a:pPr marL="731837" lvl="1" indent="-457200">
              <a:buClr>
                <a:schemeClr val="accent5"/>
              </a:buClr>
              <a:buSzPct val="77000"/>
              <a:buFont typeface="+mj-lt"/>
              <a:buAutoNum type="arabicPeriod"/>
            </a:pPr>
            <a:r>
              <a:rPr lang="en-US" b="1" dirty="0">
                <a:latin typeface="Arial" panose="020B0604020202020204" pitchFamily="34" charset="0"/>
                <a:cs typeface="Arial" panose="020B0604020202020204" pitchFamily="34" charset="0"/>
              </a:rPr>
              <a:t>Engagement</a:t>
            </a:r>
            <a:r>
              <a:rPr lang="en-US" dirty="0">
                <a:latin typeface="Arial" panose="020B0604020202020204" pitchFamily="34" charset="0"/>
                <a:cs typeface="Arial" panose="020B0604020202020204" pitchFamily="34" charset="0"/>
              </a:rPr>
              <a:t>: Are the key stakeholders engaged with the NPHI and helping it achieve its goals?</a:t>
            </a:r>
          </a:p>
          <a:p>
            <a:pPr marL="731837" lvl="1" indent="-457200">
              <a:buClr>
                <a:schemeClr val="accent5"/>
              </a:buClr>
              <a:buSzPct val="77000"/>
              <a:buFont typeface="+mj-lt"/>
              <a:buAutoNum type="arabicPeriod"/>
            </a:pPr>
            <a:r>
              <a:rPr lang="en-US" b="1" dirty="0">
                <a:latin typeface="Arial" panose="020B0604020202020204" pitchFamily="34" charset="0"/>
                <a:cs typeface="Arial" panose="020B0604020202020204" pitchFamily="34" charset="0"/>
              </a:rPr>
              <a:t>Impact</a:t>
            </a:r>
            <a:r>
              <a:rPr lang="en-US" dirty="0">
                <a:latin typeface="Arial" panose="020B0604020202020204" pitchFamily="34" charset="0"/>
                <a:cs typeface="Arial" panose="020B0604020202020204" pitchFamily="34" charset="0"/>
              </a:rPr>
              <a:t>: For internal-facing DGs: Is the NPHI operating effectively? For external-facing DGs: Is the NPHI contributing to better health?</a:t>
            </a:r>
          </a:p>
          <a:p>
            <a:pPr>
              <a:spcBef>
                <a:spcPts val="600"/>
              </a:spcBef>
              <a:buClr>
                <a:srgbClr val="4F81BD"/>
              </a:buClr>
              <a:buFont typeface="Arial" pitchFamily="34" charset="0"/>
              <a:buChar char="•"/>
              <a:defRPr/>
            </a:pPr>
            <a:endParaRPr lang="en-US" dirty="0">
              <a:solidFill>
                <a:sysClr val="windowText" lastClr="000000"/>
              </a:solidFill>
              <a:latin typeface="Arial"/>
            </a:endParaRPr>
          </a:p>
        </p:txBody>
      </p:sp>
      <p:sp>
        <p:nvSpPr>
          <p:cNvPr id="4" name="Title 1">
            <a:extLst>
              <a:ext uri="{FF2B5EF4-FFF2-40B4-BE49-F238E27FC236}">
                <a16:creationId xmlns:a16="http://schemas.microsoft.com/office/drawing/2014/main" id="{30AD64CB-4E7D-A145-A1D6-364E2AE561C4}"/>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Discussion Guides: Domains</a:t>
            </a:r>
          </a:p>
        </p:txBody>
      </p:sp>
    </p:spTree>
    <p:extLst>
      <p:ext uri="{BB962C8B-B14F-4D97-AF65-F5344CB8AC3E}">
        <p14:creationId xmlns:p14="http://schemas.microsoft.com/office/powerpoint/2010/main" val="101477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851640B-6472-4820-AD3C-740ECD1DEEC8}"/>
              </a:ext>
            </a:extLst>
          </p:cNvPr>
          <p:cNvSpPr txBox="1">
            <a:spLocks/>
          </p:cNvSpPr>
          <p:nvPr/>
        </p:nvSpPr>
        <p:spPr bwMode="auto">
          <a:xfrm>
            <a:off x="464683" y="1430775"/>
            <a:ext cx="7307094" cy="39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110000"/>
              </a:lnSpc>
              <a:spcBef>
                <a:spcPts val="0"/>
              </a:spcBef>
              <a:buClr>
                <a:srgbClr val="4F81BD"/>
              </a:buClr>
              <a:buSzPct val="120000"/>
              <a:defRPr/>
            </a:pPr>
            <a:r>
              <a:rPr lang="en-US" sz="2000" dirty="0">
                <a:latin typeface="Arial"/>
              </a:rPr>
              <a:t>SDT workshops can be either in-person (if circumstances allow) or virtual</a:t>
            </a:r>
            <a:endParaRPr lang="en-US" dirty="0">
              <a:latin typeface="Arial"/>
            </a:endParaRPr>
          </a:p>
          <a:p>
            <a:pPr lvl="1">
              <a:lnSpc>
                <a:spcPct val="110000"/>
              </a:lnSpc>
              <a:spcBef>
                <a:spcPts val="0"/>
              </a:spcBef>
              <a:buClr>
                <a:srgbClr val="4F81BD"/>
              </a:buClr>
              <a:buSzPct val="75000"/>
              <a:buFont typeface="Wingdings" panose="05000000000000000000" pitchFamily="2" charset="2"/>
              <a:buChar char="§"/>
              <a:defRPr/>
            </a:pPr>
            <a:r>
              <a:rPr lang="en-US" dirty="0">
                <a:latin typeface="Arial"/>
              </a:rPr>
              <a:t>In-person workshops: typically 3 days and 5-8 DGs</a:t>
            </a:r>
          </a:p>
          <a:p>
            <a:pPr lvl="1">
              <a:spcBef>
                <a:spcPts val="300"/>
              </a:spcBef>
              <a:buClr>
                <a:srgbClr val="4F81BD"/>
              </a:buClr>
              <a:buSzPct val="75000"/>
              <a:buFont typeface="Wingdings" panose="05000000000000000000" pitchFamily="2" charset="2"/>
              <a:buChar char="§"/>
              <a:defRPr/>
            </a:pPr>
            <a:r>
              <a:rPr lang="en-US" dirty="0">
                <a:latin typeface="Arial"/>
              </a:rPr>
              <a:t>Virtual sessions: typically up to 5 hours per session, including breaks, with number of DGs depending on a variety of factors</a:t>
            </a:r>
          </a:p>
          <a:p>
            <a:pPr lvl="1">
              <a:spcBef>
                <a:spcPts val="300"/>
              </a:spcBef>
              <a:buClr>
                <a:srgbClr val="4F81BD"/>
              </a:buClr>
              <a:buFont typeface="Wingdings" panose="05000000000000000000" pitchFamily="2" charset="2"/>
              <a:buChar char="§"/>
              <a:defRPr/>
            </a:pPr>
            <a:endParaRPr lang="en-US" dirty="0">
              <a:latin typeface="Arial"/>
            </a:endParaRPr>
          </a:p>
          <a:p>
            <a:pPr>
              <a:spcBef>
                <a:spcPts val="900"/>
              </a:spcBef>
              <a:buClr>
                <a:srgbClr val="4F81BD"/>
              </a:buClr>
              <a:buSzPct val="120000"/>
              <a:defRPr/>
            </a:pPr>
            <a:r>
              <a:rPr lang="en-US" sz="2000" dirty="0">
                <a:latin typeface="Arial"/>
              </a:rPr>
              <a:t>Whether in-person or virtual, it is best to have an SDT-trained facilitator and recorder manage the process and record key information on the SDT forms</a:t>
            </a:r>
          </a:p>
        </p:txBody>
      </p:sp>
      <p:sp>
        <p:nvSpPr>
          <p:cNvPr id="7" name="Title 1">
            <a:extLst>
              <a:ext uri="{FF2B5EF4-FFF2-40B4-BE49-F238E27FC236}">
                <a16:creationId xmlns:a16="http://schemas.microsoft.com/office/drawing/2014/main" id="{AA35397E-8505-B745-AF02-BC7B1AB0175F}"/>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SDT Workshops</a:t>
            </a:r>
          </a:p>
        </p:txBody>
      </p:sp>
    </p:spTree>
    <p:extLst>
      <p:ext uri="{BB962C8B-B14F-4D97-AF65-F5344CB8AC3E}">
        <p14:creationId xmlns:p14="http://schemas.microsoft.com/office/powerpoint/2010/main" val="366618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CD2BE78-5259-8748-B9A2-DC39919EDCB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23519" r="28333" b="21981"/>
          <a:stretch/>
        </p:blipFill>
        <p:spPr>
          <a:xfrm>
            <a:off x="5169210" y="3429000"/>
            <a:ext cx="3239323" cy="2463421"/>
          </a:xfrm>
          <a:prstGeom prst="rect">
            <a:avLst/>
          </a:prstGeom>
        </p:spPr>
      </p:pic>
      <p:sp>
        <p:nvSpPr>
          <p:cNvPr id="7" name="Content Placeholder 6">
            <a:extLst>
              <a:ext uri="{FF2B5EF4-FFF2-40B4-BE49-F238E27FC236}">
                <a16:creationId xmlns:a16="http://schemas.microsoft.com/office/drawing/2014/main" id="{7BB7D6E6-2C5D-424F-B96B-53179540FC02}"/>
              </a:ext>
              <a:ext uri="{C183D7F6-B498-43B3-948B-1728B52AA6E4}">
                <adec:decorative xmlns:adec="http://schemas.microsoft.com/office/drawing/2017/decorative" val="0"/>
              </a:ext>
            </a:extLst>
          </p:cNvPr>
          <p:cNvSpPr>
            <a:spLocks noGrp="1"/>
          </p:cNvSpPr>
          <p:nvPr>
            <p:ph idx="1"/>
          </p:nvPr>
        </p:nvSpPr>
        <p:spPr>
          <a:xfrm>
            <a:off x="464683" y="1460181"/>
            <a:ext cx="7943850" cy="4232955"/>
          </a:xfrm>
        </p:spPr>
        <p:txBody>
          <a:bodyPr>
            <a:normAutofit fontScale="92500" lnSpcReduction="10000"/>
          </a:bodyPr>
          <a:lstStyle/>
          <a:p>
            <a:pPr>
              <a:lnSpc>
                <a:spcPct val="100000"/>
              </a:lnSpc>
              <a:spcAft>
                <a:spcPts val="600"/>
              </a:spcAft>
              <a:buClr>
                <a:schemeClr val="accent1">
                  <a:lumMod val="75000"/>
                </a:schemeClr>
              </a:buClr>
              <a:buSzPct val="120000"/>
            </a:pPr>
            <a:r>
              <a:rPr lang="en-US" sz="2000" dirty="0">
                <a:latin typeface="Arial"/>
              </a:rPr>
              <a:t>In planning an SDT workshop, careful thought is required to decide on the best DGs to use and select the right participants</a:t>
            </a:r>
          </a:p>
          <a:p>
            <a:pPr>
              <a:lnSpc>
                <a:spcPct val="100000"/>
              </a:lnSpc>
              <a:spcAft>
                <a:spcPts val="600"/>
              </a:spcAft>
              <a:buClr>
                <a:schemeClr val="accent1">
                  <a:lumMod val="75000"/>
                </a:schemeClr>
              </a:buClr>
              <a:buSzPct val="120000"/>
            </a:pPr>
            <a:r>
              <a:rPr lang="en-US" sz="2000" dirty="0">
                <a:latin typeface="Arial" panose="020B0604020202020204" pitchFamily="34" charset="0"/>
                <a:cs typeface="Arial" panose="020B0604020202020204" pitchFamily="34" charset="0"/>
              </a:rPr>
              <a:t>No special preparation or document development is needed on the part of participants</a:t>
            </a:r>
          </a:p>
          <a:p>
            <a:pPr lvl="1">
              <a:lnSpc>
                <a:spcPct val="100000"/>
              </a:lnSpc>
              <a:spcAft>
                <a:spcPts val="600"/>
              </a:spcAft>
              <a:buClr>
                <a:schemeClr val="accent1">
                  <a:lumMod val="75000"/>
                </a:schemeClr>
              </a:buClr>
              <a:buSzPct val="75000"/>
              <a:buFont typeface="Wingdings" panose="05000000000000000000" pitchFamily="2" charset="2"/>
              <a:buChar char="§"/>
            </a:pPr>
            <a:r>
              <a:rPr lang="en-US" sz="2000" dirty="0">
                <a:latin typeface="Arial" panose="020B0604020202020204" pitchFamily="34" charset="0"/>
                <a:cs typeface="Arial" panose="020B0604020202020204" pitchFamily="34" charset="0"/>
              </a:rPr>
              <a:t>The SDT relies on the knowledge and experiences of participants and their combined wisdom</a:t>
            </a:r>
          </a:p>
          <a:p>
            <a:pPr>
              <a:lnSpc>
                <a:spcPct val="100000"/>
              </a:lnSpc>
              <a:spcAft>
                <a:spcPts val="600"/>
              </a:spcAft>
              <a:buClr>
                <a:schemeClr val="accent1">
                  <a:lumMod val="75000"/>
                </a:schemeClr>
              </a:buClr>
              <a:buSzPct val="120000"/>
            </a:pPr>
            <a:r>
              <a:rPr lang="en-US" sz="2000" dirty="0">
                <a:latin typeface="Arial" panose="020B0604020202020204" pitchFamily="34" charset="0"/>
                <a:cs typeface="Arial" panose="020B0604020202020204" pitchFamily="34" charset="0"/>
              </a:rPr>
              <a:t>The roles of the facilitator and recorder are  to:</a:t>
            </a:r>
          </a:p>
          <a:p>
            <a:pPr lvl="1">
              <a:lnSpc>
                <a:spcPct val="100000"/>
              </a:lnSpc>
              <a:spcAft>
                <a:spcPts val="600"/>
              </a:spcAft>
              <a:buClr>
                <a:schemeClr val="accent1">
                  <a:lumMod val="75000"/>
                </a:schemeClr>
              </a:buClr>
              <a:buSzPct val="75000"/>
              <a:buFont typeface="Wingdings" panose="05000000000000000000" pitchFamily="2" charset="2"/>
              <a:buChar char="§"/>
            </a:pPr>
            <a:r>
              <a:rPr lang="en-US" sz="2000" dirty="0">
                <a:latin typeface="Arial" panose="020B0604020202020204" pitchFamily="34" charset="0"/>
                <a:cs typeface="Arial" panose="020B0604020202020204" pitchFamily="34" charset="0"/>
              </a:rPr>
              <a:t>Guide the participants to thoroughly                                          assess the situation and underlying                                         issues before coming up with                                                                    "solutions"</a:t>
            </a:r>
          </a:p>
          <a:p>
            <a:pPr lvl="1">
              <a:lnSpc>
                <a:spcPct val="100000"/>
              </a:lnSpc>
              <a:spcAft>
                <a:spcPts val="600"/>
              </a:spcAft>
              <a:buClr>
                <a:schemeClr val="accent1">
                  <a:lumMod val="75000"/>
                </a:schemeClr>
              </a:buClr>
              <a:buSzPct val="75000"/>
              <a:buFont typeface="Wingdings" panose="05000000000000000000" pitchFamily="2" charset="2"/>
              <a:buChar char="§"/>
            </a:pPr>
            <a:r>
              <a:rPr lang="en-US" sz="2000" dirty="0">
                <a:latin typeface="Arial" panose="020B0604020202020204" pitchFamily="34" charset="0"/>
                <a:cs typeface="Arial" panose="020B0604020202020204" pitchFamily="34" charset="0"/>
              </a:rPr>
              <a:t>Capture and organize input </a:t>
            </a:r>
          </a:p>
          <a:p>
            <a:pPr>
              <a:lnSpc>
                <a:spcPct val="100000"/>
              </a:lnSpc>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6CF98DF-B136-0643-A3D9-06400E0DB66E}"/>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Preparing for a Workshop</a:t>
            </a:r>
          </a:p>
        </p:txBody>
      </p:sp>
    </p:spTree>
    <p:extLst>
      <p:ext uri="{BB962C8B-B14F-4D97-AF65-F5344CB8AC3E}">
        <p14:creationId xmlns:p14="http://schemas.microsoft.com/office/powerpoint/2010/main" val="196737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BB7D6E6-2C5D-424F-B96B-53179540FC02}"/>
              </a:ext>
            </a:extLst>
          </p:cNvPr>
          <p:cNvSpPr>
            <a:spLocks noGrp="1"/>
          </p:cNvSpPr>
          <p:nvPr>
            <p:ph idx="1"/>
          </p:nvPr>
        </p:nvSpPr>
        <p:spPr>
          <a:xfrm>
            <a:off x="464683" y="3429000"/>
            <a:ext cx="8069717" cy="2465825"/>
          </a:xfrm>
        </p:spPr>
        <p:txBody>
          <a:bodyPr>
            <a:normAutofit/>
          </a:bodyPr>
          <a:lstStyle/>
          <a:p>
            <a:pPr>
              <a:lnSpc>
                <a:spcPct val="100000"/>
              </a:lnSpc>
              <a:buClr>
                <a:schemeClr val="accent1">
                  <a:lumMod val="75000"/>
                </a:schemeClr>
              </a:buClr>
              <a:buSzPct val="120000"/>
            </a:pPr>
            <a:r>
              <a:rPr lang="en-US" sz="2000" dirty="0">
                <a:latin typeface="Arial" panose="020B0604020202020204" pitchFamily="34" charset="0"/>
                <a:cs typeface="Arial" panose="020B0604020202020204" pitchFamily="34" charset="0"/>
              </a:rPr>
              <a:t>During assessment, the DGs are used to prompt discussion</a:t>
            </a:r>
          </a:p>
          <a:p>
            <a:pPr lvl="1">
              <a:lnSpc>
                <a:spcPct val="100000"/>
              </a:lnSpc>
              <a:buClr>
                <a:schemeClr val="accent1">
                  <a:lumMod val="75000"/>
                </a:schemeClr>
              </a:buClr>
              <a:buSzPct val="75000"/>
              <a:buFont typeface="Wingdings" panose="05000000000000000000" pitchFamily="2" charset="2"/>
              <a:buChar char="§"/>
            </a:pPr>
            <a:r>
              <a:rPr lang="en-US" sz="2000" dirty="0">
                <a:latin typeface="Arial" panose="020B0604020202020204" pitchFamily="34" charset="0"/>
                <a:cs typeface="Arial" panose="020B0604020202020204" pitchFamily="34" charset="0"/>
              </a:rPr>
              <a:t>A good assessment is critical for a good plan</a:t>
            </a:r>
          </a:p>
          <a:p>
            <a:pPr lvl="1">
              <a:lnSpc>
                <a:spcPct val="100000"/>
              </a:lnSpc>
              <a:buClr>
                <a:schemeClr val="accent1">
                  <a:lumMod val="75000"/>
                </a:schemeClr>
              </a:buClr>
              <a:buSzPct val="75000"/>
              <a:buFont typeface="Wingdings" panose="05000000000000000000" pitchFamily="2" charset="2"/>
              <a:buChar char="§"/>
            </a:pPr>
            <a:r>
              <a:rPr lang="en-US" sz="2000" dirty="0">
                <a:latin typeface="Arial" panose="020B0604020202020204" pitchFamily="34" charset="0"/>
                <a:cs typeface="Arial" panose="020B0604020202020204" pitchFamily="34" charset="0"/>
              </a:rPr>
              <a:t>The facilitator uses the DGs to help participants "dig deep"</a:t>
            </a:r>
          </a:p>
          <a:p>
            <a:pPr>
              <a:lnSpc>
                <a:spcPct val="100000"/>
              </a:lnSpc>
              <a:buClr>
                <a:schemeClr val="accent1">
                  <a:lumMod val="75000"/>
                </a:schemeClr>
              </a:buClr>
              <a:buSzPct val="120000"/>
            </a:pPr>
            <a:r>
              <a:rPr lang="en-US" sz="2000" dirty="0">
                <a:latin typeface="Arial" panose="020B0604020202020204" pitchFamily="34" charset="0"/>
                <a:cs typeface="Arial" panose="020B0604020202020204" pitchFamily="34" charset="0"/>
              </a:rPr>
              <a:t>Issues for follow-up are then prioritized</a:t>
            </a:r>
          </a:p>
          <a:p>
            <a:pPr>
              <a:lnSpc>
                <a:spcPct val="100000"/>
              </a:lnSpc>
              <a:buClr>
                <a:schemeClr val="accent1">
                  <a:lumMod val="75000"/>
                </a:schemeClr>
              </a:buClr>
              <a:buSzPct val="120000"/>
            </a:pPr>
            <a:r>
              <a:rPr lang="en-US" sz="2000" dirty="0">
                <a:latin typeface="Arial" panose="020B0604020202020204" pitchFamily="34" charset="0"/>
                <a:cs typeface="Arial" panose="020B0604020202020204" pitchFamily="34" charset="0"/>
              </a:rPr>
              <a:t>The final step is to identify specific next steps for the priority efforts</a:t>
            </a:r>
          </a:p>
        </p:txBody>
      </p:sp>
      <p:graphicFrame>
        <p:nvGraphicFramePr>
          <p:cNvPr id="5" name="Diagram 4" descr="Arrows showing the three steps of the SDT process: assess, prioritize and plan">
            <a:extLst>
              <a:ext uri="{FF2B5EF4-FFF2-40B4-BE49-F238E27FC236}">
                <a16:creationId xmlns:a16="http://schemas.microsoft.com/office/drawing/2014/main" id="{08F2E066-F1A0-480F-AD00-C5B3BEF31BDD}"/>
              </a:ext>
            </a:extLst>
          </p:cNvPr>
          <p:cNvGraphicFramePr/>
          <p:nvPr>
            <p:extLst>
              <p:ext uri="{D42A27DB-BD31-4B8C-83A1-F6EECF244321}">
                <p14:modId xmlns:p14="http://schemas.microsoft.com/office/powerpoint/2010/main" val="3604021959"/>
              </p:ext>
            </p:extLst>
          </p:nvPr>
        </p:nvGraphicFramePr>
        <p:xfrm>
          <a:off x="449717" y="1115575"/>
          <a:ext cx="8242300" cy="249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E6C8FBB6-2AD7-4946-AF2A-DFF4E4DCF9C7}"/>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a:t>The SDT Process Involves 3 Steps</a:t>
            </a:r>
          </a:p>
        </p:txBody>
      </p:sp>
    </p:spTree>
    <p:extLst>
      <p:ext uri="{BB962C8B-B14F-4D97-AF65-F5344CB8AC3E}">
        <p14:creationId xmlns:p14="http://schemas.microsoft.com/office/powerpoint/2010/main" val="32037922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280B11AB954C44BB2ADB61C885D152" ma:contentTypeVersion="7" ma:contentTypeDescription="Create a new document." ma:contentTypeScope="" ma:versionID="d5114147bea3eb7fe8ff534426b81bad">
  <xsd:schema xmlns:xsd="http://www.w3.org/2001/XMLSchema" xmlns:xs="http://www.w3.org/2001/XMLSchema" xmlns:p="http://schemas.microsoft.com/office/2006/metadata/properties" xmlns:ns1="http://schemas.microsoft.com/sharepoint/v3" xmlns:ns3="86765d95-7958-4d60-b35d-769de0760221" xmlns:ns4="dde2d2aa-043b-4580-afc4-8c4886710735" targetNamespace="http://schemas.microsoft.com/office/2006/metadata/properties" ma:root="true" ma:fieldsID="eb0509441d04763614ce42e1729520a3" ns1:_="" ns3:_="" ns4:_="">
    <xsd:import namespace="http://schemas.microsoft.com/sharepoint/v3"/>
    <xsd:import namespace="86765d95-7958-4d60-b35d-769de0760221"/>
    <xsd:import namespace="dde2d2aa-043b-4580-afc4-8c48867107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765d95-7958-4d60-b35d-769de0760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e2d2aa-043b-4580-afc4-8c48867107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BAAEB6F-A210-4E28-A01F-32D31781DE0C}">
  <ds:schemaRefs>
    <ds:schemaRef ds:uri="http://schemas.microsoft.com/sharepoint/v3/contenttype/forms"/>
  </ds:schemaRefs>
</ds:datastoreItem>
</file>

<file path=customXml/itemProps2.xml><?xml version="1.0" encoding="utf-8"?>
<ds:datastoreItem xmlns:ds="http://schemas.openxmlformats.org/officeDocument/2006/customXml" ds:itemID="{A784AA7E-1427-4102-A4C8-1A1F9272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765d95-7958-4d60-b35d-769de0760221"/>
    <ds:schemaRef ds:uri="dde2d2aa-043b-4580-afc4-8c4886710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80D688-B35B-44DC-B23B-864C3CDEAF01}">
  <ds:schemaRefs>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86765d95-7958-4d60-b35d-769de0760221"/>
    <ds:schemaRef ds:uri="http://purl.org/dc/elements/1.1/"/>
    <ds:schemaRef ds:uri="dde2d2aa-043b-4580-afc4-8c4886710735"/>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19673</TotalTime>
  <Words>2809</Words>
  <Application>Microsoft Office PowerPoint</Application>
  <PresentationFormat>On-screen Show (4:3)</PresentationFormat>
  <Paragraphs>172</Paragraphs>
  <Slides>19</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Calibri Light</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Vandi, Henry (CDC/CGH/DGHP) (CTR)</dc:creator>
  <cp:lastModifiedBy>Sue Binder</cp:lastModifiedBy>
  <cp:revision>757</cp:revision>
  <cp:lastPrinted>2021-02-11T15:52:54Z</cp:lastPrinted>
  <dcterms:created xsi:type="dcterms:W3CDTF">2016-01-25T16:54:55Z</dcterms:created>
  <dcterms:modified xsi:type="dcterms:W3CDTF">2021-02-12T17:45:59Z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2020-12-29T17:43:51Z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9656af5e-82dd-41a1-868b-ffcf6f4b4959</vt:lpwstr>
  </property>
  <property fmtid="{D5CDD505-2E9C-101B-9397-08002B2CF9AE}" pid="8" name="MSIP_Label_7b94a7b8-f06c-4dfe-bdcc-9b548fd58c31_ContentBits">
    <vt:lpwstr>0</vt:lpwstr>
  </property>
  <property fmtid="{D5CDD505-2E9C-101B-9397-08002B2CF9AE}" pid="9" name="ContentTypeId">
    <vt:lpwstr>0x010100B0280B11AB954C44BB2ADB61C885D152</vt:lpwstr>
  </property>
</Properties>
</file>