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361" r:id="rId5"/>
    <p:sldId id="362" r:id="rId6"/>
    <p:sldId id="421" r:id="rId7"/>
    <p:sldId id="396" r:id="rId8"/>
    <p:sldId id="298" r:id="rId9"/>
    <p:sldId id="415" r:id="rId10"/>
    <p:sldId id="417" r:id="rId11"/>
    <p:sldId id="408" r:id="rId12"/>
    <p:sldId id="409" r:id="rId13"/>
    <p:sldId id="397" r:id="rId14"/>
    <p:sldId id="395" r:id="rId15"/>
    <p:sldId id="367" r:id="rId16"/>
    <p:sldId id="365" r:id="rId17"/>
    <p:sldId id="406" r:id="rId18"/>
    <p:sldId id="416" r:id="rId19"/>
    <p:sldId id="370" r:id="rId20"/>
    <p:sldId id="418" r:id="rId21"/>
    <p:sldId id="419" r:id="rId22"/>
    <p:sldId id="410" r:id="rId23"/>
    <p:sldId id="389" r:id="rId24"/>
    <p:sldId id="368" r:id="rId25"/>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E1C180-8B85-4C4F-B921-60975DDFC724}">
          <p14:sldIdLst>
            <p14:sldId id="361"/>
            <p14:sldId id="362"/>
            <p14:sldId id="421"/>
            <p14:sldId id="396"/>
            <p14:sldId id="298"/>
            <p14:sldId id="415"/>
            <p14:sldId id="417"/>
            <p14:sldId id="408"/>
            <p14:sldId id="409"/>
            <p14:sldId id="397"/>
            <p14:sldId id="395"/>
            <p14:sldId id="367"/>
            <p14:sldId id="365"/>
            <p14:sldId id="406"/>
            <p14:sldId id="416"/>
            <p14:sldId id="370"/>
            <p14:sldId id="418"/>
            <p14:sldId id="419"/>
            <p14:sldId id="410"/>
            <p14:sldId id="389"/>
            <p14:sldId id="3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3" autoAdjust="0"/>
    <p:restoredTop sz="75424" autoAdjust="0"/>
  </p:normalViewPr>
  <p:slideViewPr>
    <p:cSldViewPr snapToGrid="0" showGuides="1">
      <p:cViewPr varScale="1">
        <p:scale>
          <a:sx n="51" d="100"/>
          <a:sy n="51" d="100"/>
        </p:scale>
        <p:origin x="211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103" d="100"/>
          <a:sy n="103" d="100"/>
        </p:scale>
        <p:origin x="2658" y="-4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a:p>
      </dgm:t>
    </dgm:pt>
    <dgm:pt modelId="{EE5BF9E2-A307-497D-92CC-4AACAAD92E58}" type="parTrans" cxnId="{85059642-4835-4243-8096-6B570119E69C}">
      <dgm:prSet/>
      <dgm:spPr/>
      <dgm:t>
        <a:bodyPr/>
        <a:lstStyle/>
        <a:p>
          <a:endParaRPr lang="en-US"/>
        </a:p>
      </dgm:t>
    </dgm:pt>
    <dgm:pt modelId="{5577D134-D577-4863-9EC3-2FE85C41C9C4}">
      <dgm:prSet phldrT="[Text]"/>
      <dgm:spPr/>
      <dgm:t>
        <a:bodyPr/>
        <a:lstStyle/>
        <a:p>
          <a:pPr>
            <a:defRPr b="0" i="0"/>
          </a:pPr>
          <a:r>
            <a:rPr lang="2070"/>
            <a:t>Básico</a:t>
          </a:r>
        </a:p>
      </dgm:t>
    </dgm:pt>
    <dgm:pt modelId="{96A0CD47-0056-4BB9-BE64-517890B6559C}" type="sibTrans" cxnId="{85059642-4835-4243-8096-6B570119E69C}">
      <dgm:prSet/>
      <dgm:spPr/>
      <dgm:t>
        <a:bodyPr/>
        <a:lstStyle/>
        <a:p>
          <a:endParaRPr lang="en-US"/>
        </a:p>
      </dgm:t>
    </dgm:pt>
    <dgm:pt modelId="{F9F28DFA-A94B-4E94-BB8D-AF42D18075E3}" type="parTrans" cxnId="{688754A0-9136-4AF1-9694-0A986177543A}">
      <dgm:prSet/>
      <dgm:spPr/>
      <dgm:t>
        <a:bodyPr/>
        <a:lstStyle/>
        <a:p>
          <a:endParaRPr lang="en-US"/>
        </a:p>
      </dgm:t>
    </dgm:pt>
    <dgm:pt modelId="{07D67AD2-CF94-4BC0-B7CC-14975E712190}">
      <dgm:prSet phldrT="[Text]"/>
      <dgm:spPr/>
      <dgm:t>
        <a:bodyPr/>
        <a:lstStyle/>
        <a:p>
          <a:pPr>
            <a:defRPr b="0" i="0"/>
          </a:pPr>
          <a:r>
            <a:rPr lang="2070"/>
            <a:t>Em desenvolvimento</a:t>
          </a:r>
        </a:p>
      </dgm:t>
    </dgm:pt>
    <dgm:pt modelId="{99CC19F9-E6BC-4906-B22A-4BAC79E7DEA8}" type="sibTrans" cxnId="{688754A0-9136-4AF1-9694-0A986177543A}">
      <dgm:prSet/>
      <dgm:spPr/>
      <dgm:t>
        <a:bodyPr/>
        <a:lstStyle/>
        <a:p>
          <a:endParaRPr lang="en-US"/>
        </a:p>
      </dgm:t>
    </dgm:pt>
    <dgm:pt modelId="{CFE39A3F-9201-4E9D-BEFE-0866C822FC63}" type="parTrans" cxnId="{CD2C6FFE-13E5-43EA-8B69-AD9CEAB40606}">
      <dgm:prSet/>
      <dgm:spPr/>
      <dgm:t>
        <a:bodyPr/>
        <a:lstStyle/>
        <a:p>
          <a:endParaRPr lang="en-US"/>
        </a:p>
      </dgm:t>
    </dgm:pt>
    <dgm:pt modelId="{6712021C-45D0-48FB-B0EE-2CA5D5289FC8}">
      <dgm:prSet phldrT="[Text]"/>
      <dgm:spPr/>
      <dgm:t>
        <a:bodyPr/>
        <a:lstStyle/>
        <a:p>
          <a:pPr>
            <a:defRPr b="0" i="0"/>
          </a:pPr>
          <a:r>
            <a:rPr lang="2070"/>
            <a:t>Avançado</a:t>
          </a:r>
        </a:p>
      </dgm:t>
    </dgm:pt>
    <dgm:pt modelId="{E0CD52E7-8D42-4B27-8FD8-D60815992D97}" type="sibTrans" cxnId="{CD2C6FFE-13E5-43EA-8B69-AD9CEAB40606}">
      <dgm:prSet/>
      <dgm:spPr/>
      <dgm:t>
        <a:bodyPr/>
        <a:lstStyle/>
        <a:p>
          <a:endParaRPr lang="en-US"/>
        </a:p>
      </dgm:t>
    </dgm:pt>
    <dgm:pt modelId="{CCA44475-96CA-474F-8397-3425DADE9E9A}" type="parTrans" cxnId="{80D3F147-528B-4F61-8161-CE469FABDD3C}">
      <dgm:prSet/>
      <dgm:spPr/>
      <dgm:t>
        <a:bodyPr/>
        <a:lstStyle/>
        <a:p>
          <a:endParaRPr lang="en-US"/>
        </a:p>
      </dgm:t>
    </dgm:pt>
    <dgm:pt modelId="{443EEAA7-E52B-46B2-887F-6AE47641BF0F}">
      <dgm:prSet phldrT="[Text]"/>
      <dgm:spPr/>
      <dgm:t>
        <a:bodyPr/>
        <a:lstStyle/>
        <a:p>
          <a:pPr algn="l">
            <a:defRPr b="0" i="0"/>
          </a:pPr>
          <a:r>
            <a:rPr lang="2070"/>
            <a:t>De vanguarda</a:t>
          </a:r>
        </a:p>
      </dgm:t>
    </dgm:pt>
    <dgm:pt modelId="{BFFAB8C3-67EB-4766-8670-CA43B628B0E1}" type="sibTrans" cxnId="{80D3F147-528B-4F61-8161-CE469FABDD3C}">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08740407-2D9C-4260-BAFC-1992DCE0A904}" type="presOf" srcId="{443EEAA7-E52B-46B2-887F-6AE47641BF0F}" destId="{498EB726-0C86-4AC6-A58A-E7E58919E359}" srcOrd="0" destOrd="0" presId="urn:microsoft.com/office/officeart/2005/8/layout/arrow2"/>
    <dgm:cxn modelId="{85059642-4835-4243-8096-6B570119E69C}" srcId="{312CFD47-C532-45BE-A735-5623D74140BF}" destId="{5577D134-D577-4863-9EC3-2FE85C41C9C4}" srcOrd="0" destOrd="0" parTransId="{EE5BF9E2-A307-497D-92CC-4AACAAD92E58}" sibTransId="{96A0CD47-0056-4BB9-BE64-517890B6559C}"/>
    <dgm:cxn modelId="{C0550F64-51EE-4E03-813E-97A173C5743F}" type="presOf" srcId="{6712021C-45D0-48FB-B0EE-2CA5D5289FC8}" destId="{BA0FA344-EF90-430C-829B-DE88B5EC413C}" srcOrd="0" destOrd="0" presId="urn:microsoft.com/office/officeart/2005/8/layout/arrow2"/>
    <dgm:cxn modelId="{80D3F147-528B-4F61-8161-CE469FABDD3C}" srcId="{312CFD47-C532-45BE-A735-5623D74140BF}" destId="{443EEAA7-E52B-46B2-887F-6AE47641BF0F}" srcOrd="3" destOrd="0" parTransId="{CCA44475-96CA-474F-8397-3425DADE9E9A}" sibTransId="{BFFAB8C3-67EB-4766-8670-CA43B628B0E1}"/>
    <dgm:cxn modelId="{D1402B77-3D15-4D7C-AFF8-F9186BF53440}" type="presOf" srcId="{07D67AD2-CF94-4BC0-B7CC-14975E712190}" destId="{C23C1AF2-D447-42A9-BFEB-312BCBF1A460}" srcOrd="0" destOrd="0" presId="urn:microsoft.com/office/officeart/2005/8/layout/arrow2"/>
    <dgm:cxn modelId="{6C7C7693-181E-44DE-B1BB-FE7FAAE66480}" type="presOf" srcId="{5577D134-D577-4863-9EC3-2FE85C41C9C4}" destId="{58458298-EAFE-46F2-BD73-3807217D3909}" srcOrd="0" destOrd="0" presId="urn:microsoft.com/office/officeart/2005/8/layout/arrow2"/>
    <dgm:cxn modelId="{688754A0-9136-4AF1-9694-0A986177543A}" srcId="{312CFD47-C532-45BE-A735-5623D74140BF}" destId="{07D67AD2-CF94-4BC0-B7CC-14975E712190}" srcOrd="1" destOrd="0" parTransId="{F9F28DFA-A94B-4E94-BB8D-AF42D18075E3}" sibTransId="{99CC19F9-E6BC-4906-B22A-4BAC79E7DEA8}"/>
    <dgm:cxn modelId="{7DC28FC8-43B2-49E7-9AF4-AA6B62663204}" type="presOf" srcId="{312CFD47-C532-45BE-A735-5623D74140BF}" destId="{30C00AEF-9CAD-4307-9C1B-766C587329B1}" srcOrd="0" destOrd="0" presId="urn:microsoft.com/office/officeart/2005/8/layout/arrow2"/>
    <dgm:cxn modelId="{CD2C6FFE-13E5-43EA-8B69-AD9CEAB40606}" srcId="{312CFD47-C532-45BE-A735-5623D74140BF}" destId="{6712021C-45D0-48FB-B0EE-2CA5D5289FC8}" srcOrd="2" destOrd="0" parTransId="{CFE39A3F-9201-4E9D-BEFE-0866C822FC63}" sibTransId="{E0CD52E7-8D42-4B27-8FD8-D60815992D97}"/>
    <dgm:cxn modelId="{DD51388C-ABD6-4263-852D-07102F0B2CDA}" type="presParOf" srcId="{30C00AEF-9CAD-4307-9C1B-766C587329B1}" destId="{98D27312-7DB6-4997-83FE-9530541BB1A3}" srcOrd="0" destOrd="0" presId="urn:microsoft.com/office/officeart/2005/8/layout/arrow2"/>
    <dgm:cxn modelId="{C5E7FBAB-2A0E-4622-8035-8AC9E26A6C97}" type="presParOf" srcId="{30C00AEF-9CAD-4307-9C1B-766C587329B1}" destId="{1B2ECF93-5F8C-492E-AAB2-7BBACEFB0AE2}" srcOrd="1" destOrd="0" presId="urn:microsoft.com/office/officeart/2005/8/layout/arrow2"/>
    <dgm:cxn modelId="{044DC6A0-EF0D-4452-98DD-B3C275D426F4}" type="presParOf" srcId="{1B2ECF93-5F8C-492E-AAB2-7BBACEFB0AE2}" destId="{BCEA4E59-E889-4FBB-9EC5-C38CEA5E0D86}" srcOrd="0" destOrd="0" presId="urn:microsoft.com/office/officeart/2005/8/layout/arrow2"/>
    <dgm:cxn modelId="{8C8D53C9-C8C0-414B-AD19-522B13A42868}" type="presParOf" srcId="{1B2ECF93-5F8C-492E-AAB2-7BBACEFB0AE2}" destId="{58458298-EAFE-46F2-BD73-3807217D3909}" srcOrd="1" destOrd="0" presId="urn:microsoft.com/office/officeart/2005/8/layout/arrow2"/>
    <dgm:cxn modelId="{B05800DE-B16C-4EFD-A72F-8EBB0F84C0C3}" type="presParOf" srcId="{1B2ECF93-5F8C-492E-AAB2-7BBACEFB0AE2}" destId="{7B95D159-9328-4141-B184-8FD268B27857}" srcOrd="2" destOrd="0" presId="urn:microsoft.com/office/officeart/2005/8/layout/arrow2"/>
    <dgm:cxn modelId="{133EF811-1884-4A43-9EF5-9E2A08706784}" type="presParOf" srcId="{1B2ECF93-5F8C-492E-AAB2-7BBACEFB0AE2}" destId="{C23C1AF2-D447-42A9-BFEB-312BCBF1A460}" srcOrd="3" destOrd="0" presId="urn:microsoft.com/office/officeart/2005/8/layout/arrow2"/>
    <dgm:cxn modelId="{4BAB3B9E-9CC2-4771-AAFE-9FC6ECFCDF03}" type="presParOf" srcId="{1B2ECF93-5F8C-492E-AAB2-7BBACEFB0AE2}" destId="{48B900A8-3BE1-4061-81EB-1419875B3BF1}" srcOrd="4" destOrd="0" presId="urn:microsoft.com/office/officeart/2005/8/layout/arrow2"/>
    <dgm:cxn modelId="{59B6E4A4-F5F2-4E2D-A0C6-14D4068692BB}" type="presParOf" srcId="{1B2ECF93-5F8C-492E-AAB2-7BBACEFB0AE2}" destId="{BA0FA344-EF90-430C-829B-DE88B5EC413C}" srcOrd="5" destOrd="0" presId="urn:microsoft.com/office/officeart/2005/8/layout/arrow2"/>
    <dgm:cxn modelId="{BDDE192F-FFC5-4640-9943-FF94C3C03225}" type="presParOf" srcId="{1B2ECF93-5F8C-492E-AAB2-7BBACEFB0AE2}" destId="{D7427134-5684-4089-988B-A772CBC4E4EA}" srcOrd="6" destOrd="0" presId="urn:microsoft.com/office/officeart/2005/8/layout/arrow2"/>
    <dgm:cxn modelId="{30574FCD-DAF5-41B1-BE4E-5E61461EF399}"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B8CB35D4-4091-4C5B-BD7B-D240AED84BA4}"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a:p>
      </dgm:t>
    </dgm:pt>
    <dgm:pt modelId="{CA621146-95ED-4AEE-82C3-571481409DAB}" type="parTrans" cxnId="{FEE6F0A3-577F-4879-98E1-2D483C75F387}">
      <dgm:prSet/>
      <dgm:spPr/>
      <dgm:t>
        <a:bodyPr/>
        <a:lstStyle/>
        <a:p>
          <a:endParaRPr lang="en-US"/>
        </a:p>
      </dgm:t>
    </dgm:pt>
    <dgm:pt modelId="{A9A918F4-C7FD-4A2A-9717-F6D4E14CE10F}">
      <dgm:prSet phldrT="[Text]"/>
      <dgm:spPr>
        <a:solidFill>
          <a:schemeClr val="lt1">
            <a:hueOff val="0"/>
            <a:satOff val="0"/>
            <a:lumOff val="0"/>
            <a:alpha val="0"/>
          </a:schemeClr>
        </a:solidFill>
        <a:ln>
          <a:noFill/>
        </a:ln>
      </dgm:spPr>
      <dgm:t>
        <a:bodyPr/>
        <a:lstStyle/>
        <a:p>
          <a:pPr>
            <a:defRPr b="0" i="0"/>
          </a:pPr>
          <a:r>
            <a:rPr lang="2070" cap="small" baseline="0" dirty="0">
              <a:solidFill>
                <a:schemeClr val="bg1"/>
              </a:solidFill>
              <a:latin typeface="Futura std light"/>
            </a:rPr>
            <a:t>Avaliar</a:t>
          </a:r>
        </a:p>
      </dgm:t>
    </dgm:pt>
    <dgm:pt modelId="{06FD948E-B84D-4432-B663-1B678C346980}" type="sibTrans" cxnId="{FEE6F0A3-577F-4879-98E1-2D483C75F387}">
      <dgm:prSet/>
      <dgm:spPr/>
      <dgm:t>
        <a:bodyPr/>
        <a:lstStyle/>
        <a:p>
          <a:endParaRPr lang="en-US"/>
        </a:p>
      </dgm:t>
    </dgm:pt>
    <dgm:pt modelId="{DDA8C3CE-23A1-4E78-A8D8-F388B6BFFEBE}" type="parTrans" cxnId="{7AAEA10F-2418-4F1B-A9C6-2F2A1DEA3823}">
      <dgm:prSet/>
      <dgm:spPr/>
      <dgm:t>
        <a:bodyPr/>
        <a:lstStyle/>
        <a:p>
          <a:endParaRPr lang="en-US"/>
        </a:p>
      </dgm:t>
    </dgm:pt>
    <dgm:pt modelId="{6BC57E28-6196-4C81-BBA4-ED6789A8B251}">
      <dgm:prSet phldrT="[Text]"/>
      <dgm:spPr>
        <a:solidFill>
          <a:schemeClr val="lt1">
            <a:hueOff val="0"/>
            <a:satOff val="0"/>
            <a:lumOff val="0"/>
            <a:alpha val="0"/>
          </a:schemeClr>
        </a:solidFill>
        <a:ln>
          <a:noFill/>
        </a:ln>
      </dgm:spPr>
      <dgm:t>
        <a:bodyPr/>
        <a:lstStyle/>
        <a:p>
          <a:pPr>
            <a:defRPr b="0" i="0"/>
          </a:pPr>
          <a:r>
            <a:rPr lang="2070" cap="small" baseline="0">
              <a:solidFill>
                <a:schemeClr val="bg1"/>
              </a:solidFill>
              <a:latin typeface="Futura std light"/>
            </a:rPr>
            <a:t>Definir prioridades</a:t>
          </a:r>
        </a:p>
      </dgm:t>
    </dgm:pt>
    <dgm:pt modelId="{5EB3823A-33FB-429E-B31A-D8D99E55F0E8}" type="sibTrans" cxnId="{7AAEA10F-2418-4F1B-A9C6-2F2A1DEA3823}">
      <dgm:prSet/>
      <dgm:spPr/>
      <dgm:t>
        <a:bodyPr/>
        <a:lstStyle/>
        <a:p>
          <a:endParaRPr lang="en-US"/>
        </a:p>
      </dgm:t>
    </dgm:pt>
    <dgm:pt modelId="{21354DF0-D4E6-4B26-8A41-09AC6B4D6E67}" type="parTrans" cxnId="{47C7ABA6-DD1D-4718-90E2-81C103DFB1CA}">
      <dgm:prSet/>
      <dgm:spPr/>
      <dgm:t>
        <a:bodyPr/>
        <a:lstStyle/>
        <a:p>
          <a:endParaRPr lang="en-US"/>
        </a:p>
      </dgm:t>
    </dgm:pt>
    <dgm:pt modelId="{DA2782F8-683C-4BD3-8ED3-1F486B46BC3C}">
      <dgm:prSet phldrT="[Text]"/>
      <dgm:spPr>
        <a:solidFill>
          <a:schemeClr val="lt1">
            <a:hueOff val="0"/>
            <a:satOff val="0"/>
            <a:lumOff val="0"/>
            <a:alpha val="0"/>
          </a:schemeClr>
        </a:solidFill>
        <a:ln>
          <a:noFill/>
        </a:ln>
      </dgm:spPr>
      <dgm:t>
        <a:bodyPr/>
        <a:lstStyle/>
        <a:p>
          <a:pPr>
            <a:defRPr b="0" i="0"/>
          </a:pPr>
          <a:r>
            <a:rPr lang="2070" cap="small" baseline="0" dirty="0">
              <a:solidFill>
                <a:schemeClr val="bg1"/>
              </a:solidFill>
              <a:latin typeface="Futura std light"/>
            </a:rPr>
            <a:t>Plan</a:t>
          </a:r>
          <a:r>
            <a:rPr lang="pt-PT" cap="small" baseline="0" dirty="0">
              <a:solidFill>
                <a:schemeClr val="bg1"/>
              </a:solidFill>
              <a:latin typeface="Futura std light"/>
            </a:rPr>
            <a:t>e</a:t>
          </a:r>
          <a:r>
            <a:rPr lang="2070" cap="small" baseline="0" dirty="0">
              <a:solidFill>
                <a:schemeClr val="bg1"/>
              </a:solidFill>
              <a:latin typeface="Futura std light"/>
            </a:rPr>
            <a:t>ar</a:t>
          </a:r>
        </a:p>
      </dgm:t>
    </dgm:pt>
    <dgm:pt modelId="{BF00427B-E65D-4554-A85A-362674498459}" type="sibTrans" cxnId="{47C7ABA6-DD1D-4718-90E2-81C103DFB1CA}">
      <dgm:prSet/>
      <dgm:spPr/>
      <dgm:t>
        <a:bodyPr/>
        <a:lstStyle/>
        <a:p>
          <a:endParaRPr lang="en-US"/>
        </a:p>
      </dgm:t>
    </dgm:pt>
    <dgm:pt modelId="{BD42CB80-BF08-4461-A984-213CCAA0FE1C}" type="pres">
      <dgm:prSet presAssocID="{B8CB35D4-4091-4C5B-BD7B-D240AED84BA4}" presName="Name0" presStyleCnt="0">
        <dgm:presLayoutVars>
          <dgm:dir/>
          <dgm:resizeHandles val="exact"/>
        </dgm:presLayoutVars>
      </dgm:prSet>
      <dgm:spPr/>
    </dgm:pt>
    <dgm:pt modelId="{FC139C43-69B5-44FB-BAC9-6E50F12B95CF}" type="pres">
      <dgm:prSet presAssocID="{A9A918F4-C7FD-4A2A-9717-F6D4E14CE10F}" presName="composite" presStyleCnt="0"/>
      <dgm:spPr/>
    </dgm:pt>
    <dgm:pt modelId="{E52DAAA9-795B-4B84-950C-4B60AB32C35A}" type="pres">
      <dgm:prSet presAssocID="{A9A918F4-C7FD-4A2A-9717-F6D4E14CE10F}" presName="bgChev" presStyleLbl="node1" presStyleIdx="0" presStyleCnt="3" custLinFactNeighborX="5258"/>
      <dgm:spPr>
        <a:solidFill>
          <a:srgbClr val="0074C6"/>
        </a:solidFill>
        <a:ln>
          <a:noFill/>
        </a:ln>
      </dgm:spPr>
    </dgm:pt>
    <dgm:pt modelId="{F7011BBC-F3B1-4B89-82EF-9E4B62AB088E}" type="pres">
      <dgm:prSet presAssocID="{A9A918F4-C7FD-4A2A-9717-F6D4E14CE10F}" presName="txNode" presStyleLbl="fgAcc1" presStyleIdx="0" presStyleCnt="3" custScaleX="76563" custScaleY="90404" custLinFactNeighborX="-20748" custLinFactNeighborY="-25430">
        <dgm:presLayoutVars>
          <dgm:bulletEnabled val="1"/>
        </dgm:presLayoutVars>
      </dgm:prSet>
      <dgm:spPr/>
    </dgm:pt>
    <dgm:pt modelId="{CA07A5AF-C36A-495C-B693-064C020D15BA}" type="pres">
      <dgm:prSet presAssocID="{06FD948E-B84D-4432-B663-1B678C346980}" presName="compositeSpace" presStyleCnt="0"/>
      <dgm:spPr/>
    </dgm:pt>
    <dgm:pt modelId="{212F4EA9-2E7C-4B7B-A53D-1D0B8928C925}" type="pres">
      <dgm:prSet presAssocID="{6BC57E28-6196-4C81-BBA4-ED6789A8B251}" presName="composite" presStyleCnt="0"/>
      <dgm:spPr/>
    </dgm:pt>
    <dgm:pt modelId="{50F6383B-14C5-47DC-A2CD-14FE612F368A}" type="pres">
      <dgm:prSet presAssocID="{6BC57E28-6196-4C81-BBA4-ED6789A8B251}" presName="bgChev" presStyleLbl="node1" presStyleIdx="1" presStyleCnt="3"/>
      <dgm:spPr>
        <a:solidFill>
          <a:srgbClr val="56AA1C"/>
        </a:solidFill>
      </dgm:spPr>
    </dgm:pt>
    <dgm:pt modelId="{DD43EDF1-2B76-4B03-985C-E90C9BDB2682}" type="pres">
      <dgm:prSet presAssocID="{6BC57E28-6196-4C81-BBA4-ED6789A8B251}" presName="txNode" presStyleLbl="fgAcc1" presStyleIdx="1" presStyleCnt="3" custLinFactNeighborX="-19244" custLinFactNeighborY="-24765">
        <dgm:presLayoutVars>
          <dgm:bulletEnabled val="1"/>
        </dgm:presLayoutVars>
      </dgm:prSet>
      <dgm:spPr/>
    </dgm:pt>
    <dgm:pt modelId="{558BFFEB-02BC-49CA-84D7-A8B46F043F11}" type="pres">
      <dgm:prSet presAssocID="{5EB3823A-33FB-429E-B31A-D8D99E55F0E8}" presName="compositeSpace" presStyleCnt="0"/>
      <dgm:spPr/>
    </dgm:pt>
    <dgm:pt modelId="{001E6104-CB4F-49D4-9C12-D7C7D3C5F81A}" type="pres">
      <dgm:prSet presAssocID="{DA2782F8-683C-4BD3-8ED3-1F486B46BC3C}" presName="composite" presStyleCnt="0"/>
      <dgm:spPr/>
    </dgm:pt>
    <dgm:pt modelId="{4E4E6A2B-D7B2-4B12-87F2-3DC2BD188994}" type="pres">
      <dgm:prSet presAssocID="{DA2782F8-683C-4BD3-8ED3-1F486B46BC3C}" presName="bgChev" presStyleLbl="node1" presStyleIdx="2" presStyleCnt="3" custLinFactNeighborX="-14280"/>
      <dgm:spPr>
        <a:solidFill>
          <a:srgbClr val="CD9A09"/>
        </a:solidFill>
      </dgm:spPr>
    </dgm:pt>
    <dgm:pt modelId="{2B556698-D9C6-4080-928D-13BC375E801F}" type="pres">
      <dgm:prSet presAssocID="{DA2782F8-683C-4BD3-8ED3-1F486B46BC3C}" presName="txNode" presStyleLbl="fgAcc1" presStyleIdx="2" presStyleCnt="3" custScaleX="75132" custLinFactNeighborX="-38285" custLinFactNeighborY="-26001">
        <dgm:presLayoutVars>
          <dgm:bulletEnabled val="1"/>
        </dgm:presLayoutVars>
      </dgm:prSet>
      <dgm:spPr/>
    </dgm:pt>
  </dgm:ptLst>
  <dgm:cxnLst>
    <dgm:cxn modelId="{7AAEA10F-2418-4F1B-A9C6-2F2A1DEA3823}" srcId="{B8CB35D4-4091-4C5B-BD7B-D240AED84BA4}" destId="{6BC57E28-6196-4C81-BBA4-ED6789A8B251}" srcOrd="1" destOrd="0" parTransId="{DDA8C3CE-23A1-4E78-A8D8-F388B6BFFEBE}" sibTransId="{5EB3823A-33FB-429E-B31A-D8D99E55F0E8}"/>
    <dgm:cxn modelId="{3298B239-D781-4DB7-A54B-1B5B1E79D3B3}" type="presOf" srcId="{A9A918F4-C7FD-4A2A-9717-F6D4E14CE10F}" destId="{F7011BBC-F3B1-4B89-82EF-9E4B62AB088E}" srcOrd="0" destOrd="0" presId="urn:microsoft.com/office/officeart/2005/8/layout/chevronAccent+Icon"/>
    <dgm:cxn modelId="{2F77934D-FEAC-48C8-BA0F-02D64FA0099D}" type="presOf" srcId="{6BC57E28-6196-4C81-BBA4-ED6789A8B251}" destId="{DD43EDF1-2B76-4B03-985C-E90C9BDB2682}" srcOrd="0" destOrd="0" presId="urn:microsoft.com/office/officeart/2005/8/layout/chevronAccent+Icon"/>
    <dgm:cxn modelId="{9FF28080-83F3-45B3-9B20-A365269F8F10}" type="presOf" srcId="{DA2782F8-683C-4BD3-8ED3-1F486B46BC3C}" destId="{2B556698-D9C6-4080-928D-13BC375E801F}" srcOrd="0" destOrd="0" presId="urn:microsoft.com/office/officeart/2005/8/layout/chevronAccent+Icon"/>
    <dgm:cxn modelId="{FEE6F0A3-577F-4879-98E1-2D483C75F387}" srcId="{B8CB35D4-4091-4C5B-BD7B-D240AED84BA4}" destId="{A9A918F4-C7FD-4A2A-9717-F6D4E14CE10F}" srcOrd="0" destOrd="0" parTransId="{CA621146-95ED-4AEE-82C3-571481409DAB}" sibTransId="{06FD948E-B84D-4432-B663-1B678C346980}"/>
    <dgm:cxn modelId="{47C7ABA6-DD1D-4718-90E2-81C103DFB1CA}" srcId="{B8CB35D4-4091-4C5B-BD7B-D240AED84BA4}" destId="{DA2782F8-683C-4BD3-8ED3-1F486B46BC3C}" srcOrd="2" destOrd="0" parTransId="{21354DF0-D4E6-4B26-8A41-09AC6B4D6E67}" sibTransId="{BF00427B-E65D-4554-A85A-362674498459}"/>
    <dgm:cxn modelId="{BB6D4BCA-C542-49FA-A02F-54A0CF238C9D}" type="presOf" srcId="{B8CB35D4-4091-4C5B-BD7B-D240AED84BA4}" destId="{BD42CB80-BF08-4461-A984-213CCAA0FE1C}" srcOrd="0" destOrd="0" presId="urn:microsoft.com/office/officeart/2005/8/layout/chevronAccent+Icon"/>
    <dgm:cxn modelId="{CA4D0634-AF20-4501-8966-3AF1DAEBCAC6}" type="presParOf" srcId="{BD42CB80-BF08-4461-A984-213CCAA0FE1C}" destId="{FC139C43-69B5-44FB-BAC9-6E50F12B95CF}" srcOrd="0" destOrd="0" presId="urn:microsoft.com/office/officeart/2005/8/layout/chevronAccent+Icon"/>
    <dgm:cxn modelId="{0712AB1C-77CE-41DB-BE78-645508B9E19A}" type="presParOf" srcId="{FC139C43-69B5-44FB-BAC9-6E50F12B95CF}" destId="{E52DAAA9-795B-4B84-950C-4B60AB32C35A}" srcOrd="0" destOrd="0" presId="urn:microsoft.com/office/officeart/2005/8/layout/chevronAccent+Icon"/>
    <dgm:cxn modelId="{5904926B-6BB3-4A76-94FA-45536FACD97D}" type="presParOf" srcId="{FC139C43-69B5-44FB-BAC9-6E50F12B95CF}" destId="{F7011BBC-F3B1-4B89-82EF-9E4B62AB088E}" srcOrd="1" destOrd="0" presId="urn:microsoft.com/office/officeart/2005/8/layout/chevronAccent+Icon"/>
    <dgm:cxn modelId="{876FC3D9-F568-49C2-8BFE-71D30F9BAE7B}" type="presParOf" srcId="{BD42CB80-BF08-4461-A984-213CCAA0FE1C}" destId="{CA07A5AF-C36A-495C-B693-064C020D15BA}" srcOrd="1" destOrd="0" presId="urn:microsoft.com/office/officeart/2005/8/layout/chevronAccent+Icon"/>
    <dgm:cxn modelId="{93B9A308-83F1-4E38-BB21-4CA1FB2E543A}" type="presParOf" srcId="{BD42CB80-BF08-4461-A984-213CCAA0FE1C}" destId="{212F4EA9-2E7C-4B7B-A53D-1D0B8928C925}" srcOrd="2" destOrd="0" presId="urn:microsoft.com/office/officeart/2005/8/layout/chevronAccent+Icon"/>
    <dgm:cxn modelId="{882F3A16-159A-43A8-ACE4-66E4F6FBE9BF}" type="presParOf" srcId="{212F4EA9-2E7C-4B7B-A53D-1D0B8928C925}" destId="{50F6383B-14C5-47DC-A2CD-14FE612F368A}" srcOrd="0" destOrd="0" presId="urn:microsoft.com/office/officeart/2005/8/layout/chevronAccent+Icon"/>
    <dgm:cxn modelId="{43A95ACD-1FF9-48E3-B8B6-73ABDA99F179}" type="presParOf" srcId="{212F4EA9-2E7C-4B7B-A53D-1D0B8928C925}" destId="{DD43EDF1-2B76-4B03-985C-E90C9BDB2682}" srcOrd="1" destOrd="0" presId="urn:microsoft.com/office/officeart/2005/8/layout/chevronAccent+Icon"/>
    <dgm:cxn modelId="{E053582C-EAF4-401A-BAF9-4532A19352C7}" type="presParOf" srcId="{BD42CB80-BF08-4461-A984-213CCAA0FE1C}" destId="{558BFFEB-02BC-49CA-84D7-A8B46F043F11}" srcOrd="3" destOrd="0" presId="urn:microsoft.com/office/officeart/2005/8/layout/chevronAccent+Icon"/>
    <dgm:cxn modelId="{4588E4A4-BBBE-4116-895D-C6F6F8E437B4}" type="presParOf" srcId="{BD42CB80-BF08-4461-A984-213CCAA0FE1C}" destId="{001E6104-CB4F-49D4-9C12-D7C7D3C5F81A}" srcOrd="4" destOrd="0" presId="urn:microsoft.com/office/officeart/2005/8/layout/chevronAccent+Icon"/>
    <dgm:cxn modelId="{59696495-1682-4711-A96F-E12C5942E94D}" type="presParOf" srcId="{001E6104-CB4F-49D4-9C12-D7C7D3C5F81A}" destId="{4E4E6A2B-D7B2-4B12-87F2-3DC2BD188994}" srcOrd="0" destOrd="0" presId="urn:microsoft.com/office/officeart/2005/8/layout/chevronAccent+Icon"/>
    <dgm:cxn modelId="{DDDB28DD-1874-482B-93CB-CD6E4CC47C8A}" type="presParOf" srcId="{001E6104-CB4F-49D4-9C12-D7C7D3C5F81A}" destId="{2B556698-D9C6-4080-928D-13BC375E801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Básico</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98778"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Em desenvolvimento</a:t>
          </a:r>
        </a:p>
      </dsp:txBody>
      <dsp:txXfrm>
        <a:off x="2598778"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Avançado</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De vanguarda</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DAAA9-795B-4B84-950C-4B60AB32C35A}">
      <dsp:nvSpPr>
        <dsp:cNvPr id="0" name=""/>
        <dsp:cNvSpPr/>
      </dsp:nvSpPr>
      <dsp:spPr>
        <a:xfrm>
          <a:off x="127232" y="982693"/>
          <a:ext cx="2322517" cy="896491"/>
        </a:xfrm>
        <a:prstGeom prst="chevron">
          <a:avLst>
            <a:gd name="adj" fmla="val 40000"/>
          </a:avLst>
        </a:prstGeom>
        <a:solidFill>
          <a:srgbClr val="0074C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11BBC-F3B1-4B89-82EF-9E4B62AB088E}">
      <dsp:nvSpPr>
        <dsp:cNvPr id="0" name=""/>
        <dsp:cNvSpPr/>
      </dsp:nvSpPr>
      <dsp:spPr>
        <a:xfrm>
          <a:off x="447362" y="1021852"/>
          <a:ext cx="1501581" cy="810464"/>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defRPr b="0" i="0"/>
          </a:pPr>
          <a:r>
            <a:rPr lang="2070" sz="1900" kern="1200" cap="small" baseline="0" dirty="0">
              <a:solidFill>
                <a:schemeClr val="bg1"/>
              </a:solidFill>
              <a:latin typeface="Futura std light"/>
            </a:rPr>
            <a:t>Avaliar</a:t>
          </a:r>
        </a:p>
      </dsp:txBody>
      <dsp:txXfrm>
        <a:off x="471100" y="1045590"/>
        <a:ext cx="1454105" cy="762988"/>
      </dsp:txXfrm>
    </dsp:sp>
    <dsp:sp modelId="{50F6383B-14C5-47DC-A2CD-14FE612F368A}">
      <dsp:nvSpPr>
        <dsp:cNvPr id="0" name=""/>
        <dsp:cNvSpPr/>
      </dsp:nvSpPr>
      <dsp:spPr>
        <a:xfrm>
          <a:off x="2428117" y="961186"/>
          <a:ext cx="2322517" cy="896491"/>
        </a:xfrm>
        <a:prstGeom prst="chevron">
          <a:avLst>
            <a:gd name="adj" fmla="val 40000"/>
          </a:avLst>
        </a:prstGeom>
        <a:solidFill>
          <a:srgbClr val="56A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3EDF1-2B76-4B03-985C-E90C9BDB2682}">
      <dsp:nvSpPr>
        <dsp:cNvPr id="0" name=""/>
        <dsp:cNvSpPr/>
      </dsp:nvSpPr>
      <dsp:spPr>
        <a:xfrm>
          <a:off x="2670034" y="963293"/>
          <a:ext cx="196123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defRPr b="0" i="0"/>
          </a:pPr>
          <a:r>
            <a:rPr lang="2070" sz="1900" kern="1200" cap="small" baseline="0">
              <a:solidFill>
                <a:schemeClr val="bg1"/>
              </a:solidFill>
              <a:latin typeface="Futura std light"/>
            </a:rPr>
            <a:t>Definir prioridades</a:t>
          </a:r>
        </a:p>
      </dsp:txBody>
      <dsp:txXfrm>
        <a:off x="2696291" y="989550"/>
        <a:ext cx="1908722" cy="843977"/>
      </dsp:txXfrm>
    </dsp:sp>
    <dsp:sp modelId="{4E4E6A2B-D7B2-4B12-87F2-3DC2BD188994}">
      <dsp:nvSpPr>
        <dsp:cNvPr id="0" name=""/>
        <dsp:cNvSpPr/>
      </dsp:nvSpPr>
      <dsp:spPr>
        <a:xfrm>
          <a:off x="4749292" y="961186"/>
          <a:ext cx="2322517" cy="896491"/>
        </a:xfrm>
        <a:prstGeom prst="chevron">
          <a:avLst>
            <a:gd name="adj" fmla="val 40000"/>
          </a:avLst>
        </a:prstGeom>
        <a:solidFill>
          <a:srgbClr val="CD9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56698-D9C6-4080-928D-13BC375E801F}">
      <dsp:nvSpPr>
        <dsp:cNvPr id="0" name=""/>
        <dsp:cNvSpPr/>
      </dsp:nvSpPr>
      <dsp:spPr>
        <a:xfrm>
          <a:off x="5193286" y="952212"/>
          <a:ext cx="147351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defRPr b="0" i="0"/>
          </a:pPr>
          <a:r>
            <a:rPr lang="2070" sz="1900" kern="1200" cap="small" baseline="0" dirty="0">
              <a:solidFill>
                <a:schemeClr val="bg1"/>
              </a:solidFill>
              <a:latin typeface="Futura std light"/>
            </a:rPr>
            <a:t>Plan</a:t>
          </a:r>
          <a:r>
            <a:rPr lang="pt-PT" sz="1900" kern="1200" cap="small" baseline="0" dirty="0">
              <a:solidFill>
                <a:schemeClr val="bg1"/>
              </a:solidFill>
              <a:latin typeface="Futura std light"/>
            </a:rPr>
            <a:t>e</a:t>
          </a:r>
          <a:r>
            <a:rPr lang="2070" sz="1900" kern="1200" cap="small" baseline="0" dirty="0">
              <a:solidFill>
                <a:schemeClr val="bg1"/>
              </a:solidFill>
              <a:latin typeface="Futura std light"/>
            </a:rPr>
            <a:t>ar</a:t>
          </a:r>
        </a:p>
      </dsp:txBody>
      <dsp:txXfrm>
        <a:off x="5219543" y="978469"/>
        <a:ext cx="1421002" cy="8439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12/18/2024</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12/18/2024</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pPr marL="0" marR="0">
              <a:lnSpc>
                <a:spcPct val="115000"/>
              </a:lnSpc>
              <a:spcBef>
                <a:spcPts val="0"/>
              </a:spcBef>
              <a:spcAft>
                <a:spcPts val="0"/>
              </a:spcAft>
            </a:pPr>
            <a:r>
              <a:rPr lang="pt-PT" sz="1800" b="1" kern="100" dirty="0">
                <a:effectLst/>
                <a:latin typeface="Calibri" panose="020F0502020204030204" pitchFamily="34" charset="0"/>
                <a:ea typeface="DengXian" panose="02010600030101010101" pitchFamily="2" charset="-122"/>
                <a:cs typeface="Arial" panose="020B0604020202020204" pitchFamily="34" charset="0"/>
              </a:rPr>
              <a:t>Ferramenta de desenvolvimento faseado (SDT) para Institutos Nacionais de Saúde Pública (INSP)</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As páginas de notas deste PowerPoint sobre a SDT complementam o conteúdo dos diapositivos.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A SDT foi desenvolvida pelos Centros de Controlo e Prevenção de Doenças (CDC) dos EUA e pela Associação Internacional de Institutos Nacionais de Saúde Pública (IANPHI) com o apoio de um grupo consultivo de líderes de INSP de todo o mundo. Foi concebida para ajudar os INSP na avaliação das suas capacidades e no planeamento da transição para um nível de funcionamento mais elevado.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 SDT foi lançada em 2017 e tem sido utilizada não apenas por INSP, mas também por Ministérios da Saúde e outras organizações em todo o mundo. A revisão de 2024 do sítio </a:t>
            </a:r>
            <a:r>
              <a:rPr lang="pt-PT" sz="1800" i="1"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web, </a:t>
            </a: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do conjunto de diapositivos e dos materiais responde às necessidades identificadas pelos INSP, por exemplo, ao incluir um Guia de Discussão sobre doenças não transmissíveis, e incorpora ideias provenientes de experiências de utilização da SDT em países de todo o mundo.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t-PT" sz="1800" dirty="0">
                <a:effectLst/>
                <a:latin typeface="Calibri" panose="020F0502020204030204" pitchFamily="34" charset="0"/>
                <a:ea typeface="DengXian" panose="02010600030101010101" pitchFamily="2" charset="-122"/>
              </a:rPr>
              <a:t>Os </a:t>
            </a:r>
            <a:r>
              <a:rPr lang="pt-PT" sz="1800" i="1" dirty="0">
                <a:effectLst/>
                <a:latin typeface="Calibri" panose="020F0502020204030204" pitchFamily="34" charset="0"/>
                <a:ea typeface="DengXian" panose="02010600030101010101" pitchFamily="2" charset="-122"/>
              </a:rPr>
              <a:t>workshops </a:t>
            </a:r>
            <a:r>
              <a:rPr lang="pt-PT" sz="1800" dirty="0">
                <a:effectLst/>
                <a:latin typeface="Calibri" panose="020F0502020204030204" pitchFamily="34" charset="0"/>
                <a:ea typeface="DengXian" panose="02010600030101010101" pitchFamily="2" charset="-122"/>
              </a:rPr>
              <a:t>sobre a SDT usam um processo de três passos. O primeiro passo é a avaliação das fases actual e desejada, bem como do que está a impedir o INSP de atingir a fase desejada. O segundo é a definição de prioridades e o terceiro é o planeamento. Os resultados do planeamento da SDT constituem um roteiro para o desenvolvimento de capacidades e o aumento do impacto em áreas que o INSP considere prioritárias</a:t>
            </a:r>
            <a:r>
              <a:rPr lang="en-US" sz="1200" b="0" i="0" kern="1200" dirty="0">
                <a:solidFill>
                  <a:schemeClr val="tx1"/>
                </a:solidFill>
                <a:effectLst/>
                <a:latin typeface="+mn-lt"/>
                <a:ea typeface="+mn-ea"/>
                <a:cs typeface="+mn-cs"/>
              </a:rPr>
              <a:t>.  </a:t>
            </a:r>
            <a:endParaRPr lang="en-US" b="0" dirty="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a:p>
        </p:txBody>
      </p:sp>
    </p:spTree>
    <p:extLst>
      <p:ext uri="{BB962C8B-B14F-4D97-AF65-F5344CB8AC3E}">
        <p14:creationId xmlns:p14="http://schemas.microsoft.com/office/powerpoint/2010/main" val="129292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pt-PT" sz="1800" dirty="0">
                <a:effectLst/>
                <a:latin typeface="Calibri" panose="020F0502020204030204" pitchFamily="34" charset="0"/>
                <a:ea typeface="DengXian" panose="02010600030101010101" pitchFamily="2" charset="-122"/>
              </a:rPr>
              <a:t>O Formulário de Avaliação é usado para registar os pontos essenciais da discussão. No topo, tem espaços para as fases actual e desejada no INSP como um todo, além de espaços para registo de informações mais pormenorizadas sobre os vários domínios do quadro</a:t>
            </a:r>
            <a:r>
              <a:rPr lang="en-US" sz="1200" baseline="0" dirty="0">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a:p>
        </p:txBody>
      </p:sp>
    </p:spTree>
    <p:extLst>
      <p:ext uri="{BB962C8B-B14F-4D97-AF65-F5344CB8AC3E}">
        <p14:creationId xmlns:p14="http://schemas.microsoft.com/office/powerpoint/2010/main" val="224169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3" y="4941028"/>
            <a:ext cx="6411433" cy="3660458"/>
          </a:xfrm>
        </p:spPr>
        <p:txBody>
          <a:bodyPr/>
          <a:lstStyle/>
          <a:p>
            <a:r>
              <a:rPr lang="pt-PT" sz="1800" dirty="0">
                <a:solidFill>
                  <a:srgbClr val="000000"/>
                </a:solidFill>
                <a:effectLst/>
                <a:latin typeface="Calibri" panose="020F0502020204030204" pitchFamily="34" charset="0"/>
                <a:ea typeface="DengXian" panose="02010600030101010101" pitchFamily="2" charset="-122"/>
              </a:rPr>
              <a:t>A avaliação deve ser conduzida pelos participantes. O dinamizador usa o Guia de Discussão para estimular a troca criteriosa de ideias e informações</a:t>
            </a:r>
            <a:r>
              <a:rPr lang="en-US" baseline="0" dirty="0">
                <a:solidFill>
                  <a:srgbClr val="000000"/>
                </a:solidFill>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a:p>
        </p:txBody>
      </p:sp>
    </p:spTree>
    <p:extLst>
      <p:ext uri="{BB962C8B-B14F-4D97-AF65-F5344CB8AC3E}">
        <p14:creationId xmlns:p14="http://schemas.microsoft.com/office/powerpoint/2010/main" val="240244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58750"/>
            <a:ext cx="4184650" cy="3138488"/>
          </a:xfrm>
        </p:spPr>
      </p:sp>
      <p:sp>
        <p:nvSpPr>
          <p:cNvPr id="3" name="Notes Placeholder 2"/>
          <p:cNvSpPr>
            <a:spLocks noGrp="1"/>
          </p:cNvSpPr>
          <p:nvPr>
            <p:ph type="body" idx="1"/>
          </p:nvPr>
        </p:nvSpPr>
        <p:spPr>
          <a:xfrm>
            <a:off x="228599" y="3410406"/>
            <a:ext cx="6530009" cy="3660458"/>
          </a:xfrm>
        </p:spPr>
        <p:txBody>
          <a:bodyPr/>
          <a:lstStyle/>
          <a:p>
            <a:pPr marR="0" lvl="0" algn="l" defTabSz="914400" rtl="0" eaLnBrk="1" fontAlgn="auto" latinLnBrk="0" hangingPunct="1">
              <a:lnSpc>
                <a:spcPct val="100000"/>
              </a:lnSpc>
              <a:spcBef>
                <a:spcPct val="0"/>
              </a:spcBef>
              <a:spcAft>
                <a:spcPct val="0"/>
              </a:spcAft>
              <a:buClrTx/>
              <a:buSzTx/>
              <a:defRPr/>
            </a:pPr>
            <a:r>
              <a:rPr lang="pt-PT" sz="1800" dirty="0">
                <a:solidFill>
                  <a:srgbClr val="000000"/>
                </a:solidFill>
                <a:effectLst/>
                <a:latin typeface="Calibri" panose="020F0502020204030204" pitchFamily="34" charset="0"/>
                <a:ea typeface="DengXian" panose="02010600030101010101" pitchFamily="2" charset="-122"/>
              </a:rPr>
              <a:t>Este é um exemplo do que poderia ter sido registado no Formulário de Avaliação para o domínio da Direcção Estratégica usando o Guia de Discussão acerca da Vigilância. Pode ver-se que este INSP espera passar de uma pontuação de 4 para 7 no espaço de um ano e identificou causas que precisa de resolver para chegar lá. Alguns dos aspectos registados na coluna da direita serão prioritários, mas outros não. Alguns poderão necessitar de mais discussão para assegurar que seja explorada a possibilidade de a sua resolução originar as melhorias desejadas ou de haver questões subjacentes que são mais críticas</a:t>
            </a:r>
            <a:r>
              <a:rPr lang="en-US" baseline="0" dirty="0">
                <a:solidFill>
                  <a:srgbClr val="000000"/>
                </a:solidFill>
                <a:cs typeface="Arial" panose="020B0604020202020204" pitchFamily="34" charset="0"/>
              </a:rPr>
              <a:t>. </a:t>
            </a:r>
          </a:p>
          <a:p>
            <a:pPr marR="0" lvl="0" algn="l" defTabSz="914400" rtl="0" eaLnBrk="1" fontAlgn="auto" latinLnBrk="0" hangingPunct="1">
              <a:lnSpc>
                <a:spcPct val="100000"/>
              </a:lnSpc>
              <a:spcBef>
                <a:spcPct val="0"/>
              </a:spcBef>
              <a:spcAft>
                <a:spcPct val="0"/>
              </a:spcAft>
              <a:buClrTx/>
              <a:buSzTx/>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aseline="0" dirty="0">
              <a:solidFill>
                <a:srgbClr val="000000"/>
              </a:solidFill>
              <a:cs typeface="Arial" panose="020B0604020202020204" pitchFamily="34" charset="0"/>
            </a:endParaRPr>
          </a:p>
          <a:p>
            <a:endParaRPr lang="en-US" sz="1200" kern="1200" dirty="0">
              <a:solidFill>
                <a:srgbClr val="000000"/>
              </a:solidFill>
              <a:effectLst/>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a:p>
        </p:txBody>
      </p:sp>
    </p:spTree>
    <p:extLst>
      <p:ext uri="{BB962C8B-B14F-4D97-AF65-F5344CB8AC3E}">
        <p14:creationId xmlns:p14="http://schemas.microsoft.com/office/powerpoint/2010/main" val="81902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t-PT" sz="1800" dirty="0">
                <a:solidFill>
                  <a:srgbClr val="FF0000"/>
                </a:solidFill>
                <a:effectLst/>
                <a:latin typeface="Calibri" panose="020F0502020204030204" pitchFamily="34" charset="0"/>
                <a:ea typeface="DengXian" panose="02010600030101010101" pitchFamily="2" charset="-122"/>
              </a:rPr>
              <a:t>A Avaliação resulta normalmente em muitas ideias. Como a discussão flui de forma livre, podem surgir ideias conexas em domínios diferentes. Durante o intervalo, o dinamizador e o registador agrupam essas ideias em categorias que considerem ser consistentes com a forma como o grupo pensa acerca dessas questões. Por exemplo, utilizando o Guia de Discussão sobre Vigilância, podem ter surgido ideias sobre integração de dados ou sobre relato subnacional ao INSP em vários domínios (por exemplo: Recursos, Sistemas, Envolvimento e Impacto). Tais ideias podem ser consolidadas em categorias, conforme mostrado acima</a:t>
            </a:r>
            <a:r>
              <a:rPr lang="en-US" sz="1200" b="0" i="0" kern="1200" baseline="0" dirty="0">
                <a:solidFill>
                  <a:srgbClr val="FF0000"/>
                </a:solidFill>
                <a:effectLst/>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a:p>
        </p:txBody>
      </p:sp>
    </p:spTree>
    <p:extLst>
      <p:ext uri="{BB962C8B-B14F-4D97-AF65-F5344CB8AC3E}">
        <p14:creationId xmlns:p14="http://schemas.microsoft.com/office/powerpoint/2010/main" val="417372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t-PT" sz="1800" dirty="0">
                <a:effectLst/>
                <a:latin typeface="Calibri" panose="020F0502020204030204" pitchFamily="34" charset="0"/>
                <a:ea typeface="DengXian" panose="02010600030101010101" pitchFamily="2" charset="-122"/>
              </a:rPr>
              <a:t>Durante a definição de prioridades, o registador pode rasurar questões consideradas de baixa prioridade e destacar as consideradas importantes. Algumas questões serão modificadas com base no seu aprofundamento</a:t>
            </a:r>
            <a:r>
              <a:rPr lang="en-US" sz="1200" b="0" kern="1200" dirty="0">
                <a:solidFill>
                  <a:schemeClr val="tx1"/>
                </a:solidFill>
                <a:effectLst/>
                <a:cs typeface="Arial" panose="020B0604020202020204" pitchFamily="34" charset="0"/>
              </a:rPr>
              <a:t>. </a:t>
            </a:r>
            <a:endParaRPr lang="en-US" sz="1200" b="0" i="0" kern="1200" baseline="0" dirty="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a:p>
        </p:txBody>
      </p:sp>
    </p:spTree>
    <p:extLst>
      <p:ext uri="{BB962C8B-B14F-4D97-AF65-F5344CB8AC3E}">
        <p14:creationId xmlns:p14="http://schemas.microsoft.com/office/powerpoint/2010/main" val="117764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Na parte seguinte do processo da SDT, os participantes desenvolvem planos para as suas prioridades maiores. É fundamental definir claramente quem é responsável por quais acções e o cronograma para as alcançar. </a:t>
            </a:r>
            <a:r>
              <a:rPr lang="pt-PT" sz="1800" kern="1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Se o planeamento do trabalho não se seguir imediatamente à definição de prioridades, alguns INSP poderão optar por efectuar o planeamento do trabalho nas semanas subsequentes.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Note-se que o planeamento efectuado por meio da SDT visa ser flexível. Neste exemplo, o grupo estabeleceu prazos com marcos e indicou onde será necessário consultar a liderança antes de proceder ao levantamento pormenorizado dos passos seguintes (embora seja providenciado um prazo para essa consulta).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Com frequência, os participantes têm ideias adicionais sobre actividades de alta prioridade que poderiam alcançar resultados com rapidez em questões não abrangidas pelo Guia de Discussão sob debate. O registo de tais ideias e o desenvolvimento dos passos seguintes poderão ajudar o INSP a alcançar um nível global mais elevado de funcionamento e/ou eficácia.</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Imagem: SDT Colômbia (Julho de 2017)</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a:p>
        </p:txBody>
      </p:sp>
    </p:spTree>
    <p:extLst>
      <p:ext uri="{BB962C8B-B14F-4D97-AF65-F5344CB8AC3E}">
        <p14:creationId xmlns:p14="http://schemas.microsoft.com/office/powerpoint/2010/main" val="226014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Uma armadilha potencial em qualquer planeamento é a possibilidade de os participantes desenvolverem planos pormenorizados para o que é fácil de fazer, mas não necessariamente para o que tem mais impacto. Antes de declarar o plano concluído, é essencial analisá-lo para determinar se é provável que tenha o impacto desejado e revê-lo se necessário.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Imagem: Visita de INSP/IANPHI ao Camboja (Maio de 2016)</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Uma armadilha potencial em qualquer planeamento é a possibilidade de os participantes desenvolverem planos pormenorizados para o que é fácil de fazer, mas não necessariamente para o que tem mais impacto. Antes de declarar o plano concluído, é essencial analisá-lo para determinar se é provável que tenha o impacto desejado e revê-lo se necessário.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Imagem: Visita de INSP/IANPHI ao Camboja (Maio de 2016)</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47486F4C-9837-41D3-93E3-4784B0746872}" type="slidenum">
              <a:rPr lang="en-US" smtClean="0"/>
              <a:t>19</a:t>
            </a:fld>
            <a:endParaRPr lang="en-US"/>
          </a:p>
        </p:txBody>
      </p:sp>
    </p:spTree>
    <p:extLst>
      <p:ext uri="{BB962C8B-B14F-4D97-AF65-F5344CB8AC3E}">
        <p14:creationId xmlns:p14="http://schemas.microsoft.com/office/powerpoint/2010/main" val="99775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23851" y="4473894"/>
            <a:ext cx="6391274" cy="3660458"/>
          </a:xfrm>
        </p:spPr>
        <p:txBody>
          <a:bodyPr/>
          <a:lstStyle/>
          <a:p>
            <a:pPr>
              <a:spcBef>
                <a:spcPts val="600"/>
              </a:spcBef>
              <a:spcAft>
                <a:spcPct val="0"/>
              </a:spcAft>
              <a:buClr>
                <a:srgbClr val="4F81BD"/>
              </a:buClr>
              <a:defRPr/>
            </a:pPr>
            <a:r>
              <a:rPr lang="pt-PT" sz="1800" dirty="0">
                <a:solidFill>
                  <a:srgbClr val="000000"/>
                </a:solidFill>
                <a:effectLst/>
                <a:latin typeface="Calibri" panose="020F0502020204030204" pitchFamily="34" charset="0"/>
                <a:ea typeface="DengXian" panose="02010600030101010101" pitchFamily="2" charset="-122"/>
              </a:rPr>
              <a:t>Este diapositivo enumera os tópicos abordados nesta apresentação</a:t>
            </a:r>
            <a:r>
              <a:rPr lang="en-US" dirty="0">
                <a:solidFill>
                  <a:srgbClr val="000000"/>
                </a:solidFill>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a:p>
        </p:txBody>
      </p:sp>
    </p:spTree>
    <p:extLst>
      <p:ext uri="{BB962C8B-B14F-4D97-AF65-F5344CB8AC3E}">
        <p14:creationId xmlns:p14="http://schemas.microsoft.com/office/powerpoint/2010/main" val="16836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Os Guias de Discussão têm sido usados ​​informalmente com sucesso para estimular a discussão. Por vezes, isso tem ocorrido em reuniões convocadas para o efeito; outras vezes, tem feito parte da agenda de reuniões do pessoal.</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gn="l">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Vários grupos usaram modificações da SDT para o debate sobre doenças não transmissíveis. Por exemplo, o Robert Koch Institute (RKI) da Alemanha, em conjunto com os Africa CDC, adaptou a SDT para utilização em dois </a:t>
            </a:r>
            <a:r>
              <a:rPr lang="pt-PT" sz="1800" i="1" kern="100" dirty="0">
                <a:effectLst/>
                <a:latin typeface="Calibri" panose="020F0502020204030204" pitchFamily="34" charset="0"/>
                <a:ea typeface="DengXian" panose="02010600030101010101" pitchFamily="2" charset="-122"/>
                <a:cs typeface="Arial" panose="020B0604020202020204" pitchFamily="34" charset="0"/>
              </a:rPr>
              <a:t>workshops</a:t>
            </a:r>
            <a:r>
              <a:rPr lang="pt-PT" sz="1800" kern="100" dirty="0">
                <a:effectLst/>
                <a:latin typeface="Calibri" panose="020F0502020204030204" pitchFamily="34" charset="0"/>
                <a:ea typeface="DengXian" panose="02010600030101010101" pitchFamily="2" charset="-122"/>
                <a:cs typeface="Arial" panose="020B0604020202020204" pitchFamily="34" charset="0"/>
              </a:rPr>
              <a:t> entre pares sobre sistemas de vigilância para DNT e saúde mental. Tais </a:t>
            </a:r>
            <a:r>
              <a:rPr lang="pt-PT" sz="1800" i="1" kern="100" dirty="0">
                <a:effectLst/>
                <a:latin typeface="Calibri" panose="020F0502020204030204" pitchFamily="34" charset="0"/>
                <a:ea typeface="DengXian" panose="02010600030101010101" pitchFamily="2" charset="-122"/>
                <a:cs typeface="Arial" panose="020B0604020202020204" pitchFamily="34" charset="0"/>
              </a:rPr>
              <a:t>workshops,</a:t>
            </a:r>
            <a:r>
              <a:rPr lang="pt-PT" sz="1800" kern="100" dirty="0">
                <a:effectLst/>
                <a:latin typeface="Calibri" panose="020F0502020204030204" pitchFamily="34" charset="0"/>
                <a:ea typeface="DengXian" panose="02010600030101010101" pitchFamily="2" charset="-122"/>
                <a:cs typeface="Arial" panose="020B0604020202020204" pitchFamily="34" charset="0"/>
              </a:rPr>
              <a:t> que utilizaram a SDT adaptada e uma ferramenta pormenorizada da OMS, incluíram um total de nove países africanos.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Na Jordânia, no Iraque e numa província do Paquistão, foi conduzido o processo N-CAP, que inclui um </a:t>
            </a:r>
            <a:r>
              <a:rPr lang="pt-PT" sz="1800" i="1" kern="100" dirty="0">
                <a:effectLst/>
                <a:latin typeface="Calibri" panose="020F0502020204030204" pitchFamily="34" charset="0"/>
                <a:ea typeface="DengXian" panose="02010600030101010101" pitchFamily="2" charset="-122"/>
                <a:cs typeface="Arial" panose="020B0604020202020204" pitchFamily="34" charset="0"/>
              </a:rPr>
              <a:t>workshop</a:t>
            </a:r>
            <a:r>
              <a:rPr lang="pt-PT" sz="1800" kern="100" dirty="0">
                <a:effectLst/>
                <a:latin typeface="Calibri" panose="020F0502020204030204" pitchFamily="34" charset="0"/>
                <a:ea typeface="DengXian" panose="02010600030101010101" pitchFamily="2" charset="-122"/>
                <a:cs typeface="Arial" panose="020B0604020202020204" pitchFamily="34" charset="0"/>
              </a:rPr>
              <a:t> cuja estrutura se baseia na SDT.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20</a:t>
            </a:fld>
            <a:endParaRPr lang="en-US"/>
          </a:p>
        </p:txBody>
      </p:sp>
    </p:spTree>
    <p:extLst>
      <p:ext uri="{BB962C8B-B14F-4D97-AF65-F5344CB8AC3E}">
        <p14:creationId xmlns:p14="http://schemas.microsoft.com/office/powerpoint/2010/main" val="324908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6F4C-9837-41D3-93E3-4784B0746872}" type="slidenum">
              <a:rPr lang="en-US" smtClean="0"/>
              <a:t>21</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pt-PT" sz="1800" dirty="0">
                <a:effectLst/>
                <a:latin typeface="Calibri" panose="020F0502020204030204" pitchFamily="34" charset="0"/>
                <a:ea typeface="DengXian" panose="02010600030101010101" pitchFamily="2" charset="-122"/>
              </a:rPr>
              <a:t>Os modelos de maturidade baseiam-se na ideia de que, para um dado tópico ou área prioritária, como a liderança e gestão ou a vigilância, os INSP apresentam diferentes fases de “maturidade” ou desenvolvimento. Ao oferecer exemplos da “aparência” desses diferentes estágios de maturidade, os Guias de Discussão incentivam conversas aprofundadas que levam a planos sobre a transição para as fases desejadas</a:t>
            </a:r>
            <a:r>
              <a:rPr lang="en-US" dirty="0">
                <a:cs typeface="Arial" panose="020B0604020202020204" pitchFamily="34" charset="0"/>
              </a:rPr>
              <a:t>.</a:t>
            </a: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Com frequência, o planeamento do INSP centra-se nas funções de saúde pública. Contudo, há por vezes questões internas, como a liderança e gestão ou a infra-estrutura do INSP, que constituem grandes barreiras ao desempenho das funções de saúde pública.</a:t>
            </a: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Por conseguinte, a SDT inclui Guias de Discussão que se relacionam com questões voltadas para o interior, tais como a liderança e gestão, e questões voltadas para o exterior, tais como a vigilância.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 maioria dos Guias de Discussão voltados para o exterior relacionam-se com capacidades, tais como a vigilância ou a preparação e resposta em situações de emergência. Em resposta aos pedidos, foi desenvolvido um Guia de Discussão para doenças não transmissíveis. É fornecido um Guia de Discussão genérico que pode ser adaptado para fazer face a questões não incluídas actualmente, como lesões ou saúde mental.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Os Guias de Discussão facultam exemplos específicos de atributos e capacidades que os INSP podem ter em diferentes fases de desenvolvimento. Ao oferecer exemplos da aparência das quatro fases de maturidade, os Guias de Discussão facultam uma base para conversas aprofundadas.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07000"/>
              </a:lnSpc>
              <a:spcBef>
                <a:spcPct val="0"/>
              </a:spcBef>
              <a:spcAft>
                <a:spcPct val="0"/>
              </a:spcAft>
            </a:pPr>
            <a:endParaRPr lang="en-US" sz="1200" kern="1200" dirty="0">
              <a:solidFill>
                <a:srgbClr val="000000"/>
              </a:solidFill>
              <a:effectLst/>
              <a:latin typeface="+mn-lt"/>
              <a:ea typeface="Calibri" panose="020F0502020204030204" pitchFamily="34" charset="0"/>
              <a:cs typeface="Calibri" panose="020F0502020204030204" pitchFamily="34" charset="0"/>
            </a:endParaRPr>
          </a:p>
          <a:p>
            <a:endParaRPr lang="en-US" sz="1200" dirty="0">
              <a:latin typeface="+mn-lt"/>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pt-PT" sz="1800" dirty="0">
                <a:effectLst/>
                <a:latin typeface="Calibri" panose="020F0502020204030204" pitchFamily="34" charset="0"/>
                <a:ea typeface="DengXian" panose="02010600030101010101" pitchFamily="2" charset="-122"/>
              </a:rPr>
              <a:t>Todos os </a:t>
            </a:r>
            <a:r>
              <a:rPr lang="pt-PT" sz="1800" dirty="0">
                <a:solidFill>
                  <a:srgbClr val="FF0000"/>
                </a:solidFill>
                <a:effectLst/>
                <a:latin typeface="Calibri" panose="020F0502020204030204" pitchFamily="34" charset="0"/>
                <a:ea typeface="DengXian" panose="02010600030101010101" pitchFamily="2" charset="-122"/>
              </a:rPr>
              <a:t>Guias de Discussão </a:t>
            </a:r>
            <a:r>
              <a:rPr lang="pt-PT" sz="1800" dirty="0">
                <a:effectLst/>
                <a:latin typeface="Calibri" panose="020F0502020204030204" pitchFamily="34" charset="0"/>
                <a:ea typeface="DengXian" panose="02010600030101010101" pitchFamily="2" charset="-122"/>
              </a:rPr>
              <a:t>têm a mesma estrutura. O título está no topo. Há quatro fases que definem as colunas. As fases vão do “Básico”, à esquerda, ao “De vanguarda”, à direita. Cada fase é subdividida com pontuações numéricas. As discordâncias quanto às pontuações numéricas ajudam muitas vezes os participantes a aprofundar os motivos pelos quais concordam ou discordam. Os seis domínios definem as linhas. Estão enumerados no lado esquerdo do quadro. Cada rectângulo do quadro inclui ideias sobre a “aparência” que um INSP pode ter, em termos de atributos e capacidades específicas, nesse domínio e nessa fase. O diapositivo seguinte contém descrições dos domínios</a:t>
            </a:r>
            <a:r>
              <a:rPr lang="en-US" baseline="0" dirty="0">
                <a:cs typeface="Arial" panose="020B0604020202020204" pitchFamily="34" charset="0"/>
              </a:rPr>
              <a:t>. </a:t>
            </a:r>
            <a:endParaRPr lang="en-US" sz="1200" kern="1200" dirty="0">
              <a:solidFill>
                <a:schemeClr val="tx1"/>
              </a:solidFill>
              <a:effectLst/>
              <a:cs typeface="Arial" panose="020B0604020202020204" pitchFamily="34" charset="0"/>
            </a:endParaRPr>
          </a:p>
          <a:p>
            <a:pPr>
              <a:spcAft>
                <a:spcPts val="600"/>
              </a:spcAft>
            </a:pPr>
            <a:endParaRPr lang="en-US" baseline="0"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pt-PT" sz="1800" kern="100" dirty="0">
                <a:effectLst/>
                <a:latin typeface="Calibri" panose="020F0502020204030204" pitchFamily="34" charset="0"/>
                <a:ea typeface="DengXian" panose="02010600030101010101" pitchFamily="2" charset="-122"/>
                <a:cs typeface="Arial" panose="020B0604020202020204" pitchFamily="34" charset="0"/>
              </a:rPr>
              <a:t>O diapositivo acima oferece uma versão simplificada do que é abrangido em cada domínio. As definições pormenorizadas dos domínios são: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b="1" i="1" kern="100" dirty="0">
                <a:effectLst/>
                <a:latin typeface="Calibri" panose="020F0502020204030204" pitchFamily="34" charset="0"/>
                <a:ea typeface="DengXian" panose="02010600030101010101" pitchFamily="2" charset="-122"/>
                <a:cs typeface="Arial" panose="020B0604020202020204" pitchFamily="34" charset="0"/>
              </a:rPr>
              <a:t>Orientação estratégica:</a:t>
            </a:r>
            <a:r>
              <a:rPr lang="pt-PT" sz="1800" b="1" kern="100" dirty="0">
                <a:effectLst/>
                <a:latin typeface="Calibri" panose="020F0502020204030204" pitchFamily="34" charset="0"/>
                <a:ea typeface="DengXian" panose="02010600030101010101" pitchFamily="2" charset="-122"/>
                <a:cs typeface="Arial" panose="020B0604020202020204" pitchFamily="34" charset="0"/>
              </a:rPr>
              <a:t> </a:t>
            </a:r>
            <a:r>
              <a:rPr lang="pt-PT" sz="1800" kern="100" dirty="0">
                <a:effectLst/>
                <a:latin typeface="Calibri" panose="020F0502020204030204" pitchFamily="34" charset="0"/>
                <a:ea typeface="DengXian" panose="02010600030101010101" pitchFamily="2" charset="-122"/>
                <a:cs typeface="Arial" panose="020B0604020202020204" pitchFamily="34" charset="0"/>
              </a:rPr>
              <a:t>medida em que o INSP trabalha estrategicamente na definição de prioridades e na atribuição e utilização de recursos, incluindo o tempo do pessoal</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b="1" i="1" kern="100" dirty="0">
                <a:effectLst/>
                <a:latin typeface="Calibri" panose="020F0502020204030204" pitchFamily="34" charset="0"/>
                <a:ea typeface="DengXian" panose="02010600030101010101" pitchFamily="2" charset="-122"/>
                <a:cs typeface="Arial" panose="020B0604020202020204" pitchFamily="34" charset="0"/>
              </a:rPr>
              <a:t>Sistemas: </a:t>
            </a:r>
            <a:r>
              <a:rPr lang="pt-PT" sz="1800" kern="100" dirty="0">
                <a:effectLst/>
                <a:latin typeface="Calibri" panose="020F0502020204030204" pitchFamily="34" charset="0"/>
                <a:ea typeface="DengXian" panose="02010600030101010101" pitchFamily="2" charset="-122"/>
                <a:cs typeface="Arial" panose="020B0604020202020204" pitchFamily="34" charset="0"/>
              </a:rPr>
              <a:t>medida em que o INSP dispõe de sistemas, processos e ferramentas que lhe permitem levar a cabo o esforço descrito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b="1" i="1" kern="100" dirty="0">
                <a:effectLst/>
                <a:latin typeface="Calibri" panose="020F0502020204030204" pitchFamily="34" charset="0"/>
                <a:ea typeface="DengXian" panose="02010600030101010101" pitchFamily="2" charset="-122"/>
                <a:cs typeface="Arial" panose="020B0604020202020204" pitchFamily="34" charset="0"/>
              </a:rPr>
              <a:t>Recursos:</a:t>
            </a:r>
            <a:r>
              <a:rPr lang="pt-PT" sz="1800" b="1" kern="100" dirty="0">
                <a:effectLst/>
                <a:latin typeface="Calibri" panose="020F0502020204030204" pitchFamily="34" charset="0"/>
                <a:ea typeface="DengXian" panose="02010600030101010101" pitchFamily="2" charset="-122"/>
                <a:cs typeface="Arial" panose="020B0604020202020204" pitchFamily="34" charset="0"/>
              </a:rPr>
              <a:t> </a:t>
            </a:r>
            <a:r>
              <a:rPr lang="pt-PT" sz="1800" kern="100" dirty="0">
                <a:effectLst/>
                <a:latin typeface="Calibri" panose="020F0502020204030204" pitchFamily="34" charset="0"/>
                <a:ea typeface="DengXian" panose="02010600030101010101" pitchFamily="2" charset="-122"/>
                <a:cs typeface="Arial" panose="020B0604020202020204" pitchFamily="34" charset="0"/>
              </a:rPr>
              <a:t>medida em que o INSP dispõe de activos (por exemplo: capacidade de pessoal, aprovisionamento, transportes, infra-estruturas) para apoiar o esforço descrito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b="1" i="1" kern="100" dirty="0">
                <a:effectLst/>
                <a:latin typeface="Calibri" panose="020F0502020204030204" pitchFamily="34" charset="0"/>
                <a:ea typeface="DengXian" panose="02010600030101010101" pitchFamily="2" charset="-122"/>
                <a:cs typeface="Arial" panose="020B0604020202020204" pitchFamily="34" charset="0"/>
              </a:rPr>
              <a:t>Qualidade:</a:t>
            </a:r>
            <a:r>
              <a:rPr lang="pt-PT" sz="1800" b="1" kern="100" dirty="0">
                <a:effectLst/>
                <a:latin typeface="Calibri" panose="020F0502020204030204" pitchFamily="34" charset="0"/>
                <a:ea typeface="DengXian" panose="02010600030101010101" pitchFamily="2" charset="-122"/>
                <a:cs typeface="Arial" panose="020B0604020202020204" pitchFamily="34" charset="0"/>
              </a:rPr>
              <a:t> </a:t>
            </a:r>
            <a:r>
              <a:rPr lang="pt-PT" sz="1800" kern="100" dirty="0">
                <a:effectLst/>
                <a:latin typeface="Calibri" panose="020F0502020204030204" pitchFamily="34" charset="0"/>
                <a:ea typeface="DengXian" panose="02010600030101010101" pitchFamily="2" charset="-122"/>
                <a:cs typeface="Arial" panose="020B0604020202020204" pitchFamily="34" charset="0"/>
              </a:rPr>
              <a:t>medida em que o INSP consegue realizar o esforço descrito com qualidade elevada.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pt-PT" sz="1800" i="1" kern="100" dirty="0">
                <a:effectLst/>
                <a:latin typeface="Calibri" panose="020F0502020204030204" pitchFamily="34" charset="0"/>
                <a:ea typeface="DengXian" panose="02010600030101010101" pitchFamily="2" charset="-122"/>
                <a:cs typeface="Arial" panose="020B0604020202020204" pitchFamily="34" charset="0"/>
              </a:rPr>
              <a:t>Uma componente adicional para Guias de Discussão voltados para o exterior é:</a:t>
            </a:r>
            <a:r>
              <a:rPr lang="pt-PT" sz="1800" kern="100" dirty="0">
                <a:effectLst/>
                <a:latin typeface="Calibri" panose="020F0502020204030204" pitchFamily="34" charset="0"/>
                <a:ea typeface="DengXian" panose="02010600030101010101" pitchFamily="2" charset="-122"/>
                <a:cs typeface="Arial" panose="020B0604020202020204" pitchFamily="34" charset="0"/>
              </a:rPr>
              <a:t> medida em que o INSP apoia a qualidade nos esforços daqueles que contribuem para a realização do esforço descrito (por exemplo: entidades subnacionais, partes interessadas, parceiros)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b="1" i="1" kern="100" dirty="0">
                <a:effectLst/>
                <a:latin typeface="Calibri" panose="020F0502020204030204" pitchFamily="34" charset="0"/>
                <a:ea typeface="DengXian" panose="02010600030101010101" pitchFamily="2" charset="-122"/>
                <a:cs typeface="Arial" panose="020B0604020202020204" pitchFamily="34" charset="0"/>
              </a:rPr>
              <a:t>Envolvimento: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pt-PT" sz="1800" kern="100" dirty="0">
                <a:effectLst/>
                <a:latin typeface="Calibri" panose="020F0502020204030204" pitchFamily="34" charset="0"/>
                <a:ea typeface="DengXian" panose="02010600030101010101" pitchFamily="2" charset="-122"/>
                <a:cs typeface="Arial" panose="020B0604020202020204" pitchFamily="34" charset="0"/>
              </a:rPr>
              <a:t>Somente voltado para o interior: medida em que o pessoal está empenhado em contribuir para a visão e os objectivos do INSP. Medida em que o pessoal contribui para melhorar as estratégias ou o desempenho do INSP</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pt-PT" sz="1800" kern="100" dirty="0">
                <a:effectLst/>
                <a:latin typeface="Calibri" panose="020F0502020204030204" pitchFamily="34" charset="0"/>
                <a:ea typeface="DengXian" panose="02010600030101010101" pitchFamily="2" charset="-122"/>
                <a:cs typeface="Arial" panose="020B0604020202020204" pitchFamily="34" charset="0"/>
              </a:rPr>
              <a:t>Somente voltado para o exterior:</a:t>
            </a:r>
            <a:r>
              <a:rPr lang="pt-PT" sz="1800" i="1" kern="100" dirty="0">
                <a:effectLst/>
                <a:latin typeface="Calibri" panose="020F0502020204030204" pitchFamily="34" charset="0"/>
                <a:ea typeface="DengXian" panose="02010600030101010101" pitchFamily="2" charset="-122"/>
                <a:cs typeface="Arial" panose="020B0604020202020204" pitchFamily="34" charset="0"/>
              </a:rPr>
              <a:t> </a:t>
            </a:r>
            <a:r>
              <a:rPr lang="pt-PT" sz="1800" kern="100" dirty="0">
                <a:effectLst/>
                <a:latin typeface="Calibri" panose="020F0502020204030204" pitchFamily="34" charset="0"/>
                <a:ea typeface="DengXian" panose="02010600030101010101" pitchFamily="2" charset="-122"/>
                <a:cs typeface="Arial" panose="020B0604020202020204" pitchFamily="34" charset="0"/>
              </a:rPr>
              <a:t>medida em que as partes interessadas (parceiros, beneficiários, contribuintes, doadores, actores subnacionais e comunidades) são convidadas a oferecer contributos ou comentários ou interagem com o INSP na qualidade de parceiros/conselheiros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pt-PT" sz="1800" b="1" i="1" kern="100" dirty="0">
                <a:effectLst/>
                <a:latin typeface="Calibri" panose="020F0502020204030204" pitchFamily="34" charset="0"/>
                <a:ea typeface="DengXian" panose="02010600030101010101" pitchFamily="2" charset="-122"/>
                <a:cs typeface="Arial" panose="020B0604020202020204" pitchFamily="34" charset="0"/>
              </a:rPr>
              <a:t>Impacto: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pt-PT" sz="1800" kern="100" dirty="0">
                <a:effectLst/>
                <a:latin typeface="Calibri" panose="020F0502020204030204" pitchFamily="34" charset="0"/>
                <a:ea typeface="DengXian" panose="02010600030101010101" pitchFamily="2" charset="-122"/>
                <a:cs typeface="Arial" panose="020B0604020202020204" pitchFamily="34" charset="0"/>
              </a:rPr>
              <a:t>Somente voltado para o interior: medida em que o INSP consegue desempenhar as suas funções ou alcançar resultados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pt-PT" sz="1800" kern="100" dirty="0">
                <a:effectLst/>
                <a:latin typeface="Calibri" panose="020F0502020204030204" pitchFamily="34" charset="0"/>
                <a:ea typeface="DengXian" panose="02010600030101010101" pitchFamily="2" charset="-122"/>
                <a:cs typeface="Arial" panose="020B0604020202020204" pitchFamily="34" charset="0"/>
              </a:rPr>
              <a:t>Somente voltado para o exterior: medida em que o INSP consegue desempenhar as suas funções ou atingir os seus objectivos e fornecer produtos e serviços de qualidade elevada. Medida em que os produtos e serviços têm impacto na saúde pública</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r>
              <a:rPr lang="pt-PT" sz="1800" dirty="0">
                <a:effectLst/>
                <a:latin typeface="Calibri" panose="020F0502020204030204" pitchFamily="34" charset="0"/>
                <a:ea typeface="DengXian" panose="02010600030101010101" pitchFamily="2" charset="-122"/>
              </a:rPr>
              <a:t>Os Guias de Discussão foram concebidos para estimular a reflexão, tanto acerca da fase em curso como acerca dos atributos e capacidades desejados. A utilização dos Guias de Discussão num </a:t>
            </a:r>
            <a:r>
              <a:rPr lang="pt-PT" sz="1800" i="1" dirty="0">
                <a:effectLst/>
                <a:latin typeface="Calibri" panose="020F0502020204030204" pitchFamily="34" charset="0"/>
                <a:ea typeface="DengXian" panose="02010600030101010101" pitchFamily="2" charset="-122"/>
              </a:rPr>
              <a:t>workshop</a:t>
            </a:r>
            <a:r>
              <a:rPr lang="pt-PT" sz="1800" dirty="0">
                <a:effectLst/>
                <a:latin typeface="Calibri" panose="020F0502020204030204" pitchFamily="34" charset="0"/>
                <a:ea typeface="DengXian" panose="02010600030101010101" pitchFamily="2" charset="-122"/>
              </a:rPr>
              <a:t> estruturado resulta habitualmente num plano para acções específicas. Devido ao seu conteúdo pormenorizado, quando utilizados ​​informalmente, os Guias de Discussão também podem providenciar novos pontos de vista e ideias sobre o que é possível e alcançável</a:t>
            </a:r>
            <a:r>
              <a:rPr lang="en-US" dirty="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a:p>
        </p:txBody>
      </p:sp>
    </p:spTree>
    <p:extLst>
      <p:ext uri="{BB962C8B-B14F-4D97-AF65-F5344CB8AC3E}">
        <p14:creationId xmlns:p14="http://schemas.microsoft.com/office/powerpoint/2010/main" val="40635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800" dirty="0">
                <a:effectLst/>
                <a:latin typeface="Calibri" panose="020F0502020204030204" pitchFamily="34" charset="0"/>
                <a:ea typeface="DengXian" panose="02010600030101010101" pitchFamily="2" charset="-122"/>
              </a:rPr>
              <a:t>Os </a:t>
            </a:r>
            <a:r>
              <a:rPr lang="pt-PT" sz="1800" i="1" dirty="0">
                <a:effectLst/>
                <a:latin typeface="Calibri" panose="020F0502020204030204" pitchFamily="34" charset="0"/>
                <a:ea typeface="DengXian" panose="02010600030101010101" pitchFamily="2" charset="-122"/>
              </a:rPr>
              <a:t>workshops </a:t>
            </a:r>
            <a:r>
              <a:rPr lang="pt-PT" sz="1800" dirty="0">
                <a:effectLst/>
                <a:latin typeface="Calibri" panose="020F0502020204030204" pitchFamily="34" charset="0"/>
                <a:ea typeface="DengXian" panose="02010600030101010101" pitchFamily="2" charset="-122"/>
              </a:rPr>
              <a:t>sobre SDT têm sido utilizados em muitos países para o planeamento dos INSP. São mais bem conduzidos por um dinamizador externo qualificado e um registador com formação em SDT. O dinamizador age como parte neutra que ajuda os participantes a implementarem o processo da SDT. O dinamizador recorre a uma variedade de técnicas para ajudar os participantes a “escavar” a fim de compreenderem as questões a que têm de dar resposta para alcançarem a fase desejada. O registador capta a discussão em tempo real</a:t>
            </a:r>
            <a:r>
              <a:rPr lang="en-US" dirty="0"/>
              <a:t>. </a:t>
            </a:r>
          </a:p>
        </p:txBody>
      </p:sp>
      <p:sp>
        <p:nvSpPr>
          <p:cNvPr id="4" name="Slide Number Placeholder 3"/>
          <p:cNvSpPr>
            <a:spLocks noGrp="1"/>
          </p:cNvSpPr>
          <p:nvPr>
            <p:ph type="sldNum" sz="quarter" idx="5"/>
          </p:nvPr>
        </p:nvSpPr>
        <p:spPr/>
        <p:txBody>
          <a:bodyPr/>
          <a:lstStyle/>
          <a:p>
            <a:fld id="{47486F4C-9837-41D3-93E3-4784B0746872}" type="slidenum">
              <a:rPr lang="en-US" smtClean="0"/>
              <a:t>8</a:t>
            </a:fld>
            <a:endParaRPr lang="en-US"/>
          </a:p>
        </p:txBody>
      </p:sp>
    </p:spTree>
    <p:extLst>
      <p:ext uri="{BB962C8B-B14F-4D97-AF65-F5344CB8AC3E}">
        <p14:creationId xmlns:p14="http://schemas.microsoft.com/office/powerpoint/2010/main" val="19319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 SDT é um processo altamente interactivo, pelo que funciona melhor quando os participantes podem sentar-se uns com os outros para as discussões. Porém, já foi conduzida com sucesso de maneira virtual e em formato híbrido.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 SDT foi concebida para ser utilizada em grupos que podem ser claramente definidos, o que facilita discussões robustas sobre as capacidades do grupo e a forma de alcançar uma fase mais avançada. Quando os limites do grupo no </a:t>
            </a:r>
            <a:r>
              <a:rPr lang="pt-PT" sz="1800" i="1"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workshop</a:t>
            </a:r>
            <a:r>
              <a:rPr lang="pt-PT"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não são claros, pode ser mais difícil definir as capacidades e a fase de desenvolvimento actuais do grupo, bem como as barreiras à transição para a fase seguinte. Também pode ser mais difícil obter compromissos para com um plano partilhado e assegurar que o mesmo seja executado.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a:p>
        </p:txBody>
      </p:sp>
    </p:spTree>
    <p:extLst>
      <p:ext uri="{BB962C8B-B14F-4D97-AF65-F5344CB8AC3E}">
        <p14:creationId xmlns:p14="http://schemas.microsoft.com/office/powerpoint/2010/main" val="22951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439872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FE66B-80D5-6E40-9604-46BFE51FA9A2}" type="datetime1">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869953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0181B-7FFE-2544-9510-CC2C23EB7B5B}" type="datetime1">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25256416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95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
        <p:nvSpPr>
          <p:cNvPr id="7" name="Title 1">
            <a:extLst>
              <a:ext uri="{FF2B5EF4-FFF2-40B4-BE49-F238E27FC236}">
                <a16:creationId xmlns:a16="http://schemas.microsoft.com/office/drawing/2014/main" id="{681B41DE-8BDF-FE42-8A65-EAED2DB6A5FD}"/>
              </a:ext>
            </a:extLst>
          </p:cNvPr>
          <p:cNvSpPr txBox="1"/>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endParaRPr lang="en-US"/>
          </a:p>
        </p:txBody>
      </p:sp>
    </p:spTree>
    <p:extLst>
      <p:ext uri="{BB962C8B-B14F-4D97-AF65-F5344CB8AC3E}">
        <p14:creationId xmlns:p14="http://schemas.microsoft.com/office/powerpoint/2010/main" val="22186273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52539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578682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977D7-472E-7146-9B2F-C2144CF92EE6}" type="datetime1">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7971323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12F4F-9AE5-284B-94F0-FA658E41D305}" type="datetime1">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028381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41745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99317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3881966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3542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12/18/2024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4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4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ianphi.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global-health-protection/php/programs-and-institutes/national-public-health-institutes.html" TargetMode="External"/><Relationship Id="rId5" Type="http://schemas.openxmlformats.org/officeDocument/2006/relationships/hyperlink" Target="mailto:NPHIProgram@cdc.gov" TargetMode="External"/><Relationship Id="rId4" Type="http://schemas.openxmlformats.org/officeDocument/2006/relationships/hyperlink" Target="https://ianphi.org/tools-resources/sdt.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94404" y="1263037"/>
            <a:ext cx="8374159" cy="144541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lgn="ctr">
              <a:defRPr b="0" i="0"/>
            </a:pPr>
            <a:r>
              <a:rPr lang="pt-PT" sz="4600" noProof="0" dirty="0">
                <a:solidFill>
                  <a:srgbClr val="0072C6"/>
                </a:solidFill>
                <a:latin typeface="Futura Std Light" panose="020B0402020204020303"/>
              </a:rPr>
              <a:t>Ferramenta de Desenvolvimento Faseado (SDT)</a:t>
            </a:r>
            <a:r>
              <a:rPr lang="pt-PT" sz="4600" b="1" noProof="0" dirty="0">
                <a:solidFill>
                  <a:srgbClr val="0072C6"/>
                </a:solidFill>
                <a:latin typeface="Futura Std Light" panose="020B0402020204020303"/>
              </a:rPr>
              <a:t> </a:t>
            </a:r>
          </a:p>
        </p:txBody>
      </p:sp>
      <p:cxnSp>
        <p:nvCxnSpPr>
          <p:cNvPr id="10" name="Straight Connector 9"/>
          <p:cNvCxnSpPr/>
          <p:nvPr/>
        </p:nvCxnSpPr>
        <p:spPr>
          <a:xfrm>
            <a:off x="543182" y="2785119"/>
            <a:ext cx="80351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p:nvPr>
        </p:nvSpPr>
        <p:spPr>
          <a:xfrm>
            <a:off x="878927" y="3299326"/>
            <a:ext cx="7386146" cy="1208315"/>
          </a:xfrm>
        </p:spPr>
        <p:txBody>
          <a:bodyPr>
            <a:normAutofit/>
          </a:bodyPr>
          <a:lstStyle/>
          <a:p>
            <a:pPr>
              <a:defRPr b="0" i="0"/>
            </a:pPr>
            <a:r>
              <a:rPr lang="pt-PT" sz="3200" cap="all" noProof="0" dirty="0">
                <a:latin typeface="Futura Std Light" panose="020B0402020204020303"/>
                <a:ea typeface="Calibri" panose="020F0502020204030204" pitchFamily="34" charset="0"/>
                <a:cs typeface="Calibri" panose="020F0502020204030204" pitchFamily="34" charset="0"/>
              </a:rPr>
              <a:t>Antecedentes e descrição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129" y="5175175"/>
            <a:ext cx="3463380" cy="1338124"/>
          </a:xfrm>
          <a:prstGeom prst="rect">
            <a:avLst/>
          </a:prstGeom>
        </p:spPr>
      </p:pic>
      <p:pic>
        <p:nvPicPr>
          <p:cNvPr id="2" name="Picture 1">
            <a:extLst>
              <a:ext uri="{FF2B5EF4-FFF2-40B4-BE49-F238E27FC236}">
                <a16:creationId xmlns:a16="http://schemas.microsoft.com/office/drawing/2014/main" id="{4555E8CA-9323-DB41-8556-992E7F399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060" y="5042419"/>
            <a:ext cx="2127688" cy="1341236"/>
          </a:xfrm>
          <a:prstGeom prst="rect">
            <a:avLst/>
          </a:prstGeom>
        </p:spPr>
      </p:pic>
      <p:sp>
        <p:nvSpPr>
          <p:cNvPr id="3" name="TextBox 2">
            <a:extLst>
              <a:ext uri="{FF2B5EF4-FFF2-40B4-BE49-F238E27FC236}">
                <a16:creationId xmlns:a16="http://schemas.microsoft.com/office/drawing/2014/main" id="{D46D3B9E-D93A-BDDF-C474-483E37A76355}"/>
              </a:ext>
            </a:extLst>
          </p:cNvPr>
          <p:cNvSpPr txBox="1"/>
          <p:nvPr/>
        </p:nvSpPr>
        <p:spPr>
          <a:xfrm>
            <a:off x="7853466" y="6513299"/>
            <a:ext cx="1155584" cy="251711"/>
          </a:xfrm>
          <a:prstGeom prst="rect">
            <a:avLst/>
          </a:prstGeom>
          <a:noFill/>
        </p:spPr>
        <p:txBody>
          <a:bodyPr wrap="none" rtlCol="0">
            <a:spAutoFit/>
          </a:bodyPr>
          <a:lstStyle/>
          <a:p>
            <a:pPr>
              <a:defRPr b="0" i="0"/>
            </a:pPr>
            <a:r>
              <a:rPr lang="pt-PT" sz="1050" noProof="0" dirty="0">
                <a:latin typeface="Futura Std Light" panose="020B0402020204020303"/>
              </a:rPr>
              <a:t>Revisto em</a:t>
            </a:r>
            <a:r>
              <a:rPr lang="pt-PT" sz="1050" noProof="0" dirty="0"/>
              <a:t> 2024</a:t>
            </a:r>
          </a:p>
        </p:txBody>
      </p:sp>
    </p:spTree>
    <p:extLst>
      <p:ext uri="{BB962C8B-B14F-4D97-AF65-F5344CB8AC3E}">
        <p14:creationId xmlns:p14="http://schemas.microsoft.com/office/powerpoint/2010/main" val="409334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364559" y="3468279"/>
            <a:ext cx="8414882" cy="2493250"/>
          </a:xfrm>
        </p:spPr>
        <p:txBody>
          <a:bodyPr>
            <a:normAutofit lnSpcReduction="10000"/>
          </a:bodyPr>
          <a:lstStyle/>
          <a:p>
            <a:pPr>
              <a:lnSpc>
                <a:spcPct val="100000"/>
              </a:lnSpc>
              <a:buSzPct val="75000"/>
              <a:defRPr b="0" i="0"/>
            </a:pPr>
            <a:r>
              <a:rPr lang="2070" sz="2400" dirty="0">
                <a:latin typeface="Futura Std Light" panose="020B0402020204020303"/>
                <a:cs typeface="Arial" panose="020B0604020202020204" pitchFamily="34" charset="0"/>
              </a:rPr>
              <a:t>Durante a avaliação, os Guias de Discussão são utilizados para suscitar o debate</a:t>
            </a:r>
          </a:p>
          <a:p>
            <a:pPr>
              <a:lnSpc>
                <a:spcPct val="100000"/>
              </a:lnSpc>
              <a:buSzPct val="75000"/>
              <a:defRPr b="0" i="0"/>
            </a:pPr>
            <a:r>
              <a:rPr lang="2070" sz="2400" dirty="0">
                <a:latin typeface="Futura Std Light" panose="020B0402020204020303"/>
                <a:cs typeface="Arial" panose="020B0604020202020204" pitchFamily="34" charset="0"/>
              </a:rPr>
              <a:t>É depois definida a prioridade das questões para seguimento</a:t>
            </a:r>
          </a:p>
          <a:p>
            <a:pPr>
              <a:lnSpc>
                <a:spcPct val="100000"/>
              </a:lnSpc>
              <a:buSzPct val="75000"/>
              <a:defRPr b="0" i="0"/>
            </a:pPr>
            <a:r>
              <a:rPr lang="2070" sz="2400" dirty="0">
                <a:latin typeface="Futura Std Light" panose="020B0402020204020303"/>
                <a:cs typeface="Arial" panose="020B0604020202020204" pitchFamily="34" charset="0"/>
              </a:rPr>
              <a:t>A etapa final é a identificação dos passos seguintes específicos para os esforços prioritários</a:t>
            </a:r>
          </a:p>
        </p:txBody>
      </p:sp>
      <p:sp>
        <p:nvSpPr>
          <p:cNvPr id="9" name="Title 1">
            <a:extLst>
              <a:ext uri="{FF2B5EF4-FFF2-40B4-BE49-F238E27FC236}">
                <a16:creationId xmlns:a16="http://schemas.microsoft.com/office/drawing/2014/main" id="{E6C8FBB6-2AD7-4946-AF2A-DFF4E4DCF9C7}"/>
              </a:ext>
            </a:extLst>
          </p:cNvPr>
          <p:cNvSpPr txBox="1"/>
          <p:nvPr/>
        </p:nvSpPr>
        <p:spPr>
          <a:xfrm>
            <a:off x="464682" y="304800"/>
            <a:ext cx="8412617"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rPr>
              <a:t>Os </a:t>
            </a:r>
            <a:r>
              <a:rPr lang="2070" i="1" cap="all" dirty="0">
                <a:solidFill>
                  <a:srgbClr val="0072C6"/>
                </a:solidFill>
              </a:rPr>
              <a:t>workshops </a:t>
            </a:r>
            <a:r>
              <a:rPr lang="2070" cap="all" dirty="0">
                <a:solidFill>
                  <a:srgbClr val="0072C6"/>
                </a:solidFill>
              </a:rPr>
              <a:t>sobre a </a:t>
            </a:r>
            <a:r>
              <a:rPr lang="pt-PT" cap="all" dirty="0">
                <a:solidFill>
                  <a:srgbClr val="0072C6"/>
                </a:solidFill>
              </a:rPr>
              <a:t>SDT</a:t>
            </a:r>
            <a:r>
              <a:rPr lang="2070" cap="all" dirty="0">
                <a:solidFill>
                  <a:srgbClr val="0072C6"/>
                </a:solidFill>
              </a:rPr>
              <a:t> envolvem 3 passos</a:t>
            </a:r>
          </a:p>
        </p:txBody>
      </p:sp>
      <p:graphicFrame>
        <p:nvGraphicFramePr>
          <p:cNvPr id="3" name="Diagram 2">
            <a:extLst>
              <a:ext uri="{FF2B5EF4-FFF2-40B4-BE49-F238E27FC236}">
                <a16:creationId xmlns:a16="http://schemas.microsoft.com/office/drawing/2014/main" id="{A2D3474F-76F2-4211-F515-F57B68D1CB83}"/>
              </a:ext>
            </a:extLst>
          </p:cNvPr>
          <p:cNvGraphicFramePr/>
          <p:nvPr>
            <p:extLst>
              <p:ext uri="{D42A27DB-BD31-4B8C-83A1-F6EECF244321}">
                <p14:modId xmlns:p14="http://schemas.microsoft.com/office/powerpoint/2010/main" val="1849052427"/>
              </p:ext>
            </p:extLst>
          </p:nvPr>
        </p:nvGraphicFramePr>
        <p:xfrm>
          <a:off x="717176" y="896471"/>
          <a:ext cx="7422777" cy="304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318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77078" y="866792"/>
            <a:ext cx="8772939" cy="2955237"/>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600"/>
              </a:spcAft>
              <a:buClrTx/>
              <a:buSzPct val="75000"/>
              <a:buFont typeface="Arial" panose="020B0604020202020204" pitchFamily="34" charset="0"/>
              <a:buChar char="•"/>
              <a:defRPr b="0" i="0"/>
            </a:pPr>
            <a:r>
              <a:rPr lang="2070" sz="2000" dirty="0">
                <a:latin typeface="Futura Std Light" panose="020B0402020204020303"/>
                <a:ea typeface="Calibri" panose="020F0502020204030204" pitchFamily="34" charset="0"/>
                <a:cs typeface="Calibri" panose="020F0502020204030204" pitchFamily="34" charset="0"/>
              </a:rPr>
              <a:t>Os participantes começam por ler o Guia de Discussão em silêncio</a:t>
            </a:r>
          </a:p>
          <a:p>
            <a:pPr>
              <a:spcBef>
                <a:spcPct val="0"/>
              </a:spcBef>
              <a:buClrTx/>
              <a:buSzPct val="75000"/>
              <a:buFont typeface="Arial" panose="020B0604020202020204" pitchFamily="34" charset="0"/>
              <a:buChar char="•"/>
              <a:defRPr b="0" i="0"/>
            </a:pPr>
            <a:r>
              <a:rPr lang="2070" sz="2000" dirty="0">
                <a:latin typeface="Futura Std Light" panose="020B0402020204020303"/>
                <a:ea typeface="Calibri" panose="020F0502020204030204" pitchFamily="34" charset="0"/>
                <a:cs typeface="Calibri" panose="020F0502020204030204" pitchFamily="34" charset="0"/>
              </a:rPr>
              <a:t>Depois, discutem a fase actual </a:t>
            </a:r>
            <a:r>
              <a:rPr lang="2070" sz="2000" b="1" dirty="0">
                <a:latin typeface="Futura Std Light" panose="020B0402020204020303"/>
                <a:ea typeface="Calibri" panose="020F0502020204030204" pitchFamily="34" charset="0"/>
                <a:cs typeface="Calibri" panose="020F0502020204030204" pitchFamily="34" charset="0"/>
              </a:rPr>
              <a:t>geral</a:t>
            </a:r>
            <a:r>
              <a:rPr lang="2070" sz="2000" dirty="0">
                <a:latin typeface="Futura Std Light" panose="020B0402020204020303"/>
                <a:ea typeface="Calibri" panose="020F0502020204030204" pitchFamily="34" charset="0"/>
                <a:cs typeface="Calibri" panose="020F0502020204030204" pitchFamily="34" charset="0"/>
              </a:rPr>
              <a:t> do INSP</a:t>
            </a:r>
          </a:p>
          <a:p>
            <a:pPr lvl="1">
              <a:spcBef>
                <a:spcPct val="0"/>
              </a:spcBef>
              <a:buClrTx/>
              <a:buSzPct val="75000"/>
              <a:buFont typeface="Arial" panose="020B0604020202020204" pitchFamily="34" charset="0"/>
              <a:buChar char="•"/>
              <a:defRPr b="0" i="0"/>
            </a:pPr>
            <a:r>
              <a:rPr lang="2070" sz="1800" dirty="0">
                <a:latin typeface="Futura Std Light" panose="020B0402020204020303"/>
                <a:ea typeface="Calibri" panose="020F0502020204030204" pitchFamily="34" charset="0"/>
                <a:cs typeface="Calibri" panose="020F0502020204030204" pitchFamily="34" charset="0"/>
              </a:rPr>
              <a:t>A determinação inicial da fase geral oferece um ponto de partida para a discussão mais aprofundada que se seguirá</a:t>
            </a:r>
            <a:endParaRPr lang="en-US" sz="1400" dirty="0">
              <a:latin typeface="Futura Std Light" panose="020B0402020204020303"/>
              <a:ea typeface="Calibri" panose="020F0502020204030204" pitchFamily="34" charset="0"/>
              <a:cs typeface="Calibri" panose="020F0502020204030204" pitchFamily="34" charset="0"/>
            </a:endParaRPr>
          </a:p>
          <a:p>
            <a:pPr>
              <a:spcBef>
                <a:spcPts val="600"/>
              </a:spcBef>
              <a:buClrTx/>
              <a:buSzPct val="75000"/>
              <a:buFont typeface="Arial" panose="020B0604020202020204" pitchFamily="34" charset="0"/>
              <a:buChar char="•"/>
              <a:defRPr b="0" i="0"/>
            </a:pPr>
            <a:r>
              <a:rPr lang="2070" sz="2000" dirty="0">
                <a:latin typeface="Futura Std Light" panose="020B0402020204020303"/>
                <a:ea typeface="Calibri" panose="020F0502020204030204" pitchFamily="34" charset="0"/>
                <a:cs typeface="Calibri" panose="020F0502020204030204" pitchFamily="34" charset="0"/>
              </a:rPr>
              <a:t>Em seguida, discutem o INSP </a:t>
            </a:r>
            <a:r>
              <a:rPr lang="2070" sz="2000" b="1" dirty="0">
                <a:latin typeface="Futura Std Light" panose="020B0402020204020303"/>
                <a:ea typeface="Calibri" panose="020F0502020204030204" pitchFamily="34" charset="0"/>
                <a:cs typeface="Calibri" panose="020F0502020204030204" pitchFamily="34" charset="0"/>
              </a:rPr>
              <a:t>domínio por domínio</a:t>
            </a:r>
          </a:p>
          <a:p>
            <a:pPr lvl="1">
              <a:spcBef>
                <a:spcPct val="0"/>
              </a:spcBef>
              <a:buClrTx/>
              <a:buSzPct val="75000"/>
              <a:buFont typeface="Arial" panose="020B0604020202020204" pitchFamily="34" charset="0"/>
              <a:buChar char="•"/>
              <a:defRPr b="0" i="0"/>
            </a:pPr>
            <a:r>
              <a:rPr lang="2070" sz="1800" dirty="0">
                <a:latin typeface="Futura Std Light" panose="020B0402020204020303"/>
                <a:ea typeface="Calibri" panose="020F0502020204030204" pitchFamily="34" charset="0"/>
                <a:cs typeface="Calibri" panose="020F0502020204030204" pitchFamily="34" charset="0"/>
              </a:rPr>
              <a:t>O registador inscreve a discussão no Formulário de Avaliação</a:t>
            </a:r>
          </a:p>
        </p:txBody>
      </p:sp>
      <p:sp>
        <p:nvSpPr>
          <p:cNvPr id="7" name="Title 1">
            <a:extLst>
              <a:ext uri="{FF2B5EF4-FFF2-40B4-BE49-F238E27FC236}">
                <a16:creationId xmlns:a16="http://schemas.microsoft.com/office/drawing/2014/main" id="{7005E09F-CC02-A945-A809-878B2C825D71}"/>
              </a:ext>
            </a:extLst>
          </p:cNvPr>
          <p:cNvSpPr txBox="1"/>
          <p:nvPr/>
        </p:nvSpPr>
        <p:spPr>
          <a:xfrm>
            <a:off x="477078" y="0"/>
            <a:ext cx="8390157"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Futura Std Light" panose="020B0402020204020303"/>
              </a:rPr>
              <a:t>Passo 1: avaliação</a:t>
            </a:r>
          </a:p>
        </p:txBody>
      </p:sp>
      <p:pic>
        <p:nvPicPr>
          <p:cNvPr id="4" name="Picture 3">
            <a:extLst>
              <a:ext uri="{FF2B5EF4-FFF2-40B4-BE49-F238E27FC236}">
                <a16:creationId xmlns:a16="http://schemas.microsoft.com/office/drawing/2014/main" id="{37221575-025D-A536-9D87-1B02B9B37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938" y="143436"/>
            <a:ext cx="1097280" cy="64008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68C3EA9-1F94-3DCB-FF78-7FB8F75027FE}"/>
              </a:ext>
            </a:extLst>
          </p:cNvPr>
          <p:cNvPicPr>
            <a:picLocks noChangeAspect="1"/>
          </p:cNvPicPr>
          <p:nvPr/>
        </p:nvPicPr>
        <p:blipFill>
          <a:blip r:embed="rId4" cstate="print">
            <a:extLst>
              <a:ext uri="{28A0092B-C50C-407E-A947-70E740481C1C}">
                <a14:useLocalDpi xmlns:a14="http://schemas.microsoft.com/office/drawing/2010/main" val="0"/>
              </a:ext>
            </a:extLst>
          </a:blip>
          <a:srcRect r="418" b="32454"/>
          <a:stretch/>
        </p:blipFill>
        <p:spPr>
          <a:xfrm>
            <a:off x="413017" y="2918932"/>
            <a:ext cx="8283201" cy="3939068"/>
          </a:xfrm>
          <a:prstGeom prst="rect">
            <a:avLst/>
          </a:prstGeom>
          <a:ln>
            <a:solidFill>
              <a:schemeClr val="tx1"/>
            </a:solidFill>
          </a:ln>
        </p:spPr>
      </p:pic>
    </p:spTree>
    <p:extLst>
      <p:ext uri="{BB962C8B-B14F-4D97-AF65-F5344CB8AC3E}">
        <p14:creationId xmlns:p14="http://schemas.microsoft.com/office/powerpoint/2010/main" val="214411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100850"/>
            <a:ext cx="8485886" cy="5437851"/>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900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b="0" i="0"/>
            </a:pPr>
            <a:r>
              <a:rPr lang="2070" dirty="0">
                <a:latin typeface="Futura Std Light" panose="020B0402020204020303"/>
              </a:rPr>
              <a:t>A discussão inicial sobre a fase geral do INSP é breve e centra-se na obtenção de uma noção geral da fase do INSP </a:t>
            </a:r>
          </a:p>
          <a:p>
            <a:pPr>
              <a:spcBef>
                <a:spcPts val="600"/>
              </a:spcBef>
              <a:buClrTx/>
              <a:buSzPct val="75000"/>
              <a:buFont typeface="Arial" panose="020B0604020202020204" pitchFamily="34" charset="0"/>
              <a:buChar char="•"/>
              <a:defRPr b="0" i="0"/>
            </a:pPr>
            <a:r>
              <a:rPr lang="2070" dirty="0">
                <a:latin typeface="Futura Std Light" panose="020B0402020204020303"/>
              </a:rPr>
              <a:t>Tal é seguido por questionamento e discussão aprofundados. Domínio por domínio, os participantes:</a:t>
            </a:r>
          </a:p>
          <a:p>
            <a:pPr lvl="1">
              <a:spcBef>
                <a:spcPts val="600"/>
              </a:spcBef>
              <a:buClrTx/>
              <a:buSzPct val="75000"/>
              <a:buFont typeface="Arial" panose="020B0604020202020204" pitchFamily="34" charset="0"/>
              <a:buChar char="•"/>
              <a:defRPr b="0" i="0"/>
            </a:pPr>
            <a:r>
              <a:rPr lang="2070" sz="2200" dirty="0">
                <a:latin typeface="Futura Std Light" panose="020B0402020204020303"/>
              </a:rPr>
              <a:t>Discutem a pontuação actual nesse domínio, facultando justificações pormenorizadas para a pontuação proposta</a:t>
            </a:r>
          </a:p>
          <a:p>
            <a:pPr lvl="1">
              <a:spcBef>
                <a:spcPts val="600"/>
              </a:spcBef>
              <a:buClrTx/>
              <a:buSzPct val="75000"/>
              <a:buFont typeface="Arial" panose="020B0604020202020204" pitchFamily="34" charset="0"/>
              <a:buChar char="•"/>
              <a:defRPr b="0" i="0"/>
            </a:pPr>
            <a:r>
              <a:rPr lang="2070" sz="2200" dirty="0">
                <a:latin typeface="Futura Std Light" panose="020B0402020204020303"/>
              </a:rPr>
              <a:t>Identificam a pontuação que gostariam de alcançar num prazo definido, por exemplo, um ano</a:t>
            </a:r>
          </a:p>
          <a:p>
            <a:pPr lvl="1">
              <a:spcBef>
                <a:spcPts val="600"/>
              </a:spcBef>
              <a:spcAft>
                <a:spcPts val="600"/>
              </a:spcAft>
              <a:buClrTx/>
              <a:buSzPct val="75000"/>
              <a:buFont typeface="Arial" panose="020B0604020202020204" pitchFamily="34" charset="0"/>
              <a:buChar char="•"/>
              <a:defRPr b="0" i="0"/>
            </a:pPr>
            <a:r>
              <a:rPr lang="2070" sz="2200" dirty="0">
                <a:latin typeface="Futura Std Light" panose="020B0402020204020303"/>
              </a:rPr>
              <a:t>Identificam os motivos para não terem a pontuação desejada, investigando os </a:t>
            </a:r>
            <a:r>
              <a:rPr lang="en-US" sz="2200" dirty="0">
                <a:latin typeface="Futura Std Light" panose="020B0402020204020303"/>
              </a:rPr>
              <a:t>causa</a:t>
            </a:r>
            <a:r>
              <a:rPr lang="2070" sz="2200" dirty="0">
                <a:latin typeface="Futura Std Light" panose="020B0402020204020303"/>
              </a:rPr>
              <a:t>s subjacentes</a:t>
            </a:r>
          </a:p>
          <a:p>
            <a:pPr>
              <a:spcBef>
                <a:spcPts val="600"/>
              </a:spcBef>
              <a:spcAft>
                <a:spcPts val="600"/>
              </a:spcAft>
              <a:buClrTx/>
              <a:buSzPct val="75000"/>
              <a:buFont typeface="Arial" panose="020B0604020202020204" pitchFamily="34" charset="0"/>
              <a:buChar char="•"/>
              <a:defRPr b="0" i="0"/>
            </a:pPr>
            <a:r>
              <a:rPr lang="2070" dirty="0">
                <a:latin typeface="Futura Std Light" panose="020B0402020204020303"/>
              </a:rPr>
              <a:t>Os aspectos principais são registados no Formulário de Avaliação</a:t>
            </a:r>
          </a:p>
          <a:p>
            <a:pPr>
              <a:spcBef>
                <a:spcPts val="600"/>
              </a:spcBef>
              <a:spcAft>
                <a:spcPts val="600"/>
              </a:spcAft>
              <a:buClrTx/>
              <a:buSzPct val="75000"/>
              <a:buFont typeface="Arial" panose="020B0604020202020204" pitchFamily="34" charset="0"/>
              <a:buChar char="•"/>
              <a:defRPr b="0" i="0"/>
            </a:pPr>
            <a:r>
              <a:rPr lang="2070" dirty="0">
                <a:latin typeface="Futura Std Light" panose="020B0402020204020303"/>
                <a:cs typeface="+mn-cs"/>
              </a:rPr>
              <a:t>Após discutidos todos os domínios, os participantes indicam as pontuações gerais actual e desejada, que também são registadas</a:t>
            </a:r>
          </a:p>
        </p:txBody>
      </p:sp>
      <p:sp>
        <p:nvSpPr>
          <p:cNvPr id="7"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a:solidFill>
                  <a:srgbClr val="0072C6"/>
                </a:solidFill>
                <a:latin typeface="Futura Std Light" panose="020B0402020204020303"/>
                <a:ea typeface="Calibri" panose="020F0502020204030204" pitchFamily="34" charset="0"/>
                <a:cs typeface="Calibri" panose="020F0502020204030204" pitchFamily="34" charset="0"/>
              </a:rPr>
              <a:t>Passo 1: avaliação</a:t>
            </a:r>
          </a:p>
        </p:txBody>
      </p:sp>
    </p:spTree>
    <p:extLst>
      <p:ext uri="{BB962C8B-B14F-4D97-AF65-F5344CB8AC3E}">
        <p14:creationId xmlns:p14="http://schemas.microsoft.com/office/powerpoint/2010/main" val="41950387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45164" y="110250"/>
            <a:ext cx="8349119" cy="990600"/>
          </a:xfrm>
          <a:prstGeom prst="rect">
            <a:avLst/>
          </a:prstGeom>
        </p:spPr>
        <p:txBody>
          <a:bodyPr vert="horz" lIns="91440" tIns="45720" rIns="91440" bIns="45720" rtlCol="0" anchor="ctr">
            <a:normAutofit fontScale="92500"/>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sz="3600" cap="all" dirty="0">
                <a:solidFill>
                  <a:srgbClr val="0072C6"/>
                </a:solidFill>
                <a:latin typeface="Futura Std Light" panose="020B0402020204020303"/>
              </a:rPr>
              <a:t>Exemplo: Formulário de avaliação</a:t>
            </a:r>
          </a:p>
        </p:txBody>
      </p:sp>
      <p:sp>
        <p:nvSpPr>
          <p:cNvPr id="6" name="Content Placeholder 5">
            <a:extLst>
              <a:ext uri="{FF2B5EF4-FFF2-40B4-BE49-F238E27FC236}">
                <a16:creationId xmlns:a16="http://schemas.microsoft.com/office/drawing/2014/main" id="{55A3F90C-8970-984A-FA40-777D41B9B6BE}"/>
              </a:ext>
            </a:extLst>
          </p:cNvPr>
          <p:cNvSpPr>
            <a:spLocks noGrp="1"/>
          </p:cNvSpPr>
          <p:nvPr>
            <p:ph idx="1"/>
          </p:nvPr>
        </p:nvSpPr>
        <p:spPr>
          <a:xfrm>
            <a:off x="449717" y="992385"/>
            <a:ext cx="8018422" cy="4351338"/>
          </a:xfrm>
        </p:spPr>
        <p:txBody>
          <a:bodyPr/>
          <a:lstStyle/>
          <a:p>
            <a:pPr>
              <a:lnSpc>
                <a:spcPct val="100000"/>
              </a:lnSpc>
              <a:buSzPct val="75000"/>
              <a:defRPr b="0" i="0"/>
            </a:pPr>
            <a:r>
              <a:rPr lang="2070" sz="1800" dirty="0">
                <a:latin typeface="Futura Std Light" panose="020B0402020204020303"/>
              </a:rPr>
              <a:t>Este é um exemplo de ideias que podem ser registadas num Formulário de Avaliação durante a discussão, utilizando o Guia de Discussão sobre Vigilância</a:t>
            </a:r>
          </a:p>
          <a:p>
            <a:pPr>
              <a:lnSpc>
                <a:spcPct val="100000"/>
              </a:lnSpc>
              <a:buSzPct val="75000"/>
              <a:defRPr b="0" i="0"/>
            </a:pPr>
            <a:r>
              <a:rPr lang="2070" sz="1800" dirty="0">
                <a:latin typeface="Futura Std Light" panose="020B0402020204020303"/>
              </a:rPr>
              <a:t>Este país está “Em desenvolvimento” e quer estar “Avançado” até ao final do ano </a:t>
            </a:r>
          </a:p>
          <a:p>
            <a:pPr>
              <a:lnSpc>
                <a:spcPct val="100000"/>
              </a:lnSpc>
              <a:buSzPct val="75000"/>
              <a:defRPr b="0" i="0"/>
            </a:pPr>
            <a:r>
              <a:rPr lang="2070" sz="1800" dirty="0">
                <a:latin typeface="Futura Std Light" panose="020B0402020204020303"/>
              </a:rPr>
              <a:t>Note-se que surgiram várias questões que serão discutidas consoante outros domínios sejam explorados em maior profundidade</a:t>
            </a:r>
          </a:p>
          <a:p>
            <a:endParaRPr lang="en-US" sz="2400" dirty="0"/>
          </a:p>
          <a:p>
            <a:pPr marL="0" indent="0">
              <a:buNone/>
            </a:pPr>
            <a:endParaRPr lang="en-US" dirty="0"/>
          </a:p>
          <a:p>
            <a:endParaRPr lang="en-US" dirty="0"/>
          </a:p>
        </p:txBody>
      </p:sp>
      <p:pic>
        <p:nvPicPr>
          <p:cNvPr id="4" name="Picture 3" descr="A computer screen with text&#10;&#10;Description automatically generated">
            <a:extLst>
              <a:ext uri="{FF2B5EF4-FFF2-40B4-BE49-F238E27FC236}">
                <a16:creationId xmlns:a16="http://schemas.microsoft.com/office/drawing/2014/main" id="{7CBCFE7B-AA73-3502-E6FA-23D4046084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3846" y="3686963"/>
            <a:ext cx="8721554" cy="3171037"/>
          </a:xfrm>
          <a:prstGeom prst="rect">
            <a:avLst/>
          </a:prstGeom>
          <a:ln>
            <a:solidFill>
              <a:schemeClr val="tx1"/>
            </a:solidFill>
          </a:ln>
        </p:spPr>
      </p:pic>
    </p:spTree>
    <p:extLst>
      <p:ext uri="{BB962C8B-B14F-4D97-AF65-F5344CB8AC3E}">
        <p14:creationId xmlns:p14="http://schemas.microsoft.com/office/powerpoint/2010/main" val="36403915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7" y="890337"/>
            <a:ext cx="8060752" cy="2752049"/>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10000"/>
              </a:lnSpc>
              <a:spcBef>
                <a:spcPts val="600"/>
              </a:spcBef>
              <a:spcAft>
                <a:spcPct val="0"/>
              </a:spcAft>
              <a:buSzPct val="75000"/>
              <a:buFont typeface="Arial"/>
              <a:defRPr b="0" i="0"/>
            </a:pPr>
            <a:r>
              <a:rPr lang="2070" sz="1700" dirty="0">
                <a:latin typeface="Futura Std Light" panose="020B0402020204020303"/>
                <a:ea typeface="ＭＳ Ｐゴシック" charset="0"/>
                <a:cs typeface="Arial" panose="020B0604020202020204" pitchFamily="34" charset="0"/>
              </a:rPr>
              <a:t>Durante um intervalo, o dinamizador e o registador organizam as informações do Formulário de Avaliação em categorias no Formulário de Passos Seguintes</a:t>
            </a:r>
          </a:p>
          <a:p>
            <a:pPr marL="182563" indent="-182563" fontAlgn="base">
              <a:lnSpc>
                <a:spcPct val="110000"/>
              </a:lnSpc>
              <a:spcBef>
                <a:spcPts val="600"/>
              </a:spcBef>
              <a:spcAft>
                <a:spcPct val="0"/>
              </a:spcAft>
              <a:buSzPct val="75000"/>
              <a:buFont typeface="Arial"/>
              <a:defRPr b="0" i="0"/>
            </a:pPr>
            <a:r>
              <a:rPr lang="2070" sz="1700" dirty="0">
                <a:latin typeface="Futura Std Light" panose="020B0402020204020303"/>
                <a:ea typeface="ＭＳ Ｐゴシック" charset="0"/>
                <a:cs typeface="Arial" panose="020B0604020202020204" pitchFamily="34" charset="0"/>
              </a:rPr>
              <a:t>Devem ser concebidas categorias para agrupar ideias conexas a fim de facilitar a definição de prioridades e o planeamento</a:t>
            </a:r>
          </a:p>
          <a:p>
            <a:pPr marL="182563" indent="-182563" fontAlgn="base">
              <a:lnSpc>
                <a:spcPct val="110000"/>
              </a:lnSpc>
              <a:spcBef>
                <a:spcPts val="600"/>
              </a:spcBef>
              <a:spcAft>
                <a:spcPct val="0"/>
              </a:spcAft>
              <a:buSzPct val="75000"/>
              <a:buFont typeface="Arial"/>
              <a:defRPr b="0" i="0"/>
            </a:pPr>
            <a:r>
              <a:rPr lang="2070" sz="1700" dirty="0">
                <a:latin typeface="Futura Std Light" panose="020B0402020204020303"/>
                <a:ea typeface="ＭＳ Ｐゴシック" charset="0"/>
                <a:cs typeface="Arial" panose="020B0604020202020204" pitchFamily="34" charset="0"/>
              </a:rPr>
              <a:t>Todas as ideias geradas durante a avaliação deverão constar do Formulário de Passos Seguintes, na coluna Categoria ou em Pormenores</a:t>
            </a:r>
          </a:p>
          <a:p>
            <a:pPr marL="182563" indent="-182563" fontAlgn="base">
              <a:lnSpc>
                <a:spcPct val="120000"/>
              </a:lnSpc>
              <a:spcBef>
                <a:spcPct val="20000"/>
              </a:spcBef>
              <a:spcAft>
                <a:spcPct val="0"/>
              </a:spcAft>
              <a:buClr>
                <a:srgbClr val="4F81BD"/>
              </a:buClr>
              <a:buSzPct val="120000"/>
              <a:buFont typeface="Arial"/>
            </a:pPr>
            <a:endParaRPr lang="en-US" sz="1900" dirty="0">
              <a:latin typeface="Arial" panose="020B0604020202020204" pitchFamily="34" charset="0"/>
              <a:ea typeface="ＭＳ Ｐゴシック" charset="0"/>
              <a:cs typeface="Arial" panose="020B0604020202020204" pitchFamily="34" charset="0"/>
            </a:endParaRPr>
          </a:p>
        </p:txBody>
      </p:sp>
      <p:sp>
        <p:nvSpPr>
          <p:cNvPr id="6" name="Title 1">
            <a:extLst>
              <a:ext uri="{FF2B5EF4-FFF2-40B4-BE49-F238E27FC236}">
                <a16:creationId xmlns:a16="http://schemas.microsoft.com/office/drawing/2014/main" id="{94D25B49-7AEB-174C-AFA5-ABBEE41E8018}"/>
              </a:ext>
            </a:extLst>
          </p:cNvPr>
          <p:cNvSpPr txBox="1"/>
          <p:nvPr/>
        </p:nvSpPr>
        <p:spPr>
          <a:xfrm>
            <a:off x="464683" y="206188"/>
            <a:ext cx="8229600" cy="684149"/>
          </a:xfrm>
          <a:prstGeom prst="rect">
            <a:avLst/>
          </a:prstGeom>
        </p:spPr>
        <p:txBody>
          <a:bodyPr vert="horz" lIns="91440" tIns="45720" rIns="91440" bIns="45720" rtlCol="0" anchor="ctr">
            <a:normAutofit lnSpcReduction="1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Futura Std Light" panose="020B0402020204020303"/>
              </a:rPr>
              <a:t>Transição</a:t>
            </a:r>
          </a:p>
        </p:txBody>
      </p:sp>
      <p:pic>
        <p:nvPicPr>
          <p:cNvPr id="7" name="Picture 6" descr="A screenshot of a computer&#10;&#10;Description automatically generated">
            <a:extLst>
              <a:ext uri="{FF2B5EF4-FFF2-40B4-BE49-F238E27FC236}">
                <a16:creationId xmlns:a16="http://schemas.microsoft.com/office/drawing/2014/main" id="{E92ED090-3DBE-4318-216B-27FA18427C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717" y="3287447"/>
            <a:ext cx="8534937" cy="3570553"/>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7" y="932086"/>
            <a:ext cx="8060752" cy="2752049"/>
          </a:xfrm>
          <a:noFill/>
          <a:ln>
            <a:noFill/>
          </a:ln>
        </p:spPr>
        <p:txBody>
          <a:bodyPr vert="horz" wrap="square" lIns="91440" tIns="45720" rIns="91440" bIns="45720" numCol="1" rtlCol="0" anchor="t" anchorCtr="0" compatLnSpc="1">
            <a:prstTxWarp prst="textNoShape">
              <a:avLst/>
            </a:prstTxWarp>
            <a:noAutofit/>
          </a:bodyPr>
          <a:lstStyle/>
          <a:p>
            <a:pPr marL="182563" indent="-182563" fontAlgn="base">
              <a:lnSpc>
                <a:spcPct val="100000"/>
              </a:lnSpc>
              <a:spcBef>
                <a:spcPts val="600"/>
              </a:spcBef>
              <a:spcAft>
                <a:spcPct val="0"/>
              </a:spcAft>
              <a:buSzPct val="75000"/>
              <a:buFont typeface="Arial"/>
              <a:defRPr b="0" i="0"/>
            </a:pPr>
            <a:r>
              <a:rPr lang="2070" sz="1800" dirty="0">
                <a:latin typeface="Futura Std Light" panose="020B0402020204020303"/>
                <a:ea typeface="ＭＳ Ｐゴシック" charset="0"/>
                <a:cs typeface="Arial" panose="020B0604020202020204" pitchFamily="34" charset="0"/>
              </a:rPr>
              <a:t>Quando os participantes regressam, o dinamizador analisa as informações do Formulário de Passos Seguintes </a:t>
            </a:r>
          </a:p>
          <a:p>
            <a:pPr marL="182563" indent="-182563" fontAlgn="base">
              <a:lnSpc>
                <a:spcPct val="100000"/>
              </a:lnSpc>
              <a:spcBef>
                <a:spcPts val="600"/>
              </a:spcBef>
              <a:spcAft>
                <a:spcPct val="0"/>
              </a:spcAft>
              <a:buSzPct val="75000"/>
              <a:buFont typeface="Arial"/>
              <a:defRPr b="0" i="0"/>
            </a:pPr>
            <a:r>
              <a:rPr lang="2070" sz="1800" dirty="0">
                <a:latin typeface="Futura Std Light" panose="020B0402020204020303"/>
                <a:ea typeface="ＭＳ Ｐゴシック" charset="0"/>
                <a:cs typeface="Arial" panose="020B0604020202020204" pitchFamily="34" charset="0"/>
              </a:rPr>
              <a:t>Com frequência, algumas questões têm de ser mais exploradas para esclarecer o que está a impedir o INSP de atingir a fase desejada</a:t>
            </a:r>
          </a:p>
          <a:p>
            <a:pPr marL="182563" indent="-182563" fontAlgn="base">
              <a:lnSpc>
                <a:spcPct val="100000"/>
              </a:lnSpc>
              <a:spcBef>
                <a:spcPts val="600"/>
              </a:spcBef>
              <a:spcAft>
                <a:spcPct val="0"/>
              </a:spcAft>
              <a:buSzPct val="75000"/>
              <a:buFont typeface="Arial"/>
              <a:defRPr b="0" i="0"/>
            </a:pPr>
            <a:r>
              <a:rPr lang="2070" sz="1800" dirty="0">
                <a:latin typeface="Futura Std Light" panose="020B0402020204020303"/>
                <a:ea typeface="ＭＳ Ｐゴシック" charset="0"/>
                <a:cs typeface="Arial" panose="020B0604020202020204" pitchFamily="34" charset="0"/>
              </a:rPr>
              <a:t>Os participantes seleccionam os itens mais importantes para seguimento (destacados) e os que são de menor prioridade no momento (rasurados)</a:t>
            </a:r>
          </a:p>
        </p:txBody>
      </p:sp>
      <p:sp>
        <p:nvSpPr>
          <p:cNvPr id="6" name="Title 1">
            <a:extLst>
              <a:ext uri="{FF2B5EF4-FFF2-40B4-BE49-F238E27FC236}">
                <a16:creationId xmlns:a16="http://schemas.microsoft.com/office/drawing/2014/main" id="{94D25B49-7AEB-174C-AFA5-ABBEE41E8018}"/>
              </a:ext>
            </a:extLst>
          </p:cNvPr>
          <p:cNvSpPr txBox="1"/>
          <p:nvPr/>
        </p:nvSpPr>
        <p:spPr>
          <a:xfrm>
            <a:off x="476582" y="0"/>
            <a:ext cx="8229600" cy="990600"/>
          </a:xfrm>
          <a:prstGeom prst="rect">
            <a:avLst/>
          </a:prstGeom>
        </p:spPr>
        <p:txBody>
          <a:bodyPr vert="horz" lIns="91440" tIns="45720" rIns="91440" bIns="45720" rtlCol="0" anchor="ctr">
            <a:normAutofit fontScale="975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sz="3300" cap="all" dirty="0">
                <a:solidFill>
                  <a:srgbClr val="0072C6"/>
                </a:solidFill>
                <a:latin typeface="Futura Std Light" panose="020B0402020204020303"/>
              </a:rPr>
              <a:t>Passo 2: Definição de prioridades</a:t>
            </a:r>
          </a:p>
        </p:txBody>
      </p:sp>
      <p:pic>
        <p:nvPicPr>
          <p:cNvPr id="5" name="Picture 4">
            <a:extLst>
              <a:ext uri="{FF2B5EF4-FFF2-40B4-BE49-F238E27FC236}">
                <a16:creationId xmlns:a16="http://schemas.microsoft.com/office/drawing/2014/main" id="{4507E941-01B3-6B67-4ABE-163500E4EA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72861" y="122113"/>
            <a:ext cx="1099185" cy="64008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1C51897C-E43C-772F-8E85-799D81A1C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0099" y="3296653"/>
            <a:ext cx="8673428" cy="3561348"/>
          </a:xfrm>
          <a:prstGeom prst="rect">
            <a:avLst/>
          </a:prstGeom>
          <a:ln>
            <a:solidFill>
              <a:schemeClr val="tx1"/>
            </a:solidFill>
          </a:ln>
        </p:spPr>
      </p:pic>
    </p:spTree>
    <p:extLst>
      <p:ext uri="{BB962C8B-B14F-4D97-AF65-F5344CB8AC3E}">
        <p14:creationId xmlns:p14="http://schemas.microsoft.com/office/powerpoint/2010/main" val="13225500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p:nvPr/>
        </p:nvSpPr>
        <p:spPr bwMode="auto">
          <a:xfrm>
            <a:off x="495975" y="860580"/>
            <a:ext cx="8229600" cy="1609839"/>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lvl="0">
              <a:spcBef>
                <a:spcPts val="600"/>
              </a:spcBef>
              <a:buClrTx/>
              <a:buSzPct val="75000"/>
              <a:defRPr b="0" i="0"/>
            </a:pPr>
            <a:r>
              <a:rPr lang="2070" sz="2050" dirty="0">
                <a:latin typeface="Futura Std Light" panose="020B0402020204020303"/>
                <a:ea typeface="Calibri" panose="020F0502020204030204" pitchFamily="34" charset="0"/>
                <a:cs typeface="Calibri" panose="020F0502020204030204" pitchFamily="34" charset="0"/>
              </a:rPr>
              <a:t>Os participantes identificam os passos de acção a adoptar para as prioridades, incluindo marcos e datas-limite, e quem é responsável por cada passo</a:t>
            </a:r>
          </a:p>
          <a:p>
            <a:pPr lvl="0">
              <a:spcBef>
                <a:spcPts val="600"/>
              </a:spcBef>
              <a:buClrTx/>
              <a:buSzPct val="75000"/>
              <a:defRPr b="0" i="0"/>
            </a:pPr>
            <a:r>
              <a:rPr lang="2070" sz="2050" dirty="0">
                <a:latin typeface="Futura Std Light" panose="020B0402020204020303"/>
                <a:ea typeface="Calibri" panose="020F0502020204030204" pitchFamily="34" charset="0"/>
                <a:cs typeface="Calibri" panose="020F0502020204030204" pitchFamily="34" charset="0"/>
              </a:rPr>
              <a:t>Embora não esteja incluído no formulário, o plano de seguimento deve incluir verificações e actualizações regulares</a:t>
            </a:r>
            <a:endParaRPr lang="en-US" sz="2050" dirty="0">
              <a:latin typeface="Arial"/>
            </a:endParaRPr>
          </a:p>
        </p:txBody>
      </p:sp>
      <p:sp>
        <p:nvSpPr>
          <p:cNvPr id="11" name="Title 1"/>
          <p:cNvSpPr txBox="1"/>
          <p:nvPr/>
        </p:nvSpPr>
        <p:spPr>
          <a:xfrm>
            <a:off x="495975" y="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Futura Std Light" panose="020B0402020204020303"/>
              </a:rPr>
              <a:t>Passo 3: Planeamento</a:t>
            </a:r>
          </a:p>
        </p:txBody>
      </p:sp>
      <p:pic>
        <p:nvPicPr>
          <p:cNvPr id="4" name="Picture 3">
            <a:extLst>
              <a:ext uri="{FF2B5EF4-FFF2-40B4-BE49-F238E27FC236}">
                <a16:creationId xmlns:a16="http://schemas.microsoft.com/office/drawing/2014/main" id="{A135794D-B2DC-9856-F2CA-C81F021A46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99753" y="110250"/>
            <a:ext cx="1099185" cy="64008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7235C096-C208-19DF-2388-B4C0758E37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5975" y="3053614"/>
            <a:ext cx="8495537" cy="3804386"/>
          </a:xfrm>
          <a:prstGeom prst="rect">
            <a:avLst/>
          </a:prstGeom>
          <a:ln>
            <a:solidFill>
              <a:schemeClr val="tx1"/>
            </a:solidFill>
          </a:ln>
        </p:spPr>
      </p:pic>
    </p:spTree>
    <p:extLst>
      <p:ext uri="{BB962C8B-B14F-4D97-AF65-F5344CB8AC3E}">
        <p14:creationId xmlns:p14="http://schemas.microsoft.com/office/powerpoint/2010/main" val="6344558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28347-EA66-578B-F872-3025D92839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362200" y="0"/>
            <a:ext cx="6781800" cy="6857999"/>
          </a:xfrm>
          <a:prstGeom prst="rect">
            <a:avLst/>
          </a:prstGeom>
          <a:noFill/>
          <a:ln>
            <a:noFill/>
          </a:ln>
          <a:effectLst/>
        </p:spPr>
      </p:pic>
      <p:sp>
        <p:nvSpPr>
          <p:cNvPr id="3" name="Rectangle 2">
            <a:extLst>
              <a:ext uri="{FF2B5EF4-FFF2-40B4-BE49-F238E27FC236}">
                <a16:creationId xmlns:a16="http://schemas.microsoft.com/office/drawing/2014/main" id="{77E86274-E9E0-9627-32CC-D1A3BE5106A1}"/>
              </a:ext>
            </a:extLst>
          </p:cNvPr>
          <p:cNvSpPr/>
          <p:nvPr/>
        </p:nvSpPr>
        <p:spPr>
          <a:xfrm>
            <a:off x="0" y="-120317"/>
            <a:ext cx="7052733" cy="6858000"/>
          </a:xfrm>
          <a:prstGeom prst="rect">
            <a:avLst/>
          </a:prstGeom>
          <a:gradFill>
            <a:gsLst>
              <a:gs pos="0">
                <a:schemeClr val="bg1">
                  <a:alpha val="0"/>
                </a:schemeClr>
              </a:gs>
              <a:gs pos="57000">
                <a:schemeClr val="bg1"/>
              </a:gs>
              <a:gs pos="20000">
                <a:schemeClr val="bg1">
                  <a:alpha val="43000"/>
                </a:schemeClr>
              </a:gs>
              <a:gs pos="4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p:nvPr/>
        </p:nvSpPr>
        <p:spPr bwMode="auto">
          <a:xfrm>
            <a:off x="208555" y="1627127"/>
            <a:ext cx="5078867" cy="3831075"/>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b="0" i="0"/>
            </a:pPr>
            <a:r>
              <a:rPr lang="2070" dirty="0">
                <a:solidFill>
                  <a:sysClr val="windowText" lastClr="000000"/>
                </a:solidFill>
                <a:latin typeface="Futura Std Light" panose="020B0402020204020303"/>
                <a:cs typeface="+mn-cs"/>
              </a:rPr>
              <a:t>Vitórias fáceis são actividades que podem ser efectuadas de maneira relativamente fácil ou rápida e que terão impacto</a:t>
            </a:r>
          </a:p>
          <a:p>
            <a:pPr lvl="1">
              <a:spcBef>
                <a:spcPts val="600"/>
              </a:spcBef>
              <a:spcAft>
                <a:spcPts val="600"/>
              </a:spcAft>
              <a:buClrTx/>
              <a:buSzPct val="75000"/>
              <a:buFont typeface="Arial" panose="020B0604020202020204" pitchFamily="34" charset="0"/>
              <a:buChar char="•"/>
              <a:defRPr b="0" i="0"/>
            </a:pPr>
            <a:r>
              <a:rPr lang="2070" dirty="0">
                <a:solidFill>
                  <a:sysClr val="windowText" lastClr="000000"/>
                </a:solidFill>
                <a:latin typeface="Futura Std Light" panose="020B0402020204020303"/>
              </a:rPr>
              <a:t>Alguns dos passos seguintes já discutidos no Formulário de Passos Seguintes serão vitórias fáceis</a:t>
            </a:r>
          </a:p>
          <a:p>
            <a:pPr lvl="1">
              <a:spcBef>
                <a:spcPts val="600"/>
              </a:spcBef>
              <a:spcAft>
                <a:spcPts val="600"/>
              </a:spcAft>
              <a:buClrTx/>
              <a:buSzPct val="75000"/>
              <a:buFont typeface="Arial" panose="020B0604020202020204" pitchFamily="34" charset="0"/>
              <a:buChar char="•"/>
              <a:defRPr b="0" i="0"/>
            </a:pPr>
            <a:r>
              <a:rPr lang="2070" dirty="0">
                <a:latin typeface="Futura Std Light" panose="020B0402020204020303"/>
              </a:rPr>
              <a:t>Por vezes, os participantes têm ideias para vitórias fáceis que não estão relacionadas com o Guia de Discussão que está a ser utilizado. É importante investigá-las e registá-las igualmente</a:t>
            </a:r>
          </a:p>
        </p:txBody>
      </p:sp>
      <p:sp>
        <p:nvSpPr>
          <p:cNvPr id="4" name="Title 1">
            <a:extLst>
              <a:ext uri="{FF2B5EF4-FFF2-40B4-BE49-F238E27FC236}">
                <a16:creationId xmlns:a16="http://schemas.microsoft.com/office/drawing/2014/main" id="{62810B7E-2BA7-DE4D-9893-C13524A22D5C}"/>
              </a:ext>
            </a:extLst>
          </p:cNvPr>
          <p:cNvSpPr txBox="1"/>
          <p:nvPr/>
        </p:nvSpPr>
        <p:spPr>
          <a:xfrm>
            <a:off x="371377" y="435428"/>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2070" sz="3600" cap="all" dirty="0">
                <a:solidFill>
                  <a:srgbClr val="0072C6"/>
                </a:solidFill>
                <a:latin typeface="Futura Std Light" panose="020B0402020204020303"/>
              </a:rPr>
              <a:t>Identifique vitórias fáceis</a:t>
            </a:r>
          </a:p>
        </p:txBody>
      </p:sp>
    </p:spTree>
    <p:extLst>
      <p:ext uri="{BB962C8B-B14F-4D97-AF65-F5344CB8AC3E}">
        <p14:creationId xmlns:p14="http://schemas.microsoft.com/office/powerpoint/2010/main" val="178236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481914" y="204837"/>
            <a:ext cx="8229600" cy="990600"/>
          </a:xfrm>
          <a:prstGeom prst="rect">
            <a:avLst/>
          </a:prstGeom>
        </p:spPr>
        <p:txBody>
          <a:bodyPr vert="horz" lIns="91440" tIns="45720" rIns="91440" bIns="45720" rtlCol="0" anchor="ctr">
            <a:normAutofit fontScale="725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2070" cap="all" dirty="0">
                <a:latin typeface="Futura Std Light" panose="020B0402020204020303"/>
              </a:rPr>
              <a:t>Após terminado o planeamento, reveja os planos</a:t>
            </a:r>
          </a:p>
        </p:txBody>
      </p:sp>
      <p:pic>
        <p:nvPicPr>
          <p:cNvPr id="4" name="Picture 3" descr="A group of people sitting in a room&#10;&#10;Description automatically generated with medium confidence">
            <a:extLst>
              <a:ext uri="{FF2B5EF4-FFF2-40B4-BE49-F238E27FC236}">
                <a16:creationId xmlns:a16="http://schemas.microsoft.com/office/drawing/2014/main" id="{988925A1-9F22-EAF2-3AE8-51F9920831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738995" y="1675114"/>
            <a:ext cx="5405005" cy="4206835"/>
          </a:xfrm>
          <a:prstGeom prst="rect">
            <a:avLst/>
          </a:prstGeom>
        </p:spPr>
      </p:pic>
      <p:sp>
        <p:nvSpPr>
          <p:cNvPr id="5" name="Rectangle 4">
            <a:extLst>
              <a:ext uri="{FF2B5EF4-FFF2-40B4-BE49-F238E27FC236}">
                <a16:creationId xmlns:a16="http://schemas.microsoft.com/office/drawing/2014/main" id="{0AAA30B7-14DA-4477-717C-93891D798C82}"/>
              </a:ext>
            </a:extLst>
          </p:cNvPr>
          <p:cNvSpPr/>
          <p:nvPr/>
        </p:nvSpPr>
        <p:spPr>
          <a:xfrm>
            <a:off x="3022600" y="1458862"/>
            <a:ext cx="4616451" cy="4423087"/>
          </a:xfrm>
          <a:prstGeom prst="rect">
            <a:avLst/>
          </a:prstGeom>
          <a:gradFill>
            <a:gsLst>
              <a:gs pos="100000">
                <a:schemeClr val="bg1">
                  <a:alpha val="0"/>
                </a:schemeClr>
              </a:gs>
              <a:gs pos="59000">
                <a:srgbClr val="FFFFFF">
                  <a:alpha val="73000"/>
                </a:srgbClr>
              </a:gs>
              <a:gs pos="37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p:nvPr/>
        </p:nvSpPr>
        <p:spPr bwMode="auto">
          <a:xfrm>
            <a:off x="481914" y="1273236"/>
            <a:ext cx="5530959" cy="4824363"/>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Aft>
                <a:spcPts val="200"/>
              </a:spcAft>
              <a:buClrTx/>
              <a:buSzPct val="75000"/>
              <a:buFont typeface="Arial" panose="020B0604020202020204" pitchFamily="34" charset="0"/>
              <a:buChar char="•"/>
              <a:defRPr b="0" i="0"/>
            </a:pPr>
            <a:r>
              <a:rPr lang="2070" sz="2250" dirty="0">
                <a:solidFill>
                  <a:sysClr val="windowText" lastClr="000000"/>
                </a:solidFill>
                <a:latin typeface="Futura Std Light" panose="020B0402020204020303"/>
                <a:cs typeface="+mn-cs"/>
              </a:rPr>
              <a:t>Se o INSP concluir o plano de trabalho, obterá o progresso pretendido no sentido de alcançar a fase desejada?</a:t>
            </a:r>
          </a:p>
          <a:p>
            <a:pPr>
              <a:spcAft>
                <a:spcPts val="200"/>
              </a:spcAft>
              <a:buClrTx/>
              <a:buSzPct val="75000"/>
              <a:buFont typeface="Arial" panose="020B0604020202020204" pitchFamily="34" charset="0"/>
              <a:buChar char="•"/>
              <a:defRPr b="0" i="0"/>
            </a:pPr>
            <a:r>
              <a:rPr lang="2070" sz="2250" dirty="0">
                <a:latin typeface="Futura Std Light" panose="020B0402020204020303"/>
                <a:cs typeface="+mn-cs"/>
              </a:rPr>
              <a:t>São necessários recursos adicionais? Qual é o plano para os obter?</a:t>
            </a:r>
          </a:p>
          <a:p>
            <a:pPr>
              <a:spcAft>
                <a:spcPts val="200"/>
              </a:spcAft>
              <a:buClrTx/>
              <a:buSzPct val="75000"/>
              <a:buFont typeface="Arial" panose="020B0604020202020204" pitchFamily="34" charset="0"/>
              <a:buChar char="•"/>
              <a:defRPr b="0" i="0"/>
            </a:pPr>
            <a:r>
              <a:rPr lang="2070" sz="2250" dirty="0">
                <a:latin typeface="Futura Std Light" panose="020B0402020204020303"/>
              </a:rPr>
              <a:t>A liderança compreende e apoia o plano?</a:t>
            </a:r>
          </a:p>
          <a:p>
            <a:pPr>
              <a:spcAft>
                <a:spcPts val="200"/>
              </a:spcAft>
              <a:buClrTx/>
              <a:buSzPct val="75000"/>
              <a:buFont typeface="Arial" panose="020B0604020202020204" pitchFamily="34" charset="0"/>
              <a:buChar char="•"/>
              <a:defRPr b="0" i="0"/>
            </a:pPr>
            <a:r>
              <a:rPr lang="2070" sz="2250" dirty="0">
                <a:latin typeface="Futura Std Light" panose="020B0402020204020303"/>
              </a:rPr>
              <a:t>Todos os funcionários do INSP compreendem as suas funções na execução do plano?</a:t>
            </a:r>
          </a:p>
          <a:p>
            <a:pPr>
              <a:spcAft>
                <a:spcPts val="200"/>
              </a:spcAft>
              <a:buClrTx/>
              <a:buSzPct val="75000"/>
              <a:buFont typeface="Arial" panose="020B0604020202020204" pitchFamily="34" charset="0"/>
              <a:buChar char="•"/>
              <a:defRPr b="0" i="0"/>
            </a:pPr>
            <a:r>
              <a:rPr lang="2070" sz="2250" dirty="0">
                <a:latin typeface="Futura Std Light" panose="020B0402020204020303"/>
                <a:cs typeface="+mn-cs"/>
              </a:rPr>
              <a:t>Como será monitorizado o progresso?</a:t>
            </a:r>
          </a:p>
        </p:txBody>
      </p:sp>
    </p:spTree>
    <p:extLst>
      <p:ext uri="{BB962C8B-B14F-4D97-AF65-F5344CB8AC3E}">
        <p14:creationId xmlns:p14="http://schemas.microsoft.com/office/powerpoint/2010/main" val="36750987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long tables with laptops&#10;&#10;Description automatically generated with medium confidence">
            <a:extLst>
              <a:ext uri="{FF2B5EF4-FFF2-40B4-BE49-F238E27FC236}">
                <a16:creationId xmlns:a16="http://schemas.microsoft.com/office/drawing/2014/main" id="{5A8719FC-81E2-7AAF-08D4-D2A63EE605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 y="0"/>
            <a:ext cx="9140433" cy="4572000"/>
          </a:xfrm>
          <a:prstGeom prst="rect">
            <a:avLst/>
          </a:prstGeom>
        </p:spPr>
      </p:pic>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154563" y="4409751"/>
            <a:ext cx="8666922" cy="1757016"/>
          </a:xfrm>
        </p:spPr>
        <p:txBody>
          <a:bodyPr>
            <a:noAutofit/>
          </a:bodyPr>
          <a:lstStyle/>
          <a:p>
            <a:pPr>
              <a:defRPr b="0" i="0"/>
            </a:pPr>
            <a:r>
              <a:rPr lang="2070" sz="4000" cap="all" dirty="0">
                <a:solidFill>
                  <a:srgbClr val="0072C6"/>
                </a:solidFill>
                <a:latin typeface="Futura Std Light" panose="020B0402020204020303"/>
              </a:rPr>
              <a:t>Outras maneiras de utilizar os Guias de Discussão e a </a:t>
            </a:r>
            <a:r>
              <a:rPr lang="pt-PT" sz="4000" cap="all" dirty="0">
                <a:solidFill>
                  <a:srgbClr val="0072C6"/>
                </a:solidFill>
                <a:latin typeface="Futura Std Light" panose="020B0402020204020303"/>
              </a:rPr>
              <a:t>SDT</a:t>
            </a:r>
            <a:endParaRPr lang="2070" sz="4000" cap="all" dirty="0">
              <a:solidFill>
                <a:srgbClr val="0072C6"/>
              </a:solidFill>
              <a:latin typeface="Futura Std Light" panose="020B0402020204020303"/>
            </a:endParaRPr>
          </a:p>
        </p:txBody>
      </p:sp>
    </p:spTree>
    <p:extLst>
      <p:ext uri="{BB962C8B-B14F-4D97-AF65-F5344CB8AC3E}">
        <p14:creationId xmlns:p14="http://schemas.microsoft.com/office/powerpoint/2010/main" val="17291336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7" y="18680"/>
            <a:ext cx="9214945" cy="6880375"/>
          </a:xfrm>
          <a:prstGeom prst="rect">
            <a:avLst/>
          </a:prstGeom>
        </p:spPr>
      </p:pic>
      <p:sp>
        <p:nvSpPr>
          <p:cNvPr id="8" name="Rectangle 7"/>
          <p:cNvSpPr/>
          <p:nvPr/>
        </p:nvSpPr>
        <p:spPr>
          <a:xfrm>
            <a:off x="284647" y="2804828"/>
            <a:ext cx="4245899" cy="737715"/>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70" sz="3600">
                <a:solidFill>
                  <a:srgbClr val="1F497D"/>
                </a:solidFill>
                <a:latin typeface="Futura Std Light" panose="020B0402020204020303"/>
              </a:rPr>
              <a:t>Tópicos</a:t>
            </a:r>
            <a:endParaRPr lang="en-US" sz="3600">
              <a:solidFill>
                <a:srgbClr val="FF0000"/>
              </a:solidFill>
              <a:latin typeface="Futura Std Light" panose="020B0402020204020303"/>
            </a:endParaRPr>
          </a:p>
        </p:txBody>
      </p:sp>
      <p:sp>
        <p:nvSpPr>
          <p:cNvPr id="10" name="Rectangle 9"/>
          <p:cNvSpPr/>
          <p:nvPr/>
        </p:nvSpPr>
        <p:spPr>
          <a:xfrm>
            <a:off x="284647" y="3542543"/>
            <a:ext cx="4245899" cy="1365819"/>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p:nvPr/>
        </p:nvSpPr>
        <p:spPr bwMode="auto">
          <a:xfrm>
            <a:off x="326100" y="3597346"/>
            <a:ext cx="4245900" cy="1864670"/>
          </a:xfrm>
          <a:prstGeom prst="rect">
            <a:avLst/>
          </a:prstGeom>
          <a:noFill/>
          <a:ln>
            <a:noFill/>
          </a:ln>
          <a:extLst>
            <a:ext uri="{FAA26D3D-D897-4be2-8F04-BA451C77F1D7}">
              <ma14:placeholderFlag xmlns:p14="http://schemas.microsoft.com/office/powerpoint/2010/main" xmlns:p15="http://schemas.microsoft.com/office/powerpoint/2012/main" xmlns="" xmlns:ma14="http://schemas.microsoft.com/office/mac/drawingml/2011/main" val="1"/>
            </a:ex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182563" indent="-182563" fontAlgn="base">
              <a:spcBef>
                <a:spcPts val="600"/>
              </a:spcBef>
              <a:spcAft>
                <a:spcPct val="0"/>
              </a:spcAft>
              <a:buClr>
                <a:srgbClr val="4F81BD"/>
              </a:buClr>
              <a:buSzPct val="85000"/>
              <a:buFont typeface="Arial" panose="020B0604020202020204" pitchFamily="34" charset="0"/>
              <a:buChar char="•"/>
              <a:defRPr sz="2400">
                <a:solidFill>
                  <a:sysClr val="windowText" lastClr="000000"/>
                </a:solidFill>
                <a:latin typeface="Arial"/>
                <a:ea typeface="ＭＳ Ｐゴシック" charset="0"/>
              </a:defRPr>
            </a:lvl1pPr>
            <a:lvl2pPr indent="-182563" fontAlgn="base">
              <a:spcBef>
                <a:spcPct val="20000"/>
              </a:spcBef>
              <a:spcAft>
                <a:spcPct val="0"/>
              </a:spcAft>
              <a:buClr>
                <a:schemeClr val="accent1"/>
              </a:buClr>
              <a:buSzPct val="85000"/>
              <a:buFont typeface="Arial"/>
              <a:buChar char="•"/>
              <a:defRPr sz="2000">
                <a:ea typeface="ＭＳ Ｐゴシック" charset="0"/>
              </a:defRPr>
            </a:lvl2pPr>
            <a:lvl3pPr marL="730250" indent="-182563" fontAlgn="base">
              <a:spcBef>
                <a:spcPct val="20000"/>
              </a:spcBef>
              <a:spcAft>
                <a:spcPct val="0"/>
              </a:spcAft>
              <a:buClr>
                <a:schemeClr val="accent1"/>
              </a:buClr>
              <a:buSzPct val="90000"/>
              <a:buFont typeface="Arial"/>
              <a:buChar char="•"/>
              <a:defRPr>
                <a:ea typeface="ＭＳ Ｐゴシック" charset="0"/>
              </a:defRPr>
            </a:lvl3pPr>
            <a:lvl4pPr marL="1004888" indent="-182563" fontAlgn="base">
              <a:spcBef>
                <a:spcPct val="20000"/>
              </a:spcBef>
              <a:spcAft>
                <a:spcPct val="0"/>
              </a:spcAft>
              <a:buClr>
                <a:schemeClr val="accent1"/>
              </a:buClr>
              <a:buFont typeface="Arial"/>
              <a:buChar char="•"/>
              <a:defRPr sz="1600">
                <a:ea typeface="ＭＳ Ｐゴシック" charset="0"/>
              </a:defRPr>
            </a:lvl4pPr>
            <a:lvl5pPr marL="1187450" indent="-136525" fontAlgn="base">
              <a:spcBef>
                <a:spcPct val="20000"/>
              </a:spcBef>
              <a:spcAft>
                <a:spcPct val="0"/>
              </a:spcAft>
              <a:buClr>
                <a:schemeClr val="accent1"/>
              </a:buClr>
              <a:buSzTx/>
              <a:buFont typeface="Arial"/>
              <a:buChar char="•"/>
              <a:defRPr sz="1400">
                <a:ea typeface="ＭＳ Ｐゴシック" charset="0"/>
              </a:defRPr>
            </a:lvl5pPr>
            <a:lvl6pPr marL="1371600" indent="-182880">
              <a:spcBef>
                <a:spcPct val="20000"/>
              </a:spcBef>
              <a:buClr>
                <a:schemeClr val="accent1"/>
              </a:buClr>
              <a:buFont typeface="Arial" panose="020B0604020202020204" pitchFamily="34" charset="0"/>
              <a:buChar char="•"/>
              <a:defRPr sz="1300"/>
            </a:lvl6pPr>
            <a:lvl7pPr marL="1554480" indent="-182880">
              <a:spcBef>
                <a:spcPct val="20000"/>
              </a:spcBef>
              <a:buClr>
                <a:schemeClr val="accent1"/>
              </a:buClr>
              <a:buFont typeface="Arial" panose="020B0604020202020204" pitchFamily="34" charset="0"/>
              <a:buChar char="•"/>
              <a:defRPr sz="1300"/>
            </a:lvl7pPr>
            <a:lvl8pPr marL="1737360" indent="-182880">
              <a:spcBef>
                <a:spcPct val="20000"/>
              </a:spcBef>
              <a:buClr>
                <a:schemeClr val="accent1"/>
              </a:buClr>
              <a:buFont typeface="Arial" panose="020B0604020202020204" pitchFamily="34" charset="0"/>
              <a:buChar char="•"/>
              <a:defRPr sz="1300"/>
            </a:lvl8pPr>
            <a:lvl9pPr marL="1920240" indent="-182880">
              <a:spcBef>
                <a:spcPct val="20000"/>
              </a:spcBef>
              <a:buClr>
                <a:schemeClr val="accent1"/>
              </a:buClr>
              <a:buFont typeface="Arial" panose="020B0604020202020204" pitchFamily="34" charset="0"/>
              <a:buChar char="•"/>
              <a:defRPr sz="1300"/>
            </a:lvl9pPr>
          </a:lstStyle>
          <a:p>
            <a:pPr>
              <a:lnSpc>
                <a:spcPct val="120000"/>
              </a:lnSpc>
              <a:defRPr b="0" i="0"/>
            </a:pPr>
            <a:r>
              <a:rPr lang="2070" sz="1300" dirty="0">
                <a:latin typeface="Futura Std Light" panose="020B0402020204020303"/>
              </a:rPr>
              <a:t>Modelos de maturidade e Guias de Discussão</a:t>
            </a:r>
          </a:p>
          <a:p>
            <a:pPr>
              <a:lnSpc>
                <a:spcPct val="120000"/>
              </a:lnSpc>
              <a:defRPr b="0" i="0"/>
            </a:pPr>
            <a:r>
              <a:rPr lang="2070" sz="1300" i="1" dirty="0">
                <a:solidFill>
                  <a:schemeClr val="tx1"/>
                </a:solidFill>
                <a:latin typeface="Futura Std Light" panose="020B0402020204020303"/>
              </a:rPr>
              <a:t>Workshops</a:t>
            </a:r>
            <a:r>
              <a:rPr lang="2070" sz="1300" dirty="0">
                <a:solidFill>
                  <a:schemeClr val="tx1"/>
                </a:solidFill>
                <a:latin typeface="Futura Std Light" panose="020B0402020204020303"/>
              </a:rPr>
              <a:t> sobre a </a:t>
            </a:r>
            <a:r>
              <a:rPr lang="pt-PT" sz="1300" dirty="0">
                <a:solidFill>
                  <a:schemeClr val="tx1"/>
                </a:solidFill>
                <a:latin typeface="Futura Std Light" panose="020B0402020204020303"/>
              </a:rPr>
              <a:t>SDT</a:t>
            </a:r>
            <a:endParaRPr lang="2070" sz="1300" dirty="0">
              <a:solidFill>
                <a:schemeClr val="tx1"/>
              </a:solidFill>
              <a:latin typeface="Futura Std Light" panose="020B0402020204020303"/>
            </a:endParaRPr>
          </a:p>
          <a:p>
            <a:pPr>
              <a:lnSpc>
                <a:spcPct val="120000"/>
              </a:lnSpc>
              <a:defRPr b="0" i="0"/>
            </a:pPr>
            <a:r>
              <a:rPr lang="2070" sz="1300" dirty="0">
                <a:solidFill>
                  <a:schemeClr val="tx1"/>
                </a:solidFill>
                <a:latin typeface="Futura Std Light" panose="020B0402020204020303"/>
              </a:rPr>
              <a:t>Outras maneiras de utilizar os Guias de </a:t>
            </a:r>
            <a:br>
              <a:rPr lang="en-US" sz="1300" dirty="0">
                <a:solidFill>
                  <a:schemeClr val="tx1"/>
                </a:solidFill>
                <a:latin typeface="Futura Std Light" panose="020B0402020204020303"/>
              </a:rPr>
            </a:br>
            <a:r>
              <a:rPr lang="2070" sz="1300" dirty="0">
                <a:solidFill>
                  <a:schemeClr val="tx1"/>
                </a:solidFill>
                <a:latin typeface="Futura Std Light" panose="020B0402020204020303"/>
              </a:rPr>
              <a:t>Discussão e a </a:t>
            </a:r>
            <a:r>
              <a:rPr lang="pt-PT" sz="1300" dirty="0">
                <a:solidFill>
                  <a:schemeClr val="tx1"/>
                </a:solidFill>
                <a:latin typeface="Futura Std Light" panose="020B0402020204020303"/>
              </a:rPr>
              <a:t>SDT</a:t>
            </a:r>
            <a:endParaRPr lang="en-US" sz="1300" dirty="0">
              <a:latin typeface="Futura Std Light" panose="020B0402020204020303"/>
            </a:endParaRPr>
          </a:p>
        </p:txBody>
      </p:sp>
    </p:spTree>
    <p:extLst>
      <p:ext uri="{BB962C8B-B14F-4D97-AF65-F5344CB8AC3E}">
        <p14:creationId xmlns:p14="http://schemas.microsoft.com/office/powerpoint/2010/main" val="41906472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375783" y="1697612"/>
            <a:ext cx="8031617" cy="4199376"/>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defRPr b="0" i="0"/>
            </a:pPr>
            <a:r>
              <a:rPr lang="2070" sz="2100" dirty="0">
                <a:solidFill>
                  <a:sysClr val="windowText" lastClr="000000"/>
                </a:solidFill>
                <a:latin typeface="Futura Std Light" panose="020B0402020204020303"/>
                <a:cs typeface="+mn-cs"/>
              </a:rPr>
              <a:t>Os Guias de Discussão têm sido utilizados ​​em contextos menos formais, por exemplo, para estimular a discussão durante o planeamento </a:t>
            </a:r>
            <a:r>
              <a:rPr lang="2070" sz="2100" dirty="0">
                <a:solidFill>
                  <a:sysClr val="windowText" lastClr="000000"/>
                </a:solidFill>
                <a:latin typeface="Futura Std Light" panose="020B0402020204020303"/>
              </a:rPr>
              <a:t>ou em reuniões do pessoal</a:t>
            </a:r>
          </a:p>
          <a:p>
            <a:pPr>
              <a:spcBef>
                <a:spcPts val="600"/>
              </a:spcBef>
              <a:spcAft>
                <a:spcPts val="600"/>
              </a:spcAft>
              <a:buClrTx/>
              <a:buSzPct val="75000"/>
              <a:defRPr b="0" i="0"/>
            </a:pPr>
            <a:r>
              <a:rPr lang="2070" sz="2100" dirty="0">
                <a:solidFill>
                  <a:sysClr val="windowText" lastClr="000000"/>
                </a:solidFill>
                <a:latin typeface="Futura Std Light" panose="020B0402020204020303"/>
              </a:rPr>
              <a:t>Nove países africanos participaram em </a:t>
            </a:r>
            <a:r>
              <a:rPr lang="2070" sz="2100" i="1" dirty="0">
                <a:solidFill>
                  <a:sysClr val="windowText" lastClr="000000"/>
                </a:solidFill>
                <a:latin typeface="Futura Std Light" panose="020B0402020204020303"/>
              </a:rPr>
              <a:t>workshops</a:t>
            </a:r>
            <a:r>
              <a:rPr lang="2070" sz="2100" dirty="0">
                <a:solidFill>
                  <a:sysClr val="windowText" lastClr="000000"/>
                </a:solidFill>
                <a:latin typeface="Futura Std Light" panose="020B0402020204020303"/>
              </a:rPr>
              <a:t> entre pares sobre doenças não transmissíveis (DNT) aplicando um processo simplificado da </a:t>
            </a:r>
            <a:r>
              <a:rPr lang="pt-PT" sz="2100" dirty="0">
                <a:solidFill>
                  <a:sysClr val="windowText" lastClr="000000"/>
                </a:solidFill>
                <a:latin typeface="Futura Std Light" panose="020B0402020204020303"/>
              </a:rPr>
              <a:t>SDT</a:t>
            </a:r>
            <a:r>
              <a:rPr lang="2070" sz="2100" dirty="0">
                <a:solidFill>
                  <a:sysClr val="windowText" lastClr="000000"/>
                </a:solidFill>
                <a:latin typeface="Futura Std Light" panose="020B0402020204020303"/>
              </a:rPr>
              <a:t> combinado com uma ferramenta da OMS </a:t>
            </a:r>
          </a:p>
          <a:p>
            <a:pPr>
              <a:spcBef>
                <a:spcPts val="600"/>
              </a:spcBef>
              <a:spcAft>
                <a:spcPts val="600"/>
              </a:spcAft>
              <a:buClrTx/>
              <a:buSzPct val="75000"/>
              <a:defRPr b="0" i="0"/>
            </a:pPr>
            <a:r>
              <a:rPr lang="2070" sz="2100" dirty="0">
                <a:solidFill>
                  <a:sysClr val="windowText" lastClr="000000"/>
                </a:solidFill>
                <a:latin typeface="Futura Std Light" panose="020B0402020204020303"/>
              </a:rPr>
              <a:t>Uma versão modificada da </a:t>
            </a:r>
            <a:r>
              <a:rPr lang="pt-PT" sz="2100" dirty="0">
                <a:solidFill>
                  <a:sysClr val="windowText" lastClr="000000"/>
                </a:solidFill>
                <a:latin typeface="Futura Std Light" panose="020B0402020204020303"/>
              </a:rPr>
              <a:t>SDT</a:t>
            </a:r>
            <a:r>
              <a:rPr lang="2070" sz="2100" dirty="0">
                <a:solidFill>
                  <a:sysClr val="windowText" lastClr="000000"/>
                </a:solidFill>
                <a:latin typeface="Futura Std Light" panose="020B0402020204020303"/>
              </a:rPr>
              <a:t> é uma componente do Processo de Avaliação de Capacidades e Planeamento para DNT (N-CAP, ou NCD Capacity Assessment and Planning) (https://www.tephinet.org/noncommunicable-diseases-capacity-assessment-and-planning-process)</a:t>
            </a:r>
          </a:p>
          <a:p>
            <a:pPr lvl="1">
              <a:buClr>
                <a:srgbClr val="4F81BD"/>
              </a:buClr>
              <a:buSzPct val="120000"/>
              <a:buFont typeface="Wingdings" panose="05000000000000000000" pitchFamily="2" charset="2"/>
              <a:buChar char="§"/>
              <a:defRPr/>
            </a:pPr>
            <a:endParaRPr lang="en-US" sz="2800"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464682" y="304800"/>
            <a:ext cx="8533013"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2070" sz="3200" cap="all" dirty="0">
                <a:solidFill>
                  <a:srgbClr val="0072C6"/>
                </a:solidFill>
                <a:latin typeface="Futura Std Light" panose="020B0402020204020303"/>
              </a:rPr>
              <a:t>Exemplos de outras maneiras de utilizar</a:t>
            </a:r>
          </a:p>
          <a:p>
            <a:pPr>
              <a:lnSpc>
                <a:spcPct val="120000"/>
              </a:lnSpc>
              <a:defRPr b="0" i="0"/>
            </a:pPr>
            <a:r>
              <a:rPr lang="2070" sz="3200" cap="all" dirty="0">
                <a:solidFill>
                  <a:srgbClr val="0072C6"/>
                </a:solidFill>
                <a:latin typeface="Futura Std Light" panose="020B0402020204020303"/>
              </a:rPr>
              <a:t>os Guias de Discussão</a:t>
            </a:r>
          </a:p>
        </p:txBody>
      </p:sp>
    </p:spTree>
    <p:extLst>
      <p:ext uri="{BB962C8B-B14F-4D97-AF65-F5344CB8AC3E}">
        <p14:creationId xmlns:p14="http://schemas.microsoft.com/office/powerpoint/2010/main" val="41152615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p:nvPr/>
        </p:nvSpPr>
        <p:spPr bwMode="auto">
          <a:xfrm>
            <a:off x="324666" y="1616871"/>
            <a:ext cx="8494665" cy="20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Tx/>
              <a:buSzPct val="75000"/>
              <a:defRPr b="0" i="0"/>
            </a:pPr>
            <a:r>
              <a:rPr lang="2070" sz="2800" dirty="0">
                <a:latin typeface="Futura Std Light" panose="020B0402020204020303"/>
              </a:rPr>
              <a:t>Se tiver alguma dúvida, contacte-nos</a:t>
            </a:r>
          </a:p>
          <a:p>
            <a:pPr>
              <a:buClrTx/>
              <a:buSzPct val="75000"/>
              <a:defRPr b="0" i="0"/>
            </a:pPr>
            <a:r>
              <a:rPr lang="2070" sz="2800" dirty="0">
                <a:latin typeface="Futura Std Light" panose="020B0402020204020303"/>
              </a:rPr>
              <a:t>Fale-nos também das suas experiências de utilização da </a:t>
            </a:r>
            <a:r>
              <a:rPr lang="pt-PT" sz="2800" dirty="0">
                <a:latin typeface="Futura Std Light" panose="020B0402020204020303"/>
              </a:rPr>
              <a:t>SDT</a:t>
            </a:r>
            <a:r>
              <a:rPr lang="2070" sz="2800" dirty="0">
                <a:latin typeface="Futura Std Light" panose="020B0402020204020303"/>
              </a:rPr>
              <a:t> ou dos Guias de Discussão</a:t>
            </a:r>
          </a:p>
          <a:p>
            <a:pPr>
              <a:buClrTx/>
              <a:buSzPct val="75000"/>
              <a:defRPr b="0" i="0"/>
            </a:pPr>
            <a:r>
              <a:rPr lang="2070" sz="2800" dirty="0">
                <a:latin typeface="Futura Std Light" panose="020B0402020204020303"/>
              </a:rPr>
              <a:t>Aguardamos notícias suas com expectativa</a:t>
            </a:r>
          </a:p>
          <a:p>
            <a:pPr marL="0" indent="0">
              <a:buClr>
                <a:srgbClr val="4F81BD"/>
              </a:buClr>
              <a:buNone/>
              <a:defRPr/>
            </a:pPr>
            <a:endParaRPr lang="en-US" sz="2800" dirty="0">
              <a:latin typeface="Futura Std Light" panose="020B0402020204020303"/>
            </a:endParaRPr>
          </a:p>
          <a:p>
            <a:pPr marL="0" indent="0">
              <a:buClr>
                <a:srgbClr val="4F81BD"/>
              </a:buClr>
              <a:buNone/>
              <a:defRPr/>
            </a:pPr>
            <a:endParaRPr lang="en-US" sz="2800" dirty="0">
              <a:latin typeface="Futura Std Light" panose="020B0402020204020303"/>
            </a:endParaRPr>
          </a:p>
          <a:p>
            <a:pPr marL="0" indent="0" algn="ctr">
              <a:lnSpc>
                <a:spcPts val="90"/>
              </a:lnSpc>
              <a:spcBef>
                <a:spcPct val="0"/>
              </a:spcBef>
              <a:spcAft>
                <a:spcPct val="0"/>
              </a:spcAft>
              <a:buClr>
                <a:srgbClr val="4F81BD"/>
              </a:buClr>
              <a:buNone/>
              <a:defRPr b="0" i="0"/>
            </a:pPr>
            <a:r>
              <a:rPr lang="2070" sz="3200" b="1" spc="-100" dirty="0">
                <a:latin typeface="Futura Std Light" panose="020B0402020204020303"/>
              </a:rPr>
              <a:t>IANPHI</a:t>
            </a:r>
          </a:p>
          <a:p>
            <a:pPr marL="0" indent="0" algn="ctr">
              <a:spcBef>
                <a:spcPct val="0"/>
              </a:spcBef>
              <a:spcAft>
                <a:spcPct val="0"/>
              </a:spcAft>
              <a:buClr>
                <a:srgbClr val="4F81BD"/>
              </a:buClr>
              <a:buNone/>
              <a:defRPr b="0" i="0"/>
            </a:pPr>
            <a:r>
              <a:rPr lang="2070" dirty="0">
                <a:latin typeface="Futura Std Light" panose="020B0402020204020303"/>
                <a:hlinkClick r:id="rId3"/>
              </a:rPr>
              <a:t>info@ianphi.org</a:t>
            </a:r>
            <a:endParaRPr lang="en-US" dirty="0">
              <a:latin typeface="Futura Std Light" panose="020B0402020204020303"/>
            </a:endParaRPr>
          </a:p>
          <a:p>
            <a:pPr marL="0" indent="0" algn="ctr">
              <a:spcBef>
                <a:spcPct val="0"/>
              </a:spcBef>
              <a:spcAft>
                <a:spcPct val="0"/>
              </a:spcAft>
              <a:buClr>
                <a:srgbClr val="4F81BD"/>
              </a:buClr>
              <a:buNone/>
              <a:defRPr b="0" i="0"/>
            </a:pPr>
            <a:r>
              <a:rPr lang="2070" sz="1600" dirty="0">
                <a:latin typeface="Futura Std Light" panose="020B0402020204020303"/>
                <a:hlinkClick r:id="rId4"/>
              </a:rPr>
              <a:t>https://ianphi.org/tools-resources/sdt.html</a:t>
            </a:r>
            <a:endParaRPr lang="en-US" sz="1600" dirty="0">
              <a:latin typeface="Futura Std Light" panose="020B0402020204020303"/>
            </a:endParaRPr>
          </a:p>
          <a:p>
            <a:pPr marL="0" indent="0" algn="ctr">
              <a:spcBef>
                <a:spcPct val="0"/>
              </a:spcBef>
              <a:spcAft>
                <a:spcPct val="0"/>
              </a:spcAft>
              <a:buClr>
                <a:srgbClr val="4F81BD"/>
              </a:buClr>
              <a:buNone/>
              <a:defRPr/>
            </a:pPr>
            <a:endParaRPr lang="en-US" sz="16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r>
              <a:rPr lang="2070" sz="3200" b="1" spc="-100" dirty="0">
                <a:latin typeface="Futura Std Light" panose="020B0402020204020303"/>
              </a:rPr>
              <a:t>CDC</a:t>
            </a: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1800" b="0" i="0" u="none" strike="noStrike" kern="1200" cap="none" spc="0" normalizeH="0" baseline="0" noProof="0" dirty="0">
                <a:ln>
                  <a:noFill/>
                </a:ln>
                <a:solidFill>
                  <a:srgbClr val="0072C6"/>
                </a:solidFill>
                <a:effectLst/>
                <a:uLnTx/>
                <a:uFillTx/>
                <a:latin typeface="Futura std light" panose="020B0402020204020303"/>
                <a:ea typeface="+mn-ea"/>
                <a:cs typeface="Arial" panose="020B0604020202020204" pitchFamily="34" charset="0"/>
                <a:hlinkClick r:id="rId5"/>
              </a:rPr>
              <a:t>NPHIProgram@cdc.gov</a:t>
            </a:r>
            <a:endParaRPr kumimoji="0" lang="en-US" sz="1800" b="0" i="0" u="none" strike="noStrike" kern="1200" cap="none" spc="0" normalizeH="0" baseline="0" noProof="0" dirty="0">
              <a:ln>
                <a:noFill/>
              </a:ln>
              <a:solidFill>
                <a:srgbClr val="0072C6"/>
              </a:solidFill>
              <a:effectLst/>
              <a:uLnTx/>
              <a:uFillTx/>
              <a:latin typeface="Futura std light" panose="020B0402020204020303"/>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1800" b="0" i="0" u="sng" strike="noStrike" kern="1200" cap="none" spc="0" normalizeH="0" baseline="0" noProof="0" dirty="0">
                <a:ln>
                  <a:noFill/>
                </a:ln>
                <a:solidFill>
                  <a:srgbClr val="0072C6"/>
                </a:solidFill>
                <a:effectLst/>
                <a:uLnTx/>
                <a:uFillTx/>
                <a:latin typeface="Calibri" panose="020F0502020204030204" pitchFamily="34" charset="0"/>
                <a:ea typeface="Aptos" panose="020B0004020202020204" pitchFamily="34" charset="0"/>
                <a:cs typeface="+mn-cs"/>
                <a:hlinkClick r:id="rId6">
                  <a:extLst>
                    <a:ext uri="{A12FA001-AC4F-418D-AE19-62706E023703}">
                      <ahyp:hlinkClr xmlns:ahyp="http://schemas.microsoft.com/office/drawing/2018/hyperlinkcolor" val="tx"/>
                    </a:ext>
                  </a:extLst>
                </a:hlinkClick>
              </a:rPr>
              <a:t>National Public Health Institutes (NPHIs) | Global Health Protection | CDC</a:t>
            </a:r>
            <a:endParaRPr kumimoji="0" lang="en-US" sz="1800" b="1" i="0" u="none" strike="noStrike" kern="1200" cap="none" spc="0" normalizeH="0" baseline="0" noProof="0" dirty="0">
              <a:ln>
                <a:noFill/>
              </a:ln>
              <a:solidFill>
                <a:srgbClr val="0072C6"/>
              </a:solidFill>
              <a:effectLst/>
              <a:uLnTx/>
              <a:uFillTx/>
              <a:latin typeface="Futura std light" panose="020B0402020204020303"/>
              <a:ea typeface="+mn-ea"/>
              <a:cs typeface="Arial" panose="020B0604020202020204" pitchFamily="34" charset="0"/>
            </a:endParaRPr>
          </a:p>
          <a:p>
            <a:pPr marL="0" indent="0" algn="ctr">
              <a:spcBef>
                <a:spcPct val="0"/>
              </a:spcBef>
              <a:spcAft>
                <a:spcPct val="0"/>
              </a:spcAft>
              <a:buClr>
                <a:srgbClr val="4F81BD"/>
              </a:buClr>
              <a:buNone/>
              <a:defRPr/>
            </a:pPr>
            <a:endParaRPr lang="en-US" spc="-100" dirty="0">
              <a:latin typeface="Futura Std Light" panose="020B0402020204020303"/>
            </a:endParaRPr>
          </a:p>
          <a:p>
            <a:pPr marL="0" indent="0" algn="ctr">
              <a:spcBef>
                <a:spcPct val="0"/>
              </a:spcBef>
              <a:buClr>
                <a:srgbClr val="4F81BD"/>
              </a:buClr>
              <a:buNone/>
              <a:defRPr/>
            </a:pPr>
            <a:endParaRPr lang="en-US" dirty="0">
              <a:latin typeface="Arial"/>
            </a:endParaRPr>
          </a:p>
          <a:p>
            <a:pPr>
              <a:buClr>
                <a:srgbClr val="4F81BD"/>
              </a:buClr>
              <a:defRPr/>
            </a:pPr>
            <a:endParaRPr lang="en-US" dirty="0">
              <a:latin typeface="Arial"/>
            </a:endParaRPr>
          </a:p>
        </p:txBody>
      </p:sp>
      <p:sp>
        <p:nvSpPr>
          <p:cNvPr id="7" name="Title 1"/>
          <p:cNvSpPr txBox="1"/>
          <p:nvPr/>
        </p:nvSpPr>
        <p:spPr>
          <a:xfrm>
            <a:off x="324666" y="390168"/>
            <a:ext cx="8754020" cy="90168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sz="3500" cap="all" dirty="0">
                <a:solidFill>
                  <a:srgbClr val="0072C6"/>
                </a:solidFill>
                <a:latin typeface="Futura Std Light" panose="020B0402020204020303"/>
              </a:rPr>
              <a:t>Boa sorte com o planeamento </a:t>
            </a:r>
          </a:p>
          <a:p>
            <a:pPr>
              <a:defRPr b="0" i="0"/>
            </a:pPr>
            <a:r>
              <a:rPr lang="2070" sz="3500" cap="all" dirty="0">
                <a:solidFill>
                  <a:srgbClr val="0072C6"/>
                </a:solidFill>
                <a:latin typeface="Futura Std Light" panose="020B0402020204020303"/>
              </a:rPr>
              <a:t>de utilização da </a:t>
            </a:r>
            <a:r>
              <a:rPr lang="pt-PT" sz="3500" cap="all" dirty="0">
                <a:solidFill>
                  <a:srgbClr val="0072C6"/>
                </a:solidFill>
                <a:latin typeface="Futura Std Light" panose="020B0402020204020303"/>
              </a:rPr>
              <a:t>SDT</a:t>
            </a:r>
            <a:r>
              <a:rPr lang="2070" sz="3500" cap="all" dirty="0">
                <a:solidFill>
                  <a:srgbClr val="0072C6"/>
                </a:solidFill>
                <a:latin typeface="Futura Std Light" panose="020B0402020204020303"/>
              </a:rPr>
              <a:t>!!!</a:t>
            </a:r>
          </a:p>
        </p:txBody>
      </p:sp>
    </p:spTree>
    <p:extLst>
      <p:ext uri="{BB962C8B-B14F-4D97-AF65-F5344CB8AC3E}">
        <p14:creationId xmlns:p14="http://schemas.microsoft.com/office/powerpoint/2010/main" val="24649054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455758517"/>
              </p:ext>
            </p:extLst>
          </p:nvPr>
        </p:nvGraphicFramePr>
        <p:xfrm>
          <a:off x="1118733" y="4101582"/>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p:nvPr/>
        </p:nvSpPr>
        <p:spPr bwMode="auto">
          <a:xfrm>
            <a:off x="449717" y="1179545"/>
            <a:ext cx="7779883" cy="2922037"/>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fontScale="80000"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ts val="200"/>
              </a:spcAft>
              <a:buClrTx/>
              <a:buSzPct val="75000"/>
              <a:buFont typeface="Arial" panose="020B0604020202020204" pitchFamily="34" charset="0"/>
              <a:buChar char="•"/>
              <a:defRPr b="0" i="0"/>
            </a:pPr>
            <a:r>
              <a:rPr lang="2070" dirty="0">
                <a:latin typeface="Futura Std Light" panose="020B0402020204020303"/>
              </a:rPr>
              <a:t>O quadro conceptual da </a:t>
            </a:r>
            <a:r>
              <a:rPr lang="pt-PT" dirty="0">
                <a:latin typeface="Futura Std Light" panose="020B0402020204020303"/>
              </a:rPr>
              <a:t>SDT</a:t>
            </a:r>
            <a:r>
              <a:rPr lang="2070" dirty="0">
                <a:latin typeface="Futura Std Light" panose="020B0402020204020303"/>
              </a:rPr>
              <a:t> é o modelo de maturidade</a:t>
            </a:r>
          </a:p>
          <a:p>
            <a:pPr>
              <a:lnSpc>
                <a:spcPct val="120000"/>
              </a:lnSpc>
              <a:spcBef>
                <a:spcPts val="600"/>
              </a:spcBef>
              <a:spcAft>
                <a:spcPts val="200"/>
              </a:spcAft>
              <a:buClrTx/>
              <a:buSzPct val="75000"/>
              <a:buFont typeface="Arial" panose="020B0604020202020204" pitchFamily="34" charset="0"/>
              <a:buChar char="•"/>
              <a:defRPr b="0" i="0"/>
            </a:pPr>
            <a:r>
              <a:rPr lang="2070" dirty="0">
                <a:latin typeface="Futura Std Light" panose="020B0402020204020303"/>
              </a:rPr>
              <a:t>Um modelo de maturidade descreve as fases de desenvolvimento: Básico, Em desenvolvimento, Avançado e De vanguarda</a:t>
            </a:r>
          </a:p>
          <a:p>
            <a:pPr>
              <a:lnSpc>
                <a:spcPct val="120000"/>
              </a:lnSpc>
              <a:spcBef>
                <a:spcPts val="600"/>
              </a:spcBef>
              <a:spcAft>
                <a:spcPts val="200"/>
              </a:spcAft>
              <a:buClrTx/>
              <a:buSzPct val="75000"/>
              <a:buFont typeface="Arial" panose="020B0604020202020204" pitchFamily="34" charset="0"/>
              <a:buChar char="•"/>
              <a:defRPr b="0" i="0"/>
            </a:pPr>
            <a:r>
              <a:rPr lang="2070" dirty="0">
                <a:latin typeface="Futura Std Light" panose="020B0402020204020303"/>
              </a:rPr>
              <a:t>Os INSP utilizam a ferramenta de desenvolvimento faseado (</a:t>
            </a:r>
            <a:r>
              <a:rPr lang="pt-PT" dirty="0">
                <a:latin typeface="Futura Std Light" panose="020B0402020204020303"/>
              </a:rPr>
              <a:t>SDT</a:t>
            </a:r>
            <a:r>
              <a:rPr lang="2070" dirty="0">
                <a:latin typeface="Futura Std Light" panose="020B0402020204020303"/>
              </a:rPr>
              <a:t>) para avaliar as suas fases de desenvolvimento actuais e desejadas em áreas prioritárias e para criar planos no sentido de alcançar as fases desejadas</a:t>
            </a:r>
          </a:p>
          <a:p>
            <a:pPr>
              <a:spcBef>
                <a:spcPts val="600"/>
              </a:spcBef>
              <a:buClr>
                <a:srgbClr val="4F81BD"/>
              </a:buClr>
              <a:buFont typeface="Arial" panose="020B0604020202020204"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p:nvPr/>
        </p:nvSpPr>
        <p:spPr>
          <a:xfrm>
            <a:off x="464683" y="188945"/>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Futura Std Light" panose="020B0402020204020303"/>
              </a:rPr>
              <a:t>Modelos </a:t>
            </a:r>
            <a:r>
              <a:rPr lang="2070" cap="all" dirty="0">
                <a:solidFill>
                  <a:srgbClr val="0072C6"/>
                </a:solidFill>
                <a:latin typeface="Futura Std Light" panose="020B0402020204020303"/>
                <a:cs typeface="Arial" panose="020B0604020202020204" pitchFamily="34" charset="0"/>
              </a:rPr>
              <a:t>de maturidade</a:t>
            </a:r>
          </a:p>
        </p:txBody>
      </p:sp>
    </p:spTree>
    <p:extLst>
      <p:ext uri="{BB962C8B-B14F-4D97-AF65-F5344CB8AC3E}">
        <p14:creationId xmlns:p14="http://schemas.microsoft.com/office/powerpoint/2010/main" val="791586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7" y="1295400"/>
            <a:ext cx="7968117" cy="486930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200"/>
              </a:spcBef>
              <a:spcAft>
                <a:spcPts val="600"/>
              </a:spcAft>
              <a:buClrTx/>
              <a:buSzPct val="75000"/>
              <a:buFont typeface="Arial" panose="020B0604020202020204" pitchFamily="34" charset="0"/>
              <a:buChar char="•"/>
              <a:defRPr b="0" i="0"/>
            </a:pPr>
            <a:r>
              <a:rPr lang="2070" sz="2600">
                <a:latin typeface="Futura Std Light" panose="020B0402020204020303"/>
              </a:rPr>
              <a:t>Foram concebidos GD especificamente para os INSP </a:t>
            </a:r>
          </a:p>
          <a:p>
            <a:pPr>
              <a:lnSpc>
                <a:spcPct val="120000"/>
              </a:lnSpc>
              <a:spcBef>
                <a:spcPts val="200"/>
              </a:spcBef>
              <a:spcAft>
                <a:spcPct val="0"/>
              </a:spcAft>
              <a:buClrTx/>
              <a:buSzPct val="75000"/>
              <a:buFont typeface="Arial" panose="020B0604020202020204" pitchFamily="34" charset="0"/>
              <a:buChar char="•"/>
              <a:defRPr b="0" i="0"/>
            </a:pPr>
            <a:r>
              <a:rPr lang="2070" sz="2600">
                <a:latin typeface="Futura Std Light" panose="020B0402020204020303"/>
              </a:rPr>
              <a:t>Abrangem</a:t>
            </a:r>
          </a:p>
          <a:p>
            <a:pPr lvl="1">
              <a:spcBef>
                <a:spcPts val="600"/>
              </a:spcBef>
              <a:spcAft>
                <a:spcPts val="600"/>
              </a:spcAft>
              <a:buClrTx/>
              <a:buSzPct val="75000"/>
              <a:buFont typeface="Arial" panose="020B0604020202020204" pitchFamily="34" charset="0"/>
              <a:buChar char="•"/>
              <a:defRPr b="0" i="0"/>
            </a:pPr>
            <a:r>
              <a:rPr lang="2070" sz="2400">
                <a:latin typeface="Futura Std Light" panose="020B0402020204020303"/>
              </a:rPr>
              <a:t>Temas voltados para o interior, como a liderança e gestão e a comunicação interna</a:t>
            </a:r>
          </a:p>
          <a:p>
            <a:pPr lvl="1">
              <a:spcBef>
                <a:spcPts val="600"/>
              </a:spcBef>
              <a:spcAft>
                <a:spcPts val="400"/>
              </a:spcAft>
              <a:buClrTx/>
              <a:buSzPct val="75000"/>
              <a:buFont typeface="Arial" panose="020B0604020202020204" pitchFamily="34" charset="0"/>
              <a:buChar char="•"/>
              <a:defRPr b="0" i="0"/>
            </a:pPr>
            <a:r>
              <a:rPr lang="2070" sz="2400">
                <a:latin typeface="Futura Std Light" panose="020B0402020204020303"/>
              </a:rPr>
              <a:t>Temas voltados para o exterior, como a vigilância e as colaborações multissectoriais</a:t>
            </a:r>
          </a:p>
          <a:p>
            <a:pPr lvl="2">
              <a:spcBef>
                <a:spcPts val="200"/>
              </a:spcBef>
              <a:spcAft>
                <a:spcPts val="600"/>
              </a:spcAft>
              <a:buClrTx/>
              <a:buSzPct val="75000"/>
              <a:buFont typeface="Arial" panose="020B0604020202020204" pitchFamily="34" charset="0"/>
              <a:buChar char="•"/>
              <a:defRPr b="0" i="0"/>
            </a:pPr>
            <a:r>
              <a:rPr lang="2070" sz="2200">
                <a:latin typeface="Futura Std Light" panose="020B0402020204020303"/>
              </a:rPr>
              <a:t>Um Guia de Discussão “genérico” pode ser modificado para utilização com tópicos que não estão na lista actual, como lesões ou saúde mental</a:t>
            </a:r>
          </a:p>
          <a:p>
            <a:pPr>
              <a:lnSpc>
                <a:spcPct val="120000"/>
              </a:lnSpc>
              <a:buClr>
                <a:schemeClr val="accent5"/>
              </a:buClr>
              <a:buSzPct val="120000"/>
            </a:pPr>
            <a:endParaRPr lang="en-US" sz="2600">
              <a:latin typeface="Arial"/>
            </a:endParaRPr>
          </a:p>
          <a:p>
            <a:pPr lvl="1">
              <a:spcBef>
                <a:spcPct val="0"/>
              </a:spcBef>
              <a:buClr>
                <a:srgbClr val="4F81BD"/>
              </a:buClr>
              <a:buFont typeface="Wingdings" panose="05000000000000000000" pitchFamily="2" charset="2"/>
              <a:buChar char="§"/>
              <a:defRPr/>
            </a:pPr>
            <a:endParaRPr lang="en-US" sz="2200">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Futura Std Light" panose="020B0402020204020303"/>
              </a:rPr>
              <a:t>Guias de d</a:t>
            </a:r>
            <a:r>
              <a:rPr lang="pt-PT" cap="all" dirty="0" err="1">
                <a:solidFill>
                  <a:srgbClr val="0072C6"/>
                </a:solidFill>
                <a:latin typeface="Futura Std Light" panose="020B0402020204020303"/>
              </a:rPr>
              <a:t>ISCUSSÃO</a:t>
            </a:r>
            <a:r>
              <a:rPr lang="2070" cap="all" dirty="0">
                <a:solidFill>
                  <a:srgbClr val="0072C6"/>
                </a:solidFill>
                <a:latin typeface="Futura Std Light" panose="020B0402020204020303"/>
              </a:rPr>
              <a:t> (GD)</a:t>
            </a:r>
          </a:p>
        </p:txBody>
      </p:sp>
    </p:spTree>
    <p:extLst>
      <p:ext uri="{BB962C8B-B14F-4D97-AF65-F5344CB8AC3E}">
        <p14:creationId xmlns:p14="http://schemas.microsoft.com/office/powerpoint/2010/main" val="46027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185150"/>
            <a:ext cx="8474622" cy="55626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200"/>
              </a:spcAft>
              <a:buClrTx/>
              <a:buSzPct val="75000"/>
              <a:buFont typeface="Arial" panose="020B0604020202020204" pitchFamily="34" charset="0"/>
              <a:buChar char="•"/>
              <a:defRPr b="0" i="0"/>
            </a:pPr>
            <a:r>
              <a:rPr lang="2070" sz="2500" dirty="0">
                <a:solidFill>
                  <a:sysClr val="windowText" lastClr="000000"/>
                </a:solidFill>
                <a:latin typeface="Futura Std Light" panose="020B0402020204020303"/>
              </a:rPr>
              <a:t>Título</a:t>
            </a:r>
          </a:p>
          <a:p>
            <a:pPr>
              <a:spcBef>
                <a:spcPct val="0"/>
              </a:spcBef>
              <a:spcAft>
                <a:spcPct val="0"/>
              </a:spcAft>
              <a:buClrTx/>
              <a:buSzPct val="75000"/>
              <a:buFont typeface="Arial" panose="020B0604020202020204" pitchFamily="34" charset="0"/>
              <a:buChar char="•"/>
              <a:defRPr b="0" i="0"/>
            </a:pPr>
            <a:r>
              <a:rPr lang="2070" sz="2500" dirty="0">
                <a:solidFill>
                  <a:sysClr val="windowText" lastClr="000000"/>
                </a:solidFill>
                <a:latin typeface="Futura Std Light" panose="020B0402020204020303"/>
              </a:rPr>
              <a:t>Quatro colunas, uma para cada uma das fases</a:t>
            </a:r>
          </a:p>
          <a:p>
            <a:pPr lvl="1">
              <a:spcBef>
                <a:spcPct val="0"/>
              </a:spcBef>
              <a:spcAft>
                <a:spcPct val="0"/>
              </a:spcAft>
              <a:buClrTx/>
              <a:buSzPct val="75000"/>
              <a:buFont typeface="Arial" panose="020B0604020202020204" pitchFamily="34" charset="0"/>
              <a:buChar char="•"/>
              <a:defRPr b="0" i="0"/>
            </a:pPr>
            <a:r>
              <a:rPr lang="2070" sz="2100" dirty="0">
                <a:solidFill>
                  <a:sysClr val="windowText" lastClr="000000"/>
                </a:solidFill>
                <a:latin typeface="Futura Std Light" panose="020B0402020204020303"/>
              </a:rPr>
              <a:t>As pontuações numéricas permitem uma discussão mais diferenciada sobre a fase da </a:t>
            </a:r>
            <a:r>
              <a:rPr lang="pt-PT" sz="2100" dirty="0">
                <a:solidFill>
                  <a:sysClr val="windowText" lastClr="000000"/>
                </a:solidFill>
                <a:latin typeface="Futura Std Light" panose="020B0402020204020303"/>
              </a:rPr>
              <a:t>SDT</a:t>
            </a:r>
            <a:r>
              <a:rPr lang="2070" sz="2100" dirty="0">
                <a:solidFill>
                  <a:sysClr val="windowText" lastClr="000000"/>
                </a:solidFill>
                <a:latin typeface="Futura Std Light" panose="020B0402020204020303"/>
              </a:rPr>
              <a:t> de maneira contínua</a:t>
            </a:r>
          </a:p>
          <a:p>
            <a:pPr>
              <a:lnSpc>
                <a:spcPts val="2900"/>
              </a:lnSpc>
              <a:spcBef>
                <a:spcPts val="200"/>
              </a:spcBef>
              <a:buClrTx/>
              <a:buSzPct val="75000"/>
              <a:buFont typeface="Arial" panose="020B0604020202020204" pitchFamily="34" charset="0"/>
              <a:buChar char="•"/>
              <a:defRPr b="0" i="0"/>
            </a:pPr>
            <a:r>
              <a:rPr lang="2070" sz="2500" dirty="0">
                <a:solidFill>
                  <a:sysClr val="windowText" lastClr="000000"/>
                </a:solidFill>
                <a:latin typeface="Futura Std Light" panose="020B0402020204020303"/>
              </a:rPr>
              <a:t>Cada uma das colunas contém descrições que abrangem 6 domínios:</a:t>
            </a:r>
          </a:p>
        </p:txBody>
      </p:sp>
      <p:sp>
        <p:nvSpPr>
          <p:cNvPr id="9" name="TextBox 8"/>
          <p:cNvSpPr txBox="1"/>
          <p:nvPr/>
        </p:nvSpPr>
        <p:spPr>
          <a:xfrm>
            <a:off x="846061" y="3542508"/>
            <a:ext cx="3335468" cy="915314"/>
          </a:xfrm>
          <a:prstGeom prst="rect">
            <a:avLst/>
          </a:prstGeom>
          <a:noFill/>
        </p:spPr>
        <p:txBody>
          <a:bodyPr wrap="square" rtlCol="0">
            <a:spAutoFit/>
          </a:bodyPr>
          <a:lstStyle/>
          <a:p>
            <a:pPr marL="285750" indent="-285750">
              <a:buSzPct val="75000"/>
              <a:buFont typeface="Wingdings" panose="05000000000000000000" pitchFamily="2" charset="2"/>
              <a:buChar char="§"/>
              <a:defRPr b="0" i="0"/>
            </a:pPr>
            <a:r>
              <a:rPr lang="2070">
                <a:latin typeface="Futura Std Light" panose="020B0402020204020303"/>
              </a:rPr>
              <a:t>Orientação estratégica</a:t>
            </a:r>
          </a:p>
          <a:p>
            <a:pPr marL="285750" indent="-285750">
              <a:buSzPct val="75000"/>
              <a:buFont typeface="Wingdings" panose="05000000000000000000" pitchFamily="2" charset="2"/>
              <a:buChar char="§"/>
              <a:defRPr b="0" i="0"/>
            </a:pPr>
            <a:r>
              <a:rPr lang="2070">
                <a:latin typeface="Futura Std Light" panose="020B0402020204020303"/>
              </a:rPr>
              <a:t>Sistemas</a:t>
            </a:r>
          </a:p>
          <a:p>
            <a:pPr marL="285750" indent="-285750">
              <a:buSzPct val="75000"/>
              <a:buFont typeface="Wingdings" panose="05000000000000000000" pitchFamily="2" charset="2"/>
              <a:buChar char="§"/>
              <a:defRPr b="0" i="0"/>
            </a:pPr>
            <a:r>
              <a:rPr lang="2070">
                <a:latin typeface="Futura Std Light" panose="020B0402020204020303"/>
              </a:rPr>
              <a:t>Recursos</a:t>
            </a:r>
          </a:p>
        </p:txBody>
      </p:sp>
      <p:sp>
        <p:nvSpPr>
          <p:cNvPr id="10" name="TextBox 9"/>
          <p:cNvSpPr txBox="1"/>
          <p:nvPr/>
        </p:nvSpPr>
        <p:spPr>
          <a:xfrm>
            <a:off x="4298316" y="3542508"/>
            <a:ext cx="3335468" cy="915314"/>
          </a:xfrm>
          <a:prstGeom prst="rect">
            <a:avLst/>
          </a:prstGeom>
          <a:noFill/>
        </p:spPr>
        <p:txBody>
          <a:bodyPr wrap="square" rtlCol="0">
            <a:spAutoFit/>
          </a:bodyPr>
          <a:lstStyle/>
          <a:p>
            <a:pPr marL="285750" indent="-285750">
              <a:buSzPct val="75000"/>
              <a:buFont typeface="Wingdings" panose="05000000000000000000" pitchFamily="2" charset="2"/>
              <a:buChar char="§"/>
              <a:defRPr b="0" i="0"/>
            </a:pPr>
            <a:r>
              <a:rPr lang="2070" dirty="0">
                <a:latin typeface="Futura Std Light" panose="020B0402020204020303"/>
              </a:rPr>
              <a:t>Qualidade</a:t>
            </a:r>
          </a:p>
          <a:p>
            <a:pPr marL="285750" indent="-285750">
              <a:buSzPct val="75000"/>
              <a:buFont typeface="Wingdings" panose="05000000000000000000" pitchFamily="2" charset="2"/>
              <a:buChar char="§"/>
              <a:defRPr b="0" i="0"/>
            </a:pPr>
            <a:r>
              <a:rPr lang="2070" dirty="0">
                <a:latin typeface="Futura Std Light" panose="020B0402020204020303"/>
              </a:rPr>
              <a:t>Envolvimento</a:t>
            </a:r>
          </a:p>
          <a:p>
            <a:pPr marL="285750" indent="-285750">
              <a:buSzPct val="75000"/>
              <a:buFont typeface="Wingdings" panose="05000000000000000000" pitchFamily="2" charset="2"/>
              <a:buChar char="§"/>
              <a:defRPr b="0" i="0"/>
            </a:pPr>
            <a:r>
              <a:rPr lang="2070" dirty="0">
                <a:latin typeface="Futura Std Light" panose="020B0402020204020303"/>
              </a:rPr>
              <a:t>Impacto</a:t>
            </a:r>
          </a:p>
        </p:txBody>
      </p:sp>
      <p:sp>
        <p:nvSpPr>
          <p:cNvPr id="12"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a:solidFill>
                  <a:srgbClr val="0072C6"/>
                </a:solidFill>
                <a:latin typeface="Futura Std Light" panose="020B0402020204020303"/>
              </a:rPr>
              <a:t>Guias de Discussão</a:t>
            </a:r>
          </a:p>
        </p:txBody>
      </p:sp>
      <p:pic>
        <p:nvPicPr>
          <p:cNvPr id="3" name="Picture 2" descr="A screenshot of a computer&#10;&#10;Description automatically generated">
            <a:extLst>
              <a:ext uri="{FF2B5EF4-FFF2-40B4-BE49-F238E27FC236}">
                <a16:creationId xmlns:a16="http://schemas.microsoft.com/office/drawing/2014/main" id="{E36AEDB8-89A4-A423-CBE2-230FC07A71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4129" y="4548585"/>
            <a:ext cx="8605176" cy="2309415"/>
          </a:xfrm>
          <a:prstGeom prst="rect">
            <a:avLst/>
          </a:prstGeom>
          <a:ln>
            <a:solidFill>
              <a:schemeClr val="tx1"/>
            </a:solidFill>
          </a:ln>
        </p:spPr>
      </p:pic>
    </p:spTree>
    <p:extLst>
      <p:ext uri="{BB962C8B-B14F-4D97-AF65-F5344CB8AC3E}">
        <p14:creationId xmlns:p14="http://schemas.microsoft.com/office/powerpoint/2010/main" val="35284145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7" y="1201600"/>
            <a:ext cx="8140830" cy="51992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spcBef>
                <a:spcPts val="600"/>
              </a:spcBef>
              <a:buClr>
                <a:srgbClr val="4F81BD"/>
              </a:buClr>
              <a:buNone/>
              <a:defRPr b="0" i="0"/>
            </a:pPr>
            <a:r>
              <a:rPr lang="2070" dirty="0">
                <a:solidFill>
                  <a:sysClr val="windowText" lastClr="000000"/>
                </a:solidFill>
                <a:latin typeface="Futura Std Light" panose="020B0402020204020303"/>
              </a:rPr>
              <a:t>Existem seis domínios na </a:t>
            </a:r>
            <a:r>
              <a:rPr lang="pt-PT" dirty="0">
                <a:solidFill>
                  <a:sysClr val="windowText" lastClr="000000"/>
                </a:solidFill>
                <a:latin typeface="Futura Std Light" panose="020B0402020204020303"/>
              </a:rPr>
              <a:t>SDT</a:t>
            </a:r>
            <a:r>
              <a:rPr lang="2070" dirty="0">
                <a:solidFill>
                  <a:sysClr val="windowText" lastClr="000000"/>
                </a:solidFill>
                <a:latin typeface="Futura Std Light" panose="020B0402020204020303"/>
              </a:rPr>
              <a:t>, ocupando cada um deles uma linha no Guia de Discussão. </a:t>
            </a:r>
          </a:p>
          <a:p>
            <a:pPr marL="0" indent="0">
              <a:spcBef>
                <a:spcPts val="600"/>
              </a:spcBef>
              <a:buClr>
                <a:srgbClr val="4F81BD"/>
              </a:buClr>
              <a:buNone/>
              <a:defRPr/>
            </a:pPr>
            <a:endParaRPr lang="en-US" sz="1100" dirty="0">
              <a:solidFill>
                <a:sysClr val="windowText" lastClr="000000"/>
              </a:solidFill>
              <a:latin typeface="Futura Std Light" panose="020B0402020204020303"/>
            </a:endParaRPr>
          </a:p>
          <a:p>
            <a:pPr marL="731837" lvl="1" indent="-457200">
              <a:spcBef>
                <a:spcPts val="300"/>
              </a:spcBef>
              <a:spcAft>
                <a:spcPts val="600"/>
              </a:spcAft>
              <a:buClr>
                <a:schemeClr val="accent5"/>
              </a:buClr>
              <a:buSzPct val="84000"/>
              <a:buFont typeface="+mj-lt"/>
              <a:buAutoNum type="arabicPeriod"/>
              <a:defRPr b="0" i="0"/>
            </a:pPr>
            <a:r>
              <a:rPr lang="2070" sz="2200" b="1" dirty="0">
                <a:latin typeface="Futura Std Light" panose="020B0402020204020303"/>
                <a:cs typeface="Arial" panose="020B0604020202020204" pitchFamily="34" charset="0"/>
              </a:rPr>
              <a:t>Orientação estratégica</a:t>
            </a:r>
            <a:r>
              <a:rPr lang="2070" sz="2200" b="0" dirty="0">
                <a:latin typeface="Futura Std Light" panose="020B0402020204020303"/>
                <a:cs typeface="Arial" panose="020B0604020202020204" pitchFamily="34" charset="0"/>
              </a:rPr>
              <a:t>: as prioridades são claras e estratégicas? </a:t>
            </a:r>
          </a:p>
          <a:p>
            <a:pPr marL="731837" lvl="1" indent="-457200">
              <a:spcBef>
                <a:spcPts val="300"/>
              </a:spcBef>
              <a:spcAft>
                <a:spcPts val="600"/>
              </a:spcAft>
              <a:buClr>
                <a:schemeClr val="accent5"/>
              </a:buClr>
              <a:buSzPct val="84000"/>
              <a:buFont typeface="+mj-lt"/>
              <a:buAutoNum type="arabicPeriod"/>
              <a:defRPr b="0" i="0"/>
            </a:pPr>
            <a:r>
              <a:rPr lang="2070" sz="2200" b="1" dirty="0">
                <a:latin typeface="Futura Std Light" panose="020B0402020204020303"/>
                <a:cs typeface="Arial" panose="020B0604020202020204" pitchFamily="34" charset="0"/>
              </a:rPr>
              <a:t>Sistemas</a:t>
            </a:r>
            <a:r>
              <a:rPr lang="2070" sz="2200" b="0" dirty="0">
                <a:latin typeface="Futura Std Light" panose="020B0402020204020303"/>
                <a:cs typeface="Arial" panose="020B0604020202020204" pitchFamily="34" charset="0"/>
              </a:rPr>
              <a:t>: o INSP dispõe do necessário em termos de ferramentas, processos, etc.</a:t>
            </a:r>
            <a:r>
              <a:rPr lang="pt-PT" sz="2200" b="0" dirty="0">
                <a:latin typeface="Futura Std Light" panose="020B0402020204020303"/>
                <a:cs typeface="Arial" panose="020B0604020202020204" pitchFamily="34" charset="0"/>
              </a:rPr>
              <a:t>,</a:t>
            </a:r>
            <a:r>
              <a:rPr lang="2070" sz="2200" b="0" dirty="0">
                <a:latin typeface="Futura Std Light" panose="020B0402020204020303"/>
                <a:cs typeface="Arial" panose="020B0604020202020204" pitchFamily="34" charset="0"/>
              </a:rPr>
              <a:t> para realizar o seu trabalho?</a:t>
            </a:r>
          </a:p>
          <a:p>
            <a:pPr marL="731837" lvl="1" indent="-457200">
              <a:spcBef>
                <a:spcPts val="300"/>
              </a:spcBef>
              <a:spcAft>
                <a:spcPts val="600"/>
              </a:spcAft>
              <a:buClr>
                <a:schemeClr val="accent5"/>
              </a:buClr>
              <a:buSzPct val="84000"/>
              <a:buFont typeface="+mj-lt"/>
              <a:buAutoNum type="arabicPeriod"/>
              <a:defRPr b="0" i="0"/>
            </a:pPr>
            <a:r>
              <a:rPr lang="2070" sz="2200" b="1" dirty="0">
                <a:latin typeface="Futura Std Light" panose="020B0402020204020303"/>
                <a:cs typeface="Arial" panose="020B0604020202020204" pitchFamily="34" charset="0"/>
              </a:rPr>
              <a:t>Recursos</a:t>
            </a:r>
            <a:r>
              <a:rPr lang="2070" sz="2200" b="0" dirty="0">
                <a:latin typeface="Futura Std Light" panose="020B0402020204020303"/>
                <a:cs typeface="Arial" panose="020B0604020202020204" pitchFamily="34" charset="0"/>
              </a:rPr>
              <a:t>: os recursos humanos e materiais são adequados? </a:t>
            </a:r>
          </a:p>
          <a:p>
            <a:pPr marL="731837" lvl="1" indent="-457200">
              <a:spcBef>
                <a:spcPts val="300"/>
              </a:spcBef>
              <a:spcAft>
                <a:spcPts val="600"/>
              </a:spcAft>
              <a:buClr>
                <a:schemeClr val="accent5"/>
              </a:buClr>
              <a:buSzPct val="84000"/>
              <a:buFont typeface="+mj-lt"/>
              <a:buAutoNum type="arabicPeriod"/>
              <a:defRPr b="0" i="0"/>
            </a:pPr>
            <a:r>
              <a:rPr lang="2070" sz="2200" b="1" dirty="0">
                <a:latin typeface="Futura Std Light" panose="020B0402020204020303"/>
                <a:cs typeface="Arial" panose="020B0604020202020204" pitchFamily="34" charset="0"/>
              </a:rPr>
              <a:t>Qualidade</a:t>
            </a:r>
            <a:r>
              <a:rPr lang="2070" sz="2200" b="0" dirty="0">
                <a:latin typeface="Futura Std Light" panose="020B0402020204020303"/>
                <a:cs typeface="Arial" panose="020B0604020202020204" pitchFamily="34" charset="0"/>
              </a:rPr>
              <a:t>: a qualidade é medida e os padrões são cumpridos?</a:t>
            </a:r>
          </a:p>
          <a:p>
            <a:pPr marL="731837" lvl="1" indent="-457200">
              <a:spcBef>
                <a:spcPts val="300"/>
              </a:spcBef>
              <a:spcAft>
                <a:spcPts val="600"/>
              </a:spcAft>
              <a:buClr>
                <a:schemeClr val="accent5"/>
              </a:buClr>
              <a:buSzPct val="84000"/>
              <a:buFont typeface="+mj-lt"/>
              <a:buAutoNum type="arabicPeriod"/>
              <a:defRPr b="0" i="0"/>
            </a:pPr>
            <a:r>
              <a:rPr lang="2070" sz="2200" b="1" dirty="0">
                <a:latin typeface="Futura Std Light" panose="020B0402020204020303"/>
                <a:cs typeface="Arial" panose="020B0604020202020204" pitchFamily="34" charset="0"/>
              </a:rPr>
              <a:t>Envolvimento</a:t>
            </a:r>
            <a:r>
              <a:rPr lang="2070" sz="2200" b="0" dirty="0">
                <a:latin typeface="Futura Std Light" panose="020B0402020204020303"/>
                <a:cs typeface="Arial" panose="020B0604020202020204" pitchFamily="34" charset="0"/>
              </a:rPr>
              <a:t>: as partes interessadas fulcrais envolvem-se com o INSP e ajudam-no a atingir os seus objectivos?</a:t>
            </a:r>
          </a:p>
          <a:p>
            <a:pPr marL="731837" lvl="1" indent="-457200">
              <a:spcBef>
                <a:spcPts val="300"/>
              </a:spcBef>
              <a:spcAft>
                <a:spcPts val="600"/>
              </a:spcAft>
              <a:buClr>
                <a:schemeClr val="accent5"/>
              </a:buClr>
              <a:buSzPct val="84000"/>
              <a:buFont typeface="+mj-lt"/>
              <a:buAutoNum type="arabicPeriod"/>
              <a:defRPr b="0" i="0"/>
            </a:pPr>
            <a:r>
              <a:rPr lang="2070" sz="2200" b="1" dirty="0">
                <a:latin typeface="Futura Std Light" panose="020B0402020204020303"/>
                <a:cs typeface="Arial" panose="020B0604020202020204" pitchFamily="34" charset="0"/>
              </a:rPr>
              <a:t>Impacto</a:t>
            </a:r>
            <a:r>
              <a:rPr lang="2070" sz="2200" b="0" dirty="0">
                <a:latin typeface="Futura Std Light" panose="020B0402020204020303"/>
                <a:cs typeface="Arial" panose="020B0604020202020204" pitchFamily="34" charset="0"/>
              </a:rPr>
              <a:t>: </a:t>
            </a:r>
            <a:r>
              <a:rPr lang="pt-PT" sz="2200" b="0" dirty="0">
                <a:latin typeface="Futura Std Light" panose="020B0402020204020303"/>
                <a:cs typeface="Arial" panose="020B0604020202020204" pitchFamily="34" charset="0"/>
              </a:rPr>
              <a:t>p</a:t>
            </a:r>
            <a:r>
              <a:rPr lang="2070" sz="2200" b="0" dirty="0">
                <a:latin typeface="Futura Std Light" panose="020B0402020204020303"/>
                <a:cs typeface="Arial" panose="020B0604020202020204" pitchFamily="34" charset="0"/>
              </a:rPr>
              <a:t>ara Guias de Discussão voltados para o interior</a:t>
            </a:r>
            <a:r>
              <a:rPr lang="pt-PT" sz="2200" b="0" dirty="0">
                <a:latin typeface="Futura Std Light" panose="020B0402020204020303"/>
                <a:cs typeface="Arial" panose="020B0604020202020204" pitchFamily="34" charset="0"/>
              </a:rPr>
              <a:t>,</a:t>
            </a:r>
            <a:r>
              <a:rPr lang="2070" sz="2200" b="0" dirty="0">
                <a:latin typeface="Futura Std Light" panose="020B0402020204020303"/>
                <a:cs typeface="Arial" panose="020B0604020202020204" pitchFamily="34" charset="0"/>
              </a:rPr>
              <a:t> o INSP está a funcionar com eficácia? Para Guias de Discussão voltados para o exterior</a:t>
            </a:r>
            <a:r>
              <a:rPr lang="pt-PT" sz="2200" b="0" dirty="0">
                <a:latin typeface="Futura Std Light" panose="020B0402020204020303"/>
                <a:cs typeface="Arial" panose="020B0604020202020204" pitchFamily="34" charset="0"/>
              </a:rPr>
              <a:t>,</a:t>
            </a:r>
            <a:r>
              <a:rPr lang="2070" sz="2200" b="0" dirty="0">
                <a:latin typeface="Futura Std Light" panose="020B0402020204020303"/>
                <a:cs typeface="Arial" panose="020B0604020202020204" pitchFamily="34" charset="0"/>
              </a:rPr>
              <a:t> o INSP está a contribuir para uma saúde melhor?</a:t>
            </a:r>
          </a:p>
          <a:p>
            <a:pPr>
              <a:spcBef>
                <a:spcPts val="600"/>
              </a:spcBef>
              <a:buClr>
                <a:srgbClr val="4F81BD"/>
              </a:buClr>
              <a:buFont typeface="Arial" panose="020B0604020202020204"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mn-lt"/>
              </a:rPr>
              <a:t>Guias de d</a:t>
            </a:r>
            <a:r>
              <a:rPr lang="pt-PT" cap="all" dirty="0" err="1">
                <a:solidFill>
                  <a:srgbClr val="0072C6"/>
                </a:solidFill>
                <a:latin typeface="+mn-lt"/>
              </a:rPr>
              <a:t>ISCUSSÃO</a:t>
            </a:r>
            <a:r>
              <a:rPr lang="2070" cap="all" dirty="0">
                <a:solidFill>
                  <a:srgbClr val="0072C6"/>
                </a:solidFill>
                <a:latin typeface="+mn-lt"/>
              </a:rPr>
              <a:t>: domínios</a:t>
            </a:r>
          </a:p>
        </p:txBody>
      </p:sp>
    </p:spTree>
    <p:extLst>
      <p:ext uri="{BB962C8B-B14F-4D97-AF65-F5344CB8AC3E}">
        <p14:creationId xmlns:p14="http://schemas.microsoft.com/office/powerpoint/2010/main" val="101477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478327"/>
            <a:ext cx="7968117" cy="486930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Tx/>
              <a:buSzPct val="75000"/>
              <a:buFont typeface="Arial" panose="020B0604020202020204" pitchFamily="34" charset="0"/>
              <a:buChar char="•"/>
              <a:defRPr b="0" i="0"/>
            </a:pPr>
            <a:r>
              <a:rPr lang="2070" sz="2600" dirty="0">
                <a:solidFill>
                  <a:sysClr val="windowText" lastClr="000000"/>
                </a:solidFill>
                <a:latin typeface="Futura Std Light" panose="020B0402020204020303"/>
              </a:rPr>
              <a:t>O processo completo da </a:t>
            </a:r>
            <a:r>
              <a:rPr lang="pt-PT" sz="2600" dirty="0">
                <a:solidFill>
                  <a:sysClr val="windowText" lastClr="000000"/>
                </a:solidFill>
                <a:latin typeface="Futura Std Light" panose="020B0402020204020303"/>
              </a:rPr>
              <a:t>SDT</a:t>
            </a:r>
            <a:r>
              <a:rPr lang="2070" sz="2600" dirty="0">
                <a:solidFill>
                  <a:sysClr val="windowText" lastClr="000000"/>
                </a:solidFill>
                <a:latin typeface="Futura Std Light" panose="020B0402020204020303"/>
              </a:rPr>
              <a:t> envolve um </a:t>
            </a:r>
            <a:r>
              <a:rPr lang="2070" sz="2600" i="1" dirty="0">
                <a:solidFill>
                  <a:sysClr val="windowText" lastClr="000000"/>
                </a:solidFill>
                <a:latin typeface="Futura Std Light" panose="020B0402020204020303"/>
              </a:rPr>
              <a:t>workshop</a:t>
            </a:r>
          </a:p>
          <a:p>
            <a:pPr lvl="1">
              <a:spcBef>
                <a:spcPts val="600"/>
              </a:spcBef>
              <a:buClrTx/>
              <a:buSzPct val="75000"/>
              <a:buFont typeface="Arial" panose="020B0604020202020204" pitchFamily="34" charset="0"/>
              <a:buChar char="•"/>
              <a:defRPr b="0" i="0"/>
            </a:pPr>
            <a:r>
              <a:rPr lang="2070" sz="2250" dirty="0">
                <a:solidFill>
                  <a:sysClr val="windowText" lastClr="000000"/>
                </a:solidFill>
                <a:latin typeface="Futura Std Light" panose="020B0402020204020303"/>
              </a:rPr>
              <a:t>Habitualmente conduzido por um dinamizador e um registador com formação sobre a </a:t>
            </a:r>
            <a:r>
              <a:rPr lang="pt-PT" sz="2250" dirty="0">
                <a:solidFill>
                  <a:sysClr val="windowText" lastClr="000000"/>
                </a:solidFill>
                <a:latin typeface="Futura Std Light" panose="020B0402020204020303"/>
              </a:rPr>
              <a:t>SDT</a:t>
            </a:r>
            <a:r>
              <a:rPr lang="2070" sz="2250" dirty="0">
                <a:solidFill>
                  <a:sysClr val="windowText" lastClr="000000"/>
                </a:solidFill>
                <a:latin typeface="Futura Std Light" panose="020B0402020204020303"/>
              </a:rPr>
              <a:t> </a:t>
            </a:r>
          </a:p>
          <a:p>
            <a:pPr lvl="1">
              <a:spcBef>
                <a:spcPts val="600"/>
              </a:spcBef>
              <a:spcAft>
                <a:spcPts val="1200"/>
              </a:spcAft>
              <a:buClrTx/>
              <a:buSzPct val="75000"/>
              <a:buFont typeface="Arial" panose="020B0604020202020204" pitchFamily="34" charset="0"/>
              <a:buChar char="•"/>
              <a:defRPr b="0" i="0"/>
            </a:pPr>
            <a:r>
              <a:rPr lang="2070" sz="2250" dirty="0">
                <a:solidFill>
                  <a:sysClr val="windowText" lastClr="000000"/>
                </a:solidFill>
                <a:latin typeface="Futura Std Light" panose="020B0402020204020303"/>
              </a:rPr>
              <a:t>Resulta num plano pormenorizado que conduzirá o INSP a um nível mais elevado de desenvolvimento</a:t>
            </a:r>
          </a:p>
          <a:p>
            <a:pPr>
              <a:spcBef>
                <a:spcPct val="0"/>
              </a:spcBef>
              <a:buClrTx/>
              <a:buSzPct val="75000"/>
              <a:buFont typeface="Arial" panose="020B0604020202020204" pitchFamily="34" charset="0"/>
              <a:buChar char="•"/>
              <a:defRPr b="0" i="0"/>
            </a:pPr>
            <a:r>
              <a:rPr lang="2070" sz="2800" dirty="0">
                <a:solidFill>
                  <a:sysClr val="windowText" lastClr="000000"/>
                </a:solidFill>
                <a:latin typeface="Futura Std Light" panose="020B0402020204020303"/>
              </a:rPr>
              <a:t>Os Guias de Discussão da </a:t>
            </a:r>
            <a:r>
              <a:rPr lang="pt-PT" sz="2800" dirty="0">
                <a:solidFill>
                  <a:sysClr val="windowText" lastClr="000000"/>
                </a:solidFill>
                <a:latin typeface="Futura Std Light" panose="020B0402020204020303"/>
              </a:rPr>
              <a:t>SDT</a:t>
            </a:r>
            <a:r>
              <a:rPr lang="2070" sz="2800" dirty="0">
                <a:solidFill>
                  <a:sysClr val="windowText" lastClr="000000"/>
                </a:solidFill>
                <a:latin typeface="Futura Std Light" panose="020B0402020204020303"/>
              </a:rPr>
              <a:t> também podem ser utilizados ​​de maneira informal</a:t>
            </a:r>
          </a:p>
          <a:p>
            <a:pPr lvl="1">
              <a:spcBef>
                <a:spcPts val="600"/>
              </a:spcBef>
              <a:buClrTx/>
              <a:buSzPct val="75000"/>
              <a:buFont typeface="Arial" panose="020B0604020202020204" pitchFamily="34" charset="0"/>
              <a:buChar char="•"/>
              <a:defRPr b="0" i="0"/>
            </a:pPr>
            <a:r>
              <a:rPr lang="2070" sz="2250" dirty="0">
                <a:solidFill>
                  <a:sysClr val="windowText" lastClr="000000"/>
                </a:solidFill>
                <a:latin typeface="Futura Std Light" panose="020B0402020204020303"/>
              </a:rPr>
              <a:t>O conteúdo do Guia de Discussão pode ser utilizado pelo INSP ou por grupos no âmbito do INSP como base para discussões sobre atributos e capacidades existentes e desejados</a:t>
            </a: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cap="all" dirty="0">
                <a:solidFill>
                  <a:srgbClr val="0072C6"/>
                </a:solidFill>
                <a:latin typeface="Futura Std Light" panose="020B0402020204020303"/>
              </a:rPr>
              <a:t>Utilizar a </a:t>
            </a:r>
            <a:r>
              <a:rPr lang="pt-PT" cap="all" dirty="0">
                <a:solidFill>
                  <a:srgbClr val="0072C6"/>
                </a:solidFill>
                <a:latin typeface="Futura Std Light" panose="020B0402020204020303"/>
              </a:rPr>
              <a:t>SDT</a:t>
            </a:r>
            <a:endParaRPr lang="2070" cap="all" dirty="0">
              <a:solidFill>
                <a:srgbClr val="0072C6"/>
              </a:solidFill>
              <a:latin typeface="Futura Std Light" panose="020B0402020204020303"/>
            </a:endParaRPr>
          </a:p>
        </p:txBody>
      </p:sp>
    </p:spTree>
    <p:extLst>
      <p:ext uri="{BB962C8B-B14F-4D97-AF65-F5344CB8AC3E}">
        <p14:creationId xmlns:p14="http://schemas.microsoft.com/office/powerpoint/2010/main" val="28174721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256032" y="3163330"/>
            <a:ext cx="8766048" cy="2852737"/>
          </a:xfrm>
        </p:spPr>
        <p:txBody>
          <a:bodyPr>
            <a:normAutofit/>
          </a:bodyPr>
          <a:lstStyle/>
          <a:p>
            <a:pPr>
              <a:defRPr b="0" i="0"/>
            </a:pPr>
            <a:br>
              <a:rPr lang="2070" sz="5400" dirty="0"/>
            </a:br>
            <a:r>
              <a:rPr lang="2070" sz="4800" i="1" cap="all" dirty="0">
                <a:solidFill>
                  <a:srgbClr val="0072C6"/>
                </a:solidFill>
                <a:latin typeface="Futura Std Light" panose="020B0402020204020303"/>
              </a:rPr>
              <a:t>Workshops </a:t>
            </a:r>
            <a:r>
              <a:rPr lang="2070" sz="4800" cap="all" dirty="0">
                <a:solidFill>
                  <a:srgbClr val="0072C6"/>
                </a:solidFill>
                <a:latin typeface="Futura Std Light" panose="020B0402020204020303"/>
              </a:rPr>
              <a:t>sobre a </a:t>
            </a:r>
            <a:r>
              <a:rPr lang="pt-PT" sz="4800" cap="all" dirty="0">
                <a:solidFill>
                  <a:srgbClr val="0072C6"/>
                </a:solidFill>
                <a:latin typeface="Futura Std Light" panose="020B0402020204020303"/>
              </a:rPr>
              <a:t>SDT</a:t>
            </a:r>
            <a:endParaRPr lang="en-US" sz="5400" cap="all" dirty="0">
              <a:solidFill>
                <a:srgbClr val="0072C6"/>
              </a:solidFill>
              <a:latin typeface="Futura Std Light" panose="020B0402020204020303"/>
            </a:endParaRPr>
          </a:p>
        </p:txBody>
      </p:sp>
      <p:pic>
        <p:nvPicPr>
          <p:cNvPr id="6" name="Picture 5">
            <a:extLst>
              <a:ext uri="{FF2B5EF4-FFF2-40B4-BE49-F238E27FC236}">
                <a16:creationId xmlns:a16="http://schemas.microsoft.com/office/drawing/2014/main" id="{0817F5A9-F2AD-D999-F34D-9FAC0D2D2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038" y="459952"/>
            <a:ext cx="5249215" cy="3941719"/>
          </a:xfrm>
          <a:prstGeom prst="rect">
            <a:avLst/>
          </a:prstGeom>
        </p:spPr>
      </p:pic>
    </p:spTree>
    <p:extLst>
      <p:ext uri="{BB962C8B-B14F-4D97-AF65-F5344CB8AC3E}">
        <p14:creationId xmlns:p14="http://schemas.microsoft.com/office/powerpoint/2010/main" val="16049422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6" y="1295400"/>
            <a:ext cx="8229599" cy="52578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600"/>
              </a:spcAft>
              <a:buClrTx/>
              <a:buSzPct val="75000"/>
              <a:buFont typeface="Arial" panose="020B0604020202020204" pitchFamily="34" charset="0"/>
              <a:buChar char="•"/>
              <a:defRPr b="0" i="0"/>
            </a:pPr>
            <a:r>
              <a:rPr lang="2070" sz="2600" dirty="0">
                <a:latin typeface="Futura Std Light" panose="020B0402020204020303"/>
              </a:rPr>
              <a:t>De preferência</a:t>
            </a:r>
            <a:r>
              <a:rPr lang="pt-PT" sz="2600" dirty="0">
                <a:latin typeface="Futura Std Light" panose="020B0402020204020303"/>
              </a:rPr>
              <a:t>,</a:t>
            </a:r>
            <a:r>
              <a:rPr lang="2070" sz="2600" dirty="0">
                <a:latin typeface="Futura Std Light" panose="020B0402020204020303"/>
              </a:rPr>
              <a:t> ministrado</a:t>
            </a:r>
            <a:r>
              <a:rPr lang="pt-PT" sz="2600" dirty="0">
                <a:latin typeface="Futura Std Light" panose="020B0402020204020303"/>
              </a:rPr>
              <a:t>s</a:t>
            </a:r>
            <a:r>
              <a:rPr lang="2070" sz="2600" dirty="0">
                <a:latin typeface="Futura Std Light" panose="020B0402020204020303"/>
              </a:rPr>
              <a:t> por uma equipa (um dinamizador e um registador) com formação sobre a </a:t>
            </a:r>
            <a:r>
              <a:rPr lang="pt-PT" sz="2600" dirty="0">
                <a:latin typeface="Futura Std Light" panose="020B0402020204020303"/>
              </a:rPr>
              <a:t>SDT</a:t>
            </a:r>
            <a:endParaRPr lang="2070" sz="2600" dirty="0">
              <a:latin typeface="Futura Std Light" panose="020B0402020204020303"/>
            </a:endParaRPr>
          </a:p>
          <a:p>
            <a:pPr lvl="1">
              <a:spcBef>
                <a:spcPct val="0"/>
              </a:spcBef>
              <a:spcAft>
                <a:spcPct val="0"/>
              </a:spcAft>
              <a:buClrTx/>
              <a:buSzPct val="75000"/>
              <a:buFont typeface="Arial" panose="020B0604020202020204" pitchFamily="34" charset="0"/>
              <a:buChar char="•"/>
              <a:defRPr b="0" i="0"/>
            </a:pPr>
            <a:r>
              <a:rPr lang="2070" sz="2200" dirty="0">
                <a:latin typeface="Futura Std Light" panose="020B0402020204020303"/>
              </a:rPr>
              <a:t>É melhor que seja</a:t>
            </a:r>
            <a:r>
              <a:rPr lang="pt-PT" sz="2200" dirty="0">
                <a:latin typeface="Futura Std Light" panose="020B0402020204020303"/>
              </a:rPr>
              <a:t>m</a:t>
            </a:r>
            <a:r>
              <a:rPr lang="2070" sz="2200" dirty="0">
                <a:latin typeface="Futura Std Light" panose="020B0402020204020303"/>
              </a:rPr>
              <a:t> presencia</a:t>
            </a:r>
            <a:r>
              <a:rPr lang="pt-PT" sz="2200" dirty="0" err="1">
                <a:latin typeface="Futura Std Light" panose="020B0402020204020303"/>
              </a:rPr>
              <a:t>is</a:t>
            </a:r>
            <a:r>
              <a:rPr lang="2070" sz="2200" dirty="0">
                <a:latin typeface="Futura Std Light" panose="020B0402020204020303"/>
              </a:rPr>
              <a:t>, para estimular a conversa</a:t>
            </a:r>
          </a:p>
          <a:p>
            <a:pPr lvl="1">
              <a:spcBef>
                <a:spcPts val="600"/>
              </a:spcBef>
              <a:spcAft>
                <a:spcPts val="1200"/>
              </a:spcAft>
              <a:buClrTx/>
              <a:buSzPct val="75000"/>
              <a:buFont typeface="Arial" panose="020B0604020202020204" pitchFamily="34" charset="0"/>
              <a:buChar char="•"/>
              <a:defRPr b="0" i="0"/>
            </a:pPr>
            <a:r>
              <a:rPr lang="2070" sz="2200" dirty="0">
                <a:latin typeface="Futura Std Light" panose="020B0402020204020303"/>
              </a:rPr>
              <a:t>Também pode</a:t>
            </a:r>
            <a:r>
              <a:rPr lang="pt-PT" sz="2200" dirty="0">
                <a:latin typeface="Futura Std Light" panose="020B0402020204020303"/>
              </a:rPr>
              <a:t>m</a:t>
            </a:r>
            <a:r>
              <a:rPr lang="2070" sz="2200" dirty="0">
                <a:latin typeface="Futura Std Light" panose="020B0402020204020303"/>
              </a:rPr>
              <a:t> ser conduzido</a:t>
            </a:r>
            <a:r>
              <a:rPr lang="pt-PT" sz="2200" dirty="0">
                <a:latin typeface="Futura Std Light" panose="020B0402020204020303"/>
              </a:rPr>
              <a:t>s</a:t>
            </a:r>
            <a:r>
              <a:rPr lang="2070" sz="2200" dirty="0">
                <a:latin typeface="Futura Std Light" panose="020B0402020204020303"/>
              </a:rPr>
              <a:t> de maneira virtual ou por meio de um formato híbrido</a:t>
            </a:r>
          </a:p>
          <a:p>
            <a:pPr>
              <a:spcBef>
                <a:spcPct val="0"/>
              </a:spcBef>
              <a:spcAft>
                <a:spcPct val="0"/>
              </a:spcAft>
              <a:buClrTx/>
              <a:buSzPct val="75000"/>
              <a:buFont typeface="Arial" panose="020B0604020202020204" pitchFamily="34" charset="0"/>
              <a:buChar char="•"/>
              <a:defRPr b="0" i="0"/>
            </a:pPr>
            <a:r>
              <a:rPr lang="2070" sz="2600" dirty="0">
                <a:latin typeface="Futura Std Light" panose="020B0402020204020303"/>
              </a:rPr>
              <a:t>É melhor que seja</a:t>
            </a:r>
            <a:r>
              <a:rPr lang="pt-PT" sz="2600" dirty="0">
                <a:latin typeface="Futura Std Light" panose="020B0402020204020303"/>
              </a:rPr>
              <a:t>m</a:t>
            </a:r>
            <a:r>
              <a:rPr lang="2070" sz="2600" dirty="0">
                <a:latin typeface="Futura Std Light" panose="020B0402020204020303"/>
              </a:rPr>
              <a:t> utilizado</a:t>
            </a:r>
            <a:r>
              <a:rPr lang="pt-PT" sz="2600" dirty="0">
                <a:latin typeface="Futura Std Light" panose="020B0402020204020303"/>
              </a:rPr>
              <a:t>s</a:t>
            </a:r>
            <a:r>
              <a:rPr lang="2070" sz="2600" dirty="0">
                <a:latin typeface="Futura Std Light" panose="020B0402020204020303"/>
              </a:rPr>
              <a:t> por um grupo estabelecido que continue a existir durante o tempo suficiente para implementar os planos, como</a:t>
            </a:r>
            <a:r>
              <a:rPr lang="pt-PT" sz="2600" dirty="0">
                <a:latin typeface="Futura Std Light" panose="020B0402020204020303"/>
              </a:rPr>
              <a:t>:</a:t>
            </a:r>
            <a:endParaRPr lang="2070" sz="2600" dirty="0">
              <a:latin typeface="Futura Std Light" panose="020B0402020204020303"/>
            </a:endParaRPr>
          </a:p>
          <a:p>
            <a:pPr lvl="1">
              <a:spcBef>
                <a:spcPts val="600"/>
              </a:spcBef>
              <a:spcAft>
                <a:spcPct val="0"/>
              </a:spcAft>
              <a:buClrTx/>
              <a:buSzPct val="75000"/>
              <a:buFont typeface="Arial" panose="020B0604020202020204" pitchFamily="34" charset="0"/>
              <a:buChar char="•"/>
              <a:defRPr b="0" i="0"/>
            </a:pPr>
            <a:r>
              <a:rPr lang="2070" sz="2200" dirty="0">
                <a:latin typeface="Futura Std Light" panose="020B0402020204020303"/>
              </a:rPr>
              <a:t>Um INSP</a:t>
            </a:r>
          </a:p>
          <a:p>
            <a:pPr lvl="1">
              <a:spcBef>
                <a:spcPts val="600"/>
              </a:spcBef>
              <a:spcAft>
                <a:spcPct val="0"/>
              </a:spcAft>
              <a:buClrTx/>
              <a:buSzPct val="75000"/>
              <a:buFont typeface="Arial" panose="020B0604020202020204" pitchFamily="34" charset="0"/>
              <a:buChar char="•"/>
              <a:defRPr b="0" i="0"/>
            </a:pPr>
            <a:r>
              <a:rPr lang="2070" sz="2200" dirty="0">
                <a:latin typeface="Futura Std Light" panose="020B0402020204020303"/>
              </a:rPr>
              <a:t>Um departamento de um INSP</a:t>
            </a:r>
          </a:p>
          <a:p>
            <a:pPr lvl="1">
              <a:spcBef>
                <a:spcPts val="600"/>
              </a:spcBef>
              <a:spcAft>
                <a:spcPct val="0"/>
              </a:spcAft>
              <a:buClrTx/>
              <a:buSzPct val="75000"/>
              <a:buFont typeface="Arial" panose="020B0604020202020204" pitchFamily="34" charset="0"/>
              <a:buChar char="•"/>
              <a:defRPr b="0" i="0"/>
            </a:pPr>
            <a:r>
              <a:rPr lang="2070" sz="2200" dirty="0">
                <a:latin typeface="Futura Std Light" panose="020B0402020204020303"/>
              </a:rPr>
              <a:t>Secções do Ministério da Saúde que estejam a ser agregadas para criar o INSP</a:t>
            </a:r>
          </a:p>
        </p:txBody>
      </p:sp>
      <p:sp>
        <p:nvSpPr>
          <p:cNvPr id="4" name="Title 1">
            <a:extLst>
              <a:ext uri="{FF2B5EF4-FFF2-40B4-BE49-F238E27FC236}">
                <a16:creationId xmlns:a16="http://schemas.microsoft.com/office/drawing/2014/main" id="{30AD64CB-4E7D-A145-A1D6-364E2AE561C4}"/>
              </a:ext>
            </a:extLst>
          </p:cNvPr>
          <p:cNvSpPr txBox="1"/>
          <p:nvPr/>
        </p:nvSpPr>
        <p:spPr>
          <a:xfrm>
            <a:off x="449716" y="172453"/>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i="1" cap="all" dirty="0">
                <a:solidFill>
                  <a:srgbClr val="0072C6"/>
                </a:solidFill>
                <a:latin typeface="Futura Std Light" panose="020B0402020204020303"/>
              </a:rPr>
              <a:t>Workshops </a:t>
            </a:r>
            <a:r>
              <a:rPr lang="2070" cap="all" dirty="0">
                <a:solidFill>
                  <a:srgbClr val="0072C6"/>
                </a:solidFill>
                <a:latin typeface="Futura Std Light" panose="020B0402020204020303"/>
              </a:rPr>
              <a:t>sobre a </a:t>
            </a:r>
            <a:r>
              <a:rPr lang="pt-PT" cap="all" dirty="0">
                <a:solidFill>
                  <a:srgbClr val="0072C6"/>
                </a:solidFill>
                <a:latin typeface="Futura Std Light" panose="020B0402020204020303"/>
              </a:rPr>
              <a:t>SDT</a:t>
            </a:r>
            <a:endParaRPr lang="2070" cap="all" dirty="0">
              <a:solidFill>
                <a:srgbClr val="0072C6"/>
              </a:solidFill>
              <a:latin typeface="Futura Std Light" panose="020B0402020204020303"/>
            </a:endParaRPr>
          </a:p>
        </p:txBody>
      </p:sp>
    </p:spTree>
    <p:extLst>
      <p:ext uri="{BB962C8B-B14F-4D97-AF65-F5344CB8AC3E}">
        <p14:creationId xmlns:p14="http://schemas.microsoft.com/office/powerpoint/2010/main" val="8062342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eate a new document." ma:contentTypeScope="" ma:versionID="5b2d2c76cef50f74ef8b7278d29c4ede">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70c3da8735d307101c07720460b14eba"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c0f2c8-51f7-495d-a454-42413d559956" xsi:nil="true"/>
    <lcf76f155ced4ddcb4097134ff3c332f xmlns="edbc6619-208e-4139-904a-e28b829ed0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3018F1-BF9F-4712-BB67-B99312E8118A}">
  <ds:schemaRefs>
    <ds:schemaRef ds:uri="http://schemas.microsoft.com/sharepoint/v3/contenttype/forms"/>
  </ds:schemaRefs>
</ds:datastoreItem>
</file>

<file path=customXml/itemProps2.xml><?xml version="1.0" encoding="utf-8"?>
<ds:datastoreItem xmlns:ds="http://schemas.openxmlformats.org/officeDocument/2006/customXml" ds:itemID="{53FA34B4-0030-468E-9BB2-C8E6C8DDB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c6619-208e-4139-904a-e28b829ed0c5"/>
    <ds:schemaRef ds:uri="7ec0f2c8-51f7-495d-a454-42413d559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3C5829-1DF5-4DCC-9F94-64EBDE0C0053}">
  <ds:schemaRefs>
    <ds:schemaRef ds:uri="http://schemas.microsoft.com/office/2006/metadata/properties"/>
    <ds:schemaRef ds:uri="http://schemas.microsoft.com/office/infopath/2007/PartnerControls"/>
    <ds:schemaRef ds:uri="7ec0f2c8-51f7-495d-a454-42413d559956"/>
    <ds:schemaRef ds:uri="edbc6619-208e-4139-904a-e28b829ed0c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3423</Words>
  <Application>Microsoft Office PowerPoint</Application>
  <PresentationFormat>On-screen Show (4:3)</PresentationFormat>
  <Paragraphs>230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Calibri Light</vt:lpstr>
      <vt:lpstr>Futura std light</vt:lpstr>
      <vt:lpstr>Futura std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Workshops sobre a SDT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Outras maneiras de utilizar os Guias de Discussão e a SDT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2017-11-24T14:34:35Z</dcterms:created>
  <dcterms:modified xsi:type="dcterms:W3CDTF">2024-12-18T13:47:08Z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0x01010033A0C26ED75B6F42858795A942B8A417</vt:lpwstr>
  </property>
  <property fmtid="{D5CDD505-2E9C-101B-9397-08002B2CF9AE}" pid="3" name="MSIP_Label_8af03ff0-41c5-4c41-b55e-fabb8fae94be_ActionId">
    <vt:lpwstr>b578857c-7a67-4482-a893-552293e04553</vt:lpwstr>
  </property>
  <property fmtid="{D5CDD505-2E9C-101B-9397-08002B2CF9AE}" pid="4" name="MSIP_Label_8af03ff0-41c5-4c41-b55e-fabb8fae94be_ContentBits">
    <vt:lpwstr>0</vt:lpwstr>
  </property>
  <property fmtid="{D5CDD505-2E9C-101B-9397-08002B2CF9AE}" pid="5" name="MSIP_Label_8af03ff0-41c5-4c41-b55e-fabb8fae94be_Enabled">
    <vt:lpwstr>true</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etDate">
    <vt:lpwstr>2023-02-09T22:41:49Z</vt:lpwstr>
  </property>
  <property fmtid="{D5CDD505-2E9C-101B-9397-08002B2CF9AE}" pid="9" name="MSIP_Label_8af03ff0-41c5-4c41-b55e-fabb8fae94be_SiteId">
    <vt:lpwstr>9ce70869-60db-44fd-abe8-d2767077fc8f</vt:lpwstr>
  </property>
</Properties>
</file>