
<file path=[Content_Types].xml><?xml version="1.0" encoding="utf-8"?>
<Types xmlns="http://schemas.openxmlformats.org/package/2006/content-types">
  <Default Extension="docx" ContentType="application/vnd.openxmlformats-officedocument.wordprocessingml.documen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26"/>
  </p:notesMasterIdLst>
  <p:handoutMasterIdLst>
    <p:handoutMasterId r:id="rId27"/>
  </p:handoutMasterIdLst>
  <p:sldIdLst>
    <p:sldId id="361" r:id="rId5"/>
    <p:sldId id="362" r:id="rId6"/>
    <p:sldId id="421" r:id="rId7"/>
    <p:sldId id="396" r:id="rId8"/>
    <p:sldId id="298" r:id="rId9"/>
    <p:sldId id="415" r:id="rId10"/>
    <p:sldId id="417" r:id="rId11"/>
    <p:sldId id="408" r:id="rId12"/>
    <p:sldId id="409" r:id="rId13"/>
    <p:sldId id="397" r:id="rId14"/>
    <p:sldId id="395" r:id="rId15"/>
    <p:sldId id="367" r:id="rId16"/>
    <p:sldId id="365" r:id="rId17"/>
    <p:sldId id="406" r:id="rId18"/>
    <p:sldId id="416" r:id="rId19"/>
    <p:sldId id="370" r:id="rId20"/>
    <p:sldId id="418" r:id="rId21"/>
    <p:sldId id="419" r:id="rId22"/>
    <p:sldId id="410" r:id="rId23"/>
    <p:sldId id="389" r:id="rId24"/>
    <p:sldId id="368" r:id="rId25"/>
  </p:sldIdLst>
  <p:sldSz cx="9144000" cy="6858000" type="screen4x3"/>
  <p:notesSz cx="7010400" cy="92964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9E87927-F519-4ABD-B75F-09E127DAAD0A}">
          <p14:sldIdLst>
            <p14:sldId id="361"/>
            <p14:sldId id="362"/>
            <p14:sldId id="421"/>
            <p14:sldId id="396"/>
            <p14:sldId id="298"/>
            <p14:sldId id="415"/>
            <p14:sldId id="417"/>
            <p14:sldId id="408"/>
            <p14:sldId id="409"/>
            <p14:sldId id="397"/>
            <p14:sldId id="395"/>
            <p14:sldId id="367"/>
            <p14:sldId id="365"/>
            <p14:sldId id="406"/>
            <p14:sldId id="416"/>
            <p14:sldId id="370"/>
            <p14:sldId id="418"/>
            <p14:sldId id="419"/>
            <p14:sldId id="410"/>
            <p14:sldId id="389"/>
            <p14:sldId id="368"/>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6" name="Author" initials="A" lastIdx="0"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C6"/>
    <a:srgbClr val="F65889"/>
    <a:srgbClr val="F878A0"/>
    <a:srgbClr val="F78993"/>
    <a:srgbClr val="F17F9A"/>
    <a:srgbClr val="E58B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13" autoAdjust="0"/>
    <p:restoredTop sz="70823" autoAdjust="0"/>
  </p:normalViewPr>
  <p:slideViewPr>
    <p:cSldViewPr snapToGrid="0" showGuides="1">
      <p:cViewPr varScale="1">
        <p:scale>
          <a:sx n="75" d="100"/>
          <a:sy n="75" d="100"/>
        </p:scale>
        <p:origin x="2682" y="5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snapToGrid="0" showGuides="1">
      <p:cViewPr>
        <p:scale>
          <a:sx n="103" d="100"/>
          <a:sy n="103" d="100"/>
        </p:scale>
        <p:origin x="2658" y="-4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presProps" Target="pres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2CFD47-C532-45BE-A735-5623D74140BF}"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a:p>
      </dgm:t>
    </dgm:pt>
    <dgm:pt modelId="{EE5BF9E2-A307-497D-92CC-4AACAAD92E58}" type="parTrans" cxnId="{9C184C55-0852-4038-BC30-532B4016B89D}">
      <dgm:prSet/>
      <dgm:spPr/>
      <dgm:t>
        <a:bodyPr/>
        <a:lstStyle/>
        <a:p>
          <a:endParaRPr lang="en-US"/>
        </a:p>
      </dgm:t>
    </dgm:pt>
    <dgm:pt modelId="{5577D134-D577-4863-9EC3-2FE85C41C9C4}">
      <dgm:prSet phldrT="[Text]"/>
      <dgm:spPr/>
      <dgm:t>
        <a:bodyPr/>
        <a:lstStyle/>
        <a:p>
          <a:pPr>
            <a:defRPr b="0" i="0"/>
          </a:pPr>
          <a:r>
            <a:rPr lang="1036" dirty="0"/>
            <a:t>Élémentaire</a:t>
          </a:r>
        </a:p>
      </dgm:t>
    </dgm:pt>
    <dgm:pt modelId="{96A0CD47-0056-4BB9-BE64-517890B6559C}" type="sibTrans" cxnId="{9C184C55-0852-4038-BC30-532B4016B89D}">
      <dgm:prSet/>
      <dgm:spPr/>
      <dgm:t>
        <a:bodyPr/>
        <a:lstStyle/>
        <a:p>
          <a:endParaRPr lang="en-US"/>
        </a:p>
      </dgm:t>
    </dgm:pt>
    <dgm:pt modelId="{F9F28DFA-A94B-4E94-BB8D-AF42D18075E3}" type="parTrans" cxnId="{0675655B-78E7-4BFB-907E-099D54BB61C8}">
      <dgm:prSet/>
      <dgm:spPr/>
      <dgm:t>
        <a:bodyPr/>
        <a:lstStyle/>
        <a:p>
          <a:endParaRPr lang="en-US"/>
        </a:p>
      </dgm:t>
    </dgm:pt>
    <dgm:pt modelId="{07D67AD2-CF94-4BC0-B7CC-14975E712190}">
      <dgm:prSet phldrT="[Text]"/>
      <dgm:spPr/>
      <dgm:t>
        <a:bodyPr/>
        <a:lstStyle/>
        <a:p>
          <a:pPr>
            <a:defRPr b="0" i="0"/>
          </a:pPr>
          <a:r>
            <a:rPr lang="1036" dirty="0"/>
            <a:t>Intermédiaire</a:t>
          </a:r>
        </a:p>
      </dgm:t>
    </dgm:pt>
    <dgm:pt modelId="{99CC19F9-E6BC-4906-B22A-4BAC79E7DEA8}" type="sibTrans" cxnId="{0675655B-78E7-4BFB-907E-099D54BB61C8}">
      <dgm:prSet/>
      <dgm:spPr/>
      <dgm:t>
        <a:bodyPr/>
        <a:lstStyle/>
        <a:p>
          <a:endParaRPr lang="en-US"/>
        </a:p>
      </dgm:t>
    </dgm:pt>
    <dgm:pt modelId="{CFE39A3F-9201-4E9D-BEFE-0866C822FC63}" type="parTrans" cxnId="{67284D0A-1702-4B61-82B0-8E1E38BE3634}">
      <dgm:prSet/>
      <dgm:spPr/>
      <dgm:t>
        <a:bodyPr/>
        <a:lstStyle/>
        <a:p>
          <a:endParaRPr lang="en-US"/>
        </a:p>
      </dgm:t>
    </dgm:pt>
    <dgm:pt modelId="{6712021C-45D0-48FB-B0EE-2CA5D5289FC8}">
      <dgm:prSet phldrT="[Text]"/>
      <dgm:spPr/>
      <dgm:t>
        <a:bodyPr/>
        <a:lstStyle/>
        <a:p>
          <a:pPr>
            <a:defRPr b="0" i="0"/>
          </a:pPr>
          <a:r>
            <a:rPr lang="1036" dirty="0"/>
            <a:t>Avancé</a:t>
          </a:r>
        </a:p>
      </dgm:t>
    </dgm:pt>
    <dgm:pt modelId="{E0CD52E7-8D42-4B27-8FD8-D60815992D97}" type="sibTrans" cxnId="{67284D0A-1702-4B61-82B0-8E1E38BE3634}">
      <dgm:prSet/>
      <dgm:spPr/>
      <dgm:t>
        <a:bodyPr/>
        <a:lstStyle/>
        <a:p>
          <a:endParaRPr lang="en-US"/>
        </a:p>
      </dgm:t>
    </dgm:pt>
    <dgm:pt modelId="{CCA44475-96CA-474F-8397-3425DADE9E9A}" type="parTrans" cxnId="{A607E630-5777-4B8E-9B2B-ABBCCA399678}">
      <dgm:prSet/>
      <dgm:spPr/>
      <dgm:t>
        <a:bodyPr/>
        <a:lstStyle/>
        <a:p>
          <a:endParaRPr lang="en-US"/>
        </a:p>
      </dgm:t>
    </dgm:pt>
    <dgm:pt modelId="{443EEAA7-E52B-46B2-887F-6AE47641BF0F}">
      <dgm:prSet phldrT="[Text]"/>
      <dgm:spPr/>
      <dgm:t>
        <a:bodyPr/>
        <a:lstStyle/>
        <a:p>
          <a:pPr algn="l">
            <a:defRPr b="0" i="0"/>
          </a:pPr>
          <a:r>
            <a:rPr lang="1036" dirty="0"/>
            <a:t>Avant-garde</a:t>
          </a:r>
        </a:p>
      </dgm:t>
    </dgm:pt>
    <dgm:pt modelId="{BFFAB8C3-67EB-4766-8670-CA43B628B0E1}" type="sibTrans" cxnId="{A607E630-5777-4B8E-9B2B-ABBCCA399678}">
      <dgm:prSet/>
      <dgm:spPr/>
      <dgm:t>
        <a:bodyPr/>
        <a:lstStyle/>
        <a:p>
          <a:endParaRPr lang="en-US"/>
        </a:p>
      </dgm:t>
    </dgm:pt>
    <dgm:pt modelId="{30C00AEF-9CAD-4307-9C1B-766C587329B1}" type="pres">
      <dgm:prSet presAssocID="{312CFD47-C532-45BE-A735-5623D74140BF}" presName="arrowDiagram" presStyleCnt="0">
        <dgm:presLayoutVars>
          <dgm:chMax val="5"/>
          <dgm:dir/>
          <dgm:resizeHandles val="exact"/>
        </dgm:presLayoutVars>
      </dgm:prSet>
      <dgm:spPr/>
    </dgm:pt>
    <dgm:pt modelId="{98D27312-7DB6-4997-83FE-9530541BB1A3}" type="pres">
      <dgm:prSet presAssocID="{312CFD47-C532-45BE-A735-5623D74140BF}" presName="arrow" presStyleLbl="bgShp" presStyleIdx="0" presStyleCnt="1" custScaleX="158534" custLinFactNeighborX="2245"/>
      <dgm:spPr>
        <a:solidFill>
          <a:schemeClr val="accent1">
            <a:lumMod val="60000"/>
            <a:lumOff val="40000"/>
          </a:schemeClr>
        </a:solidFill>
      </dgm:spPr>
      <dgm:extLst>
        <a:ext uri="{E40237B7-FDA0-4F09-8148-C483321AD2D9}">
          <dgm14:cNvPr xmlns:dgm14="http://schemas.microsoft.com/office/drawing/2010/diagram" id="0" name="" descr="Arrow figuring development"/>
        </a:ext>
      </dgm:extLst>
    </dgm:pt>
    <dgm:pt modelId="{1B2ECF93-5F8C-492E-AAB2-7BBACEFB0AE2}" type="pres">
      <dgm:prSet presAssocID="{312CFD47-C532-45BE-A735-5623D74140BF}" presName="arrowDiagram4" presStyleCnt="0"/>
      <dgm:spPr/>
    </dgm:pt>
    <dgm:pt modelId="{BCEA4E59-E889-4FBB-9EC5-C38CEA5E0D86}" type="pres">
      <dgm:prSet presAssocID="{5577D134-D577-4863-9EC3-2FE85C41C9C4}" presName="bullet4a" presStyleLbl="node1" presStyleIdx="0" presStyleCnt="4" custLinFactX="-200000" custLinFactY="-100000" custLinFactNeighborX="-201266" custLinFactNeighborY="-192816"/>
      <dgm:spPr/>
    </dgm:pt>
    <dgm:pt modelId="{58458298-EAFE-46F2-BD73-3807217D3909}" type="pres">
      <dgm:prSet presAssocID="{5577D134-D577-4863-9EC3-2FE85C41C9C4}" presName="textBox4a" presStyleLbl="revTx" presStyleIdx="0" presStyleCnt="4" custLinFactNeighborX="-38333" custLinFactNeighborY="-16237">
        <dgm:presLayoutVars>
          <dgm:bulletEnabled val="1"/>
        </dgm:presLayoutVars>
      </dgm:prSet>
      <dgm:spPr/>
    </dgm:pt>
    <dgm:pt modelId="{7B95D159-9328-4141-B184-8FD268B27857}" type="pres">
      <dgm:prSet presAssocID="{07D67AD2-CF94-4BC0-B7CC-14975E712190}" presName="bullet4b" presStyleLbl="node1" presStyleIdx="1" presStyleCnt="4" custLinFactNeighborX="-6236" custLinFactNeighborY="-56124"/>
      <dgm:spPr/>
    </dgm:pt>
    <dgm:pt modelId="{C23C1AF2-D447-42A9-BFEB-312BCBF1A460}" type="pres">
      <dgm:prSet presAssocID="{07D67AD2-CF94-4BC0-B7CC-14975E712190}" presName="textBox4b" presStyleLbl="revTx" presStyleIdx="1" presStyleCnt="4" custScaleY="29149" custLinFactNeighborX="-133" custLinFactNeighborY="-26192">
        <dgm:presLayoutVars>
          <dgm:bulletEnabled val="1"/>
        </dgm:presLayoutVars>
      </dgm:prSet>
      <dgm:spPr/>
    </dgm:pt>
    <dgm:pt modelId="{48B900A8-3BE1-4061-81EB-1419875B3BF1}" type="pres">
      <dgm:prSet presAssocID="{6712021C-45D0-48FB-B0EE-2CA5D5289FC8}" presName="bullet4c" presStyleLbl="node1" presStyleIdx="2" presStyleCnt="4" custLinFactX="100000" custLinFactNeighborX="135317" custLinFactNeighborY="-18825"/>
      <dgm:spPr/>
    </dgm:pt>
    <dgm:pt modelId="{BA0FA344-EF90-430C-829B-DE88B5EC413C}" type="pres">
      <dgm:prSet presAssocID="{6712021C-45D0-48FB-B0EE-2CA5D5289FC8}" presName="textBox4c" presStyleLbl="revTx" presStyleIdx="2" presStyleCnt="4" custScaleX="93587" custScaleY="22505" custLinFactNeighborX="44417" custLinFactNeighborY="-23247">
        <dgm:presLayoutVars>
          <dgm:bulletEnabled val="1"/>
        </dgm:presLayoutVars>
      </dgm:prSet>
      <dgm:spPr/>
    </dgm:pt>
    <dgm:pt modelId="{D7427134-5684-4089-988B-A772CBC4E4EA}" type="pres">
      <dgm:prSet presAssocID="{443EEAA7-E52B-46B2-887F-6AE47641BF0F}" presName="bullet4d" presStyleLbl="node1" presStyleIdx="3" presStyleCnt="4" custLinFactX="157570" custLinFactNeighborX="200000" custLinFactNeighborY="-7169"/>
      <dgm:spPr/>
    </dgm:pt>
    <dgm:pt modelId="{498EB726-0C86-4AC6-A58A-E7E58919E359}" type="pres">
      <dgm:prSet presAssocID="{443EEAA7-E52B-46B2-887F-6AE47641BF0F}" presName="textBox4d" presStyleLbl="revTx" presStyleIdx="3" presStyleCnt="4" custScaleX="142658" custScaleY="12538" custLinFactX="6659" custLinFactNeighborX="100000" custLinFactNeighborY="-23781">
        <dgm:presLayoutVars>
          <dgm:bulletEnabled val="1"/>
        </dgm:presLayoutVars>
      </dgm:prSet>
      <dgm:spPr/>
    </dgm:pt>
  </dgm:ptLst>
  <dgm:cxnLst>
    <dgm:cxn modelId="{67284D0A-1702-4B61-82B0-8E1E38BE3634}" srcId="{312CFD47-C532-45BE-A735-5623D74140BF}" destId="{6712021C-45D0-48FB-B0EE-2CA5D5289FC8}" srcOrd="2" destOrd="0" parTransId="{CFE39A3F-9201-4E9D-BEFE-0866C822FC63}" sibTransId="{E0CD52E7-8D42-4B27-8FD8-D60815992D97}"/>
    <dgm:cxn modelId="{D2B85314-91C7-4D03-9E6B-C634C0AC10EE}" type="presOf" srcId="{07D67AD2-CF94-4BC0-B7CC-14975E712190}" destId="{C23C1AF2-D447-42A9-BFEB-312BCBF1A460}" srcOrd="0" destOrd="0" presId="urn:microsoft.com/office/officeart/2005/8/layout/arrow2"/>
    <dgm:cxn modelId="{7A44D527-F54B-4E56-AF38-E25243DD8971}" type="presOf" srcId="{6712021C-45D0-48FB-B0EE-2CA5D5289FC8}" destId="{BA0FA344-EF90-430C-829B-DE88B5EC413C}" srcOrd="0" destOrd="0" presId="urn:microsoft.com/office/officeart/2005/8/layout/arrow2"/>
    <dgm:cxn modelId="{A607E630-5777-4B8E-9B2B-ABBCCA399678}" srcId="{312CFD47-C532-45BE-A735-5623D74140BF}" destId="{443EEAA7-E52B-46B2-887F-6AE47641BF0F}" srcOrd="3" destOrd="0" parTransId="{CCA44475-96CA-474F-8397-3425DADE9E9A}" sibTransId="{BFFAB8C3-67EB-4766-8670-CA43B628B0E1}"/>
    <dgm:cxn modelId="{5B9D343D-3A2B-4147-B3D8-1D16DAEA01B7}" type="presOf" srcId="{312CFD47-C532-45BE-A735-5623D74140BF}" destId="{30C00AEF-9CAD-4307-9C1B-766C587329B1}" srcOrd="0" destOrd="0" presId="urn:microsoft.com/office/officeart/2005/8/layout/arrow2"/>
    <dgm:cxn modelId="{0675655B-78E7-4BFB-907E-099D54BB61C8}" srcId="{312CFD47-C532-45BE-A735-5623D74140BF}" destId="{07D67AD2-CF94-4BC0-B7CC-14975E712190}" srcOrd="1" destOrd="0" parTransId="{F9F28DFA-A94B-4E94-BB8D-AF42D18075E3}" sibTransId="{99CC19F9-E6BC-4906-B22A-4BAC79E7DEA8}"/>
    <dgm:cxn modelId="{94654369-80DB-4AF4-A779-CE4368D635D4}" type="presOf" srcId="{443EEAA7-E52B-46B2-887F-6AE47641BF0F}" destId="{498EB726-0C86-4AC6-A58A-E7E58919E359}" srcOrd="0" destOrd="0" presId="urn:microsoft.com/office/officeart/2005/8/layout/arrow2"/>
    <dgm:cxn modelId="{9C184C55-0852-4038-BC30-532B4016B89D}" srcId="{312CFD47-C532-45BE-A735-5623D74140BF}" destId="{5577D134-D577-4863-9EC3-2FE85C41C9C4}" srcOrd="0" destOrd="0" parTransId="{EE5BF9E2-A307-497D-92CC-4AACAAD92E58}" sibTransId="{96A0CD47-0056-4BB9-BE64-517890B6559C}"/>
    <dgm:cxn modelId="{619F00F5-55D0-44C1-8CA6-714A43E50B32}" type="presOf" srcId="{5577D134-D577-4863-9EC3-2FE85C41C9C4}" destId="{58458298-EAFE-46F2-BD73-3807217D3909}" srcOrd="0" destOrd="0" presId="urn:microsoft.com/office/officeart/2005/8/layout/arrow2"/>
    <dgm:cxn modelId="{A529FCC9-3493-43C0-B88A-209278885E10}" type="presParOf" srcId="{30C00AEF-9CAD-4307-9C1B-766C587329B1}" destId="{98D27312-7DB6-4997-83FE-9530541BB1A3}" srcOrd="0" destOrd="0" presId="urn:microsoft.com/office/officeart/2005/8/layout/arrow2"/>
    <dgm:cxn modelId="{0C242700-9FDC-46CF-8372-BC1EC837325A}" type="presParOf" srcId="{30C00AEF-9CAD-4307-9C1B-766C587329B1}" destId="{1B2ECF93-5F8C-492E-AAB2-7BBACEFB0AE2}" srcOrd="1" destOrd="0" presId="urn:microsoft.com/office/officeart/2005/8/layout/arrow2"/>
    <dgm:cxn modelId="{163528CF-6906-41FC-AD0F-647D1B593641}" type="presParOf" srcId="{1B2ECF93-5F8C-492E-AAB2-7BBACEFB0AE2}" destId="{BCEA4E59-E889-4FBB-9EC5-C38CEA5E0D86}" srcOrd="0" destOrd="0" presId="urn:microsoft.com/office/officeart/2005/8/layout/arrow2"/>
    <dgm:cxn modelId="{893B22B1-1B9D-43B8-B410-48B957C51BE9}" type="presParOf" srcId="{1B2ECF93-5F8C-492E-AAB2-7BBACEFB0AE2}" destId="{58458298-EAFE-46F2-BD73-3807217D3909}" srcOrd="1" destOrd="0" presId="urn:microsoft.com/office/officeart/2005/8/layout/arrow2"/>
    <dgm:cxn modelId="{8C3F67A2-E596-4BF5-B55E-6D2C09F06A7A}" type="presParOf" srcId="{1B2ECF93-5F8C-492E-AAB2-7BBACEFB0AE2}" destId="{7B95D159-9328-4141-B184-8FD268B27857}" srcOrd="2" destOrd="0" presId="urn:microsoft.com/office/officeart/2005/8/layout/arrow2"/>
    <dgm:cxn modelId="{96097A63-DEDA-48E3-9CAA-B305FAF80252}" type="presParOf" srcId="{1B2ECF93-5F8C-492E-AAB2-7BBACEFB0AE2}" destId="{C23C1AF2-D447-42A9-BFEB-312BCBF1A460}" srcOrd="3" destOrd="0" presId="urn:microsoft.com/office/officeart/2005/8/layout/arrow2"/>
    <dgm:cxn modelId="{F8BA4179-C74E-4C46-A734-CFEA6D7C4E60}" type="presParOf" srcId="{1B2ECF93-5F8C-492E-AAB2-7BBACEFB0AE2}" destId="{48B900A8-3BE1-4061-81EB-1419875B3BF1}" srcOrd="4" destOrd="0" presId="urn:microsoft.com/office/officeart/2005/8/layout/arrow2"/>
    <dgm:cxn modelId="{27F55DA4-620A-4B9C-9871-1C8927546FBE}" type="presParOf" srcId="{1B2ECF93-5F8C-492E-AAB2-7BBACEFB0AE2}" destId="{BA0FA344-EF90-430C-829B-DE88B5EC413C}" srcOrd="5" destOrd="0" presId="urn:microsoft.com/office/officeart/2005/8/layout/arrow2"/>
    <dgm:cxn modelId="{7CBB993C-B277-4F9B-8404-43BDDF3D58C9}" type="presParOf" srcId="{1B2ECF93-5F8C-492E-AAB2-7BBACEFB0AE2}" destId="{D7427134-5684-4089-988B-A772CBC4E4EA}" srcOrd="6" destOrd="0" presId="urn:microsoft.com/office/officeart/2005/8/layout/arrow2"/>
    <dgm:cxn modelId="{38F5E025-AF64-43E4-9D68-6C576120C781}" type="presParOf" srcId="{1B2ECF93-5F8C-492E-AAB2-7BBACEFB0AE2}" destId="{498EB726-0C86-4AC6-A58A-E7E58919E359}"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2.xml><?xml version="1.0" encoding="utf-8"?>
<dgm:dataModel xmlns:dgm="http://schemas.openxmlformats.org/drawingml/2006/diagram" xmlns:a="http://schemas.openxmlformats.org/drawingml/2006/main">
  <dgm:ptLst>
    <dgm:pt modelId="{B8CB35D4-4091-4C5B-BD7B-D240AED84BA4}" type="doc">
      <dgm:prSet loTypeId="urn:microsoft.com/office/officeart/2005/8/layout/chevronAccent+Icon" loCatId="process" qsTypeId="urn:microsoft.com/office/officeart/2005/8/quickstyle/simple1" qsCatId="simple" csTypeId="urn:microsoft.com/office/officeart/2005/8/colors/accent1_2" csCatId="accent1" phldr="1"/>
      <dgm:spPr/>
      <dgm:t>
        <a:bodyPr/>
        <a:lstStyle/>
        <a:p>
          <a:endParaRPr/>
        </a:p>
      </dgm:t>
    </dgm:pt>
    <dgm:pt modelId="{CA621146-95ED-4AEE-82C3-571481409DAB}" type="parTrans" cxnId="{2077AEA0-592E-4BA9-80BE-1FD61E0BA747}">
      <dgm:prSet/>
      <dgm:spPr/>
      <dgm:t>
        <a:bodyPr/>
        <a:lstStyle/>
        <a:p>
          <a:endParaRPr lang="en-US"/>
        </a:p>
      </dgm:t>
    </dgm:pt>
    <dgm:pt modelId="{A9A918F4-C7FD-4A2A-9717-F6D4E14CE10F}">
      <dgm:prSet phldrT="[Text]"/>
      <dgm:spPr>
        <a:solidFill>
          <a:schemeClr val="lt1">
            <a:hueOff val="0"/>
            <a:satOff val="0"/>
            <a:lumOff val="0"/>
            <a:alpha val="0"/>
          </a:schemeClr>
        </a:solidFill>
        <a:ln>
          <a:noFill/>
        </a:ln>
      </dgm:spPr>
      <dgm:t>
        <a:bodyPr/>
        <a:lstStyle/>
        <a:p>
          <a:pPr>
            <a:defRPr b="0" i="0"/>
          </a:pPr>
          <a:r>
            <a:rPr lang="1036" cap="small" baseline="0">
              <a:solidFill>
                <a:schemeClr val="bg1"/>
              </a:solidFill>
              <a:latin typeface="Futura std light"/>
            </a:rPr>
            <a:t>Évaluer</a:t>
          </a:r>
        </a:p>
      </dgm:t>
    </dgm:pt>
    <dgm:pt modelId="{06FD948E-B84D-4432-B663-1B678C346980}" type="sibTrans" cxnId="{2077AEA0-592E-4BA9-80BE-1FD61E0BA747}">
      <dgm:prSet/>
      <dgm:spPr/>
      <dgm:t>
        <a:bodyPr/>
        <a:lstStyle/>
        <a:p>
          <a:endParaRPr lang="en-US"/>
        </a:p>
      </dgm:t>
    </dgm:pt>
    <dgm:pt modelId="{DDA8C3CE-23A1-4E78-A8D8-F388B6BFFEBE}" type="parTrans" cxnId="{D5FEE101-4A57-41BB-A48E-DE940BB966A8}">
      <dgm:prSet/>
      <dgm:spPr/>
      <dgm:t>
        <a:bodyPr/>
        <a:lstStyle/>
        <a:p>
          <a:endParaRPr lang="en-US"/>
        </a:p>
      </dgm:t>
    </dgm:pt>
    <dgm:pt modelId="{6BC57E28-6196-4C81-BBA4-ED6789A8B251}">
      <dgm:prSet phldrT="[Text]"/>
      <dgm:spPr>
        <a:solidFill>
          <a:schemeClr val="lt1">
            <a:hueOff val="0"/>
            <a:satOff val="0"/>
            <a:lumOff val="0"/>
            <a:alpha val="0"/>
          </a:schemeClr>
        </a:solidFill>
        <a:ln>
          <a:noFill/>
        </a:ln>
      </dgm:spPr>
      <dgm:t>
        <a:bodyPr/>
        <a:lstStyle/>
        <a:p>
          <a:pPr>
            <a:defRPr b="0" i="0"/>
          </a:pPr>
          <a:r>
            <a:rPr lang="1036" cap="small" baseline="0">
              <a:solidFill>
                <a:schemeClr val="bg1"/>
              </a:solidFill>
              <a:latin typeface="Futura std light"/>
            </a:rPr>
            <a:t>Prioriser</a:t>
          </a:r>
        </a:p>
      </dgm:t>
    </dgm:pt>
    <dgm:pt modelId="{5EB3823A-33FB-429E-B31A-D8D99E55F0E8}" type="sibTrans" cxnId="{D5FEE101-4A57-41BB-A48E-DE940BB966A8}">
      <dgm:prSet/>
      <dgm:spPr/>
      <dgm:t>
        <a:bodyPr/>
        <a:lstStyle/>
        <a:p>
          <a:endParaRPr lang="en-US"/>
        </a:p>
      </dgm:t>
    </dgm:pt>
    <dgm:pt modelId="{21354DF0-D4E6-4B26-8A41-09AC6B4D6E67}" type="parTrans" cxnId="{A27811FA-732D-48FB-B66A-9C77657F4349}">
      <dgm:prSet/>
      <dgm:spPr/>
      <dgm:t>
        <a:bodyPr/>
        <a:lstStyle/>
        <a:p>
          <a:endParaRPr lang="en-US"/>
        </a:p>
      </dgm:t>
    </dgm:pt>
    <dgm:pt modelId="{DA2782F8-683C-4BD3-8ED3-1F486B46BC3C}">
      <dgm:prSet phldrT="[Text]"/>
      <dgm:spPr>
        <a:solidFill>
          <a:schemeClr val="lt1">
            <a:hueOff val="0"/>
            <a:satOff val="0"/>
            <a:lumOff val="0"/>
            <a:alpha val="0"/>
          </a:schemeClr>
        </a:solidFill>
        <a:ln>
          <a:noFill/>
        </a:ln>
      </dgm:spPr>
      <dgm:t>
        <a:bodyPr/>
        <a:lstStyle/>
        <a:p>
          <a:pPr>
            <a:defRPr b="0" i="0"/>
          </a:pPr>
          <a:r>
            <a:rPr lang="1036" cap="small" baseline="0">
              <a:solidFill>
                <a:schemeClr val="bg1"/>
              </a:solidFill>
              <a:latin typeface="Futura std light"/>
            </a:rPr>
            <a:t>Planifier</a:t>
          </a:r>
        </a:p>
      </dgm:t>
    </dgm:pt>
    <dgm:pt modelId="{BF00427B-E65D-4554-A85A-362674498459}" type="sibTrans" cxnId="{A27811FA-732D-48FB-B66A-9C77657F4349}">
      <dgm:prSet/>
      <dgm:spPr/>
      <dgm:t>
        <a:bodyPr/>
        <a:lstStyle/>
        <a:p>
          <a:endParaRPr lang="en-US"/>
        </a:p>
      </dgm:t>
    </dgm:pt>
    <dgm:pt modelId="{BD42CB80-BF08-4461-A984-213CCAA0FE1C}" type="pres">
      <dgm:prSet presAssocID="{B8CB35D4-4091-4C5B-BD7B-D240AED84BA4}" presName="Name0" presStyleCnt="0">
        <dgm:presLayoutVars>
          <dgm:dir/>
          <dgm:resizeHandles val="exact"/>
        </dgm:presLayoutVars>
      </dgm:prSet>
      <dgm:spPr/>
    </dgm:pt>
    <dgm:pt modelId="{FC139C43-69B5-44FB-BAC9-6E50F12B95CF}" type="pres">
      <dgm:prSet presAssocID="{A9A918F4-C7FD-4A2A-9717-F6D4E14CE10F}" presName="composite" presStyleCnt="0"/>
      <dgm:spPr/>
    </dgm:pt>
    <dgm:pt modelId="{E52DAAA9-795B-4B84-950C-4B60AB32C35A}" type="pres">
      <dgm:prSet presAssocID="{A9A918F4-C7FD-4A2A-9717-F6D4E14CE10F}" presName="bgChev" presStyleLbl="node1" presStyleIdx="0" presStyleCnt="3" custLinFactNeighborX="5258"/>
      <dgm:spPr>
        <a:solidFill>
          <a:srgbClr val="0074C6"/>
        </a:solidFill>
        <a:ln>
          <a:noFill/>
        </a:ln>
      </dgm:spPr>
    </dgm:pt>
    <dgm:pt modelId="{F7011BBC-F3B1-4B89-82EF-9E4B62AB088E}" type="pres">
      <dgm:prSet presAssocID="{A9A918F4-C7FD-4A2A-9717-F6D4E14CE10F}" presName="txNode" presStyleLbl="fgAcc1" presStyleIdx="0" presStyleCnt="3" custScaleX="76563" custScaleY="90404" custLinFactNeighborX="-20748" custLinFactNeighborY="-25430">
        <dgm:presLayoutVars>
          <dgm:bulletEnabled val="1"/>
        </dgm:presLayoutVars>
      </dgm:prSet>
      <dgm:spPr/>
    </dgm:pt>
    <dgm:pt modelId="{CA07A5AF-C36A-495C-B693-064C020D15BA}" type="pres">
      <dgm:prSet presAssocID="{06FD948E-B84D-4432-B663-1B678C346980}" presName="compositeSpace" presStyleCnt="0"/>
      <dgm:spPr/>
    </dgm:pt>
    <dgm:pt modelId="{212F4EA9-2E7C-4B7B-A53D-1D0B8928C925}" type="pres">
      <dgm:prSet presAssocID="{6BC57E28-6196-4C81-BBA4-ED6789A8B251}" presName="composite" presStyleCnt="0"/>
      <dgm:spPr/>
    </dgm:pt>
    <dgm:pt modelId="{50F6383B-14C5-47DC-A2CD-14FE612F368A}" type="pres">
      <dgm:prSet presAssocID="{6BC57E28-6196-4C81-BBA4-ED6789A8B251}" presName="bgChev" presStyleLbl="node1" presStyleIdx="1" presStyleCnt="3"/>
      <dgm:spPr>
        <a:solidFill>
          <a:srgbClr val="56AA1C"/>
        </a:solidFill>
      </dgm:spPr>
    </dgm:pt>
    <dgm:pt modelId="{DD43EDF1-2B76-4B03-985C-E90C9BDB2682}" type="pres">
      <dgm:prSet presAssocID="{6BC57E28-6196-4C81-BBA4-ED6789A8B251}" presName="txNode" presStyleLbl="fgAcc1" presStyleIdx="1" presStyleCnt="3" custLinFactNeighborX="-19244" custLinFactNeighborY="-24765">
        <dgm:presLayoutVars>
          <dgm:bulletEnabled val="1"/>
        </dgm:presLayoutVars>
      </dgm:prSet>
      <dgm:spPr/>
    </dgm:pt>
    <dgm:pt modelId="{558BFFEB-02BC-49CA-84D7-A8B46F043F11}" type="pres">
      <dgm:prSet presAssocID="{5EB3823A-33FB-429E-B31A-D8D99E55F0E8}" presName="compositeSpace" presStyleCnt="0"/>
      <dgm:spPr/>
    </dgm:pt>
    <dgm:pt modelId="{001E6104-CB4F-49D4-9C12-D7C7D3C5F81A}" type="pres">
      <dgm:prSet presAssocID="{DA2782F8-683C-4BD3-8ED3-1F486B46BC3C}" presName="composite" presStyleCnt="0"/>
      <dgm:spPr/>
    </dgm:pt>
    <dgm:pt modelId="{4E4E6A2B-D7B2-4B12-87F2-3DC2BD188994}" type="pres">
      <dgm:prSet presAssocID="{DA2782F8-683C-4BD3-8ED3-1F486B46BC3C}" presName="bgChev" presStyleLbl="node1" presStyleIdx="2" presStyleCnt="3" custLinFactNeighborX="-14280"/>
      <dgm:spPr>
        <a:solidFill>
          <a:srgbClr val="CD9A09"/>
        </a:solidFill>
      </dgm:spPr>
    </dgm:pt>
    <dgm:pt modelId="{2B556698-D9C6-4080-928D-13BC375E801F}" type="pres">
      <dgm:prSet presAssocID="{DA2782F8-683C-4BD3-8ED3-1F486B46BC3C}" presName="txNode" presStyleLbl="fgAcc1" presStyleIdx="2" presStyleCnt="3" custScaleX="75132" custLinFactNeighborX="-38285" custLinFactNeighborY="-26001">
        <dgm:presLayoutVars>
          <dgm:bulletEnabled val="1"/>
        </dgm:presLayoutVars>
      </dgm:prSet>
      <dgm:spPr/>
    </dgm:pt>
  </dgm:ptLst>
  <dgm:cxnLst>
    <dgm:cxn modelId="{D5FEE101-4A57-41BB-A48E-DE940BB966A8}" srcId="{B8CB35D4-4091-4C5B-BD7B-D240AED84BA4}" destId="{6BC57E28-6196-4C81-BBA4-ED6789A8B251}" srcOrd="1" destOrd="0" parTransId="{DDA8C3CE-23A1-4E78-A8D8-F388B6BFFEBE}" sibTransId="{5EB3823A-33FB-429E-B31A-D8D99E55F0E8}"/>
    <dgm:cxn modelId="{5B523221-F4EC-458E-A0C3-F6A5EB099CA6}" type="presOf" srcId="{B8CB35D4-4091-4C5B-BD7B-D240AED84BA4}" destId="{BD42CB80-BF08-4461-A984-213CCAA0FE1C}" srcOrd="0" destOrd="0" presId="urn:microsoft.com/office/officeart/2005/8/layout/chevronAccent+Icon"/>
    <dgm:cxn modelId="{0B8C5342-AABF-4308-8BFE-56D86B702027}" type="presOf" srcId="{DA2782F8-683C-4BD3-8ED3-1F486B46BC3C}" destId="{2B556698-D9C6-4080-928D-13BC375E801F}" srcOrd="0" destOrd="0" presId="urn:microsoft.com/office/officeart/2005/8/layout/chevronAccent+Icon"/>
    <dgm:cxn modelId="{9AC98253-781D-4586-9FCC-E9638D2D36D9}" type="presOf" srcId="{6BC57E28-6196-4C81-BBA4-ED6789A8B251}" destId="{DD43EDF1-2B76-4B03-985C-E90C9BDB2682}" srcOrd="0" destOrd="0" presId="urn:microsoft.com/office/officeart/2005/8/layout/chevronAccent+Icon"/>
    <dgm:cxn modelId="{2077AEA0-592E-4BA9-80BE-1FD61E0BA747}" srcId="{B8CB35D4-4091-4C5B-BD7B-D240AED84BA4}" destId="{A9A918F4-C7FD-4A2A-9717-F6D4E14CE10F}" srcOrd="0" destOrd="0" parTransId="{CA621146-95ED-4AEE-82C3-571481409DAB}" sibTransId="{06FD948E-B84D-4432-B663-1B678C346980}"/>
    <dgm:cxn modelId="{13FC26C4-4016-4292-A229-53B6BB876139}" type="presOf" srcId="{A9A918F4-C7FD-4A2A-9717-F6D4E14CE10F}" destId="{F7011BBC-F3B1-4B89-82EF-9E4B62AB088E}" srcOrd="0" destOrd="0" presId="urn:microsoft.com/office/officeart/2005/8/layout/chevronAccent+Icon"/>
    <dgm:cxn modelId="{A27811FA-732D-48FB-B66A-9C77657F4349}" srcId="{B8CB35D4-4091-4C5B-BD7B-D240AED84BA4}" destId="{DA2782F8-683C-4BD3-8ED3-1F486B46BC3C}" srcOrd="2" destOrd="0" parTransId="{21354DF0-D4E6-4B26-8A41-09AC6B4D6E67}" sibTransId="{BF00427B-E65D-4554-A85A-362674498459}"/>
    <dgm:cxn modelId="{81B738E8-E017-41C7-A723-16A9D195D722}" type="presParOf" srcId="{BD42CB80-BF08-4461-A984-213CCAA0FE1C}" destId="{FC139C43-69B5-44FB-BAC9-6E50F12B95CF}" srcOrd="0" destOrd="0" presId="urn:microsoft.com/office/officeart/2005/8/layout/chevronAccent+Icon"/>
    <dgm:cxn modelId="{97AF75DC-A503-47C7-8545-1CAFBCEF8EEC}" type="presParOf" srcId="{FC139C43-69B5-44FB-BAC9-6E50F12B95CF}" destId="{E52DAAA9-795B-4B84-950C-4B60AB32C35A}" srcOrd="0" destOrd="0" presId="urn:microsoft.com/office/officeart/2005/8/layout/chevronAccent+Icon"/>
    <dgm:cxn modelId="{3D6F8A77-CE1D-425A-830C-D40427A97FB1}" type="presParOf" srcId="{FC139C43-69B5-44FB-BAC9-6E50F12B95CF}" destId="{F7011BBC-F3B1-4B89-82EF-9E4B62AB088E}" srcOrd="1" destOrd="0" presId="urn:microsoft.com/office/officeart/2005/8/layout/chevronAccent+Icon"/>
    <dgm:cxn modelId="{8239F1F4-7972-4B34-B8D5-68FF86541994}" type="presParOf" srcId="{BD42CB80-BF08-4461-A984-213CCAA0FE1C}" destId="{CA07A5AF-C36A-495C-B693-064C020D15BA}" srcOrd="1" destOrd="0" presId="urn:microsoft.com/office/officeart/2005/8/layout/chevronAccent+Icon"/>
    <dgm:cxn modelId="{811679D6-BB3E-4D6F-8E8E-40A3F697E89A}" type="presParOf" srcId="{BD42CB80-BF08-4461-A984-213CCAA0FE1C}" destId="{212F4EA9-2E7C-4B7B-A53D-1D0B8928C925}" srcOrd="2" destOrd="0" presId="urn:microsoft.com/office/officeart/2005/8/layout/chevronAccent+Icon"/>
    <dgm:cxn modelId="{8F2745A0-DD0B-4AB9-82B8-CDA1DB82342E}" type="presParOf" srcId="{212F4EA9-2E7C-4B7B-A53D-1D0B8928C925}" destId="{50F6383B-14C5-47DC-A2CD-14FE612F368A}" srcOrd="0" destOrd="0" presId="urn:microsoft.com/office/officeart/2005/8/layout/chevronAccent+Icon"/>
    <dgm:cxn modelId="{6B832773-7968-4F9D-B6DF-F08542364E8F}" type="presParOf" srcId="{212F4EA9-2E7C-4B7B-A53D-1D0B8928C925}" destId="{DD43EDF1-2B76-4B03-985C-E90C9BDB2682}" srcOrd="1" destOrd="0" presId="urn:microsoft.com/office/officeart/2005/8/layout/chevronAccent+Icon"/>
    <dgm:cxn modelId="{C2622766-EC18-428D-97D2-FAB51A6B6A82}" type="presParOf" srcId="{BD42CB80-BF08-4461-A984-213CCAA0FE1C}" destId="{558BFFEB-02BC-49CA-84D7-A8B46F043F11}" srcOrd="3" destOrd="0" presId="urn:microsoft.com/office/officeart/2005/8/layout/chevronAccent+Icon"/>
    <dgm:cxn modelId="{7E01A44F-56AA-4FEC-BD76-02AC65E93420}" type="presParOf" srcId="{BD42CB80-BF08-4461-A984-213CCAA0FE1C}" destId="{001E6104-CB4F-49D4-9C12-D7C7D3C5F81A}" srcOrd="4" destOrd="0" presId="urn:microsoft.com/office/officeart/2005/8/layout/chevronAccent+Icon"/>
    <dgm:cxn modelId="{0B2D137D-E7C6-419A-8ABC-462E3B9D6922}" type="presParOf" srcId="{001E6104-CB4F-49D4-9C12-D7C7D3C5F81A}" destId="{4E4E6A2B-D7B2-4B12-87F2-3DC2BD188994}" srcOrd="0" destOrd="0" presId="urn:microsoft.com/office/officeart/2005/8/layout/chevronAccent+Icon"/>
    <dgm:cxn modelId="{C1DB2ED6-29E6-4ED0-A311-268A1E58B3F0}" type="presParOf" srcId="{001E6104-CB4F-49D4-9C12-D7C7D3C5F81A}" destId="{2B556698-D9C6-4080-928D-13BC375E801F}"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D27312-7DB6-4997-83FE-9530541BB1A3}">
      <dsp:nvSpPr>
        <dsp:cNvPr id="0" name=""/>
        <dsp:cNvSpPr/>
      </dsp:nvSpPr>
      <dsp:spPr>
        <a:xfrm>
          <a:off x="299274" y="0"/>
          <a:ext cx="6507249" cy="2565399"/>
        </a:xfrm>
        <a:prstGeom prst="swooshArrow">
          <a:avLst>
            <a:gd name="adj1" fmla="val 25000"/>
            <a:gd name="adj2" fmla="val 25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sp>
    <dsp:sp modelId="{BCEA4E59-E889-4FBB-9EC5-C38CEA5E0D86}">
      <dsp:nvSpPr>
        <dsp:cNvPr id="0" name=""/>
        <dsp:cNvSpPr/>
      </dsp:nvSpPr>
      <dsp:spPr>
        <a:xfrm>
          <a:off x="1433914" y="1631193"/>
          <a:ext cx="94406" cy="944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458298-EAFE-46F2-BD73-3807217D3909}">
      <dsp:nvSpPr>
        <dsp:cNvPr id="0" name=""/>
        <dsp:cNvSpPr/>
      </dsp:nvSpPr>
      <dsp:spPr>
        <a:xfrm>
          <a:off x="1590883" y="1855697"/>
          <a:ext cx="701893" cy="610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024" tIns="0" rIns="0" bIns="0" numCol="1" spcCol="1270" anchor="t" anchorCtr="0">
          <a:noAutofit/>
        </a:bodyPr>
        <a:lstStyle/>
        <a:p>
          <a:pPr marL="0" lvl="0" indent="0" algn="l" defTabSz="444500">
            <a:lnSpc>
              <a:spcPct val="90000"/>
            </a:lnSpc>
            <a:spcBef>
              <a:spcPct val="0"/>
            </a:spcBef>
            <a:spcAft>
              <a:spcPct val="35000"/>
            </a:spcAft>
            <a:buNone/>
            <a:defRPr b="0" i="0"/>
          </a:pPr>
          <a:r>
            <a:rPr lang="1036" sz="1000" kern="1200" dirty="0"/>
            <a:t>Élémentaire</a:t>
          </a:r>
        </a:p>
      </dsp:txBody>
      <dsp:txXfrm>
        <a:off x="1590883" y="1855697"/>
        <a:ext cx="701893" cy="610565"/>
      </dsp:txXfrm>
    </dsp:sp>
    <dsp:sp modelId="{7B95D159-9328-4141-B184-8FD268B27857}">
      <dsp:nvSpPr>
        <dsp:cNvPr id="0" name=""/>
        <dsp:cNvSpPr/>
      </dsp:nvSpPr>
      <dsp:spPr>
        <a:xfrm>
          <a:off x="2469502" y="1218771"/>
          <a:ext cx="164185" cy="1641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3C1AF2-D447-42A9-BFEB-312BCBF1A460}">
      <dsp:nvSpPr>
        <dsp:cNvPr id="0" name=""/>
        <dsp:cNvSpPr/>
      </dsp:nvSpPr>
      <dsp:spPr>
        <a:xfrm>
          <a:off x="2560687" y="1501264"/>
          <a:ext cx="861974" cy="341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999" tIns="0" rIns="0" bIns="0" numCol="1" spcCol="1270" anchor="t" anchorCtr="0">
          <a:noAutofit/>
        </a:bodyPr>
        <a:lstStyle/>
        <a:p>
          <a:pPr marL="0" lvl="0" indent="0" algn="l" defTabSz="444500">
            <a:lnSpc>
              <a:spcPct val="90000"/>
            </a:lnSpc>
            <a:spcBef>
              <a:spcPct val="0"/>
            </a:spcBef>
            <a:spcAft>
              <a:spcPct val="35000"/>
            </a:spcAft>
            <a:buNone/>
            <a:defRPr b="0" i="0"/>
          </a:pPr>
          <a:r>
            <a:rPr lang="1036" sz="1000" kern="1200" dirty="0"/>
            <a:t>Intermédiaire</a:t>
          </a:r>
        </a:p>
      </dsp:txBody>
      <dsp:txXfrm>
        <a:off x="2560687" y="1501264"/>
        <a:ext cx="861974" cy="341739"/>
      </dsp:txXfrm>
    </dsp:sp>
    <dsp:sp modelId="{48B900A8-3BE1-4061-81EB-1419875B3BF1}">
      <dsp:nvSpPr>
        <dsp:cNvPr id="0" name=""/>
        <dsp:cNvSpPr/>
      </dsp:nvSpPr>
      <dsp:spPr>
        <a:xfrm>
          <a:off x="3843376" y="830256"/>
          <a:ext cx="217545" cy="21754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0FA344-EF90-430C-829B-DE88B5EC413C}">
      <dsp:nvSpPr>
        <dsp:cNvPr id="0" name=""/>
        <dsp:cNvSpPr/>
      </dsp:nvSpPr>
      <dsp:spPr>
        <a:xfrm>
          <a:off x="3850729" y="1225730"/>
          <a:ext cx="806695" cy="356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273" tIns="0" rIns="0" bIns="0" numCol="1" spcCol="1270" anchor="t" anchorCtr="0">
          <a:noAutofit/>
        </a:bodyPr>
        <a:lstStyle/>
        <a:p>
          <a:pPr marL="0" lvl="0" indent="0" algn="l" defTabSz="444500">
            <a:lnSpc>
              <a:spcPct val="90000"/>
            </a:lnSpc>
            <a:spcBef>
              <a:spcPct val="0"/>
            </a:spcBef>
            <a:spcAft>
              <a:spcPct val="35000"/>
            </a:spcAft>
            <a:buNone/>
            <a:defRPr b="0" i="0"/>
          </a:pPr>
          <a:r>
            <a:rPr lang="1036" sz="1000" kern="1200" dirty="0"/>
            <a:t>Avancé</a:t>
          </a:r>
        </a:p>
      </dsp:txBody>
      <dsp:txXfrm>
        <a:off x="3850729" y="1225730"/>
        <a:ext cx="806695" cy="356798"/>
      </dsp:txXfrm>
    </dsp:sp>
    <dsp:sp modelId="{D7427134-5684-4089-988B-A772CBC4E4EA}">
      <dsp:nvSpPr>
        <dsp:cNvPr id="0" name=""/>
        <dsp:cNvSpPr/>
      </dsp:nvSpPr>
      <dsp:spPr>
        <a:xfrm>
          <a:off x="5301166" y="559400"/>
          <a:ext cx="291429" cy="2914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8EB726-0C86-4AC6-A58A-E7E58919E359}">
      <dsp:nvSpPr>
        <dsp:cNvPr id="0" name=""/>
        <dsp:cNvSpPr/>
      </dsp:nvSpPr>
      <dsp:spPr>
        <a:xfrm>
          <a:off x="5140339" y="1092966"/>
          <a:ext cx="1229675" cy="230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422" tIns="0" rIns="0" bIns="0" numCol="1" spcCol="1270" anchor="t" anchorCtr="0">
          <a:noAutofit/>
        </a:bodyPr>
        <a:lstStyle/>
        <a:p>
          <a:pPr marL="0" lvl="0" indent="0" algn="l" defTabSz="444500">
            <a:lnSpc>
              <a:spcPct val="90000"/>
            </a:lnSpc>
            <a:spcBef>
              <a:spcPct val="0"/>
            </a:spcBef>
            <a:spcAft>
              <a:spcPct val="35000"/>
            </a:spcAft>
            <a:buNone/>
            <a:defRPr b="0" i="0"/>
          </a:pPr>
          <a:r>
            <a:rPr lang="1036" sz="1000" kern="1200" dirty="0"/>
            <a:t>Avant-garde</a:t>
          </a:r>
        </a:p>
      </dsp:txBody>
      <dsp:txXfrm>
        <a:off x="5140339" y="1092966"/>
        <a:ext cx="1229675" cy="2306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2DAAA9-795B-4B84-950C-4B60AB32C35A}">
      <dsp:nvSpPr>
        <dsp:cNvPr id="0" name=""/>
        <dsp:cNvSpPr/>
      </dsp:nvSpPr>
      <dsp:spPr>
        <a:xfrm>
          <a:off x="127232" y="982693"/>
          <a:ext cx="2322517" cy="896491"/>
        </a:xfrm>
        <a:prstGeom prst="chevron">
          <a:avLst>
            <a:gd name="adj" fmla="val 40000"/>
          </a:avLst>
        </a:prstGeom>
        <a:solidFill>
          <a:srgbClr val="0074C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011BBC-F3B1-4B89-82EF-9E4B62AB088E}">
      <dsp:nvSpPr>
        <dsp:cNvPr id="0" name=""/>
        <dsp:cNvSpPr/>
      </dsp:nvSpPr>
      <dsp:spPr>
        <a:xfrm>
          <a:off x="447362" y="1021852"/>
          <a:ext cx="1501581" cy="810464"/>
        </a:xfrm>
        <a:prstGeom prst="roundRect">
          <a:avLst>
            <a:gd name="adj" fmla="val 10000"/>
          </a:avLst>
        </a:prstGeom>
        <a:solidFill>
          <a:schemeClr val="lt1">
            <a:hueOff val="0"/>
            <a:satOff val="0"/>
            <a:lumOff val="0"/>
            <a:alpha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defRPr b="0" i="0"/>
          </a:pPr>
          <a:r>
            <a:rPr lang="1036" sz="2200" kern="1200" cap="small" baseline="0">
              <a:solidFill>
                <a:schemeClr val="bg1"/>
              </a:solidFill>
              <a:latin typeface="Futura std light"/>
            </a:rPr>
            <a:t>Évaluer</a:t>
          </a:r>
        </a:p>
      </dsp:txBody>
      <dsp:txXfrm>
        <a:off x="471100" y="1045590"/>
        <a:ext cx="1454105" cy="762988"/>
      </dsp:txXfrm>
    </dsp:sp>
    <dsp:sp modelId="{50F6383B-14C5-47DC-A2CD-14FE612F368A}">
      <dsp:nvSpPr>
        <dsp:cNvPr id="0" name=""/>
        <dsp:cNvSpPr/>
      </dsp:nvSpPr>
      <dsp:spPr>
        <a:xfrm>
          <a:off x="2428117" y="961186"/>
          <a:ext cx="2322517" cy="896491"/>
        </a:xfrm>
        <a:prstGeom prst="chevron">
          <a:avLst>
            <a:gd name="adj" fmla="val 40000"/>
          </a:avLst>
        </a:prstGeom>
        <a:solidFill>
          <a:srgbClr val="56AA1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43EDF1-2B76-4B03-985C-E90C9BDB2682}">
      <dsp:nvSpPr>
        <dsp:cNvPr id="0" name=""/>
        <dsp:cNvSpPr/>
      </dsp:nvSpPr>
      <dsp:spPr>
        <a:xfrm>
          <a:off x="2670034" y="963293"/>
          <a:ext cx="1961236" cy="896491"/>
        </a:xfrm>
        <a:prstGeom prst="roundRect">
          <a:avLst>
            <a:gd name="adj" fmla="val 10000"/>
          </a:avLst>
        </a:prstGeom>
        <a:solidFill>
          <a:schemeClr val="lt1">
            <a:hueOff val="0"/>
            <a:satOff val="0"/>
            <a:lumOff val="0"/>
            <a:alpha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defRPr b="0" i="0"/>
          </a:pPr>
          <a:r>
            <a:rPr lang="1036" sz="2200" kern="1200" cap="small" baseline="0">
              <a:solidFill>
                <a:schemeClr val="bg1"/>
              </a:solidFill>
              <a:latin typeface="Futura std light"/>
            </a:rPr>
            <a:t>Prioriser</a:t>
          </a:r>
        </a:p>
      </dsp:txBody>
      <dsp:txXfrm>
        <a:off x="2696291" y="989550"/>
        <a:ext cx="1908722" cy="843977"/>
      </dsp:txXfrm>
    </dsp:sp>
    <dsp:sp modelId="{4E4E6A2B-D7B2-4B12-87F2-3DC2BD188994}">
      <dsp:nvSpPr>
        <dsp:cNvPr id="0" name=""/>
        <dsp:cNvSpPr/>
      </dsp:nvSpPr>
      <dsp:spPr>
        <a:xfrm>
          <a:off x="4749292" y="961186"/>
          <a:ext cx="2322517" cy="896491"/>
        </a:xfrm>
        <a:prstGeom prst="chevron">
          <a:avLst>
            <a:gd name="adj" fmla="val 40000"/>
          </a:avLst>
        </a:prstGeom>
        <a:solidFill>
          <a:srgbClr val="CD9A0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556698-D9C6-4080-928D-13BC375E801F}">
      <dsp:nvSpPr>
        <dsp:cNvPr id="0" name=""/>
        <dsp:cNvSpPr/>
      </dsp:nvSpPr>
      <dsp:spPr>
        <a:xfrm>
          <a:off x="5193286" y="952212"/>
          <a:ext cx="1473516" cy="896491"/>
        </a:xfrm>
        <a:prstGeom prst="roundRect">
          <a:avLst>
            <a:gd name="adj" fmla="val 10000"/>
          </a:avLst>
        </a:prstGeom>
        <a:solidFill>
          <a:schemeClr val="lt1">
            <a:hueOff val="0"/>
            <a:satOff val="0"/>
            <a:lumOff val="0"/>
            <a:alpha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defRPr b="0" i="0"/>
          </a:pPr>
          <a:r>
            <a:rPr lang="1036" sz="2200" kern="1200" cap="small" baseline="0">
              <a:solidFill>
                <a:schemeClr val="bg1"/>
              </a:solidFill>
              <a:latin typeface="Futura std light"/>
            </a:rPr>
            <a:t>Planifier</a:t>
          </a:r>
        </a:p>
      </dsp:txBody>
      <dsp:txXfrm>
        <a:off x="5219543" y="978469"/>
        <a:ext cx="1421002" cy="84397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372" cy="46577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436" y="0"/>
            <a:ext cx="3038372" cy="465774"/>
          </a:xfrm>
          <a:prstGeom prst="rect">
            <a:avLst/>
          </a:prstGeom>
        </p:spPr>
        <p:txBody>
          <a:bodyPr vert="horz" lIns="91440" tIns="45720" rIns="91440" bIns="45720" rtlCol="0"/>
          <a:lstStyle>
            <a:lvl1pPr algn="r">
              <a:defRPr sz="1200"/>
            </a:lvl1pPr>
          </a:lstStyle>
          <a:p>
            <a:fld id="{04D2080B-0C1C-4289-A069-58838627D37C}" type="datetimeFigureOut">
              <a:rPr lang="en-US" smtClean="0"/>
              <a:t>12/15/2024</a:t>
            </a:fld>
            <a:endParaRPr lang="en-US"/>
          </a:p>
        </p:txBody>
      </p:sp>
      <p:sp>
        <p:nvSpPr>
          <p:cNvPr id="4" name="Footer Placeholder 3"/>
          <p:cNvSpPr>
            <a:spLocks noGrp="1"/>
          </p:cNvSpPr>
          <p:nvPr>
            <p:ph type="ftr" sz="quarter" idx="2"/>
          </p:nvPr>
        </p:nvSpPr>
        <p:spPr>
          <a:xfrm>
            <a:off x="1" y="8830628"/>
            <a:ext cx="3038372" cy="46577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436" y="8830628"/>
            <a:ext cx="3038372" cy="465773"/>
          </a:xfrm>
          <a:prstGeom prst="rect">
            <a:avLst/>
          </a:prstGeom>
        </p:spPr>
        <p:txBody>
          <a:bodyPr vert="horz" lIns="91440" tIns="45720" rIns="91440" bIns="45720" rtlCol="0" anchor="b"/>
          <a:lstStyle>
            <a:lvl1pPr algn="r">
              <a:defRPr sz="1200"/>
            </a:lvl1pPr>
          </a:lstStyle>
          <a:p>
            <a:fld id="{0D20D7EE-2997-43B9-84E1-67A87B4C2FC2}" type="slidenum">
              <a:rPr lang="en-US" smtClean="0"/>
              <a:t>‹#›</a:t>
            </a:fld>
            <a:endParaRPr lang="en-US"/>
          </a:p>
        </p:txBody>
      </p:sp>
    </p:spTree>
    <p:extLst>
      <p:ext uri="{BB962C8B-B14F-4D97-AF65-F5344CB8AC3E}">
        <p14:creationId xmlns:p14="http://schemas.microsoft.com/office/powerpoint/2010/main" val="35194230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2951" tIns="46476" rIns="92951" bIns="46476"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2951" tIns="46476" rIns="92951" bIns="46476" rtlCol="0"/>
          <a:lstStyle>
            <a:lvl1pPr algn="r">
              <a:defRPr sz="1200"/>
            </a:lvl1pPr>
          </a:lstStyle>
          <a:p>
            <a:fld id="{4CA40218-F84A-416D-96FC-136CAE658836}" type="datetimeFigureOut">
              <a:rPr lang="en-US" smtClean="0"/>
              <a:t>12/15/2024</a:t>
            </a:fld>
            <a:endParaRPr lang="en-US"/>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sp>
      <p:sp>
        <p:nvSpPr>
          <p:cNvPr id="5" name="Notes Placeholder 4"/>
          <p:cNvSpPr>
            <a:spLocks noGrp="1"/>
          </p:cNvSpPr>
          <p:nvPr>
            <p:ph type="body" sz="quarter" idx="3"/>
          </p:nvPr>
        </p:nvSpPr>
        <p:spPr>
          <a:xfrm>
            <a:off x="701040" y="4473894"/>
            <a:ext cx="5608320" cy="3660458"/>
          </a:xfrm>
          <a:prstGeom prst="rect">
            <a:avLst/>
          </a:prstGeom>
        </p:spPr>
        <p:txBody>
          <a:bodyPr vert="horz" lIns="92951" tIns="46476" rIns="92951" bIns="464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2951" tIns="46476" rIns="92951" bIns="4647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2951" tIns="46476" rIns="92951" bIns="46476" rtlCol="0" anchor="b"/>
          <a:lstStyle>
            <a:lvl1pPr algn="r">
              <a:defRPr sz="1200"/>
            </a:lvl1pPr>
          </a:lstStyle>
          <a:p>
            <a:fld id="{47486F4C-9837-41D3-93E3-4784B0746872}" type="slidenum">
              <a:rPr lang="en-US" smtClean="0"/>
              <a:t>‹#›</a:t>
            </a:fld>
            <a:endParaRPr lang="en-US"/>
          </a:p>
        </p:txBody>
      </p:sp>
    </p:spTree>
    <p:extLst>
      <p:ext uri="{BB962C8B-B14F-4D97-AF65-F5344CB8AC3E}">
        <p14:creationId xmlns:p14="http://schemas.microsoft.com/office/powerpoint/2010/main" val="20278479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a:xfrm>
            <a:off x="304800" y="5060303"/>
            <a:ext cx="6419850" cy="3660458"/>
          </a:xfrm>
        </p:spPr>
        <p:txBody>
          <a:bodyPr/>
          <a:lstStyle/>
          <a:p>
            <a:r>
              <a:rPr lang="fr-FR" sz="1800" b="1" dirty="0">
                <a:effectLst/>
                <a:latin typeface="Calibri" panose="020F0502020204030204" pitchFamily="34" charset="0"/>
                <a:ea typeface="DengXian" panose="02010600030101010101" pitchFamily="2" charset="-122"/>
                <a:cs typeface="Arial" panose="020B0604020202020204" pitchFamily="34" charset="0"/>
              </a:rPr>
              <a:t>Outil de d</a:t>
            </a:r>
            <a:r>
              <a:rPr lang="fr-FR" sz="1800" b="1" dirty="0">
                <a:effectLst/>
                <a:latin typeface="Times New Roman" panose="02020603050405020304" pitchFamily="18" charset="0"/>
                <a:ea typeface="DengXian" panose="02010600030101010101" pitchFamily="2" charset="-122"/>
                <a:cs typeface="Arial" panose="020B0604020202020204" pitchFamily="34" charset="0"/>
              </a:rPr>
              <a:t>é</a:t>
            </a:r>
            <a:r>
              <a:rPr lang="fr-FR" sz="1800" b="1" dirty="0">
                <a:effectLst/>
                <a:latin typeface="Calibri" panose="020F0502020204030204" pitchFamily="34" charset="0"/>
                <a:ea typeface="DengXian" panose="02010600030101010101" pitchFamily="2" charset="-122"/>
                <a:cs typeface="Arial" panose="020B0604020202020204" pitchFamily="34" charset="0"/>
              </a:rPr>
              <a:t>veloppement par stades (SDT) pour les Instituts nationaux de sant</a:t>
            </a:r>
            <a:r>
              <a:rPr lang="fr-FR" sz="1800" b="1" dirty="0">
                <a:effectLst/>
                <a:latin typeface="Times New Roman" panose="02020603050405020304" pitchFamily="18" charset="0"/>
                <a:ea typeface="DengXian" panose="02010600030101010101" pitchFamily="2" charset="-122"/>
                <a:cs typeface="Arial" panose="020B0604020202020204" pitchFamily="34" charset="0"/>
              </a:rPr>
              <a:t>é</a:t>
            </a:r>
            <a:r>
              <a:rPr lang="fr-FR" sz="1800" b="1" dirty="0">
                <a:effectLst/>
                <a:latin typeface="Calibri" panose="020F0502020204030204" pitchFamily="34" charset="0"/>
                <a:ea typeface="DengXian" panose="02010600030101010101" pitchFamily="2" charset="-122"/>
                <a:cs typeface="Arial" panose="020B0604020202020204" pitchFamily="34" charset="0"/>
              </a:rPr>
              <a:t> publique (INSP)</a:t>
            </a:r>
            <a:endParaRPr lang="en-US" sz="1200" b="1" dirty="0">
              <a:solidFill>
                <a:srgbClr val="FF0000"/>
              </a:solidFill>
              <a:cs typeface="Arial" panose="020B0604020202020204" pitchFamily="34" charset="0"/>
            </a:endParaRPr>
          </a:p>
          <a:p>
            <a:pPr marL="0" marR="0">
              <a:lnSpc>
                <a:spcPct val="115000"/>
              </a:lnSpc>
              <a:spcBef>
                <a:spcPts val="0"/>
              </a:spcBef>
              <a:spcAft>
                <a:spcPts val="0"/>
              </a:spcAft>
            </a:pPr>
            <a:r>
              <a:rPr lang="fr-FR" sz="1800" kern="100" dirty="0">
                <a:effectLst/>
                <a:latin typeface="Calibri" panose="020F0502020204030204" pitchFamily="34" charset="0"/>
                <a:ea typeface="DengXian" panose="02010600030101010101" pitchFamily="2" charset="-122"/>
                <a:cs typeface="Arial" panose="020B0604020202020204" pitchFamily="34" charset="0"/>
              </a:rPr>
              <a:t>Les pages de notes de ce PowerPoint sur le SDT compl</a:t>
            </a:r>
            <a:r>
              <a:rPr lang="fr-FR" sz="1800" kern="100" dirty="0">
                <a:effectLst/>
                <a:latin typeface="Times New Roman" panose="02020603050405020304" pitchFamily="18" charset="0"/>
                <a:ea typeface="DengXian" panose="02010600030101010101" pitchFamily="2" charset="-122"/>
                <a:cs typeface="Arial" panose="020B0604020202020204" pitchFamily="34" charset="0"/>
              </a:rPr>
              <a:t>è</a:t>
            </a:r>
            <a:r>
              <a:rPr lang="fr-FR" sz="1800" kern="100" dirty="0">
                <a:effectLst/>
                <a:latin typeface="Calibri" panose="020F0502020204030204" pitchFamily="34" charset="0"/>
                <a:ea typeface="DengXian" panose="02010600030101010101" pitchFamily="2" charset="-122"/>
                <a:cs typeface="Arial" panose="020B0604020202020204" pitchFamily="34" charset="0"/>
              </a:rPr>
              <a:t>tent le contenu des diapositives. </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0" marR="0" indent="274320">
              <a:lnSpc>
                <a:spcPct val="115000"/>
              </a:lnSpc>
              <a:spcBef>
                <a:spcPts val="0"/>
              </a:spcBef>
              <a:spcAft>
                <a:spcPts val="0"/>
              </a:spcAft>
            </a:pPr>
            <a:r>
              <a:rPr lang="fr-FR" sz="1800" kern="100" dirty="0">
                <a:effectLst/>
                <a:latin typeface="Calibri" panose="020F0502020204030204" pitchFamily="34" charset="0"/>
                <a:ea typeface="DengXian" panose="02010600030101010101" pitchFamily="2" charset="-122"/>
                <a:cs typeface="Arial" panose="020B0604020202020204" pitchFamily="34" charset="0"/>
              </a:rPr>
              <a:t>Le SDT a </a:t>
            </a:r>
            <a:r>
              <a:rPr lang="fr-FR" sz="1800" kern="1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effectLst/>
                <a:latin typeface="Calibri" panose="020F0502020204030204" pitchFamily="34" charset="0"/>
                <a:ea typeface="DengXian" panose="02010600030101010101" pitchFamily="2" charset="-122"/>
                <a:cs typeface="Arial" panose="020B0604020202020204" pitchFamily="34" charset="0"/>
              </a:rPr>
              <a:t>t</a:t>
            </a:r>
            <a:r>
              <a:rPr lang="fr-FR" sz="1800" kern="1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effectLst/>
                <a:latin typeface="Calibri" panose="020F0502020204030204" pitchFamily="34" charset="0"/>
                <a:ea typeface="DengXian" panose="02010600030101010101" pitchFamily="2" charset="-122"/>
                <a:cs typeface="Arial" panose="020B0604020202020204" pitchFamily="34" charset="0"/>
              </a:rPr>
              <a:t> </a:t>
            </a:r>
            <a:r>
              <a:rPr lang="fr-FR" sz="1800" kern="1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effectLst/>
                <a:latin typeface="Calibri" panose="020F0502020204030204" pitchFamily="34" charset="0"/>
                <a:ea typeface="DengXian" panose="02010600030101010101" pitchFamily="2" charset="-122"/>
                <a:cs typeface="Arial" panose="020B0604020202020204" pitchFamily="34" charset="0"/>
              </a:rPr>
              <a:t>labor</a:t>
            </a:r>
            <a:r>
              <a:rPr lang="fr-FR" sz="1800" kern="1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effectLst/>
                <a:latin typeface="Calibri" panose="020F0502020204030204" pitchFamily="34" charset="0"/>
                <a:ea typeface="DengXian" panose="02010600030101010101" pitchFamily="2" charset="-122"/>
                <a:cs typeface="Arial" panose="020B0604020202020204" pitchFamily="34" charset="0"/>
              </a:rPr>
              <a:t> par le U.S. </a:t>
            </a:r>
            <a:r>
              <a:rPr lang="fr-FR" sz="1800" kern="100">
                <a:effectLst/>
                <a:latin typeface="Calibri" panose="020F0502020204030204" pitchFamily="34" charset="0"/>
                <a:ea typeface="DengXian" panose="02010600030101010101" pitchFamily="2" charset="-122"/>
                <a:cs typeface="Arial" panose="020B0604020202020204" pitchFamily="34" charset="0"/>
              </a:rPr>
              <a:t>CDC </a:t>
            </a:r>
            <a:r>
              <a:rPr lang="fr-FR" sz="1800" kern="100" dirty="0">
                <a:effectLst/>
                <a:latin typeface="Calibri" panose="020F0502020204030204" pitchFamily="34" charset="0"/>
                <a:ea typeface="DengXian" panose="02010600030101010101" pitchFamily="2" charset="-122"/>
                <a:cs typeface="Arial" panose="020B0604020202020204" pitchFamily="34" charset="0"/>
              </a:rPr>
              <a:t>et l'Association internationale des instituts nationaux de sant</a:t>
            </a:r>
            <a:r>
              <a:rPr lang="fr-FR" sz="1800" kern="1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effectLst/>
                <a:latin typeface="Calibri" panose="020F0502020204030204" pitchFamily="34" charset="0"/>
                <a:ea typeface="DengXian" panose="02010600030101010101" pitchFamily="2" charset="-122"/>
                <a:cs typeface="Arial" panose="020B0604020202020204" pitchFamily="34" charset="0"/>
              </a:rPr>
              <a:t> publique (IANPHI) avec l'assistance d'un groupe consultatif compos</a:t>
            </a:r>
            <a:r>
              <a:rPr lang="fr-FR" sz="1800" kern="1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effectLst/>
                <a:latin typeface="Calibri" panose="020F0502020204030204" pitchFamily="34" charset="0"/>
                <a:ea typeface="DengXian" panose="02010600030101010101" pitchFamily="2" charset="-122"/>
                <a:cs typeface="Arial" panose="020B0604020202020204" pitchFamily="34" charset="0"/>
              </a:rPr>
              <a:t> de leaders des Instituts nationaux de sant</a:t>
            </a:r>
            <a:r>
              <a:rPr lang="fr-FR" sz="1800" kern="1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effectLst/>
                <a:latin typeface="Calibri" panose="020F0502020204030204" pitchFamily="34" charset="0"/>
                <a:ea typeface="DengXian" panose="02010600030101010101" pitchFamily="2" charset="-122"/>
                <a:cs typeface="Arial" panose="020B0604020202020204" pitchFamily="34" charset="0"/>
              </a:rPr>
              <a:t> publique du monde entier. Il est con</a:t>
            </a:r>
            <a:r>
              <a:rPr lang="fr-FR" sz="1800" kern="100" dirty="0">
                <a:effectLst/>
                <a:latin typeface="Times New Roman" panose="02020603050405020304" pitchFamily="18" charset="0"/>
                <a:ea typeface="DengXian" panose="02010600030101010101" pitchFamily="2" charset="-122"/>
                <a:cs typeface="Arial" panose="020B0604020202020204" pitchFamily="34" charset="0"/>
              </a:rPr>
              <a:t>ç</a:t>
            </a:r>
            <a:r>
              <a:rPr lang="fr-FR" sz="1800" kern="100" dirty="0">
                <a:effectLst/>
                <a:latin typeface="Calibri" panose="020F0502020204030204" pitchFamily="34" charset="0"/>
                <a:ea typeface="DengXian" panose="02010600030101010101" pitchFamily="2" charset="-122"/>
                <a:cs typeface="Arial" panose="020B0604020202020204" pitchFamily="34" charset="0"/>
              </a:rPr>
              <a:t>u pour aider les INSP </a:t>
            </a:r>
            <a:r>
              <a:rPr lang="fr-FR" sz="1800" kern="100" dirty="0">
                <a:effectLst/>
                <a:latin typeface="Times New Roman" panose="02020603050405020304" pitchFamily="18" charset="0"/>
                <a:ea typeface="DengXian" panose="02010600030101010101" pitchFamily="2" charset="-122"/>
                <a:cs typeface="Arial" panose="020B0604020202020204" pitchFamily="34" charset="0"/>
              </a:rPr>
              <a:t>à</a:t>
            </a:r>
            <a:r>
              <a:rPr lang="fr-FR" sz="1800" kern="100" dirty="0">
                <a:effectLst/>
                <a:latin typeface="Calibri" panose="020F0502020204030204" pitchFamily="34" charset="0"/>
                <a:ea typeface="DengXian" panose="02010600030101010101" pitchFamily="2" charset="-122"/>
                <a:cs typeface="Arial" panose="020B0604020202020204" pitchFamily="34" charset="0"/>
              </a:rPr>
              <a:t> </a:t>
            </a:r>
            <a:r>
              <a:rPr lang="fr-FR" sz="1800" kern="1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effectLst/>
                <a:latin typeface="Calibri" panose="020F0502020204030204" pitchFamily="34" charset="0"/>
                <a:ea typeface="DengXian" panose="02010600030101010101" pitchFamily="2" charset="-122"/>
                <a:cs typeface="Arial" panose="020B0604020202020204" pitchFamily="34" charset="0"/>
              </a:rPr>
              <a:t>valuer leurs capacit</a:t>
            </a:r>
            <a:r>
              <a:rPr lang="fr-FR" sz="1800" kern="1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effectLst/>
                <a:latin typeface="Calibri" panose="020F0502020204030204" pitchFamily="34" charset="0"/>
                <a:ea typeface="DengXian" panose="02010600030101010101" pitchFamily="2" charset="-122"/>
                <a:cs typeface="Arial" panose="020B0604020202020204" pitchFamily="34" charset="0"/>
              </a:rPr>
              <a:t>s et </a:t>
            </a:r>
            <a:r>
              <a:rPr lang="fr-FR" sz="1800" kern="100" dirty="0">
                <a:effectLst/>
                <a:latin typeface="Times New Roman" panose="02020603050405020304" pitchFamily="18" charset="0"/>
                <a:ea typeface="DengXian" panose="02010600030101010101" pitchFamily="2" charset="-122"/>
                <a:cs typeface="Arial" panose="020B0604020202020204" pitchFamily="34" charset="0"/>
              </a:rPr>
              <a:t>à</a:t>
            </a:r>
            <a:r>
              <a:rPr lang="fr-FR" sz="1800" kern="100" dirty="0">
                <a:effectLst/>
                <a:latin typeface="Calibri" panose="020F0502020204030204" pitchFamily="34" charset="0"/>
                <a:ea typeface="DengXian" panose="02010600030101010101" pitchFamily="2" charset="-122"/>
                <a:cs typeface="Arial" panose="020B0604020202020204" pitchFamily="34" charset="0"/>
              </a:rPr>
              <a:t> planifier leur transition vers un niveau de fonctionnement sup</a:t>
            </a:r>
            <a:r>
              <a:rPr lang="fr-FR" sz="1800" kern="1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effectLst/>
                <a:latin typeface="Calibri" panose="020F0502020204030204" pitchFamily="34" charset="0"/>
                <a:ea typeface="DengXian" panose="02010600030101010101" pitchFamily="2" charset="-122"/>
                <a:cs typeface="Arial" panose="020B0604020202020204" pitchFamily="34" charset="0"/>
              </a:rPr>
              <a:t>rieur. </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0" marR="0" indent="274320">
              <a:lnSpc>
                <a:spcPct val="115000"/>
              </a:lnSpc>
              <a:spcBef>
                <a:spcPts val="0"/>
              </a:spcBef>
              <a:spcAft>
                <a:spcPts val="0"/>
              </a:spcAft>
            </a:pPr>
            <a:r>
              <a:rPr lang="fr-FR" sz="1800"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Le SDT a </a:t>
            </a:r>
            <a:r>
              <a:rPr lang="fr-FR" sz="1800" kern="1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t</a:t>
            </a:r>
            <a:r>
              <a:rPr lang="fr-FR" sz="1800" kern="1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lanc</a:t>
            </a:r>
            <a:r>
              <a:rPr lang="fr-FR" sz="1800" kern="1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en 2017 et a </a:t>
            </a:r>
            <a:r>
              <a:rPr lang="fr-FR" sz="1800" kern="1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t</a:t>
            </a:r>
            <a:r>
              <a:rPr lang="fr-FR" sz="1800" kern="1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utilis</a:t>
            </a:r>
            <a:r>
              <a:rPr lang="fr-FR" sz="1800" kern="1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non seulement par les INSP, mais aussi par les minist</a:t>
            </a:r>
            <a:r>
              <a:rPr lang="fr-FR" sz="1800" kern="1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è</a:t>
            </a:r>
            <a:r>
              <a:rPr lang="fr-FR" sz="1800"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res de la Sant</a:t>
            </a:r>
            <a:r>
              <a:rPr lang="fr-FR" sz="1800" kern="1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et d'autres organisations </a:t>
            </a:r>
            <a:r>
              <a:rPr lang="fr-FR" sz="1800" kern="1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à</a:t>
            </a:r>
            <a:r>
              <a:rPr lang="fr-FR" sz="1800"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travers le monde. La r</a:t>
            </a:r>
            <a:r>
              <a:rPr lang="fr-FR" sz="1800" kern="1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vision</a:t>
            </a:r>
            <a:r>
              <a:rPr lang="fr-FR" sz="1800" kern="1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 </a:t>
            </a:r>
            <a:r>
              <a:rPr lang="fr-FR" sz="1800"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2024 du site Web, du jeu de diapositives et du mat</a:t>
            </a:r>
            <a:r>
              <a:rPr lang="fr-FR" sz="1800" kern="1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riel r</a:t>
            </a:r>
            <a:r>
              <a:rPr lang="fr-FR" sz="1800" kern="1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pond aux besoins identifi</a:t>
            </a:r>
            <a:r>
              <a:rPr lang="fr-FR" sz="1800" kern="1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s par les INSP, par exemple en incluant un guide de discussion sur les maladies non transmissibles, et incorpore des id</a:t>
            </a:r>
            <a:r>
              <a:rPr lang="fr-FR" sz="1800" kern="1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es tir</a:t>
            </a:r>
            <a:r>
              <a:rPr lang="fr-FR" sz="1800" kern="1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es de l'exp</a:t>
            </a:r>
            <a:r>
              <a:rPr lang="fr-FR" sz="1800" kern="1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rience de l'utilisation du SDT dans les pays du monde entier. </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1</a:t>
            </a:fld>
            <a:endParaRPr lang="en-US"/>
          </a:p>
        </p:txBody>
      </p:sp>
    </p:spTree>
    <p:extLst>
      <p:ext uri="{BB962C8B-B14F-4D97-AF65-F5344CB8AC3E}">
        <p14:creationId xmlns:p14="http://schemas.microsoft.com/office/powerpoint/2010/main" val="4113671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989013"/>
            <a:ext cx="4184650" cy="3138487"/>
          </a:xfrm>
        </p:spPr>
      </p:sp>
      <p:sp>
        <p:nvSpPr>
          <p:cNvPr id="3" name="Notes Placeholder 2"/>
          <p:cNvSpPr>
            <a:spLocks noGrp="1"/>
          </p:cNvSpPr>
          <p:nvPr>
            <p:ph type="body" idx="1"/>
          </p:nvPr>
        </p:nvSpPr>
        <p:spPr>
          <a:xfrm>
            <a:off x="323849" y="4742249"/>
            <a:ext cx="6391275" cy="3660458"/>
          </a:xfrm>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fr-FR" sz="1800" dirty="0">
                <a:effectLst/>
                <a:latin typeface="Calibri" panose="020F0502020204030204" pitchFamily="34" charset="0"/>
                <a:ea typeface="DengXian" panose="02010600030101010101" pitchFamily="2" charset="-122"/>
                <a:cs typeface="Arial" panose="020B0604020202020204" pitchFamily="34" charset="0"/>
              </a:rPr>
              <a:t>Les ateliers SDT se d</a:t>
            </a:r>
            <a:r>
              <a:rPr lang="fr-FR" sz="18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effectLst/>
                <a:latin typeface="Calibri" panose="020F0502020204030204" pitchFamily="34" charset="0"/>
                <a:ea typeface="DengXian" panose="02010600030101010101" pitchFamily="2" charset="-122"/>
                <a:cs typeface="Arial" panose="020B0604020202020204" pitchFamily="34" charset="0"/>
              </a:rPr>
              <a:t>roulent en trois </a:t>
            </a:r>
            <a:r>
              <a:rPr lang="fr-FR" sz="18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effectLst/>
                <a:latin typeface="Calibri" panose="020F0502020204030204" pitchFamily="34" charset="0"/>
                <a:ea typeface="DengXian" panose="02010600030101010101" pitchFamily="2" charset="-122"/>
                <a:cs typeface="Arial" panose="020B0604020202020204" pitchFamily="34" charset="0"/>
              </a:rPr>
              <a:t>tapes. La premi</a:t>
            </a:r>
            <a:r>
              <a:rPr lang="fr-FR" sz="1800" dirty="0">
                <a:effectLst/>
                <a:latin typeface="Times New Roman" panose="02020603050405020304" pitchFamily="18" charset="0"/>
                <a:ea typeface="DengXian" panose="02010600030101010101" pitchFamily="2" charset="-122"/>
                <a:cs typeface="Arial" panose="020B0604020202020204" pitchFamily="34" charset="0"/>
              </a:rPr>
              <a:t>è</a:t>
            </a:r>
            <a:r>
              <a:rPr lang="fr-FR" sz="1800" dirty="0">
                <a:effectLst/>
                <a:latin typeface="Calibri" panose="020F0502020204030204" pitchFamily="34" charset="0"/>
                <a:ea typeface="DengXian" panose="02010600030101010101" pitchFamily="2" charset="-122"/>
                <a:cs typeface="Arial" panose="020B0604020202020204" pitchFamily="34" charset="0"/>
              </a:rPr>
              <a:t>re </a:t>
            </a:r>
            <a:r>
              <a:rPr lang="fr-FR" sz="18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effectLst/>
                <a:latin typeface="Calibri" panose="020F0502020204030204" pitchFamily="34" charset="0"/>
                <a:ea typeface="DengXian" panose="02010600030101010101" pitchFamily="2" charset="-122"/>
                <a:cs typeface="Arial" panose="020B0604020202020204" pitchFamily="34" charset="0"/>
              </a:rPr>
              <a:t>tape consiste </a:t>
            </a:r>
            <a:r>
              <a:rPr lang="fr-FR" sz="1800" dirty="0">
                <a:effectLst/>
                <a:latin typeface="Times New Roman" panose="02020603050405020304" pitchFamily="18" charset="0"/>
                <a:ea typeface="DengXian" panose="02010600030101010101" pitchFamily="2" charset="-122"/>
                <a:cs typeface="Arial" panose="020B0604020202020204" pitchFamily="34" charset="0"/>
              </a:rPr>
              <a:t>à</a:t>
            </a:r>
            <a:r>
              <a:rPr lang="fr-FR" sz="1800" dirty="0">
                <a:effectLst/>
                <a:latin typeface="Calibri" panose="020F0502020204030204" pitchFamily="34" charset="0"/>
                <a:ea typeface="DengXian" panose="02010600030101010101" pitchFamily="2" charset="-122"/>
                <a:cs typeface="Arial" panose="020B0604020202020204" pitchFamily="34" charset="0"/>
              </a:rPr>
              <a:t> </a:t>
            </a:r>
            <a:r>
              <a:rPr lang="fr-FR" sz="18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effectLst/>
                <a:latin typeface="Calibri" panose="020F0502020204030204" pitchFamily="34" charset="0"/>
                <a:ea typeface="DengXian" panose="02010600030101010101" pitchFamily="2" charset="-122"/>
                <a:cs typeface="Arial" panose="020B0604020202020204" pitchFamily="34" charset="0"/>
              </a:rPr>
              <a:t>valuer le stade actuel et le stade souhait</a:t>
            </a:r>
            <a:r>
              <a:rPr lang="fr-FR" sz="18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effectLst/>
                <a:latin typeface="Calibri" panose="020F0502020204030204" pitchFamily="34" charset="0"/>
                <a:ea typeface="DengXian" panose="02010600030101010101" pitchFamily="2" charset="-122"/>
                <a:cs typeface="Arial" panose="020B0604020202020204" pitchFamily="34" charset="0"/>
              </a:rPr>
              <a:t>, ainsi que les obstacles qui emp</a:t>
            </a:r>
            <a:r>
              <a:rPr lang="fr-FR" sz="1800" dirty="0">
                <a:effectLst/>
                <a:latin typeface="Times New Roman" panose="02020603050405020304" pitchFamily="18" charset="0"/>
                <a:ea typeface="DengXian" panose="02010600030101010101" pitchFamily="2" charset="-122"/>
                <a:cs typeface="Arial" panose="020B0604020202020204" pitchFamily="34" charset="0"/>
              </a:rPr>
              <a:t>ê</a:t>
            </a:r>
            <a:r>
              <a:rPr lang="fr-FR" sz="1800" dirty="0">
                <a:effectLst/>
                <a:latin typeface="Calibri" panose="020F0502020204030204" pitchFamily="34" charset="0"/>
                <a:ea typeface="DengXian" panose="02010600030101010101" pitchFamily="2" charset="-122"/>
                <a:cs typeface="Arial" panose="020B0604020202020204" pitchFamily="34" charset="0"/>
              </a:rPr>
              <a:t>chent l'INSP d'atteindre le stade souhait</a:t>
            </a:r>
            <a:r>
              <a:rPr lang="fr-FR" sz="18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effectLst/>
                <a:latin typeface="Calibri" panose="020F0502020204030204" pitchFamily="34" charset="0"/>
                <a:ea typeface="DengXian" panose="02010600030101010101" pitchFamily="2" charset="-122"/>
                <a:cs typeface="Arial" panose="020B0604020202020204" pitchFamily="34" charset="0"/>
              </a:rPr>
              <a:t>. La deuxi</a:t>
            </a:r>
            <a:r>
              <a:rPr lang="fr-FR" sz="1800" dirty="0">
                <a:effectLst/>
                <a:latin typeface="Times New Roman" panose="02020603050405020304" pitchFamily="18" charset="0"/>
                <a:ea typeface="DengXian" panose="02010600030101010101" pitchFamily="2" charset="-122"/>
                <a:cs typeface="Arial" panose="020B0604020202020204" pitchFamily="34" charset="0"/>
              </a:rPr>
              <a:t>è</a:t>
            </a:r>
            <a:r>
              <a:rPr lang="fr-FR" sz="1800" dirty="0">
                <a:effectLst/>
                <a:latin typeface="Calibri" panose="020F0502020204030204" pitchFamily="34" charset="0"/>
                <a:ea typeface="DengXian" panose="02010600030101010101" pitchFamily="2" charset="-122"/>
                <a:cs typeface="Arial" panose="020B0604020202020204" pitchFamily="34" charset="0"/>
              </a:rPr>
              <a:t>me est la d</a:t>
            </a:r>
            <a:r>
              <a:rPr lang="fr-FR" sz="18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effectLst/>
                <a:latin typeface="Calibri" panose="020F0502020204030204" pitchFamily="34" charset="0"/>
                <a:ea typeface="DengXian" panose="02010600030101010101" pitchFamily="2" charset="-122"/>
                <a:cs typeface="Arial" panose="020B0604020202020204" pitchFamily="34" charset="0"/>
              </a:rPr>
              <a:t>finition des priorit</a:t>
            </a:r>
            <a:r>
              <a:rPr lang="fr-FR" sz="18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effectLst/>
                <a:latin typeface="Calibri" panose="020F0502020204030204" pitchFamily="34" charset="0"/>
                <a:ea typeface="DengXian" panose="02010600030101010101" pitchFamily="2" charset="-122"/>
                <a:cs typeface="Arial" panose="020B0604020202020204" pitchFamily="34" charset="0"/>
              </a:rPr>
              <a:t>s et la troisi</a:t>
            </a:r>
            <a:r>
              <a:rPr lang="fr-FR" sz="1800" dirty="0">
                <a:effectLst/>
                <a:latin typeface="Times New Roman" panose="02020603050405020304" pitchFamily="18" charset="0"/>
                <a:ea typeface="DengXian" panose="02010600030101010101" pitchFamily="2" charset="-122"/>
                <a:cs typeface="Arial" panose="020B0604020202020204" pitchFamily="34" charset="0"/>
              </a:rPr>
              <a:t>è</a:t>
            </a:r>
            <a:r>
              <a:rPr lang="fr-FR" sz="1800" dirty="0">
                <a:effectLst/>
                <a:latin typeface="Calibri" panose="020F0502020204030204" pitchFamily="34" charset="0"/>
                <a:ea typeface="DengXian" panose="02010600030101010101" pitchFamily="2" charset="-122"/>
                <a:cs typeface="Arial" panose="020B0604020202020204" pitchFamily="34" charset="0"/>
              </a:rPr>
              <a:t>me est la planification. Les résultats de la planification SDT constituent une feuille de route pour le renforcement des capacités et l'augmentation de l'impact dans les domaines que l'INSP considère comme prioritaires</a:t>
            </a:r>
            <a:r>
              <a:rPr lang="en-US" sz="1200" b="0" i="0" kern="1200" dirty="0">
                <a:solidFill>
                  <a:schemeClr val="tx1"/>
                </a:solidFill>
                <a:effectLst/>
                <a:latin typeface="+mn-lt"/>
                <a:ea typeface="+mn-ea"/>
                <a:cs typeface="+mn-cs"/>
              </a:rPr>
              <a:t>.  </a:t>
            </a:r>
            <a:endParaRPr lang="en-US" b="0" dirty="0">
              <a:cs typeface="Arial" panose="020B0604020202020204" pitchFamily="34" charset="0"/>
            </a:endParaRPr>
          </a:p>
          <a:p>
            <a:pPr marL="0" marR="0" indent="0" algn="l" defTabSz="914400" rtl="0" eaLnBrk="1" fontAlgn="auto" latinLnBrk="0" hangingPunct="1">
              <a:lnSpc>
                <a:spcPct val="100000"/>
              </a:lnSpc>
              <a:spcBef>
                <a:spcPct val="0"/>
              </a:spcBef>
              <a:spcAft>
                <a:spcPct val="0"/>
              </a:spcAft>
              <a:buClrTx/>
              <a:buSzTx/>
              <a:buFontTx/>
              <a:buNone/>
              <a:defRPr/>
            </a:pPr>
            <a:endParaRPr lang="en-US" b="0"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10</a:t>
            </a:fld>
            <a:endParaRPr lang="en-US"/>
          </a:p>
        </p:txBody>
      </p:sp>
    </p:spTree>
    <p:extLst>
      <p:ext uri="{BB962C8B-B14F-4D97-AF65-F5344CB8AC3E}">
        <p14:creationId xmlns:p14="http://schemas.microsoft.com/office/powerpoint/2010/main" val="1292929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a:xfrm>
            <a:off x="297711" y="5090120"/>
            <a:ext cx="6422065" cy="3660458"/>
          </a:xfrm>
        </p:spPr>
        <p:txBody>
          <a:bodyPr/>
          <a:lstStyle/>
          <a:p>
            <a:pPr>
              <a:defRPr/>
            </a:pPr>
            <a:r>
              <a:rPr lang="fr-FR" sz="1800" dirty="0">
                <a:effectLst/>
                <a:latin typeface="Calibri" panose="020F0502020204030204" pitchFamily="34" charset="0"/>
                <a:ea typeface="DengXian" panose="02010600030101010101" pitchFamily="2" charset="-122"/>
                <a:cs typeface="Arial" panose="020B0604020202020204" pitchFamily="34" charset="0"/>
              </a:rPr>
              <a:t>Le formulaire d'</a:t>
            </a:r>
            <a:r>
              <a:rPr lang="fr-FR" sz="18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effectLst/>
                <a:latin typeface="Calibri" panose="020F0502020204030204" pitchFamily="34" charset="0"/>
                <a:ea typeface="DengXian" panose="02010600030101010101" pitchFamily="2" charset="-122"/>
                <a:cs typeface="Arial" panose="020B0604020202020204" pitchFamily="34" charset="0"/>
              </a:rPr>
              <a:t>valuation est utilis</a:t>
            </a:r>
            <a:r>
              <a:rPr lang="fr-FR" sz="18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effectLst/>
                <a:latin typeface="Calibri" panose="020F0502020204030204" pitchFamily="34" charset="0"/>
                <a:ea typeface="DengXian" panose="02010600030101010101" pitchFamily="2" charset="-122"/>
                <a:cs typeface="Arial" panose="020B0604020202020204" pitchFamily="34" charset="0"/>
              </a:rPr>
              <a:t> pour consigner les points cl</a:t>
            </a:r>
            <a:r>
              <a:rPr lang="fr-FR" sz="18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effectLst/>
                <a:latin typeface="Calibri" panose="020F0502020204030204" pitchFamily="34" charset="0"/>
                <a:ea typeface="DengXian" panose="02010600030101010101" pitchFamily="2" charset="-122"/>
                <a:cs typeface="Arial" panose="020B0604020202020204" pitchFamily="34" charset="0"/>
              </a:rPr>
              <a:t>s de la discussion. Il comporte des espaces en haut pour fournir le stade actuel et le stade souhait</a:t>
            </a:r>
            <a:r>
              <a:rPr lang="fr-FR" sz="18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effectLst/>
                <a:latin typeface="Calibri" panose="020F0502020204030204" pitchFamily="34" charset="0"/>
                <a:ea typeface="DengXian" panose="02010600030101010101" pitchFamily="2" charset="-122"/>
                <a:cs typeface="Arial" panose="020B0604020202020204" pitchFamily="34" charset="0"/>
              </a:rPr>
              <a:t> de l'INSP dans son ensemble, et des espaces dans le tableau pour saisir des informations plus d</a:t>
            </a:r>
            <a:r>
              <a:rPr lang="fr-FR" sz="18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effectLst/>
                <a:latin typeface="Calibri" panose="020F0502020204030204" pitchFamily="34" charset="0"/>
                <a:ea typeface="DengXian" panose="02010600030101010101" pitchFamily="2" charset="-122"/>
                <a:cs typeface="Arial" panose="020B0604020202020204" pitchFamily="34" charset="0"/>
              </a:rPr>
              <a:t>taill</a:t>
            </a:r>
            <a:r>
              <a:rPr lang="fr-FR" sz="18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effectLst/>
                <a:latin typeface="Calibri" panose="020F0502020204030204" pitchFamily="34" charset="0"/>
                <a:ea typeface="DengXian" panose="02010600030101010101" pitchFamily="2" charset="-122"/>
                <a:cs typeface="Arial" panose="020B0604020202020204" pitchFamily="34" charset="0"/>
              </a:rPr>
              <a:t>es sur les diff</a:t>
            </a:r>
            <a:r>
              <a:rPr lang="fr-FR" sz="18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effectLst/>
                <a:latin typeface="Calibri" panose="020F0502020204030204" pitchFamily="34" charset="0"/>
                <a:ea typeface="DengXian" panose="02010600030101010101" pitchFamily="2" charset="-122"/>
                <a:cs typeface="Arial" panose="020B0604020202020204" pitchFamily="34" charset="0"/>
              </a:rPr>
              <a:t>rents domaines</a:t>
            </a:r>
            <a:r>
              <a:rPr lang="en-US" sz="1200" baseline="0" dirty="0">
                <a:cs typeface="Arial" panose="020B0604020202020204" pitchFamily="34" charset="0"/>
              </a:rPr>
              <a:t>.</a:t>
            </a:r>
          </a:p>
        </p:txBody>
      </p:sp>
      <p:sp>
        <p:nvSpPr>
          <p:cNvPr id="4" name="Slide Number Placeholder 3"/>
          <p:cNvSpPr>
            <a:spLocks noGrp="1"/>
          </p:cNvSpPr>
          <p:nvPr>
            <p:ph type="sldNum" sz="quarter" idx="10"/>
          </p:nvPr>
        </p:nvSpPr>
        <p:spPr/>
        <p:txBody>
          <a:bodyPr/>
          <a:lstStyle/>
          <a:p>
            <a:fld id="{47486F4C-9837-41D3-93E3-4784B0746872}" type="slidenum">
              <a:rPr lang="en-US" smtClean="0"/>
              <a:t>11</a:t>
            </a:fld>
            <a:endParaRPr lang="en-US"/>
          </a:p>
        </p:txBody>
      </p:sp>
    </p:spTree>
    <p:extLst>
      <p:ext uri="{BB962C8B-B14F-4D97-AF65-F5344CB8AC3E}">
        <p14:creationId xmlns:p14="http://schemas.microsoft.com/office/powerpoint/2010/main" val="2241695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a:xfrm>
            <a:off x="308343" y="4941028"/>
            <a:ext cx="6411433" cy="3660458"/>
          </a:xfrm>
        </p:spPr>
        <p:txBody>
          <a:bodyPr/>
          <a:lstStyle/>
          <a:p>
            <a:r>
              <a:rPr lang="fr-FR"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L'</a:t>
            </a:r>
            <a:r>
              <a:rPr lang="fr-FR" sz="18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valuation doit </a:t>
            </a:r>
            <a:r>
              <a:rPr lang="fr-FR" sz="18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ê</a:t>
            </a:r>
            <a:r>
              <a:rPr lang="fr-FR"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tre men</a:t>
            </a:r>
            <a:r>
              <a:rPr lang="fr-FR" sz="18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e par les participants. L'animateur utilise le Guide de discussion pour susciter un </a:t>
            </a:r>
            <a:r>
              <a:rPr lang="fr-FR" sz="18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change r</a:t>
            </a:r>
            <a:r>
              <a:rPr lang="fr-FR" sz="18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fl</a:t>
            </a:r>
            <a:r>
              <a:rPr lang="fr-FR" sz="18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chi d'id</a:t>
            </a:r>
            <a:r>
              <a:rPr lang="fr-FR" sz="18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es et d'informations</a:t>
            </a:r>
            <a:r>
              <a:rPr lang="en-US" baseline="0" dirty="0">
                <a:solidFill>
                  <a:srgbClr val="000000"/>
                </a:solidFill>
                <a:cs typeface="Arial" panose="020B0604020202020204" pitchFamily="34" charset="0"/>
              </a:rPr>
              <a:t>. </a:t>
            </a:r>
          </a:p>
        </p:txBody>
      </p:sp>
      <p:sp>
        <p:nvSpPr>
          <p:cNvPr id="4" name="Slide Number Placeholder 3"/>
          <p:cNvSpPr>
            <a:spLocks noGrp="1"/>
          </p:cNvSpPr>
          <p:nvPr>
            <p:ph type="sldNum" sz="quarter" idx="10"/>
          </p:nvPr>
        </p:nvSpPr>
        <p:spPr/>
        <p:txBody>
          <a:bodyPr/>
          <a:lstStyle/>
          <a:p>
            <a:fld id="{47486F4C-9837-41D3-93E3-4784B0746872}" type="slidenum">
              <a:rPr lang="en-US" smtClean="0"/>
              <a:t>12</a:t>
            </a:fld>
            <a:endParaRPr lang="en-US"/>
          </a:p>
        </p:txBody>
      </p:sp>
    </p:spTree>
    <p:extLst>
      <p:ext uri="{BB962C8B-B14F-4D97-AF65-F5344CB8AC3E}">
        <p14:creationId xmlns:p14="http://schemas.microsoft.com/office/powerpoint/2010/main" val="2402443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58750"/>
            <a:ext cx="4184650" cy="3138488"/>
          </a:xfrm>
        </p:spPr>
      </p:sp>
      <p:sp>
        <p:nvSpPr>
          <p:cNvPr id="3" name="Notes Placeholder 2"/>
          <p:cNvSpPr>
            <a:spLocks noGrp="1"/>
          </p:cNvSpPr>
          <p:nvPr>
            <p:ph type="body" idx="1"/>
          </p:nvPr>
        </p:nvSpPr>
        <p:spPr>
          <a:xfrm>
            <a:off x="228599" y="3410406"/>
            <a:ext cx="6530009" cy="3660458"/>
          </a:xfrm>
        </p:spPr>
        <p:txBody>
          <a:bodyPr/>
          <a:lstStyle/>
          <a:p>
            <a:pPr marR="0" lvl="0" algn="l" defTabSz="914400" rtl="0" eaLnBrk="1" fontAlgn="auto" latinLnBrk="0" hangingPunct="1">
              <a:lnSpc>
                <a:spcPct val="100000"/>
              </a:lnSpc>
              <a:spcBef>
                <a:spcPct val="0"/>
              </a:spcBef>
              <a:spcAft>
                <a:spcPct val="0"/>
              </a:spcAft>
              <a:buClrTx/>
              <a:buSzTx/>
              <a:defRPr/>
            </a:pPr>
            <a:r>
              <a:rPr lang="fr-FR"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Voici un exemple des informations qui auraient pu </a:t>
            </a:r>
            <a:r>
              <a:rPr lang="fr-FR" sz="18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ê</a:t>
            </a:r>
            <a:r>
              <a:rPr lang="fr-FR"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tre saisies sur le formulaire d'</a:t>
            </a:r>
            <a:r>
              <a:rPr lang="fr-FR" sz="18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valuation pour le domaine de l'orientation strat</a:t>
            </a:r>
            <a:r>
              <a:rPr lang="fr-FR" sz="18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gique </a:t>
            </a:r>
            <a:r>
              <a:rPr lang="fr-FR" sz="18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à</a:t>
            </a:r>
            <a:r>
              <a:rPr lang="fr-FR"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l'aide du Guide de discussion sur la surveillance. Vous pouvez constater que cet INSP esp</a:t>
            </a:r>
            <a:r>
              <a:rPr lang="fr-FR" sz="18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è</a:t>
            </a:r>
            <a:r>
              <a:rPr lang="fr-FR"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re passer d'un score de</a:t>
            </a:r>
            <a:r>
              <a:rPr lang="fr-FR" sz="18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 </a:t>
            </a:r>
            <a:r>
              <a:rPr lang="fr-FR"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4 </a:t>
            </a:r>
            <a:r>
              <a:rPr lang="fr-FR" sz="18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à</a:t>
            </a:r>
            <a:r>
              <a:rPr lang="fr-FR"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7 en un an, et qu'il a identifi</a:t>
            </a:r>
            <a:r>
              <a:rPr lang="fr-FR" sz="18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les probl</a:t>
            </a:r>
            <a:r>
              <a:rPr lang="fr-FR" sz="18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è</a:t>
            </a:r>
            <a:r>
              <a:rPr lang="fr-FR"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mes qu'il doit r</a:t>
            </a:r>
            <a:r>
              <a:rPr lang="fr-FR" sz="18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soudre pour y parvenir. Certains des </a:t>
            </a:r>
            <a:r>
              <a:rPr lang="fr-FR" sz="18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l</a:t>
            </a:r>
            <a:r>
              <a:rPr lang="fr-FR" sz="18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ments figurant dans la colonne de droite seront prioritaires, mais d'autres ne le seront pas. Certains d'entre eux peuvent n</a:t>
            </a:r>
            <a:r>
              <a:rPr lang="fr-FR" sz="18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cessiter un examen plus approfondi afin de d</a:t>
            </a:r>
            <a:r>
              <a:rPr lang="fr-FR" sz="18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terminer si leur prise en compte entra</a:t>
            </a:r>
            <a:r>
              <a:rPr lang="fr-FR" sz="18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î</a:t>
            </a:r>
            <a:r>
              <a:rPr lang="fr-FR"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nera les am</a:t>
            </a:r>
            <a:r>
              <a:rPr lang="fr-FR" sz="18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liorations souhait</a:t>
            </a:r>
            <a:r>
              <a:rPr lang="fr-FR" sz="18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es ou si des probl</a:t>
            </a:r>
            <a:r>
              <a:rPr lang="fr-FR" sz="18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è</a:t>
            </a:r>
            <a:r>
              <a:rPr lang="fr-FR"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mes sous-jacents sont plus importants</a:t>
            </a:r>
            <a:r>
              <a:rPr lang="en-US" baseline="0" dirty="0">
                <a:solidFill>
                  <a:srgbClr val="000000"/>
                </a:solidFill>
                <a:cs typeface="Arial" panose="020B0604020202020204" pitchFamily="34" charset="0"/>
              </a:rPr>
              <a:t>. </a:t>
            </a:r>
          </a:p>
          <a:p>
            <a:pPr marR="0" lvl="0" algn="l" defTabSz="914400" rtl="0" eaLnBrk="1" fontAlgn="auto" latinLnBrk="0" hangingPunct="1">
              <a:lnSpc>
                <a:spcPct val="100000"/>
              </a:lnSpc>
              <a:spcBef>
                <a:spcPct val="0"/>
              </a:spcBef>
              <a:spcAft>
                <a:spcPct val="0"/>
              </a:spcAft>
              <a:buClrTx/>
              <a:buSzTx/>
              <a:defRPr/>
            </a:pPr>
            <a:endParaRPr lang="en-US" b="0" baseline="0" dirty="0">
              <a:solidFill>
                <a:srgbClr val="000000"/>
              </a:solidFill>
              <a:cs typeface="Arial" panose="020B0604020202020204" pitchFamily="34" charset="0"/>
            </a:endParaRPr>
          </a:p>
          <a:p>
            <a:pPr marR="0" lvl="0" algn="l" defTabSz="914400" rtl="0" eaLnBrk="1" fontAlgn="auto" latinLnBrk="0" hangingPunct="1">
              <a:lnSpc>
                <a:spcPct val="100000"/>
              </a:lnSpc>
              <a:spcBef>
                <a:spcPct val="0"/>
              </a:spcBef>
              <a:spcAft>
                <a:spcPct val="0"/>
              </a:spcAft>
              <a:buClrTx/>
              <a:buSzTx/>
              <a:defRPr/>
            </a:pPr>
            <a:endParaRPr lang="en-US" b="0" baseline="0" dirty="0">
              <a:solidFill>
                <a:srgbClr val="000000"/>
              </a:solidFill>
              <a:cs typeface="Arial" panose="020B0604020202020204" pitchFamily="34" charset="0"/>
            </a:endParaRPr>
          </a:p>
          <a:p>
            <a:pPr marR="0" lvl="0" algn="l" defTabSz="914400" rtl="0" eaLnBrk="1" fontAlgn="auto" latinLnBrk="0" hangingPunct="1">
              <a:lnSpc>
                <a:spcPct val="100000"/>
              </a:lnSpc>
              <a:spcBef>
                <a:spcPct val="0"/>
              </a:spcBef>
              <a:spcAft>
                <a:spcPct val="0"/>
              </a:spcAft>
              <a:buClrTx/>
              <a:buSzTx/>
              <a:defRPr/>
            </a:pPr>
            <a:endParaRPr lang="en-US" baseline="0" dirty="0">
              <a:solidFill>
                <a:srgbClr val="000000"/>
              </a:solidFill>
              <a:cs typeface="Arial" panose="020B0604020202020204" pitchFamily="34" charset="0"/>
            </a:endParaRPr>
          </a:p>
          <a:p>
            <a:pPr marR="0" lvl="0" algn="l" defTabSz="914400" rtl="0" eaLnBrk="1" fontAlgn="auto" latinLnBrk="0" hangingPunct="1">
              <a:lnSpc>
                <a:spcPct val="100000"/>
              </a:lnSpc>
              <a:spcBef>
                <a:spcPct val="0"/>
              </a:spcBef>
              <a:spcAft>
                <a:spcPct val="0"/>
              </a:spcAft>
              <a:buClrTx/>
              <a:buSzTx/>
              <a:defRPr/>
            </a:pPr>
            <a:endParaRPr lang="en-US" baseline="0" dirty="0">
              <a:solidFill>
                <a:srgbClr val="000000"/>
              </a:solidFill>
              <a:cs typeface="Arial" panose="020B0604020202020204" pitchFamily="34" charset="0"/>
            </a:endParaRPr>
          </a:p>
          <a:p>
            <a:endParaRPr lang="en-US" sz="1200" kern="1200" dirty="0">
              <a:solidFill>
                <a:srgbClr val="000000"/>
              </a:solidFill>
              <a:effectLst/>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13</a:t>
            </a:fld>
            <a:endParaRPr lang="en-US"/>
          </a:p>
        </p:txBody>
      </p:sp>
    </p:spTree>
    <p:extLst>
      <p:ext uri="{BB962C8B-B14F-4D97-AF65-F5344CB8AC3E}">
        <p14:creationId xmlns:p14="http://schemas.microsoft.com/office/powerpoint/2010/main" val="819029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fr-FR" sz="1800" dirty="0">
                <a:solidFill>
                  <a:srgbClr val="FF0000"/>
                </a:solidFill>
                <a:effectLst/>
                <a:latin typeface="Calibri" panose="020F0502020204030204" pitchFamily="34" charset="0"/>
                <a:ea typeface="DengXian" panose="02010600030101010101" pitchFamily="2" charset="-122"/>
                <a:cs typeface="Arial" panose="020B0604020202020204" pitchFamily="34" charset="0"/>
              </a:rPr>
              <a:t>L'</a:t>
            </a:r>
            <a:r>
              <a:rPr lang="fr-FR" sz="1800" dirty="0">
                <a:solidFill>
                  <a:srgbClr val="FF0000"/>
                </a:solidFill>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solidFill>
                  <a:srgbClr val="FF0000"/>
                </a:solidFill>
                <a:effectLst/>
                <a:latin typeface="Calibri" panose="020F0502020204030204" pitchFamily="34" charset="0"/>
                <a:ea typeface="DengXian" panose="02010600030101010101" pitchFamily="2" charset="-122"/>
                <a:cs typeface="Arial" panose="020B0604020202020204" pitchFamily="34" charset="0"/>
              </a:rPr>
              <a:t>valuation donne g</a:t>
            </a:r>
            <a:r>
              <a:rPr lang="fr-FR" sz="1800" dirty="0">
                <a:solidFill>
                  <a:srgbClr val="FF0000"/>
                </a:solidFill>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solidFill>
                  <a:srgbClr val="FF0000"/>
                </a:solidFill>
                <a:effectLst/>
                <a:latin typeface="Calibri" panose="020F0502020204030204" pitchFamily="34" charset="0"/>
                <a:ea typeface="DengXian" panose="02010600030101010101" pitchFamily="2" charset="-122"/>
                <a:cs typeface="Arial" panose="020B0604020202020204" pitchFamily="34" charset="0"/>
              </a:rPr>
              <a:t>n</a:t>
            </a:r>
            <a:r>
              <a:rPr lang="fr-FR" sz="1800" dirty="0">
                <a:solidFill>
                  <a:srgbClr val="FF0000"/>
                </a:solidFill>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solidFill>
                  <a:srgbClr val="FF0000"/>
                </a:solidFill>
                <a:effectLst/>
                <a:latin typeface="Calibri" panose="020F0502020204030204" pitchFamily="34" charset="0"/>
                <a:ea typeface="DengXian" panose="02010600030101010101" pitchFamily="2" charset="-122"/>
                <a:cs typeface="Arial" panose="020B0604020202020204" pitchFamily="34" charset="0"/>
              </a:rPr>
              <a:t>ralement lieu </a:t>
            </a:r>
            <a:r>
              <a:rPr lang="fr-FR" sz="1800" dirty="0">
                <a:solidFill>
                  <a:srgbClr val="FF0000"/>
                </a:solidFill>
                <a:effectLst/>
                <a:latin typeface="Times New Roman" panose="02020603050405020304" pitchFamily="18" charset="0"/>
                <a:ea typeface="DengXian" panose="02010600030101010101" pitchFamily="2" charset="-122"/>
                <a:cs typeface="Arial" panose="020B0604020202020204" pitchFamily="34" charset="0"/>
              </a:rPr>
              <a:t>à</a:t>
            </a:r>
            <a:r>
              <a:rPr lang="fr-FR" sz="1800" dirty="0">
                <a:solidFill>
                  <a:srgbClr val="FF0000"/>
                </a:solidFill>
                <a:effectLst/>
                <a:latin typeface="Calibri" panose="020F0502020204030204" pitchFamily="34" charset="0"/>
                <a:ea typeface="DengXian" panose="02010600030101010101" pitchFamily="2" charset="-122"/>
                <a:cs typeface="Arial" panose="020B0604020202020204" pitchFamily="34" charset="0"/>
              </a:rPr>
              <a:t> de nombreuses id</a:t>
            </a:r>
            <a:r>
              <a:rPr lang="fr-FR" sz="1800" dirty="0">
                <a:solidFill>
                  <a:srgbClr val="FF0000"/>
                </a:solidFill>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solidFill>
                  <a:srgbClr val="FF0000"/>
                </a:solidFill>
                <a:effectLst/>
                <a:latin typeface="Calibri" panose="020F0502020204030204" pitchFamily="34" charset="0"/>
                <a:ea typeface="DengXian" panose="02010600030101010101" pitchFamily="2" charset="-122"/>
                <a:cs typeface="Arial" panose="020B0604020202020204" pitchFamily="34" charset="0"/>
              </a:rPr>
              <a:t>es. La discussion </a:t>
            </a:r>
            <a:r>
              <a:rPr lang="fr-FR" sz="1800" dirty="0">
                <a:solidFill>
                  <a:srgbClr val="FF0000"/>
                </a:solidFill>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solidFill>
                  <a:srgbClr val="FF0000"/>
                </a:solidFill>
                <a:effectLst/>
                <a:latin typeface="Calibri" panose="020F0502020204030204" pitchFamily="34" charset="0"/>
                <a:ea typeface="DengXian" panose="02010600030101010101" pitchFamily="2" charset="-122"/>
                <a:cs typeface="Arial" panose="020B0604020202020204" pitchFamily="34" charset="0"/>
              </a:rPr>
              <a:t>tant libre, des id</a:t>
            </a:r>
            <a:r>
              <a:rPr lang="fr-FR" sz="1800" dirty="0">
                <a:solidFill>
                  <a:srgbClr val="FF0000"/>
                </a:solidFill>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solidFill>
                  <a:srgbClr val="FF0000"/>
                </a:solidFill>
                <a:effectLst/>
                <a:latin typeface="Calibri" panose="020F0502020204030204" pitchFamily="34" charset="0"/>
                <a:ea typeface="DengXian" panose="02010600030101010101" pitchFamily="2" charset="-122"/>
                <a:cs typeface="Arial" panose="020B0604020202020204" pitchFamily="34" charset="0"/>
              </a:rPr>
              <a:t>es connexes peuvent appara</a:t>
            </a:r>
            <a:r>
              <a:rPr lang="fr-FR" sz="1800" dirty="0">
                <a:solidFill>
                  <a:srgbClr val="FF0000"/>
                </a:solidFill>
                <a:effectLst/>
                <a:latin typeface="Times New Roman" panose="02020603050405020304" pitchFamily="18" charset="0"/>
                <a:ea typeface="DengXian" panose="02010600030101010101" pitchFamily="2" charset="-122"/>
                <a:cs typeface="Arial" panose="020B0604020202020204" pitchFamily="34" charset="0"/>
              </a:rPr>
              <a:t>î</a:t>
            </a:r>
            <a:r>
              <a:rPr lang="fr-FR" sz="1800" dirty="0">
                <a:solidFill>
                  <a:srgbClr val="FF0000"/>
                </a:solidFill>
                <a:effectLst/>
                <a:latin typeface="Calibri" panose="020F0502020204030204" pitchFamily="34" charset="0"/>
                <a:ea typeface="DengXian" panose="02010600030101010101" pitchFamily="2" charset="-122"/>
                <a:cs typeface="Arial" panose="020B0604020202020204" pitchFamily="34" charset="0"/>
              </a:rPr>
              <a:t>tre dans diff</a:t>
            </a:r>
            <a:r>
              <a:rPr lang="fr-FR" sz="1800" dirty="0">
                <a:solidFill>
                  <a:srgbClr val="FF0000"/>
                </a:solidFill>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solidFill>
                  <a:srgbClr val="FF0000"/>
                </a:solidFill>
                <a:effectLst/>
                <a:latin typeface="Calibri" panose="020F0502020204030204" pitchFamily="34" charset="0"/>
                <a:ea typeface="DengXian" panose="02010600030101010101" pitchFamily="2" charset="-122"/>
                <a:cs typeface="Arial" panose="020B0604020202020204" pitchFamily="34" charset="0"/>
              </a:rPr>
              <a:t>rents domaines. Pendant la pause, l'animateur et le rapporteur regroupent ces id</a:t>
            </a:r>
            <a:r>
              <a:rPr lang="fr-FR" sz="1800" dirty="0">
                <a:solidFill>
                  <a:srgbClr val="FF0000"/>
                </a:solidFill>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solidFill>
                  <a:srgbClr val="FF0000"/>
                </a:solidFill>
                <a:effectLst/>
                <a:latin typeface="Calibri" panose="020F0502020204030204" pitchFamily="34" charset="0"/>
                <a:ea typeface="DengXian" panose="02010600030101010101" pitchFamily="2" charset="-122"/>
                <a:cs typeface="Arial" panose="020B0604020202020204" pitchFamily="34" charset="0"/>
              </a:rPr>
              <a:t>es dans des cat</a:t>
            </a:r>
            <a:r>
              <a:rPr lang="fr-FR" sz="1800" dirty="0">
                <a:solidFill>
                  <a:srgbClr val="FF0000"/>
                </a:solidFill>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solidFill>
                  <a:srgbClr val="FF0000"/>
                </a:solidFill>
                <a:effectLst/>
                <a:latin typeface="Calibri" panose="020F0502020204030204" pitchFamily="34" charset="0"/>
                <a:ea typeface="DengXian" panose="02010600030101010101" pitchFamily="2" charset="-122"/>
                <a:cs typeface="Arial" panose="020B0604020202020204" pitchFamily="34" charset="0"/>
              </a:rPr>
              <a:t>gories qu'ils jugent coh</a:t>
            </a:r>
            <a:r>
              <a:rPr lang="fr-FR" sz="1800" dirty="0">
                <a:solidFill>
                  <a:srgbClr val="FF0000"/>
                </a:solidFill>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solidFill>
                  <a:srgbClr val="FF0000"/>
                </a:solidFill>
                <a:effectLst/>
                <a:latin typeface="Calibri" panose="020F0502020204030204" pitchFamily="34" charset="0"/>
                <a:ea typeface="DengXian" panose="02010600030101010101" pitchFamily="2" charset="-122"/>
                <a:cs typeface="Arial" panose="020B0604020202020204" pitchFamily="34" charset="0"/>
              </a:rPr>
              <a:t>rentes avec la fa</a:t>
            </a:r>
            <a:r>
              <a:rPr lang="fr-FR" sz="1800" dirty="0">
                <a:solidFill>
                  <a:srgbClr val="FF0000"/>
                </a:solidFill>
                <a:effectLst/>
                <a:latin typeface="Times New Roman" panose="02020603050405020304" pitchFamily="18" charset="0"/>
                <a:ea typeface="DengXian" panose="02010600030101010101" pitchFamily="2" charset="-122"/>
                <a:cs typeface="Arial" panose="020B0604020202020204" pitchFamily="34" charset="0"/>
              </a:rPr>
              <a:t>ç</a:t>
            </a:r>
            <a:r>
              <a:rPr lang="fr-FR" sz="1800" dirty="0">
                <a:solidFill>
                  <a:srgbClr val="FF0000"/>
                </a:solidFill>
                <a:effectLst/>
                <a:latin typeface="Calibri" panose="020F0502020204030204" pitchFamily="34" charset="0"/>
                <a:ea typeface="DengXian" panose="02010600030101010101" pitchFamily="2" charset="-122"/>
                <a:cs typeface="Arial" panose="020B0604020202020204" pitchFamily="34" charset="0"/>
              </a:rPr>
              <a:t>on dont le groupe r</a:t>
            </a:r>
            <a:r>
              <a:rPr lang="fr-FR" sz="1800" dirty="0">
                <a:solidFill>
                  <a:srgbClr val="FF0000"/>
                </a:solidFill>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solidFill>
                  <a:srgbClr val="FF0000"/>
                </a:solidFill>
                <a:effectLst/>
                <a:latin typeface="Calibri" panose="020F0502020204030204" pitchFamily="34" charset="0"/>
                <a:ea typeface="DengXian" panose="02010600030101010101" pitchFamily="2" charset="-122"/>
                <a:cs typeface="Arial" panose="020B0604020202020204" pitchFamily="34" charset="0"/>
              </a:rPr>
              <a:t>fl</a:t>
            </a:r>
            <a:r>
              <a:rPr lang="fr-FR" sz="1800" dirty="0">
                <a:solidFill>
                  <a:srgbClr val="FF0000"/>
                </a:solidFill>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solidFill>
                  <a:srgbClr val="FF0000"/>
                </a:solidFill>
                <a:effectLst/>
                <a:latin typeface="Calibri" panose="020F0502020204030204" pitchFamily="34" charset="0"/>
                <a:ea typeface="DengXian" panose="02010600030101010101" pitchFamily="2" charset="-122"/>
                <a:cs typeface="Arial" panose="020B0604020202020204" pitchFamily="34" charset="0"/>
              </a:rPr>
              <a:t>chit </a:t>
            </a:r>
            <a:r>
              <a:rPr lang="fr-FR" sz="1800" dirty="0">
                <a:solidFill>
                  <a:srgbClr val="FF0000"/>
                </a:solidFill>
                <a:effectLst/>
                <a:latin typeface="Times New Roman" panose="02020603050405020304" pitchFamily="18" charset="0"/>
                <a:ea typeface="DengXian" panose="02010600030101010101" pitchFamily="2" charset="-122"/>
                <a:cs typeface="Arial" panose="020B0604020202020204" pitchFamily="34" charset="0"/>
              </a:rPr>
              <a:t>à</a:t>
            </a:r>
            <a:r>
              <a:rPr lang="fr-FR" sz="1800" dirty="0">
                <a:solidFill>
                  <a:srgbClr val="FF0000"/>
                </a:solidFill>
                <a:effectLst/>
                <a:latin typeface="Calibri" panose="020F0502020204030204" pitchFamily="34" charset="0"/>
                <a:ea typeface="DengXian" panose="02010600030101010101" pitchFamily="2" charset="-122"/>
                <a:cs typeface="Arial" panose="020B0604020202020204" pitchFamily="34" charset="0"/>
              </a:rPr>
              <a:t> ces questions. Par exemple, en utilisant le Guide de discussion sur la surveillance, des id</a:t>
            </a:r>
            <a:r>
              <a:rPr lang="fr-FR" sz="1800" dirty="0">
                <a:solidFill>
                  <a:srgbClr val="FF0000"/>
                </a:solidFill>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solidFill>
                  <a:srgbClr val="FF0000"/>
                </a:solidFill>
                <a:effectLst/>
                <a:latin typeface="Calibri" panose="020F0502020204030204" pitchFamily="34" charset="0"/>
                <a:ea typeface="DengXian" panose="02010600030101010101" pitchFamily="2" charset="-122"/>
                <a:cs typeface="Arial" panose="020B0604020202020204" pitchFamily="34" charset="0"/>
              </a:rPr>
              <a:t>es sur l'int</a:t>
            </a:r>
            <a:r>
              <a:rPr lang="fr-FR" sz="1800" dirty="0">
                <a:solidFill>
                  <a:srgbClr val="FF0000"/>
                </a:solidFill>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solidFill>
                  <a:srgbClr val="FF0000"/>
                </a:solidFill>
                <a:effectLst/>
                <a:latin typeface="Calibri" panose="020F0502020204030204" pitchFamily="34" charset="0"/>
                <a:ea typeface="DengXian" panose="02010600030101010101" pitchFamily="2" charset="-122"/>
                <a:cs typeface="Arial" panose="020B0604020202020204" pitchFamily="34" charset="0"/>
              </a:rPr>
              <a:t>gration des donn</a:t>
            </a:r>
            <a:r>
              <a:rPr lang="fr-FR" sz="1800" dirty="0">
                <a:solidFill>
                  <a:srgbClr val="FF0000"/>
                </a:solidFill>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solidFill>
                  <a:srgbClr val="FF0000"/>
                </a:solidFill>
                <a:effectLst/>
                <a:latin typeface="Calibri" panose="020F0502020204030204" pitchFamily="34" charset="0"/>
                <a:ea typeface="DengXian" panose="02010600030101010101" pitchFamily="2" charset="-122"/>
                <a:cs typeface="Arial" panose="020B0604020202020204" pitchFamily="34" charset="0"/>
              </a:rPr>
              <a:t>es ou sur les rapports infranationaux </a:t>
            </a:r>
            <a:r>
              <a:rPr lang="fr-FR" sz="1800" dirty="0">
                <a:solidFill>
                  <a:srgbClr val="FF0000"/>
                </a:solidFill>
                <a:effectLst/>
                <a:latin typeface="Times New Roman" panose="02020603050405020304" pitchFamily="18" charset="0"/>
                <a:ea typeface="DengXian" panose="02010600030101010101" pitchFamily="2" charset="-122"/>
                <a:cs typeface="Arial" panose="020B0604020202020204" pitchFamily="34" charset="0"/>
              </a:rPr>
              <a:t>à</a:t>
            </a:r>
            <a:r>
              <a:rPr lang="fr-FR" sz="1800" dirty="0">
                <a:solidFill>
                  <a:srgbClr val="FF0000"/>
                </a:solidFill>
                <a:effectLst/>
                <a:latin typeface="Calibri" panose="020F0502020204030204" pitchFamily="34" charset="0"/>
                <a:ea typeface="DengXian" panose="02010600030101010101" pitchFamily="2" charset="-122"/>
                <a:cs typeface="Arial" panose="020B0604020202020204" pitchFamily="34" charset="0"/>
              </a:rPr>
              <a:t> l'INSP auraient pu </a:t>
            </a:r>
            <a:r>
              <a:rPr lang="fr-FR" sz="1800" dirty="0">
                <a:solidFill>
                  <a:srgbClr val="FF0000"/>
                </a:solidFill>
                <a:effectLst/>
                <a:latin typeface="Times New Roman" panose="02020603050405020304" pitchFamily="18" charset="0"/>
                <a:ea typeface="DengXian" panose="02010600030101010101" pitchFamily="2" charset="-122"/>
                <a:cs typeface="Arial" panose="020B0604020202020204" pitchFamily="34" charset="0"/>
              </a:rPr>
              <a:t>ê</a:t>
            </a:r>
            <a:r>
              <a:rPr lang="fr-FR" sz="1800" dirty="0">
                <a:solidFill>
                  <a:srgbClr val="FF0000"/>
                </a:solidFill>
                <a:effectLst/>
                <a:latin typeface="Calibri" panose="020F0502020204030204" pitchFamily="34" charset="0"/>
                <a:ea typeface="DengXian" panose="02010600030101010101" pitchFamily="2" charset="-122"/>
                <a:cs typeface="Arial" panose="020B0604020202020204" pitchFamily="34" charset="0"/>
              </a:rPr>
              <a:t>tre soulev</a:t>
            </a:r>
            <a:r>
              <a:rPr lang="fr-FR" sz="1800" dirty="0">
                <a:solidFill>
                  <a:srgbClr val="FF0000"/>
                </a:solidFill>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solidFill>
                  <a:srgbClr val="FF0000"/>
                </a:solidFill>
                <a:effectLst/>
                <a:latin typeface="Calibri" panose="020F0502020204030204" pitchFamily="34" charset="0"/>
                <a:ea typeface="DengXian" panose="02010600030101010101" pitchFamily="2" charset="-122"/>
                <a:cs typeface="Arial" panose="020B0604020202020204" pitchFamily="34" charset="0"/>
              </a:rPr>
              <a:t>es dans plusieurs domaines (par exemple, les ressources, les syst</a:t>
            </a:r>
            <a:r>
              <a:rPr lang="fr-FR" sz="1800" dirty="0">
                <a:solidFill>
                  <a:srgbClr val="FF0000"/>
                </a:solidFill>
                <a:effectLst/>
                <a:latin typeface="Times New Roman" panose="02020603050405020304" pitchFamily="18" charset="0"/>
                <a:ea typeface="DengXian" panose="02010600030101010101" pitchFamily="2" charset="-122"/>
                <a:cs typeface="Arial" panose="020B0604020202020204" pitchFamily="34" charset="0"/>
              </a:rPr>
              <a:t>è</a:t>
            </a:r>
            <a:r>
              <a:rPr lang="fr-FR" sz="1800" dirty="0">
                <a:solidFill>
                  <a:srgbClr val="FF0000"/>
                </a:solidFill>
                <a:effectLst/>
                <a:latin typeface="Calibri" panose="020F0502020204030204" pitchFamily="34" charset="0"/>
                <a:ea typeface="DengXian" panose="02010600030101010101" pitchFamily="2" charset="-122"/>
                <a:cs typeface="Arial" panose="020B0604020202020204" pitchFamily="34" charset="0"/>
              </a:rPr>
              <a:t>mes, la collaboration et l'impact). Ces id</a:t>
            </a:r>
            <a:r>
              <a:rPr lang="fr-FR" sz="1800" dirty="0">
                <a:solidFill>
                  <a:srgbClr val="FF0000"/>
                </a:solidFill>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solidFill>
                  <a:srgbClr val="FF0000"/>
                </a:solidFill>
                <a:effectLst/>
                <a:latin typeface="Calibri" panose="020F0502020204030204" pitchFamily="34" charset="0"/>
                <a:ea typeface="DengXian" panose="02010600030101010101" pitchFamily="2" charset="-122"/>
                <a:cs typeface="Arial" panose="020B0604020202020204" pitchFamily="34" charset="0"/>
              </a:rPr>
              <a:t>es peuvent </a:t>
            </a:r>
            <a:r>
              <a:rPr lang="fr-FR" sz="1800" dirty="0">
                <a:solidFill>
                  <a:srgbClr val="FF0000"/>
                </a:solidFill>
                <a:effectLst/>
                <a:latin typeface="Times New Roman" panose="02020603050405020304" pitchFamily="18" charset="0"/>
                <a:ea typeface="DengXian" panose="02010600030101010101" pitchFamily="2" charset="-122"/>
                <a:cs typeface="Arial" panose="020B0604020202020204" pitchFamily="34" charset="0"/>
              </a:rPr>
              <a:t>ê</a:t>
            </a:r>
            <a:r>
              <a:rPr lang="fr-FR" sz="1800" dirty="0">
                <a:solidFill>
                  <a:srgbClr val="FF0000"/>
                </a:solidFill>
                <a:effectLst/>
                <a:latin typeface="Calibri" panose="020F0502020204030204" pitchFamily="34" charset="0"/>
                <a:ea typeface="DengXian" panose="02010600030101010101" pitchFamily="2" charset="-122"/>
                <a:cs typeface="Arial" panose="020B0604020202020204" pitchFamily="34" charset="0"/>
              </a:rPr>
              <a:t>tre regroup</a:t>
            </a:r>
            <a:r>
              <a:rPr lang="fr-FR" sz="1800" dirty="0">
                <a:solidFill>
                  <a:srgbClr val="FF0000"/>
                </a:solidFill>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solidFill>
                  <a:srgbClr val="FF0000"/>
                </a:solidFill>
                <a:effectLst/>
                <a:latin typeface="Calibri" panose="020F0502020204030204" pitchFamily="34" charset="0"/>
                <a:ea typeface="DengXian" panose="02010600030101010101" pitchFamily="2" charset="-122"/>
                <a:cs typeface="Arial" panose="020B0604020202020204" pitchFamily="34" charset="0"/>
              </a:rPr>
              <a:t>es en cat</a:t>
            </a:r>
            <a:r>
              <a:rPr lang="fr-FR" sz="1800" dirty="0">
                <a:solidFill>
                  <a:srgbClr val="FF0000"/>
                </a:solidFill>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solidFill>
                  <a:srgbClr val="FF0000"/>
                </a:solidFill>
                <a:effectLst/>
                <a:latin typeface="Calibri" panose="020F0502020204030204" pitchFamily="34" charset="0"/>
                <a:ea typeface="DengXian" panose="02010600030101010101" pitchFamily="2" charset="-122"/>
                <a:cs typeface="Arial" panose="020B0604020202020204" pitchFamily="34" charset="0"/>
              </a:rPr>
              <a:t>gories, comme indiqu</a:t>
            </a:r>
            <a:r>
              <a:rPr lang="fr-FR" sz="1800" dirty="0">
                <a:solidFill>
                  <a:srgbClr val="FF0000"/>
                </a:solidFill>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solidFill>
                  <a:srgbClr val="FF0000"/>
                </a:solidFill>
                <a:effectLst/>
                <a:latin typeface="Calibri" panose="020F0502020204030204" pitchFamily="34" charset="0"/>
                <a:ea typeface="DengXian" panose="02010600030101010101" pitchFamily="2" charset="-122"/>
                <a:cs typeface="Arial" panose="020B0604020202020204" pitchFamily="34" charset="0"/>
              </a:rPr>
              <a:t> ci-dessus</a:t>
            </a:r>
            <a:r>
              <a:rPr lang="en-US" sz="1200" b="0" i="0" kern="1200" baseline="0" dirty="0">
                <a:solidFill>
                  <a:srgbClr val="FF0000"/>
                </a:solidFill>
                <a:effectLst/>
                <a:cs typeface="Arial" panose="020B0604020202020204" pitchFamily="34" charset="0"/>
              </a:rPr>
              <a:t>.</a:t>
            </a:r>
          </a:p>
        </p:txBody>
      </p:sp>
      <p:sp>
        <p:nvSpPr>
          <p:cNvPr id="4" name="Slide Number Placeholder 3"/>
          <p:cNvSpPr>
            <a:spLocks noGrp="1"/>
          </p:cNvSpPr>
          <p:nvPr>
            <p:ph type="sldNum" sz="quarter" idx="10"/>
          </p:nvPr>
        </p:nvSpPr>
        <p:spPr/>
        <p:txBody>
          <a:bodyPr/>
          <a:lstStyle/>
          <a:p>
            <a:fld id="{47486F4C-9837-41D3-93E3-4784B0746872}" type="slidenum">
              <a:rPr lang="en-US" smtClean="0"/>
              <a:t>14</a:t>
            </a:fld>
            <a:endParaRPr lang="en-US"/>
          </a:p>
        </p:txBody>
      </p:sp>
    </p:spTree>
    <p:extLst>
      <p:ext uri="{BB962C8B-B14F-4D97-AF65-F5344CB8AC3E}">
        <p14:creationId xmlns:p14="http://schemas.microsoft.com/office/powerpoint/2010/main" val="4173722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fr-FR" sz="1800" dirty="0">
                <a:effectLst/>
                <a:latin typeface="Calibri" panose="020F0502020204030204" pitchFamily="34" charset="0"/>
                <a:ea typeface="DengXian" panose="02010600030101010101" pitchFamily="2" charset="-122"/>
                <a:cs typeface="Arial" panose="020B0604020202020204" pitchFamily="34" charset="0"/>
              </a:rPr>
              <a:t>Lors de l'</a:t>
            </a:r>
            <a:r>
              <a:rPr lang="fr-FR" sz="18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effectLst/>
                <a:latin typeface="Calibri" panose="020F0502020204030204" pitchFamily="34" charset="0"/>
                <a:ea typeface="DengXian" panose="02010600030101010101" pitchFamily="2" charset="-122"/>
                <a:cs typeface="Arial" panose="020B0604020202020204" pitchFamily="34" charset="0"/>
              </a:rPr>
              <a:t>tablissement des priorit</a:t>
            </a:r>
            <a:r>
              <a:rPr lang="fr-FR" sz="18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effectLst/>
                <a:latin typeface="Calibri" panose="020F0502020204030204" pitchFamily="34" charset="0"/>
                <a:ea typeface="DengXian" panose="02010600030101010101" pitchFamily="2" charset="-122"/>
                <a:cs typeface="Arial" panose="020B0604020202020204" pitchFamily="34" charset="0"/>
              </a:rPr>
              <a:t>s, le rapporteur peut rayer les questions jug</a:t>
            </a:r>
            <a:r>
              <a:rPr lang="fr-FR" sz="18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effectLst/>
                <a:latin typeface="Calibri" panose="020F0502020204030204" pitchFamily="34" charset="0"/>
                <a:ea typeface="DengXian" panose="02010600030101010101" pitchFamily="2" charset="-122"/>
                <a:cs typeface="Arial" panose="020B0604020202020204" pitchFamily="34" charset="0"/>
              </a:rPr>
              <a:t>es non prioritaires et mettre en </a:t>
            </a:r>
            <a:r>
              <a:rPr lang="fr-FR" sz="18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effectLst/>
                <a:latin typeface="Calibri" panose="020F0502020204030204" pitchFamily="34" charset="0"/>
                <a:ea typeface="DengXian" panose="02010600030101010101" pitchFamily="2" charset="-122"/>
                <a:cs typeface="Arial" panose="020B0604020202020204" pitchFamily="34" charset="0"/>
              </a:rPr>
              <a:t>vidence celles qui sont jug</a:t>
            </a:r>
            <a:r>
              <a:rPr lang="fr-FR" sz="18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effectLst/>
                <a:latin typeface="Calibri" panose="020F0502020204030204" pitchFamily="34" charset="0"/>
                <a:ea typeface="DengXian" panose="02010600030101010101" pitchFamily="2" charset="-122"/>
                <a:cs typeface="Arial" panose="020B0604020202020204" pitchFamily="34" charset="0"/>
              </a:rPr>
              <a:t>es importantes. Certaines questions seront modifi</a:t>
            </a:r>
            <a:r>
              <a:rPr lang="fr-FR" sz="18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effectLst/>
                <a:latin typeface="Calibri" panose="020F0502020204030204" pitchFamily="34" charset="0"/>
                <a:ea typeface="DengXian" panose="02010600030101010101" pitchFamily="2" charset="-122"/>
                <a:cs typeface="Arial" panose="020B0604020202020204" pitchFamily="34" charset="0"/>
              </a:rPr>
              <a:t>es sur la base d'un examen plus approfondi</a:t>
            </a:r>
            <a:r>
              <a:rPr lang="en-US" sz="1200" b="0" kern="1200" dirty="0">
                <a:solidFill>
                  <a:schemeClr val="tx1"/>
                </a:solidFill>
                <a:effectLst/>
                <a:cs typeface="Arial" panose="020B0604020202020204" pitchFamily="34" charset="0"/>
              </a:rPr>
              <a:t>. </a:t>
            </a:r>
            <a:endParaRPr lang="en-US" sz="1200" b="0" i="0" kern="1200" baseline="0" dirty="0">
              <a:solidFill>
                <a:srgbClr val="FF0000"/>
              </a:solidFill>
              <a:effectLst/>
              <a:cs typeface="Arial" panose="020B0604020202020204" pitchFamily="34" charset="0"/>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15</a:t>
            </a:fld>
            <a:endParaRPr lang="en-US"/>
          </a:p>
        </p:txBody>
      </p:sp>
    </p:spTree>
    <p:extLst>
      <p:ext uri="{BB962C8B-B14F-4D97-AF65-F5344CB8AC3E}">
        <p14:creationId xmlns:p14="http://schemas.microsoft.com/office/powerpoint/2010/main" val="1177649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a:xfrm>
            <a:off x="297711" y="4473894"/>
            <a:ext cx="6422065" cy="3660458"/>
          </a:xfrm>
        </p:spPr>
        <p:txBody>
          <a:bodyPr/>
          <a:lstStyle/>
          <a:p>
            <a:pPr marL="0" marR="0">
              <a:lnSpc>
                <a:spcPct val="115000"/>
              </a:lnSpc>
              <a:spcBef>
                <a:spcPts val="0"/>
              </a:spcBef>
              <a:spcAft>
                <a:spcPts val="0"/>
              </a:spcAft>
            </a:pPr>
            <a:r>
              <a:rPr lang="fr-FR" sz="1800" kern="100" dirty="0">
                <a:effectLst/>
                <a:latin typeface="Calibri" panose="020F0502020204030204" pitchFamily="34" charset="0"/>
                <a:ea typeface="DengXian" panose="02010600030101010101" pitchFamily="2" charset="-122"/>
                <a:cs typeface="Arial" panose="020B0604020202020204" pitchFamily="34" charset="0"/>
              </a:rPr>
              <a:t>Dans la partie suivante du processus de SDT, les participants élaborent des plans pour leurs priorités les plus importantes. Il est essentiel de définir clairement qui est responsable de quelles actions et quel est le calendrier pour y parvenir. </a:t>
            </a:r>
            <a:r>
              <a:rPr lang="fr-FR" sz="1800" kern="100" dirty="0">
                <a:solidFill>
                  <a:srgbClr val="FF0000"/>
                </a:solidFill>
                <a:effectLst/>
                <a:latin typeface="Calibri" panose="020F0502020204030204" pitchFamily="34" charset="0"/>
                <a:ea typeface="DengXian" panose="02010600030101010101" pitchFamily="2" charset="-122"/>
                <a:cs typeface="Arial" panose="020B0604020202020204" pitchFamily="34" charset="0"/>
              </a:rPr>
              <a:t>Si la planification du travail ne suit pas immédiatement l'établissement des priorités, certains INSP peuvent choisir d'effectuer la planification du travail au cours des semaines suivantes.</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0" marR="0" indent="274320">
              <a:lnSpc>
                <a:spcPct val="115000"/>
              </a:lnSpc>
              <a:spcBef>
                <a:spcPts val="0"/>
              </a:spcBef>
              <a:spcAft>
                <a:spcPts val="0"/>
              </a:spcAft>
            </a:pPr>
            <a:r>
              <a:rPr lang="fr-FR" sz="1800" kern="100" dirty="0">
                <a:effectLst/>
                <a:latin typeface="Calibri" panose="020F0502020204030204" pitchFamily="34" charset="0"/>
                <a:ea typeface="DengXian" panose="02010600030101010101" pitchFamily="2" charset="-122"/>
                <a:cs typeface="Arial" panose="020B0604020202020204" pitchFamily="34" charset="0"/>
              </a:rPr>
              <a:t>Il convient de noter que la planification à l'aide du SDT se veut flexible. Dans cet exemple, le groupe a établi des calendriers avec des étapes et a noté les cas où il devra consulter la direction avant de déterminer les prochaines étapes détaillées (bien qu'un délai pour cette consultation soit indiqué). </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0" marR="0" indent="0" algn="l" defTabSz="914400" rtl="0" eaLnBrk="1" fontAlgn="auto" latinLnBrk="0" hangingPunct="1">
              <a:lnSpc>
                <a:spcPct val="100000"/>
              </a:lnSpc>
              <a:spcBef>
                <a:spcPct val="0"/>
              </a:spcBef>
              <a:spcAft>
                <a:spcPct val="0"/>
              </a:spcAft>
              <a:buClrTx/>
              <a:buSzTx/>
              <a:buFontTx/>
              <a:buNone/>
              <a:defRPr/>
            </a:pP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16</a:t>
            </a:fld>
            <a:endParaRPr lang="en-US"/>
          </a:p>
        </p:txBody>
      </p:sp>
    </p:spTree>
    <p:extLst>
      <p:ext uri="{BB962C8B-B14F-4D97-AF65-F5344CB8AC3E}">
        <p14:creationId xmlns:p14="http://schemas.microsoft.com/office/powerpoint/2010/main" val="799576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a:xfrm>
            <a:off x="308344" y="4473894"/>
            <a:ext cx="6400800" cy="3660458"/>
          </a:xfrm>
        </p:spPr>
        <p:txBody>
          <a:bodyPr/>
          <a:lstStyle/>
          <a:p>
            <a:pPr marL="0" marR="0">
              <a:lnSpc>
                <a:spcPct val="115000"/>
              </a:lnSpc>
              <a:spcBef>
                <a:spcPts val="0"/>
              </a:spcBef>
              <a:spcAft>
                <a:spcPts val="0"/>
              </a:spcAft>
            </a:pPr>
            <a:r>
              <a:rPr lang="fr-FR" sz="1800" kern="100" dirty="0">
                <a:effectLst/>
                <a:latin typeface="Calibri" panose="020F0502020204030204" pitchFamily="34" charset="0"/>
                <a:ea typeface="DengXian" panose="02010600030101010101" pitchFamily="2" charset="-122"/>
                <a:cs typeface="Arial" panose="020B0604020202020204" pitchFamily="34" charset="0"/>
              </a:rPr>
              <a:t>Souvent, les participants ont des idées supplémentaires sur des activités hautement prioritaires qui permettraient d'obtenir rapidement des résultats sur des questions qui ne sont pas couvertes par le Guide de discussion en cours d'examen. La saisie de ces éléments et l'élaboration des prochaines étapes peuvent aider l'INSP à atteindre un niveau global de fonctionnement et/ou d'efficacité plus élevé.</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Bef>
                <a:spcPts val="0"/>
              </a:spcBef>
              <a:spcAft>
                <a:spcPts val="0"/>
              </a:spcAft>
            </a:pPr>
            <a:r>
              <a:rPr lang="fr-FR" sz="1800" kern="1200" dirty="0">
                <a:effectLst/>
                <a:latin typeface="Calibri" panose="020F0502020204030204" pitchFamily="34" charset="0"/>
                <a:ea typeface="DengXian" panose="02010600030101010101" pitchFamily="2" charset="-122"/>
                <a:cs typeface="Arial" panose="020B0604020202020204" pitchFamily="34" charset="0"/>
              </a:rPr>
              <a:t> </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r>
              <a:rPr lang="fr-FR" sz="1800" dirty="0">
                <a:effectLst/>
                <a:latin typeface="Calibri" panose="020F0502020204030204" pitchFamily="34" charset="0"/>
                <a:ea typeface="DengXian" panose="02010600030101010101" pitchFamily="2" charset="-122"/>
                <a:cs typeface="Arial" panose="020B0604020202020204" pitchFamily="34" charset="0"/>
              </a:rPr>
              <a:t>Image : SDT Colombie (juillet 2017)</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17</a:t>
            </a:fld>
            <a:endParaRPr lang="en-US"/>
          </a:p>
        </p:txBody>
      </p:sp>
    </p:spTree>
    <p:extLst>
      <p:ext uri="{BB962C8B-B14F-4D97-AF65-F5344CB8AC3E}">
        <p14:creationId xmlns:p14="http://schemas.microsoft.com/office/powerpoint/2010/main" val="226014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a:xfrm>
            <a:off x="308344" y="4473894"/>
            <a:ext cx="6400800" cy="3660458"/>
          </a:xfrm>
        </p:spPr>
        <p:txBody>
          <a:bodyPr/>
          <a:lstStyle/>
          <a:p>
            <a:pPr marL="0" marR="0">
              <a:lnSpc>
                <a:spcPct val="115000"/>
              </a:lnSpc>
              <a:spcBef>
                <a:spcPts val="0"/>
              </a:spcBef>
              <a:spcAft>
                <a:spcPts val="0"/>
              </a:spcAft>
            </a:pPr>
            <a:r>
              <a:rPr lang="fr-FR" sz="1800" kern="100" dirty="0">
                <a:effectLst/>
                <a:latin typeface="Calibri" panose="020F0502020204030204" pitchFamily="34" charset="0"/>
                <a:ea typeface="DengXian" panose="02010600030101010101" pitchFamily="2" charset="-122"/>
                <a:cs typeface="Arial" panose="020B0604020202020204" pitchFamily="34" charset="0"/>
              </a:rPr>
              <a:t>L'un des pièges potentiels de toute planification est que les participants élaborent des plans détaillés pour ce qui est facile à faire, mais pas nécessairement pour ce qui a le plus d'impact. Avant de déclarer le plan complet, il est essentiel de l'examiner pour déterminer s'il est susceptible d'avoir l'impact souhaité, et de le réviser si nécessaire. </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Bef>
                <a:spcPts val="0"/>
              </a:spcBef>
              <a:spcAft>
                <a:spcPts val="0"/>
              </a:spcAft>
            </a:pPr>
            <a:r>
              <a:rPr lang="fr-FR" sz="1800" kern="1200" dirty="0">
                <a:effectLst/>
                <a:latin typeface="Calibri" panose="020F0502020204030204" pitchFamily="34" charset="0"/>
                <a:ea typeface="DengXian" panose="02010600030101010101" pitchFamily="2" charset="-122"/>
                <a:cs typeface="Arial" panose="020B0604020202020204" pitchFamily="34" charset="0"/>
              </a:rPr>
              <a:t> </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Bef>
                <a:spcPts val="0"/>
              </a:spcBef>
              <a:spcAft>
                <a:spcPts val="0"/>
              </a:spcAft>
            </a:pPr>
            <a:r>
              <a:rPr lang="fr-FR" sz="1800" kern="100" dirty="0">
                <a:effectLst/>
                <a:latin typeface="Calibri" panose="020F0502020204030204" pitchFamily="34" charset="0"/>
                <a:ea typeface="DengXian" panose="02010600030101010101" pitchFamily="2" charset="-122"/>
                <a:cs typeface="Arial" panose="020B0604020202020204" pitchFamily="34" charset="0"/>
              </a:rPr>
              <a:t>Image : Visite de l’INSP/IANPHI au Cambodge (mai 2016)</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18</a:t>
            </a:fld>
            <a:endParaRPr lang="en-US"/>
          </a:p>
        </p:txBody>
      </p:sp>
    </p:spTree>
    <p:extLst>
      <p:ext uri="{BB962C8B-B14F-4D97-AF65-F5344CB8AC3E}">
        <p14:creationId xmlns:p14="http://schemas.microsoft.com/office/powerpoint/2010/main" val="3609578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fr-FR" sz="1800" kern="100" dirty="0">
                <a:effectLst/>
                <a:latin typeface="Calibri" panose="020F0502020204030204" pitchFamily="34" charset="0"/>
                <a:ea typeface="DengXian" panose="02010600030101010101" pitchFamily="2" charset="-122"/>
                <a:cs typeface="Arial" panose="020B0604020202020204" pitchFamily="34" charset="0"/>
              </a:rPr>
              <a:t>Les Guides de discussion et le SDT sont des outils flexibles qui peuvent être adaptés selon les besoins. Les discussions au sein du SDT devraient se concentrer sur les aspects les plus pertinents des Guides de discussion et minimiser le temps consacré à ceux qui ne sont pas aussi importants. En fait, les animateurs modifient souvent les Guides de discussion en remplaçant le terme « INSP » par le nom du groupe qui utilise le Guide de discussion ou en supprimant des éléments spécifiques qui ne feront pas partie de la discussion. </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Bef>
                <a:spcPts val="0"/>
              </a:spcBef>
              <a:spcAft>
                <a:spcPts val="0"/>
              </a:spcAft>
            </a:pPr>
            <a:r>
              <a:rPr lang="fr-FR" sz="1800" kern="1200" dirty="0">
                <a:effectLst/>
                <a:latin typeface="Calibri" panose="020F0502020204030204" pitchFamily="34" charset="0"/>
                <a:ea typeface="DengXian" panose="02010600030101010101" pitchFamily="2" charset="-122"/>
                <a:cs typeface="Arial" panose="020B0604020202020204" pitchFamily="34" charset="0"/>
              </a:rPr>
              <a:t> </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Bef>
                <a:spcPts val="0"/>
              </a:spcBef>
              <a:spcAft>
                <a:spcPts val="0"/>
              </a:spcAft>
            </a:pPr>
            <a:r>
              <a:rPr lang="fr-FR" sz="1800" kern="100" dirty="0">
                <a:effectLst/>
                <a:latin typeface="Calibri" panose="020F0502020204030204" pitchFamily="34" charset="0"/>
                <a:ea typeface="DengXian" panose="02010600030101010101" pitchFamily="2" charset="-122"/>
                <a:cs typeface="Arial" panose="020B0604020202020204" pitchFamily="34" charset="0"/>
              </a:rPr>
              <a:t>Image : Atelier d'écriture pour le Bulletin de santé publique – Karachi, Pakistan (septembre 2022)</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47486F4C-9837-41D3-93E3-4784B0746872}" type="slidenum">
              <a:rPr lang="en-US" smtClean="0"/>
              <a:t>19</a:t>
            </a:fld>
            <a:endParaRPr lang="en-US"/>
          </a:p>
        </p:txBody>
      </p:sp>
    </p:spTree>
    <p:extLst>
      <p:ext uri="{BB962C8B-B14F-4D97-AF65-F5344CB8AC3E}">
        <p14:creationId xmlns:p14="http://schemas.microsoft.com/office/powerpoint/2010/main" val="997754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a:xfrm>
            <a:off x="323851" y="4473894"/>
            <a:ext cx="6391274" cy="3660458"/>
          </a:xfrm>
        </p:spPr>
        <p:txBody>
          <a:bodyPr/>
          <a:lstStyle/>
          <a:p>
            <a:pPr>
              <a:spcBef>
                <a:spcPts val="600"/>
              </a:spcBef>
              <a:spcAft>
                <a:spcPct val="0"/>
              </a:spcAft>
              <a:buClr>
                <a:srgbClr val="4F81BD"/>
              </a:buClr>
              <a:defRPr/>
            </a:pPr>
            <a:r>
              <a:rPr lang="fr-FR"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Cette diapositive énumère les sujets abordés dans cette présentation</a:t>
            </a:r>
            <a:r>
              <a:rPr lang="en-US" dirty="0">
                <a:solidFill>
                  <a:srgbClr val="000000"/>
                </a:solidFill>
              </a:rPr>
              <a:t>.</a:t>
            </a:r>
          </a:p>
        </p:txBody>
      </p:sp>
      <p:sp>
        <p:nvSpPr>
          <p:cNvPr id="4" name="Slide Number Placeholder 3"/>
          <p:cNvSpPr>
            <a:spLocks noGrp="1"/>
          </p:cNvSpPr>
          <p:nvPr>
            <p:ph type="sldNum" sz="quarter" idx="10"/>
          </p:nvPr>
        </p:nvSpPr>
        <p:spPr/>
        <p:txBody>
          <a:bodyPr/>
          <a:lstStyle/>
          <a:p>
            <a:fld id="{47486F4C-9837-41D3-93E3-4784B0746872}" type="slidenum">
              <a:rPr lang="en-US" smtClean="0"/>
              <a:t>2</a:t>
            </a:fld>
            <a:endParaRPr lang="en-US"/>
          </a:p>
        </p:txBody>
      </p:sp>
    </p:spTree>
    <p:extLst>
      <p:ext uri="{BB962C8B-B14F-4D97-AF65-F5344CB8AC3E}">
        <p14:creationId xmlns:p14="http://schemas.microsoft.com/office/powerpoint/2010/main" val="168362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a:xfrm>
            <a:off x="308344" y="4473894"/>
            <a:ext cx="6400800" cy="3660458"/>
          </a:xfrm>
        </p:spPr>
        <p:txBody>
          <a:bodyPr/>
          <a:lstStyle/>
          <a:p>
            <a:pPr marL="0" marR="0">
              <a:lnSpc>
                <a:spcPct val="115000"/>
              </a:lnSpc>
              <a:spcBef>
                <a:spcPts val="0"/>
              </a:spcBef>
              <a:spcAft>
                <a:spcPts val="0"/>
              </a:spcAft>
            </a:pPr>
            <a:r>
              <a:rPr lang="fr-FR" sz="1800" kern="100" dirty="0">
                <a:effectLst/>
                <a:latin typeface="Calibri" panose="020F0502020204030204" pitchFamily="34" charset="0"/>
                <a:ea typeface="DengXian" panose="02010600030101010101" pitchFamily="2" charset="-122"/>
                <a:cs typeface="Arial" panose="020B0604020202020204" pitchFamily="34" charset="0"/>
              </a:rPr>
              <a:t>Les Guides de discussion ont été utilisés avec succès de manière informelle pour susciter la discussion. Parfois, cela s'est fait dans le cadre de réunions convoquées à cet effet ; d'autres fois, cela a fait partie de l'ordre du jour d'une réunion du personnel.</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0" marR="0" indent="274320">
              <a:lnSpc>
                <a:spcPct val="115000"/>
              </a:lnSpc>
              <a:spcBef>
                <a:spcPts val="0"/>
              </a:spcBef>
              <a:spcAft>
                <a:spcPts val="0"/>
              </a:spcAft>
            </a:pPr>
            <a:r>
              <a:rPr lang="fr-FR" sz="1800" kern="100" dirty="0">
                <a:effectLst/>
                <a:latin typeface="Calibri" panose="020F0502020204030204" pitchFamily="34" charset="0"/>
                <a:ea typeface="DengXian" panose="02010600030101010101" pitchFamily="2" charset="-122"/>
                <a:cs typeface="Arial" panose="020B0604020202020204" pitchFamily="34" charset="0"/>
              </a:rPr>
              <a:t>Plusieurs groupes ont utilisé des modifications du SDT pour discuter des maladies non transmissibles. Par exemple, l'Institut Robert Koch d'Allemagne (RKI), en collaboration avec </a:t>
            </a:r>
            <a:r>
              <a:rPr lang="fr-FR" sz="1800" kern="100" dirty="0" err="1">
                <a:effectLst/>
                <a:latin typeface="Calibri" panose="020F0502020204030204" pitchFamily="34" charset="0"/>
                <a:ea typeface="DengXian" panose="02010600030101010101" pitchFamily="2" charset="-122"/>
                <a:cs typeface="Arial" panose="020B0604020202020204" pitchFamily="34" charset="0"/>
              </a:rPr>
              <a:t>Africa</a:t>
            </a:r>
            <a:r>
              <a:rPr lang="fr-FR" sz="1800" kern="100" dirty="0">
                <a:effectLst/>
                <a:latin typeface="Calibri" panose="020F0502020204030204" pitchFamily="34" charset="0"/>
                <a:ea typeface="DengXian" panose="02010600030101010101" pitchFamily="2" charset="-122"/>
                <a:cs typeface="Arial" panose="020B0604020202020204" pitchFamily="34" charset="0"/>
              </a:rPr>
              <a:t> CDC, a adapt</a:t>
            </a:r>
            <a:r>
              <a:rPr lang="fr-FR" sz="1800" kern="1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effectLst/>
                <a:latin typeface="Calibri" panose="020F0502020204030204" pitchFamily="34" charset="0"/>
                <a:ea typeface="DengXian" panose="02010600030101010101" pitchFamily="2" charset="-122"/>
                <a:cs typeface="Arial" panose="020B0604020202020204" pitchFamily="34" charset="0"/>
              </a:rPr>
              <a:t> le SDT pour l'utiliser dans deux ateliers entre pairs sur les syst</a:t>
            </a:r>
            <a:r>
              <a:rPr lang="fr-FR" sz="1800" kern="100" dirty="0">
                <a:effectLst/>
                <a:latin typeface="Times New Roman" panose="02020603050405020304" pitchFamily="18" charset="0"/>
                <a:ea typeface="DengXian" panose="02010600030101010101" pitchFamily="2" charset="-122"/>
                <a:cs typeface="Arial" panose="020B0604020202020204" pitchFamily="34" charset="0"/>
              </a:rPr>
              <a:t>è</a:t>
            </a:r>
            <a:r>
              <a:rPr lang="fr-FR" sz="1800" kern="100" dirty="0">
                <a:effectLst/>
                <a:latin typeface="Calibri" panose="020F0502020204030204" pitchFamily="34" charset="0"/>
                <a:ea typeface="DengXian" panose="02010600030101010101" pitchFamily="2" charset="-122"/>
                <a:cs typeface="Arial" panose="020B0604020202020204" pitchFamily="34" charset="0"/>
              </a:rPr>
              <a:t>mes de surveillance des maladies non transmissibles et sur la sant</a:t>
            </a:r>
            <a:r>
              <a:rPr lang="fr-FR" sz="1800" kern="1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effectLst/>
                <a:latin typeface="Calibri" panose="020F0502020204030204" pitchFamily="34" charset="0"/>
                <a:ea typeface="DengXian" panose="02010600030101010101" pitchFamily="2" charset="-122"/>
                <a:cs typeface="Arial" panose="020B0604020202020204" pitchFamily="34" charset="0"/>
              </a:rPr>
              <a:t> mentale. Ces ateliers, qui ont utilis</a:t>
            </a:r>
            <a:r>
              <a:rPr lang="fr-FR" sz="1800" kern="1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effectLst/>
                <a:latin typeface="Calibri" panose="020F0502020204030204" pitchFamily="34" charset="0"/>
                <a:ea typeface="DengXian" panose="02010600030101010101" pitchFamily="2" charset="-122"/>
                <a:cs typeface="Arial" panose="020B0604020202020204" pitchFamily="34" charset="0"/>
              </a:rPr>
              <a:t> le SDT adapt</a:t>
            </a:r>
            <a:r>
              <a:rPr lang="fr-FR" sz="1800" kern="1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effectLst/>
                <a:latin typeface="Calibri" panose="020F0502020204030204" pitchFamily="34" charset="0"/>
                <a:ea typeface="DengXian" panose="02010600030101010101" pitchFamily="2" charset="-122"/>
                <a:cs typeface="Arial" panose="020B0604020202020204" pitchFamily="34" charset="0"/>
              </a:rPr>
              <a:t> et un outil d</a:t>
            </a:r>
            <a:r>
              <a:rPr lang="fr-FR" sz="1800" kern="1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effectLst/>
                <a:latin typeface="Calibri" panose="020F0502020204030204" pitchFamily="34" charset="0"/>
                <a:ea typeface="DengXian" panose="02010600030101010101" pitchFamily="2" charset="-122"/>
                <a:cs typeface="Arial" panose="020B0604020202020204" pitchFamily="34" charset="0"/>
              </a:rPr>
              <a:t>taill</a:t>
            </a:r>
            <a:r>
              <a:rPr lang="fr-FR" sz="1800" kern="1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effectLst/>
                <a:latin typeface="Calibri" panose="020F0502020204030204" pitchFamily="34" charset="0"/>
                <a:ea typeface="DengXian" panose="02010600030101010101" pitchFamily="2" charset="-122"/>
                <a:cs typeface="Arial" panose="020B0604020202020204" pitchFamily="34" charset="0"/>
              </a:rPr>
              <a:t> de l'OMS, ont couvert un total de neuf pays africains.</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Bef>
                <a:spcPts val="0"/>
              </a:spcBef>
              <a:spcAft>
                <a:spcPts val="0"/>
              </a:spcAft>
            </a:pPr>
            <a:r>
              <a:rPr lang="fr-FR" sz="1800" kern="100" dirty="0">
                <a:effectLst/>
                <a:latin typeface="Calibri" panose="020F0502020204030204" pitchFamily="34" charset="0"/>
                <a:ea typeface="DengXian" panose="02010600030101010101" pitchFamily="2" charset="-122"/>
                <a:cs typeface="Arial" panose="020B0604020202020204" pitchFamily="34" charset="0"/>
              </a:rPr>
              <a:t>Le processus N-CAP, qui comprend un atelier dont la structure est basée sur le SDT, a été mené en Jordanie, en Irak et dans une province du Pakistan.</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0" marR="0" indent="0" algn="l" defTabSz="914400" rtl="0" eaLnBrk="1" fontAlgn="auto" latinLnBrk="0" hangingPunct="1">
              <a:lnSpc>
                <a:spcPct val="100000"/>
              </a:lnSpc>
              <a:spcBef>
                <a:spcPct val="0"/>
              </a:spcBef>
              <a:spcAft>
                <a:spcPct val="0"/>
              </a:spcAft>
              <a:buClrTx/>
              <a:buSzTx/>
              <a:buFontTx/>
              <a:buNone/>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20</a:t>
            </a:fld>
            <a:endParaRPr lang="en-US"/>
          </a:p>
        </p:txBody>
      </p:sp>
    </p:spTree>
    <p:extLst>
      <p:ext uri="{BB962C8B-B14F-4D97-AF65-F5344CB8AC3E}">
        <p14:creationId xmlns:p14="http://schemas.microsoft.com/office/powerpoint/2010/main" val="32490880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86F4C-9837-41D3-93E3-4784B0746872}" type="slidenum">
              <a:rPr lang="en-US" smtClean="0"/>
              <a:t>21</a:t>
            </a:fld>
            <a:endParaRPr lang="en-US"/>
          </a:p>
        </p:txBody>
      </p:sp>
    </p:spTree>
    <p:extLst>
      <p:ext uri="{BB962C8B-B14F-4D97-AF65-F5344CB8AC3E}">
        <p14:creationId xmlns:p14="http://schemas.microsoft.com/office/powerpoint/2010/main" val="2846181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a:xfrm>
            <a:off x="297711" y="5090120"/>
            <a:ext cx="6422065" cy="3660458"/>
          </a:xfrm>
        </p:spPr>
        <p:txBody>
          <a:bodyPr/>
          <a:lstStyle/>
          <a:p>
            <a:r>
              <a:rPr lang="fr-FR" sz="1800" dirty="0">
                <a:effectLst/>
                <a:latin typeface="Calibri" panose="020F0502020204030204" pitchFamily="34" charset="0"/>
                <a:ea typeface="DengXian" panose="02010600030101010101" pitchFamily="2" charset="-122"/>
                <a:cs typeface="Arial" panose="020B0604020202020204" pitchFamily="34" charset="0"/>
              </a:rPr>
              <a:t>Les mod</a:t>
            </a:r>
            <a:r>
              <a:rPr lang="fr-FR" sz="1800" dirty="0">
                <a:effectLst/>
                <a:latin typeface="Times New Roman" panose="02020603050405020304" pitchFamily="18" charset="0"/>
                <a:ea typeface="DengXian" panose="02010600030101010101" pitchFamily="2" charset="-122"/>
                <a:cs typeface="Arial" panose="020B0604020202020204" pitchFamily="34" charset="0"/>
              </a:rPr>
              <a:t>è</a:t>
            </a:r>
            <a:r>
              <a:rPr lang="fr-FR" sz="1800" dirty="0">
                <a:effectLst/>
                <a:latin typeface="Calibri" panose="020F0502020204030204" pitchFamily="34" charset="0"/>
                <a:ea typeface="DengXian" panose="02010600030101010101" pitchFamily="2" charset="-122"/>
                <a:cs typeface="Arial" panose="020B0604020202020204" pitchFamily="34" charset="0"/>
              </a:rPr>
              <a:t>les de maturit</a:t>
            </a:r>
            <a:r>
              <a:rPr lang="fr-FR" sz="18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effectLst/>
                <a:latin typeface="Calibri" panose="020F0502020204030204" pitchFamily="34" charset="0"/>
                <a:ea typeface="DengXian" panose="02010600030101010101" pitchFamily="2" charset="-122"/>
                <a:cs typeface="Arial" panose="020B0604020202020204" pitchFamily="34" charset="0"/>
              </a:rPr>
              <a:t> reposent sur l'id</a:t>
            </a:r>
            <a:r>
              <a:rPr lang="fr-FR" sz="18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effectLst/>
                <a:latin typeface="Calibri" panose="020F0502020204030204" pitchFamily="34" charset="0"/>
                <a:ea typeface="DengXian" panose="02010600030101010101" pitchFamily="2" charset="-122"/>
                <a:cs typeface="Arial" panose="020B0604020202020204" pitchFamily="34" charset="0"/>
              </a:rPr>
              <a:t>e que, pour un sujet ou un domaine prioritaire donn</a:t>
            </a:r>
            <a:r>
              <a:rPr lang="fr-FR" sz="1800" dirty="0">
                <a:effectLst/>
                <a:latin typeface="Times New Roman" panose="02020603050405020304" pitchFamily="18" charset="0"/>
                <a:ea typeface="DengXian" panose="02010600030101010101" pitchFamily="2" charset="-122"/>
                <a:cs typeface="Arial" panose="020B0604020202020204" pitchFamily="34" charset="0"/>
              </a:rPr>
              <a:t>é –</a:t>
            </a:r>
            <a:r>
              <a:rPr lang="fr-FR" sz="1800" dirty="0">
                <a:effectLst/>
                <a:latin typeface="Calibri" panose="020F0502020204030204" pitchFamily="34" charset="0"/>
                <a:ea typeface="DengXian" panose="02010600030101010101" pitchFamily="2" charset="-122"/>
                <a:cs typeface="Arial" panose="020B0604020202020204" pitchFamily="34" charset="0"/>
              </a:rPr>
              <a:t> comme le leadership et la gestion, ou la surveillance</a:t>
            </a:r>
            <a:r>
              <a:rPr lang="fr-FR" sz="1800" dirty="0">
                <a:effectLst/>
                <a:latin typeface="Times New Roman" panose="02020603050405020304" pitchFamily="18" charset="0"/>
                <a:ea typeface="DengXian" panose="02010600030101010101" pitchFamily="2" charset="-122"/>
                <a:cs typeface="Arial" panose="020B0604020202020204" pitchFamily="34" charset="0"/>
              </a:rPr>
              <a:t> –</a:t>
            </a:r>
            <a:r>
              <a:rPr lang="fr-FR" sz="1800" dirty="0">
                <a:effectLst/>
                <a:latin typeface="Calibri" panose="020F0502020204030204" pitchFamily="34" charset="0"/>
                <a:ea typeface="DengXian" panose="02010600030101010101" pitchFamily="2" charset="-122"/>
                <a:cs typeface="Arial" panose="020B0604020202020204" pitchFamily="34" charset="0"/>
              </a:rPr>
              <a:t> les INSP pr</a:t>
            </a:r>
            <a:r>
              <a:rPr lang="fr-FR" sz="18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effectLst/>
                <a:latin typeface="Calibri" panose="020F0502020204030204" pitchFamily="34" charset="0"/>
                <a:ea typeface="DengXian" panose="02010600030101010101" pitchFamily="2" charset="-122"/>
                <a:cs typeface="Arial" panose="020B0604020202020204" pitchFamily="34" charset="0"/>
              </a:rPr>
              <a:t>sentent diff</a:t>
            </a:r>
            <a:r>
              <a:rPr lang="fr-FR" sz="18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effectLst/>
                <a:latin typeface="Calibri" panose="020F0502020204030204" pitchFamily="34" charset="0"/>
                <a:ea typeface="DengXian" panose="02010600030101010101" pitchFamily="2" charset="-122"/>
                <a:cs typeface="Arial" panose="020B0604020202020204" pitchFamily="34" charset="0"/>
              </a:rPr>
              <a:t>rents stades de </a:t>
            </a:r>
            <a:r>
              <a:rPr lang="fr-FR" sz="1800" dirty="0">
                <a:effectLst/>
                <a:latin typeface="Times New Roman" panose="02020603050405020304" pitchFamily="18" charset="0"/>
                <a:ea typeface="DengXian" panose="02010600030101010101" pitchFamily="2" charset="-122"/>
                <a:cs typeface="Arial" panose="020B0604020202020204" pitchFamily="34" charset="0"/>
              </a:rPr>
              <a:t>« </a:t>
            </a:r>
            <a:r>
              <a:rPr lang="fr-FR" sz="1800" dirty="0">
                <a:effectLst/>
                <a:latin typeface="Calibri" panose="020F0502020204030204" pitchFamily="34" charset="0"/>
                <a:ea typeface="DengXian" panose="02010600030101010101" pitchFamily="2" charset="-122"/>
                <a:cs typeface="Arial" panose="020B0604020202020204" pitchFamily="34" charset="0"/>
              </a:rPr>
              <a:t>maturit</a:t>
            </a:r>
            <a:r>
              <a:rPr lang="fr-FR" sz="1800" dirty="0">
                <a:effectLst/>
                <a:latin typeface="Times New Roman" panose="02020603050405020304" pitchFamily="18" charset="0"/>
                <a:ea typeface="DengXian" panose="02010600030101010101" pitchFamily="2" charset="-122"/>
                <a:cs typeface="Arial" panose="020B0604020202020204" pitchFamily="34" charset="0"/>
              </a:rPr>
              <a:t>é »</a:t>
            </a:r>
            <a:r>
              <a:rPr lang="fr-FR" sz="1800" dirty="0">
                <a:effectLst/>
                <a:latin typeface="Calibri" panose="020F0502020204030204" pitchFamily="34" charset="0"/>
                <a:ea typeface="DengXian" panose="02010600030101010101" pitchFamily="2" charset="-122"/>
                <a:cs typeface="Arial" panose="020B0604020202020204" pitchFamily="34" charset="0"/>
              </a:rPr>
              <a:t> ou de d</a:t>
            </a:r>
            <a:r>
              <a:rPr lang="fr-FR" sz="18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effectLst/>
                <a:latin typeface="Calibri" panose="020F0502020204030204" pitchFamily="34" charset="0"/>
                <a:ea typeface="DengXian" panose="02010600030101010101" pitchFamily="2" charset="-122"/>
                <a:cs typeface="Arial" panose="020B0604020202020204" pitchFamily="34" charset="0"/>
              </a:rPr>
              <a:t>veloppement. En fournissant des exemples de ce </a:t>
            </a:r>
            <a:r>
              <a:rPr lang="fr-FR" sz="1800" dirty="0">
                <a:effectLst/>
                <a:latin typeface="Times New Roman" panose="02020603050405020304" pitchFamily="18" charset="0"/>
                <a:ea typeface="DengXian" panose="02010600030101010101" pitchFamily="2" charset="-122"/>
                <a:cs typeface="Arial" panose="020B0604020202020204" pitchFamily="34" charset="0"/>
              </a:rPr>
              <a:t>à</a:t>
            </a:r>
            <a:r>
              <a:rPr lang="fr-FR" sz="1800" dirty="0">
                <a:effectLst/>
                <a:latin typeface="Calibri" panose="020F0502020204030204" pitchFamily="34" charset="0"/>
                <a:ea typeface="DengXian" panose="02010600030101010101" pitchFamily="2" charset="-122"/>
                <a:cs typeface="Arial" panose="020B0604020202020204" pitchFamily="34" charset="0"/>
              </a:rPr>
              <a:t> quoi ressemblent les diff</a:t>
            </a:r>
            <a:r>
              <a:rPr lang="fr-FR" sz="18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effectLst/>
                <a:latin typeface="Calibri" panose="020F0502020204030204" pitchFamily="34" charset="0"/>
                <a:ea typeface="DengXian" panose="02010600030101010101" pitchFamily="2" charset="-122"/>
                <a:cs typeface="Arial" panose="020B0604020202020204" pitchFamily="34" charset="0"/>
              </a:rPr>
              <a:t>rents stades de maturit</a:t>
            </a:r>
            <a:r>
              <a:rPr lang="fr-FR" sz="18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effectLst/>
                <a:latin typeface="Calibri" panose="020F0502020204030204" pitchFamily="34" charset="0"/>
                <a:ea typeface="DengXian" panose="02010600030101010101" pitchFamily="2" charset="-122"/>
                <a:cs typeface="Arial" panose="020B0604020202020204" pitchFamily="34" charset="0"/>
              </a:rPr>
              <a:t>, les guides de discussion encouragent des conversations approfondies qui d</a:t>
            </a:r>
            <a:r>
              <a:rPr lang="fr-FR" sz="18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effectLst/>
                <a:latin typeface="Calibri" panose="020F0502020204030204" pitchFamily="34" charset="0"/>
                <a:ea typeface="DengXian" panose="02010600030101010101" pitchFamily="2" charset="-122"/>
                <a:cs typeface="Arial" panose="020B0604020202020204" pitchFamily="34" charset="0"/>
              </a:rPr>
              <a:t>bouchent sur des plans permettant d'atteindre les stades souhait</a:t>
            </a:r>
            <a:r>
              <a:rPr lang="fr-FR" sz="18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effectLst/>
                <a:latin typeface="Calibri" panose="020F0502020204030204" pitchFamily="34" charset="0"/>
                <a:ea typeface="DengXian" panose="02010600030101010101" pitchFamily="2" charset="-122"/>
                <a:cs typeface="Arial" panose="020B0604020202020204" pitchFamily="34" charset="0"/>
              </a:rPr>
              <a:t>s</a:t>
            </a:r>
            <a:r>
              <a:rPr lang="en-US" dirty="0">
                <a:cs typeface="Arial" panose="020B0604020202020204" pitchFamily="34" charset="0"/>
              </a:rPr>
              <a:t>.</a:t>
            </a:r>
          </a:p>
          <a:p>
            <a:endParaRPr lang="en-US" dirty="0">
              <a:cs typeface="Arial" panose="020B0604020202020204" pitchFamily="34" charset="0"/>
            </a:endParaRPr>
          </a:p>
          <a:p>
            <a:endParaRPr lang="en-US"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3</a:t>
            </a:fld>
            <a:endParaRPr lang="en-US"/>
          </a:p>
        </p:txBody>
      </p:sp>
    </p:spTree>
    <p:extLst>
      <p:ext uri="{BB962C8B-B14F-4D97-AF65-F5344CB8AC3E}">
        <p14:creationId xmlns:p14="http://schemas.microsoft.com/office/powerpoint/2010/main" val="3522392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46050"/>
            <a:ext cx="4184650" cy="3138488"/>
          </a:xfrm>
        </p:spPr>
      </p:sp>
      <p:sp>
        <p:nvSpPr>
          <p:cNvPr id="3" name="Notes Placeholder 2"/>
          <p:cNvSpPr>
            <a:spLocks noGrp="1"/>
          </p:cNvSpPr>
          <p:nvPr>
            <p:ph type="body" idx="1"/>
          </p:nvPr>
        </p:nvSpPr>
        <p:spPr>
          <a:xfrm>
            <a:off x="308344" y="3399639"/>
            <a:ext cx="6411433" cy="3660458"/>
          </a:xfrm>
        </p:spPr>
        <p:txBody>
          <a:bodyPr/>
          <a:lstStyle/>
          <a:p>
            <a:pPr marL="0" marR="0">
              <a:lnSpc>
                <a:spcPct val="115000"/>
              </a:lnSpc>
              <a:spcBef>
                <a:spcPts val="0"/>
              </a:spcBef>
              <a:spcAft>
                <a:spcPts val="0"/>
              </a:spcAft>
            </a:pPr>
            <a:r>
              <a:rPr lang="fr-FR" sz="1800" kern="100" dirty="0">
                <a:effectLst/>
                <a:latin typeface="Calibri" panose="020F0502020204030204" pitchFamily="34" charset="0"/>
                <a:ea typeface="DengXian" panose="02010600030101010101" pitchFamily="2" charset="-122"/>
                <a:cs typeface="Arial" panose="020B0604020202020204" pitchFamily="34" charset="0"/>
              </a:rPr>
              <a:t>Souvent, la planification des INSP se concentre sur les fonctions de sant</a:t>
            </a:r>
            <a:r>
              <a:rPr lang="fr-FR" sz="1800" kern="1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effectLst/>
                <a:latin typeface="Calibri" panose="020F0502020204030204" pitchFamily="34" charset="0"/>
                <a:ea typeface="DengXian" panose="02010600030101010101" pitchFamily="2" charset="-122"/>
                <a:cs typeface="Arial" panose="020B0604020202020204" pitchFamily="34" charset="0"/>
              </a:rPr>
              <a:t> publique. Cependant, il arrive que des probl</a:t>
            </a:r>
            <a:r>
              <a:rPr lang="fr-FR" sz="1800" kern="100" dirty="0">
                <a:effectLst/>
                <a:latin typeface="Times New Roman" panose="02020603050405020304" pitchFamily="18" charset="0"/>
                <a:ea typeface="DengXian" panose="02010600030101010101" pitchFamily="2" charset="-122"/>
                <a:cs typeface="Arial" panose="020B0604020202020204" pitchFamily="34" charset="0"/>
              </a:rPr>
              <a:t>è</a:t>
            </a:r>
            <a:r>
              <a:rPr lang="fr-FR" sz="1800" kern="100" dirty="0">
                <a:effectLst/>
                <a:latin typeface="Calibri" panose="020F0502020204030204" pitchFamily="34" charset="0"/>
                <a:ea typeface="DengXian" panose="02010600030101010101" pitchFamily="2" charset="-122"/>
                <a:cs typeface="Arial" panose="020B0604020202020204" pitchFamily="34" charset="0"/>
              </a:rPr>
              <a:t>mes internes, tels que le leadership et la gestion ou l'infrastructure des INSP, constituent des obstacles majeurs </a:t>
            </a:r>
            <a:r>
              <a:rPr lang="fr-FR" sz="1800" kern="100" dirty="0">
                <a:effectLst/>
                <a:latin typeface="Times New Roman" panose="02020603050405020304" pitchFamily="18" charset="0"/>
                <a:ea typeface="DengXian" panose="02010600030101010101" pitchFamily="2" charset="-122"/>
                <a:cs typeface="Arial" panose="020B0604020202020204" pitchFamily="34" charset="0"/>
              </a:rPr>
              <a:t>à</a:t>
            </a:r>
            <a:r>
              <a:rPr lang="fr-FR" sz="1800" kern="100" dirty="0">
                <a:effectLst/>
                <a:latin typeface="Calibri" panose="020F0502020204030204" pitchFamily="34" charset="0"/>
                <a:ea typeface="DengXian" panose="02010600030101010101" pitchFamily="2" charset="-122"/>
                <a:cs typeface="Arial" panose="020B0604020202020204" pitchFamily="34" charset="0"/>
              </a:rPr>
              <a:t> l'accomplissement des fonctions de sant</a:t>
            </a:r>
            <a:r>
              <a:rPr lang="fr-FR" sz="1800" kern="1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effectLst/>
                <a:latin typeface="Calibri" panose="020F0502020204030204" pitchFamily="34" charset="0"/>
                <a:ea typeface="DengXian" panose="02010600030101010101" pitchFamily="2" charset="-122"/>
                <a:cs typeface="Arial" panose="020B0604020202020204" pitchFamily="34" charset="0"/>
              </a:rPr>
              <a:t> publique</a:t>
            </a:r>
            <a:r>
              <a:rPr lang="fr-FR" sz="1800"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C'est pourquoi le SDT comprend des guides de discussion qui couvrent des questions internes, telles que le leadership et la gestion, et sur des questions externes, telles que la surveillance. </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0" marR="0" indent="274320">
              <a:lnSpc>
                <a:spcPct val="115000"/>
              </a:lnSpc>
              <a:spcBef>
                <a:spcPts val="0"/>
              </a:spcBef>
              <a:spcAft>
                <a:spcPts val="0"/>
              </a:spcAft>
            </a:pPr>
            <a:r>
              <a:rPr lang="fr-FR" sz="1800"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La plupart des guides de discussion tourn</a:t>
            </a:r>
            <a:r>
              <a:rPr lang="fr-FR" sz="1800" kern="1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s vers l</a:t>
            </a:r>
            <a:r>
              <a:rPr lang="fr-FR" sz="1800" kern="1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a:t>
            </a:r>
            <a:r>
              <a:rPr lang="fr-FR" sz="1800"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ext</a:t>
            </a:r>
            <a:r>
              <a:rPr lang="fr-FR" sz="1800" kern="1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rieur concernent les capacit</a:t>
            </a:r>
            <a:r>
              <a:rPr lang="fr-FR" sz="1800" kern="1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s, telles que la surveillance ou la pr</a:t>
            </a:r>
            <a:r>
              <a:rPr lang="fr-FR" sz="1800" kern="1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paration et la r</a:t>
            </a:r>
            <a:r>
              <a:rPr lang="fr-FR" sz="1800" kern="1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ponse aux situations d'urgence. En r</a:t>
            </a:r>
            <a:r>
              <a:rPr lang="fr-FR" sz="1800" kern="1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ponse aux demandes, un guide de discussion a </a:t>
            </a:r>
            <a:r>
              <a:rPr lang="fr-FR" sz="1800" kern="1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t</a:t>
            </a:r>
            <a:r>
              <a:rPr lang="fr-FR" sz="1800" kern="1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a:t>
            </a:r>
            <a:r>
              <a:rPr lang="fr-FR" sz="1800" kern="1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labor</a:t>
            </a:r>
            <a:r>
              <a:rPr lang="fr-FR" sz="1800" kern="1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pour les maladies non transmissibles. Un guide de discussion g</a:t>
            </a:r>
            <a:r>
              <a:rPr lang="fr-FR" sz="1800" kern="1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n</a:t>
            </a:r>
            <a:r>
              <a:rPr lang="fr-FR" sz="1800" kern="1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rique est fourni, qui peut </a:t>
            </a:r>
            <a:r>
              <a:rPr lang="fr-FR" sz="1800" kern="1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ê</a:t>
            </a:r>
            <a:r>
              <a:rPr lang="fr-FR" sz="1800"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tre adapt</a:t>
            </a:r>
            <a:r>
              <a:rPr lang="fr-FR" sz="1800" kern="1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pour aborder des questions actuellement non incluses, telles que les blessures ou la sant</a:t>
            </a:r>
            <a:r>
              <a:rPr lang="fr-FR" sz="1800" kern="1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mentale. </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0" marR="0" indent="274320">
              <a:lnSpc>
                <a:spcPct val="115000"/>
              </a:lnSpc>
              <a:spcBef>
                <a:spcPts val="0"/>
              </a:spcBef>
              <a:spcAft>
                <a:spcPts val="0"/>
              </a:spcAft>
            </a:pPr>
            <a:r>
              <a:rPr lang="fr-FR" sz="1800"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Les guides de discussion fournissent des exemples sp</a:t>
            </a:r>
            <a:r>
              <a:rPr lang="fr-FR" sz="1800" kern="1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cifiques d'attributs et de capacit</a:t>
            </a:r>
            <a:r>
              <a:rPr lang="fr-FR" sz="1800" kern="1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s dont les INSP pourraient disposer </a:t>
            </a:r>
            <a:r>
              <a:rPr lang="fr-FR" sz="1800" kern="1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à</a:t>
            </a:r>
            <a:r>
              <a:rPr lang="fr-FR" sz="1800"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diff</a:t>
            </a:r>
            <a:r>
              <a:rPr lang="fr-FR" sz="1800" kern="1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rents stades de d</a:t>
            </a:r>
            <a:r>
              <a:rPr lang="fr-FR" sz="1800" kern="1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veloppement. En fournissant des exemples de ce </a:t>
            </a:r>
            <a:r>
              <a:rPr lang="fr-FR" sz="1800" kern="1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à</a:t>
            </a:r>
            <a:r>
              <a:rPr lang="fr-FR" sz="1800"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quoi ressemblent les quatre stades de maturit</a:t>
            </a:r>
            <a:r>
              <a:rPr lang="fr-FR" sz="1800" kern="1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les guides de discussion constituent une base pour des conversations approfondies. </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07000"/>
              </a:lnSpc>
              <a:spcBef>
                <a:spcPct val="0"/>
              </a:spcBef>
              <a:spcAft>
                <a:spcPct val="0"/>
              </a:spcAft>
            </a:pPr>
            <a:endParaRPr lang="en-US" sz="1200" kern="1200" dirty="0">
              <a:solidFill>
                <a:srgbClr val="000000"/>
              </a:solidFill>
              <a:effectLst/>
              <a:latin typeface="+mn-lt"/>
              <a:ea typeface="Calibri" panose="020F0502020204030204" pitchFamily="34" charset="0"/>
              <a:cs typeface="Calibri" panose="020F0502020204030204" pitchFamily="34" charset="0"/>
            </a:endParaRPr>
          </a:p>
          <a:p>
            <a:endParaRPr lang="en-US" sz="1200" dirty="0">
              <a:latin typeface="+mn-lt"/>
              <a:cs typeface="Arial" panose="020B0604020202020204" pitchFamily="34" charset="0"/>
            </a:endParaRPr>
          </a:p>
          <a:p>
            <a:endParaRPr lang="en-US"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4</a:t>
            </a:fld>
            <a:endParaRPr lang="en-US"/>
          </a:p>
        </p:txBody>
      </p:sp>
    </p:spTree>
    <p:extLst>
      <p:ext uri="{BB962C8B-B14F-4D97-AF65-F5344CB8AC3E}">
        <p14:creationId xmlns:p14="http://schemas.microsoft.com/office/powerpoint/2010/main" val="1086006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46050"/>
            <a:ext cx="4184650" cy="3138488"/>
          </a:xfrm>
        </p:spPr>
      </p:sp>
      <p:sp>
        <p:nvSpPr>
          <p:cNvPr id="3" name="Notes Placeholder 2"/>
          <p:cNvSpPr>
            <a:spLocks noGrp="1"/>
          </p:cNvSpPr>
          <p:nvPr>
            <p:ph type="body" idx="1"/>
          </p:nvPr>
        </p:nvSpPr>
        <p:spPr>
          <a:xfrm>
            <a:off x="308344" y="3399639"/>
            <a:ext cx="6411433" cy="3660458"/>
          </a:xfrm>
        </p:spPr>
        <p:txBody>
          <a:bodyPr/>
          <a:lstStyle/>
          <a:p>
            <a:pPr>
              <a:spcAft>
                <a:spcPts val="600"/>
              </a:spcAft>
            </a:pPr>
            <a:r>
              <a:rPr lang="fr-FR" sz="1800" dirty="0">
                <a:effectLst/>
                <a:latin typeface="Calibri" panose="020F0502020204030204" pitchFamily="34" charset="0"/>
                <a:ea typeface="DengXian" panose="02010600030101010101" pitchFamily="2" charset="-122"/>
                <a:cs typeface="Arial" panose="020B0604020202020204" pitchFamily="34" charset="0"/>
              </a:rPr>
              <a:t>Chaque </a:t>
            </a:r>
            <a:r>
              <a:rPr lang="fr-FR" sz="1800" dirty="0">
                <a:solidFill>
                  <a:srgbClr val="FF0000"/>
                </a:solidFill>
                <a:effectLst/>
                <a:latin typeface="Calibri" panose="020F0502020204030204" pitchFamily="34" charset="0"/>
                <a:ea typeface="DengXian" panose="02010600030101010101" pitchFamily="2" charset="-122"/>
                <a:cs typeface="Arial" panose="020B0604020202020204" pitchFamily="34" charset="0"/>
              </a:rPr>
              <a:t>Guide de discussion </a:t>
            </a:r>
            <a:r>
              <a:rPr lang="fr-FR" sz="1800" dirty="0">
                <a:effectLst/>
                <a:latin typeface="Calibri" panose="020F0502020204030204" pitchFamily="34" charset="0"/>
                <a:ea typeface="DengXian" panose="02010600030101010101" pitchFamily="2" charset="-122"/>
                <a:cs typeface="Arial" panose="020B0604020202020204" pitchFamily="34" charset="0"/>
              </a:rPr>
              <a:t>a la m</a:t>
            </a:r>
            <a:r>
              <a:rPr lang="fr-FR" sz="1800" dirty="0">
                <a:effectLst/>
                <a:latin typeface="Times New Roman" panose="02020603050405020304" pitchFamily="18" charset="0"/>
                <a:ea typeface="DengXian" panose="02010600030101010101" pitchFamily="2" charset="-122"/>
                <a:cs typeface="Arial" panose="020B0604020202020204" pitchFamily="34" charset="0"/>
              </a:rPr>
              <a:t>ê</a:t>
            </a:r>
            <a:r>
              <a:rPr lang="fr-FR" sz="1800" dirty="0">
                <a:effectLst/>
                <a:latin typeface="Calibri" panose="020F0502020204030204" pitchFamily="34" charset="0"/>
                <a:ea typeface="DengXian" panose="02010600030101010101" pitchFamily="2" charset="-122"/>
                <a:cs typeface="Arial" panose="020B0604020202020204" pitchFamily="34" charset="0"/>
              </a:rPr>
              <a:t>me structure. Le titre se trouve en haut. Il existe 4</a:t>
            </a:r>
            <a:r>
              <a:rPr lang="fr-FR" sz="1800" dirty="0">
                <a:effectLst/>
                <a:latin typeface="Times New Roman" panose="02020603050405020304" pitchFamily="18" charset="0"/>
                <a:ea typeface="DengXian" panose="02010600030101010101" pitchFamily="2" charset="-122"/>
                <a:cs typeface="Arial" panose="020B0604020202020204" pitchFamily="34" charset="0"/>
              </a:rPr>
              <a:t> </a:t>
            </a:r>
            <a:r>
              <a:rPr lang="fr-FR" sz="1800" dirty="0">
                <a:effectLst/>
                <a:latin typeface="Calibri" panose="020F0502020204030204" pitchFamily="34" charset="0"/>
                <a:ea typeface="DengXian" panose="02010600030101010101" pitchFamily="2" charset="-122"/>
                <a:cs typeface="Arial" panose="020B0604020202020204" pitchFamily="34" charset="0"/>
              </a:rPr>
              <a:t>stades qui d</a:t>
            </a:r>
            <a:r>
              <a:rPr lang="fr-FR" sz="18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effectLst/>
                <a:latin typeface="Calibri" panose="020F0502020204030204" pitchFamily="34" charset="0"/>
                <a:ea typeface="DengXian" panose="02010600030101010101" pitchFamily="2" charset="-122"/>
                <a:cs typeface="Arial" panose="020B0604020202020204" pitchFamily="34" charset="0"/>
              </a:rPr>
              <a:t>finissent les colonnes. Ces stades vont de </a:t>
            </a:r>
            <a:r>
              <a:rPr lang="fr-FR" sz="18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effectLst/>
                <a:latin typeface="Calibri" panose="020F0502020204030204" pitchFamily="34" charset="0"/>
                <a:ea typeface="DengXian" panose="02010600030101010101" pitchFamily="2" charset="-122"/>
                <a:cs typeface="Arial" panose="020B0604020202020204" pitchFamily="34" charset="0"/>
              </a:rPr>
              <a:t>l</a:t>
            </a:r>
            <a:r>
              <a:rPr lang="fr-FR" sz="18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effectLst/>
                <a:latin typeface="Calibri" panose="020F0502020204030204" pitchFamily="34" charset="0"/>
                <a:ea typeface="DengXian" panose="02010600030101010101" pitchFamily="2" charset="-122"/>
                <a:cs typeface="Arial" panose="020B0604020202020204" pitchFamily="34" charset="0"/>
              </a:rPr>
              <a:t>mentaire </a:t>
            </a:r>
            <a:r>
              <a:rPr lang="fr-FR" sz="1800" dirty="0">
                <a:effectLst/>
                <a:latin typeface="Times New Roman" panose="02020603050405020304" pitchFamily="18" charset="0"/>
                <a:ea typeface="DengXian" panose="02010600030101010101" pitchFamily="2" charset="-122"/>
                <a:cs typeface="Arial" panose="020B0604020202020204" pitchFamily="34" charset="0"/>
              </a:rPr>
              <a:t>à</a:t>
            </a:r>
            <a:r>
              <a:rPr lang="fr-FR" sz="1800" dirty="0">
                <a:effectLst/>
                <a:latin typeface="Calibri" panose="020F0502020204030204" pitchFamily="34" charset="0"/>
                <a:ea typeface="DengXian" panose="02010600030101010101" pitchFamily="2" charset="-122"/>
                <a:cs typeface="Arial" panose="020B0604020202020204" pitchFamily="34" charset="0"/>
              </a:rPr>
              <a:t> gauche </a:t>
            </a:r>
            <a:r>
              <a:rPr lang="fr-FR" sz="1800" dirty="0">
                <a:effectLst/>
                <a:latin typeface="Times New Roman" panose="02020603050405020304" pitchFamily="18" charset="0"/>
                <a:ea typeface="DengXian" panose="02010600030101010101" pitchFamily="2" charset="-122"/>
                <a:cs typeface="Arial" panose="020B0604020202020204" pitchFamily="34" charset="0"/>
              </a:rPr>
              <a:t>à</a:t>
            </a:r>
            <a:r>
              <a:rPr lang="fr-FR" sz="1800" dirty="0">
                <a:effectLst/>
                <a:latin typeface="Calibri" panose="020F0502020204030204" pitchFamily="34" charset="0"/>
                <a:ea typeface="DengXian" panose="02010600030101010101" pitchFamily="2" charset="-122"/>
                <a:cs typeface="Arial" panose="020B0604020202020204" pitchFamily="34" charset="0"/>
              </a:rPr>
              <a:t> Avant-garde </a:t>
            </a:r>
            <a:r>
              <a:rPr lang="fr-FR" sz="1800" dirty="0">
                <a:effectLst/>
                <a:latin typeface="Times New Roman" panose="02020603050405020304" pitchFamily="18" charset="0"/>
                <a:ea typeface="DengXian" panose="02010600030101010101" pitchFamily="2" charset="-122"/>
                <a:cs typeface="Arial" panose="020B0604020202020204" pitchFamily="34" charset="0"/>
              </a:rPr>
              <a:t>à</a:t>
            </a:r>
            <a:r>
              <a:rPr lang="fr-FR" sz="1800" dirty="0">
                <a:effectLst/>
                <a:latin typeface="Calibri" panose="020F0502020204030204" pitchFamily="34" charset="0"/>
                <a:ea typeface="DengXian" panose="02010600030101010101" pitchFamily="2" charset="-122"/>
                <a:cs typeface="Arial" panose="020B0604020202020204" pitchFamily="34" charset="0"/>
              </a:rPr>
              <a:t> droite. Chaque stade est subdivis</a:t>
            </a:r>
            <a:r>
              <a:rPr lang="fr-FR" sz="18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effectLst/>
                <a:latin typeface="Calibri" panose="020F0502020204030204" pitchFamily="34" charset="0"/>
                <a:ea typeface="DengXian" panose="02010600030101010101" pitchFamily="2" charset="-122"/>
                <a:cs typeface="Arial" panose="020B0604020202020204" pitchFamily="34" charset="0"/>
              </a:rPr>
              <a:t> en notes num</a:t>
            </a:r>
            <a:r>
              <a:rPr lang="fr-FR" sz="18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effectLst/>
                <a:latin typeface="Calibri" panose="020F0502020204030204" pitchFamily="34" charset="0"/>
                <a:ea typeface="DengXian" panose="02010600030101010101" pitchFamily="2" charset="-122"/>
                <a:cs typeface="Arial" panose="020B0604020202020204" pitchFamily="34" charset="0"/>
              </a:rPr>
              <a:t>riques. Les d</a:t>
            </a:r>
            <a:r>
              <a:rPr lang="fr-FR" sz="18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effectLst/>
                <a:latin typeface="Calibri" panose="020F0502020204030204" pitchFamily="34" charset="0"/>
                <a:ea typeface="DengXian" panose="02010600030101010101" pitchFamily="2" charset="-122"/>
                <a:cs typeface="Arial" panose="020B0604020202020204" pitchFamily="34" charset="0"/>
              </a:rPr>
              <a:t>saccords sur les scores num</a:t>
            </a:r>
            <a:r>
              <a:rPr lang="fr-FR" sz="18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effectLst/>
                <a:latin typeface="Calibri" panose="020F0502020204030204" pitchFamily="34" charset="0"/>
                <a:ea typeface="DengXian" panose="02010600030101010101" pitchFamily="2" charset="-122"/>
                <a:cs typeface="Arial" panose="020B0604020202020204" pitchFamily="34" charset="0"/>
              </a:rPr>
              <a:t>riques permettent souvent aux participants d'explorer en d</a:t>
            </a:r>
            <a:r>
              <a:rPr lang="fr-FR" sz="18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effectLst/>
                <a:latin typeface="Calibri" panose="020F0502020204030204" pitchFamily="34" charset="0"/>
                <a:ea typeface="DengXian" panose="02010600030101010101" pitchFamily="2" charset="-122"/>
                <a:cs typeface="Arial" panose="020B0604020202020204" pitchFamily="34" charset="0"/>
              </a:rPr>
              <a:t>tail pourquoi ils sont ou ne sont pas d</a:t>
            </a:r>
            <a:r>
              <a:rPr lang="fr-FR" sz="1800" dirty="0">
                <a:effectLst/>
                <a:latin typeface="Times New Roman" panose="02020603050405020304" pitchFamily="18" charset="0"/>
                <a:ea typeface="DengXian" panose="02010600030101010101" pitchFamily="2" charset="-122"/>
                <a:cs typeface="Arial" panose="020B0604020202020204" pitchFamily="34" charset="0"/>
              </a:rPr>
              <a:t>’</a:t>
            </a:r>
            <a:r>
              <a:rPr lang="fr-FR" sz="1800" dirty="0">
                <a:effectLst/>
                <a:latin typeface="Calibri" panose="020F0502020204030204" pitchFamily="34" charset="0"/>
                <a:ea typeface="DengXian" panose="02010600030101010101" pitchFamily="2" charset="-122"/>
                <a:cs typeface="Arial" panose="020B0604020202020204" pitchFamily="34" charset="0"/>
              </a:rPr>
              <a:t>accord. Les six domaines d</a:t>
            </a:r>
            <a:r>
              <a:rPr lang="fr-FR" sz="18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effectLst/>
                <a:latin typeface="Calibri" panose="020F0502020204030204" pitchFamily="34" charset="0"/>
                <a:ea typeface="DengXian" panose="02010600030101010101" pitchFamily="2" charset="-122"/>
                <a:cs typeface="Arial" panose="020B0604020202020204" pitchFamily="34" charset="0"/>
              </a:rPr>
              <a:t>finissent les lignes. Ils sont </a:t>
            </a:r>
            <a:r>
              <a:rPr lang="fr-FR" sz="18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effectLst/>
                <a:latin typeface="Calibri" panose="020F0502020204030204" pitchFamily="34" charset="0"/>
                <a:ea typeface="DengXian" panose="02010600030101010101" pitchFamily="2" charset="-122"/>
                <a:cs typeface="Arial" panose="020B0604020202020204" pitchFamily="34" charset="0"/>
              </a:rPr>
              <a:t>num</a:t>
            </a:r>
            <a:r>
              <a:rPr lang="fr-FR" sz="18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effectLst/>
                <a:latin typeface="Calibri" panose="020F0502020204030204" pitchFamily="34" charset="0"/>
                <a:ea typeface="DengXian" panose="02010600030101010101" pitchFamily="2" charset="-122"/>
                <a:cs typeface="Arial" panose="020B0604020202020204" pitchFamily="34" charset="0"/>
              </a:rPr>
              <a:t>r</a:t>
            </a:r>
            <a:r>
              <a:rPr lang="fr-FR" sz="18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effectLst/>
                <a:latin typeface="Calibri" panose="020F0502020204030204" pitchFamily="34" charset="0"/>
                <a:ea typeface="DengXian" panose="02010600030101010101" pitchFamily="2" charset="-122"/>
                <a:cs typeface="Arial" panose="020B0604020202020204" pitchFamily="34" charset="0"/>
              </a:rPr>
              <a:t>s </a:t>
            </a:r>
            <a:r>
              <a:rPr lang="fr-FR" sz="1800" dirty="0">
                <a:effectLst/>
                <a:latin typeface="Times New Roman" panose="02020603050405020304" pitchFamily="18" charset="0"/>
                <a:ea typeface="DengXian" panose="02010600030101010101" pitchFamily="2" charset="-122"/>
                <a:cs typeface="Arial" panose="020B0604020202020204" pitchFamily="34" charset="0"/>
              </a:rPr>
              <a:t>à</a:t>
            </a:r>
            <a:r>
              <a:rPr lang="fr-FR" sz="1800" dirty="0">
                <a:effectLst/>
                <a:latin typeface="Calibri" panose="020F0502020204030204" pitchFamily="34" charset="0"/>
                <a:ea typeface="DengXian" panose="02010600030101010101" pitchFamily="2" charset="-122"/>
                <a:cs typeface="Arial" panose="020B0604020202020204" pitchFamily="34" charset="0"/>
              </a:rPr>
              <a:t> gauche du tableau. Chaque cellule du tableau contient des id</a:t>
            </a:r>
            <a:r>
              <a:rPr lang="fr-FR" sz="18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effectLst/>
                <a:latin typeface="Calibri" panose="020F0502020204030204" pitchFamily="34" charset="0"/>
                <a:ea typeface="DengXian" panose="02010600030101010101" pitchFamily="2" charset="-122"/>
                <a:cs typeface="Arial" panose="020B0604020202020204" pitchFamily="34" charset="0"/>
              </a:rPr>
              <a:t>es sur ce </a:t>
            </a:r>
            <a:r>
              <a:rPr lang="fr-FR" sz="1800" dirty="0">
                <a:effectLst/>
                <a:latin typeface="Times New Roman" panose="02020603050405020304" pitchFamily="18" charset="0"/>
                <a:ea typeface="DengXian" panose="02010600030101010101" pitchFamily="2" charset="-122"/>
                <a:cs typeface="Arial" panose="020B0604020202020204" pitchFamily="34" charset="0"/>
              </a:rPr>
              <a:t>à</a:t>
            </a:r>
            <a:r>
              <a:rPr lang="fr-FR" sz="1800" dirty="0">
                <a:effectLst/>
                <a:latin typeface="Calibri" panose="020F0502020204030204" pitchFamily="34" charset="0"/>
                <a:ea typeface="DengXian" panose="02010600030101010101" pitchFamily="2" charset="-122"/>
                <a:cs typeface="Arial" panose="020B0604020202020204" pitchFamily="34" charset="0"/>
              </a:rPr>
              <a:t> quoi un INSP pourrait </a:t>
            </a:r>
            <a:r>
              <a:rPr lang="fr-FR" sz="1800" dirty="0">
                <a:effectLst/>
                <a:latin typeface="Times New Roman" panose="02020603050405020304" pitchFamily="18" charset="0"/>
                <a:ea typeface="DengXian" panose="02010600030101010101" pitchFamily="2" charset="-122"/>
                <a:cs typeface="Arial" panose="020B0604020202020204" pitchFamily="34" charset="0"/>
              </a:rPr>
              <a:t>« </a:t>
            </a:r>
            <a:r>
              <a:rPr lang="fr-FR" sz="1800" dirty="0">
                <a:effectLst/>
                <a:latin typeface="Calibri" panose="020F0502020204030204" pitchFamily="34" charset="0"/>
                <a:ea typeface="DengXian" panose="02010600030101010101" pitchFamily="2" charset="-122"/>
                <a:cs typeface="Arial" panose="020B0604020202020204" pitchFamily="34" charset="0"/>
              </a:rPr>
              <a:t>ressembler</a:t>
            </a:r>
            <a:r>
              <a:rPr lang="fr-FR" sz="1800" dirty="0">
                <a:effectLst/>
                <a:latin typeface="Times New Roman" panose="02020603050405020304" pitchFamily="18" charset="0"/>
                <a:ea typeface="DengXian" panose="02010600030101010101" pitchFamily="2" charset="-122"/>
                <a:cs typeface="Arial" panose="020B0604020202020204" pitchFamily="34" charset="0"/>
              </a:rPr>
              <a:t> » –</a:t>
            </a:r>
            <a:r>
              <a:rPr lang="fr-FR" sz="1800" dirty="0">
                <a:effectLst/>
                <a:latin typeface="Calibri" panose="020F0502020204030204" pitchFamily="34" charset="0"/>
                <a:ea typeface="DengXian" panose="02010600030101010101" pitchFamily="2" charset="-122"/>
                <a:cs typeface="Arial" panose="020B0604020202020204" pitchFamily="34" charset="0"/>
              </a:rPr>
              <a:t> les attributs et les capacit</a:t>
            </a:r>
            <a:r>
              <a:rPr lang="fr-FR" sz="18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effectLst/>
                <a:latin typeface="Calibri" panose="020F0502020204030204" pitchFamily="34" charset="0"/>
                <a:ea typeface="DengXian" panose="02010600030101010101" pitchFamily="2" charset="-122"/>
                <a:cs typeface="Arial" panose="020B0604020202020204" pitchFamily="34" charset="0"/>
              </a:rPr>
              <a:t>s sp</a:t>
            </a:r>
            <a:r>
              <a:rPr lang="fr-FR" sz="18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effectLst/>
                <a:latin typeface="Calibri" panose="020F0502020204030204" pitchFamily="34" charset="0"/>
                <a:ea typeface="DengXian" panose="02010600030101010101" pitchFamily="2" charset="-122"/>
                <a:cs typeface="Arial" panose="020B0604020202020204" pitchFamily="34" charset="0"/>
              </a:rPr>
              <a:t>cifiques dont il pourrait disposer</a:t>
            </a:r>
            <a:r>
              <a:rPr lang="fr-FR" sz="1800" dirty="0">
                <a:effectLst/>
                <a:latin typeface="Times New Roman" panose="02020603050405020304" pitchFamily="18" charset="0"/>
                <a:ea typeface="DengXian" panose="02010600030101010101" pitchFamily="2" charset="-122"/>
                <a:cs typeface="Arial" panose="020B0604020202020204" pitchFamily="34" charset="0"/>
              </a:rPr>
              <a:t> –</a:t>
            </a:r>
            <a:r>
              <a:rPr lang="fr-FR" sz="1800" dirty="0">
                <a:effectLst/>
                <a:latin typeface="Calibri" panose="020F0502020204030204" pitchFamily="34" charset="0"/>
                <a:ea typeface="DengXian" panose="02010600030101010101" pitchFamily="2" charset="-122"/>
                <a:cs typeface="Arial" panose="020B0604020202020204" pitchFamily="34" charset="0"/>
              </a:rPr>
              <a:t> dans ce domaine et </a:t>
            </a:r>
            <a:r>
              <a:rPr lang="fr-FR" sz="1800" dirty="0">
                <a:effectLst/>
                <a:latin typeface="Times New Roman" panose="02020603050405020304" pitchFamily="18" charset="0"/>
                <a:ea typeface="DengXian" panose="02010600030101010101" pitchFamily="2" charset="-122"/>
                <a:cs typeface="Arial" panose="020B0604020202020204" pitchFamily="34" charset="0"/>
              </a:rPr>
              <a:t>à</a:t>
            </a:r>
            <a:r>
              <a:rPr lang="fr-FR" sz="1800" dirty="0">
                <a:effectLst/>
                <a:latin typeface="Calibri" panose="020F0502020204030204" pitchFamily="34" charset="0"/>
                <a:ea typeface="DengXian" panose="02010600030101010101" pitchFamily="2" charset="-122"/>
                <a:cs typeface="Arial" panose="020B0604020202020204" pitchFamily="34" charset="0"/>
              </a:rPr>
              <a:t> ce stade. Les descriptions des domaines figurent sur la diapositive suivante</a:t>
            </a:r>
            <a:r>
              <a:rPr lang="en-US" baseline="0" dirty="0">
                <a:cs typeface="Arial" panose="020B0604020202020204" pitchFamily="34" charset="0"/>
              </a:rPr>
              <a:t>. </a:t>
            </a:r>
            <a:endParaRPr lang="en-US" sz="1200" kern="1200" dirty="0">
              <a:solidFill>
                <a:schemeClr val="tx1"/>
              </a:solidFill>
              <a:effectLst/>
              <a:cs typeface="Arial" panose="020B0604020202020204" pitchFamily="34" charset="0"/>
            </a:endParaRPr>
          </a:p>
          <a:p>
            <a:pPr>
              <a:spcAft>
                <a:spcPts val="600"/>
              </a:spcAft>
            </a:pPr>
            <a:endParaRPr lang="en-US" baseline="0" dirty="0">
              <a:cs typeface="Arial" panose="020B0604020202020204" pitchFamily="34" charset="0"/>
            </a:endParaRPr>
          </a:p>
          <a:p>
            <a:endParaRPr lang="en-US"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5</a:t>
            </a:fld>
            <a:endParaRPr lang="en-US"/>
          </a:p>
        </p:txBody>
      </p:sp>
    </p:spTree>
    <p:extLst>
      <p:ext uri="{BB962C8B-B14F-4D97-AF65-F5344CB8AC3E}">
        <p14:creationId xmlns:p14="http://schemas.microsoft.com/office/powerpoint/2010/main" val="1086006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46050"/>
            <a:ext cx="4184650" cy="3138488"/>
          </a:xfrm>
        </p:spPr>
      </p:sp>
      <p:sp>
        <p:nvSpPr>
          <p:cNvPr id="3" name="Notes Placeholder 2"/>
          <p:cNvSpPr>
            <a:spLocks noGrp="1"/>
          </p:cNvSpPr>
          <p:nvPr>
            <p:ph type="body" idx="1"/>
          </p:nvPr>
        </p:nvSpPr>
        <p:spPr>
          <a:xfrm>
            <a:off x="308344" y="3399639"/>
            <a:ext cx="6411433" cy="3660458"/>
          </a:xfrm>
        </p:spPr>
        <p:txBody>
          <a:bodyPr/>
          <a:lstStyle/>
          <a:p>
            <a:pPr marL="0" marR="0">
              <a:lnSpc>
                <a:spcPct val="115000"/>
              </a:lnSpc>
              <a:spcBef>
                <a:spcPts val="0"/>
              </a:spcBef>
              <a:spcAft>
                <a:spcPts val="0"/>
              </a:spcAft>
            </a:pPr>
            <a:r>
              <a:rPr lang="fr-FR" sz="1800" kern="100" dirty="0">
                <a:effectLst/>
                <a:latin typeface="Calibri" panose="020F0502020204030204" pitchFamily="34" charset="0"/>
                <a:ea typeface="DengXian" panose="02010600030101010101" pitchFamily="2" charset="-122"/>
                <a:cs typeface="Arial" panose="020B0604020202020204" pitchFamily="34" charset="0"/>
              </a:rPr>
              <a:t>La diapositive ci-dessus donne une version simplifi</a:t>
            </a:r>
            <a:r>
              <a:rPr lang="fr-FR" sz="1800" kern="1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effectLst/>
                <a:latin typeface="Calibri" panose="020F0502020204030204" pitchFamily="34" charset="0"/>
                <a:ea typeface="DengXian" panose="02010600030101010101" pitchFamily="2" charset="-122"/>
                <a:cs typeface="Arial" panose="020B0604020202020204" pitchFamily="34" charset="0"/>
              </a:rPr>
              <a:t>e de ce qui est couvert dans chaque domaine. Les d</a:t>
            </a:r>
            <a:r>
              <a:rPr lang="fr-FR" sz="1800" kern="1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effectLst/>
                <a:latin typeface="Calibri" panose="020F0502020204030204" pitchFamily="34" charset="0"/>
                <a:ea typeface="DengXian" panose="02010600030101010101" pitchFamily="2" charset="-122"/>
                <a:cs typeface="Arial" panose="020B0604020202020204" pitchFamily="34" charset="0"/>
              </a:rPr>
              <a:t>finitions d</a:t>
            </a:r>
            <a:r>
              <a:rPr lang="fr-FR" sz="1800" kern="1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effectLst/>
                <a:latin typeface="Calibri" panose="020F0502020204030204" pitchFamily="34" charset="0"/>
                <a:ea typeface="DengXian" panose="02010600030101010101" pitchFamily="2" charset="-122"/>
                <a:cs typeface="Arial" panose="020B0604020202020204" pitchFamily="34" charset="0"/>
              </a:rPr>
              <a:t>taill</a:t>
            </a:r>
            <a:r>
              <a:rPr lang="fr-FR" sz="1800" kern="1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effectLst/>
                <a:latin typeface="Calibri" panose="020F0502020204030204" pitchFamily="34" charset="0"/>
                <a:ea typeface="DengXian" panose="02010600030101010101" pitchFamily="2" charset="-122"/>
                <a:cs typeface="Arial" panose="020B0604020202020204" pitchFamily="34" charset="0"/>
              </a:rPr>
              <a:t>es des domaines sont les suivantes</a:t>
            </a:r>
            <a:r>
              <a:rPr lang="fr-FR" sz="1800" kern="100" dirty="0">
                <a:effectLst/>
                <a:latin typeface="Times New Roman" panose="02020603050405020304" pitchFamily="18" charset="0"/>
                <a:ea typeface="DengXian" panose="02010600030101010101" pitchFamily="2" charset="-122"/>
                <a:cs typeface="Arial" panose="020B0604020202020204" pitchFamily="34" charset="0"/>
              </a:rPr>
              <a:t> </a:t>
            </a:r>
            <a:r>
              <a:rPr lang="fr-FR" sz="1800" kern="100" dirty="0">
                <a:effectLst/>
                <a:latin typeface="Calibri" panose="020F0502020204030204" pitchFamily="34" charset="0"/>
                <a:ea typeface="DengXian" panose="02010600030101010101" pitchFamily="2" charset="-122"/>
                <a:cs typeface="Arial" panose="020B0604020202020204" pitchFamily="34" charset="0"/>
              </a:rPr>
              <a:t>:</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Bef>
                <a:spcPts val="0"/>
              </a:spcBef>
              <a:spcAft>
                <a:spcPts val="0"/>
              </a:spcAft>
            </a:pPr>
            <a:r>
              <a:rPr lang="fr-FR" sz="1800" b="1" i="1" kern="100" dirty="0">
                <a:effectLst/>
                <a:latin typeface="Calibri" panose="020F0502020204030204" pitchFamily="34" charset="0"/>
                <a:ea typeface="DengXian" panose="02010600030101010101" pitchFamily="2" charset="-122"/>
                <a:cs typeface="Arial" panose="020B0604020202020204" pitchFamily="34" charset="0"/>
              </a:rPr>
              <a:t>Orientation strat</a:t>
            </a:r>
            <a:r>
              <a:rPr lang="fr-FR" sz="1800" b="1" i="1" kern="1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b="1" i="1" kern="100" dirty="0">
                <a:effectLst/>
                <a:latin typeface="Calibri" panose="020F0502020204030204" pitchFamily="34" charset="0"/>
                <a:ea typeface="DengXian" panose="02010600030101010101" pitchFamily="2" charset="-122"/>
                <a:cs typeface="Arial" panose="020B0604020202020204" pitchFamily="34" charset="0"/>
              </a:rPr>
              <a:t>gique</a:t>
            </a:r>
            <a:r>
              <a:rPr lang="fr-FR" sz="1800" b="1" kern="100" dirty="0">
                <a:effectLst/>
                <a:latin typeface="Times New Roman" panose="02020603050405020304" pitchFamily="18" charset="0"/>
                <a:ea typeface="DengXian" panose="02010600030101010101" pitchFamily="2" charset="-122"/>
                <a:cs typeface="Arial" panose="020B0604020202020204" pitchFamily="34" charset="0"/>
              </a:rPr>
              <a:t> </a:t>
            </a:r>
            <a:r>
              <a:rPr lang="fr-FR" sz="1800" b="1" kern="100" dirty="0">
                <a:effectLst/>
                <a:latin typeface="Calibri" panose="020F0502020204030204" pitchFamily="34" charset="0"/>
                <a:ea typeface="DengXian" panose="02010600030101010101" pitchFamily="2" charset="-122"/>
                <a:cs typeface="Arial" panose="020B0604020202020204" pitchFamily="34" charset="0"/>
              </a:rPr>
              <a:t>: </a:t>
            </a:r>
            <a:r>
              <a:rPr lang="fr-FR" sz="1800" kern="100" dirty="0">
                <a:effectLst/>
                <a:latin typeface="Calibri" panose="020F0502020204030204" pitchFamily="34" charset="0"/>
                <a:ea typeface="DengXian" panose="02010600030101010101" pitchFamily="2" charset="-122"/>
                <a:cs typeface="Arial" panose="020B0604020202020204" pitchFamily="34" charset="0"/>
              </a:rPr>
              <a:t>Degr</a:t>
            </a:r>
            <a:r>
              <a:rPr lang="fr-FR" sz="1800" kern="1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effectLst/>
                <a:latin typeface="Calibri" panose="020F0502020204030204" pitchFamily="34" charset="0"/>
                <a:ea typeface="DengXian" panose="02010600030101010101" pitchFamily="2" charset="-122"/>
                <a:cs typeface="Arial" panose="020B0604020202020204" pitchFamily="34" charset="0"/>
              </a:rPr>
              <a:t> d</a:t>
            </a:r>
            <a:r>
              <a:rPr lang="fr-FR" sz="1800" kern="100" dirty="0">
                <a:effectLst/>
                <a:latin typeface="Times New Roman" panose="02020603050405020304" pitchFamily="18" charset="0"/>
                <a:ea typeface="DengXian" panose="02010600030101010101" pitchFamily="2" charset="-122"/>
                <a:cs typeface="Arial" panose="020B0604020202020204" pitchFamily="34" charset="0"/>
              </a:rPr>
              <a:t>’</a:t>
            </a:r>
            <a:r>
              <a:rPr lang="fr-FR" sz="1800" kern="100" dirty="0">
                <a:effectLst/>
                <a:latin typeface="Calibri" panose="020F0502020204030204" pitchFamily="34" charset="0"/>
                <a:ea typeface="DengXian" panose="02010600030101010101" pitchFamily="2" charset="-122"/>
                <a:cs typeface="Arial" panose="020B0604020202020204" pitchFamily="34" charset="0"/>
              </a:rPr>
              <a:t>implication strat</a:t>
            </a:r>
            <a:r>
              <a:rPr lang="fr-FR" sz="1800" kern="1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effectLst/>
                <a:latin typeface="Calibri" panose="020F0502020204030204" pitchFamily="34" charset="0"/>
                <a:ea typeface="DengXian" panose="02010600030101010101" pitchFamily="2" charset="-122"/>
                <a:cs typeface="Arial" panose="020B0604020202020204" pitchFamily="34" charset="0"/>
              </a:rPr>
              <a:t>gique de l</a:t>
            </a:r>
            <a:r>
              <a:rPr lang="fr-FR" sz="1800" kern="100" dirty="0">
                <a:effectLst/>
                <a:latin typeface="Times New Roman" panose="02020603050405020304" pitchFamily="18" charset="0"/>
                <a:ea typeface="DengXian" panose="02010600030101010101" pitchFamily="2" charset="-122"/>
                <a:cs typeface="Arial" panose="020B0604020202020204" pitchFamily="34" charset="0"/>
              </a:rPr>
              <a:t>’</a:t>
            </a:r>
            <a:r>
              <a:rPr lang="fr-FR" sz="1800" kern="100" dirty="0">
                <a:effectLst/>
                <a:latin typeface="Calibri" panose="020F0502020204030204" pitchFamily="34" charset="0"/>
                <a:ea typeface="DengXian" panose="02010600030101010101" pitchFamily="2" charset="-122"/>
                <a:cs typeface="Arial" panose="020B0604020202020204" pitchFamily="34" charset="0"/>
              </a:rPr>
              <a:t>INSP pour d</a:t>
            </a:r>
            <a:r>
              <a:rPr lang="fr-FR" sz="1800" kern="1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effectLst/>
                <a:latin typeface="Calibri" panose="020F0502020204030204" pitchFamily="34" charset="0"/>
                <a:ea typeface="DengXian" panose="02010600030101010101" pitchFamily="2" charset="-122"/>
                <a:cs typeface="Arial" panose="020B0604020202020204" pitchFamily="34" charset="0"/>
              </a:rPr>
              <a:t>finir les priorit</a:t>
            </a:r>
            <a:r>
              <a:rPr lang="fr-FR" sz="1800" kern="1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effectLst/>
                <a:latin typeface="Calibri" panose="020F0502020204030204" pitchFamily="34" charset="0"/>
                <a:ea typeface="DengXian" panose="02010600030101010101" pitchFamily="2" charset="-122"/>
                <a:cs typeface="Arial" panose="020B0604020202020204" pitchFamily="34" charset="0"/>
              </a:rPr>
              <a:t>s et allouer et utiliser des ressources, y compris le temps du personnel.</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Bef>
                <a:spcPts val="0"/>
              </a:spcBef>
              <a:spcAft>
                <a:spcPts val="0"/>
              </a:spcAft>
            </a:pPr>
            <a:r>
              <a:rPr lang="fr-FR" sz="1800" b="1" i="1" kern="100" dirty="0">
                <a:effectLst/>
                <a:latin typeface="Calibri" panose="020F0502020204030204" pitchFamily="34" charset="0"/>
                <a:ea typeface="DengXian" panose="02010600030101010101" pitchFamily="2" charset="-122"/>
                <a:cs typeface="Arial" panose="020B0604020202020204" pitchFamily="34" charset="0"/>
              </a:rPr>
              <a:t>Syst</a:t>
            </a:r>
            <a:r>
              <a:rPr lang="fr-FR" sz="1800" b="1" i="1" kern="100" dirty="0">
                <a:effectLst/>
                <a:latin typeface="Times New Roman" panose="02020603050405020304" pitchFamily="18" charset="0"/>
                <a:ea typeface="DengXian" panose="02010600030101010101" pitchFamily="2" charset="-122"/>
                <a:cs typeface="Arial" panose="020B0604020202020204" pitchFamily="34" charset="0"/>
              </a:rPr>
              <a:t>è</a:t>
            </a:r>
            <a:r>
              <a:rPr lang="fr-FR" sz="1800" b="1" i="1" kern="100" dirty="0">
                <a:effectLst/>
                <a:latin typeface="Calibri" panose="020F0502020204030204" pitchFamily="34" charset="0"/>
                <a:ea typeface="DengXian" panose="02010600030101010101" pitchFamily="2" charset="-122"/>
                <a:cs typeface="Arial" panose="020B0604020202020204" pitchFamily="34" charset="0"/>
              </a:rPr>
              <a:t>mes</a:t>
            </a:r>
            <a:r>
              <a:rPr lang="fr-FR" sz="1800" b="1" kern="100" dirty="0">
                <a:effectLst/>
                <a:latin typeface="Times New Roman" panose="02020603050405020304" pitchFamily="18" charset="0"/>
                <a:ea typeface="DengXian" panose="02010600030101010101" pitchFamily="2" charset="-122"/>
                <a:cs typeface="Arial" panose="020B0604020202020204" pitchFamily="34" charset="0"/>
              </a:rPr>
              <a:t> </a:t>
            </a:r>
            <a:r>
              <a:rPr lang="fr-FR" sz="1800" b="1" kern="100" dirty="0">
                <a:effectLst/>
                <a:latin typeface="Calibri" panose="020F0502020204030204" pitchFamily="34" charset="0"/>
                <a:ea typeface="DengXian" panose="02010600030101010101" pitchFamily="2" charset="-122"/>
                <a:cs typeface="Arial" panose="020B0604020202020204" pitchFamily="34" charset="0"/>
              </a:rPr>
              <a:t>:</a:t>
            </a:r>
            <a:r>
              <a:rPr lang="fr-FR" sz="1800" b="1" i="1" kern="100" dirty="0">
                <a:effectLst/>
                <a:latin typeface="Calibri" panose="020F0502020204030204" pitchFamily="34" charset="0"/>
                <a:ea typeface="DengXian" panose="02010600030101010101" pitchFamily="2" charset="-122"/>
                <a:cs typeface="Arial" panose="020B0604020202020204" pitchFamily="34" charset="0"/>
              </a:rPr>
              <a:t> </a:t>
            </a:r>
            <a:r>
              <a:rPr lang="fr-FR" sz="1800" kern="100" dirty="0">
                <a:effectLst/>
                <a:latin typeface="Calibri" panose="020F0502020204030204" pitchFamily="34" charset="0"/>
                <a:ea typeface="DengXian" panose="02010600030101010101" pitchFamily="2" charset="-122"/>
                <a:cs typeface="Arial" panose="020B0604020202020204" pitchFamily="34" charset="0"/>
              </a:rPr>
              <a:t>Mesure dans laquelle l'INSP dispose de syst</a:t>
            </a:r>
            <a:r>
              <a:rPr lang="fr-FR" sz="1800" kern="100" dirty="0">
                <a:effectLst/>
                <a:latin typeface="Times New Roman" panose="02020603050405020304" pitchFamily="18" charset="0"/>
                <a:ea typeface="DengXian" panose="02010600030101010101" pitchFamily="2" charset="-122"/>
                <a:cs typeface="Arial" panose="020B0604020202020204" pitchFamily="34" charset="0"/>
              </a:rPr>
              <a:t>è</a:t>
            </a:r>
            <a:r>
              <a:rPr lang="fr-FR" sz="1800" kern="100" dirty="0">
                <a:effectLst/>
                <a:latin typeface="Calibri" panose="020F0502020204030204" pitchFamily="34" charset="0"/>
                <a:ea typeface="DengXian" panose="02010600030101010101" pitchFamily="2" charset="-122"/>
                <a:cs typeface="Arial" panose="020B0604020202020204" pitchFamily="34" charset="0"/>
              </a:rPr>
              <a:t>mes, de processus et d'outils lui permettant de mobiliser l'effort d</a:t>
            </a:r>
            <a:r>
              <a:rPr lang="fr-FR" sz="1800" kern="1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effectLst/>
                <a:latin typeface="Calibri" panose="020F0502020204030204" pitchFamily="34" charset="0"/>
                <a:ea typeface="DengXian" panose="02010600030101010101" pitchFamily="2" charset="-122"/>
                <a:cs typeface="Arial" panose="020B0604020202020204" pitchFamily="34" charset="0"/>
              </a:rPr>
              <a:t>crit.</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Bef>
                <a:spcPts val="0"/>
              </a:spcBef>
              <a:spcAft>
                <a:spcPts val="0"/>
              </a:spcAft>
            </a:pPr>
            <a:r>
              <a:rPr lang="fr-FR" sz="1800" b="1" i="1" kern="100" dirty="0">
                <a:effectLst/>
                <a:latin typeface="Calibri" panose="020F0502020204030204" pitchFamily="34" charset="0"/>
                <a:ea typeface="DengXian" panose="02010600030101010101" pitchFamily="2" charset="-122"/>
                <a:cs typeface="Arial" panose="020B0604020202020204" pitchFamily="34" charset="0"/>
              </a:rPr>
              <a:t>Ressources</a:t>
            </a:r>
            <a:r>
              <a:rPr lang="fr-FR" sz="1800" b="1" kern="100" dirty="0">
                <a:effectLst/>
                <a:latin typeface="Times New Roman" panose="02020603050405020304" pitchFamily="18" charset="0"/>
                <a:ea typeface="DengXian" panose="02010600030101010101" pitchFamily="2" charset="-122"/>
                <a:cs typeface="Arial" panose="020B0604020202020204" pitchFamily="34" charset="0"/>
              </a:rPr>
              <a:t> </a:t>
            </a:r>
            <a:r>
              <a:rPr lang="fr-FR" sz="1800" b="1" kern="100" dirty="0">
                <a:effectLst/>
                <a:latin typeface="Calibri" panose="020F0502020204030204" pitchFamily="34" charset="0"/>
                <a:ea typeface="DengXian" panose="02010600030101010101" pitchFamily="2" charset="-122"/>
                <a:cs typeface="Arial" panose="020B0604020202020204" pitchFamily="34" charset="0"/>
              </a:rPr>
              <a:t>: </a:t>
            </a:r>
            <a:r>
              <a:rPr lang="fr-FR" sz="1800" kern="100" dirty="0">
                <a:effectLst/>
                <a:latin typeface="Calibri" panose="020F0502020204030204" pitchFamily="34" charset="0"/>
                <a:ea typeface="DengXian" panose="02010600030101010101" pitchFamily="2" charset="-122"/>
                <a:cs typeface="Arial" panose="020B0604020202020204" pitchFamily="34" charset="0"/>
              </a:rPr>
              <a:t>Mesure dans laquelle l'INSP dispose d'atouts (par exemple, capacit</a:t>
            </a:r>
            <a:r>
              <a:rPr lang="fr-FR" sz="1800" kern="1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effectLst/>
                <a:latin typeface="Calibri" panose="020F0502020204030204" pitchFamily="34" charset="0"/>
                <a:ea typeface="DengXian" panose="02010600030101010101" pitchFamily="2" charset="-122"/>
                <a:cs typeface="Arial" panose="020B0604020202020204" pitchFamily="34" charset="0"/>
              </a:rPr>
              <a:t> du personnel, fournitures, transport, infrastructure) pour soutenir l'effort d</a:t>
            </a:r>
            <a:r>
              <a:rPr lang="fr-FR" sz="1800" kern="1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effectLst/>
                <a:latin typeface="Calibri" panose="020F0502020204030204" pitchFamily="34" charset="0"/>
                <a:ea typeface="DengXian" panose="02010600030101010101" pitchFamily="2" charset="-122"/>
                <a:cs typeface="Arial" panose="020B0604020202020204" pitchFamily="34" charset="0"/>
              </a:rPr>
              <a:t>crit.</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Bef>
                <a:spcPts val="0"/>
              </a:spcBef>
              <a:spcAft>
                <a:spcPts val="0"/>
              </a:spcAft>
            </a:pPr>
            <a:r>
              <a:rPr lang="fr-FR" sz="1800" b="1" i="1" kern="100" dirty="0">
                <a:effectLst/>
                <a:latin typeface="Calibri" panose="020F0502020204030204" pitchFamily="34" charset="0"/>
                <a:ea typeface="DengXian" panose="02010600030101010101" pitchFamily="2" charset="-122"/>
                <a:cs typeface="Arial" panose="020B0604020202020204" pitchFamily="34" charset="0"/>
              </a:rPr>
              <a:t>Qualit</a:t>
            </a:r>
            <a:r>
              <a:rPr lang="fr-FR" sz="1800" b="1" i="1" kern="1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b="1" kern="100" dirty="0">
                <a:effectLst/>
                <a:latin typeface="Times New Roman" panose="02020603050405020304" pitchFamily="18" charset="0"/>
                <a:ea typeface="DengXian" panose="02010600030101010101" pitchFamily="2" charset="-122"/>
                <a:cs typeface="Arial" panose="020B0604020202020204" pitchFamily="34" charset="0"/>
              </a:rPr>
              <a:t> </a:t>
            </a:r>
            <a:r>
              <a:rPr lang="fr-FR" sz="1800" b="1" kern="100" dirty="0">
                <a:effectLst/>
                <a:latin typeface="Calibri" panose="020F0502020204030204" pitchFamily="34" charset="0"/>
                <a:ea typeface="DengXian" panose="02010600030101010101" pitchFamily="2" charset="-122"/>
                <a:cs typeface="Arial" panose="020B0604020202020204" pitchFamily="34" charset="0"/>
              </a:rPr>
              <a:t>: </a:t>
            </a:r>
            <a:r>
              <a:rPr lang="fr-FR" sz="1800" kern="100" dirty="0">
                <a:effectLst/>
                <a:latin typeface="Calibri" panose="020F0502020204030204" pitchFamily="34" charset="0"/>
                <a:ea typeface="DengXian" panose="02010600030101010101" pitchFamily="2" charset="-122"/>
                <a:cs typeface="Arial" panose="020B0604020202020204" pitchFamily="34" charset="0"/>
              </a:rPr>
              <a:t>Degr</a:t>
            </a:r>
            <a:r>
              <a:rPr lang="fr-FR" sz="1800" kern="1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effectLst/>
                <a:latin typeface="Calibri" panose="020F0502020204030204" pitchFamily="34" charset="0"/>
                <a:ea typeface="DengXian" panose="02010600030101010101" pitchFamily="2" charset="-122"/>
                <a:cs typeface="Arial" panose="020B0604020202020204" pitchFamily="34" charset="0"/>
              </a:rPr>
              <a:t> de capacit</a:t>
            </a:r>
            <a:r>
              <a:rPr lang="fr-FR" sz="1800" kern="1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effectLst/>
                <a:latin typeface="Calibri" panose="020F0502020204030204" pitchFamily="34" charset="0"/>
                <a:ea typeface="DengXian" panose="02010600030101010101" pitchFamily="2" charset="-122"/>
                <a:cs typeface="Arial" panose="020B0604020202020204" pitchFamily="34" charset="0"/>
              </a:rPr>
              <a:t> de l'INSP </a:t>
            </a:r>
            <a:r>
              <a:rPr lang="fr-FR" sz="1800" kern="100" dirty="0">
                <a:effectLst/>
                <a:latin typeface="Times New Roman" panose="02020603050405020304" pitchFamily="18" charset="0"/>
                <a:ea typeface="DengXian" panose="02010600030101010101" pitchFamily="2" charset="-122"/>
                <a:cs typeface="Arial" panose="020B0604020202020204" pitchFamily="34" charset="0"/>
              </a:rPr>
              <a:t>à</a:t>
            </a:r>
            <a:r>
              <a:rPr lang="fr-FR" sz="1800" kern="100" dirty="0">
                <a:effectLst/>
                <a:latin typeface="Calibri" panose="020F0502020204030204" pitchFamily="34" charset="0"/>
                <a:ea typeface="DengXian" panose="02010600030101010101" pitchFamily="2" charset="-122"/>
                <a:cs typeface="Arial" panose="020B0604020202020204" pitchFamily="34" charset="0"/>
              </a:rPr>
              <a:t> mobiliser l'effort d</a:t>
            </a:r>
            <a:r>
              <a:rPr lang="fr-FR" sz="1800" kern="1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effectLst/>
                <a:latin typeface="Calibri" panose="020F0502020204030204" pitchFamily="34" charset="0"/>
                <a:ea typeface="DengXian" panose="02010600030101010101" pitchFamily="2" charset="-122"/>
                <a:cs typeface="Arial" panose="020B0604020202020204" pitchFamily="34" charset="0"/>
              </a:rPr>
              <a:t>crit avec un haut niveau de qualit</a:t>
            </a:r>
            <a:r>
              <a:rPr lang="fr-FR" sz="1800" kern="1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effectLst/>
                <a:latin typeface="Calibri" panose="020F0502020204030204" pitchFamily="34" charset="0"/>
                <a:ea typeface="DengXian" panose="02010600030101010101" pitchFamily="2" charset="-122"/>
                <a:cs typeface="Arial" panose="020B0604020202020204" pitchFamily="34" charset="0"/>
              </a:rPr>
              <a:t>. </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Wingdings" panose="05000000000000000000" pitchFamily="2" charset="2"/>
              <a:buChar char="§"/>
            </a:pPr>
            <a:r>
              <a:rPr lang="fr-FR" sz="1800" i="1" kern="100" dirty="0">
                <a:effectLst/>
                <a:latin typeface="Calibri" panose="020F0502020204030204" pitchFamily="34" charset="0"/>
                <a:ea typeface="DengXian" panose="02010600030101010101" pitchFamily="2" charset="-122"/>
                <a:cs typeface="Arial" panose="020B0604020202020204" pitchFamily="34" charset="0"/>
              </a:rPr>
              <a:t>Un composant suppl</a:t>
            </a:r>
            <a:r>
              <a:rPr lang="fr-FR" sz="1800" i="1" kern="1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i="1" kern="100" dirty="0">
                <a:effectLst/>
                <a:latin typeface="Calibri" panose="020F0502020204030204" pitchFamily="34" charset="0"/>
                <a:ea typeface="DengXian" panose="02010600030101010101" pitchFamily="2" charset="-122"/>
                <a:cs typeface="Arial" panose="020B0604020202020204" pitchFamily="34" charset="0"/>
              </a:rPr>
              <a:t>mentaire des Guides de discussions tourn</a:t>
            </a:r>
            <a:r>
              <a:rPr lang="fr-FR" sz="1800" i="1" kern="1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i="1" kern="100" dirty="0">
                <a:effectLst/>
                <a:latin typeface="Calibri" panose="020F0502020204030204" pitchFamily="34" charset="0"/>
                <a:ea typeface="DengXian" panose="02010600030101010101" pitchFamily="2" charset="-122"/>
                <a:cs typeface="Arial" panose="020B0604020202020204" pitchFamily="34" charset="0"/>
              </a:rPr>
              <a:t>s vers l</a:t>
            </a:r>
            <a:r>
              <a:rPr lang="fr-FR" sz="1800" i="1" kern="100" dirty="0">
                <a:effectLst/>
                <a:latin typeface="Times New Roman" panose="02020603050405020304" pitchFamily="18" charset="0"/>
                <a:ea typeface="DengXian" panose="02010600030101010101" pitchFamily="2" charset="-122"/>
                <a:cs typeface="Arial" panose="020B0604020202020204" pitchFamily="34" charset="0"/>
              </a:rPr>
              <a:t>’</a:t>
            </a:r>
            <a:r>
              <a:rPr lang="fr-FR" sz="1800" i="1" kern="100" dirty="0">
                <a:effectLst/>
                <a:latin typeface="Calibri" panose="020F0502020204030204" pitchFamily="34" charset="0"/>
                <a:ea typeface="DengXian" panose="02010600030101010101" pitchFamily="2" charset="-122"/>
                <a:cs typeface="Arial" panose="020B0604020202020204" pitchFamily="34" charset="0"/>
              </a:rPr>
              <a:t>ext</a:t>
            </a:r>
            <a:r>
              <a:rPr lang="fr-FR" sz="1800" i="1" kern="1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i="1" kern="100" dirty="0">
                <a:effectLst/>
                <a:latin typeface="Calibri" panose="020F0502020204030204" pitchFamily="34" charset="0"/>
                <a:ea typeface="DengXian" panose="02010600030101010101" pitchFamily="2" charset="-122"/>
                <a:cs typeface="Arial" panose="020B0604020202020204" pitchFamily="34" charset="0"/>
              </a:rPr>
              <a:t>rieur est le suivant</a:t>
            </a:r>
            <a:r>
              <a:rPr lang="fr-FR" sz="1800" i="1" kern="100" dirty="0">
                <a:effectLst/>
                <a:latin typeface="Times New Roman" panose="02020603050405020304" pitchFamily="18" charset="0"/>
                <a:ea typeface="DengXian" panose="02010600030101010101" pitchFamily="2" charset="-122"/>
                <a:cs typeface="Arial" panose="020B0604020202020204" pitchFamily="34" charset="0"/>
              </a:rPr>
              <a:t> </a:t>
            </a:r>
            <a:r>
              <a:rPr lang="fr-FR" sz="1800" i="1" kern="100" dirty="0">
                <a:effectLst/>
                <a:latin typeface="Calibri" panose="020F0502020204030204" pitchFamily="34" charset="0"/>
                <a:ea typeface="DengXian" panose="02010600030101010101" pitchFamily="2" charset="-122"/>
                <a:cs typeface="Arial" panose="020B0604020202020204" pitchFamily="34" charset="0"/>
              </a:rPr>
              <a:t>:</a:t>
            </a:r>
            <a:r>
              <a:rPr lang="fr-FR" sz="1800" kern="100" dirty="0">
                <a:effectLst/>
                <a:latin typeface="Calibri" panose="020F0502020204030204" pitchFamily="34" charset="0"/>
                <a:ea typeface="DengXian" panose="02010600030101010101" pitchFamily="2" charset="-122"/>
                <a:cs typeface="Arial" panose="020B0604020202020204" pitchFamily="34" charset="0"/>
              </a:rPr>
              <a:t> Degr</a:t>
            </a:r>
            <a:r>
              <a:rPr lang="fr-FR" sz="1800" kern="1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effectLst/>
                <a:latin typeface="Calibri" panose="020F0502020204030204" pitchFamily="34" charset="0"/>
                <a:ea typeface="DengXian" panose="02010600030101010101" pitchFamily="2" charset="-122"/>
                <a:cs typeface="Arial" panose="020B0604020202020204" pitchFamily="34" charset="0"/>
              </a:rPr>
              <a:t> de soutien de l'INSP pour la qualit</a:t>
            </a:r>
            <a:r>
              <a:rPr lang="fr-FR" sz="1800" kern="1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effectLst/>
                <a:latin typeface="Calibri" panose="020F0502020204030204" pitchFamily="34" charset="0"/>
                <a:ea typeface="DengXian" panose="02010600030101010101" pitchFamily="2" charset="-122"/>
                <a:cs typeface="Arial" panose="020B0604020202020204" pitchFamily="34" charset="0"/>
              </a:rPr>
              <a:t> des efforts de ceux qui contribuent </a:t>
            </a:r>
            <a:r>
              <a:rPr lang="fr-FR" sz="1800" kern="100" dirty="0">
                <a:effectLst/>
                <a:latin typeface="Times New Roman" panose="02020603050405020304" pitchFamily="18" charset="0"/>
                <a:ea typeface="DengXian" panose="02010600030101010101" pitchFamily="2" charset="-122"/>
                <a:cs typeface="Arial" panose="020B0604020202020204" pitchFamily="34" charset="0"/>
              </a:rPr>
              <a:t>à</a:t>
            </a:r>
            <a:r>
              <a:rPr lang="fr-FR" sz="1800" kern="100" dirty="0">
                <a:effectLst/>
                <a:latin typeface="Calibri" panose="020F0502020204030204" pitchFamily="34" charset="0"/>
                <a:ea typeface="DengXian" panose="02010600030101010101" pitchFamily="2" charset="-122"/>
                <a:cs typeface="Arial" panose="020B0604020202020204" pitchFamily="34" charset="0"/>
              </a:rPr>
              <a:t> la r</a:t>
            </a:r>
            <a:r>
              <a:rPr lang="fr-FR" sz="1800" kern="1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effectLst/>
                <a:latin typeface="Calibri" panose="020F0502020204030204" pitchFamily="34" charset="0"/>
                <a:ea typeface="DengXian" panose="02010600030101010101" pitchFamily="2" charset="-122"/>
                <a:cs typeface="Arial" panose="020B0604020202020204" pitchFamily="34" charset="0"/>
              </a:rPr>
              <a:t>alisation de l'effort d</a:t>
            </a:r>
            <a:r>
              <a:rPr lang="fr-FR" sz="1800" kern="1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effectLst/>
                <a:latin typeface="Calibri" panose="020F0502020204030204" pitchFamily="34" charset="0"/>
                <a:ea typeface="DengXian" panose="02010600030101010101" pitchFamily="2" charset="-122"/>
                <a:cs typeface="Arial" panose="020B0604020202020204" pitchFamily="34" charset="0"/>
              </a:rPr>
              <a:t>crit (par exemple, les entit</a:t>
            </a:r>
            <a:r>
              <a:rPr lang="fr-FR" sz="1800" kern="1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effectLst/>
                <a:latin typeface="Calibri" panose="020F0502020204030204" pitchFamily="34" charset="0"/>
                <a:ea typeface="DengXian" panose="02010600030101010101" pitchFamily="2" charset="-122"/>
                <a:cs typeface="Arial" panose="020B0604020202020204" pitchFamily="34" charset="0"/>
              </a:rPr>
              <a:t>s infranationales, les parties prenantes, les partenaires).</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Bef>
                <a:spcPts val="0"/>
              </a:spcBef>
              <a:spcAft>
                <a:spcPts val="0"/>
              </a:spcAft>
            </a:pPr>
            <a:r>
              <a:rPr lang="fr-FR" sz="1800" b="1" i="1" kern="100" dirty="0">
                <a:effectLst/>
                <a:latin typeface="Calibri" panose="020F0502020204030204" pitchFamily="34" charset="0"/>
                <a:ea typeface="DengXian" panose="02010600030101010101" pitchFamily="2" charset="-122"/>
                <a:cs typeface="Arial" panose="020B0604020202020204" pitchFamily="34" charset="0"/>
              </a:rPr>
              <a:t>Collaboration</a:t>
            </a:r>
            <a:r>
              <a:rPr lang="fr-FR" sz="1800" b="1" i="1" kern="100" dirty="0">
                <a:effectLst/>
                <a:latin typeface="Times New Roman" panose="02020603050405020304" pitchFamily="18" charset="0"/>
                <a:ea typeface="DengXian" panose="02010600030101010101" pitchFamily="2" charset="-122"/>
                <a:cs typeface="Arial" panose="020B0604020202020204" pitchFamily="34" charset="0"/>
              </a:rPr>
              <a:t> </a:t>
            </a:r>
            <a:r>
              <a:rPr lang="fr-FR" sz="1800" b="1" i="1" kern="100" dirty="0">
                <a:effectLst/>
                <a:latin typeface="Calibri" panose="020F0502020204030204" pitchFamily="34" charset="0"/>
                <a:ea typeface="DengXian" panose="02010600030101010101" pitchFamily="2" charset="-122"/>
                <a:cs typeface="Arial" panose="020B0604020202020204" pitchFamily="34" charset="0"/>
              </a:rPr>
              <a:t>:</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Wingdings" panose="05000000000000000000" pitchFamily="2" charset="2"/>
              <a:buChar char="§"/>
            </a:pPr>
            <a:r>
              <a:rPr lang="fr-FR" sz="1800" i="1" kern="100" dirty="0">
                <a:effectLst/>
                <a:latin typeface="Calibri" panose="020F0502020204030204" pitchFamily="34" charset="0"/>
                <a:ea typeface="DengXian" panose="02010600030101010101" pitchFamily="2" charset="-122"/>
                <a:cs typeface="Arial" panose="020B0604020202020204" pitchFamily="34" charset="0"/>
              </a:rPr>
              <a:t>Vers l</a:t>
            </a:r>
            <a:r>
              <a:rPr lang="fr-FR" sz="1800" i="1" kern="100" dirty="0">
                <a:effectLst/>
                <a:latin typeface="Times New Roman" panose="02020603050405020304" pitchFamily="18" charset="0"/>
                <a:ea typeface="DengXian" panose="02010600030101010101" pitchFamily="2" charset="-122"/>
                <a:cs typeface="Arial" panose="020B0604020202020204" pitchFamily="34" charset="0"/>
              </a:rPr>
              <a:t>’</a:t>
            </a:r>
            <a:r>
              <a:rPr lang="fr-FR" sz="1800" i="1" kern="100" dirty="0">
                <a:effectLst/>
                <a:latin typeface="Calibri" panose="020F0502020204030204" pitchFamily="34" charset="0"/>
                <a:ea typeface="DengXian" panose="02010600030101010101" pitchFamily="2" charset="-122"/>
                <a:cs typeface="Arial" panose="020B0604020202020204" pitchFamily="34" charset="0"/>
              </a:rPr>
              <a:t>int</a:t>
            </a:r>
            <a:r>
              <a:rPr lang="fr-FR" sz="1800" i="1" kern="1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i="1" kern="100" dirty="0">
                <a:effectLst/>
                <a:latin typeface="Calibri" panose="020F0502020204030204" pitchFamily="34" charset="0"/>
                <a:ea typeface="DengXian" panose="02010600030101010101" pitchFamily="2" charset="-122"/>
                <a:cs typeface="Arial" panose="020B0604020202020204" pitchFamily="34" charset="0"/>
              </a:rPr>
              <a:t>rieur uniquement</a:t>
            </a:r>
            <a:r>
              <a:rPr lang="fr-FR" sz="1800" kern="100" dirty="0">
                <a:effectLst/>
                <a:latin typeface="Times New Roman" panose="02020603050405020304" pitchFamily="18" charset="0"/>
                <a:ea typeface="DengXian" panose="02010600030101010101" pitchFamily="2" charset="-122"/>
                <a:cs typeface="Arial" panose="020B0604020202020204" pitchFamily="34" charset="0"/>
              </a:rPr>
              <a:t> </a:t>
            </a:r>
            <a:r>
              <a:rPr lang="fr-FR" sz="1800" kern="100" dirty="0">
                <a:effectLst/>
                <a:latin typeface="Calibri" panose="020F0502020204030204" pitchFamily="34" charset="0"/>
                <a:ea typeface="DengXian" panose="02010600030101010101" pitchFamily="2" charset="-122"/>
                <a:cs typeface="Arial" panose="020B0604020202020204" pitchFamily="34" charset="0"/>
              </a:rPr>
              <a:t>: Degr</a:t>
            </a:r>
            <a:r>
              <a:rPr lang="fr-FR" sz="1800" kern="1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effectLst/>
                <a:latin typeface="Calibri" panose="020F0502020204030204" pitchFamily="34" charset="0"/>
                <a:ea typeface="DengXian" panose="02010600030101010101" pitchFamily="2" charset="-122"/>
                <a:cs typeface="Arial" panose="020B0604020202020204" pitchFamily="34" charset="0"/>
              </a:rPr>
              <a:t> d'engagement du personnel </a:t>
            </a:r>
            <a:r>
              <a:rPr lang="fr-FR" sz="1800" kern="100" dirty="0">
                <a:effectLst/>
                <a:latin typeface="Times New Roman" panose="02020603050405020304" pitchFamily="18" charset="0"/>
                <a:ea typeface="DengXian" panose="02010600030101010101" pitchFamily="2" charset="-122"/>
                <a:cs typeface="Arial" panose="020B0604020202020204" pitchFamily="34" charset="0"/>
              </a:rPr>
              <a:t>à</a:t>
            </a:r>
            <a:r>
              <a:rPr lang="fr-FR" sz="1800" kern="100" dirty="0">
                <a:effectLst/>
                <a:latin typeface="Calibri" panose="020F0502020204030204" pitchFamily="34" charset="0"/>
                <a:ea typeface="DengXian" panose="02010600030101010101" pitchFamily="2" charset="-122"/>
                <a:cs typeface="Arial" panose="020B0604020202020204" pitchFamily="34" charset="0"/>
              </a:rPr>
              <a:t> contribuer </a:t>
            </a:r>
            <a:r>
              <a:rPr lang="fr-FR" sz="1800" kern="100" dirty="0">
                <a:effectLst/>
                <a:latin typeface="Times New Roman" panose="02020603050405020304" pitchFamily="18" charset="0"/>
                <a:ea typeface="DengXian" panose="02010600030101010101" pitchFamily="2" charset="-122"/>
                <a:cs typeface="Arial" panose="020B0604020202020204" pitchFamily="34" charset="0"/>
              </a:rPr>
              <a:t>à</a:t>
            </a:r>
            <a:r>
              <a:rPr lang="fr-FR" sz="1800" kern="100" dirty="0">
                <a:effectLst/>
                <a:latin typeface="Calibri" panose="020F0502020204030204" pitchFamily="34" charset="0"/>
                <a:ea typeface="DengXian" panose="02010600030101010101" pitchFamily="2" charset="-122"/>
                <a:cs typeface="Arial" panose="020B0604020202020204" pitchFamily="34" charset="0"/>
              </a:rPr>
              <a:t> la vision et aux objectifs de l'INSP. Degr</a:t>
            </a:r>
            <a:r>
              <a:rPr lang="fr-FR" sz="1800" kern="1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effectLst/>
                <a:latin typeface="Calibri" panose="020F0502020204030204" pitchFamily="34" charset="0"/>
                <a:ea typeface="DengXian" panose="02010600030101010101" pitchFamily="2" charset="-122"/>
                <a:cs typeface="Arial" panose="020B0604020202020204" pitchFamily="34" charset="0"/>
              </a:rPr>
              <a:t> de contribution du personnel </a:t>
            </a:r>
            <a:r>
              <a:rPr lang="fr-FR" sz="1800" kern="100" dirty="0">
                <a:effectLst/>
                <a:latin typeface="Times New Roman" panose="02020603050405020304" pitchFamily="18" charset="0"/>
                <a:ea typeface="DengXian" panose="02010600030101010101" pitchFamily="2" charset="-122"/>
                <a:cs typeface="Arial" panose="020B0604020202020204" pitchFamily="34" charset="0"/>
              </a:rPr>
              <a:t>à</a:t>
            </a:r>
            <a:r>
              <a:rPr lang="fr-FR" sz="1800" kern="100" dirty="0">
                <a:effectLst/>
                <a:latin typeface="Calibri" panose="020F0502020204030204" pitchFamily="34" charset="0"/>
                <a:ea typeface="DengXian" panose="02010600030101010101" pitchFamily="2" charset="-122"/>
                <a:cs typeface="Arial" panose="020B0604020202020204" pitchFamily="34" charset="0"/>
              </a:rPr>
              <a:t> l'am</a:t>
            </a:r>
            <a:r>
              <a:rPr lang="fr-FR" sz="1800" kern="1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effectLst/>
                <a:latin typeface="Calibri" panose="020F0502020204030204" pitchFamily="34" charset="0"/>
                <a:ea typeface="DengXian" panose="02010600030101010101" pitchFamily="2" charset="-122"/>
                <a:cs typeface="Arial" panose="020B0604020202020204" pitchFamily="34" charset="0"/>
              </a:rPr>
              <a:t>lioration des strat</a:t>
            </a:r>
            <a:r>
              <a:rPr lang="fr-FR" sz="1800" kern="1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effectLst/>
                <a:latin typeface="Calibri" panose="020F0502020204030204" pitchFamily="34" charset="0"/>
                <a:ea typeface="DengXian" panose="02010600030101010101" pitchFamily="2" charset="-122"/>
                <a:cs typeface="Arial" panose="020B0604020202020204" pitchFamily="34" charset="0"/>
              </a:rPr>
              <a:t>gies ou des performances de l'INSP.</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Wingdings" panose="05000000000000000000" pitchFamily="2" charset="2"/>
              <a:buChar char="§"/>
            </a:pPr>
            <a:r>
              <a:rPr lang="fr-FR" sz="1800" i="1" kern="100" dirty="0">
                <a:effectLst/>
                <a:latin typeface="Calibri" panose="020F0502020204030204" pitchFamily="34" charset="0"/>
                <a:ea typeface="DengXian" panose="02010600030101010101" pitchFamily="2" charset="-122"/>
                <a:cs typeface="Arial" panose="020B0604020202020204" pitchFamily="34" charset="0"/>
              </a:rPr>
              <a:t>Vers l</a:t>
            </a:r>
            <a:r>
              <a:rPr lang="fr-FR" sz="1800" i="1" kern="100" dirty="0">
                <a:effectLst/>
                <a:latin typeface="Times New Roman" panose="02020603050405020304" pitchFamily="18" charset="0"/>
                <a:ea typeface="DengXian" panose="02010600030101010101" pitchFamily="2" charset="-122"/>
                <a:cs typeface="Arial" panose="020B0604020202020204" pitchFamily="34" charset="0"/>
              </a:rPr>
              <a:t>’</a:t>
            </a:r>
            <a:r>
              <a:rPr lang="fr-FR" sz="1800" i="1" kern="100" dirty="0">
                <a:effectLst/>
                <a:latin typeface="Calibri" panose="020F0502020204030204" pitchFamily="34" charset="0"/>
                <a:ea typeface="DengXian" panose="02010600030101010101" pitchFamily="2" charset="-122"/>
                <a:cs typeface="Arial" panose="020B0604020202020204" pitchFamily="34" charset="0"/>
              </a:rPr>
              <a:t>ext</a:t>
            </a:r>
            <a:r>
              <a:rPr lang="fr-FR" sz="1800" i="1" kern="1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i="1" kern="100" dirty="0">
                <a:effectLst/>
                <a:latin typeface="Calibri" panose="020F0502020204030204" pitchFamily="34" charset="0"/>
                <a:ea typeface="DengXian" panose="02010600030101010101" pitchFamily="2" charset="-122"/>
                <a:cs typeface="Arial" panose="020B0604020202020204" pitchFamily="34" charset="0"/>
              </a:rPr>
              <a:t>rieur uniquement</a:t>
            </a:r>
            <a:r>
              <a:rPr lang="fr-FR" sz="1800" kern="100" dirty="0">
                <a:effectLst/>
                <a:latin typeface="Times New Roman" panose="02020603050405020304" pitchFamily="18" charset="0"/>
                <a:ea typeface="DengXian" panose="02010600030101010101" pitchFamily="2" charset="-122"/>
                <a:cs typeface="Arial" panose="020B0604020202020204" pitchFamily="34" charset="0"/>
              </a:rPr>
              <a:t> </a:t>
            </a:r>
            <a:r>
              <a:rPr lang="fr-FR" sz="1800" kern="100" dirty="0">
                <a:effectLst/>
                <a:latin typeface="Calibri" panose="020F0502020204030204" pitchFamily="34" charset="0"/>
                <a:ea typeface="DengXian" panose="02010600030101010101" pitchFamily="2" charset="-122"/>
                <a:cs typeface="Arial" panose="020B0604020202020204" pitchFamily="34" charset="0"/>
              </a:rPr>
              <a:t>:</a:t>
            </a:r>
            <a:r>
              <a:rPr lang="fr-FR" sz="1800" i="1" kern="100" dirty="0">
                <a:effectLst/>
                <a:latin typeface="Calibri" panose="020F0502020204030204" pitchFamily="34" charset="0"/>
                <a:ea typeface="DengXian" panose="02010600030101010101" pitchFamily="2" charset="-122"/>
                <a:cs typeface="Arial" panose="020B0604020202020204" pitchFamily="34" charset="0"/>
              </a:rPr>
              <a:t> </a:t>
            </a:r>
            <a:r>
              <a:rPr lang="fr-FR" sz="1800" kern="100" dirty="0">
                <a:effectLst/>
                <a:latin typeface="Calibri" panose="020F0502020204030204" pitchFamily="34" charset="0"/>
                <a:ea typeface="DengXian" panose="02010600030101010101" pitchFamily="2" charset="-122"/>
                <a:cs typeface="Arial" panose="020B0604020202020204" pitchFamily="34" charset="0"/>
              </a:rPr>
              <a:t>Mesure dans laquelle les parties prenantes (partenaires, b</a:t>
            </a:r>
            <a:r>
              <a:rPr lang="fr-FR" sz="1800" kern="1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effectLst/>
                <a:latin typeface="Calibri" panose="020F0502020204030204" pitchFamily="34" charset="0"/>
                <a:ea typeface="DengXian" panose="02010600030101010101" pitchFamily="2" charset="-122"/>
                <a:cs typeface="Arial" panose="020B0604020202020204" pitchFamily="34" charset="0"/>
              </a:rPr>
              <a:t>n</a:t>
            </a:r>
            <a:r>
              <a:rPr lang="fr-FR" sz="1800" kern="1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effectLst/>
                <a:latin typeface="Calibri" panose="020F0502020204030204" pitchFamily="34" charset="0"/>
                <a:ea typeface="DengXian" panose="02010600030101010101" pitchFamily="2" charset="-122"/>
                <a:cs typeface="Arial" panose="020B0604020202020204" pitchFamily="34" charset="0"/>
              </a:rPr>
              <a:t>ficiaires, contributeurs, donateurs, acteurs infranationaux et communaut</a:t>
            </a:r>
            <a:r>
              <a:rPr lang="fr-FR" sz="1800" kern="1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effectLst/>
                <a:latin typeface="Calibri" panose="020F0502020204030204" pitchFamily="34" charset="0"/>
                <a:ea typeface="DengXian" panose="02010600030101010101" pitchFamily="2" charset="-122"/>
                <a:cs typeface="Arial" panose="020B0604020202020204" pitchFamily="34" charset="0"/>
              </a:rPr>
              <a:t>s) sont invit</a:t>
            </a:r>
            <a:r>
              <a:rPr lang="fr-FR" sz="1800" kern="1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effectLst/>
                <a:latin typeface="Calibri" panose="020F0502020204030204" pitchFamily="34" charset="0"/>
                <a:ea typeface="DengXian" panose="02010600030101010101" pitchFamily="2" charset="-122"/>
                <a:cs typeface="Arial" panose="020B0604020202020204" pitchFamily="34" charset="0"/>
              </a:rPr>
              <a:t>es </a:t>
            </a:r>
            <a:r>
              <a:rPr lang="fr-FR" sz="1800" kern="100" dirty="0">
                <a:effectLst/>
                <a:latin typeface="Times New Roman" panose="02020603050405020304" pitchFamily="18" charset="0"/>
                <a:ea typeface="DengXian" panose="02010600030101010101" pitchFamily="2" charset="-122"/>
                <a:cs typeface="Arial" panose="020B0604020202020204" pitchFamily="34" charset="0"/>
              </a:rPr>
              <a:t>à</a:t>
            </a:r>
            <a:r>
              <a:rPr lang="fr-FR" sz="1800" kern="100" dirty="0">
                <a:effectLst/>
                <a:latin typeface="Calibri" panose="020F0502020204030204" pitchFamily="34" charset="0"/>
                <a:ea typeface="DengXian" panose="02010600030101010101" pitchFamily="2" charset="-122"/>
                <a:cs typeface="Arial" panose="020B0604020202020204" pitchFamily="34" charset="0"/>
              </a:rPr>
              <a:t> fournir une contribution ou un retour d'information, ou s</a:t>
            </a:r>
            <a:r>
              <a:rPr lang="fr-FR" sz="1800" kern="100" dirty="0">
                <a:effectLst/>
                <a:latin typeface="Times New Roman" panose="02020603050405020304" pitchFamily="18" charset="0"/>
                <a:ea typeface="DengXian" panose="02010600030101010101" pitchFamily="2" charset="-122"/>
                <a:cs typeface="Arial" panose="020B0604020202020204" pitchFamily="34" charset="0"/>
              </a:rPr>
              <a:t>’</a:t>
            </a:r>
            <a:r>
              <a:rPr lang="fr-FR" sz="1800" kern="100" dirty="0">
                <a:effectLst/>
                <a:latin typeface="Calibri" panose="020F0502020204030204" pitchFamily="34" charset="0"/>
                <a:ea typeface="DengXian" panose="02010600030101010101" pitchFamily="2" charset="-122"/>
                <a:cs typeface="Arial" panose="020B0604020202020204" pitchFamily="34" charset="0"/>
              </a:rPr>
              <a:t>impliquent dans l'INSP en tant que partenaires/conseillers</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0" marR="0">
              <a:lnSpc>
                <a:spcPct val="115000"/>
              </a:lnSpc>
              <a:spcBef>
                <a:spcPts val="0"/>
              </a:spcBef>
              <a:spcAft>
                <a:spcPts val="0"/>
              </a:spcAft>
            </a:pPr>
            <a:r>
              <a:rPr lang="fr-FR" sz="1800" b="1" i="1" kern="100" dirty="0">
                <a:effectLst/>
                <a:latin typeface="Calibri" panose="020F0502020204030204" pitchFamily="34" charset="0"/>
                <a:ea typeface="DengXian" panose="02010600030101010101" pitchFamily="2" charset="-122"/>
                <a:cs typeface="Arial" panose="020B0604020202020204" pitchFamily="34" charset="0"/>
              </a:rPr>
              <a:t>Impact</a:t>
            </a:r>
            <a:r>
              <a:rPr lang="fr-FR" sz="1800" b="1" i="1" kern="100" dirty="0">
                <a:effectLst/>
                <a:latin typeface="Times New Roman" panose="02020603050405020304" pitchFamily="18" charset="0"/>
                <a:ea typeface="DengXian" panose="02010600030101010101" pitchFamily="2" charset="-122"/>
                <a:cs typeface="Arial" panose="020B0604020202020204" pitchFamily="34" charset="0"/>
              </a:rPr>
              <a:t> </a:t>
            </a:r>
            <a:r>
              <a:rPr lang="fr-FR" sz="1800" b="1" i="1" kern="100" dirty="0">
                <a:effectLst/>
                <a:latin typeface="Calibri" panose="020F0502020204030204" pitchFamily="34" charset="0"/>
                <a:ea typeface="DengXian" panose="02010600030101010101" pitchFamily="2" charset="-122"/>
                <a:cs typeface="Arial" panose="020B0604020202020204" pitchFamily="34" charset="0"/>
              </a:rPr>
              <a:t>:</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Wingdings" panose="05000000000000000000" pitchFamily="2" charset="2"/>
              <a:buChar char="§"/>
            </a:pPr>
            <a:r>
              <a:rPr lang="fr-FR" sz="1800" i="1" kern="100" dirty="0">
                <a:effectLst/>
                <a:latin typeface="Calibri" panose="020F0502020204030204" pitchFamily="34" charset="0"/>
                <a:ea typeface="DengXian" panose="02010600030101010101" pitchFamily="2" charset="-122"/>
                <a:cs typeface="Arial" panose="020B0604020202020204" pitchFamily="34" charset="0"/>
              </a:rPr>
              <a:t>Vers l</a:t>
            </a:r>
            <a:r>
              <a:rPr lang="fr-FR" sz="1800" i="1" kern="100" dirty="0">
                <a:effectLst/>
                <a:latin typeface="Times New Roman" panose="02020603050405020304" pitchFamily="18" charset="0"/>
                <a:ea typeface="DengXian" panose="02010600030101010101" pitchFamily="2" charset="-122"/>
                <a:cs typeface="Arial" panose="020B0604020202020204" pitchFamily="34" charset="0"/>
              </a:rPr>
              <a:t>’</a:t>
            </a:r>
            <a:r>
              <a:rPr lang="fr-FR" sz="1800" i="1" kern="100" dirty="0">
                <a:effectLst/>
                <a:latin typeface="Calibri" panose="020F0502020204030204" pitchFamily="34" charset="0"/>
                <a:ea typeface="DengXian" panose="02010600030101010101" pitchFamily="2" charset="-122"/>
                <a:cs typeface="Arial" panose="020B0604020202020204" pitchFamily="34" charset="0"/>
              </a:rPr>
              <a:t>int</a:t>
            </a:r>
            <a:r>
              <a:rPr lang="fr-FR" sz="1800" i="1" kern="1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i="1" kern="100" dirty="0">
                <a:effectLst/>
                <a:latin typeface="Calibri" panose="020F0502020204030204" pitchFamily="34" charset="0"/>
                <a:ea typeface="DengXian" panose="02010600030101010101" pitchFamily="2" charset="-122"/>
                <a:cs typeface="Arial" panose="020B0604020202020204" pitchFamily="34" charset="0"/>
              </a:rPr>
              <a:t>rieur uniquement</a:t>
            </a:r>
            <a:r>
              <a:rPr lang="fr-FR" sz="1800" kern="100" dirty="0">
                <a:effectLst/>
                <a:latin typeface="Times New Roman" panose="02020603050405020304" pitchFamily="18" charset="0"/>
                <a:ea typeface="DengXian" panose="02010600030101010101" pitchFamily="2" charset="-122"/>
                <a:cs typeface="Arial" panose="020B0604020202020204" pitchFamily="34" charset="0"/>
              </a:rPr>
              <a:t> </a:t>
            </a:r>
            <a:r>
              <a:rPr lang="fr-FR" sz="1800" kern="100" dirty="0">
                <a:effectLst/>
                <a:latin typeface="Calibri" panose="020F0502020204030204" pitchFamily="34" charset="0"/>
                <a:ea typeface="DengXian" panose="02010600030101010101" pitchFamily="2" charset="-122"/>
                <a:cs typeface="Arial" panose="020B0604020202020204" pitchFamily="34" charset="0"/>
              </a:rPr>
              <a:t>: Degr</a:t>
            </a:r>
            <a:r>
              <a:rPr lang="fr-FR" sz="1800" kern="1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effectLst/>
                <a:latin typeface="Calibri" panose="020F0502020204030204" pitchFamily="34" charset="0"/>
                <a:ea typeface="DengXian" panose="02010600030101010101" pitchFamily="2" charset="-122"/>
                <a:cs typeface="Arial" panose="020B0604020202020204" pitchFamily="34" charset="0"/>
              </a:rPr>
              <a:t> de capacit</a:t>
            </a:r>
            <a:r>
              <a:rPr lang="fr-FR" sz="1800" kern="1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effectLst/>
                <a:latin typeface="Calibri" panose="020F0502020204030204" pitchFamily="34" charset="0"/>
                <a:ea typeface="DengXian" panose="02010600030101010101" pitchFamily="2" charset="-122"/>
                <a:cs typeface="Arial" panose="020B0604020202020204" pitchFamily="34" charset="0"/>
              </a:rPr>
              <a:t> de l</a:t>
            </a:r>
            <a:r>
              <a:rPr lang="fr-FR" sz="1800" kern="100" dirty="0">
                <a:effectLst/>
                <a:latin typeface="Times New Roman" panose="02020603050405020304" pitchFamily="18" charset="0"/>
                <a:ea typeface="DengXian" panose="02010600030101010101" pitchFamily="2" charset="-122"/>
                <a:cs typeface="Arial" panose="020B0604020202020204" pitchFamily="34" charset="0"/>
              </a:rPr>
              <a:t>’</a:t>
            </a:r>
            <a:r>
              <a:rPr lang="fr-FR" sz="1800" kern="100" dirty="0">
                <a:effectLst/>
                <a:latin typeface="Calibri" panose="020F0502020204030204" pitchFamily="34" charset="0"/>
                <a:ea typeface="DengXian" panose="02010600030101010101" pitchFamily="2" charset="-122"/>
                <a:cs typeface="Arial" panose="020B0604020202020204" pitchFamily="34" charset="0"/>
              </a:rPr>
              <a:t>INSP </a:t>
            </a:r>
            <a:r>
              <a:rPr lang="fr-FR" sz="1800" kern="100" dirty="0">
                <a:effectLst/>
                <a:latin typeface="Times New Roman" panose="02020603050405020304" pitchFamily="18" charset="0"/>
                <a:ea typeface="DengXian" panose="02010600030101010101" pitchFamily="2" charset="-122"/>
                <a:cs typeface="Arial" panose="020B0604020202020204" pitchFamily="34" charset="0"/>
              </a:rPr>
              <a:t>à</a:t>
            </a:r>
            <a:r>
              <a:rPr lang="fr-FR" sz="1800" kern="100" dirty="0">
                <a:effectLst/>
                <a:latin typeface="Calibri" panose="020F0502020204030204" pitchFamily="34" charset="0"/>
                <a:ea typeface="DengXian" panose="02010600030101010101" pitchFamily="2" charset="-122"/>
                <a:cs typeface="Arial" panose="020B0604020202020204" pitchFamily="34" charset="0"/>
              </a:rPr>
              <a:t> r</a:t>
            </a:r>
            <a:r>
              <a:rPr lang="fr-FR" sz="1800" kern="1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effectLst/>
                <a:latin typeface="Calibri" panose="020F0502020204030204" pitchFamily="34" charset="0"/>
                <a:ea typeface="DengXian" panose="02010600030101010101" pitchFamily="2" charset="-122"/>
                <a:cs typeface="Arial" panose="020B0604020202020204" pitchFamily="34" charset="0"/>
              </a:rPr>
              <a:t>aliser ou </a:t>
            </a:r>
            <a:r>
              <a:rPr lang="fr-FR" sz="1800" kern="100" dirty="0">
                <a:effectLst/>
                <a:latin typeface="Times New Roman" panose="02020603050405020304" pitchFamily="18" charset="0"/>
                <a:ea typeface="DengXian" panose="02010600030101010101" pitchFamily="2" charset="-122"/>
                <a:cs typeface="Arial" panose="020B0604020202020204" pitchFamily="34" charset="0"/>
              </a:rPr>
              <a:t>à</a:t>
            </a:r>
            <a:r>
              <a:rPr lang="fr-FR" sz="1800" kern="100" dirty="0">
                <a:effectLst/>
                <a:latin typeface="Calibri" panose="020F0502020204030204" pitchFamily="34" charset="0"/>
                <a:ea typeface="DengXian" panose="02010600030101010101" pitchFamily="2" charset="-122"/>
                <a:cs typeface="Arial" panose="020B0604020202020204" pitchFamily="34" charset="0"/>
              </a:rPr>
              <a:t> obtenir des r</a:t>
            </a:r>
            <a:r>
              <a:rPr lang="fr-FR" sz="1800" kern="1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effectLst/>
                <a:latin typeface="Calibri" panose="020F0502020204030204" pitchFamily="34" charset="0"/>
                <a:ea typeface="DengXian" panose="02010600030101010101" pitchFamily="2" charset="-122"/>
                <a:cs typeface="Arial" panose="020B0604020202020204" pitchFamily="34" charset="0"/>
              </a:rPr>
              <a:t>sultats</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Wingdings" panose="05000000000000000000" pitchFamily="2" charset="2"/>
              <a:buChar char="§"/>
            </a:pPr>
            <a:r>
              <a:rPr lang="fr-FR" sz="1800" i="1" kern="100" dirty="0">
                <a:effectLst/>
                <a:latin typeface="Calibri" panose="020F0502020204030204" pitchFamily="34" charset="0"/>
                <a:ea typeface="DengXian" panose="02010600030101010101" pitchFamily="2" charset="-122"/>
                <a:cs typeface="Arial" panose="020B0604020202020204" pitchFamily="34" charset="0"/>
              </a:rPr>
              <a:t>Vers l</a:t>
            </a:r>
            <a:r>
              <a:rPr lang="fr-FR" sz="1800" i="1" kern="100" dirty="0">
                <a:effectLst/>
                <a:latin typeface="Times New Roman" panose="02020603050405020304" pitchFamily="18" charset="0"/>
                <a:ea typeface="DengXian" panose="02010600030101010101" pitchFamily="2" charset="-122"/>
                <a:cs typeface="Arial" panose="020B0604020202020204" pitchFamily="34" charset="0"/>
              </a:rPr>
              <a:t>’</a:t>
            </a:r>
            <a:r>
              <a:rPr lang="fr-FR" sz="1800" i="1" kern="100" dirty="0">
                <a:effectLst/>
                <a:latin typeface="Calibri" panose="020F0502020204030204" pitchFamily="34" charset="0"/>
                <a:ea typeface="DengXian" panose="02010600030101010101" pitchFamily="2" charset="-122"/>
                <a:cs typeface="Arial" panose="020B0604020202020204" pitchFamily="34" charset="0"/>
              </a:rPr>
              <a:t>ext</a:t>
            </a:r>
            <a:r>
              <a:rPr lang="fr-FR" sz="1800" i="1" kern="1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i="1" kern="100" dirty="0">
                <a:effectLst/>
                <a:latin typeface="Calibri" panose="020F0502020204030204" pitchFamily="34" charset="0"/>
                <a:ea typeface="DengXian" panose="02010600030101010101" pitchFamily="2" charset="-122"/>
                <a:cs typeface="Arial" panose="020B0604020202020204" pitchFamily="34" charset="0"/>
              </a:rPr>
              <a:t>rieur uniquement</a:t>
            </a:r>
            <a:r>
              <a:rPr lang="fr-FR" sz="1800" kern="100" dirty="0">
                <a:effectLst/>
                <a:latin typeface="Times New Roman" panose="02020603050405020304" pitchFamily="18" charset="0"/>
                <a:ea typeface="DengXian" panose="02010600030101010101" pitchFamily="2" charset="-122"/>
                <a:cs typeface="Arial" panose="020B0604020202020204" pitchFamily="34" charset="0"/>
              </a:rPr>
              <a:t> </a:t>
            </a:r>
            <a:r>
              <a:rPr lang="fr-FR" sz="1800" kern="100" dirty="0">
                <a:effectLst/>
                <a:latin typeface="Calibri" panose="020F0502020204030204" pitchFamily="34" charset="0"/>
                <a:ea typeface="DengXian" panose="02010600030101010101" pitchFamily="2" charset="-122"/>
                <a:cs typeface="Arial" panose="020B0604020202020204" pitchFamily="34" charset="0"/>
              </a:rPr>
              <a:t>: Degr</a:t>
            </a:r>
            <a:r>
              <a:rPr lang="fr-FR" sz="1800" kern="1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effectLst/>
                <a:latin typeface="Calibri" panose="020F0502020204030204" pitchFamily="34" charset="0"/>
                <a:ea typeface="DengXian" panose="02010600030101010101" pitchFamily="2" charset="-122"/>
                <a:cs typeface="Arial" panose="020B0604020202020204" pitchFamily="34" charset="0"/>
              </a:rPr>
              <a:t> de capacit</a:t>
            </a:r>
            <a:r>
              <a:rPr lang="fr-FR" sz="1800" kern="1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effectLst/>
                <a:latin typeface="Calibri" panose="020F0502020204030204" pitchFamily="34" charset="0"/>
                <a:ea typeface="DengXian" panose="02010600030101010101" pitchFamily="2" charset="-122"/>
                <a:cs typeface="Arial" panose="020B0604020202020204" pitchFamily="34" charset="0"/>
              </a:rPr>
              <a:t> de l'INSP </a:t>
            </a:r>
            <a:r>
              <a:rPr lang="fr-FR" sz="1800" kern="100" dirty="0">
                <a:effectLst/>
                <a:latin typeface="Times New Roman" panose="02020603050405020304" pitchFamily="18" charset="0"/>
                <a:ea typeface="DengXian" panose="02010600030101010101" pitchFamily="2" charset="-122"/>
                <a:cs typeface="Arial" panose="020B0604020202020204" pitchFamily="34" charset="0"/>
              </a:rPr>
              <a:t>à</a:t>
            </a:r>
            <a:r>
              <a:rPr lang="fr-FR" sz="1800" kern="100" dirty="0">
                <a:effectLst/>
                <a:latin typeface="Calibri" panose="020F0502020204030204" pitchFamily="34" charset="0"/>
                <a:ea typeface="DengXian" panose="02010600030101010101" pitchFamily="2" charset="-122"/>
                <a:cs typeface="Arial" panose="020B0604020202020204" pitchFamily="34" charset="0"/>
              </a:rPr>
              <a:t> atteindre ses objectifs et </a:t>
            </a:r>
            <a:r>
              <a:rPr lang="fr-FR" sz="1800" kern="100" dirty="0">
                <a:effectLst/>
                <a:latin typeface="Times New Roman" panose="02020603050405020304" pitchFamily="18" charset="0"/>
                <a:ea typeface="DengXian" panose="02010600030101010101" pitchFamily="2" charset="-122"/>
                <a:cs typeface="Arial" panose="020B0604020202020204" pitchFamily="34" charset="0"/>
              </a:rPr>
              <a:t>à</a:t>
            </a:r>
            <a:r>
              <a:rPr lang="fr-FR" sz="1800" kern="100" dirty="0">
                <a:effectLst/>
                <a:latin typeface="Calibri" panose="020F0502020204030204" pitchFamily="34" charset="0"/>
                <a:ea typeface="DengXian" panose="02010600030101010101" pitchFamily="2" charset="-122"/>
                <a:cs typeface="Arial" panose="020B0604020202020204" pitchFamily="34" charset="0"/>
              </a:rPr>
              <a:t> fournir des produits et des services de haute qualit</a:t>
            </a:r>
            <a:r>
              <a:rPr lang="fr-FR" sz="1800" kern="1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effectLst/>
                <a:latin typeface="Calibri" panose="020F0502020204030204" pitchFamily="34" charset="0"/>
                <a:ea typeface="DengXian" panose="02010600030101010101" pitchFamily="2" charset="-122"/>
                <a:cs typeface="Arial" panose="020B0604020202020204" pitchFamily="34" charset="0"/>
              </a:rPr>
              <a:t>. Mesure dans laquelle les produits et services ont un impact sur la sant</a:t>
            </a:r>
            <a:r>
              <a:rPr lang="fr-FR" sz="1800" kern="1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effectLst/>
                <a:latin typeface="Calibri" panose="020F0502020204030204" pitchFamily="34" charset="0"/>
                <a:ea typeface="DengXian" panose="02010600030101010101" pitchFamily="2" charset="-122"/>
                <a:cs typeface="Arial" panose="020B0604020202020204" pitchFamily="34" charset="0"/>
              </a:rPr>
              <a:t> publique.</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a:spcAft>
                <a:spcPts val="600"/>
              </a:spcAft>
            </a:pPr>
            <a:endParaRPr lang="en-US" sz="3200" baseline="0" dirty="0">
              <a:solidFill>
                <a:srgbClr val="FF0000"/>
              </a:solidFill>
              <a:cs typeface="Arial" panose="020B0604020202020204" pitchFamily="34" charset="0"/>
            </a:endParaRPr>
          </a:p>
          <a:p>
            <a:pPr>
              <a:spcAft>
                <a:spcPts val="600"/>
              </a:spcAft>
            </a:pPr>
            <a:endParaRPr lang="en-US" sz="3200" baseline="0" dirty="0">
              <a:solidFill>
                <a:srgbClr val="FF0000"/>
              </a:solidFill>
              <a:cs typeface="Arial" panose="020B0604020202020204" pitchFamily="34" charset="0"/>
            </a:endParaRPr>
          </a:p>
          <a:p>
            <a:endParaRPr lang="en-US"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6</a:t>
            </a:fld>
            <a:endParaRPr lang="en-US"/>
          </a:p>
        </p:txBody>
      </p:sp>
    </p:spTree>
    <p:extLst>
      <p:ext uri="{BB962C8B-B14F-4D97-AF65-F5344CB8AC3E}">
        <p14:creationId xmlns:p14="http://schemas.microsoft.com/office/powerpoint/2010/main" val="3741314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46050"/>
            <a:ext cx="4184650" cy="3138488"/>
          </a:xfrm>
        </p:spPr>
      </p:sp>
      <p:sp>
        <p:nvSpPr>
          <p:cNvPr id="3" name="Notes Placeholder 2"/>
          <p:cNvSpPr>
            <a:spLocks noGrp="1"/>
          </p:cNvSpPr>
          <p:nvPr>
            <p:ph type="body" idx="1"/>
          </p:nvPr>
        </p:nvSpPr>
        <p:spPr>
          <a:xfrm>
            <a:off x="308344" y="3399639"/>
            <a:ext cx="6411433" cy="3660458"/>
          </a:xfrm>
        </p:spPr>
        <p:txBody>
          <a:bodyPr/>
          <a:lstStyle/>
          <a:p>
            <a:r>
              <a:rPr lang="fr-FR" sz="1800" dirty="0">
                <a:effectLst/>
                <a:latin typeface="Calibri" panose="020F0502020204030204" pitchFamily="34" charset="0"/>
                <a:ea typeface="DengXian" panose="02010600030101010101" pitchFamily="2" charset="-122"/>
                <a:cs typeface="Arial" panose="020B0604020202020204" pitchFamily="34" charset="0"/>
              </a:rPr>
              <a:t>Les guides de discussion sont con</a:t>
            </a:r>
            <a:r>
              <a:rPr lang="fr-FR" sz="1800" dirty="0">
                <a:effectLst/>
                <a:latin typeface="Times New Roman" panose="02020603050405020304" pitchFamily="18" charset="0"/>
                <a:ea typeface="DengXian" panose="02010600030101010101" pitchFamily="2" charset="-122"/>
                <a:cs typeface="Arial" panose="020B0604020202020204" pitchFamily="34" charset="0"/>
              </a:rPr>
              <a:t>ç</a:t>
            </a:r>
            <a:r>
              <a:rPr lang="fr-FR" sz="1800" dirty="0">
                <a:effectLst/>
                <a:latin typeface="Calibri" panose="020F0502020204030204" pitchFamily="34" charset="0"/>
                <a:ea typeface="DengXian" panose="02010600030101010101" pitchFamily="2" charset="-122"/>
                <a:cs typeface="Arial" panose="020B0604020202020204" pitchFamily="34" charset="0"/>
              </a:rPr>
              <a:t>us pour susciter la r</a:t>
            </a:r>
            <a:r>
              <a:rPr lang="fr-FR" sz="18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effectLst/>
                <a:latin typeface="Calibri" panose="020F0502020204030204" pitchFamily="34" charset="0"/>
                <a:ea typeface="DengXian" panose="02010600030101010101" pitchFamily="2" charset="-122"/>
                <a:cs typeface="Arial" panose="020B0604020202020204" pitchFamily="34" charset="0"/>
              </a:rPr>
              <a:t>flexion, </a:t>
            </a:r>
            <a:r>
              <a:rPr lang="fr-FR" sz="1800" dirty="0">
                <a:effectLst/>
                <a:latin typeface="Times New Roman" panose="02020603050405020304" pitchFamily="18" charset="0"/>
                <a:ea typeface="DengXian" panose="02010600030101010101" pitchFamily="2" charset="-122"/>
                <a:cs typeface="Arial" panose="020B0604020202020204" pitchFamily="34" charset="0"/>
              </a:rPr>
              <a:t>à</a:t>
            </a:r>
            <a:r>
              <a:rPr lang="fr-FR" sz="1800" dirty="0">
                <a:effectLst/>
                <a:latin typeface="Calibri" panose="020F0502020204030204" pitchFamily="34" charset="0"/>
                <a:ea typeface="DengXian" panose="02010600030101010101" pitchFamily="2" charset="-122"/>
                <a:cs typeface="Arial" panose="020B0604020202020204" pitchFamily="34" charset="0"/>
              </a:rPr>
              <a:t> la fois sur le stade actuel et sur les attributs et capacit</a:t>
            </a:r>
            <a:r>
              <a:rPr lang="fr-FR" sz="18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effectLst/>
                <a:latin typeface="Calibri" panose="020F0502020204030204" pitchFamily="34" charset="0"/>
                <a:ea typeface="DengXian" panose="02010600030101010101" pitchFamily="2" charset="-122"/>
                <a:cs typeface="Arial" panose="020B0604020202020204" pitchFamily="34" charset="0"/>
              </a:rPr>
              <a:t>s souhait</a:t>
            </a:r>
            <a:r>
              <a:rPr lang="fr-FR" sz="18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effectLst/>
                <a:latin typeface="Calibri" panose="020F0502020204030204" pitchFamily="34" charset="0"/>
                <a:ea typeface="DengXian" panose="02010600030101010101" pitchFamily="2" charset="-122"/>
                <a:cs typeface="Arial" panose="020B0604020202020204" pitchFamily="34" charset="0"/>
              </a:rPr>
              <a:t>s. L'utilisation des guides de discussion dans le cadre d'un atelier structur</a:t>
            </a:r>
            <a:r>
              <a:rPr lang="fr-FR" sz="18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effectLst/>
                <a:latin typeface="Calibri" panose="020F0502020204030204" pitchFamily="34" charset="0"/>
                <a:ea typeface="DengXian" panose="02010600030101010101" pitchFamily="2" charset="-122"/>
                <a:cs typeface="Arial" panose="020B0604020202020204" pitchFamily="34" charset="0"/>
              </a:rPr>
              <a:t> d</a:t>
            </a:r>
            <a:r>
              <a:rPr lang="fr-FR" sz="18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effectLst/>
                <a:latin typeface="Calibri" panose="020F0502020204030204" pitchFamily="34" charset="0"/>
                <a:ea typeface="DengXian" panose="02010600030101010101" pitchFamily="2" charset="-122"/>
                <a:cs typeface="Arial" panose="020B0604020202020204" pitchFamily="34" charset="0"/>
              </a:rPr>
              <a:t>bouche g</a:t>
            </a:r>
            <a:r>
              <a:rPr lang="fr-FR" sz="18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effectLst/>
                <a:latin typeface="Calibri" panose="020F0502020204030204" pitchFamily="34" charset="0"/>
                <a:ea typeface="DengXian" panose="02010600030101010101" pitchFamily="2" charset="-122"/>
                <a:cs typeface="Arial" panose="020B0604020202020204" pitchFamily="34" charset="0"/>
              </a:rPr>
              <a:t>n</a:t>
            </a:r>
            <a:r>
              <a:rPr lang="fr-FR" sz="18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effectLst/>
                <a:latin typeface="Calibri" panose="020F0502020204030204" pitchFamily="34" charset="0"/>
                <a:ea typeface="DengXian" panose="02010600030101010101" pitchFamily="2" charset="-122"/>
                <a:cs typeface="Arial" panose="020B0604020202020204" pitchFamily="34" charset="0"/>
              </a:rPr>
              <a:t>ralement sur un plan d'actions sp</a:t>
            </a:r>
            <a:r>
              <a:rPr lang="fr-FR" sz="18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effectLst/>
                <a:latin typeface="Calibri" panose="020F0502020204030204" pitchFamily="34" charset="0"/>
                <a:ea typeface="DengXian" panose="02010600030101010101" pitchFamily="2" charset="-122"/>
                <a:cs typeface="Arial" panose="020B0604020202020204" pitchFamily="34" charset="0"/>
              </a:rPr>
              <a:t>cifiques. En raison de leur contenu d</a:t>
            </a:r>
            <a:r>
              <a:rPr lang="fr-FR" sz="18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effectLst/>
                <a:latin typeface="Calibri" panose="020F0502020204030204" pitchFamily="34" charset="0"/>
                <a:ea typeface="DengXian" panose="02010600030101010101" pitchFamily="2" charset="-122"/>
                <a:cs typeface="Arial" panose="020B0604020202020204" pitchFamily="34" charset="0"/>
              </a:rPr>
              <a:t>taill</a:t>
            </a:r>
            <a:r>
              <a:rPr lang="fr-FR" sz="18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effectLst/>
                <a:latin typeface="Calibri" panose="020F0502020204030204" pitchFamily="34" charset="0"/>
                <a:ea typeface="DengXian" panose="02010600030101010101" pitchFamily="2" charset="-122"/>
                <a:cs typeface="Arial" panose="020B0604020202020204" pitchFamily="34" charset="0"/>
              </a:rPr>
              <a:t>, les guides de discussion, lorsqu'ils sont utilis</a:t>
            </a:r>
            <a:r>
              <a:rPr lang="fr-FR" sz="18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effectLst/>
                <a:latin typeface="Calibri" panose="020F0502020204030204" pitchFamily="34" charset="0"/>
                <a:ea typeface="DengXian" panose="02010600030101010101" pitchFamily="2" charset="-122"/>
                <a:cs typeface="Arial" panose="020B0604020202020204" pitchFamily="34" charset="0"/>
              </a:rPr>
              <a:t>s de mani</a:t>
            </a:r>
            <a:r>
              <a:rPr lang="fr-FR" sz="1800" dirty="0">
                <a:effectLst/>
                <a:latin typeface="Times New Roman" panose="02020603050405020304" pitchFamily="18" charset="0"/>
                <a:ea typeface="DengXian" panose="02010600030101010101" pitchFamily="2" charset="-122"/>
                <a:cs typeface="Arial" panose="020B0604020202020204" pitchFamily="34" charset="0"/>
              </a:rPr>
              <a:t>è</a:t>
            </a:r>
            <a:r>
              <a:rPr lang="fr-FR" sz="1800" dirty="0">
                <a:effectLst/>
                <a:latin typeface="Calibri" panose="020F0502020204030204" pitchFamily="34" charset="0"/>
                <a:ea typeface="DengXian" panose="02010600030101010101" pitchFamily="2" charset="-122"/>
                <a:cs typeface="Arial" panose="020B0604020202020204" pitchFamily="34" charset="0"/>
              </a:rPr>
              <a:t>re informelle, peuvent </a:t>
            </a:r>
            <a:r>
              <a:rPr lang="fr-FR" sz="18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effectLst/>
                <a:latin typeface="Calibri" panose="020F0502020204030204" pitchFamily="34" charset="0"/>
                <a:ea typeface="DengXian" panose="02010600030101010101" pitchFamily="2" charset="-122"/>
                <a:cs typeface="Arial" panose="020B0604020202020204" pitchFamily="34" charset="0"/>
              </a:rPr>
              <a:t>galement apporter de nouvelles perspectives et id</a:t>
            </a:r>
            <a:r>
              <a:rPr lang="fr-FR" sz="18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effectLst/>
                <a:latin typeface="Calibri" panose="020F0502020204030204" pitchFamily="34" charset="0"/>
                <a:ea typeface="DengXian" panose="02010600030101010101" pitchFamily="2" charset="-122"/>
                <a:cs typeface="Arial" panose="020B0604020202020204" pitchFamily="34" charset="0"/>
              </a:rPr>
              <a:t>es sur ce qui pourrait </a:t>
            </a:r>
            <a:r>
              <a:rPr lang="fr-FR" sz="1800" dirty="0">
                <a:effectLst/>
                <a:latin typeface="Times New Roman" panose="02020603050405020304" pitchFamily="18" charset="0"/>
                <a:ea typeface="DengXian" panose="02010600030101010101" pitchFamily="2" charset="-122"/>
                <a:cs typeface="Arial" panose="020B0604020202020204" pitchFamily="34" charset="0"/>
              </a:rPr>
              <a:t>ê</a:t>
            </a:r>
            <a:r>
              <a:rPr lang="fr-FR" sz="1800" dirty="0">
                <a:effectLst/>
                <a:latin typeface="Calibri" panose="020F0502020204030204" pitchFamily="34" charset="0"/>
                <a:ea typeface="DengXian" panose="02010600030101010101" pitchFamily="2" charset="-122"/>
                <a:cs typeface="Arial" panose="020B0604020202020204" pitchFamily="34" charset="0"/>
              </a:rPr>
              <a:t>tre possible et r</a:t>
            </a:r>
            <a:r>
              <a:rPr lang="fr-FR" sz="1800" dirty="0">
                <a:effectLst/>
                <a:latin typeface="Times New Roman" panose="02020603050405020304" pitchFamily="18" charset="0"/>
                <a:ea typeface="DengXian" panose="02010600030101010101" pitchFamily="2" charset="-122"/>
                <a:cs typeface="Arial" panose="020B0604020202020204" pitchFamily="34" charset="0"/>
              </a:rPr>
              <a:t>é</a:t>
            </a:r>
            <a:r>
              <a:rPr lang="fr-FR" sz="1800" dirty="0">
                <a:effectLst/>
                <a:latin typeface="Calibri" panose="020F0502020204030204" pitchFamily="34" charset="0"/>
                <a:ea typeface="DengXian" panose="02010600030101010101" pitchFamily="2" charset="-122"/>
                <a:cs typeface="Arial" panose="020B0604020202020204" pitchFamily="34" charset="0"/>
              </a:rPr>
              <a:t>alisable</a:t>
            </a:r>
            <a:r>
              <a:rPr lang="en-US" dirty="0">
                <a:cs typeface="Arial" panose="020B0604020202020204" pitchFamily="34" charset="0"/>
              </a:rPr>
              <a:t>. </a:t>
            </a:r>
          </a:p>
        </p:txBody>
      </p:sp>
      <p:sp>
        <p:nvSpPr>
          <p:cNvPr id="4" name="Slide Number Placeholder 3"/>
          <p:cNvSpPr>
            <a:spLocks noGrp="1"/>
          </p:cNvSpPr>
          <p:nvPr>
            <p:ph type="sldNum" sz="quarter" idx="10"/>
          </p:nvPr>
        </p:nvSpPr>
        <p:spPr/>
        <p:txBody>
          <a:bodyPr/>
          <a:lstStyle/>
          <a:p>
            <a:fld id="{47486F4C-9837-41D3-93E3-4784B0746872}" type="slidenum">
              <a:rPr lang="en-US" smtClean="0"/>
              <a:t>7</a:t>
            </a:fld>
            <a:endParaRPr lang="en-US"/>
          </a:p>
        </p:txBody>
      </p:sp>
    </p:spTree>
    <p:extLst>
      <p:ext uri="{BB962C8B-B14F-4D97-AF65-F5344CB8AC3E}">
        <p14:creationId xmlns:p14="http://schemas.microsoft.com/office/powerpoint/2010/main" val="406358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800" dirty="0">
                <a:effectLst/>
                <a:latin typeface="Calibri" panose="020F0502020204030204" pitchFamily="34" charset="0"/>
                <a:ea typeface="DengXian" panose="02010600030101010101" pitchFamily="2" charset="-122"/>
                <a:cs typeface="Arial" panose="020B0604020202020204" pitchFamily="34" charset="0"/>
              </a:rPr>
              <a:t>Les ateliers sur le SDT ont été utilisés dans de nombreux pays pour la planification des INSP. Il est préférable qu'ils soient menés par un animateur et un rapporteur externes expérimentés et formés à l’Outil de développement par stades. L’animateur est une partie neutre qui aide les participants à mettre en œuvre le processus de SDT. Il utilise diverses techniques pour aider les participants à « creuser » et à comprendre les problèmes qu'ils doivent résoudre pour atteindre le stade souhaité. Le magnétophone enregistre la discussion en temps réel</a:t>
            </a:r>
            <a:r>
              <a:rPr lang="en-US" dirty="0"/>
              <a:t>. </a:t>
            </a:r>
          </a:p>
        </p:txBody>
      </p:sp>
      <p:sp>
        <p:nvSpPr>
          <p:cNvPr id="4" name="Slide Number Placeholder 3"/>
          <p:cNvSpPr>
            <a:spLocks noGrp="1"/>
          </p:cNvSpPr>
          <p:nvPr>
            <p:ph type="sldNum" sz="quarter" idx="5"/>
          </p:nvPr>
        </p:nvSpPr>
        <p:spPr/>
        <p:txBody>
          <a:bodyPr/>
          <a:lstStyle/>
          <a:p>
            <a:fld id="{47486F4C-9837-41D3-93E3-4784B0746872}" type="slidenum">
              <a:rPr lang="en-US" smtClean="0"/>
              <a:t>8</a:t>
            </a:fld>
            <a:endParaRPr lang="en-US"/>
          </a:p>
        </p:txBody>
      </p:sp>
    </p:spTree>
    <p:extLst>
      <p:ext uri="{BB962C8B-B14F-4D97-AF65-F5344CB8AC3E}">
        <p14:creationId xmlns:p14="http://schemas.microsoft.com/office/powerpoint/2010/main" val="193198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46050"/>
            <a:ext cx="4184650" cy="3138488"/>
          </a:xfrm>
        </p:spPr>
      </p:sp>
      <p:sp>
        <p:nvSpPr>
          <p:cNvPr id="3" name="Notes Placeholder 2"/>
          <p:cNvSpPr>
            <a:spLocks noGrp="1"/>
          </p:cNvSpPr>
          <p:nvPr>
            <p:ph type="body" idx="1"/>
          </p:nvPr>
        </p:nvSpPr>
        <p:spPr>
          <a:xfrm>
            <a:off x="308344" y="3399639"/>
            <a:ext cx="6411433" cy="3660458"/>
          </a:xfrm>
        </p:spPr>
        <p:txBody>
          <a:bodyPr/>
          <a:lstStyle/>
          <a:p>
            <a:pPr marL="0" marR="0">
              <a:lnSpc>
                <a:spcPct val="115000"/>
              </a:lnSpc>
              <a:spcBef>
                <a:spcPts val="0"/>
              </a:spcBef>
              <a:spcAft>
                <a:spcPts val="0"/>
              </a:spcAft>
            </a:pPr>
            <a:r>
              <a:rPr lang="fr-FR" sz="1800"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Le SDT est un processus hautement interactif, qui fonctionne donc mieux lorsque les participants peuvent s'asseoir les uns </a:t>
            </a:r>
            <a:r>
              <a:rPr lang="fr-FR" sz="1800" kern="1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à</a:t>
            </a:r>
            <a:r>
              <a:rPr lang="fr-FR" sz="1800"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c</a:t>
            </a:r>
            <a:r>
              <a:rPr lang="fr-FR" sz="1800" kern="1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ô</a:t>
            </a:r>
            <a:r>
              <a:rPr lang="fr-FR" sz="1800"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t</a:t>
            </a:r>
            <a:r>
              <a:rPr lang="fr-FR" sz="1800" kern="1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des autres pour les discussions. Cependant, il a </a:t>
            </a:r>
            <a:r>
              <a:rPr lang="fr-FR" sz="1800" kern="1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t</a:t>
            </a:r>
            <a:r>
              <a:rPr lang="fr-FR" sz="1800" kern="1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men</a:t>
            </a:r>
            <a:r>
              <a:rPr lang="fr-FR" sz="1800" kern="1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avec succ</a:t>
            </a:r>
            <a:r>
              <a:rPr lang="fr-FR" sz="1800" kern="1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è</a:t>
            </a:r>
            <a:r>
              <a:rPr lang="fr-FR" sz="1800"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s de mani</a:t>
            </a:r>
            <a:r>
              <a:rPr lang="fr-FR" sz="1800" kern="1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è</a:t>
            </a:r>
            <a:r>
              <a:rPr lang="fr-FR" sz="1800"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re virtuelle et avec des approches hybrides. </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a:p>
            <a:pPr marL="0" marR="0" indent="274320">
              <a:lnSpc>
                <a:spcPct val="115000"/>
              </a:lnSpc>
              <a:spcBef>
                <a:spcPts val="0"/>
              </a:spcBef>
              <a:spcAft>
                <a:spcPts val="0"/>
              </a:spcAft>
            </a:pPr>
            <a:r>
              <a:rPr lang="fr-FR" sz="1800"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Le SDT est con</a:t>
            </a:r>
            <a:r>
              <a:rPr lang="fr-FR" sz="1800" kern="1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ç</a:t>
            </a:r>
            <a:r>
              <a:rPr lang="fr-FR" sz="1800"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u pour </a:t>
            </a:r>
            <a:r>
              <a:rPr lang="fr-FR" sz="1800" kern="1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ê</a:t>
            </a:r>
            <a:r>
              <a:rPr lang="fr-FR" sz="1800"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tre utilis</a:t>
            </a:r>
            <a:r>
              <a:rPr lang="fr-FR" sz="1800" kern="1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dans des groupes qui peuvent </a:t>
            </a:r>
            <a:r>
              <a:rPr lang="fr-FR" sz="1800" kern="1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ê</a:t>
            </a:r>
            <a:r>
              <a:rPr lang="fr-FR" sz="1800"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tre clairement d</a:t>
            </a:r>
            <a:r>
              <a:rPr lang="fr-FR" sz="1800" kern="1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finis, ce qui facilite les discussions approfondies sur les capacit</a:t>
            </a:r>
            <a:r>
              <a:rPr lang="fr-FR" sz="1800" kern="1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s du groupe et sur la mani</a:t>
            </a:r>
            <a:r>
              <a:rPr lang="fr-FR" sz="1800" kern="1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è</a:t>
            </a:r>
            <a:r>
              <a:rPr lang="fr-FR" sz="1800"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re d'atteindre un stade sup</a:t>
            </a:r>
            <a:r>
              <a:rPr lang="fr-FR" sz="1800" kern="1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rieur. Lorsque les fronti</a:t>
            </a:r>
            <a:r>
              <a:rPr lang="fr-FR" sz="1800" kern="1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è</a:t>
            </a:r>
            <a:r>
              <a:rPr lang="fr-FR" sz="1800"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res du groupe dans l'atelier ne sont pas claires, il peut </a:t>
            </a:r>
            <a:r>
              <a:rPr lang="fr-FR" sz="1800" kern="1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ê</a:t>
            </a:r>
            <a:r>
              <a:rPr lang="fr-FR" sz="1800"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tre plus difficile de d</a:t>
            </a:r>
            <a:r>
              <a:rPr lang="fr-FR" sz="1800" kern="1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finir les capacit</a:t>
            </a:r>
            <a:r>
              <a:rPr lang="fr-FR" sz="1800" kern="1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s actuelles et le stade de d</a:t>
            </a:r>
            <a:r>
              <a:rPr lang="fr-FR" sz="1800" kern="1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veloppement du groupe, ainsi que les obstacles qui l'emp</a:t>
            </a:r>
            <a:r>
              <a:rPr lang="fr-FR" sz="1800" kern="1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ê</a:t>
            </a:r>
            <a:r>
              <a:rPr lang="fr-FR" sz="1800"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chent de passer au stade suivant. Il peut </a:t>
            </a:r>
            <a:r>
              <a:rPr lang="fr-FR" sz="1800" kern="1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é</a:t>
            </a:r>
            <a:r>
              <a:rPr lang="fr-FR" sz="1800"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galement </a:t>
            </a:r>
            <a:r>
              <a:rPr lang="fr-FR" sz="1800" kern="1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ê</a:t>
            </a:r>
            <a:r>
              <a:rPr lang="fr-FR" sz="1800"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tre plus difficile d'obtenir des engagements en faveur d'un plan commun et de veiller </a:t>
            </a:r>
            <a:r>
              <a:rPr lang="fr-FR" sz="1800" kern="1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à</a:t>
            </a:r>
            <a:r>
              <a:rPr lang="fr-FR" sz="1800"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ce que ce plan soit mis en </a:t>
            </a:r>
            <a:r>
              <a:rPr lang="fr-FR" sz="1800" kern="100"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œ</a:t>
            </a:r>
            <a:r>
              <a:rPr lang="fr-FR" sz="1800" kern="1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uvre. </a:t>
            </a:r>
            <a:endParaRPr lang="en-US" sz="1800" kern="100" dirty="0">
              <a:effectLst/>
              <a:latin typeface="Aptos" panose="020B0004020202020204" pitchFamily="34" charset="0"/>
              <a:ea typeface="DengXian" panose="02010600030101010101" pitchFamily="2" charset="-122"/>
              <a:cs typeface="Arial" panose="020B0604020202020204" pitchFamily="34" charset="0"/>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9</a:t>
            </a:fld>
            <a:endParaRPr lang="en-US"/>
          </a:p>
        </p:txBody>
      </p:sp>
    </p:spTree>
    <p:extLst>
      <p:ext uri="{BB962C8B-B14F-4D97-AF65-F5344CB8AC3E}">
        <p14:creationId xmlns:p14="http://schemas.microsoft.com/office/powerpoint/2010/main" val="229517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9C61B3A-F383-1944-8D37-B4E44B881842}" type="datetime1">
              <a:rPr lang="en-US" smtClean="0"/>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D71EB2-0477-4B05-AFFC-2C3142F18E08}" type="slidenum">
              <a:rPr lang="en-US" smtClean="0"/>
              <a:t>‹#›</a:t>
            </a:fld>
            <a:endParaRPr lang="en-US"/>
          </a:p>
        </p:txBody>
      </p:sp>
    </p:spTree>
    <p:extLst>
      <p:ext uri="{BB962C8B-B14F-4D97-AF65-F5344CB8AC3E}">
        <p14:creationId xmlns:p14="http://schemas.microsoft.com/office/powerpoint/2010/main" val="343987248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7FE66B-80D5-6E40-9604-46BFE51FA9A2}" type="datetime1">
              <a:rPr lang="en-US" smtClean="0"/>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D71EB2-0477-4B05-AFFC-2C3142F18E08}" type="slidenum">
              <a:rPr lang="en-US" smtClean="0"/>
              <a:t>‹#›</a:t>
            </a:fld>
            <a:endParaRPr lang="en-US"/>
          </a:p>
        </p:txBody>
      </p:sp>
    </p:spTree>
    <p:extLst>
      <p:ext uri="{BB962C8B-B14F-4D97-AF65-F5344CB8AC3E}">
        <p14:creationId xmlns:p14="http://schemas.microsoft.com/office/powerpoint/2010/main" val="78699538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10181B-7FFE-2544-9510-CC2C23EB7B5B}" type="datetime1">
              <a:rPr lang="en-US" smtClean="0"/>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D71EB2-0477-4B05-AFFC-2C3142F18E08}" type="slidenum">
              <a:rPr lang="en-US" smtClean="0"/>
              <a:t>‹#›</a:t>
            </a:fld>
            <a:endParaRPr lang="en-US"/>
          </a:p>
        </p:txBody>
      </p:sp>
    </p:spTree>
    <p:extLst>
      <p:ext uri="{BB962C8B-B14F-4D97-AF65-F5344CB8AC3E}">
        <p14:creationId xmlns:p14="http://schemas.microsoft.com/office/powerpoint/2010/main" val="252564169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SzPct val="950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A6DF6E-BD60-524B-BF7A-63E98239BDB0}" type="datetime1">
              <a:rPr lang="en-US" smtClean="0"/>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D71EB2-0477-4B05-AFFC-2C3142F18E08}" type="slidenum">
              <a:rPr lang="en-US" smtClean="0"/>
              <a:t>‹#›</a:t>
            </a:fld>
            <a:endParaRPr lang="en-US"/>
          </a:p>
        </p:txBody>
      </p:sp>
      <p:sp>
        <p:nvSpPr>
          <p:cNvPr id="7" name="Title 1">
            <a:extLst>
              <a:ext uri="{FF2B5EF4-FFF2-40B4-BE49-F238E27FC236}">
                <a16:creationId xmlns:a16="http://schemas.microsoft.com/office/drawing/2014/main" id="{681B41DE-8BDF-FE42-8A65-EAED2DB6A5FD}"/>
              </a:ext>
            </a:extLst>
          </p:cNvPr>
          <p:cNvSpPr txBox="1"/>
          <p:nvPr userDrawn="1"/>
        </p:nvSpPr>
        <p:spPr>
          <a:xfrm>
            <a:off x="628650" y="294485"/>
            <a:ext cx="8229600" cy="1396205"/>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endParaRPr lang="en-US"/>
          </a:p>
        </p:txBody>
      </p:sp>
    </p:spTree>
    <p:extLst>
      <p:ext uri="{BB962C8B-B14F-4D97-AF65-F5344CB8AC3E}">
        <p14:creationId xmlns:p14="http://schemas.microsoft.com/office/powerpoint/2010/main" val="221862735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A6DF6E-BD60-524B-BF7A-63E98239BDB0}" type="datetime1">
              <a:rPr lang="en-US" smtClean="0"/>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D71EB2-0477-4B05-AFFC-2C3142F18E08}" type="slidenum">
              <a:rPr lang="en-US" smtClean="0"/>
              <a:t>‹#›</a:t>
            </a:fld>
            <a:endParaRPr lang="en-US"/>
          </a:p>
        </p:txBody>
      </p:sp>
    </p:spTree>
    <p:extLst>
      <p:ext uri="{BB962C8B-B14F-4D97-AF65-F5344CB8AC3E}">
        <p14:creationId xmlns:p14="http://schemas.microsoft.com/office/powerpoint/2010/main" val="152539142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417C35-FD84-7047-9C0D-D3AC23479308}" type="datetime1">
              <a:rPr lang="en-US" smtClean="0"/>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D71EB2-0477-4B05-AFFC-2C3142F18E08}" type="slidenum">
              <a:rPr lang="en-US" smtClean="0"/>
              <a:t>‹#›</a:t>
            </a:fld>
            <a:endParaRPr lang="en-US"/>
          </a:p>
        </p:txBody>
      </p:sp>
    </p:spTree>
    <p:extLst>
      <p:ext uri="{BB962C8B-B14F-4D97-AF65-F5344CB8AC3E}">
        <p14:creationId xmlns:p14="http://schemas.microsoft.com/office/powerpoint/2010/main" val="357868203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5977D7-472E-7146-9B2F-C2144CF92EE6}" type="datetime1">
              <a:rPr lang="en-US" smtClean="0"/>
              <a:t>12/15/2024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D71EB2-0477-4B05-AFFC-2C3142F18E08}" type="slidenum">
              <a:rPr lang="en-US" smtClean="0"/>
              <a:t>‹#›</a:t>
            </a:fld>
            <a:endParaRPr lang="en-US"/>
          </a:p>
        </p:txBody>
      </p:sp>
    </p:spTree>
    <p:extLst>
      <p:ext uri="{BB962C8B-B14F-4D97-AF65-F5344CB8AC3E}">
        <p14:creationId xmlns:p14="http://schemas.microsoft.com/office/powerpoint/2010/main" val="37971323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A12F4F-9AE5-284B-94F0-FA658E41D305}" type="datetime1">
              <a:rPr lang="en-US" smtClean="0"/>
              <a:t>12/15/2024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D71EB2-0477-4B05-AFFC-2C3142F18E08}" type="slidenum">
              <a:rPr lang="en-US" smtClean="0"/>
              <a:t>‹#›</a:t>
            </a:fld>
            <a:endParaRPr lang="en-US"/>
          </a:p>
        </p:txBody>
      </p:sp>
    </p:spTree>
    <p:extLst>
      <p:ext uri="{BB962C8B-B14F-4D97-AF65-F5344CB8AC3E}">
        <p14:creationId xmlns:p14="http://schemas.microsoft.com/office/powerpoint/2010/main" val="70283817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C9F145E-0D59-004F-AEFA-F76D7E2C2A35}" type="datetime1">
              <a:rPr lang="en-US" smtClean="0"/>
              <a:t>12/15/2024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D71EB2-0477-4B05-AFFC-2C3142F18E08}" type="slidenum">
              <a:rPr lang="en-US" smtClean="0"/>
              <a:t>‹#›</a:t>
            </a:fld>
            <a:endParaRPr lang="en-US"/>
          </a:p>
        </p:txBody>
      </p:sp>
    </p:spTree>
    <p:extLst>
      <p:ext uri="{BB962C8B-B14F-4D97-AF65-F5344CB8AC3E}">
        <p14:creationId xmlns:p14="http://schemas.microsoft.com/office/powerpoint/2010/main" val="41745077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B34632-2F7B-E744-BEC9-F8AB89D151E4}" type="datetime1">
              <a:rPr lang="en-US" smtClean="0"/>
              <a:t>12/15/2024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D71EB2-0477-4B05-AFFC-2C3142F18E08}" type="slidenum">
              <a:rPr lang="en-US" smtClean="0"/>
              <a:t>‹#›</a:t>
            </a:fld>
            <a:endParaRPr lang="en-US"/>
          </a:p>
        </p:txBody>
      </p:sp>
    </p:spTree>
    <p:extLst>
      <p:ext uri="{BB962C8B-B14F-4D97-AF65-F5344CB8AC3E}">
        <p14:creationId xmlns:p14="http://schemas.microsoft.com/office/powerpoint/2010/main" val="79931718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E2B11B-09F8-6444-B61E-7930E704289B}" type="datetime1">
              <a:rPr lang="en-US" smtClean="0"/>
              <a:t>12/15/2024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D71EB2-0477-4B05-AFFC-2C3142F18E08}" type="slidenum">
              <a:rPr lang="en-US" smtClean="0"/>
              <a:t>‹#›</a:t>
            </a:fld>
            <a:endParaRPr lang="en-US"/>
          </a:p>
        </p:txBody>
      </p:sp>
    </p:spTree>
    <p:extLst>
      <p:ext uri="{BB962C8B-B14F-4D97-AF65-F5344CB8AC3E}">
        <p14:creationId xmlns:p14="http://schemas.microsoft.com/office/powerpoint/2010/main" val="138819662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0C04B0-525A-174B-A91E-A65F88F01D95}" type="datetime1">
              <a:rPr lang="en-US" smtClean="0"/>
              <a:t>12/15/2024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D71EB2-0477-4B05-AFFC-2C3142F18E08}" type="slidenum">
              <a:rPr lang="en-US" smtClean="0"/>
              <a:t>‹#›</a:t>
            </a:fld>
            <a:endParaRPr lang="en-US"/>
          </a:p>
        </p:txBody>
      </p:sp>
    </p:spTree>
    <p:extLst>
      <p:ext uri="{BB962C8B-B14F-4D97-AF65-F5344CB8AC3E}">
        <p14:creationId xmlns:p14="http://schemas.microsoft.com/office/powerpoint/2010/main" val="73542729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E6DDDB-AE4E-F84C-833E-71A78671357F}" type="datetime1">
              <a:rPr lang="en-US" smtClean="0"/>
              <a:t>12/15/2024</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D71EB2-0477-4B05-AFFC-2C3142F18E08}" type="slidenum">
              <a:rPr lang="en-US" smtClean="0"/>
              <a:t>‹#›</a:t>
            </a:fld>
            <a:endParaRPr lang="en-US"/>
          </a:p>
        </p:txBody>
      </p:sp>
    </p:spTree>
    <p:extLst>
      <p:ext uri="{BB962C8B-B14F-4D97-AF65-F5344CB8AC3E}">
        <p14:creationId xmlns:p14="http://schemas.microsoft.com/office/powerpoint/2010/main" val="28250742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SzPct val="84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84000"/>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8.emf"/><Relationship Id="rId4" Type="http://schemas.openxmlformats.org/officeDocument/2006/relationships/package" Target="../embeddings/Microsoft_Word_Document.docx"/></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tephinet.org/noncommunicable-diseases-capacity-assessment-and-planning-process"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mailto:info@ianphi.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cdc.gov/global-health-protection/php/programs-and-institutes/national-public-health-institutes.html" TargetMode="External"/><Relationship Id="rId5" Type="http://schemas.openxmlformats.org/officeDocument/2006/relationships/hyperlink" Target="mailto:NPHIProgram@cdc.gov" TargetMode="External"/><Relationship Id="rId4" Type="http://schemas.openxmlformats.org/officeDocument/2006/relationships/hyperlink" Target="https://ianphi.org/tools-resources/sdt-old-and-new/sdt-new-version.html"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594404" y="1263037"/>
            <a:ext cx="8374159" cy="1445419"/>
          </a:xfrm>
          <a:prstGeom prst="rect">
            <a:avLst/>
          </a:prstGeom>
        </p:spPr>
        <p:txBody>
          <a:bodyPr vert="horz" lIns="68580" tIns="34290" rIns="68580" bIns="34290" rtlCol="0" anchor="b">
            <a:noAutofit/>
          </a:bodyPr>
          <a:lstStyle>
            <a:lvl1pPr algn="l" rtl="0" eaLnBrk="1" fontAlgn="base" hangingPunct="1">
              <a:spcBef>
                <a:spcPct val="0"/>
              </a:spcBef>
              <a:spcAft>
                <a:spcPct val="0"/>
              </a:spcAft>
              <a:defRPr sz="5400" kern="1200" cap="all" spc="-100" baseline="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2pPr>
            <a:lvl3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3pPr>
            <a:lvl4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4pPr>
            <a:lvl5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5pPr>
            <a:lvl6pPr marL="4572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6pPr>
            <a:lvl7pPr marL="9144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7pPr>
            <a:lvl8pPr marL="13716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8pPr>
            <a:lvl9pPr marL="18288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9pPr>
          </a:lstStyle>
          <a:p>
            <a:pPr algn="ctr">
              <a:defRPr b="0" i="0"/>
            </a:pPr>
            <a:r>
              <a:rPr lang="1036" sz="4600">
                <a:solidFill>
                  <a:srgbClr val="0072C6"/>
                </a:solidFill>
                <a:latin typeface="Futura Std Light" panose="020B0402020204020303"/>
              </a:rPr>
              <a:t>Outil de développement par stades (SDT)</a:t>
            </a:r>
            <a:r>
              <a:rPr lang="1036" sz="4600" b="1">
                <a:solidFill>
                  <a:srgbClr val="0072C6"/>
                </a:solidFill>
                <a:latin typeface="Futura Std Light" panose="020B0402020204020303"/>
              </a:rPr>
              <a:t> </a:t>
            </a:r>
          </a:p>
        </p:txBody>
      </p:sp>
      <p:cxnSp>
        <p:nvCxnSpPr>
          <p:cNvPr id="10" name="Straight Connector 9"/>
          <p:cNvCxnSpPr/>
          <p:nvPr/>
        </p:nvCxnSpPr>
        <p:spPr>
          <a:xfrm>
            <a:off x="543182" y="2785119"/>
            <a:ext cx="803515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Subtitle 2"/>
          <p:cNvSpPr>
            <a:spLocks noGrp="1"/>
          </p:cNvSpPr>
          <p:nvPr>
            <p:ph type="subTitle" idx="1"/>
          </p:nvPr>
        </p:nvSpPr>
        <p:spPr>
          <a:xfrm>
            <a:off x="878927" y="3299326"/>
            <a:ext cx="7386146" cy="1208315"/>
          </a:xfrm>
        </p:spPr>
        <p:txBody>
          <a:bodyPr>
            <a:normAutofit/>
          </a:bodyPr>
          <a:lstStyle/>
          <a:p>
            <a:pPr>
              <a:defRPr b="0" i="0"/>
            </a:pPr>
            <a:r>
              <a:rPr lang="1036" sz="3200" cap="all">
                <a:latin typeface="Futura Std Light" panose="020B0402020204020303"/>
                <a:ea typeface="Calibri" panose="020F0502020204030204" pitchFamily="34" charset="0"/>
                <a:cs typeface="Calibri" panose="020F0502020204030204" pitchFamily="34" charset="0"/>
              </a:rPr>
              <a:t>Contexte et description</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7129" y="5175175"/>
            <a:ext cx="3463380" cy="1338124"/>
          </a:xfrm>
          <a:prstGeom prst="rect">
            <a:avLst/>
          </a:prstGeom>
        </p:spPr>
      </p:pic>
      <p:pic>
        <p:nvPicPr>
          <p:cNvPr id="2" name="Picture 1">
            <a:extLst>
              <a:ext uri="{FF2B5EF4-FFF2-40B4-BE49-F238E27FC236}">
                <a16:creationId xmlns:a16="http://schemas.microsoft.com/office/drawing/2014/main" id="{4555E8CA-9323-DB41-8556-992E7F399377}"/>
              </a:ext>
            </a:extLst>
          </p:cNvPr>
          <p:cNvPicPr>
            <a:picLocks noChangeAspect="1"/>
          </p:cNvPicPr>
          <p:nvPr/>
        </p:nvPicPr>
        <p:blipFill>
          <a:blip r:embed="rId4"/>
          <a:stretch>
            <a:fillRect/>
          </a:stretch>
        </p:blipFill>
        <p:spPr>
          <a:xfrm>
            <a:off x="1401060" y="5042419"/>
            <a:ext cx="2127688" cy="1341236"/>
          </a:xfrm>
          <a:prstGeom prst="rect">
            <a:avLst/>
          </a:prstGeom>
        </p:spPr>
      </p:pic>
      <p:sp>
        <p:nvSpPr>
          <p:cNvPr id="3" name="TextBox 2">
            <a:extLst>
              <a:ext uri="{FF2B5EF4-FFF2-40B4-BE49-F238E27FC236}">
                <a16:creationId xmlns:a16="http://schemas.microsoft.com/office/drawing/2014/main" id="{D46D3B9E-D93A-BDDF-C474-483E37A76355}"/>
              </a:ext>
            </a:extLst>
          </p:cNvPr>
          <p:cNvSpPr txBox="1"/>
          <p:nvPr/>
        </p:nvSpPr>
        <p:spPr>
          <a:xfrm>
            <a:off x="7853466" y="6513299"/>
            <a:ext cx="1082486" cy="251711"/>
          </a:xfrm>
          <a:prstGeom prst="rect">
            <a:avLst/>
          </a:prstGeom>
          <a:noFill/>
        </p:spPr>
        <p:txBody>
          <a:bodyPr wrap="none" rtlCol="0">
            <a:spAutoFit/>
          </a:bodyPr>
          <a:lstStyle/>
          <a:p>
            <a:pPr>
              <a:defRPr b="0" i="0"/>
            </a:pPr>
            <a:r>
              <a:rPr lang="1036" sz="1050">
                <a:latin typeface="Futura Std Light" panose="020B0402020204020303"/>
              </a:rPr>
              <a:t>Révisé en</a:t>
            </a:r>
            <a:r>
              <a:rPr lang="1036" sz="1050"/>
              <a:t> 2024</a:t>
            </a:r>
          </a:p>
        </p:txBody>
      </p:sp>
    </p:spTree>
    <p:extLst>
      <p:ext uri="{BB962C8B-B14F-4D97-AF65-F5344CB8AC3E}">
        <p14:creationId xmlns:p14="http://schemas.microsoft.com/office/powerpoint/2010/main" val="409334959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7BB7D6E6-2C5D-424F-B96B-53179540FC02}"/>
              </a:ext>
            </a:extLst>
          </p:cNvPr>
          <p:cNvSpPr>
            <a:spLocks noGrp="1"/>
          </p:cNvSpPr>
          <p:nvPr>
            <p:ph idx="1"/>
          </p:nvPr>
        </p:nvSpPr>
        <p:spPr>
          <a:xfrm>
            <a:off x="364559" y="3468279"/>
            <a:ext cx="8414882" cy="2493250"/>
          </a:xfrm>
        </p:spPr>
        <p:txBody>
          <a:bodyPr>
            <a:normAutofit lnSpcReduction="10000"/>
          </a:bodyPr>
          <a:lstStyle/>
          <a:p>
            <a:pPr>
              <a:lnSpc>
                <a:spcPct val="100000"/>
              </a:lnSpc>
              <a:buSzPct val="75000"/>
              <a:defRPr b="0" i="0"/>
            </a:pPr>
            <a:r>
              <a:rPr lang="1036" sz="2400">
                <a:latin typeface="Futura Std Light" panose="020B0402020204020303"/>
                <a:cs typeface="Arial" panose="020B0604020202020204" pitchFamily="34" charset="0"/>
              </a:rPr>
              <a:t>Durant l’évaluation, les guides de discussion sont utilisés pour susciter la discussion</a:t>
            </a:r>
          </a:p>
          <a:p>
            <a:pPr>
              <a:lnSpc>
                <a:spcPct val="100000"/>
              </a:lnSpc>
              <a:buSzPct val="75000"/>
              <a:defRPr b="0" i="0"/>
            </a:pPr>
            <a:r>
              <a:rPr lang="1036" sz="2400">
                <a:latin typeface="Futura Std Light" panose="020B0402020204020303"/>
                <a:cs typeface="Arial" panose="020B0604020202020204" pitchFamily="34" charset="0"/>
              </a:rPr>
              <a:t>Les questions à approfondir sont ensuite classées par ordre de priorité</a:t>
            </a:r>
          </a:p>
          <a:p>
            <a:pPr>
              <a:lnSpc>
                <a:spcPct val="100000"/>
              </a:lnSpc>
              <a:buSzPct val="75000"/>
              <a:defRPr b="0" i="0"/>
            </a:pPr>
            <a:r>
              <a:rPr lang="1036" sz="2400">
                <a:latin typeface="Futura Std Light" panose="020B0402020204020303"/>
                <a:cs typeface="Arial" panose="020B0604020202020204" pitchFamily="34" charset="0"/>
              </a:rPr>
              <a:t>La dernière étape consiste à identifier les prochaines étapes spécifiques pour les mesures prioritaires</a:t>
            </a:r>
          </a:p>
        </p:txBody>
      </p:sp>
      <p:sp>
        <p:nvSpPr>
          <p:cNvPr id="9" name="Title 1">
            <a:extLst>
              <a:ext uri="{FF2B5EF4-FFF2-40B4-BE49-F238E27FC236}">
                <a16:creationId xmlns:a16="http://schemas.microsoft.com/office/drawing/2014/main" id="{E6C8FBB6-2AD7-4946-AF2A-DFF4E4DCF9C7}"/>
              </a:ext>
            </a:extLst>
          </p:cNvPr>
          <p:cNvSpPr txBox="1"/>
          <p:nvPr/>
        </p:nvSpPr>
        <p:spPr>
          <a:xfrm>
            <a:off x="464682" y="304800"/>
            <a:ext cx="8412617" cy="990600"/>
          </a:xfrm>
          <a:prstGeom prst="rect">
            <a:avLst/>
          </a:prstGeom>
        </p:spPr>
        <p:txBody>
          <a:bodyPr vert="horz" lIns="91440" tIns="45720" rIns="91440" bIns="45720" rtlCol="0" anchor="ctr">
            <a:no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lnSpc>
                <a:spcPct val="120000"/>
              </a:lnSpc>
              <a:defRPr b="0" i="0"/>
            </a:pPr>
            <a:r>
              <a:rPr lang="1036" sz="2900" cap="all" dirty="0">
                <a:solidFill>
                  <a:srgbClr val="0072C6"/>
                </a:solidFill>
              </a:rPr>
              <a:t>Les ateliers SDT se déroulent </a:t>
            </a:r>
            <a:endParaRPr lang="en-US" sz="2900" cap="all" dirty="0">
              <a:solidFill>
                <a:srgbClr val="0072C6"/>
              </a:solidFill>
            </a:endParaRPr>
          </a:p>
          <a:p>
            <a:pPr>
              <a:lnSpc>
                <a:spcPct val="120000"/>
              </a:lnSpc>
              <a:defRPr b="0" i="0"/>
            </a:pPr>
            <a:r>
              <a:rPr lang="1036" sz="2900" cap="all" dirty="0">
                <a:solidFill>
                  <a:srgbClr val="0072C6"/>
                </a:solidFill>
              </a:rPr>
              <a:t>en 3 étapes</a:t>
            </a:r>
          </a:p>
        </p:txBody>
      </p:sp>
      <p:graphicFrame>
        <p:nvGraphicFramePr>
          <p:cNvPr id="3" name="Diagram 2">
            <a:extLst>
              <a:ext uri="{FF2B5EF4-FFF2-40B4-BE49-F238E27FC236}">
                <a16:creationId xmlns:a16="http://schemas.microsoft.com/office/drawing/2014/main" id="{A2D3474F-76F2-4211-F515-F57B68D1CB83}"/>
              </a:ext>
            </a:extLst>
          </p:cNvPr>
          <p:cNvGraphicFramePr/>
          <p:nvPr>
            <p:extLst>
              <p:ext uri="{D42A27DB-BD31-4B8C-83A1-F6EECF244321}">
                <p14:modId xmlns:p14="http://schemas.microsoft.com/office/powerpoint/2010/main" val="3816418021"/>
              </p:ext>
            </p:extLst>
          </p:nvPr>
        </p:nvGraphicFramePr>
        <p:xfrm>
          <a:off x="717176" y="896471"/>
          <a:ext cx="7422777" cy="30429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603187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p:nvPr/>
        </p:nvSpPr>
        <p:spPr bwMode="auto">
          <a:xfrm>
            <a:off x="477078" y="961758"/>
            <a:ext cx="8772939" cy="2955237"/>
          </a:xfrm>
          <a:prstGeom prst="rect">
            <a:avLst/>
          </a:prstGeom>
          <a:noFill/>
          <a:ln>
            <a:noFill/>
          </a:ln>
          <a:extLst>
            <a:ext uri="{909E8E84-426E-40dd-AFC4-6F175D3DCCD1}">
              <a14:hiddenFill xmlns:p14="http://schemas.microsoft.com/office/powerpoint/2010/main" xmlns:p15="http://schemas.microsoft.com/office/powerpoint/2012/main" xmlns="" xmlns:a14="http://schemas.microsoft.com/office/drawing/2010/main">
                <a:solidFill>
                  <a:srgbClr val="FFFFFF"/>
                </a:solidFill>
              </a14:hiddenFill>
            </a:ext>
            <a:ext uri="{91240B29-F687-4f45-9708-019B960494DF}">
              <a14:hiddenLine xmlns:p14="http://schemas.microsoft.com/office/powerpoint/2010/main" xmlns:p15="http://schemas.microsoft.com/office/powerpoint/2012/main" xmlns="" xmlns:a14="http://schemas.microsoft.com/office/drawing/2010/main" w="9525">
                <a:solidFill>
                  <a:srgbClr val="000000"/>
                </a:solidFill>
                <a:miter lim="800000"/>
                <a:headEnd/>
                <a:tailEnd/>
              </a14:hiddenLine>
            </a:ext>
            <a:ext uri="{FAA26D3D-D897-4be2-8F04-BA451C77F1D7}">
              <ma14:placeholderFlag xmlns:p14="http://schemas.microsoft.com/office/powerpoint/2010/main" xmlns:p15="http://schemas.microsoft.com/office/powerpoint/2012/main"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182563" indent="-182563" algn="l" rtl="0" eaLnBrk="1" fontAlgn="base" hangingPunct="1">
              <a:spcBef>
                <a:spcPct val="20000"/>
              </a:spcBef>
              <a:spcAft>
                <a:spcPct val="0"/>
              </a:spcAft>
              <a:buClr>
                <a:schemeClr val="accent1"/>
              </a:buClr>
              <a:buSzPct val="85000"/>
              <a:buFont typeface="Arial"/>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Tx/>
              <a:buFont typeface="Arial"/>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a:spcBef>
                <a:spcPct val="0"/>
              </a:spcBef>
              <a:spcAft>
                <a:spcPts val="600"/>
              </a:spcAft>
              <a:buClrTx/>
              <a:buSzPct val="75000"/>
              <a:buFont typeface="Arial" panose="020B0604020202020204" pitchFamily="34" charset="0"/>
              <a:buChar char="•"/>
              <a:defRPr b="0" i="0"/>
            </a:pPr>
            <a:r>
              <a:rPr lang="1036" sz="2000" dirty="0">
                <a:latin typeface="Futura Std Light" panose="020B0402020204020303"/>
                <a:ea typeface="Calibri" panose="020F0502020204030204" pitchFamily="34" charset="0"/>
                <a:cs typeface="Calibri" panose="020F0502020204030204" pitchFamily="34" charset="0"/>
              </a:rPr>
              <a:t>Les participants lisent d'abord le guide de discussion en silence</a:t>
            </a:r>
            <a:r>
              <a:rPr lang="en-US" sz="2000" dirty="0">
                <a:latin typeface="Futura Std Light" panose="020B0402020204020303"/>
                <a:ea typeface="Calibri" panose="020F0502020204030204" pitchFamily="34" charset="0"/>
                <a:cs typeface="Calibri" panose="020F0502020204030204" pitchFamily="34" charset="0"/>
              </a:rPr>
              <a:t> </a:t>
            </a:r>
            <a:endParaRPr lang="1036" sz="2000" dirty="0">
              <a:latin typeface="Futura Std Light" panose="020B0402020204020303"/>
              <a:ea typeface="Calibri" panose="020F0502020204030204" pitchFamily="34" charset="0"/>
              <a:cs typeface="Calibri" panose="020F0502020204030204" pitchFamily="34" charset="0"/>
            </a:endParaRPr>
          </a:p>
          <a:p>
            <a:pPr>
              <a:spcBef>
                <a:spcPct val="0"/>
              </a:spcBef>
              <a:buClrTx/>
              <a:buSzPct val="75000"/>
              <a:buFont typeface="Arial" panose="020B0604020202020204" pitchFamily="34" charset="0"/>
              <a:buChar char="•"/>
              <a:defRPr b="0" i="0"/>
            </a:pPr>
            <a:r>
              <a:rPr lang="1036" sz="2000" dirty="0">
                <a:latin typeface="Futura Std Light" panose="020B0402020204020303"/>
                <a:ea typeface="Calibri" panose="020F0502020204030204" pitchFamily="34" charset="0"/>
                <a:cs typeface="Calibri" panose="020F0502020204030204" pitchFamily="34" charset="0"/>
              </a:rPr>
              <a:t>Ils discutent ensuite du stade actuel </a:t>
            </a:r>
            <a:r>
              <a:rPr lang="1036" sz="2000" b="1" dirty="0">
                <a:latin typeface="Futura Std Light" panose="020B0402020204020303"/>
                <a:ea typeface="Calibri" panose="020F0502020204030204" pitchFamily="34" charset="0"/>
                <a:cs typeface="Calibri" panose="020F0502020204030204" pitchFamily="34" charset="0"/>
              </a:rPr>
              <a:t>global</a:t>
            </a:r>
            <a:r>
              <a:rPr lang="1036" sz="2000" dirty="0">
                <a:latin typeface="Futura Std Light" panose="020B0402020204020303"/>
                <a:ea typeface="Calibri" panose="020F0502020204030204" pitchFamily="34" charset="0"/>
                <a:cs typeface="Calibri" panose="020F0502020204030204" pitchFamily="34" charset="0"/>
              </a:rPr>
              <a:t> de l'INSP</a:t>
            </a:r>
          </a:p>
          <a:p>
            <a:pPr lvl="1">
              <a:spcBef>
                <a:spcPct val="0"/>
              </a:spcBef>
              <a:buClrTx/>
              <a:buSzPct val="75000"/>
              <a:buFont typeface="Arial" panose="020B0604020202020204" pitchFamily="34" charset="0"/>
              <a:buChar char="•"/>
              <a:defRPr b="0" i="0"/>
            </a:pPr>
            <a:r>
              <a:rPr lang="1036" sz="1800" dirty="0">
                <a:latin typeface="Futura Std Light" panose="020B0402020204020303"/>
                <a:ea typeface="Calibri" panose="020F0502020204030204" pitchFamily="34" charset="0"/>
                <a:cs typeface="Calibri" panose="020F0502020204030204" pitchFamily="34" charset="0"/>
              </a:rPr>
              <a:t>La détermination initiale du stade global constitue un point de départ pour la discussion plus approfondie qui va suivre</a:t>
            </a:r>
            <a:endParaRPr lang="en-US" sz="1400" dirty="0">
              <a:latin typeface="Futura Std Light" panose="020B0402020204020303"/>
              <a:ea typeface="Calibri" panose="020F0502020204030204" pitchFamily="34" charset="0"/>
              <a:cs typeface="Calibri" panose="020F0502020204030204" pitchFamily="34" charset="0"/>
            </a:endParaRPr>
          </a:p>
          <a:p>
            <a:pPr>
              <a:spcBef>
                <a:spcPts val="600"/>
              </a:spcBef>
              <a:buClrTx/>
              <a:buSzPct val="75000"/>
              <a:buFont typeface="Arial" panose="020B0604020202020204" pitchFamily="34" charset="0"/>
              <a:buChar char="•"/>
              <a:defRPr b="0" i="0"/>
            </a:pPr>
            <a:r>
              <a:rPr lang="1036" sz="2000" dirty="0">
                <a:latin typeface="Futura Std Light" panose="020B0402020204020303"/>
                <a:ea typeface="Calibri" panose="020F0502020204030204" pitchFamily="34" charset="0"/>
                <a:cs typeface="Calibri" panose="020F0502020204030204" pitchFamily="34" charset="0"/>
              </a:rPr>
              <a:t>Ils examinent ensuite l'INSP </a:t>
            </a:r>
            <a:r>
              <a:rPr lang="1036" sz="2000" b="1" dirty="0">
                <a:latin typeface="Futura Std Light" panose="020B0402020204020303"/>
                <a:ea typeface="Calibri" panose="020F0502020204030204" pitchFamily="34" charset="0"/>
                <a:cs typeface="Calibri" panose="020F0502020204030204" pitchFamily="34" charset="0"/>
              </a:rPr>
              <a:t> domaine par domaine</a:t>
            </a:r>
            <a:r>
              <a:rPr lang="en-US" sz="2000" dirty="0">
                <a:latin typeface="Futura Std Light" panose="020B0402020204020303"/>
                <a:ea typeface="Calibri" panose="020F0502020204030204" pitchFamily="34" charset="0"/>
                <a:cs typeface="Calibri" panose="020F0502020204030204" pitchFamily="34" charset="0"/>
              </a:rPr>
              <a:t> </a:t>
            </a:r>
            <a:endParaRPr lang="1036" sz="2000" dirty="0">
              <a:latin typeface="Futura Std Light" panose="020B0402020204020303"/>
              <a:ea typeface="Calibri" panose="020F0502020204030204" pitchFamily="34" charset="0"/>
              <a:cs typeface="Calibri" panose="020F0502020204030204" pitchFamily="34" charset="0"/>
            </a:endParaRPr>
          </a:p>
          <a:p>
            <a:pPr lvl="1">
              <a:spcBef>
                <a:spcPct val="0"/>
              </a:spcBef>
              <a:buClrTx/>
              <a:buSzPct val="75000"/>
              <a:buFont typeface="Arial" panose="020B0604020202020204" pitchFamily="34" charset="0"/>
              <a:buChar char="•"/>
              <a:defRPr b="0" i="0"/>
            </a:pPr>
            <a:r>
              <a:rPr lang="1036" sz="1800" dirty="0">
                <a:latin typeface="Futura Std Light" panose="020B0402020204020303"/>
                <a:ea typeface="Calibri" panose="020F0502020204030204" pitchFamily="34" charset="0"/>
                <a:cs typeface="Calibri" panose="020F0502020204030204" pitchFamily="34" charset="0"/>
              </a:rPr>
              <a:t>Le rapporteur enregistre la discussion sur le formulaire d'évaluation</a:t>
            </a:r>
          </a:p>
        </p:txBody>
      </p:sp>
      <p:sp>
        <p:nvSpPr>
          <p:cNvPr id="7" name="Title 1">
            <a:extLst>
              <a:ext uri="{FF2B5EF4-FFF2-40B4-BE49-F238E27FC236}">
                <a16:creationId xmlns:a16="http://schemas.microsoft.com/office/drawing/2014/main" id="{7005E09F-CC02-A945-A809-878B2C825D71}"/>
              </a:ext>
            </a:extLst>
          </p:cNvPr>
          <p:cNvSpPr txBox="1"/>
          <p:nvPr/>
        </p:nvSpPr>
        <p:spPr>
          <a:xfrm>
            <a:off x="477078" y="143436"/>
            <a:ext cx="8390157"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1036" cap="all">
                <a:solidFill>
                  <a:srgbClr val="0072C6"/>
                </a:solidFill>
                <a:latin typeface="Futura Std Light" panose="020B0402020204020303"/>
              </a:rPr>
              <a:t>Étape 1 : Évaluation</a:t>
            </a:r>
          </a:p>
        </p:txBody>
      </p:sp>
      <p:pic>
        <p:nvPicPr>
          <p:cNvPr id="4" name="Picture 3">
            <a:extLst>
              <a:ext uri="{FF2B5EF4-FFF2-40B4-BE49-F238E27FC236}">
                <a16:creationId xmlns:a16="http://schemas.microsoft.com/office/drawing/2014/main" id="{37221575-025D-A536-9D87-1B02B9B3781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598938" y="143436"/>
            <a:ext cx="1097280" cy="640080"/>
          </a:xfrm>
          <a:prstGeom prst="rect">
            <a:avLst/>
          </a:prstGeom>
        </p:spPr>
      </p:pic>
      <p:graphicFrame>
        <p:nvGraphicFramePr>
          <p:cNvPr id="2" name="Object 1">
            <a:extLst>
              <a:ext uri="{FF2B5EF4-FFF2-40B4-BE49-F238E27FC236}">
                <a16:creationId xmlns:a16="http://schemas.microsoft.com/office/drawing/2014/main" id="{92F25801-B6B6-A299-A200-C4ADCD07BA13}"/>
              </a:ext>
            </a:extLst>
          </p:cNvPr>
          <p:cNvGraphicFramePr>
            <a:graphicFrameLocks noChangeAspect="1"/>
          </p:cNvGraphicFramePr>
          <p:nvPr>
            <p:extLst>
              <p:ext uri="{D42A27DB-BD31-4B8C-83A1-F6EECF244321}">
                <p14:modId xmlns:p14="http://schemas.microsoft.com/office/powerpoint/2010/main" val="3469807020"/>
              </p:ext>
            </p:extLst>
          </p:nvPr>
        </p:nvGraphicFramePr>
        <p:xfrm>
          <a:off x="377849" y="3096413"/>
          <a:ext cx="8588613" cy="3911778"/>
        </p:xfrm>
        <a:graphic>
          <a:graphicData uri="http://schemas.openxmlformats.org/presentationml/2006/ole">
            <mc:AlternateContent xmlns:mc="http://schemas.openxmlformats.org/markup-compatibility/2006">
              <mc:Choice xmlns:v="urn:schemas-microsoft-com:vml" Requires="v">
                <p:oleObj name="Document" r:id="rId4" imgW="9141751" imgH="4163458" progId="Word.Document.12">
                  <p:embed/>
                </p:oleObj>
              </mc:Choice>
              <mc:Fallback>
                <p:oleObj name="Document" r:id="rId4" imgW="9141751" imgH="4163458" progId="Word.Document.12">
                  <p:embed/>
                  <p:pic>
                    <p:nvPicPr>
                      <p:cNvPr id="0" name=""/>
                      <p:cNvPicPr/>
                      <p:nvPr/>
                    </p:nvPicPr>
                    <p:blipFill>
                      <a:blip r:embed="rId5"/>
                      <a:stretch>
                        <a:fillRect/>
                      </a:stretch>
                    </p:blipFill>
                    <p:spPr>
                      <a:xfrm>
                        <a:off x="377849" y="3096413"/>
                        <a:ext cx="8588613" cy="3911778"/>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21441164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p:nvPr/>
        </p:nvSpPr>
        <p:spPr bwMode="auto">
          <a:xfrm>
            <a:off x="464683" y="1100850"/>
            <a:ext cx="8431979" cy="5437851"/>
          </a:xfrm>
          <a:prstGeom prst="rect">
            <a:avLst/>
          </a:prstGeom>
          <a:noFill/>
          <a:ln>
            <a:noFill/>
          </a:ln>
          <a:extLst>
            <a:ext uri="{909E8E84-426E-40dd-AFC4-6F175D3DCCD1}">
              <a14:hiddenFill xmlns:p14="http://schemas.microsoft.com/office/powerpoint/2010/main" xmlns:p15="http://schemas.microsoft.com/office/powerpoint/2012/main" xmlns="" xmlns:a14="http://schemas.microsoft.com/office/drawing/2010/main">
                <a:solidFill>
                  <a:srgbClr val="FFFFFF"/>
                </a:solidFill>
              </a14:hiddenFill>
            </a:ext>
            <a:ext uri="{91240B29-F687-4f45-9708-019B960494DF}">
              <a14:hiddenLine xmlns:p14="http://schemas.microsoft.com/office/powerpoint/2010/main" xmlns:p15="http://schemas.microsoft.com/office/powerpoint/2012/main" xmlns="" xmlns:a14="http://schemas.microsoft.com/office/drawing/2010/main" w="9525">
                <a:solidFill>
                  <a:srgbClr val="000000"/>
                </a:solidFill>
                <a:miter lim="800000"/>
                <a:headEnd/>
                <a:tailEnd/>
              </a14:hiddenLine>
            </a:ext>
            <a:ext uri="{FAA26D3D-D897-4be2-8F04-BA451C77F1D7}">
              <ma14:placeholderFlag xmlns:p14="http://schemas.microsoft.com/office/powerpoint/2010/main" xmlns:p15="http://schemas.microsoft.com/office/powerpoint/2012/main" xmlns="" xmlns:ma14="http://schemas.microsoft.com/office/mac/drawingml/2011/main" val="1"/>
            </a:ext>
          </a:extLst>
        </p:spPr>
        <p:txBody>
          <a:bodyPr vert="horz" wrap="square" lIns="91440" tIns="45720" rIns="91440" bIns="45720" numCol="1" anchor="t" anchorCtr="0" compatLnSpc="1">
            <a:prstTxWarp prst="textNoShape">
              <a:avLst/>
            </a:prstTxWarp>
            <a:normAutofit fontScale="82500" lnSpcReduction="20000"/>
          </a:bodyPr>
          <a:lstStyle>
            <a:lvl1pPr marL="182563" indent="-182563" algn="l" rtl="0" eaLnBrk="1" fontAlgn="base" hangingPunct="1">
              <a:spcBef>
                <a:spcPct val="20000"/>
              </a:spcBef>
              <a:spcAft>
                <a:spcPct val="0"/>
              </a:spcAft>
              <a:buClr>
                <a:schemeClr val="accent1"/>
              </a:buClr>
              <a:buSzPct val="85000"/>
              <a:buFont typeface="Arial"/>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Tx/>
              <a:buFont typeface="Arial"/>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a:lnSpc>
                <a:spcPct val="120000"/>
              </a:lnSpc>
              <a:spcBef>
                <a:spcPts val="600"/>
              </a:spcBef>
              <a:spcAft>
                <a:spcPts val="600"/>
              </a:spcAft>
              <a:buClrTx/>
              <a:buSzPct val="75000"/>
              <a:buFont typeface="Arial" panose="020B0604020202020204" pitchFamily="34" charset="0"/>
              <a:buChar char="•"/>
              <a:defRPr b="0" i="0"/>
            </a:pPr>
            <a:r>
              <a:rPr lang="fr-FR" noProof="0" dirty="0">
                <a:latin typeface="Futura Std Light" panose="020B0402020204020303"/>
              </a:rPr>
              <a:t>La discussion initiale sur le stade général de l'INSP est brève et vise à donner une idée générale du stade de l'INSP </a:t>
            </a:r>
          </a:p>
          <a:p>
            <a:pPr>
              <a:lnSpc>
                <a:spcPct val="120000"/>
              </a:lnSpc>
              <a:spcBef>
                <a:spcPts val="600"/>
              </a:spcBef>
              <a:buClrTx/>
              <a:buSzPct val="75000"/>
              <a:buFont typeface="Arial" panose="020B0604020202020204" pitchFamily="34" charset="0"/>
              <a:buChar char="•"/>
              <a:defRPr b="0" i="0"/>
            </a:pPr>
            <a:r>
              <a:rPr lang="fr-FR" noProof="0" dirty="0">
                <a:latin typeface="Futura Std Light" panose="020B0402020204020303"/>
              </a:rPr>
              <a:t>Cette étape est suivie d'un examen et d'une discussion approfondis. Domaine après domaine, les participants mènent les activités suivantes :</a:t>
            </a:r>
          </a:p>
          <a:p>
            <a:pPr lvl="1">
              <a:lnSpc>
                <a:spcPct val="120000"/>
              </a:lnSpc>
              <a:spcBef>
                <a:spcPts val="600"/>
              </a:spcBef>
              <a:buClrTx/>
              <a:buSzPct val="75000"/>
              <a:buFont typeface="Arial" panose="020B0604020202020204" pitchFamily="34" charset="0"/>
              <a:buChar char="•"/>
              <a:defRPr b="0" i="0"/>
            </a:pPr>
            <a:r>
              <a:rPr lang="fr-FR" sz="2200" noProof="0" dirty="0">
                <a:latin typeface="Futura Std Light" panose="020B0402020204020303"/>
              </a:rPr>
              <a:t>Discuter de la note actuelle dans ce domaine, en fournissant des justifications détaillées pour la note proposée</a:t>
            </a:r>
          </a:p>
          <a:p>
            <a:pPr lvl="1">
              <a:lnSpc>
                <a:spcPct val="120000"/>
              </a:lnSpc>
              <a:spcBef>
                <a:spcPts val="600"/>
              </a:spcBef>
              <a:buClrTx/>
              <a:buSzPct val="75000"/>
              <a:buFont typeface="Arial" panose="020B0604020202020204" pitchFamily="34" charset="0"/>
              <a:buChar char="•"/>
              <a:defRPr b="0" i="0"/>
            </a:pPr>
            <a:r>
              <a:rPr lang="fr-FR" sz="2200" noProof="0" dirty="0">
                <a:latin typeface="Futura Std Light" panose="020B0402020204020303"/>
              </a:rPr>
              <a:t>Identifier le score qu'ils aimeraient atteindre dans un délai défini, par exemple un an</a:t>
            </a:r>
          </a:p>
          <a:p>
            <a:pPr lvl="1">
              <a:lnSpc>
                <a:spcPct val="120000"/>
              </a:lnSpc>
              <a:spcBef>
                <a:spcPts val="600"/>
              </a:spcBef>
              <a:spcAft>
                <a:spcPts val="600"/>
              </a:spcAft>
              <a:buClrTx/>
              <a:buSzPct val="75000"/>
              <a:buFont typeface="Arial" panose="020B0604020202020204" pitchFamily="34" charset="0"/>
              <a:buChar char="•"/>
              <a:defRPr b="0" i="0"/>
            </a:pPr>
            <a:r>
              <a:rPr lang="fr-FR" sz="2200" noProof="0" dirty="0">
                <a:latin typeface="Futura Std Light" panose="020B0402020204020303"/>
              </a:rPr>
              <a:t>Identifier les raisons pour lesquelles le score n'est pas atteint, en recherchant les problèmes sous-jacents</a:t>
            </a:r>
          </a:p>
          <a:p>
            <a:pPr>
              <a:lnSpc>
                <a:spcPct val="120000"/>
              </a:lnSpc>
              <a:spcBef>
                <a:spcPts val="600"/>
              </a:spcBef>
              <a:spcAft>
                <a:spcPts val="600"/>
              </a:spcAft>
              <a:buClrTx/>
              <a:buSzPct val="75000"/>
              <a:buFont typeface="Arial" panose="020B0604020202020204" pitchFamily="34" charset="0"/>
              <a:buChar char="•"/>
              <a:defRPr b="0" i="0"/>
            </a:pPr>
            <a:r>
              <a:rPr lang="fr-FR" noProof="0" dirty="0">
                <a:latin typeface="Futura Std Light" panose="020B0402020204020303"/>
              </a:rPr>
              <a:t>Les points clés sont consignés dans le formulaire d'évaluation</a:t>
            </a:r>
          </a:p>
          <a:p>
            <a:pPr>
              <a:lnSpc>
                <a:spcPct val="120000"/>
              </a:lnSpc>
              <a:spcBef>
                <a:spcPts val="600"/>
              </a:spcBef>
              <a:spcAft>
                <a:spcPts val="600"/>
              </a:spcAft>
              <a:buClrTx/>
              <a:buSzPct val="75000"/>
              <a:buFont typeface="Arial" panose="020B0604020202020204" pitchFamily="34" charset="0"/>
              <a:buChar char="•"/>
              <a:defRPr b="0" i="0"/>
            </a:pPr>
            <a:r>
              <a:rPr lang="fr-FR" noProof="0" dirty="0">
                <a:latin typeface="Futura Std Light" panose="020B0402020204020303"/>
                <a:cs typeface="+mn-cs"/>
              </a:rPr>
              <a:t>Après avoir discuté de tous les domaines, les participants fournissent un score global actuel et souhaité, qui est également enregistré</a:t>
            </a:r>
          </a:p>
        </p:txBody>
      </p:sp>
      <p:sp>
        <p:nvSpPr>
          <p:cNvPr id="7" name="Title 1"/>
          <p:cNvSpPr txBox="1"/>
          <p:nvPr/>
        </p:nvSpPr>
        <p:spPr>
          <a:xfrm>
            <a:off x="464683" y="110250"/>
            <a:ext cx="8229600" cy="990600"/>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4000" kern="1200" spc="-10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2pPr>
            <a:lvl3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3pPr>
            <a:lvl4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4pPr>
            <a:lvl5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5pPr>
            <a:lvl6pPr marL="4572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6pPr>
            <a:lvl7pPr marL="9144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7pPr>
            <a:lvl8pPr marL="13716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8pPr>
            <a:lvl9pPr marL="18288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fr-FR" cap="all" noProof="0" dirty="0">
                <a:solidFill>
                  <a:srgbClr val="0072C6"/>
                </a:solidFill>
                <a:latin typeface="Futura Std Light" panose="020B0402020204020303"/>
                <a:ea typeface="Calibri" panose="020F0502020204030204" pitchFamily="34" charset="0"/>
                <a:cs typeface="Calibri" panose="020F0502020204030204" pitchFamily="34" charset="0"/>
              </a:rPr>
              <a:t>Étape 1 : Évaluation</a:t>
            </a:r>
          </a:p>
        </p:txBody>
      </p:sp>
    </p:spTree>
    <p:extLst>
      <p:ext uri="{BB962C8B-B14F-4D97-AF65-F5344CB8AC3E}">
        <p14:creationId xmlns:p14="http://schemas.microsoft.com/office/powerpoint/2010/main" val="419503876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p:nvPr/>
        </p:nvSpPr>
        <p:spPr>
          <a:xfrm>
            <a:off x="345164" y="110250"/>
            <a:ext cx="8468635" cy="990600"/>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4000" kern="1200" spc="-10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2pPr>
            <a:lvl3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3pPr>
            <a:lvl4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4pPr>
            <a:lvl5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5pPr>
            <a:lvl6pPr marL="4572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6pPr>
            <a:lvl7pPr marL="9144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7pPr>
            <a:lvl8pPr marL="13716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8pPr>
            <a:lvl9pPr marL="18288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1036" sz="3600" cap="all">
                <a:solidFill>
                  <a:srgbClr val="0072C6"/>
                </a:solidFill>
                <a:latin typeface="Futura Std Light" panose="020B0402020204020303"/>
              </a:rPr>
              <a:t>Exemple : Formulaire d’évaluation</a:t>
            </a:r>
          </a:p>
        </p:txBody>
      </p:sp>
      <p:sp>
        <p:nvSpPr>
          <p:cNvPr id="6" name="Content Placeholder 5">
            <a:extLst>
              <a:ext uri="{FF2B5EF4-FFF2-40B4-BE49-F238E27FC236}">
                <a16:creationId xmlns:a16="http://schemas.microsoft.com/office/drawing/2014/main" id="{55A3F90C-8970-984A-FA40-777D41B9B6BE}"/>
              </a:ext>
            </a:extLst>
          </p:cNvPr>
          <p:cNvSpPr>
            <a:spLocks noGrp="1"/>
          </p:cNvSpPr>
          <p:nvPr>
            <p:ph idx="1"/>
          </p:nvPr>
        </p:nvSpPr>
        <p:spPr>
          <a:xfrm>
            <a:off x="411617" y="973850"/>
            <a:ext cx="8018422" cy="4351338"/>
          </a:xfrm>
        </p:spPr>
        <p:txBody>
          <a:bodyPr/>
          <a:lstStyle/>
          <a:p>
            <a:pPr>
              <a:lnSpc>
                <a:spcPct val="100000"/>
              </a:lnSpc>
              <a:buSzPct val="75000"/>
              <a:defRPr b="0" i="0"/>
            </a:pPr>
            <a:r>
              <a:rPr lang="1036" sz="1800" dirty="0">
                <a:latin typeface="Futura Std Light" panose="020B0402020204020303"/>
              </a:rPr>
              <a:t>Voici un exemple d'idées qui pourraient être consignées sur un formulaire d'évaluation au cours d'une discussion, à l'aide du guide de discussion sur la surveillance</a:t>
            </a:r>
          </a:p>
          <a:p>
            <a:pPr>
              <a:lnSpc>
                <a:spcPct val="100000"/>
              </a:lnSpc>
              <a:buSzPct val="75000"/>
              <a:defRPr b="0" i="0"/>
            </a:pPr>
            <a:r>
              <a:rPr lang="1036" sz="1800" dirty="0">
                <a:latin typeface="Futura Std Light" panose="020B0402020204020303"/>
              </a:rPr>
              <a:t>Ce pays est au stade « intermédiaire » et souhaite atteindre le stade « avancé » d'ici la fin de l'année </a:t>
            </a:r>
          </a:p>
          <a:p>
            <a:pPr>
              <a:lnSpc>
                <a:spcPct val="100000"/>
              </a:lnSpc>
              <a:buSzPct val="75000"/>
              <a:defRPr b="0" i="0"/>
            </a:pPr>
            <a:r>
              <a:rPr lang="1036" sz="1800" dirty="0">
                <a:latin typeface="Futura Std Light" panose="020B0402020204020303"/>
              </a:rPr>
              <a:t>Il convient de noter que plusieurs questions ont été soulevées et qu'elles seront examinées lorsque d'autres domaines seront étudiés de manière plus approfondie</a:t>
            </a:r>
          </a:p>
          <a:p>
            <a:endParaRPr lang="en-US" sz="2400" dirty="0"/>
          </a:p>
          <a:p>
            <a:pPr marL="0" indent="0">
              <a:buNone/>
            </a:pPr>
            <a:endParaRPr lang="en-US" dirty="0"/>
          </a:p>
          <a:p>
            <a:endParaRPr lang="en-US" dirty="0"/>
          </a:p>
        </p:txBody>
      </p:sp>
      <p:pic>
        <p:nvPicPr>
          <p:cNvPr id="9" name="Picture 8" descr="A screen shot of a computer&#10;&#10;Description automatically generated">
            <a:extLst>
              <a:ext uri="{FF2B5EF4-FFF2-40B4-BE49-F238E27FC236}">
                <a16:creationId xmlns:a16="http://schemas.microsoft.com/office/drawing/2014/main" id="{8BFE681A-B3E7-4E5E-CFF4-7C0666C00BD7}"/>
              </a:ext>
            </a:extLst>
          </p:cNvPr>
          <p:cNvPicPr>
            <a:picLocks noChangeAspect="1"/>
          </p:cNvPicPr>
          <p:nvPr/>
        </p:nvPicPr>
        <p:blipFill>
          <a:blip r:embed="rId3" cstate="print">
            <a:extLst>
              <a:ext uri="{28A0092B-C50C-407E-A947-70E740481C1C}">
                <a14:useLocalDpi xmlns:a14="http://schemas.microsoft.com/office/drawing/2010/main" val="0"/>
              </a:ext>
            </a:extLst>
          </a:blip>
          <a:srcRect l="1" t="-1" r="504" b="30641"/>
          <a:stretch/>
        </p:blipFill>
        <p:spPr>
          <a:xfrm>
            <a:off x="345164" y="3590765"/>
            <a:ext cx="8621036" cy="3267235"/>
          </a:xfrm>
          <a:prstGeom prst="rect">
            <a:avLst/>
          </a:prstGeom>
        </p:spPr>
      </p:pic>
    </p:spTree>
    <p:extLst>
      <p:ext uri="{BB962C8B-B14F-4D97-AF65-F5344CB8AC3E}">
        <p14:creationId xmlns:p14="http://schemas.microsoft.com/office/powerpoint/2010/main" val="364039158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C8D7F3-62DC-4BE7-8BDD-FEB5C52C99E9}"/>
              </a:ext>
            </a:extLst>
          </p:cNvPr>
          <p:cNvSpPr>
            <a:spLocks noGrp="1"/>
          </p:cNvSpPr>
          <p:nvPr>
            <p:ph idx="1"/>
          </p:nvPr>
        </p:nvSpPr>
        <p:spPr>
          <a:xfrm>
            <a:off x="449716" y="907066"/>
            <a:ext cx="8229599" cy="2752049"/>
          </a:xfrm>
          <a:noFill/>
          <a:ln>
            <a:noFill/>
          </a:ln>
        </p:spPr>
        <p:txBody>
          <a:bodyPr vert="horz" wrap="square" lIns="91440" tIns="45720" rIns="91440" bIns="45720" numCol="1" rtlCol="0" anchor="t" anchorCtr="0" compatLnSpc="1">
            <a:prstTxWarp prst="textNoShape">
              <a:avLst/>
            </a:prstTxWarp>
            <a:normAutofit/>
          </a:bodyPr>
          <a:lstStyle/>
          <a:p>
            <a:pPr marL="182563" indent="-182563" fontAlgn="base">
              <a:lnSpc>
                <a:spcPct val="110000"/>
              </a:lnSpc>
              <a:spcBef>
                <a:spcPts val="600"/>
              </a:spcBef>
              <a:spcAft>
                <a:spcPct val="0"/>
              </a:spcAft>
              <a:buSzPct val="75000"/>
              <a:buFont typeface="Arial"/>
              <a:defRPr b="0" i="0"/>
            </a:pPr>
            <a:r>
              <a:rPr lang="1036" sz="1650" dirty="0">
                <a:latin typeface="Futura Std Light" panose="020B0402020204020303"/>
                <a:ea typeface="ＭＳ Ｐゴシック" charset="0"/>
                <a:cs typeface="Arial" panose="020B0604020202020204" pitchFamily="34" charset="0"/>
              </a:rPr>
              <a:t>Au cours d’une pause, l’animateur et les rapporteurs organisent les informations du formulaire d'évaluation en catégories sur le formulaire des prochaines étapes</a:t>
            </a:r>
          </a:p>
          <a:p>
            <a:pPr marL="182563" indent="-182563" fontAlgn="base">
              <a:lnSpc>
                <a:spcPct val="110000"/>
              </a:lnSpc>
              <a:spcBef>
                <a:spcPts val="600"/>
              </a:spcBef>
              <a:spcAft>
                <a:spcPct val="0"/>
              </a:spcAft>
              <a:buSzPct val="75000"/>
              <a:buFont typeface="Arial"/>
              <a:defRPr b="0" i="0"/>
            </a:pPr>
            <a:r>
              <a:rPr lang="1036" sz="1650" dirty="0">
                <a:latin typeface="Futura Std Light" panose="020B0402020204020303"/>
                <a:ea typeface="ＭＳ Ｐゴシック" charset="0"/>
                <a:cs typeface="Arial" panose="020B0604020202020204" pitchFamily="34" charset="0"/>
              </a:rPr>
              <a:t>Les catégories devraient être conçues pour regrouper les idées connexes afin de faciliter l'établissement des priorités et la planification</a:t>
            </a:r>
          </a:p>
          <a:p>
            <a:pPr marL="182563" indent="-182563" fontAlgn="base">
              <a:lnSpc>
                <a:spcPct val="110000"/>
              </a:lnSpc>
              <a:spcBef>
                <a:spcPts val="600"/>
              </a:spcBef>
              <a:spcAft>
                <a:spcPct val="0"/>
              </a:spcAft>
              <a:buSzPct val="75000"/>
              <a:buFont typeface="Arial"/>
              <a:defRPr b="0" i="0"/>
            </a:pPr>
            <a:r>
              <a:rPr lang="1036" sz="1650" dirty="0">
                <a:latin typeface="Futura Std Light" panose="020B0402020204020303"/>
                <a:ea typeface="ＭＳ Ｐゴシック" charset="0"/>
                <a:cs typeface="Arial" panose="020B0604020202020204" pitchFamily="34" charset="0"/>
              </a:rPr>
              <a:t>Toutes les idées émises lors de l'évaluation doivent figurer dans le formulaire des prochaines étapes, soit dans la colonne Catégorie, soit dans la colonne Détails</a:t>
            </a:r>
          </a:p>
          <a:p>
            <a:pPr marL="182563" indent="-182563" fontAlgn="base">
              <a:lnSpc>
                <a:spcPct val="120000"/>
              </a:lnSpc>
              <a:spcBef>
                <a:spcPct val="20000"/>
              </a:spcBef>
              <a:spcAft>
                <a:spcPct val="0"/>
              </a:spcAft>
              <a:buClr>
                <a:srgbClr val="4F81BD"/>
              </a:buClr>
              <a:buSzPct val="120000"/>
              <a:buFont typeface="Arial"/>
            </a:pPr>
            <a:endParaRPr lang="en-US" sz="1900" dirty="0">
              <a:latin typeface="Arial" panose="020B0604020202020204" pitchFamily="34" charset="0"/>
              <a:ea typeface="ＭＳ Ｐゴシック" charset="0"/>
              <a:cs typeface="Arial" panose="020B0604020202020204" pitchFamily="34" charset="0"/>
            </a:endParaRPr>
          </a:p>
        </p:txBody>
      </p:sp>
      <p:sp>
        <p:nvSpPr>
          <p:cNvPr id="6" name="Title 1">
            <a:extLst>
              <a:ext uri="{FF2B5EF4-FFF2-40B4-BE49-F238E27FC236}">
                <a16:creationId xmlns:a16="http://schemas.microsoft.com/office/drawing/2014/main" id="{94D25B49-7AEB-174C-AFA5-ABBEE41E8018}"/>
              </a:ext>
            </a:extLst>
          </p:cNvPr>
          <p:cNvSpPr txBox="1"/>
          <p:nvPr/>
        </p:nvSpPr>
        <p:spPr>
          <a:xfrm>
            <a:off x="464684" y="0"/>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1036" cap="all" dirty="0">
                <a:solidFill>
                  <a:srgbClr val="0072C6"/>
                </a:solidFill>
                <a:latin typeface="Futura Std Light" panose="020B0402020204020303"/>
              </a:rPr>
              <a:t>Transition</a:t>
            </a:r>
          </a:p>
        </p:txBody>
      </p:sp>
      <p:pic>
        <p:nvPicPr>
          <p:cNvPr id="11" name="Picture 10" descr="A screenshot of a computer&#10;&#10;Description automatically generated">
            <a:extLst>
              <a:ext uri="{FF2B5EF4-FFF2-40B4-BE49-F238E27FC236}">
                <a16:creationId xmlns:a16="http://schemas.microsoft.com/office/drawing/2014/main" id="{ABA56601-BA7D-FE3B-CE39-BBF462A5305F}"/>
              </a:ext>
            </a:extLst>
          </p:cNvPr>
          <p:cNvPicPr>
            <a:picLocks noChangeAspect="1"/>
          </p:cNvPicPr>
          <p:nvPr/>
        </p:nvPicPr>
        <p:blipFill>
          <a:blip r:embed="rId3" cstate="print">
            <a:extLst>
              <a:ext uri="{28A0092B-C50C-407E-A947-70E740481C1C}">
                <a14:useLocalDpi xmlns:a14="http://schemas.microsoft.com/office/drawing/2010/main" val="0"/>
              </a:ext>
            </a:extLst>
          </a:blip>
          <a:srcRect t="-1" r="1689" b="41719"/>
          <a:stretch/>
        </p:blipFill>
        <p:spPr>
          <a:xfrm>
            <a:off x="693284" y="3411832"/>
            <a:ext cx="7748351" cy="3446168"/>
          </a:xfrm>
          <a:prstGeom prst="rect">
            <a:avLst/>
          </a:prstGeom>
          <a:ln>
            <a:solidFill>
              <a:schemeClr val="tx1"/>
            </a:solidFill>
          </a:ln>
        </p:spPr>
      </p:pic>
    </p:spTree>
    <p:extLst>
      <p:ext uri="{BB962C8B-B14F-4D97-AF65-F5344CB8AC3E}">
        <p14:creationId xmlns:p14="http://schemas.microsoft.com/office/powerpoint/2010/main" val="174679140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C8D7F3-62DC-4BE7-8BDD-FEB5C52C99E9}"/>
              </a:ext>
            </a:extLst>
          </p:cNvPr>
          <p:cNvSpPr>
            <a:spLocks noGrp="1"/>
          </p:cNvSpPr>
          <p:nvPr>
            <p:ph idx="1"/>
          </p:nvPr>
        </p:nvSpPr>
        <p:spPr>
          <a:xfrm>
            <a:off x="413883" y="930089"/>
            <a:ext cx="8322693" cy="2359212"/>
          </a:xfrm>
          <a:noFill/>
          <a:ln>
            <a:noFill/>
          </a:ln>
        </p:spPr>
        <p:txBody>
          <a:bodyPr vert="horz" wrap="square" lIns="91440" tIns="45720" rIns="91440" bIns="45720" numCol="1" rtlCol="0" anchor="t" anchorCtr="0" compatLnSpc="1">
            <a:prstTxWarp prst="textNoShape">
              <a:avLst/>
            </a:prstTxWarp>
            <a:noAutofit/>
          </a:bodyPr>
          <a:lstStyle/>
          <a:p>
            <a:pPr marL="182563" indent="-182563" fontAlgn="base">
              <a:lnSpc>
                <a:spcPct val="100000"/>
              </a:lnSpc>
              <a:spcBef>
                <a:spcPts val="600"/>
              </a:spcBef>
              <a:spcAft>
                <a:spcPct val="0"/>
              </a:spcAft>
              <a:buSzPct val="75000"/>
              <a:buFont typeface="Arial"/>
              <a:defRPr b="0" i="0"/>
            </a:pPr>
            <a:r>
              <a:rPr lang="1036" sz="2000" dirty="0">
                <a:latin typeface="Futura Std Light" panose="020B0402020204020303"/>
                <a:ea typeface="ＭＳ Ｐゴシック" charset="0"/>
                <a:cs typeface="Arial" panose="020B0604020202020204" pitchFamily="34" charset="0"/>
              </a:rPr>
              <a:t>Lorsque les participants reviennent, l’animateur passe en revue les informations figurant sur le formulaire des prochaines étapes </a:t>
            </a:r>
          </a:p>
          <a:p>
            <a:pPr marL="182563" indent="-182563" fontAlgn="base">
              <a:lnSpc>
                <a:spcPct val="100000"/>
              </a:lnSpc>
              <a:spcBef>
                <a:spcPts val="600"/>
              </a:spcBef>
              <a:spcAft>
                <a:spcPct val="0"/>
              </a:spcAft>
              <a:buSzPct val="75000"/>
              <a:buFont typeface="Arial"/>
              <a:defRPr b="0" i="0"/>
            </a:pPr>
            <a:r>
              <a:rPr lang="1036" sz="2000" dirty="0">
                <a:latin typeface="Futura Std Light" panose="020B0402020204020303"/>
                <a:ea typeface="ＭＳ Ｐゴシック" charset="0"/>
                <a:cs typeface="Arial" panose="020B0604020202020204" pitchFamily="34" charset="0"/>
              </a:rPr>
              <a:t>Souvent, certaines questions doivent être approfondies pour clarifier ce qui empêche l'INSP d'atteindre le stade souhaité</a:t>
            </a:r>
          </a:p>
          <a:p>
            <a:pPr marL="182563" indent="-182563" fontAlgn="base">
              <a:lnSpc>
                <a:spcPct val="100000"/>
              </a:lnSpc>
              <a:spcBef>
                <a:spcPts val="600"/>
              </a:spcBef>
              <a:spcAft>
                <a:spcPct val="0"/>
              </a:spcAft>
              <a:buSzPct val="75000"/>
              <a:buFont typeface="Arial"/>
              <a:defRPr b="0" i="0"/>
            </a:pPr>
            <a:r>
              <a:rPr lang="1036" sz="2000" dirty="0">
                <a:latin typeface="Futura Std Light" panose="020B0402020204020303"/>
                <a:ea typeface="ＭＳ Ｐゴシック" charset="0"/>
                <a:cs typeface="Arial" panose="020B0604020202020204" pitchFamily="34" charset="0"/>
              </a:rPr>
              <a:t>Les participants sélectionnent les points les plus importants à suivre (surlignés) et ceux qui sont moins prioritaires pour l'instant (barrés)</a:t>
            </a:r>
          </a:p>
        </p:txBody>
      </p:sp>
      <p:sp>
        <p:nvSpPr>
          <p:cNvPr id="6" name="Title 1">
            <a:extLst>
              <a:ext uri="{FF2B5EF4-FFF2-40B4-BE49-F238E27FC236}">
                <a16:creationId xmlns:a16="http://schemas.microsoft.com/office/drawing/2014/main" id="{94D25B49-7AEB-174C-AFA5-ABBEE41E8018}"/>
              </a:ext>
            </a:extLst>
          </p:cNvPr>
          <p:cNvSpPr txBox="1"/>
          <p:nvPr/>
        </p:nvSpPr>
        <p:spPr>
          <a:xfrm>
            <a:off x="464683" y="206188"/>
            <a:ext cx="8229600" cy="990600"/>
          </a:xfrm>
          <a:prstGeom prst="rect">
            <a:avLst/>
          </a:prstGeom>
        </p:spPr>
        <p:txBody>
          <a:bodyPr vert="horz" lIns="91440" tIns="45720" rIns="91440" bIns="45720" rtlCol="0" anchor="ctr">
            <a:normAutofit fontScale="97500"/>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1036" sz="3400" cap="all" dirty="0">
                <a:solidFill>
                  <a:srgbClr val="0072C6"/>
                </a:solidFill>
                <a:latin typeface="Futura Std Light" panose="020B0402020204020303"/>
              </a:rPr>
              <a:t>Étape 2 : Établissement de priorités</a:t>
            </a:r>
          </a:p>
        </p:txBody>
      </p:sp>
      <p:pic>
        <p:nvPicPr>
          <p:cNvPr id="5" name="Picture 4">
            <a:extLst>
              <a:ext uri="{FF2B5EF4-FFF2-40B4-BE49-F238E27FC236}">
                <a16:creationId xmlns:a16="http://schemas.microsoft.com/office/drawing/2014/main" id="{4507E941-01B3-6B67-4ABE-163500E4EAA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772861" y="122113"/>
            <a:ext cx="1099185" cy="640080"/>
          </a:xfrm>
          <a:prstGeom prst="rect">
            <a:avLst/>
          </a:prstGeom>
        </p:spPr>
      </p:pic>
      <p:pic>
        <p:nvPicPr>
          <p:cNvPr id="12" name="Picture 11" descr="A screenshot of a computer&#10;&#10;Description automatically generated">
            <a:extLst>
              <a:ext uri="{FF2B5EF4-FFF2-40B4-BE49-F238E27FC236}">
                <a16:creationId xmlns:a16="http://schemas.microsoft.com/office/drawing/2014/main" id="{48F4D0F9-D78C-813E-31F4-0DCB8622FBE2}"/>
              </a:ext>
            </a:extLst>
          </p:cNvPr>
          <p:cNvPicPr>
            <a:picLocks noChangeAspect="1"/>
          </p:cNvPicPr>
          <p:nvPr/>
        </p:nvPicPr>
        <p:blipFill>
          <a:blip r:embed="rId4" cstate="print">
            <a:extLst>
              <a:ext uri="{28A0092B-C50C-407E-A947-70E740481C1C}">
                <a14:useLocalDpi xmlns:a14="http://schemas.microsoft.com/office/drawing/2010/main" val="0"/>
              </a:ext>
            </a:extLst>
          </a:blip>
          <a:srcRect r="526" b="44539"/>
          <a:stretch/>
        </p:blipFill>
        <p:spPr>
          <a:xfrm>
            <a:off x="505346" y="3371285"/>
            <a:ext cx="8322693" cy="3486715"/>
          </a:xfrm>
          <a:prstGeom prst="rect">
            <a:avLst/>
          </a:prstGeom>
        </p:spPr>
      </p:pic>
    </p:spTree>
    <p:extLst>
      <p:ext uri="{BB962C8B-B14F-4D97-AF65-F5344CB8AC3E}">
        <p14:creationId xmlns:p14="http://schemas.microsoft.com/office/powerpoint/2010/main" val="132255005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p:nvPr/>
        </p:nvSpPr>
        <p:spPr bwMode="auto">
          <a:xfrm>
            <a:off x="495975" y="964037"/>
            <a:ext cx="8229600" cy="1609839"/>
          </a:xfrm>
          <a:prstGeom prst="rect">
            <a:avLst/>
          </a:prstGeom>
          <a:noFill/>
          <a:ln>
            <a:noFill/>
          </a:ln>
          <a:extLst>
            <a:ext uri="{909E8E84-426E-40dd-AFC4-6F175D3DCCD1}">
              <a14:hiddenFill xmlns:p14="http://schemas.microsoft.com/office/powerpoint/2010/main" xmlns:p15="http://schemas.microsoft.com/office/powerpoint/2012/main" xmlns="" xmlns:a14="http://schemas.microsoft.com/office/drawing/2010/main">
                <a:solidFill>
                  <a:srgbClr val="FFFFFF"/>
                </a:solidFill>
              </a14:hiddenFill>
            </a:ext>
            <a:ext uri="{91240B29-F687-4f45-9708-019B960494DF}">
              <a14:hiddenLine xmlns:p14="http://schemas.microsoft.com/office/powerpoint/2010/main" xmlns:p15="http://schemas.microsoft.com/office/powerpoint/2012/main" xmlns="" xmlns:a14="http://schemas.microsoft.com/office/drawing/2010/main" w="9525">
                <a:solidFill>
                  <a:srgbClr val="000000"/>
                </a:solidFill>
                <a:miter lim="800000"/>
                <a:headEnd/>
                <a:tailEnd/>
              </a14:hiddenLine>
            </a:ext>
            <a:ext uri="{FAA26D3D-D897-4be2-8F04-BA451C77F1D7}">
              <ma14:placeholderFlag xmlns:p14="http://schemas.microsoft.com/office/powerpoint/2010/main" xmlns:p15="http://schemas.microsoft.com/office/powerpoint/2012/main"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182563" indent="-182563" algn="l" rtl="0" eaLnBrk="1" fontAlgn="base" hangingPunct="1">
              <a:spcBef>
                <a:spcPct val="20000"/>
              </a:spcBef>
              <a:spcAft>
                <a:spcPct val="0"/>
              </a:spcAft>
              <a:buClr>
                <a:schemeClr val="accent1"/>
              </a:buClr>
              <a:buSzPct val="85000"/>
              <a:buFont typeface="Arial"/>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Tx/>
              <a:buFont typeface="Arial"/>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lvl="0">
              <a:spcBef>
                <a:spcPts val="600"/>
              </a:spcBef>
              <a:buClrTx/>
              <a:buSzPct val="75000"/>
              <a:defRPr b="0" i="0"/>
            </a:pPr>
            <a:r>
              <a:rPr lang="1036" sz="2250" dirty="0">
                <a:latin typeface="Futura Std Light" panose="020B0402020204020303"/>
                <a:ea typeface="Calibri" panose="020F0502020204030204" pitchFamily="34" charset="0"/>
                <a:cs typeface="Calibri" panose="020F0502020204030204" pitchFamily="34" charset="0"/>
              </a:rPr>
              <a:t>Les participants identifient les étapes de l'action pour les priorités, y compris les jalons et les dates d'échéance, ainsi que les personnes responsables de chaque étape</a:t>
            </a:r>
          </a:p>
          <a:p>
            <a:pPr lvl="0">
              <a:spcBef>
                <a:spcPts val="600"/>
              </a:spcBef>
              <a:buClrTx/>
              <a:buSzPct val="75000"/>
              <a:defRPr b="0" i="0"/>
            </a:pPr>
            <a:r>
              <a:rPr lang="1036" sz="2250" dirty="0">
                <a:latin typeface="Futura Std Light" panose="020B0402020204020303"/>
                <a:ea typeface="Calibri" panose="020F0502020204030204" pitchFamily="34" charset="0"/>
                <a:cs typeface="Calibri" panose="020F0502020204030204" pitchFamily="34" charset="0"/>
              </a:rPr>
              <a:t>Bien qu'il ne figure pas sur le formulaire, le plan de suivi doit prévoir des contrôles et des mises à jour réguliers</a:t>
            </a:r>
            <a:endParaRPr lang="en-US" sz="2250" dirty="0">
              <a:latin typeface="Arial"/>
            </a:endParaRPr>
          </a:p>
        </p:txBody>
      </p:sp>
      <p:sp>
        <p:nvSpPr>
          <p:cNvPr id="11" name="Title 1"/>
          <p:cNvSpPr txBox="1"/>
          <p:nvPr/>
        </p:nvSpPr>
        <p:spPr>
          <a:xfrm>
            <a:off x="464683" y="110250"/>
            <a:ext cx="8229600" cy="990600"/>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4000" kern="1200" spc="-10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2pPr>
            <a:lvl3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3pPr>
            <a:lvl4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4pPr>
            <a:lvl5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5pPr>
            <a:lvl6pPr marL="4572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6pPr>
            <a:lvl7pPr marL="9144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7pPr>
            <a:lvl8pPr marL="13716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8pPr>
            <a:lvl9pPr marL="18288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1036" cap="all" dirty="0">
                <a:solidFill>
                  <a:srgbClr val="0072C6"/>
                </a:solidFill>
                <a:latin typeface="Futura Std Light" panose="020B0402020204020303"/>
              </a:rPr>
              <a:t>Étape 3 : Planifier</a:t>
            </a:r>
          </a:p>
        </p:txBody>
      </p:sp>
      <p:pic>
        <p:nvPicPr>
          <p:cNvPr id="4" name="Picture 3">
            <a:extLst>
              <a:ext uri="{FF2B5EF4-FFF2-40B4-BE49-F238E27FC236}">
                <a16:creationId xmlns:a16="http://schemas.microsoft.com/office/drawing/2014/main" id="{A135794D-B2DC-9856-F2CA-C81F021A46F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799753" y="110250"/>
            <a:ext cx="1099185" cy="640080"/>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87366AFF-6E7E-5AB2-6F08-60FD5D7E490B}"/>
              </a:ext>
            </a:extLst>
          </p:cNvPr>
          <p:cNvPicPr>
            <a:picLocks noChangeAspect="1"/>
          </p:cNvPicPr>
          <p:nvPr/>
        </p:nvPicPr>
        <p:blipFill>
          <a:blip r:embed="rId4" cstate="print">
            <a:extLst>
              <a:ext uri="{28A0092B-C50C-407E-A947-70E740481C1C}">
                <a14:useLocalDpi xmlns:a14="http://schemas.microsoft.com/office/drawing/2010/main" val="0"/>
              </a:ext>
            </a:extLst>
          </a:blip>
          <a:srcRect r="1218" b="35684"/>
          <a:stretch/>
        </p:blipFill>
        <p:spPr>
          <a:xfrm>
            <a:off x="464683" y="2876308"/>
            <a:ext cx="8434255" cy="3981692"/>
          </a:xfrm>
          <a:prstGeom prst="rect">
            <a:avLst/>
          </a:prstGeom>
          <a:ln>
            <a:solidFill>
              <a:schemeClr val="tx1"/>
            </a:solidFill>
          </a:ln>
        </p:spPr>
      </p:pic>
    </p:spTree>
    <p:extLst>
      <p:ext uri="{BB962C8B-B14F-4D97-AF65-F5344CB8AC3E}">
        <p14:creationId xmlns:p14="http://schemas.microsoft.com/office/powerpoint/2010/main" val="63445589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828347-EA66-578B-F872-3025D928394F}"/>
              </a:ext>
            </a:extLst>
          </p:cNvPr>
          <p:cNvPicPr>
            <a:picLocks noChangeAspect="1"/>
          </p:cNvPicPr>
          <p:nvPr/>
        </p:nvPicPr>
        <p:blipFill>
          <a:blip r:embed="rId3"/>
          <a:srcRect l="22325" r="3508"/>
          <a:stretch>
            <a:fillRect/>
          </a:stretch>
        </p:blipFill>
        <p:spPr>
          <a:xfrm>
            <a:off x="2362200" y="0"/>
            <a:ext cx="6781800" cy="6857999"/>
          </a:xfrm>
          <a:prstGeom prst="rect">
            <a:avLst/>
          </a:prstGeom>
          <a:noFill/>
          <a:ln>
            <a:noFill/>
          </a:ln>
          <a:effectLst/>
        </p:spPr>
      </p:pic>
      <p:sp>
        <p:nvSpPr>
          <p:cNvPr id="3" name="Rectangle 2">
            <a:extLst>
              <a:ext uri="{FF2B5EF4-FFF2-40B4-BE49-F238E27FC236}">
                <a16:creationId xmlns:a16="http://schemas.microsoft.com/office/drawing/2014/main" id="{77E86274-E9E0-9627-32CC-D1A3BE5106A1}"/>
              </a:ext>
            </a:extLst>
          </p:cNvPr>
          <p:cNvSpPr/>
          <p:nvPr/>
        </p:nvSpPr>
        <p:spPr>
          <a:xfrm>
            <a:off x="0" y="-1"/>
            <a:ext cx="7052733" cy="6858000"/>
          </a:xfrm>
          <a:prstGeom prst="rect">
            <a:avLst/>
          </a:prstGeom>
          <a:gradFill>
            <a:gsLst>
              <a:gs pos="0">
                <a:schemeClr val="bg1">
                  <a:alpha val="0"/>
                </a:schemeClr>
              </a:gs>
              <a:gs pos="57000">
                <a:schemeClr val="bg1"/>
              </a:gs>
              <a:gs pos="20000">
                <a:schemeClr val="bg1">
                  <a:alpha val="43000"/>
                </a:schemeClr>
              </a:gs>
              <a:gs pos="43000">
                <a:schemeClr val="bg1"/>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1"/>
          <p:cNvSpPr txBox="1"/>
          <p:nvPr/>
        </p:nvSpPr>
        <p:spPr bwMode="auto">
          <a:xfrm>
            <a:off x="208555" y="1756057"/>
            <a:ext cx="5078867" cy="3831075"/>
          </a:xfrm>
          <a:prstGeom prst="rect">
            <a:avLst/>
          </a:prstGeom>
          <a:noFill/>
          <a:ln>
            <a:noFill/>
          </a:ln>
          <a:extLst>
            <a:ext uri="{909E8E84-426E-40dd-AFC4-6F175D3DCCD1}">
              <a14:hiddenFill xmlns:p14="http://schemas.microsoft.com/office/powerpoint/2010/main" xmlns:p15="http://schemas.microsoft.com/office/powerpoint/2012/main" xmlns:a14="http://schemas.microsoft.com/office/drawing/2010/main" xmlns="">
                <a:solidFill>
                  <a:srgbClr val="FFFFFF"/>
                </a:solidFill>
              </a14:hiddenFill>
            </a:ext>
            <a:ext uri="{91240B29-F687-4f45-9708-019B960494DF}">
              <a14:hiddenLine xmlns:p14="http://schemas.microsoft.com/office/powerpoint/2010/main" xmlns:p15="http://schemas.microsoft.com/office/powerpoint/2012/main" xmlns:a14="http://schemas.microsoft.com/office/drawing/2010/main" xmlns="" w="9525">
                <a:solidFill>
                  <a:srgbClr val="000000"/>
                </a:solidFill>
                <a:miter lim="800000"/>
                <a:headEnd/>
                <a:tailEnd/>
              </a14:hiddenLine>
            </a:ext>
            <a:ext uri="{FAA26D3D-D897-4be2-8F04-BA451C77F1D7}">
              <ma14:placeholderFlag xmlns:p14="http://schemas.microsoft.com/office/powerpoint/2010/main" xmlns:p15="http://schemas.microsoft.com/office/powerpoint/2012/main"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182563" indent="-182563" algn="l" rtl="0" eaLnBrk="1" fontAlgn="base" hangingPunct="1">
              <a:spcBef>
                <a:spcPct val="20000"/>
              </a:spcBef>
              <a:spcAft>
                <a:spcPct val="0"/>
              </a:spcAft>
              <a:buClr>
                <a:schemeClr val="accent1"/>
              </a:buClr>
              <a:buSzPct val="85000"/>
              <a:buFont typeface="Arial"/>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Tx/>
              <a:buFont typeface="Arial"/>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a:spcBef>
                <a:spcPts val="600"/>
              </a:spcBef>
              <a:spcAft>
                <a:spcPts val="600"/>
              </a:spcAft>
              <a:buClrTx/>
              <a:buSzPct val="75000"/>
              <a:buFont typeface="Arial" panose="020B0604020202020204" pitchFamily="34" charset="0"/>
              <a:buChar char="•"/>
              <a:defRPr b="0" i="0"/>
            </a:pPr>
            <a:r>
              <a:rPr lang="1036" sz="2200" dirty="0">
                <a:solidFill>
                  <a:sysClr val="windowText" lastClr="000000"/>
                </a:solidFill>
                <a:latin typeface="Futura Std Light" panose="020B0402020204020303"/>
                <a:cs typeface="+mn-cs"/>
              </a:rPr>
              <a:t>Les gains faciles sont des activités qui peuvent être réalisées relativement facilement ou rapidement et qui auront un impact</a:t>
            </a:r>
          </a:p>
          <a:p>
            <a:pPr lvl="1">
              <a:spcBef>
                <a:spcPts val="600"/>
              </a:spcBef>
              <a:spcAft>
                <a:spcPts val="600"/>
              </a:spcAft>
              <a:buClrTx/>
              <a:buSzPct val="75000"/>
              <a:buFont typeface="Arial" panose="020B0604020202020204" pitchFamily="34" charset="0"/>
              <a:buChar char="•"/>
              <a:defRPr b="0" i="0"/>
            </a:pPr>
            <a:r>
              <a:rPr lang="1036" sz="1800" dirty="0">
                <a:solidFill>
                  <a:sysClr val="windowText" lastClr="000000"/>
                </a:solidFill>
                <a:latin typeface="Futura Std Light" panose="020B0402020204020303"/>
              </a:rPr>
              <a:t>Certaines des prochaines étapes déjà discutées dans le formulaire des prochaines étapes seront faciles à mettre en œuvre</a:t>
            </a:r>
          </a:p>
          <a:p>
            <a:pPr lvl="1">
              <a:spcBef>
                <a:spcPts val="600"/>
              </a:spcBef>
              <a:spcAft>
                <a:spcPts val="600"/>
              </a:spcAft>
              <a:buClrTx/>
              <a:buSzPct val="75000"/>
              <a:buFont typeface="Arial" panose="020B0604020202020204" pitchFamily="34" charset="0"/>
              <a:buChar char="•"/>
              <a:defRPr b="0" i="0"/>
            </a:pPr>
            <a:r>
              <a:rPr lang="1036" sz="1800" dirty="0">
                <a:latin typeface="Futura Std Light" panose="020B0402020204020303"/>
              </a:rPr>
              <a:t>Les participants ont parfois des idées d’actions faciles à mettre en œuvre qui ne font pas l’objet du guide de discussion examiné. Il est important de les identifier et de les documenter</a:t>
            </a:r>
          </a:p>
        </p:txBody>
      </p:sp>
      <p:sp>
        <p:nvSpPr>
          <p:cNvPr id="4" name="Title 1">
            <a:extLst>
              <a:ext uri="{FF2B5EF4-FFF2-40B4-BE49-F238E27FC236}">
                <a16:creationId xmlns:a16="http://schemas.microsoft.com/office/drawing/2014/main" id="{62810B7E-2BA7-DE4D-9893-C13524A22D5C}"/>
              </a:ext>
            </a:extLst>
          </p:cNvPr>
          <p:cNvSpPr txBox="1"/>
          <p:nvPr/>
        </p:nvSpPr>
        <p:spPr>
          <a:xfrm>
            <a:off x="371377" y="435428"/>
            <a:ext cx="8229600" cy="990600"/>
          </a:xfrm>
          <a:prstGeom prst="rect">
            <a:avLst/>
          </a:prstGeom>
        </p:spPr>
        <p:txBody>
          <a:bodyPr vert="horz" lIns="91440" tIns="45720" rIns="91440" bIns="45720" rtlCol="0" anchor="ctr">
            <a:no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1036" sz="2800" cap="all" dirty="0">
                <a:solidFill>
                  <a:srgbClr val="0072C6"/>
                </a:solidFill>
                <a:latin typeface="Futura Std Light" panose="020B0402020204020303"/>
              </a:rPr>
              <a:t>Identifier les actions faciles </a:t>
            </a:r>
            <a:endParaRPr lang="en-US" sz="2800" cap="all" dirty="0">
              <a:solidFill>
                <a:srgbClr val="0072C6"/>
              </a:solidFill>
              <a:latin typeface="Futura Std Light" panose="020B0402020204020303"/>
            </a:endParaRPr>
          </a:p>
          <a:p>
            <a:pPr>
              <a:defRPr b="0" i="0"/>
            </a:pPr>
            <a:r>
              <a:rPr lang="1036" sz="2800" cap="all" dirty="0">
                <a:solidFill>
                  <a:srgbClr val="0072C6"/>
                </a:solidFill>
                <a:latin typeface="Futura Std Light" panose="020B0402020204020303"/>
              </a:rPr>
              <a:t>à mettre en œuvre</a:t>
            </a:r>
          </a:p>
        </p:txBody>
      </p:sp>
    </p:spTree>
    <p:extLst>
      <p:ext uri="{BB962C8B-B14F-4D97-AF65-F5344CB8AC3E}">
        <p14:creationId xmlns:p14="http://schemas.microsoft.com/office/powerpoint/2010/main" val="17823601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p:nvPr/>
        </p:nvSpPr>
        <p:spPr>
          <a:xfrm>
            <a:off x="481914" y="204837"/>
            <a:ext cx="8229600" cy="990600"/>
          </a:xfrm>
          <a:prstGeom prst="rect">
            <a:avLst/>
          </a:prstGeom>
        </p:spPr>
        <p:txBody>
          <a:bodyPr vert="horz" lIns="91440" tIns="45720" rIns="91440" bIns="45720" rtlCol="0" anchor="ctr">
            <a:normAutofit fontScale="72500" lnSpcReduction="20000"/>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lnSpc>
                <a:spcPct val="120000"/>
              </a:lnSpc>
              <a:defRPr b="0" i="0"/>
            </a:pPr>
            <a:r>
              <a:rPr lang="1036" cap="all" dirty="0">
                <a:solidFill>
                  <a:srgbClr val="0072C6"/>
                </a:solidFill>
                <a:latin typeface="Futura Std Light" panose="020B0402020204020303"/>
              </a:rPr>
              <a:t>Une fois la planification terminée, passer en revue les plans</a:t>
            </a:r>
          </a:p>
        </p:txBody>
      </p:sp>
      <p:pic>
        <p:nvPicPr>
          <p:cNvPr id="4" name="Picture 3" descr="A group of people sitting in a room&#10;&#10;Description automatically generated with medium confidence">
            <a:extLst>
              <a:ext uri="{FF2B5EF4-FFF2-40B4-BE49-F238E27FC236}">
                <a16:creationId xmlns:a16="http://schemas.microsoft.com/office/drawing/2014/main" id="{988925A1-9F22-EAF2-3AE8-51F992083128}"/>
              </a:ext>
            </a:extLst>
          </p:cNvPr>
          <p:cNvPicPr>
            <a:picLocks noChangeAspect="1"/>
          </p:cNvPicPr>
          <p:nvPr/>
        </p:nvPicPr>
        <p:blipFill>
          <a:blip r:embed="rId3">
            <a:extLst>
              <a:ext uri="{28A0092B-C50C-407E-A947-70E740481C1C}">
                <a14:useLocalDpi xmlns:a14="http://schemas.microsoft.com/office/drawing/2010/main" val="0"/>
              </a:ext>
            </a:extLst>
          </a:blip>
          <a:srcRect l="263"/>
          <a:stretch>
            <a:fillRect/>
          </a:stretch>
        </p:blipFill>
        <p:spPr>
          <a:xfrm>
            <a:off x="3738995" y="1675114"/>
            <a:ext cx="5405005" cy="4206835"/>
          </a:xfrm>
          <a:prstGeom prst="rect">
            <a:avLst/>
          </a:prstGeom>
        </p:spPr>
      </p:pic>
      <p:sp>
        <p:nvSpPr>
          <p:cNvPr id="5" name="Rectangle 4">
            <a:extLst>
              <a:ext uri="{FF2B5EF4-FFF2-40B4-BE49-F238E27FC236}">
                <a16:creationId xmlns:a16="http://schemas.microsoft.com/office/drawing/2014/main" id="{0AAA30B7-14DA-4477-717C-93891D798C82}"/>
              </a:ext>
            </a:extLst>
          </p:cNvPr>
          <p:cNvSpPr/>
          <p:nvPr/>
        </p:nvSpPr>
        <p:spPr>
          <a:xfrm>
            <a:off x="3022600" y="1458862"/>
            <a:ext cx="4616451" cy="4423087"/>
          </a:xfrm>
          <a:prstGeom prst="rect">
            <a:avLst/>
          </a:prstGeom>
          <a:gradFill>
            <a:gsLst>
              <a:gs pos="100000">
                <a:schemeClr val="bg1">
                  <a:alpha val="0"/>
                </a:schemeClr>
              </a:gs>
              <a:gs pos="59000">
                <a:srgbClr val="FFFFFF">
                  <a:alpha val="73000"/>
                </a:srgbClr>
              </a:gs>
              <a:gs pos="37000">
                <a:schemeClr val="bg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1"/>
          <p:cNvSpPr txBox="1"/>
          <p:nvPr/>
        </p:nvSpPr>
        <p:spPr bwMode="auto">
          <a:xfrm>
            <a:off x="481914" y="1273236"/>
            <a:ext cx="5530959" cy="4824363"/>
          </a:xfrm>
          <a:prstGeom prst="rect">
            <a:avLst/>
          </a:prstGeom>
          <a:noFill/>
          <a:ln>
            <a:noFill/>
          </a:ln>
          <a:extLst>
            <a:ext uri="{909E8E84-426E-40dd-AFC4-6F175D3DCCD1}">
              <a14:hiddenFill xmlns:p14="http://schemas.microsoft.com/office/powerpoint/2010/main" xmlns:p15="http://schemas.microsoft.com/office/powerpoint/2012/main" xmlns:a14="http://schemas.microsoft.com/office/drawing/2010/main" xmlns="">
                <a:solidFill>
                  <a:srgbClr val="FFFFFF"/>
                </a:solidFill>
              </a14:hiddenFill>
            </a:ext>
            <a:ext uri="{91240B29-F687-4f45-9708-019B960494DF}">
              <a14:hiddenLine xmlns:p14="http://schemas.microsoft.com/office/powerpoint/2010/main" xmlns:p15="http://schemas.microsoft.com/office/powerpoint/2012/main" xmlns:a14="http://schemas.microsoft.com/office/drawing/2010/main" xmlns="" w="9525">
                <a:solidFill>
                  <a:srgbClr val="000000"/>
                </a:solidFill>
                <a:miter lim="800000"/>
                <a:headEnd/>
                <a:tailEnd/>
              </a14:hiddenLine>
            </a:ext>
            <a:ext uri="{FAA26D3D-D897-4be2-8F04-BA451C77F1D7}">
              <ma14:placeholderFlag xmlns:p14="http://schemas.microsoft.com/office/powerpoint/2010/main" xmlns:p15="http://schemas.microsoft.com/office/powerpoint/2012/main"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182563" indent="-182563" algn="l" rtl="0" eaLnBrk="1" fontAlgn="base" hangingPunct="1">
              <a:spcBef>
                <a:spcPct val="20000"/>
              </a:spcBef>
              <a:spcAft>
                <a:spcPct val="0"/>
              </a:spcAft>
              <a:buClr>
                <a:schemeClr val="accent1"/>
              </a:buClr>
              <a:buSzPct val="85000"/>
              <a:buFont typeface="Arial"/>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Tx/>
              <a:buFont typeface="Arial"/>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a:spcAft>
                <a:spcPts val="200"/>
              </a:spcAft>
              <a:buClrTx/>
              <a:buSzPct val="75000"/>
              <a:buFont typeface="Arial" panose="020B0604020202020204" pitchFamily="34" charset="0"/>
              <a:buChar char="•"/>
              <a:defRPr b="0" i="0"/>
            </a:pPr>
            <a:r>
              <a:rPr lang="1036" dirty="0">
                <a:solidFill>
                  <a:sysClr val="windowText" lastClr="000000"/>
                </a:solidFill>
                <a:latin typeface="Futura Std Light" panose="020B0402020204020303"/>
                <a:cs typeface="+mn-cs"/>
              </a:rPr>
              <a:t>Si l’INSP réalise le plan de travail, réalisera-t-il les progrès nécessaires pour atteindre le stade souhaité ?</a:t>
            </a:r>
          </a:p>
          <a:p>
            <a:pPr>
              <a:spcAft>
                <a:spcPts val="200"/>
              </a:spcAft>
              <a:buClrTx/>
              <a:buSzPct val="75000"/>
              <a:buFont typeface="Arial" panose="020B0604020202020204" pitchFamily="34" charset="0"/>
              <a:buChar char="•"/>
              <a:defRPr b="0" i="0"/>
            </a:pPr>
            <a:r>
              <a:rPr lang="1036" dirty="0">
                <a:latin typeface="Futura Std Light" panose="020B0402020204020303"/>
                <a:cs typeface="+mn-cs"/>
              </a:rPr>
              <a:t>Des ressources supplémentaires sont-elles nécessaires ? Quel est le plan pour les obtenir ?</a:t>
            </a:r>
          </a:p>
          <a:p>
            <a:pPr>
              <a:spcAft>
                <a:spcPts val="200"/>
              </a:spcAft>
              <a:buClrTx/>
              <a:buSzPct val="75000"/>
              <a:buFont typeface="Arial" panose="020B0604020202020204" pitchFamily="34" charset="0"/>
              <a:buChar char="•"/>
              <a:defRPr b="0" i="0"/>
            </a:pPr>
            <a:r>
              <a:rPr lang="1036" dirty="0">
                <a:latin typeface="Futura Std Light" panose="020B0402020204020303"/>
              </a:rPr>
              <a:t>Les dirigeants comprennent-ils et soutiennent-ils le plan ?</a:t>
            </a:r>
          </a:p>
          <a:p>
            <a:pPr>
              <a:spcAft>
                <a:spcPts val="200"/>
              </a:spcAft>
              <a:buClrTx/>
              <a:buSzPct val="75000"/>
              <a:buFont typeface="Arial" panose="020B0604020202020204" pitchFamily="34" charset="0"/>
              <a:buChar char="•"/>
              <a:defRPr b="0" i="0"/>
            </a:pPr>
            <a:r>
              <a:rPr lang="1036" dirty="0">
                <a:latin typeface="Futura Std Light" panose="020B0402020204020303"/>
              </a:rPr>
              <a:t>Tous les membres du personnel de l’INSP comprennent-ils leur rôle dans la réalisation du plan ?</a:t>
            </a:r>
          </a:p>
          <a:p>
            <a:pPr>
              <a:spcAft>
                <a:spcPts val="200"/>
              </a:spcAft>
              <a:buClrTx/>
              <a:buSzPct val="75000"/>
              <a:buFont typeface="Arial" panose="020B0604020202020204" pitchFamily="34" charset="0"/>
              <a:buChar char="•"/>
              <a:defRPr b="0" i="0"/>
            </a:pPr>
            <a:r>
              <a:rPr lang="1036" dirty="0">
                <a:latin typeface="Futura Std Light" panose="020B0402020204020303"/>
                <a:cs typeface="+mn-cs"/>
              </a:rPr>
              <a:t>Comment les progrès seront-ils suivis ?</a:t>
            </a:r>
          </a:p>
        </p:txBody>
      </p:sp>
    </p:spTree>
    <p:extLst>
      <p:ext uri="{BB962C8B-B14F-4D97-AF65-F5344CB8AC3E}">
        <p14:creationId xmlns:p14="http://schemas.microsoft.com/office/powerpoint/2010/main" val="367509876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sitting at long tables with laptops&#10;&#10;Description automatically generated with medium confidence">
            <a:extLst>
              <a:ext uri="{FF2B5EF4-FFF2-40B4-BE49-F238E27FC236}">
                <a16:creationId xmlns:a16="http://schemas.microsoft.com/office/drawing/2014/main" id="{5A8719FC-81E2-7AAF-08D4-D2A63EE6054F}"/>
              </a:ext>
            </a:extLst>
          </p:cNvPr>
          <p:cNvPicPr>
            <a:picLocks noChangeAspect="1"/>
          </p:cNvPicPr>
          <p:nvPr/>
        </p:nvPicPr>
        <p:blipFill>
          <a:blip r:embed="rId3">
            <a:extLst>
              <a:ext uri="{28A0092B-C50C-407E-A947-70E740481C1C}">
                <a14:useLocalDpi xmlns:a14="http://schemas.microsoft.com/office/drawing/2010/main" val="0"/>
              </a:ext>
            </a:extLst>
          </a:blip>
          <a:srcRect t="6494" r="15876"/>
          <a:stretch>
            <a:fillRect/>
          </a:stretch>
        </p:blipFill>
        <p:spPr>
          <a:xfrm>
            <a:off x="-1" y="0"/>
            <a:ext cx="9140433" cy="4572000"/>
          </a:xfrm>
          <a:prstGeom prst="rect">
            <a:avLst/>
          </a:prstGeom>
        </p:spPr>
      </p:pic>
      <p:sp>
        <p:nvSpPr>
          <p:cNvPr id="4" name="Title 3">
            <a:extLst>
              <a:ext uri="{FF2B5EF4-FFF2-40B4-BE49-F238E27FC236}">
                <a16:creationId xmlns:a16="http://schemas.microsoft.com/office/drawing/2014/main" id="{AF5781D1-3443-8931-E263-C0631D816196}"/>
              </a:ext>
            </a:extLst>
          </p:cNvPr>
          <p:cNvSpPr>
            <a:spLocks noGrp="1"/>
          </p:cNvSpPr>
          <p:nvPr>
            <p:ph type="title"/>
          </p:nvPr>
        </p:nvSpPr>
        <p:spPr>
          <a:xfrm>
            <a:off x="154563" y="4409751"/>
            <a:ext cx="8666922" cy="1757016"/>
          </a:xfrm>
        </p:spPr>
        <p:txBody>
          <a:bodyPr>
            <a:noAutofit/>
          </a:bodyPr>
          <a:lstStyle/>
          <a:p>
            <a:pPr>
              <a:defRPr b="0" i="0"/>
            </a:pPr>
            <a:r>
              <a:rPr lang="1036" sz="4000" cap="all">
                <a:solidFill>
                  <a:srgbClr val="0072C6"/>
                </a:solidFill>
                <a:latin typeface="Futura Std Light" panose="020B0402020204020303"/>
              </a:rPr>
              <a:t>Autres façons d'utiliser les guides de discussion et le SDT</a:t>
            </a:r>
          </a:p>
        </p:txBody>
      </p:sp>
    </p:spTree>
    <p:extLst>
      <p:ext uri="{BB962C8B-B14F-4D97-AF65-F5344CB8AC3E}">
        <p14:creationId xmlns:p14="http://schemas.microsoft.com/office/powerpoint/2010/main" val="172913361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44" y="102354"/>
            <a:ext cx="9214945" cy="6880375"/>
          </a:xfrm>
          <a:prstGeom prst="rect">
            <a:avLst/>
          </a:prstGeom>
        </p:spPr>
      </p:pic>
      <p:sp>
        <p:nvSpPr>
          <p:cNvPr id="8" name="Rectangle 7"/>
          <p:cNvSpPr/>
          <p:nvPr/>
        </p:nvSpPr>
        <p:spPr>
          <a:xfrm>
            <a:off x="284647" y="2804828"/>
            <a:ext cx="4023977" cy="737715"/>
          </a:xfrm>
          <a:prstGeom prst="rect">
            <a:avLst/>
          </a:prstGeom>
          <a:solidFill>
            <a:srgbClr val="FFF2CC">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36" sz="3600">
                <a:solidFill>
                  <a:srgbClr val="1F497D"/>
                </a:solidFill>
                <a:latin typeface="Futura Std Light" panose="020B0402020204020303"/>
              </a:rPr>
              <a:t>Thèmes</a:t>
            </a:r>
            <a:endParaRPr lang="en-US" sz="3600">
              <a:solidFill>
                <a:srgbClr val="FF0000"/>
              </a:solidFill>
              <a:latin typeface="Futura Std Light" panose="020B0402020204020303"/>
            </a:endParaRPr>
          </a:p>
        </p:txBody>
      </p:sp>
      <p:sp>
        <p:nvSpPr>
          <p:cNvPr id="10" name="Rectangle 9"/>
          <p:cNvSpPr/>
          <p:nvPr/>
        </p:nvSpPr>
        <p:spPr>
          <a:xfrm>
            <a:off x="284647" y="3542541"/>
            <a:ext cx="4023978" cy="1365819"/>
          </a:xfrm>
          <a:prstGeom prst="rect">
            <a:avLst/>
          </a:prstGeom>
          <a:solidFill>
            <a:srgbClr val="FFF2CC">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p:cNvSpPr txBox="1"/>
          <p:nvPr/>
        </p:nvSpPr>
        <p:spPr bwMode="auto">
          <a:xfrm>
            <a:off x="399253" y="3597346"/>
            <a:ext cx="4023978" cy="1365819"/>
          </a:xfrm>
          <a:prstGeom prst="rect">
            <a:avLst/>
          </a:prstGeom>
          <a:noFill/>
          <a:ln>
            <a:noFill/>
          </a:ln>
          <a:extLst>
            <a:ext uri="{FAA26D3D-D897-4be2-8F04-BA451C77F1D7}">
              <ma14:placeholderFlag xmlns:p14="http://schemas.microsoft.com/office/powerpoint/2010/main" xmlns:p15="http://schemas.microsoft.com/office/powerpoint/2012/main" xmlns="" xmlns:ma14="http://schemas.microsoft.com/office/mac/drawingml/2011/main" val="1"/>
            </a:ext>
            <a:ext uri="{909E8E84-426E-40dd-AFC4-6F175D3DCCD1}">
              <a14:hiddenFill xmlns:p14="http://schemas.microsoft.com/office/powerpoint/2010/main" xmlns:p15="http://schemas.microsoft.com/office/powerpoint/2012/main" xmlns="" xmlns:a14="http://schemas.microsoft.com/office/drawing/2010/main">
                <a:solidFill>
                  <a:srgbClr val="FFFFFF"/>
                </a:solidFill>
              </a14:hiddenFill>
            </a:ext>
            <a:ext uri="{91240B29-F687-4f45-9708-019B960494DF}">
              <a14:hiddenLine xmlns:p14="http://schemas.microsoft.com/office/powerpoint/2010/main" xmlns:p15="http://schemas.microsoft.com/office/powerpoint/2012/main"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60000" lnSpcReduction="20000"/>
          </a:bodyPr>
          <a:lstStyle>
            <a:defPPr>
              <a:defRPr lang="en-US"/>
            </a:defPPr>
            <a:lvl1pPr marL="182563" indent="-182563" fontAlgn="base">
              <a:spcBef>
                <a:spcPts val="600"/>
              </a:spcBef>
              <a:spcAft>
                <a:spcPct val="0"/>
              </a:spcAft>
              <a:buClr>
                <a:srgbClr val="4F81BD"/>
              </a:buClr>
              <a:buSzPct val="85000"/>
              <a:buFont typeface="Arial" panose="020B0604020202020204" pitchFamily="34" charset="0"/>
              <a:buChar char="•"/>
              <a:defRPr sz="2400">
                <a:solidFill>
                  <a:sysClr val="windowText" lastClr="000000"/>
                </a:solidFill>
                <a:latin typeface="Arial"/>
                <a:ea typeface="ＭＳ Ｐゴシック" charset="0"/>
              </a:defRPr>
            </a:lvl1pPr>
            <a:lvl2pPr indent="-182563" fontAlgn="base">
              <a:spcBef>
                <a:spcPct val="20000"/>
              </a:spcBef>
              <a:spcAft>
                <a:spcPct val="0"/>
              </a:spcAft>
              <a:buClr>
                <a:schemeClr val="accent1"/>
              </a:buClr>
              <a:buSzPct val="85000"/>
              <a:buFont typeface="Arial"/>
              <a:buChar char="•"/>
              <a:defRPr sz="2000">
                <a:ea typeface="ＭＳ Ｐゴシック" charset="0"/>
              </a:defRPr>
            </a:lvl2pPr>
            <a:lvl3pPr marL="730250" indent="-182563" fontAlgn="base">
              <a:spcBef>
                <a:spcPct val="20000"/>
              </a:spcBef>
              <a:spcAft>
                <a:spcPct val="0"/>
              </a:spcAft>
              <a:buClr>
                <a:schemeClr val="accent1"/>
              </a:buClr>
              <a:buSzPct val="90000"/>
              <a:buFont typeface="Arial"/>
              <a:buChar char="•"/>
              <a:defRPr>
                <a:ea typeface="ＭＳ Ｐゴシック" charset="0"/>
              </a:defRPr>
            </a:lvl3pPr>
            <a:lvl4pPr marL="1004888" indent="-182563" fontAlgn="base">
              <a:spcBef>
                <a:spcPct val="20000"/>
              </a:spcBef>
              <a:spcAft>
                <a:spcPct val="0"/>
              </a:spcAft>
              <a:buClr>
                <a:schemeClr val="accent1"/>
              </a:buClr>
              <a:buFont typeface="Arial"/>
              <a:buChar char="•"/>
              <a:defRPr sz="1600">
                <a:ea typeface="ＭＳ Ｐゴシック" charset="0"/>
              </a:defRPr>
            </a:lvl4pPr>
            <a:lvl5pPr marL="1187450" indent="-136525" fontAlgn="base">
              <a:spcBef>
                <a:spcPct val="20000"/>
              </a:spcBef>
              <a:spcAft>
                <a:spcPct val="0"/>
              </a:spcAft>
              <a:buClr>
                <a:schemeClr val="accent1"/>
              </a:buClr>
              <a:buSzTx/>
              <a:buFont typeface="Arial"/>
              <a:buChar char="•"/>
              <a:defRPr sz="1400">
                <a:ea typeface="ＭＳ Ｐゴシック" charset="0"/>
              </a:defRPr>
            </a:lvl5pPr>
            <a:lvl6pPr marL="1371600" indent="-182880">
              <a:spcBef>
                <a:spcPct val="20000"/>
              </a:spcBef>
              <a:buClr>
                <a:schemeClr val="accent1"/>
              </a:buClr>
              <a:buFont typeface="Arial" panose="020B0604020202020204" pitchFamily="34" charset="0"/>
              <a:buChar char="•"/>
              <a:defRPr sz="1300"/>
            </a:lvl6pPr>
            <a:lvl7pPr marL="1554480" indent="-182880">
              <a:spcBef>
                <a:spcPct val="20000"/>
              </a:spcBef>
              <a:buClr>
                <a:schemeClr val="accent1"/>
              </a:buClr>
              <a:buFont typeface="Arial" panose="020B0604020202020204" pitchFamily="34" charset="0"/>
              <a:buChar char="•"/>
              <a:defRPr sz="1300"/>
            </a:lvl7pPr>
            <a:lvl8pPr marL="1737360" indent="-182880">
              <a:spcBef>
                <a:spcPct val="20000"/>
              </a:spcBef>
              <a:buClr>
                <a:schemeClr val="accent1"/>
              </a:buClr>
              <a:buFont typeface="Arial" panose="020B0604020202020204" pitchFamily="34" charset="0"/>
              <a:buChar char="•"/>
              <a:defRPr sz="1300"/>
            </a:lvl8pPr>
            <a:lvl9pPr marL="1920240" indent="-182880">
              <a:spcBef>
                <a:spcPct val="20000"/>
              </a:spcBef>
              <a:buClr>
                <a:schemeClr val="accent1"/>
              </a:buClr>
              <a:buFont typeface="Arial" panose="020B0604020202020204" pitchFamily="34" charset="0"/>
              <a:buChar char="•"/>
              <a:defRPr sz="1300"/>
            </a:lvl9pPr>
          </a:lstStyle>
          <a:p>
            <a:pPr>
              <a:lnSpc>
                <a:spcPct val="120000"/>
              </a:lnSpc>
              <a:defRPr b="0" i="0"/>
            </a:pPr>
            <a:r>
              <a:rPr lang="1036" dirty="0">
                <a:latin typeface="Futura Std Light" panose="020B0402020204020303"/>
              </a:rPr>
              <a:t>Modèles de maturité et Guides de discussion</a:t>
            </a:r>
          </a:p>
          <a:p>
            <a:pPr>
              <a:lnSpc>
                <a:spcPct val="120000"/>
              </a:lnSpc>
              <a:defRPr b="0" i="0"/>
            </a:pPr>
            <a:r>
              <a:rPr lang="1036" dirty="0">
                <a:solidFill>
                  <a:schemeClr val="tx1"/>
                </a:solidFill>
                <a:latin typeface="Futura Std Light" panose="020B0402020204020303"/>
              </a:rPr>
              <a:t>Ateliers SDT</a:t>
            </a:r>
          </a:p>
          <a:p>
            <a:pPr>
              <a:lnSpc>
                <a:spcPct val="120000"/>
              </a:lnSpc>
              <a:defRPr b="0" i="0"/>
            </a:pPr>
            <a:r>
              <a:rPr lang="1036" dirty="0">
                <a:solidFill>
                  <a:schemeClr val="tx1"/>
                </a:solidFill>
                <a:latin typeface="Futura Std Light" panose="020B0402020204020303"/>
              </a:rPr>
              <a:t>Autres façons d'utiliser les guides de discussion et le SDT</a:t>
            </a:r>
            <a:endParaRPr lang="en-US" sz="1700" dirty="0">
              <a:latin typeface="Futura Std Light" panose="020B0402020204020303"/>
            </a:endParaRPr>
          </a:p>
        </p:txBody>
      </p:sp>
    </p:spTree>
    <p:extLst>
      <p:ext uri="{BB962C8B-B14F-4D97-AF65-F5344CB8AC3E}">
        <p14:creationId xmlns:p14="http://schemas.microsoft.com/office/powerpoint/2010/main" val="419064729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txBox="1"/>
          <p:nvPr/>
        </p:nvSpPr>
        <p:spPr bwMode="auto">
          <a:xfrm>
            <a:off x="375783" y="1697612"/>
            <a:ext cx="8031617" cy="4199376"/>
          </a:xfrm>
          <a:prstGeom prst="rect">
            <a:avLst/>
          </a:prstGeom>
          <a:noFill/>
          <a:ln>
            <a:noFill/>
          </a:ln>
          <a:extLst>
            <a:ext uri="{909E8E84-426E-40dd-AFC4-6F175D3DCCD1}">
              <a14:hiddenFill xmlns:p14="http://schemas.microsoft.com/office/powerpoint/2010/main" xmlns:p15="http://schemas.microsoft.com/office/powerpoint/2012/main" xmlns="" xmlns:a14="http://schemas.microsoft.com/office/drawing/2010/main">
                <a:solidFill>
                  <a:srgbClr val="FFFFFF"/>
                </a:solidFill>
              </a14:hiddenFill>
            </a:ext>
            <a:ext uri="{91240B29-F687-4f45-9708-019B960494DF}">
              <a14:hiddenLine xmlns:p14="http://schemas.microsoft.com/office/powerpoint/2010/main" xmlns:p15="http://schemas.microsoft.com/office/powerpoint/2012/main" xmlns="" xmlns:a14="http://schemas.microsoft.com/office/drawing/2010/main" w="9525">
                <a:solidFill>
                  <a:srgbClr val="000000"/>
                </a:solidFill>
                <a:miter lim="800000"/>
                <a:headEnd/>
                <a:tailEnd/>
              </a14:hiddenLine>
            </a:ext>
            <a:ext uri="{FAA26D3D-D897-4be2-8F04-BA451C77F1D7}">
              <ma14:placeholderFlag xmlns:p14="http://schemas.microsoft.com/office/powerpoint/2010/main" xmlns:p15="http://schemas.microsoft.com/office/powerpoint/2012/main"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182563" indent="-182563" algn="l" rtl="0" eaLnBrk="1" fontAlgn="base" hangingPunct="1">
              <a:spcBef>
                <a:spcPct val="20000"/>
              </a:spcBef>
              <a:spcAft>
                <a:spcPct val="0"/>
              </a:spcAft>
              <a:buClr>
                <a:schemeClr val="accent1"/>
              </a:buClr>
              <a:buSzPct val="85000"/>
              <a:buFont typeface="Arial"/>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Tx/>
              <a:buFont typeface="Arial"/>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a:spcBef>
                <a:spcPts val="600"/>
              </a:spcBef>
              <a:spcAft>
                <a:spcPts val="600"/>
              </a:spcAft>
              <a:buClrTx/>
              <a:buSzPct val="75000"/>
              <a:defRPr b="0" i="0"/>
            </a:pPr>
            <a:r>
              <a:rPr lang="1036" sz="2100" dirty="0">
                <a:solidFill>
                  <a:sysClr val="windowText" lastClr="000000"/>
                </a:solidFill>
                <a:latin typeface="Futura Std Light" panose="020B0402020204020303"/>
                <a:cs typeface="+mn-cs"/>
              </a:rPr>
              <a:t>Les guides de discussion ont été utilisés dans des contextes moins formels, par exemple pour susciter des discussions lors de réunions de planification </a:t>
            </a:r>
            <a:r>
              <a:rPr lang="1036" sz="2100" dirty="0">
                <a:solidFill>
                  <a:sysClr val="windowText" lastClr="000000"/>
                </a:solidFill>
                <a:latin typeface="Futura Std Light" panose="020B0402020204020303"/>
              </a:rPr>
              <a:t> ou de réunions du personnel</a:t>
            </a:r>
          </a:p>
          <a:p>
            <a:pPr>
              <a:spcBef>
                <a:spcPts val="600"/>
              </a:spcBef>
              <a:spcAft>
                <a:spcPts val="600"/>
              </a:spcAft>
              <a:buClrTx/>
              <a:buSzPct val="75000"/>
              <a:defRPr b="0" i="0"/>
            </a:pPr>
            <a:r>
              <a:rPr lang="1036" sz="2100" dirty="0">
                <a:solidFill>
                  <a:sysClr val="windowText" lastClr="000000"/>
                </a:solidFill>
                <a:latin typeface="Futura Std Light" panose="020B0402020204020303"/>
              </a:rPr>
              <a:t>Neuf pays africains ont participé à des ateliers entre pairs sur les maladies non transmissibles (MNT) en utilisant un processus simplifié de SDT combiné à un outil de l'OMS </a:t>
            </a:r>
          </a:p>
          <a:p>
            <a:pPr>
              <a:spcBef>
                <a:spcPts val="600"/>
              </a:spcBef>
              <a:spcAft>
                <a:spcPts val="600"/>
              </a:spcAft>
              <a:buClrTx/>
              <a:buSzPct val="75000"/>
              <a:defRPr b="0" i="0"/>
            </a:pPr>
            <a:r>
              <a:rPr lang="1036" sz="2100" dirty="0">
                <a:solidFill>
                  <a:sysClr val="windowText" lastClr="000000"/>
                </a:solidFill>
                <a:latin typeface="Futura Std Light" panose="020B0402020204020303"/>
              </a:rPr>
              <a:t>Une version modifiée du SDT fait partie du processus d'évaluation des capacités et de planification en matière de MNT (</a:t>
            </a:r>
            <a:r>
              <a:rPr lang="1036" sz="2100" dirty="0">
                <a:solidFill>
                  <a:sysClr val="windowText" lastClr="000000"/>
                </a:solidFill>
                <a:latin typeface="Futura Std Light" panose="020B0402020204020303"/>
                <a:hlinkClick r:id="rId3"/>
              </a:rPr>
              <a:t>https://www.tephinet.org/noncommunicable-diseases-capacity-assessment-and-planning-process</a:t>
            </a:r>
            <a:r>
              <a:rPr lang="1036" sz="2100" dirty="0">
                <a:solidFill>
                  <a:sysClr val="windowText" lastClr="000000"/>
                </a:solidFill>
                <a:latin typeface="Futura Std Light" panose="020B0402020204020303"/>
              </a:rPr>
              <a:t>)</a:t>
            </a:r>
          </a:p>
          <a:p>
            <a:pPr lvl="1">
              <a:buClr>
                <a:srgbClr val="4F81BD"/>
              </a:buClr>
              <a:buSzPct val="120000"/>
              <a:buFont typeface="Wingdings" panose="05000000000000000000" pitchFamily="2" charset="2"/>
              <a:buChar char="§"/>
              <a:defRPr/>
            </a:pPr>
            <a:endParaRPr lang="en-US" sz="2800" dirty="0">
              <a:latin typeface="Arial"/>
              <a:cs typeface="+mn-cs"/>
            </a:endParaRPr>
          </a:p>
        </p:txBody>
      </p:sp>
      <p:sp>
        <p:nvSpPr>
          <p:cNvPr id="4" name="Title 1">
            <a:extLst>
              <a:ext uri="{FF2B5EF4-FFF2-40B4-BE49-F238E27FC236}">
                <a16:creationId xmlns:a16="http://schemas.microsoft.com/office/drawing/2014/main" id="{62810B7E-2BA7-DE4D-9893-C13524A22D5C}"/>
              </a:ext>
            </a:extLst>
          </p:cNvPr>
          <p:cNvSpPr txBox="1"/>
          <p:nvPr/>
        </p:nvSpPr>
        <p:spPr>
          <a:xfrm>
            <a:off x="464683" y="304800"/>
            <a:ext cx="8229600" cy="990600"/>
          </a:xfrm>
          <a:prstGeom prst="rect">
            <a:avLst/>
          </a:prstGeom>
        </p:spPr>
        <p:txBody>
          <a:bodyPr vert="horz" lIns="91440" tIns="45720" rIns="91440" bIns="45720" rtlCol="0" anchor="ctr">
            <a:no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1036" sz="3200" cap="all" dirty="0">
                <a:solidFill>
                  <a:srgbClr val="0072C6"/>
                </a:solidFill>
                <a:latin typeface="Futura Std Light" panose="020B0402020204020303"/>
              </a:rPr>
              <a:t>Exemples d'autres modes d'utilisation</a:t>
            </a:r>
          </a:p>
          <a:p>
            <a:pPr>
              <a:defRPr b="0" i="0"/>
            </a:pPr>
            <a:r>
              <a:rPr lang="1036" sz="3200" cap="all" dirty="0">
                <a:solidFill>
                  <a:srgbClr val="0072C6"/>
                </a:solidFill>
                <a:latin typeface="Futura Std Light" panose="020B0402020204020303"/>
              </a:rPr>
              <a:t>les guides de discussion</a:t>
            </a:r>
          </a:p>
        </p:txBody>
      </p:sp>
    </p:spTree>
    <p:extLst>
      <p:ext uri="{BB962C8B-B14F-4D97-AF65-F5344CB8AC3E}">
        <p14:creationId xmlns:p14="http://schemas.microsoft.com/office/powerpoint/2010/main" val="411526154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p:nvPr/>
        </p:nvSpPr>
        <p:spPr bwMode="auto">
          <a:xfrm>
            <a:off x="324666" y="1616871"/>
            <a:ext cx="8494665" cy="203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p14="http://schemas.microsoft.com/office/powerpoint/2010/main" xmlns:p15="http://schemas.microsoft.com/office/powerpoint/2012/main"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182563" indent="-182563" algn="l" rtl="0" eaLnBrk="1" fontAlgn="base" hangingPunct="1">
              <a:spcBef>
                <a:spcPct val="20000"/>
              </a:spcBef>
              <a:spcAft>
                <a:spcPct val="0"/>
              </a:spcAft>
              <a:buClr>
                <a:schemeClr val="accent1"/>
              </a:buClr>
              <a:buSzPct val="85000"/>
              <a:buFont typeface="Arial"/>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Tx/>
              <a:buFont typeface="Arial"/>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a:buClrTx/>
              <a:buSzPct val="75000"/>
              <a:defRPr b="0" i="0"/>
            </a:pPr>
            <a:r>
              <a:rPr lang="1036" dirty="0">
                <a:latin typeface="Futura std light" panose="020B0402020204020303"/>
              </a:rPr>
              <a:t>Si vous avez des questions, veuillez nous contacter</a:t>
            </a:r>
          </a:p>
          <a:p>
            <a:pPr>
              <a:buClrTx/>
              <a:buSzPct val="75000"/>
              <a:defRPr b="0" i="0"/>
            </a:pPr>
            <a:r>
              <a:rPr lang="1036" dirty="0">
                <a:latin typeface="Futura std light" panose="020B0402020204020303"/>
              </a:rPr>
              <a:t>N'hésitez pas également à nous faire part de vos expériences en matière d'utilisation du SDT ou des guides de discussion</a:t>
            </a:r>
          </a:p>
          <a:p>
            <a:pPr>
              <a:buClrTx/>
              <a:buSzPct val="75000"/>
              <a:defRPr b="0" i="0"/>
            </a:pPr>
            <a:r>
              <a:rPr lang="1036" dirty="0">
                <a:latin typeface="Futura std light" panose="020B0402020204020303"/>
              </a:rPr>
              <a:t>Nous attendons avec impatience votre retour</a:t>
            </a:r>
          </a:p>
          <a:p>
            <a:pPr marL="0" indent="0">
              <a:buClr>
                <a:srgbClr val="4F81BD"/>
              </a:buClr>
              <a:buNone/>
              <a:defRPr/>
            </a:pPr>
            <a:endParaRPr lang="en-US" sz="1400" dirty="0">
              <a:latin typeface="Futura Std Light" panose="020B0402020204020303"/>
            </a:endParaRPr>
          </a:p>
          <a:p>
            <a:pPr marL="0" marR="0" lvl="0" indent="0" algn="ctr" defTabSz="914400" rtl="0" eaLnBrk="1" fontAlgn="auto" latinLnBrk="0" hangingPunct="1">
              <a:lnSpc>
                <a:spcPct val="100000"/>
              </a:lnSpc>
              <a:spcBef>
                <a:spcPts val="0"/>
              </a:spcBef>
              <a:spcAft>
                <a:spcPts val="0"/>
              </a:spcAft>
              <a:buClr>
                <a:srgbClr val="4F81BD"/>
              </a:buClr>
              <a:buSzTx/>
              <a:buFontTx/>
              <a:buNone/>
              <a:tabLst/>
              <a:defRPr/>
            </a:pPr>
            <a:endParaRPr kumimoji="0" lang="en-US" sz="2800" b="1" i="0" u="none" strike="noStrike" kern="1200" cap="none" spc="0" normalizeH="0" baseline="0" noProof="0" dirty="0">
              <a:ln>
                <a:noFill/>
              </a:ln>
              <a:solidFill>
                <a:prstClr val="black"/>
              </a:solidFill>
              <a:effectLst/>
              <a:uLnTx/>
              <a:uFillTx/>
              <a:latin typeface="Futura std light" panose="020B0402020204020303"/>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4F81BD"/>
              </a:buClr>
              <a:buSzTx/>
              <a:buFontTx/>
              <a:buNone/>
              <a:tabLst/>
              <a:defRPr/>
            </a:pPr>
            <a:r>
              <a:rPr kumimoji="0" lang="en-US" sz="2800" b="1" i="0" u="none" strike="noStrike" kern="1200" cap="none" spc="0" normalizeH="0" baseline="0" noProof="0" dirty="0">
                <a:ln>
                  <a:noFill/>
                </a:ln>
                <a:solidFill>
                  <a:prstClr val="black"/>
                </a:solidFill>
                <a:effectLst/>
                <a:uLnTx/>
                <a:uFillTx/>
                <a:latin typeface="Futura std light" panose="020B0402020204020303"/>
                <a:ea typeface="+mn-ea"/>
                <a:cs typeface="Arial" panose="020B0604020202020204" pitchFamily="34" charset="0"/>
              </a:rPr>
              <a:t>IANPHI</a:t>
            </a:r>
          </a:p>
          <a:p>
            <a:pPr marL="0" marR="0" lvl="0" indent="0" algn="ctr" defTabSz="914400" rtl="0" eaLnBrk="1" fontAlgn="auto" latinLnBrk="0" hangingPunct="1">
              <a:lnSpc>
                <a:spcPct val="100000"/>
              </a:lnSpc>
              <a:spcBef>
                <a:spcPts val="0"/>
              </a:spcBef>
              <a:spcAft>
                <a:spcPts val="0"/>
              </a:spcAft>
              <a:buClr>
                <a:srgbClr val="4F81BD"/>
              </a:buClr>
              <a:buSzTx/>
              <a:buFontTx/>
              <a:buNone/>
              <a:tabLst/>
              <a:defRPr/>
            </a:pPr>
            <a:r>
              <a:rPr kumimoji="0" lang="en-US" sz="1600" b="1" i="0" u="none" strike="noStrike" kern="1200" cap="none" spc="0" normalizeH="0" baseline="0" noProof="0" dirty="0">
                <a:ln>
                  <a:noFill/>
                </a:ln>
                <a:solidFill>
                  <a:prstClr val="black"/>
                </a:solidFill>
                <a:effectLst/>
                <a:uLnTx/>
                <a:uFillTx/>
                <a:latin typeface="Futura Std Light" panose="020B0402020204020303"/>
                <a:ea typeface="+mn-ea"/>
                <a:cs typeface="+mn-cs"/>
                <a:hlinkClick r:id="rId3"/>
              </a:rPr>
              <a:t>info@ianphi.org</a:t>
            </a:r>
            <a:endParaRPr kumimoji="0" lang="en-US" sz="2800" b="1" i="0" u="none" strike="noStrike" kern="1200" cap="none" spc="-100" normalizeH="0" baseline="0" noProof="0" dirty="0">
              <a:ln>
                <a:noFill/>
              </a:ln>
              <a:solidFill>
                <a:prstClr val="black"/>
              </a:solidFill>
              <a:effectLst/>
              <a:uLnTx/>
              <a:uFillTx/>
              <a:latin typeface="Futura Std Light" panose="020B0402020204020303"/>
              <a:ea typeface="+mn-ea"/>
              <a:cs typeface="+mn-cs"/>
            </a:endParaRPr>
          </a:p>
          <a:p>
            <a:pPr marL="0" marR="0" lvl="0" indent="0" algn="ctr" defTabSz="914400" rtl="0" eaLnBrk="1" fontAlgn="auto" latinLnBrk="0" hangingPunct="1">
              <a:lnSpc>
                <a:spcPts val="90"/>
              </a:lnSpc>
              <a:spcBef>
                <a:spcPts val="0"/>
              </a:spcBef>
              <a:spcAft>
                <a:spcPts val="0"/>
              </a:spcAft>
              <a:buClr>
                <a:srgbClr val="4F81BD"/>
              </a:buClr>
              <a:buSzTx/>
              <a:buFontTx/>
              <a:buNone/>
              <a:tabLst/>
              <a:defRPr/>
            </a:pPr>
            <a:endParaRPr kumimoji="0" lang="en-US" sz="3200" b="1" i="0" u="none" strike="noStrike" kern="1200" cap="none" spc="-100" normalizeH="0" baseline="0" noProof="0" dirty="0">
              <a:ln>
                <a:noFill/>
              </a:ln>
              <a:solidFill>
                <a:prstClr val="black"/>
              </a:solidFill>
              <a:effectLst/>
              <a:uLnTx/>
              <a:uFillTx/>
              <a:latin typeface="Futura Std Light" panose="020B0402020204020303"/>
              <a:ea typeface="+mn-ea"/>
              <a:cs typeface="+mn-cs"/>
            </a:endParaRPr>
          </a:p>
          <a:p>
            <a:pPr marL="0" marR="0" lvl="0" indent="0" algn="ctr" defTabSz="914400" rtl="0" eaLnBrk="1" fontAlgn="auto" latinLnBrk="0" hangingPunct="1">
              <a:lnSpc>
                <a:spcPts val="90"/>
              </a:lnSpc>
              <a:spcBef>
                <a:spcPts val="0"/>
              </a:spcBef>
              <a:spcAft>
                <a:spcPts val="0"/>
              </a:spcAft>
              <a:buClr>
                <a:srgbClr val="4F81BD"/>
              </a:buClr>
              <a:buSzTx/>
              <a:buFontTx/>
              <a:buNone/>
              <a:tabLst/>
              <a:defRPr/>
            </a:pPr>
            <a:endParaRPr kumimoji="0" lang="en-US" sz="3200" b="1" i="0" u="none" strike="noStrike" kern="1200" cap="none" spc="-100" normalizeH="0" baseline="0" noProof="0" dirty="0">
              <a:ln>
                <a:noFill/>
              </a:ln>
              <a:solidFill>
                <a:prstClr val="black"/>
              </a:solidFill>
              <a:effectLst/>
              <a:uLnTx/>
              <a:uFillTx/>
              <a:latin typeface="Futura Std Light" panose="020B0402020204020303"/>
              <a:ea typeface="+mn-ea"/>
              <a:cs typeface="+mn-cs"/>
            </a:endParaRPr>
          </a:p>
          <a:p>
            <a:pPr marL="0" marR="0" lvl="0" indent="0" algn="ctr" defTabSz="914400" rtl="0" eaLnBrk="1" fontAlgn="auto" latinLnBrk="0" hangingPunct="1">
              <a:lnSpc>
                <a:spcPct val="100000"/>
              </a:lnSpc>
              <a:spcBef>
                <a:spcPts val="600"/>
              </a:spcBef>
              <a:spcAft>
                <a:spcPts val="0"/>
              </a:spcAft>
              <a:buClr>
                <a:srgbClr val="4F81BD"/>
              </a:buClr>
              <a:buSzTx/>
              <a:buFontTx/>
              <a:buNone/>
              <a:tabLst/>
              <a:defRPr/>
            </a:pPr>
            <a:r>
              <a:rPr kumimoji="0" lang="en-US" sz="1400" b="0" i="0" u="none" strike="noStrike" kern="1200" cap="none" spc="0" normalizeH="0" baseline="0" noProof="0" dirty="0">
                <a:ln>
                  <a:noFill/>
                </a:ln>
                <a:solidFill>
                  <a:srgbClr val="0072C6"/>
                </a:solidFill>
                <a:effectLst/>
                <a:uLnTx/>
                <a:uFillTx/>
                <a:latin typeface="Futura Std Light" panose="020B0402020204020303"/>
                <a:ea typeface="+mn-ea"/>
                <a:cs typeface="+mn-cs"/>
                <a:hlinkClick r:id="rId4"/>
              </a:rPr>
              <a:t>International Association of National Public Health Institutes (IANPHI)</a:t>
            </a:r>
            <a:endParaRPr kumimoji="0" lang="en-US" sz="1400" b="0" i="0" u="none" strike="noStrike" kern="1200" cap="none" spc="0" normalizeH="0" baseline="0" noProof="0" dirty="0">
              <a:ln>
                <a:noFill/>
              </a:ln>
              <a:solidFill>
                <a:srgbClr val="0072C6"/>
              </a:solidFill>
              <a:effectLst/>
              <a:uLnTx/>
              <a:uFillTx/>
              <a:latin typeface="Futura Std Light" panose="020B0402020204020303"/>
              <a:ea typeface="+mn-ea"/>
              <a:cs typeface="+mn-cs"/>
            </a:endParaRPr>
          </a:p>
          <a:p>
            <a:pPr marL="0" marR="0" lvl="0" indent="0" algn="ctr" defTabSz="914400" rtl="0" eaLnBrk="1" fontAlgn="auto" latinLnBrk="0" hangingPunct="1">
              <a:lnSpc>
                <a:spcPct val="100000"/>
              </a:lnSpc>
              <a:spcBef>
                <a:spcPts val="0"/>
              </a:spcBef>
              <a:spcAft>
                <a:spcPts val="0"/>
              </a:spcAft>
              <a:buClr>
                <a:srgbClr val="4F81BD"/>
              </a:buClr>
              <a:buSzTx/>
              <a:buFontTx/>
              <a:buNone/>
              <a:tabLst/>
              <a:defRPr/>
            </a:pPr>
            <a:endParaRPr kumimoji="0" lang="en-US" sz="1800" b="1" i="0" u="none" strike="noStrike" kern="1200" cap="none" spc="0" normalizeH="0" baseline="0" noProof="0" dirty="0">
              <a:ln>
                <a:noFill/>
              </a:ln>
              <a:solidFill>
                <a:prstClr val="black"/>
              </a:solidFill>
              <a:effectLst/>
              <a:uLnTx/>
              <a:uFillTx/>
              <a:latin typeface="Futura std light" panose="020B0402020204020303"/>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4F81BD"/>
              </a:buClr>
              <a:buSzTx/>
              <a:buFontTx/>
              <a:buNone/>
              <a:tabLst/>
              <a:defRPr/>
            </a:pPr>
            <a:r>
              <a:rPr kumimoji="0" lang="en-US" sz="2800" b="1" i="0" u="none" strike="noStrike" kern="1200" cap="none" spc="0" normalizeH="0" baseline="0" noProof="0" dirty="0">
                <a:ln>
                  <a:noFill/>
                </a:ln>
                <a:solidFill>
                  <a:prstClr val="black"/>
                </a:solidFill>
                <a:effectLst/>
                <a:uLnTx/>
                <a:uFillTx/>
                <a:latin typeface="Futura std light" panose="020B0402020204020303"/>
                <a:ea typeface="+mn-ea"/>
                <a:cs typeface="Arial" panose="020B0604020202020204" pitchFamily="34" charset="0"/>
              </a:rPr>
              <a:t>CDC</a:t>
            </a:r>
          </a:p>
          <a:p>
            <a:pPr marL="0" marR="0" lvl="0" indent="0" algn="ctr" defTabSz="914400" rtl="0" eaLnBrk="1" fontAlgn="auto" latinLnBrk="0" hangingPunct="1">
              <a:lnSpc>
                <a:spcPct val="100000"/>
              </a:lnSpc>
              <a:spcBef>
                <a:spcPts val="0"/>
              </a:spcBef>
              <a:spcAft>
                <a:spcPts val="0"/>
              </a:spcAft>
              <a:buClr>
                <a:srgbClr val="4F81BD"/>
              </a:buClr>
              <a:buSzTx/>
              <a:buFontTx/>
              <a:buNone/>
              <a:tabLst/>
              <a:defRPr/>
            </a:pPr>
            <a:r>
              <a:rPr kumimoji="0" lang="en-US" sz="1600" b="1" i="0" u="none" strike="noStrike" kern="1200" cap="none" spc="0" normalizeH="0" baseline="0" noProof="0" dirty="0">
                <a:ln>
                  <a:noFill/>
                </a:ln>
                <a:solidFill>
                  <a:prstClr val="black"/>
                </a:solidFill>
                <a:effectLst/>
                <a:uLnTx/>
                <a:uFillTx/>
                <a:latin typeface="Futura std light" panose="020B0402020204020303"/>
                <a:ea typeface="+mn-ea"/>
                <a:cs typeface="Arial" panose="020B0604020202020204" pitchFamily="34" charset="0"/>
                <a:hlinkClick r:id="rId5"/>
              </a:rPr>
              <a:t>NPHIProgram</a:t>
            </a:r>
            <a:r>
              <a:rPr kumimoji="0" lang="en-US" sz="1400" b="1" i="0" u="none" strike="noStrike" kern="1200" cap="none" spc="0" normalizeH="0" baseline="0" noProof="0" dirty="0">
                <a:ln>
                  <a:noFill/>
                </a:ln>
                <a:solidFill>
                  <a:prstClr val="black"/>
                </a:solidFill>
                <a:effectLst/>
                <a:uLnTx/>
                <a:uFillTx/>
                <a:latin typeface="Futura std light" panose="020B0402020204020303"/>
                <a:ea typeface="+mn-ea"/>
                <a:cs typeface="Arial" panose="020B0604020202020204" pitchFamily="34" charset="0"/>
                <a:hlinkClick r:id="rId5"/>
              </a:rPr>
              <a:t>@cdc.gov</a:t>
            </a:r>
            <a:endParaRPr kumimoji="0" lang="en-US" sz="1400" b="1" i="0" u="none" strike="noStrike" kern="1200" cap="none" spc="0" normalizeH="0" baseline="0" noProof="0" dirty="0">
              <a:ln>
                <a:noFill/>
              </a:ln>
              <a:solidFill>
                <a:prstClr val="black"/>
              </a:solidFill>
              <a:effectLst/>
              <a:uLnTx/>
              <a:uFillTx/>
              <a:latin typeface="Futura std light" panose="020B0402020204020303"/>
              <a:ea typeface="+mn-ea"/>
              <a:cs typeface="Arial" panose="020B0604020202020204" pitchFamily="34" charset="0"/>
            </a:endParaRPr>
          </a:p>
          <a:p>
            <a:pPr marL="0" marR="0" lvl="0" indent="0" algn="ctr" defTabSz="914400" rtl="0" eaLnBrk="1" fontAlgn="auto" latinLnBrk="0" hangingPunct="1">
              <a:lnSpc>
                <a:spcPct val="100000"/>
              </a:lnSpc>
              <a:spcBef>
                <a:spcPts val="600"/>
              </a:spcBef>
              <a:spcAft>
                <a:spcPts val="0"/>
              </a:spcAft>
              <a:buClr>
                <a:srgbClr val="4F81BD"/>
              </a:buClr>
              <a:buSzTx/>
              <a:buFontTx/>
              <a:buNone/>
              <a:tabLst/>
              <a:defRPr/>
            </a:pPr>
            <a:r>
              <a:rPr kumimoji="0" lang="en-US" sz="1400" b="0" i="0" u="sng" strike="noStrike" kern="1200" cap="none" spc="0" normalizeH="0" baseline="0" noProof="0" dirty="0">
                <a:ln>
                  <a:noFill/>
                </a:ln>
                <a:solidFill>
                  <a:srgbClr val="0000EE"/>
                </a:solidFill>
                <a:effectLst/>
                <a:uLnTx/>
                <a:uFillTx/>
                <a:latin typeface="Calibri" panose="020F0502020204030204" pitchFamily="34" charset="0"/>
                <a:ea typeface="Aptos" panose="020B0004020202020204" pitchFamily="34" charset="0"/>
                <a:cs typeface="+mn-cs"/>
                <a:hlinkClick r:id="rId6"/>
              </a:rPr>
              <a:t>National Public Health Institutes (NPHIs) | Global Health Protection | CDC</a:t>
            </a:r>
            <a:endParaRPr kumimoji="0" lang="en-US" sz="1400" b="1" i="0" u="none" strike="noStrike" kern="1200" cap="none" spc="0" normalizeH="0" baseline="0" noProof="0" dirty="0">
              <a:ln>
                <a:noFill/>
              </a:ln>
              <a:solidFill>
                <a:prstClr val="black"/>
              </a:solidFill>
              <a:effectLst/>
              <a:uLnTx/>
              <a:uFillTx/>
              <a:latin typeface="Futura std light" panose="020B0402020204020303"/>
              <a:ea typeface="+mn-ea"/>
              <a:cs typeface="Arial" panose="020B0604020202020204" pitchFamily="34" charset="0"/>
            </a:endParaRPr>
          </a:p>
          <a:p>
            <a:pPr>
              <a:buClr>
                <a:srgbClr val="4F81BD"/>
              </a:buClr>
              <a:defRPr/>
            </a:pPr>
            <a:endParaRPr lang="en-US" dirty="0">
              <a:latin typeface="Arial"/>
            </a:endParaRPr>
          </a:p>
        </p:txBody>
      </p:sp>
      <p:sp>
        <p:nvSpPr>
          <p:cNvPr id="7" name="Title 1"/>
          <p:cNvSpPr txBox="1"/>
          <p:nvPr/>
        </p:nvSpPr>
        <p:spPr>
          <a:xfrm>
            <a:off x="324666" y="390168"/>
            <a:ext cx="8754020" cy="901686"/>
          </a:xfrm>
          <a:prstGeom prst="rect">
            <a:avLst/>
          </a:prstGeom>
        </p:spPr>
        <p:txBody>
          <a:bodyPr vert="horz" lIns="91440" tIns="45720" rIns="91440" bIns="45720" rtlCol="0" anchor="ctr">
            <a:noAutofit/>
          </a:bodyPr>
          <a:lstStyle>
            <a:lvl1pPr algn="l" rtl="0" eaLnBrk="1" fontAlgn="base" hangingPunct="1">
              <a:spcBef>
                <a:spcPct val="0"/>
              </a:spcBef>
              <a:spcAft>
                <a:spcPct val="0"/>
              </a:spcAft>
              <a:defRPr sz="4000" kern="1200" spc="-10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2pPr>
            <a:lvl3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3pPr>
            <a:lvl4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4pPr>
            <a:lvl5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5pPr>
            <a:lvl6pPr marL="4572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6pPr>
            <a:lvl7pPr marL="9144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7pPr>
            <a:lvl8pPr marL="13716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8pPr>
            <a:lvl9pPr marL="18288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1036" sz="3500" cap="all" dirty="0">
                <a:solidFill>
                  <a:srgbClr val="0072C6"/>
                </a:solidFill>
                <a:latin typeface="Futura Std Light" panose="020B0402020204020303"/>
              </a:rPr>
              <a:t>Bonne chance pour la planification </a:t>
            </a:r>
          </a:p>
          <a:p>
            <a:pPr>
              <a:defRPr b="0" i="0"/>
            </a:pPr>
            <a:r>
              <a:rPr lang="1036" sz="3500" cap="all" dirty="0">
                <a:solidFill>
                  <a:srgbClr val="0072C6"/>
                </a:solidFill>
                <a:latin typeface="Futura Std Light" panose="020B0402020204020303"/>
              </a:rPr>
              <a:t>Utiliser le SDT !!!</a:t>
            </a:r>
          </a:p>
        </p:txBody>
      </p:sp>
    </p:spTree>
    <p:extLst>
      <p:ext uri="{BB962C8B-B14F-4D97-AF65-F5344CB8AC3E}">
        <p14:creationId xmlns:p14="http://schemas.microsoft.com/office/powerpoint/2010/main" val="246490543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descr="Arrow figuring NPHI development and showing the 4 stages of development">
            <a:extLst>
              <a:ext uri="{FF2B5EF4-FFF2-40B4-BE49-F238E27FC236}">
                <a16:creationId xmlns:a16="http://schemas.microsoft.com/office/drawing/2014/main" id="{D8360016-7C0E-4785-8C54-0C0FDEB0AA6E}"/>
              </a:ext>
            </a:extLst>
          </p:cNvPr>
          <p:cNvGraphicFramePr/>
          <p:nvPr>
            <p:extLst>
              <p:ext uri="{D42A27DB-BD31-4B8C-83A1-F6EECF244321}">
                <p14:modId xmlns:p14="http://schemas.microsoft.com/office/powerpoint/2010/main" val="2966138844"/>
              </p:ext>
            </p:extLst>
          </p:nvPr>
        </p:nvGraphicFramePr>
        <p:xfrm>
          <a:off x="1111250" y="4217436"/>
          <a:ext cx="6921500" cy="256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2"/>
          <p:cNvSpPr txBox="1"/>
          <p:nvPr/>
        </p:nvSpPr>
        <p:spPr bwMode="auto">
          <a:xfrm>
            <a:off x="449717" y="1295399"/>
            <a:ext cx="7779883" cy="2922037"/>
          </a:xfrm>
          <a:prstGeom prst="rect">
            <a:avLst/>
          </a:prstGeom>
          <a:noFill/>
          <a:ln>
            <a:noFill/>
          </a:ln>
          <a:extLst>
            <a:ext uri="{909E8E84-426E-40dd-AFC4-6F175D3DCCD1}">
              <a14:hiddenFill xmlns:p14="http://schemas.microsoft.com/office/powerpoint/2010/main" xmlns:p15="http://schemas.microsoft.com/office/powerpoint/2012/main" xmlns:a14="http://schemas.microsoft.com/office/drawing/2010/main" xmlns="">
                <a:solidFill>
                  <a:srgbClr val="FFFFFF"/>
                </a:solidFill>
              </a14:hiddenFill>
            </a:ext>
            <a:ext uri="{91240B29-F687-4f45-9708-019B960494DF}">
              <a14:hiddenLine xmlns:p14="http://schemas.microsoft.com/office/powerpoint/2010/main" xmlns:p15="http://schemas.microsoft.com/office/powerpoint/2012/main" xmlns:a14="http://schemas.microsoft.com/office/drawing/2010/main" xmlns="" w="9525">
                <a:solidFill>
                  <a:srgbClr val="000000"/>
                </a:solidFill>
                <a:miter lim="800000"/>
                <a:headEnd/>
                <a:tailEnd/>
              </a14:hiddenLine>
            </a:ext>
            <a:ext uri="{FAA26D3D-D897-4be2-8F04-BA451C77F1D7}">
              <ma14:placeholderFlag xmlns:p14="http://schemas.microsoft.com/office/powerpoint/2010/main" xmlns:p15="http://schemas.microsoft.com/office/powerpoint/2012/main" xmlns:ma14="http://schemas.microsoft.com/office/mac/drawingml/2011/main" xmlns="" val="1"/>
            </a:ext>
          </a:extLst>
        </p:spPr>
        <p:txBody>
          <a:bodyPr vert="horz" wrap="square" lIns="91440" tIns="45720" rIns="91440" bIns="45720" numCol="1" anchor="t" anchorCtr="0" compatLnSpc="1">
            <a:prstTxWarp prst="textNoShape">
              <a:avLst/>
            </a:prstTxWarp>
            <a:normAutofit fontScale="87500" lnSpcReduction="20000"/>
          </a:bodyPr>
          <a:lstStyle>
            <a:lvl1pPr marL="182563" indent="-182563" algn="l" rtl="0" eaLnBrk="1" fontAlgn="base" hangingPunct="1">
              <a:spcBef>
                <a:spcPct val="20000"/>
              </a:spcBef>
              <a:spcAft>
                <a:spcPct val="0"/>
              </a:spcAft>
              <a:buClr>
                <a:schemeClr val="accent1"/>
              </a:buClr>
              <a:buSzPct val="85000"/>
              <a:buFont typeface="Arial"/>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Tx/>
              <a:buFont typeface="Arial"/>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a:lnSpc>
                <a:spcPct val="120000"/>
              </a:lnSpc>
              <a:spcBef>
                <a:spcPts val="600"/>
              </a:spcBef>
              <a:spcAft>
                <a:spcPts val="200"/>
              </a:spcAft>
              <a:buClrTx/>
              <a:buSzPct val="75000"/>
              <a:buFont typeface="Arial" panose="020B0604020202020204" pitchFamily="34" charset="0"/>
              <a:buChar char="•"/>
              <a:defRPr b="0" i="0"/>
            </a:pPr>
            <a:r>
              <a:rPr lang="1036" dirty="0">
                <a:latin typeface="Futura Std Light" panose="020B0402020204020303"/>
              </a:rPr>
              <a:t>Le modèle de maturité est le cadre conceptuel du SDT</a:t>
            </a:r>
          </a:p>
          <a:p>
            <a:pPr>
              <a:lnSpc>
                <a:spcPct val="120000"/>
              </a:lnSpc>
              <a:spcBef>
                <a:spcPts val="600"/>
              </a:spcBef>
              <a:spcAft>
                <a:spcPts val="200"/>
              </a:spcAft>
              <a:buClrTx/>
              <a:buSzPct val="75000"/>
              <a:buFont typeface="Arial" panose="020B0604020202020204" pitchFamily="34" charset="0"/>
              <a:buChar char="•"/>
              <a:defRPr b="0" i="0"/>
            </a:pPr>
            <a:r>
              <a:rPr lang="1036" dirty="0">
                <a:latin typeface="Futura Std Light" panose="020B0402020204020303"/>
              </a:rPr>
              <a:t>Un modèle de maturité présente les stades de développement : Élémentaire, Intermédiaire, Avancé, et Avant-garde</a:t>
            </a:r>
          </a:p>
          <a:p>
            <a:pPr>
              <a:lnSpc>
                <a:spcPct val="120000"/>
              </a:lnSpc>
              <a:spcBef>
                <a:spcPts val="600"/>
              </a:spcBef>
              <a:spcAft>
                <a:spcPts val="200"/>
              </a:spcAft>
              <a:buClrTx/>
              <a:buSzPct val="75000"/>
              <a:buFont typeface="Arial" panose="020B0604020202020204" pitchFamily="34" charset="0"/>
              <a:buChar char="•"/>
              <a:defRPr b="0" i="0"/>
            </a:pPr>
            <a:r>
              <a:rPr lang="1036" dirty="0">
                <a:latin typeface="Futura Std Light" panose="020B0402020204020303"/>
              </a:rPr>
              <a:t>Les INSP utilisent le SDT pour évaluer leurs stades de développement actuels et souhaités dans les domaines prioritaires et créer des plans pour atteindre les stades souhaités</a:t>
            </a:r>
          </a:p>
          <a:p>
            <a:pPr>
              <a:spcBef>
                <a:spcPts val="600"/>
              </a:spcBef>
              <a:buClr>
                <a:srgbClr val="4F81BD"/>
              </a:buClr>
              <a:buFont typeface="Arial" panose="020B0604020202020204" pitchFamily="34" charset="0"/>
              <a:buChar char="•"/>
              <a:defRPr/>
            </a:pPr>
            <a:endParaRPr lang="en-US" dirty="0">
              <a:latin typeface="Arial"/>
            </a:endParaRPr>
          </a:p>
        </p:txBody>
      </p:sp>
      <p:sp>
        <p:nvSpPr>
          <p:cNvPr id="7" name="Title 1">
            <a:extLst>
              <a:ext uri="{FF2B5EF4-FFF2-40B4-BE49-F238E27FC236}">
                <a16:creationId xmlns:a16="http://schemas.microsoft.com/office/drawing/2014/main" id="{1F5EA3D3-E454-4E4A-B330-B19F56448704}"/>
              </a:ext>
            </a:extLst>
          </p:cNvPr>
          <p:cNvSpPr txBox="1"/>
          <p:nvPr/>
        </p:nvSpPr>
        <p:spPr>
          <a:xfrm>
            <a:off x="464683" y="304800"/>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1036" cap="all">
                <a:solidFill>
                  <a:srgbClr val="0072C6"/>
                </a:solidFill>
                <a:latin typeface="Futura Std Light" panose="020B0402020204020303"/>
              </a:rPr>
              <a:t>Modèles de </a:t>
            </a:r>
            <a:r>
              <a:rPr lang="1036" cap="all">
                <a:solidFill>
                  <a:srgbClr val="0072C6"/>
                </a:solidFill>
                <a:latin typeface="Futura Std Light" panose="020B0402020204020303"/>
                <a:cs typeface="Arial" panose="020B0604020202020204" pitchFamily="34" charset="0"/>
              </a:rPr>
              <a:t>maturité</a:t>
            </a:r>
          </a:p>
        </p:txBody>
      </p:sp>
    </p:spTree>
    <p:extLst>
      <p:ext uri="{BB962C8B-B14F-4D97-AF65-F5344CB8AC3E}">
        <p14:creationId xmlns:p14="http://schemas.microsoft.com/office/powerpoint/2010/main" val="79158697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p:nvPr/>
        </p:nvSpPr>
        <p:spPr bwMode="auto">
          <a:xfrm>
            <a:off x="464683" y="1295400"/>
            <a:ext cx="7968117" cy="4869305"/>
          </a:xfrm>
          <a:prstGeom prst="rect">
            <a:avLst/>
          </a:prstGeom>
          <a:noFill/>
          <a:ln>
            <a:noFill/>
          </a:ln>
          <a:extLst>
            <a:ext uri="{909E8E84-426E-40dd-AFC4-6F175D3DCCD1}">
              <a14:hiddenFill xmlns:p14="http://schemas.microsoft.com/office/powerpoint/2010/main" xmlns:p15="http://schemas.microsoft.com/office/powerpoint/2012/main" xmlns="" xmlns:a14="http://schemas.microsoft.com/office/drawing/2010/main">
                <a:solidFill>
                  <a:srgbClr val="FFFFFF"/>
                </a:solidFill>
              </a14:hiddenFill>
            </a:ext>
            <a:ext uri="{91240B29-F687-4f45-9708-019B960494DF}">
              <a14:hiddenLine xmlns:p14="http://schemas.microsoft.com/office/powerpoint/2010/main" xmlns:p15="http://schemas.microsoft.com/office/powerpoint/2012/main" xmlns="" xmlns:a14="http://schemas.microsoft.com/office/drawing/2010/main" w="9525">
                <a:solidFill>
                  <a:srgbClr val="000000"/>
                </a:solidFill>
                <a:miter lim="800000"/>
                <a:headEnd/>
                <a:tailEnd/>
              </a14:hiddenLine>
            </a:ext>
            <a:ext uri="{FAA26D3D-D897-4be2-8F04-BA451C77F1D7}">
              <ma14:placeholderFlag xmlns:p14="http://schemas.microsoft.com/office/powerpoint/2010/main" xmlns:p15="http://schemas.microsoft.com/office/powerpoint/2012/main" xmlns="" xmlns:ma14="http://schemas.microsoft.com/office/mac/drawingml/2011/main" val="1"/>
            </a:ext>
          </a:extLst>
        </p:spPr>
        <p:txBody>
          <a:bodyPr vert="horz" wrap="square" lIns="91440" tIns="45720" rIns="91440" bIns="45720" numCol="1" anchor="t" anchorCtr="0" compatLnSpc="1">
            <a:prstTxWarp prst="textNoShape">
              <a:avLst/>
            </a:prstTxWarp>
            <a:normAutofit lnSpcReduction="10000"/>
          </a:bodyPr>
          <a:lstStyle>
            <a:lvl1pPr marL="182563" indent="-182563" algn="l" rtl="0" eaLnBrk="1" fontAlgn="base" hangingPunct="1">
              <a:spcBef>
                <a:spcPct val="20000"/>
              </a:spcBef>
              <a:spcAft>
                <a:spcPct val="0"/>
              </a:spcAft>
              <a:buClr>
                <a:schemeClr val="accent1"/>
              </a:buClr>
              <a:buSzPct val="85000"/>
              <a:buFont typeface="Arial"/>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Tx/>
              <a:buFont typeface="Arial"/>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a:lnSpc>
                <a:spcPct val="120000"/>
              </a:lnSpc>
              <a:spcBef>
                <a:spcPts val="200"/>
              </a:spcBef>
              <a:spcAft>
                <a:spcPts val="600"/>
              </a:spcAft>
              <a:buClrTx/>
              <a:buSzPct val="75000"/>
              <a:buFont typeface="Arial" panose="020B0604020202020204" pitchFamily="34" charset="0"/>
              <a:buChar char="•"/>
              <a:defRPr b="0" i="0"/>
            </a:pPr>
            <a:r>
              <a:rPr lang="1036" sz="2600" dirty="0">
                <a:latin typeface="Futura Std Light" panose="020B0402020204020303"/>
              </a:rPr>
              <a:t>Les GD ont été conçus spécifiquement pour les INSP </a:t>
            </a:r>
          </a:p>
          <a:p>
            <a:pPr>
              <a:lnSpc>
                <a:spcPct val="120000"/>
              </a:lnSpc>
              <a:spcBef>
                <a:spcPts val="200"/>
              </a:spcBef>
              <a:spcAft>
                <a:spcPct val="0"/>
              </a:spcAft>
              <a:buClrTx/>
              <a:buSzPct val="75000"/>
              <a:buFont typeface="Arial" panose="020B0604020202020204" pitchFamily="34" charset="0"/>
              <a:buChar char="•"/>
              <a:defRPr b="0" i="0"/>
            </a:pPr>
            <a:r>
              <a:rPr lang="1036" sz="2600" dirty="0">
                <a:latin typeface="Futura Std Light" panose="020B0402020204020303"/>
              </a:rPr>
              <a:t>Ils couvrent</a:t>
            </a:r>
          </a:p>
          <a:p>
            <a:pPr lvl="1">
              <a:spcBef>
                <a:spcPts val="600"/>
              </a:spcBef>
              <a:spcAft>
                <a:spcPts val="600"/>
              </a:spcAft>
              <a:buClrTx/>
              <a:buSzPct val="75000"/>
              <a:buFont typeface="Arial" panose="020B0604020202020204" pitchFamily="34" charset="0"/>
              <a:buChar char="•"/>
              <a:defRPr b="0" i="0"/>
            </a:pPr>
            <a:r>
              <a:rPr lang="1036" sz="2400" dirty="0">
                <a:latin typeface="Futura Std Light" panose="020B0402020204020303"/>
              </a:rPr>
              <a:t>Sujets tournés vers l’intérieur, comme le leadership et la gestion</a:t>
            </a:r>
            <a:r>
              <a:rPr lang="en-US" sz="2400" dirty="0">
                <a:latin typeface="Futura Std Light" panose="020B0402020204020303"/>
              </a:rPr>
              <a:t>,</a:t>
            </a:r>
            <a:r>
              <a:rPr lang="1036" sz="2400" dirty="0">
                <a:latin typeface="Futura Std Light" panose="020B0402020204020303"/>
              </a:rPr>
              <a:t> et la communication interne</a:t>
            </a:r>
          </a:p>
          <a:p>
            <a:pPr lvl="1">
              <a:spcBef>
                <a:spcPts val="600"/>
              </a:spcBef>
              <a:spcAft>
                <a:spcPts val="400"/>
              </a:spcAft>
              <a:buClrTx/>
              <a:buSzPct val="75000"/>
              <a:buFont typeface="Arial" panose="020B0604020202020204" pitchFamily="34" charset="0"/>
              <a:buChar char="•"/>
              <a:defRPr b="0" i="0"/>
            </a:pPr>
            <a:r>
              <a:rPr lang="1036" sz="2400" dirty="0">
                <a:latin typeface="Futura Std Light" panose="020B0402020204020303"/>
              </a:rPr>
              <a:t>Sujets tournés vers l’extérieur, comme la surveillance et les collaborations multisectorielles</a:t>
            </a:r>
          </a:p>
          <a:p>
            <a:pPr lvl="2">
              <a:spcBef>
                <a:spcPts val="200"/>
              </a:spcBef>
              <a:spcAft>
                <a:spcPts val="600"/>
              </a:spcAft>
              <a:buClrTx/>
              <a:buSzPct val="75000"/>
              <a:buFont typeface="Arial" panose="020B0604020202020204" pitchFamily="34" charset="0"/>
              <a:buChar char="•"/>
              <a:defRPr b="0" i="0"/>
            </a:pPr>
            <a:r>
              <a:rPr lang="1036" sz="2200" dirty="0">
                <a:latin typeface="Futura Std Light" panose="020B0402020204020303"/>
              </a:rPr>
              <a:t>Un guide de discussion « générique » peut être modifié pour traiter de sujets ne figurant pas sur la liste actuelle, tels que les blessures ou la santé mentale</a:t>
            </a:r>
          </a:p>
          <a:p>
            <a:pPr>
              <a:lnSpc>
                <a:spcPct val="120000"/>
              </a:lnSpc>
              <a:buClr>
                <a:schemeClr val="accent5"/>
              </a:buClr>
              <a:buSzPct val="120000"/>
            </a:pPr>
            <a:endParaRPr lang="en-US" sz="2600" dirty="0">
              <a:latin typeface="Arial"/>
            </a:endParaRPr>
          </a:p>
          <a:p>
            <a:pPr lvl="1">
              <a:spcBef>
                <a:spcPct val="0"/>
              </a:spcBef>
              <a:buClr>
                <a:srgbClr val="4F81BD"/>
              </a:buClr>
              <a:buFont typeface="Wingdings" panose="05000000000000000000" pitchFamily="2" charset="2"/>
              <a:buChar char="§"/>
              <a:defRPr/>
            </a:pPr>
            <a:endParaRPr lang="en-US" sz="2200" dirty="0">
              <a:latin typeface="Arial"/>
            </a:endParaRPr>
          </a:p>
        </p:txBody>
      </p:sp>
      <p:sp>
        <p:nvSpPr>
          <p:cNvPr id="4" name="Title 1">
            <a:extLst>
              <a:ext uri="{FF2B5EF4-FFF2-40B4-BE49-F238E27FC236}">
                <a16:creationId xmlns:a16="http://schemas.microsoft.com/office/drawing/2014/main" id="{30AD64CB-4E7D-A145-A1D6-364E2AE561C4}"/>
              </a:ext>
            </a:extLst>
          </p:cNvPr>
          <p:cNvSpPr txBox="1"/>
          <p:nvPr/>
        </p:nvSpPr>
        <p:spPr>
          <a:xfrm>
            <a:off x="464683" y="304800"/>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1036" cap="all">
                <a:solidFill>
                  <a:srgbClr val="0072C6"/>
                </a:solidFill>
                <a:latin typeface="Futura Std Light" panose="020B0402020204020303"/>
              </a:rPr>
              <a:t>Guides de discussion (GD)</a:t>
            </a:r>
          </a:p>
        </p:txBody>
      </p:sp>
    </p:spTree>
    <p:extLst>
      <p:ext uri="{BB962C8B-B14F-4D97-AF65-F5344CB8AC3E}">
        <p14:creationId xmlns:p14="http://schemas.microsoft.com/office/powerpoint/2010/main" val="46027662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p:nvPr/>
        </p:nvSpPr>
        <p:spPr bwMode="auto">
          <a:xfrm>
            <a:off x="464683" y="1134350"/>
            <a:ext cx="8474622" cy="5562600"/>
          </a:xfrm>
          <a:prstGeom prst="rect">
            <a:avLst/>
          </a:prstGeom>
          <a:noFill/>
          <a:ln>
            <a:noFill/>
          </a:ln>
          <a:extLst>
            <a:ext uri="{909E8E84-426E-40dd-AFC4-6F175D3DCCD1}">
              <a14:hiddenFill xmlns:p14="http://schemas.microsoft.com/office/powerpoint/2010/main" xmlns:p15="http://schemas.microsoft.com/office/powerpoint/2012/main" xmlns="" xmlns:a14="http://schemas.microsoft.com/office/drawing/2010/main">
                <a:solidFill>
                  <a:srgbClr val="FFFFFF"/>
                </a:solidFill>
              </a14:hiddenFill>
            </a:ext>
            <a:ext uri="{91240B29-F687-4f45-9708-019B960494DF}">
              <a14:hiddenLine xmlns:p14="http://schemas.microsoft.com/office/powerpoint/2010/main" xmlns:p15="http://schemas.microsoft.com/office/powerpoint/2012/main" xmlns="" xmlns:a14="http://schemas.microsoft.com/office/drawing/2010/main" w="9525">
                <a:solidFill>
                  <a:srgbClr val="000000"/>
                </a:solidFill>
                <a:miter lim="800000"/>
                <a:headEnd/>
                <a:tailEnd/>
              </a14:hiddenLine>
            </a:ext>
            <a:ext uri="{FAA26D3D-D897-4be2-8F04-BA451C77F1D7}">
              <ma14:placeholderFlag xmlns:p14="http://schemas.microsoft.com/office/powerpoint/2010/main" xmlns:p15="http://schemas.microsoft.com/office/powerpoint/2012/main"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182563" indent="-182563" algn="l" rtl="0" eaLnBrk="1" fontAlgn="base" hangingPunct="1">
              <a:spcBef>
                <a:spcPct val="20000"/>
              </a:spcBef>
              <a:spcAft>
                <a:spcPct val="0"/>
              </a:spcAft>
              <a:buClr>
                <a:schemeClr val="accent1"/>
              </a:buClr>
              <a:buSzPct val="85000"/>
              <a:buFont typeface="Arial"/>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Tx/>
              <a:buFont typeface="Arial"/>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a:spcBef>
                <a:spcPct val="0"/>
              </a:spcBef>
              <a:spcAft>
                <a:spcPts val="200"/>
              </a:spcAft>
              <a:buClrTx/>
              <a:buSzPct val="75000"/>
              <a:buFont typeface="Arial" panose="020B0604020202020204" pitchFamily="34" charset="0"/>
              <a:buChar char="•"/>
              <a:defRPr b="0" i="0"/>
            </a:pPr>
            <a:r>
              <a:rPr lang="1036" sz="2500" dirty="0">
                <a:solidFill>
                  <a:sysClr val="windowText" lastClr="000000"/>
                </a:solidFill>
                <a:latin typeface="Futura Std Light" panose="020B0402020204020303"/>
              </a:rPr>
              <a:t>Titre</a:t>
            </a:r>
          </a:p>
          <a:p>
            <a:pPr>
              <a:spcBef>
                <a:spcPct val="0"/>
              </a:spcBef>
              <a:spcAft>
                <a:spcPct val="0"/>
              </a:spcAft>
              <a:buClrTx/>
              <a:buSzPct val="75000"/>
              <a:buFont typeface="Arial" panose="020B0604020202020204" pitchFamily="34" charset="0"/>
              <a:buChar char="•"/>
              <a:defRPr b="0" i="0"/>
            </a:pPr>
            <a:r>
              <a:rPr lang="1036" sz="2500" dirty="0">
                <a:solidFill>
                  <a:sysClr val="windowText" lastClr="000000"/>
                </a:solidFill>
                <a:latin typeface="Futura Std Light" panose="020B0402020204020303"/>
              </a:rPr>
              <a:t>Quatre colonnes, une pour chacun des stades</a:t>
            </a:r>
          </a:p>
          <a:p>
            <a:pPr lvl="1">
              <a:spcBef>
                <a:spcPct val="0"/>
              </a:spcBef>
              <a:spcAft>
                <a:spcPct val="0"/>
              </a:spcAft>
              <a:buClrTx/>
              <a:buSzPct val="75000"/>
              <a:buFont typeface="Arial" panose="020B0604020202020204" pitchFamily="34" charset="0"/>
              <a:buChar char="•"/>
              <a:defRPr b="0" i="0"/>
            </a:pPr>
            <a:r>
              <a:rPr lang="1036" sz="2250" dirty="0">
                <a:solidFill>
                  <a:sysClr val="windowText" lastClr="000000"/>
                </a:solidFill>
                <a:latin typeface="Futura Std Light" panose="020B0402020204020303"/>
              </a:rPr>
              <a:t>Les scores numériques permettent une discussion plus nuancée sur le stade du SDT au fil du parcours</a:t>
            </a:r>
          </a:p>
          <a:p>
            <a:pPr>
              <a:lnSpc>
                <a:spcPts val="2900"/>
              </a:lnSpc>
              <a:spcBef>
                <a:spcPts val="200"/>
              </a:spcBef>
              <a:buClrTx/>
              <a:buSzPct val="75000"/>
              <a:buFont typeface="Arial" panose="020B0604020202020204" pitchFamily="34" charset="0"/>
              <a:buChar char="•"/>
              <a:defRPr b="0" i="0"/>
            </a:pPr>
            <a:r>
              <a:rPr lang="1036" sz="2500" dirty="0">
                <a:solidFill>
                  <a:sysClr val="windowText" lastClr="000000"/>
                </a:solidFill>
                <a:latin typeface="Futura Std Light" panose="020B0402020204020303"/>
              </a:rPr>
              <a:t>Chacune des colonnes contient des descriptions couvrant 6 domaines :</a:t>
            </a:r>
          </a:p>
        </p:txBody>
      </p:sp>
      <p:sp>
        <p:nvSpPr>
          <p:cNvPr id="9" name="TextBox 8"/>
          <p:cNvSpPr txBox="1"/>
          <p:nvPr/>
        </p:nvSpPr>
        <p:spPr>
          <a:xfrm>
            <a:off x="901593" y="3429000"/>
            <a:ext cx="3335468" cy="915314"/>
          </a:xfrm>
          <a:prstGeom prst="rect">
            <a:avLst/>
          </a:prstGeom>
          <a:noFill/>
        </p:spPr>
        <p:txBody>
          <a:bodyPr wrap="square" rtlCol="0">
            <a:spAutoFit/>
          </a:bodyPr>
          <a:lstStyle/>
          <a:p>
            <a:pPr marL="285750" indent="-285750">
              <a:buSzPct val="75000"/>
              <a:buFont typeface="Wingdings" panose="05000000000000000000" pitchFamily="2" charset="2"/>
              <a:buChar char="§"/>
              <a:defRPr b="0" i="0"/>
            </a:pPr>
            <a:r>
              <a:rPr lang="1036" dirty="0">
                <a:latin typeface="Futura Std Light" panose="020B0402020204020303"/>
              </a:rPr>
              <a:t>Orientation stratégique</a:t>
            </a:r>
          </a:p>
          <a:p>
            <a:pPr marL="285750" indent="-285750">
              <a:buSzPct val="75000"/>
              <a:buFont typeface="Wingdings" panose="05000000000000000000" pitchFamily="2" charset="2"/>
              <a:buChar char="§"/>
              <a:defRPr b="0" i="0"/>
            </a:pPr>
            <a:r>
              <a:rPr lang="1036" dirty="0">
                <a:latin typeface="Futura Std Light" panose="020B0402020204020303"/>
              </a:rPr>
              <a:t>Systèmes</a:t>
            </a:r>
          </a:p>
          <a:p>
            <a:pPr marL="285750" indent="-285750">
              <a:buSzPct val="75000"/>
              <a:buFont typeface="Wingdings" panose="05000000000000000000" pitchFamily="2" charset="2"/>
              <a:buChar char="§"/>
              <a:defRPr b="0" i="0"/>
            </a:pPr>
            <a:r>
              <a:rPr lang="1036" dirty="0">
                <a:latin typeface="Futura Std Light" panose="020B0402020204020303"/>
              </a:rPr>
              <a:t>Ressources</a:t>
            </a:r>
          </a:p>
        </p:txBody>
      </p:sp>
      <p:sp>
        <p:nvSpPr>
          <p:cNvPr id="10" name="TextBox 9"/>
          <p:cNvSpPr txBox="1"/>
          <p:nvPr/>
        </p:nvSpPr>
        <p:spPr>
          <a:xfrm>
            <a:off x="4298316" y="3464100"/>
            <a:ext cx="3335468" cy="915314"/>
          </a:xfrm>
          <a:prstGeom prst="rect">
            <a:avLst/>
          </a:prstGeom>
          <a:noFill/>
        </p:spPr>
        <p:txBody>
          <a:bodyPr wrap="square" rtlCol="0">
            <a:spAutoFit/>
          </a:bodyPr>
          <a:lstStyle/>
          <a:p>
            <a:pPr marL="285750" indent="-285750">
              <a:buSzPct val="75000"/>
              <a:buFont typeface="Wingdings" panose="05000000000000000000" pitchFamily="2" charset="2"/>
              <a:buChar char="§"/>
              <a:defRPr b="0" i="0"/>
            </a:pPr>
            <a:r>
              <a:rPr lang="1036" dirty="0">
                <a:latin typeface="Futura Std Light" panose="020B0402020204020303"/>
              </a:rPr>
              <a:t>Qualité</a:t>
            </a:r>
          </a:p>
          <a:p>
            <a:pPr marL="285750" indent="-285750">
              <a:buSzPct val="75000"/>
              <a:buFont typeface="Wingdings" panose="05000000000000000000" pitchFamily="2" charset="2"/>
              <a:buChar char="§"/>
              <a:defRPr b="0" i="0"/>
            </a:pPr>
            <a:r>
              <a:rPr lang="1036" dirty="0">
                <a:latin typeface="Futura Std Light" panose="020B0402020204020303"/>
              </a:rPr>
              <a:t>Engagement</a:t>
            </a:r>
          </a:p>
          <a:p>
            <a:pPr marL="285750" indent="-285750">
              <a:buSzPct val="75000"/>
              <a:buFont typeface="Wingdings" panose="05000000000000000000" pitchFamily="2" charset="2"/>
              <a:buChar char="§"/>
              <a:defRPr b="0" i="0"/>
            </a:pPr>
            <a:r>
              <a:rPr lang="1036" dirty="0">
                <a:latin typeface="Futura Std Light" panose="020B0402020204020303"/>
              </a:rPr>
              <a:t>Impact</a:t>
            </a:r>
          </a:p>
        </p:txBody>
      </p:sp>
      <p:sp>
        <p:nvSpPr>
          <p:cNvPr id="12" name="Title 1"/>
          <p:cNvSpPr txBox="1"/>
          <p:nvPr/>
        </p:nvSpPr>
        <p:spPr>
          <a:xfrm>
            <a:off x="464683" y="110250"/>
            <a:ext cx="8229600" cy="990600"/>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4000" kern="1200" spc="-10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2pPr>
            <a:lvl3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3pPr>
            <a:lvl4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4pPr>
            <a:lvl5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5pPr>
            <a:lvl6pPr marL="4572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6pPr>
            <a:lvl7pPr marL="9144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7pPr>
            <a:lvl8pPr marL="13716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8pPr>
            <a:lvl9pPr marL="18288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1036" cap="all">
                <a:solidFill>
                  <a:srgbClr val="0072C6"/>
                </a:solidFill>
                <a:latin typeface="Futura Std Light" panose="020B0402020204020303"/>
              </a:rPr>
              <a:t>Guides de discussion</a:t>
            </a:r>
          </a:p>
        </p:txBody>
      </p:sp>
      <p:pic>
        <p:nvPicPr>
          <p:cNvPr id="5" name="Picture 4" descr="A screenshot of a computer&#10;&#10;Description automatically generated">
            <a:extLst>
              <a:ext uri="{FF2B5EF4-FFF2-40B4-BE49-F238E27FC236}">
                <a16:creationId xmlns:a16="http://schemas.microsoft.com/office/drawing/2014/main" id="{DE0ABAD8-B3DC-D5B9-3B3B-D3EDFAD3A78A}"/>
              </a:ext>
            </a:extLst>
          </p:cNvPr>
          <p:cNvPicPr>
            <a:picLocks noChangeAspect="1"/>
          </p:cNvPicPr>
          <p:nvPr/>
        </p:nvPicPr>
        <p:blipFill>
          <a:blip r:embed="rId3" cstate="print">
            <a:extLst>
              <a:ext uri="{28A0092B-C50C-407E-A947-70E740481C1C}">
                <a14:useLocalDpi xmlns:a14="http://schemas.microsoft.com/office/drawing/2010/main" val="0"/>
              </a:ext>
            </a:extLst>
          </a:blip>
          <a:srcRect l="-3502" t="818" r="364" b="59585"/>
          <a:stretch/>
        </p:blipFill>
        <p:spPr>
          <a:xfrm>
            <a:off x="342172" y="4545608"/>
            <a:ext cx="8459655" cy="2295128"/>
          </a:xfrm>
          <a:prstGeom prst="rect">
            <a:avLst/>
          </a:prstGeom>
          <a:ln>
            <a:solidFill>
              <a:schemeClr val="tx1"/>
            </a:solidFill>
          </a:ln>
        </p:spPr>
      </p:pic>
    </p:spTree>
    <p:extLst>
      <p:ext uri="{BB962C8B-B14F-4D97-AF65-F5344CB8AC3E}">
        <p14:creationId xmlns:p14="http://schemas.microsoft.com/office/powerpoint/2010/main" val="352841452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p:nvPr/>
        </p:nvSpPr>
        <p:spPr bwMode="auto">
          <a:xfrm>
            <a:off x="464683" y="1295400"/>
            <a:ext cx="8468996" cy="5803743"/>
          </a:xfrm>
          <a:prstGeom prst="rect">
            <a:avLst/>
          </a:prstGeom>
          <a:noFill/>
          <a:ln>
            <a:noFill/>
          </a:ln>
          <a:extLst>
            <a:ext uri="{909E8E84-426E-40dd-AFC4-6F175D3DCCD1}">
              <a14:hiddenFill xmlns:p14="http://schemas.microsoft.com/office/powerpoint/2010/main" xmlns:p15="http://schemas.microsoft.com/office/powerpoint/2012/main" xmlns="" xmlns:a14="http://schemas.microsoft.com/office/drawing/2010/main">
                <a:solidFill>
                  <a:srgbClr val="FFFFFF"/>
                </a:solidFill>
              </a14:hiddenFill>
            </a:ext>
            <a:ext uri="{91240B29-F687-4f45-9708-019B960494DF}">
              <a14:hiddenLine xmlns:p14="http://schemas.microsoft.com/office/powerpoint/2010/main" xmlns:p15="http://schemas.microsoft.com/office/powerpoint/2012/main" xmlns="" xmlns:a14="http://schemas.microsoft.com/office/drawing/2010/main" w="9525">
                <a:solidFill>
                  <a:srgbClr val="000000"/>
                </a:solidFill>
                <a:miter lim="800000"/>
                <a:headEnd/>
                <a:tailEnd/>
              </a14:hiddenLine>
            </a:ext>
            <a:ext uri="{FAA26D3D-D897-4be2-8F04-BA451C77F1D7}">
              <ma14:placeholderFlag xmlns:p14="http://schemas.microsoft.com/office/powerpoint/2010/main" xmlns:p15="http://schemas.microsoft.com/office/powerpoint/2012/main" xmlns="" xmlns:ma14="http://schemas.microsoft.com/office/mac/drawingml/2011/main" val="1"/>
            </a:ext>
          </a:extLst>
        </p:spPr>
        <p:txBody>
          <a:bodyPr vert="horz" wrap="square" lIns="91440" tIns="45720" rIns="91440" bIns="45720" numCol="1" anchor="t" anchorCtr="0" compatLnSpc="1">
            <a:prstTxWarp prst="textNoShape">
              <a:avLst/>
            </a:prstTxWarp>
            <a:normAutofit fontScale="25000" lnSpcReduction="20000"/>
          </a:bodyPr>
          <a:lstStyle>
            <a:lvl1pPr marL="182563" indent="-182563" algn="l" rtl="0" eaLnBrk="1" fontAlgn="base" hangingPunct="1">
              <a:spcBef>
                <a:spcPct val="20000"/>
              </a:spcBef>
              <a:spcAft>
                <a:spcPct val="0"/>
              </a:spcAft>
              <a:buClr>
                <a:schemeClr val="accent1"/>
              </a:buClr>
              <a:buSzPct val="85000"/>
              <a:buFont typeface="Arial"/>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Tx/>
              <a:buFont typeface="Arial"/>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marL="0" indent="0">
              <a:lnSpc>
                <a:spcPct val="120000"/>
              </a:lnSpc>
              <a:spcBef>
                <a:spcPts val="600"/>
              </a:spcBef>
              <a:spcAft>
                <a:spcPts val="600"/>
              </a:spcAft>
              <a:buClr>
                <a:srgbClr val="4F81BD"/>
              </a:buClr>
              <a:buNone/>
              <a:defRPr b="0" i="0"/>
            </a:pPr>
            <a:r>
              <a:rPr lang="1036" sz="7200" dirty="0">
                <a:solidFill>
                  <a:sysClr val="windowText" lastClr="000000"/>
                </a:solidFill>
                <a:latin typeface="Futura std light" panose="020B0402020204020303"/>
              </a:rPr>
              <a:t>Le SDT couvre 6 domaines, dont chacun occupe une ligne du guide de discussion </a:t>
            </a:r>
          </a:p>
          <a:p>
            <a:pPr marL="731837" lvl="1" indent="-457200">
              <a:lnSpc>
                <a:spcPct val="120000"/>
              </a:lnSpc>
              <a:spcBef>
                <a:spcPts val="300"/>
              </a:spcBef>
              <a:spcAft>
                <a:spcPts val="600"/>
              </a:spcAft>
              <a:buClr>
                <a:schemeClr val="accent5"/>
              </a:buClr>
              <a:buSzPct val="84000"/>
              <a:buFont typeface="+mj-lt"/>
              <a:buAutoNum type="arabicPeriod"/>
              <a:defRPr b="0" i="0"/>
            </a:pPr>
            <a:r>
              <a:rPr lang="1036" sz="7200" b="1" dirty="0">
                <a:latin typeface="Futura std light" panose="020B0402020204020303"/>
                <a:cs typeface="Arial" panose="020B0604020202020204" pitchFamily="34" charset="0"/>
              </a:rPr>
              <a:t>Orientation stratégique</a:t>
            </a:r>
            <a:r>
              <a:rPr lang="1036" sz="7200" b="0" dirty="0">
                <a:latin typeface="Futura std light" panose="020B0402020204020303"/>
                <a:cs typeface="Arial" panose="020B0604020202020204" pitchFamily="34" charset="0"/>
              </a:rPr>
              <a:t> : Les priorités sont-elles claires et stratégiques ? </a:t>
            </a:r>
          </a:p>
          <a:p>
            <a:pPr marL="731837" lvl="1" indent="-457200">
              <a:lnSpc>
                <a:spcPct val="120000"/>
              </a:lnSpc>
              <a:spcBef>
                <a:spcPts val="300"/>
              </a:spcBef>
              <a:spcAft>
                <a:spcPts val="600"/>
              </a:spcAft>
              <a:buClr>
                <a:schemeClr val="accent5"/>
              </a:buClr>
              <a:buSzPct val="84000"/>
              <a:buFont typeface="+mj-lt"/>
              <a:buAutoNum type="arabicPeriod"/>
              <a:defRPr b="0" i="0"/>
            </a:pPr>
            <a:r>
              <a:rPr lang="1036" sz="7200" b="1" dirty="0">
                <a:latin typeface="Futura std light" panose="020B0402020204020303"/>
                <a:cs typeface="Arial" panose="020B0604020202020204" pitchFamily="34" charset="0"/>
              </a:rPr>
              <a:t>Systèmes</a:t>
            </a:r>
            <a:r>
              <a:rPr lang="1036" sz="7200" b="0" dirty="0">
                <a:latin typeface="Futura std light" panose="020B0402020204020303"/>
                <a:cs typeface="Arial" panose="020B0604020202020204" pitchFamily="34" charset="0"/>
              </a:rPr>
              <a:t> : L’INSP a-t-il les systèmes, processus et outils nécessaires pour mener à bien son travail ?</a:t>
            </a:r>
          </a:p>
          <a:p>
            <a:pPr marL="731837" lvl="1" indent="-457200">
              <a:lnSpc>
                <a:spcPct val="120000"/>
              </a:lnSpc>
              <a:spcBef>
                <a:spcPts val="300"/>
              </a:spcBef>
              <a:spcAft>
                <a:spcPts val="600"/>
              </a:spcAft>
              <a:buClr>
                <a:schemeClr val="accent5"/>
              </a:buClr>
              <a:buSzPct val="84000"/>
              <a:buFont typeface="+mj-lt"/>
              <a:buAutoNum type="arabicPeriod"/>
              <a:defRPr b="0" i="0"/>
            </a:pPr>
            <a:r>
              <a:rPr lang="1036" sz="7200" b="1" dirty="0">
                <a:latin typeface="Futura std light" panose="020B0402020204020303"/>
                <a:cs typeface="Arial" panose="020B0604020202020204" pitchFamily="34" charset="0"/>
              </a:rPr>
              <a:t>Ressources</a:t>
            </a:r>
            <a:r>
              <a:rPr lang="1036" sz="7200" b="0" dirty="0">
                <a:latin typeface="Futura std light" panose="020B0402020204020303"/>
                <a:cs typeface="Arial" panose="020B0604020202020204" pitchFamily="34" charset="0"/>
              </a:rPr>
              <a:t>: Les ressources humaines et matérielles sont-elles adéquates ? </a:t>
            </a:r>
          </a:p>
          <a:p>
            <a:pPr marL="731837" lvl="1" indent="-457200">
              <a:lnSpc>
                <a:spcPct val="120000"/>
              </a:lnSpc>
              <a:spcBef>
                <a:spcPts val="300"/>
              </a:spcBef>
              <a:spcAft>
                <a:spcPts val="600"/>
              </a:spcAft>
              <a:buClr>
                <a:schemeClr val="accent5"/>
              </a:buClr>
              <a:buSzPct val="84000"/>
              <a:buFont typeface="+mj-lt"/>
              <a:buAutoNum type="arabicPeriod"/>
              <a:defRPr b="0" i="0"/>
            </a:pPr>
            <a:r>
              <a:rPr lang="1036" sz="7200" b="1" dirty="0">
                <a:latin typeface="Futura std light" panose="020B0402020204020303"/>
                <a:cs typeface="Arial" panose="020B0604020202020204" pitchFamily="34" charset="0"/>
              </a:rPr>
              <a:t>Qualité</a:t>
            </a:r>
            <a:r>
              <a:rPr lang="1036" sz="7200" b="0" dirty="0">
                <a:latin typeface="Futura std light" panose="020B0402020204020303"/>
                <a:cs typeface="Arial" panose="020B0604020202020204" pitchFamily="34" charset="0"/>
              </a:rPr>
              <a:t> : La qualité est-elle mesurée et les normes sont-elles atteintes ?</a:t>
            </a:r>
          </a:p>
          <a:p>
            <a:pPr marL="731837" lvl="1" indent="-457200">
              <a:lnSpc>
                <a:spcPct val="120000"/>
              </a:lnSpc>
              <a:spcBef>
                <a:spcPts val="300"/>
              </a:spcBef>
              <a:spcAft>
                <a:spcPts val="600"/>
              </a:spcAft>
              <a:buClr>
                <a:schemeClr val="accent5"/>
              </a:buClr>
              <a:buSzPct val="84000"/>
              <a:buFont typeface="+mj-lt"/>
              <a:buAutoNum type="arabicPeriod"/>
              <a:defRPr b="0" i="0"/>
            </a:pPr>
            <a:r>
              <a:rPr lang="1036" sz="7200" b="1" dirty="0">
                <a:latin typeface="Futura std light" panose="020B0402020204020303"/>
                <a:cs typeface="Arial" panose="020B0604020202020204" pitchFamily="34" charset="0"/>
              </a:rPr>
              <a:t>Collaboration</a:t>
            </a:r>
            <a:r>
              <a:rPr lang="1036" sz="7200" b="0" dirty="0">
                <a:latin typeface="Futura std light" panose="020B0402020204020303"/>
                <a:cs typeface="Arial" panose="020B0604020202020204" pitchFamily="34" charset="0"/>
              </a:rPr>
              <a:t> : Les parties prenantes clés collaborent-elles avec l’INSP et l’aident-il à atteindre ses objectifs ?</a:t>
            </a:r>
          </a:p>
          <a:p>
            <a:pPr marL="731837" lvl="1" indent="-457200">
              <a:lnSpc>
                <a:spcPct val="120000"/>
              </a:lnSpc>
              <a:spcBef>
                <a:spcPts val="300"/>
              </a:spcBef>
              <a:spcAft>
                <a:spcPts val="600"/>
              </a:spcAft>
              <a:buClr>
                <a:schemeClr val="accent5"/>
              </a:buClr>
              <a:buSzPct val="84000"/>
              <a:buFont typeface="+mj-lt"/>
              <a:buAutoNum type="arabicPeriod"/>
              <a:defRPr b="0" i="0"/>
            </a:pPr>
            <a:r>
              <a:rPr lang="1036" sz="7200" b="1" dirty="0">
                <a:latin typeface="Futura std light" panose="020B0402020204020303"/>
                <a:cs typeface="Arial" panose="020B0604020202020204" pitchFamily="34" charset="0"/>
              </a:rPr>
              <a:t>Impact</a:t>
            </a:r>
            <a:r>
              <a:rPr lang="1036" sz="7200" b="0" dirty="0">
                <a:latin typeface="Futura std light" panose="020B0402020204020303"/>
                <a:cs typeface="Arial" panose="020B0604020202020204" pitchFamily="34" charset="0"/>
              </a:rPr>
              <a:t> : Pour les guides de discussion tournés vers l’intérieur : L’INSP fonctionne-t-il efficacement ? Pour les guides de discussion tournés vers l’extérieur : L’INSP contribue-t-il à une meilleure santé ?</a:t>
            </a:r>
          </a:p>
          <a:p>
            <a:pPr>
              <a:spcBef>
                <a:spcPts val="600"/>
              </a:spcBef>
              <a:buClr>
                <a:srgbClr val="4F81BD"/>
              </a:buClr>
              <a:buFont typeface="Arial" panose="020B0604020202020204" pitchFamily="34" charset="0"/>
              <a:buChar char="•"/>
              <a:defRPr/>
            </a:pPr>
            <a:endParaRPr lang="en-US" dirty="0">
              <a:solidFill>
                <a:sysClr val="windowText" lastClr="000000"/>
              </a:solidFill>
              <a:latin typeface="Arial"/>
            </a:endParaRPr>
          </a:p>
        </p:txBody>
      </p:sp>
      <p:sp>
        <p:nvSpPr>
          <p:cNvPr id="4" name="Title 1">
            <a:extLst>
              <a:ext uri="{FF2B5EF4-FFF2-40B4-BE49-F238E27FC236}">
                <a16:creationId xmlns:a16="http://schemas.microsoft.com/office/drawing/2014/main" id="{30AD64CB-4E7D-A145-A1D6-364E2AE561C4}"/>
              </a:ext>
            </a:extLst>
          </p:cNvPr>
          <p:cNvSpPr txBox="1"/>
          <p:nvPr/>
        </p:nvSpPr>
        <p:spPr>
          <a:xfrm>
            <a:off x="464683" y="304800"/>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1036" cap="all">
                <a:solidFill>
                  <a:srgbClr val="0072C6"/>
                </a:solidFill>
                <a:latin typeface="+mn-lt"/>
              </a:rPr>
              <a:t>Guides de discussion : Domaines</a:t>
            </a:r>
          </a:p>
        </p:txBody>
      </p:sp>
    </p:spTree>
    <p:extLst>
      <p:ext uri="{BB962C8B-B14F-4D97-AF65-F5344CB8AC3E}">
        <p14:creationId xmlns:p14="http://schemas.microsoft.com/office/powerpoint/2010/main" val="101477860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p:nvPr/>
        </p:nvSpPr>
        <p:spPr bwMode="auto">
          <a:xfrm>
            <a:off x="464683" y="1478327"/>
            <a:ext cx="7968117" cy="4869305"/>
          </a:xfrm>
          <a:prstGeom prst="rect">
            <a:avLst/>
          </a:prstGeom>
          <a:noFill/>
          <a:ln>
            <a:noFill/>
          </a:ln>
          <a:extLst>
            <a:ext uri="{909E8E84-426E-40dd-AFC4-6F175D3DCCD1}">
              <a14:hiddenFill xmlns:p14="http://schemas.microsoft.com/office/powerpoint/2010/main" xmlns:p15="http://schemas.microsoft.com/office/powerpoint/2012/main" xmlns="" xmlns:a14="http://schemas.microsoft.com/office/drawing/2010/main">
                <a:solidFill>
                  <a:srgbClr val="FFFFFF"/>
                </a:solidFill>
              </a14:hiddenFill>
            </a:ext>
            <a:ext uri="{91240B29-F687-4f45-9708-019B960494DF}">
              <a14:hiddenLine xmlns:p14="http://schemas.microsoft.com/office/powerpoint/2010/main" xmlns:p15="http://schemas.microsoft.com/office/powerpoint/2012/main" xmlns="" xmlns:a14="http://schemas.microsoft.com/office/drawing/2010/main" w="9525">
                <a:solidFill>
                  <a:srgbClr val="000000"/>
                </a:solidFill>
                <a:miter lim="800000"/>
                <a:headEnd/>
                <a:tailEnd/>
              </a14:hiddenLine>
            </a:ext>
            <a:ext uri="{FAA26D3D-D897-4be2-8F04-BA451C77F1D7}">
              <ma14:placeholderFlag xmlns:p14="http://schemas.microsoft.com/office/powerpoint/2010/main" xmlns:p15="http://schemas.microsoft.com/office/powerpoint/2012/main"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182563" indent="-182563" algn="l" rtl="0" eaLnBrk="1" fontAlgn="base" hangingPunct="1">
              <a:spcBef>
                <a:spcPct val="20000"/>
              </a:spcBef>
              <a:spcAft>
                <a:spcPct val="0"/>
              </a:spcAft>
              <a:buClr>
                <a:schemeClr val="accent1"/>
              </a:buClr>
              <a:buSzPct val="85000"/>
              <a:buFont typeface="Arial"/>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Tx/>
              <a:buFont typeface="Arial"/>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a:spcBef>
                <a:spcPts val="600"/>
              </a:spcBef>
              <a:buClrTx/>
              <a:buSzPct val="75000"/>
              <a:buFont typeface="Arial" panose="020B0604020202020204" pitchFamily="34" charset="0"/>
              <a:buChar char="•"/>
              <a:defRPr b="0" i="0"/>
            </a:pPr>
            <a:r>
              <a:rPr lang="1036" dirty="0">
                <a:solidFill>
                  <a:sysClr val="windowText" lastClr="000000"/>
                </a:solidFill>
                <a:latin typeface="Futura Std Light" panose="020B0402020204020303"/>
              </a:rPr>
              <a:t>Le processus complet de SDT comprend un atelier</a:t>
            </a:r>
          </a:p>
          <a:p>
            <a:pPr lvl="1">
              <a:spcBef>
                <a:spcPts val="600"/>
              </a:spcBef>
              <a:buClrTx/>
              <a:buSzPct val="75000"/>
              <a:buFont typeface="Arial" panose="020B0604020202020204" pitchFamily="34" charset="0"/>
              <a:buChar char="•"/>
              <a:defRPr b="0" i="0"/>
            </a:pPr>
            <a:r>
              <a:rPr lang="1036" sz="2250" dirty="0">
                <a:solidFill>
                  <a:sysClr val="windowText" lastClr="000000"/>
                </a:solidFill>
                <a:latin typeface="Futura Std Light" panose="020B0402020204020303"/>
              </a:rPr>
              <a:t>Généralement dirigé par un animateur neutre formé au SDT et par un rapporteur </a:t>
            </a:r>
          </a:p>
          <a:p>
            <a:pPr lvl="1">
              <a:spcBef>
                <a:spcPts val="600"/>
              </a:spcBef>
              <a:spcAft>
                <a:spcPts val="1200"/>
              </a:spcAft>
              <a:buClrTx/>
              <a:buSzPct val="75000"/>
              <a:buFont typeface="Arial" panose="020B0604020202020204" pitchFamily="34" charset="0"/>
              <a:buChar char="•"/>
              <a:defRPr b="0" i="0"/>
            </a:pPr>
            <a:r>
              <a:rPr lang="1036" sz="2250" dirty="0">
                <a:solidFill>
                  <a:sysClr val="windowText" lastClr="000000"/>
                </a:solidFill>
                <a:latin typeface="Futura Std Light" panose="020B0402020204020303"/>
              </a:rPr>
              <a:t>Résulte en un plan détaillé qui conduira l'INSP à un stade de développement supérieur</a:t>
            </a:r>
          </a:p>
          <a:p>
            <a:pPr>
              <a:spcBef>
                <a:spcPct val="0"/>
              </a:spcBef>
              <a:buClrTx/>
              <a:buSzPct val="75000"/>
              <a:buFont typeface="Arial" panose="020B0604020202020204" pitchFamily="34" charset="0"/>
              <a:buChar char="•"/>
              <a:defRPr b="0" i="0"/>
            </a:pPr>
            <a:r>
              <a:rPr lang="1036" sz="2800" dirty="0">
                <a:solidFill>
                  <a:sysClr val="windowText" lastClr="000000"/>
                </a:solidFill>
                <a:latin typeface="Futura Std Light" panose="020B0402020204020303"/>
              </a:rPr>
              <a:t>Les guides de discussion du SDT peuvent également être utilisés de manière informelle</a:t>
            </a:r>
          </a:p>
          <a:p>
            <a:pPr lvl="1">
              <a:spcBef>
                <a:spcPts val="600"/>
              </a:spcBef>
              <a:buClrTx/>
              <a:buSzPct val="75000"/>
              <a:buFont typeface="Arial" panose="020B0604020202020204" pitchFamily="34" charset="0"/>
              <a:buChar char="•"/>
              <a:defRPr b="0" i="0"/>
            </a:pPr>
            <a:r>
              <a:rPr lang="1036" sz="2250" dirty="0">
                <a:solidFill>
                  <a:sysClr val="windowText" lastClr="000000"/>
                </a:solidFill>
                <a:latin typeface="Futura Std Light" panose="020B0402020204020303"/>
              </a:rPr>
              <a:t>Le contenu du guide de discussion peut être utilisé par l’INSP ou par des groupes au sein de l’INSP comme base de discussion sur les attributs et les capacités existants et souhaités</a:t>
            </a:r>
          </a:p>
        </p:txBody>
      </p:sp>
      <p:sp>
        <p:nvSpPr>
          <p:cNvPr id="4" name="Title 1">
            <a:extLst>
              <a:ext uri="{FF2B5EF4-FFF2-40B4-BE49-F238E27FC236}">
                <a16:creationId xmlns:a16="http://schemas.microsoft.com/office/drawing/2014/main" id="{30AD64CB-4E7D-A145-A1D6-364E2AE561C4}"/>
              </a:ext>
            </a:extLst>
          </p:cNvPr>
          <p:cNvSpPr txBox="1"/>
          <p:nvPr/>
        </p:nvSpPr>
        <p:spPr>
          <a:xfrm>
            <a:off x="464683" y="304800"/>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1036" cap="all">
                <a:solidFill>
                  <a:srgbClr val="0072C6"/>
                </a:solidFill>
                <a:latin typeface="Futura Std Light" panose="020B0402020204020303"/>
              </a:rPr>
              <a:t>Utilisation du SDT</a:t>
            </a:r>
          </a:p>
        </p:txBody>
      </p:sp>
    </p:spTree>
    <p:extLst>
      <p:ext uri="{BB962C8B-B14F-4D97-AF65-F5344CB8AC3E}">
        <p14:creationId xmlns:p14="http://schemas.microsoft.com/office/powerpoint/2010/main" val="281747217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5781D1-3443-8931-E263-C0631D816196}"/>
              </a:ext>
            </a:extLst>
          </p:cNvPr>
          <p:cNvSpPr>
            <a:spLocks noGrp="1"/>
          </p:cNvSpPr>
          <p:nvPr>
            <p:ph type="title"/>
          </p:nvPr>
        </p:nvSpPr>
        <p:spPr>
          <a:xfrm>
            <a:off x="803742" y="3163330"/>
            <a:ext cx="7886700" cy="2852737"/>
          </a:xfrm>
        </p:spPr>
        <p:txBody>
          <a:bodyPr/>
          <a:lstStyle/>
          <a:p>
            <a:pPr>
              <a:defRPr b="0" i="0"/>
            </a:pPr>
            <a:br>
              <a:rPr lang="1036"/>
            </a:br>
            <a:r>
              <a:rPr lang="1036" sz="5400" cap="all">
                <a:solidFill>
                  <a:srgbClr val="0072C6"/>
                </a:solidFill>
                <a:latin typeface="Futura Std Light" panose="020B0402020204020303"/>
              </a:rPr>
              <a:t>Ateliers SDT</a:t>
            </a:r>
            <a:endParaRPr lang="en-US" cap="all">
              <a:solidFill>
                <a:srgbClr val="0072C6"/>
              </a:solidFill>
              <a:latin typeface="Futura Std Light" panose="020B0402020204020303"/>
            </a:endParaRPr>
          </a:p>
        </p:txBody>
      </p:sp>
      <p:pic>
        <p:nvPicPr>
          <p:cNvPr id="6" name="Picture 5">
            <a:extLst>
              <a:ext uri="{FF2B5EF4-FFF2-40B4-BE49-F238E27FC236}">
                <a16:creationId xmlns:a16="http://schemas.microsoft.com/office/drawing/2014/main" id="{0817F5A9-F2AD-D999-F34D-9FAC0D2D2D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2038" y="459952"/>
            <a:ext cx="5249215" cy="3941719"/>
          </a:xfrm>
          <a:prstGeom prst="rect">
            <a:avLst/>
          </a:prstGeom>
        </p:spPr>
      </p:pic>
    </p:spTree>
    <p:extLst>
      <p:ext uri="{BB962C8B-B14F-4D97-AF65-F5344CB8AC3E}">
        <p14:creationId xmlns:p14="http://schemas.microsoft.com/office/powerpoint/2010/main" val="160494222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p:nvPr/>
        </p:nvSpPr>
        <p:spPr bwMode="auto">
          <a:xfrm>
            <a:off x="449717" y="1275522"/>
            <a:ext cx="7998544" cy="5257800"/>
          </a:xfrm>
          <a:prstGeom prst="rect">
            <a:avLst/>
          </a:prstGeom>
          <a:noFill/>
          <a:ln>
            <a:noFill/>
          </a:ln>
          <a:extLst>
            <a:ext uri="{909E8E84-426E-40dd-AFC4-6F175D3DCCD1}">
              <a14:hiddenFill xmlns:p14="http://schemas.microsoft.com/office/powerpoint/2010/main" xmlns:p15="http://schemas.microsoft.com/office/powerpoint/2012/main" xmlns="" xmlns:a14="http://schemas.microsoft.com/office/drawing/2010/main">
                <a:solidFill>
                  <a:srgbClr val="FFFFFF"/>
                </a:solidFill>
              </a14:hiddenFill>
            </a:ext>
            <a:ext uri="{91240B29-F687-4f45-9708-019B960494DF}">
              <a14:hiddenLine xmlns:p14="http://schemas.microsoft.com/office/powerpoint/2010/main" xmlns:p15="http://schemas.microsoft.com/office/powerpoint/2012/main" xmlns="" xmlns:a14="http://schemas.microsoft.com/office/drawing/2010/main" w="9525">
                <a:solidFill>
                  <a:srgbClr val="000000"/>
                </a:solidFill>
                <a:miter lim="800000"/>
                <a:headEnd/>
                <a:tailEnd/>
              </a14:hiddenLine>
            </a:ext>
            <a:ext uri="{FAA26D3D-D897-4be2-8F04-BA451C77F1D7}">
              <ma14:placeholderFlag xmlns:p14="http://schemas.microsoft.com/office/powerpoint/2010/main" xmlns:p15="http://schemas.microsoft.com/office/powerpoint/2012/main" xmlns="" xmlns:ma14="http://schemas.microsoft.com/office/mac/drawingml/2011/main" val="1"/>
            </a:ext>
          </a:extLst>
        </p:spPr>
        <p:txBody>
          <a:bodyPr vert="horz" wrap="square" lIns="91440" tIns="45720" rIns="91440" bIns="45720" numCol="1" anchor="t" anchorCtr="0" compatLnSpc="1">
            <a:prstTxWarp prst="textNoShape">
              <a:avLst/>
            </a:prstTxWarp>
            <a:normAutofit lnSpcReduction="10000"/>
          </a:bodyPr>
          <a:lstStyle>
            <a:lvl1pPr marL="182563" indent="-182563" algn="l" rtl="0" eaLnBrk="1" fontAlgn="base" hangingPunct="1">
              <a:spcBef>
                <a:spcPct val="20000"/>
              </a:spcBef>
              <a:spcAft>
                <a:spcPct val="0"/>
              </a:spcAft>
              <a:buClr>
                <a:schemeClr val="accent1"/>
              </a:buClr>
              <a:buSzPct val="85000"/>
              <a:buFont typeface="Arial"/>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Tx/>
              <a:buFont typeface="Arial"/>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a:spcBef>
                <a:spcPct val="0"/>
              </a:spcBef>
              <a:spcAft>
                <a:spcPts val="600"/>
              </a:spcAft>
              <a:buClrTx/>
              <a:buSzPct val="75000"/>
              <a:buFont typeface="Arial" panose="020B0604020202020204" pitchFamily="34" charset="0"/>
              <a:buChar char="•"/>
              <a:defRPr b="0" i="0"/>
            </a:pPr>
            <a:r>
              <a:rPr lang="1036" sz="2600" dirty="0">
                <a:latin typeface="Futura Std Light" panose="020B0402020204020303"/>
              </a:rPr>
              <a:t>De préférence animé par une équipe composée d’un animateur et d’un rapporteur et formée au SDT</a:t>
            </a:r>
          </a:p>
          <a:p>
            <a:pPr lvl="1">
              <a:spcBef>
                <a:spcPct val="0"/>
              </a:spcBef>
              <a:spcAft>
                <a:spcPct val="0"/>
              </a:spcAft>
              <a:buClrTx/>
              <a:buSzPct val="75000"/>
              <a:buFont typeface="Arial" panose="020B0604020202020204" pitchFamily="34" charset="0"/>
              <a:buChar char="•"/>
              <a:defRPr b="0" i="0"/>
            </a:pPr>
            <a:r>
              <a:rPr lang="1036" sz="2200" dirty="0">
                <a:latin typeface="Futura Std Light" panose="020B0402020204020303"/>
              </a:rPr>
              <a:t>Le mieux est de se rencontrer en personne, afin d'encourager la conversation</a:t>
            </a:r>
          </a:p>
          <a:p>
            <a:pPr lvl="1">
              <a:spcBef>
                <a:spcPts val="600"/>
              </a:spcBef>
              <a:spcAft>
                <a:spcPts val="1200"/>
              </a:spcAft>
              <a:buClrTx/>
              <a:buSzPct val="75000"/>
              <a:buFont typeface="Arial" panose="020B0604020202020204" pitchFamily="34" charset="0"/>
              <a:buChar char="•"/>
              <a:defRPr b="0" i="0"/>
            </a:pPr>
            <a:r>
              <a:rPr lang="1036" sz="2200" dirty="0">
                <a:latin typeface="Futura Std Light" panose="020B0402020204020303"/>
              </a:rPr>
              <a:t>Peut également être réalisé virtuellement ou selon une approche hybride</a:t>
            </a:r>
          </a:p>
          <a:p>
            <a:pPr>
              <a:spcBef>
                <a:spcPct val="0"/>
              </a:spcBef>
              <a:spcAft>
                <a:spcPct val="0"/>
              </a:spcAft>
              <a:buClrTx/>
              <a:buSzPct val="75000"/>
              <a:buFont typeface="Arial" panose="020B0604020202020204" pitchFamily="34" charset="0"/>
              <a:buChar char="•"/>
              <a:defRPr b="0" i="0"/>
            </a:pPr>
            <a:r>
              <a:rPr lang="1036" sz="2600" dirty="0">
                <a:latin typeface="Futura Std Light" panose="020B0402020204020303"/>
              </a:rPr>
              <a:t>Il est préférable qu'il soit utilisé par un groupe établi qui existera suffisamment longtemps pour mettre en œuvre les plans, par exemple</a:t>
            </a:r>
          </a:p>
          <a:p>
            <a:pPr lvl="1">
              <a:spcBef>
                <a:spcPts val="600"/>
              </a:spcBef>
              <a:spcAft>
                <a:spcPct val="0"/>
              </a:spcAft>
              <a:buClrTx/>
              <a:buSzPct val="75000"/>
              <a:buFont typeface="Arial" panose="020B0604020202020204" pitchFamily="34" charset="0"/>
              <a:buChar char="•"/>
              <a:defRPr b="0" i="0"/>
            </a:pPr>
            <a:r>
              <a:rPr lang="1036" sz="2200" dirty="0">
                <a:latin typeface="Futura Std Light" panose="020B0402020204020303"/>
              </a:rPr>
              <a:t>Un INSP</a:t>
            </a:r>
          </a:p>
          <a:p>
            <a:pPr lvl="1">
              <a:spcBef>
                <a:spcPts val="600"/>
              </a:spcBef>
              <a:spcAft>
                <a:spcPct val="0"/>
              </a:spcAft>
              <a:buClrTx/>
              <a:buSzPct val="75000"/>
              <a:buFont typeface="Arial" panose="020B0604020202020204" pitchFamily="34" charset="0"/>
              <a:buChar char="•"/>
              <a:defRPr b="0" i="0"/>
            </a:pPr>
            <a:r>
              <a:rPr lang="1036" sz="2200" dirty="0">
                <a:latin typeface="Futura Std Light" panose="020B0402020204020303"/>
              </a:rPr>
              <a:t>Un département au sein d’un INSP</a:t>
            </a:r>
          </a:p>
          <a:p>
            <a:pPr lvl="1">
              <a:spcBef>
                <a:spcPts val="600"/>
              </a:spcBef>
              <a:spcAft>
                <a:spcPct val="0"/>
              </a:spcAft>
              <a:buClrTx/>
              <a:buSzPct val="75000"/>
              <a:buFont typeface="Arial" panose="020B0604020202020204" pitchFamily="34" charset="0"/>
              <a:buChar char="•"/>
              <a:defRPr b="0" i="0"/>
            </a:pPr>
            <a:r>
              <a:rPr lang="1036" sz="2200" dirty="0">
                <a:latin typeface="Futura Std Light" panose="020B0402020204020303"/>
              </a:rPr>
              <a:t>Sections du ministère de la Santé regroupées pour créer l'INSP</a:t>
            </a:r>
          </a:p>
        </p:txBody>
      </p:sp>
      <p:sp>
        <p:nvSpPr>
          <p:cNvPr id="4" name="Title 1">
            <a:extLst>
              <a:ext uri="{FF2B5EF4-FFF2-40B4-BE49-F238E27FC236}">
                <a16:creationId xmlns:a16="http://schemas.microsoft.com/office/drawing/2014/main" id="{30AD64CB-4E7D-A145-A1D6-364E2AE561C4}"/>
              </a:ext>
            </a:extLst>
          </p:cNvPr>
          <p:cNvSpPr txBox="1"/>
          <p:nvPr/>
        </p:nvSpPr>
        <p:spPr>
          <a:xfrm>
            <a:off x="464683" y="304800"/>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1036" cap="all">
                <a:solidFill>
                  <a:srgbClr val="0072C6"/>
                </a:solidFill>
                <a:latin typeface="Futura Std Light" panose="020B0402020204020303"/>
              </a:rPr>
              <a:t>Ateliers SDT</a:t>
            </a:r>
          </a:p>
        </p:txBody>
      </p:sp>
    </p:spTree>
    <p:extLst>
      <p:ext uri="{BB962C8B-B14F-4D97-AF65-F5344CB8AC3E}">
        <p14:creationId xmlns:p14="http://schemas.microsoft.com/office/powerpoint/2010/main" val="80623429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8.04.09"/>
  <p:tag name="AS_TITLE" val="Aspose.Slides for .NET 4.0 Client Profile"/>
  <p:tag name="AS_VERSION" val="18.4"/>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3A0C26ED75B6F42858795A942B8A417" ma:contentTypeVersion="18" ma:contentTypeDescription="Create a new document." ma:contentTypeScope="" ma:versionID="5b2d2c76cef50f74ef8b7278d29c4ede">
  <xsd:schema xmlns:xsd="http://www.w3.org/2001/XMLSchema" xmlns:xs="http://www.w3.org/2001/XMLSchema" xmlns:p="http://schemas.microsoft.com/office/2006/metadata/properties" xmlns:ns2="edbc6619-208e-4139-904a-e28b829ed0c5" xmlns:ns3="7ec0f2c8-51f7-495d-a454-42413d559956" targetNamespace="http://schemas.microsoft.com/office/2006/metadata/properties" ma:root="true" ma:fieldsID="70c3da8735d307101c07720460b14eba" ns2:_="" ns3:_="">
    <xsd:import namespace="edbc6619-208e-4139-904a-e28b829ed0c5"/>
    <xsd:import namespace="7ec0f2c8-51f7-495d-a454-42413d559956"/>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AutoKeyPoints" minOccurs="0"/>
                <xsd:element ref="ns2:MediaServiceKeyPoint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bc6619-208e-4139-904a-e28b829ed0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92fa3da-db31-45ba-92de-38f16e295a42" ma:termSetId="09814cd3-568e-fe90-9814-8d621ff8fb84" ma:anchorId="fba54fb3-c3e1-fe81-a776-ca4b69148c4d" ma:open="true" ma:isKeyword="false">
      <xsd:complexType>
        <xsd:sequence>
          <xsd:element ref="pc:Terms" minOccurs="0" maxOccurs="1"/>
        </xsd:sequence>
      </xsd:complex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c0f2c8-51f7-495d-a454-42413d55995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7d0e3ae4-a038-4907-b63c-24631858edc7}" ma:internalName="TaxCatchAll" ma:showField="CatchAllData" ma:web="7ec0f2c8-51f7-495d-a454-42413d5599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ec0f2c8-51f7-495d-a454-42413d559956" xsi:nil="true"/>
    <lcf76f155ced4ddcb4097134ff3c332f xmlns="edbc6619-208e-4139-904a-e28b829ed0c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33018F1-BF9F-4712-BB67-B99312E8118A}">
  <ds:schemaRefs>
    <ds:schemaRef ds:uri="http://schemas.microsoft.com/sharepoint/v3/contenttype/forms"/>
  </ds:schemaRefs>
</ds:datastoreItem>
</file>

<file path=customXml/itemProps2.xml><?xml version="1.0" encoding="utf-8"?>
<ds:datastoreItem xmlns:ds="http://schemas.openxmlformats.org/officeDocument/2006/customXml" ds:itemID="{53FA34B4-0030-468E-9BB2-C8E6C8DDBC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bc6619-208e-4139-904a-e28b829ed0c5"/>
    <ds:schemaRef ds:uri="7ec0f2c8-51f7-495d-a454-42413d5599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43C5829-1DF5-4DCC-9F94-64EBDE0C0053}">
  <ds:schemaRefs>
    <ds:schemaRef ds:uri="http://schemas.microsoft.com/office/2006/metadata/properties"/>
    <ds:schemaRef ds:uri="http://schemas.microsoft.com/office/infopath/2007/PartnerControls"/>
    <ds:schemaRef ds:uri="7ec0f2c8-51f7-495d-a454-42413d559956"/>
    <ds:schemaRef ds:uri="edbc6619-208e-4139-904a-e28b829ed0c5"/>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3558</Words>
  <Application>Microsoft Office PowerPoint</Application>
  <PresentationFormat>On-screen Show (4:3)</PresentationFormat>
  <Paragraphs>198</Paragraphs>
  <Slides>21</Slides>
  <Notes>21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1" baseType="lpstr">
      <vt:lpstr>Aptos</vt:lpstr>
      <vt:lpstr>Arial</vt:lpstr>
      <vt:lpstr>Calibri</vt:lpstr>
      <vt:lpstr>Calibri Light</vt:lpstr>
      <vt:lpstr>Futura Std Light</vt:lpstr>
      <vt:lpstr>Futura Std Light</vt:lpstr>
      <vt:lpstr>Times New Roman</vt:lpstr>
      <vt:lpstr>Wingdings</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Ateliers SDT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Autres façons d'utiliser les guides de discussion et le SDT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cp:revision>
  <dcterms:created xsi:type="dcterms:W3CDTF">2017-11-24T14:34:35Z</dcterms:created>
  <dcterms:modified xsi:type="dcterms:W3CDTF">2024-12-15T14:33:14Z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0x01010033A0C26ED75B6F42858795A942B8A417</vt:lpwstr>
  </property>
  <property fmtid="{D5CDD505-2E9C-101B-9397-08002B2CF9AE}" pid="3" name="MSIP_Label_8af03ff0-41c5-4c41-b55e-fabb8fae94be_ActionId">
    <vt:lpwstr>b578857c-7a67-4482-a893-552293e04553</vt:lpwstr>
  </property>
  <property fmtid="{D5CDD505-2E9C-101B-9397-08002B2CF9AE}" pid="4" name="MSIP_Label_8af03ff0-41c5-4c41-b55e-fabb8fae94be_ContentBits">
    <vt:lpwstr>0</vt:lpwstr>
  </property>
  <property fmtid="{D5CDD505-2E9C-101B-9397-08002B2CF9AE}" pid="5" name="MSIP_Label_8af03ff0-41c5-4c41-b55e-fabb8fae94be_Enabled">
    <vt:lpwstr>true</vt:lpwstr>
  </property>
  <property fmtid="{D5CDD505-2E9C-101B-9397-08002B2CF9AE}" pid="6" name="MSIP_Label_8af03ff0-41c5-4c41-b55e-fabb8fae94be_Method">
    <vt:lpwstr>Privileged</vt:lpwstr>
  </property>
  <property fmtid="{D5CDD505-2E9C-101B-9397-08002B2CF9AE}" pid="7" name="MSIP_Label_8af03ff0-41c5-4c41-b55e-fabb8fae94be_Name">
    <vt:lpwstr>8af03ff0-41c5-4c41-b55e-fabb8fae94be</vt:lpwstr>
  </property>
  <property fmtid="{D5CDD505-2E9C-101B-9397-08002B2CF9AE}" pid="8" name="MSIP_Label_8af03ff0-41c5-4c41-b55e-fabb8fae94be_SetDate">
    <vt:lpwstr>2023-02-09T22:41:49Z</vt:lpwstr>
  </property>
  <property fmtid="{D5CDD505-2E9C-101B-9397-08002B2CF9AE}" pid="9" name="MSIP_Label_8af03ff0-41c5-4c41-b55e-fabb8fae94be_SiteId">
    <vt:lpwstr>9ce70869-60db-44fd-abe8-d2767077fc8f</vt:lpwstr>
  </property>
</Properties>
</file>