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6"/>
  </p:notesMasterIdLst>
  <p:handoutMasterIdLst>
    <p:handoutMasterId r:id="rId27"/>
  </p:handoutMasterIdLst>
  <p:sldIdLst>
    <p:sldId id="361" r:id="rId5"/>
    <p:sldId id="362" r:id="rId6"/>
    <p:sldId id="421" r:id="rId7"/>
    <p:sldId id="396" r:id="rId8"/>
    <p:sldId id="298" r:id="rId9"/>
    <p:sldId id="415" r:id="rId10"/>
    <p:sldId id="417" r:id="rId11"/>
    <p:sldId id="408" r:id="rId12"/>
    <p:sldId id="409" r:id="rId13"/>
    <p:sldId id="397" r:id="rId14"/>
    <p:sldId id="395" r:id="rId15"/>
    <p:sldId id="367" r:id="rId16"/>
    <p:sldId id="365" r:id="rId17"/>
    <p:sldId id="406" r:id="rId18"/>
    <p:sldId id="416" r:id="rId19"/>
    <p:sldId id="370" r:id="rId20"/>
    <p:sldId id="418" r:id="rId21"/>
    <p:sldId id="419" r:id="rId22"/>
    <p:sldId id="410" r:id="rId23"/>
    <p:sldId id="389" r:id="rId24"/>
    <p:sldId id="36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C67D90-0AF3-4CE1-A8E1-7D30AB13A2E1}">
          <p14:sldIdLst>
            <p14:sldId id="361"/>
            <p14:sldId id="362"/>
            <p14:sldId id="421"/>
            <p14:sldId id="396"/>
            <p14:sldId id="298"/>
            <p14:sldId id="415"/>
            <p14:sldId id="417"/>
            <p14:sldId id="408"/>
            <p14:sldId id="409"/>
            <p14:sldId id="397"/>
            <p14:sldId id="395"/>
            <p14:sldId id="367"/>
            <p14:sldId id="365"/>
            <p14:sldId id="406"/>
            <p14:sldId id="416"/>
            <p14:sldId id="370"/>
            <p14:sldId id="418"/>
            <p14:sldId id="419"/>
            <p14:sldId id="410"/>
            <p14:sldId id="389"/>
            <p14:sldId id="3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3" autoAdjust="0"/>
    <p:restoredTop sz="70823" autoAdjust="0"/>
  </p:normalViewPr>
  <p:slideViewPr>
    <p:cSldViewPr snapToGrid="0" showGuides="1">
      <p:cViewPr varScale="1">
        <p:scale>
          <a:sx n="75" d="100"/>
          <a:sy n="75" d="100"/>
        </p:scale>
        <p:origin x="2682" y="3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p:scale>
          <a:sx n="103" d="100"/>
          <a:sy n="103" d="100"/>
        </p:scale>
        <p:origin x="2658" y="-4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pt>
    <dgm:pt modelId="{5577D134-D577-4863-9EC3-2FE85C41C9C4}">
      <dgm:prSet phldrT="[Text]"/>
      <dgm:spPr/>
      <dgm:t>
        <a:bodyPr/>
        <a:lstStyle/>
        <a:p>
          <a:r>
            <a:rPr lang="en-US" dirty="0"/>
            <a:t>Basic</a:t>
          </a:r>
        </a:p>
      </dgm:t>
    </dgm:pt>
    <dgm:pt modelId="{EE5BF9E2-A307-497D-92CC-4AACAAD92E58}" type="parTrans" cxnId="{65E01A29-C0EC-4CB6-B4D5-54701B80CA38}">
      <dgm:prSet/>
      <dgm:spPr/>
      <dgm:t>
        <a:bodyPr/>
        <a:lstStyle/>
        <a:p>
          <a:endParaRPr lang="en-US"/>
        </a:p>
      </dgm:t>
    </dgm:pt>
    <dgm:pt modelId="{96A0CD47-0056-4BB9-BE64-517890B6559C}" type="sibTrans" cxnId="{65E01A29-C0EC-4CB6-B4D5-54701B80CA38}">
      <dgm:prSet/>
      <dgm:spPr/>
      <dgm:t>
        <a:bodyPr/>
        <a:lstStyle/>
        <a:p>
          <a:endParaRPr lang="en-US"/>
        </a:p>
      </dgm:t>
    </dgm:pt>
    <dgm:pt modelId="{6712021C-45D0-48FB-B0EE-2CA5D5289FC8}">
      <dgm:prSet phldrT="[Text]"/>
      <dgm:spPr/>
      <dgm:t>
        <a:bodyPr/>
        <a:lstStyle/>
        <a:p>
          <a:r>
            <a:rPr lang="en-US" dirty="0"/>
            <a:t>Advanced</a:t>
          </a:r>
        </a:p>
      </dgm:t>
    </dgm:pt>
    <dgm:pt modelId="{CFE39A3F-9201-4E9D-BEFE-0866C822FC63}" type="parTrans" cxnId="{25046BC7-050B-49A5-8979-C6ED4583DF9C}">
      <dgm:prSet/>
      <dgm:spPr/>
      <dgm:t>
        <a:bodyPr/>
        <a:lstStyle/>
        <a:p>
          <a:endParaRPr lang="en-US"/>
        </a:p>
      </dgm:t>
    </dgm:pt>
    <dgm:pt modelId="{E0CD52E7-8D42-4B27-8FD8-D60815992D97}" type="sibTrans" cxnId="{25046BC7-050B-49A5-8979-C6ED4583DF9C}">
      <dgm:prSet/>
      <dgm:spPr/>
      <dgm:t>
        <a:bodyPr/>
        <a:lstStyle/>
        <a:p>
          <a:endParaRPr lang="en-US"/>
        </a:p>
      </dgm:t>
    </dgm:pt>
    <dgm:pt modelId="{443EEAA7-E52B-46B2-887F-6AE47641BF0F}">
      <dgm:prSet phldrT="[Text]"/>
      <dgm:spPr/>
      <dgm:t>
        <a:bodyPr/>
        <a:lstStyle/>
        <a:p>
          <a:pPr algn="l"/>
          <a:r>
            <a:rPr lang="en-US" dirty="0"/>
            <a:t>Leading Edge</a:t>
          </a:r>
        </a:p>
      </dgm:t>
    </dgm:pt>
    <dgm:pt modelId="{CCA44475-96CA-474F-8397-3425DADE9E9A}" type="parTrans" cxnId="{789BA1E2-5AC2-4010-813E-4C2FE2BA80E0}">
      <dgm:prSet/>
      <dgm:spPr/>
      <dgm:t>
        <a:bodyPr/>
        <a:lstStyle/>
        <a:p>
          <a:endParaRPr lang="en-US"/>
        </a:p>
      </dgm:t>
    </dgm:pt>
    <dgm:pt modelId="{BFFAB8C3-67EB-4766-8670-CA43B628B0E1}" type="sibTrans" cxnId="{789BA1E2-5AC2-4010-813E-4C2FE2BA80E0}">
      <dgm:prSet/>
      <dgm:spPr/>
      <dgm:t>
        <a:bodyPr/>
        <a:lstStyle/>
        <a:p>
          <a:endParaRPr lang="en-US"/>
        </a:p>
      </dgm:t>
    </dgm:pt>
    <dgm:pt modelId="{07D67AD2-CF94-4BC0-B7CC-14975E712190}">
      <dgm:prSet phldrT="[Text]"/>
      <dgm:spPr/>
      <dgm:t>
        <a:bodyPr/>
        <a:lstStyle/>
        <a:p>
          <a:r>
            <a:rPr lang="en-US" dirty="0"/>
            <a:t>Developing</a:t>
          </a:r>
        </a:p>
      </dgm:t>
    </dgm:pt>
    <dgm:pt modelId="{F9F28DFA-A94B-4E94-BB8D-AF42D18075E3}" type="parTrans" cxnId="{DB8117D0-77CC-41D5-9531-9DC023ECAA70}">
      <dgm:prSet/>
      <dgm:spPr/>
      <dgm:t>
        <a:bodyPr/>
        <a:lstStyle/>
        <a:p>
          <a:endParaRPr lang="en-US"/>
        </a:p>
      </dgm:t>
    </dgm:pt>
    <dgm:pt modelId="{99CC19F9-E6BC-4906-B22A-4BAC79E7DEA8}" type="sibTrans" cxnId="{DB8117D0-77CC-41D5-9531-9DC023ECAA70}">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2039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Y="29149" custLinFactNeighborX="4286"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50309" custLinFactNeighborY="-25650">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NeighborX="96348" custLinFactNeighborY="-23781">
        <dgm:presLayoutVars>
          <dgm:bulletEnabled val="1"/>
        </dgm:presLayoutVars>
      </dgm:prSet>
      <dgm:spPr/>
    </dgm:pt>
  </dgm:ptLst>
  <dgm:cxnLst>
    <dgm:cxn modelId="{65E01A29-C0EC-4CB6-B4D5-54701B80CA38}" srcId="{312CFD47-C532-45BE-A735-5623D74140BF}" destId="{5577D134-D577-4863-9EC3-2FE85C41C9C4}" srcOrd="0" destOrd="0" parTransId="{EE5BF9E2-A307-497D-92CC-4AACAAD92E58}" sibTransId="{96A0CD47-0056-4BB9-BE64-517890B6559C}"/>
    <dgm:cxn modelId="{E58D6449-7021-4AB0-804D-A3C6C342303A}" type="presOf" srcId="{443EEAA7-E52B-46B2-887F-6AE47641BF0F}" destId="{498EB726-0C86-4AC6-A58A-E7E58919E359}" srcOrd="0" destOrd="0" presId="urn:microsoft.com/office/officeart/2005/8/layout/arrow2"/>
    <dgm:cxn modelId="{1B24217C-BF51-4D4D-871D-64BDB60C75D7}" type="presOf" srcId="{312CFD47-C532-45BE-A735-5623D74140BF}" destId="{30C00AEF-9CAD-4307-9C1B-766C587329B1}" srcOrd="0" destOrd="0" presId="urn:microsoft.com/office/officeart/2005/8/layout/arrow2"/>
    <dgm:cxn modelId="{E4F20DB7-4069-454D-96F4-A020F38B1664}" type="presOf" srcId="{5577D134-D577-4863-9EC3-2FE85C41C9C4}" destId="{58458298-EAFE-46F2-BD73-3807217D3909}" srcOrd="0" destOrd="0" presId="urn:microsoft.com/office/officeart/2005/8/layout/arrow2"/>
    <dgm:cxn modelId="{25046BC7-050B-49A5-8979-C6ED4583DF9C}" srcId="{312CFD47-C532-45BE-A735-5623D74140BF}" destId="{6712021C-45D0-48FB-B0EE-2CA5D5289FC8}" srcOrd="2" destOrd="0" parTransId="{CFE39A3F-9201-4E9D-BEFE-0866C822FC63}" sibTransId="{E0CD52E7-8D42-4B27-8FD8-D60815992D97}"/>
    <dgm:cxn modelId="{0EC2FAC8-BFCF-4176-9D62-98D306E53226}" type="presOf" srcId="{07D67AD2-CF94-4BC0-B7CC-14975E712190}" destId="{C23C1AF2-D447-42A9-BFEB-312BCBF1A460}" srcOrd="0" destOrd="0" presId="urn:microsoft.com/office/officeart/2005/8/layout/arrow2"/>
    <dgm:cxn modelId="{DB8117D0-77CC-41D5-9531-9DC023ECAA70}" srcId="{312CFD47-C532-45BE-A735-5623D74140BF}" destId="{07D67AD2-CF94-4BC0-B7CC-14975E712190}" srcOrd="1" destOrd="0" parTransId="{F9F28DFA-A94B-4E94-BB8D-AF42D18075E3}" sibTransId="{99CC19F9-E6BC-4906-B22A-4BAC79E7DEA8}"/>
    <dgm:cxn modelId="{6493A9D0-86DF-42C2-919B-096CE03DE91E}" type="presOf" srcId="{6712021C-45D0-48FB-B0EE-2CA5D5289FC8}" destId="{BA0FA344-EF90-430C-829B-DE88B5EC413C}" srcOrd="0" destOrd="0" presId="urn:microsoft.com/office/officeart/2005/8/layout/arrow2"/>
    <dgm:cxn modelId="{789BA1E2-5AC2-4010-813E-4C2FE2BA80E0}" srcId="{312CFD47-C532-45BE-A735-5623D74140BF}" destId="{443EEAA7-E52B-46B2-887F-6AE47641BF0F}" srcOrd="3" destOrd="0" parTransId="{CCA44475-96CA-474F-8397-3425DADE9E9A}" sibTransId="{BFFAB8C3-67EB-4766-8670-CA43B628B0E1}"/>
    <dgm:cxn modelId="{43E5B51D-9D58-493C-94B3-AF346B5D778D}" type="presParOf" srcId="{30C00AEF-9CAD-4307-9C1B-766C587329B1}" destId="{98D27312-7DB6-4997-83FE-9530541BB1A3}" srcOrd="0" destOrd="0" presId="urn:microsoft.com/office/officeart/2005/8/layout/arrow2"/>
    <dgm:cxn modelId="{6DE622F0-3B3F-4CE8-AC6D-BFDF566ADD96}" type="presParOf" srcId="{30C00AEF-9CAD-4307-9C1B-766C587329B1}" destId="{1B2ECF93-5F8C-492E-AAB2-7BBACEFB0AE2}" srcOrd="1" destOrd="0" presId="urn:microsoft.com/office/officeart/2005/8/layout/arrow2"/>
    <dgm:cxn modelId="{2BED9222-899A-4552-ACD8-8543101E59B3}" type="presParOf" srcId="{1B2ECF93-5F8C-492E-AAB2-7BBACEFB0AE2}" destId="{BCEA4E59-E889-4FBB-9EC5-C38CEA5E0D86}" srcOrd="0" destOrd="0" presId="urn:microsoft.com/office/officeart/2005/8/layout/arrow2"/>
    <dgm:cxn modelId="{68768151-BC0B-433F-9447-3F216B35A48F}" type="presParOf" srcId="{1B2ECF93-5F8C-492E-AAB2-7BBACEFB0AE2}" destId="{58458298-EAFE-46F2-BD73-3807217D3909}" srcOrd="1" destOrd="0" presId="urn:microsoft.com/office/officeart/2005/8/layout/arrow2"/>
    <dgm:cxn modelId="{F65B561E-4328-4240-898B-4E975DE03516}" type="presParOf" srcId="{1B2ECF93-5F8C-492E-AAB2-7BBACEFB0AE2}" destId="{7B95D159-9328-4141-B184-8FD268B27857}" srcOrd="2" destOrd="0" presId="urn:microsoft.com/office/officeart/2005/8/layout/arrow2"/>
    <dgm:cxn modelId="{E9E325B9-33EF-4DF7-9627-4C0415132E71}" type="presParOf" srcId="{1B2ECF93-5F8C-492E-AAB2-7BBACEFB0AE2}" destId="{C23C1AF2-D447-42A9-BFEB-312BCBF1A460}" srcOrd="3" destOrd="0" presId="urn:microsoft.com/office/officeart/2005/8/layout/arrow2"/>
    <dgm:cxn modelId="{8CB06229-5681-4AB8-B649-DA2A8857070B}" type="presParOf" srcId="{1B2ECF93-5F8C-492E-AAB2-7BBACEFB0AE2}" destId="{48B900A8-3BE1-4061-81EB-1419875B3BF1}" srcOrd="4" destOrd="0" presId="urn:microsoft.com/office/officeart/2005/8/layout/arrow2"/>
    <dgm:cxn modelId="{25EC3E79-2FD8-4C1E-A242-4B6353619AB0}" type="presParOf" srcId="{1B2ECF93-5F8C-492E-AAB2-7BBACEFB0AE2}" destId="{BA0FA344-EF90-430C-829B-DE88B5EC413C}" srcOrd="5" destOrd="0" presId="urn:microsoft.com/office/officeart/2005/8/layout/arrow2"/>
    <dgm:cxn modelId="{87AF0CAA-6A8D-46D1-B719-9176F0C4107C}" type="presParOf" srcId="{1B2ECF93-5F8C-492E-AAB2-7BBACEFB0AE2}" destId="{D7427134-5684-4089-988B-A772CBC4E4EA}" srcOrd="6" destOrd="0" presId="urn:microsoft.com/office/officeart/2005/8/layout/arrow2"/>
    <dgm:cxn modelId="{B2F98D70-458C-42A7-B4BE-64B0738C718D}"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B35D4-4091-4C5B-BD7B-D240AED84BA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9A918F4-C7FD-4A2A-9717-F6D4E14CE10F}">
      <dgm:prSet phldrT="[Text]"/>
      <dgm:spPr>
        <a:solidFill>
          <a:schemeClr val="lt1">
            <a:hueOff val="0"/>
            <a:satOff val="0"/>
            <a:lumOff val="0"/>
            <a:alpha val="0"/>
          </a:schemeClr>
        </a:solidFill>
        <a:ln>
          <a:noFill/>
        </a:ln>
      </dgm:spPr>
      <dgm:t>
        <a:bodyPr/>
        <a:lstStyle/>
        <a:p>
          <a:r>
            <a:rPr lang="en-US" cap="small" baseline="0">
              <a:solidFill>
                <a:schemeClr val="bg1"/>
              </a:solidFill>
              <a:latin typeface="Futura std light"/>
            </a:rPr>
            <a:t>Assess</a:t>
          </a:r>
        </a:p>
      </dgm:t>
    </dgm:pt>
    <dgm:pt modelId="{CA621146-95ED-4AEE-82C3-571481409DAB}" type="parTrans" cxnId="{BF3E9C2D-5334-4EE7-9B1E-696356A0D9DB}">
      <dgm:prSet/>
      <dgm:spPr/>
      <dgm:t>
        <a:bodyPr/>
        <a:lstStyle/>
        <a:p>
          <a:endParaRPr lang="en-US"/>
        </a:p>
      </dgm:t>
    </dgm:pt>
    <dgm:pt modelId="{06FD948E-B84D-4432-B663-1B678C346980}" type="sibTrans" cxnId="{BF3E9C2D-5334-4EE7-9B1E-696356A0D9DB}">
      <dgm:prSet/>
      <dgm:spPr/>
      <dgm:t>
        <a:bodyPr/>
        <a:lstStyle/>
        <a:p>
          <a:endParaRPr lang="en-US"/>
        </a:p>
      </dgm:t>
    </dgm:pt>
    <dgm:pt modelId="{6BC57E28-6196-4C81-BBA4-ED6789A8B251}">
      <dgm:prSet phldrT="[Text]"/>
      <dgm:spPr>
        <a:solidFill>
          <a:schemeClr val="lt1">
            <a:hueOff val="0"/>
            <a:satOff val="0"/>
            <a:lumOff val="0"/>
            <a:alpha val="0"/>
          </a:schemeClr>
        </a:solidFill>
        <a:ln>
          <a:noFill/>
        </a:ln>
      </dgm:spPr>
      <dgm:t>
        <a:bodyPr/>
        <a:lstStyle/>
        <a:p>
          <a:r>
            <a:rPr lang="en-US" cap="small" baseline="0">
              <a:solidFill>
                <a:schemeClr val="bg1"/>
              </a:solidFill>
              <a:latin typeface="Futura std light"/>
            </a:rPr>
            <a:t>Prioritize</a:t>
          </a:r>
        </a:p>
      </dgm:t>
    </dgm:pt>
    <dgm:pt modelId="{DDA8C3CE-23A1-4E78-A8D8-F388B6BFFEBE}" type="parTrans" cxnId="{EF05865F-6FF2-4616-BC55-BFC05A26A31E}">
      <dgm:prSet/>
      <dgm:spPr/>
      <dgm:t>
        <a:bodyPr/>
        <a:lstStyle/>
        <a:p>
          <a:endParaRPr lang="en-US"/>
        </a:p>
      </dgm:t>
    </dgm:pt>
    <dgm:pt modelId="{5EB3823A-33FB-429E-B31A-D8D99E55F0E8}" type="sibTrans" cxnId="{EF05865F-6FF2-4616-BC55-BFC05A26A31E}">
      <dgm:prSet/>
      <dgm:spPr/>
      <dgm:t>
        <a:bodyPr/>
        <a:lstStyle/>
        <a:p>
          <a:endParaRPr lang="en-US"/>
        </a:p>
      </dgm:t>
    </dgm:pt>
    <dgm:pt modelId="{DA2782F8-683C-4BD3-8ED3-1F486B46BC3C}">
      <dgm:prSet phldrT="[Text]"/>
      <dgm:spPr>
        <a:solidFill>
          <a:schemeClr val="lt1">
            <a:hueOff val="0"/>
            <a:satOff val="0"/>
            <a:lumOff val="0"/>
            <a:alpha val="0"/>
          </a:schemeClr>
        </a:solidFill>
        <a:ln>
          <a:noFill/>
        </a:ln>
      </dgm:spPr>
      <dgm:t>
        <a:bodyPr/>
        <a:lstStyle/>
        <a:p>
          <a:r>
            <a:rPr lang="en-US" cap="small" baseline="0">
              <a:solidFill>
                <a:schemeClr val="bg1"/>
              </a:solidFill>
              <a:latin typeface="Futura std light"/>
            </a:rPr>
            <a:t>Plan</a:t>
          </a:r>
        </a:p>
      </dgm:t>
    </dgm:pt>
    <dgm:pt modelId="{21354DF0-D4E6-4B26-8A41-09AC6B4D6E67}" type="parTrans" cxnId="{C250FA6B-AA55-4527-9F6C-178697D19C2B}">
      <dgm:prSet/>
      <dgm:spPr/>
      <dgm:t>
        <a:bodyPr/>
        <a:lstStyle/>
        <a:p>
          <a:endParaRPr lang="en-US"/>
        </a:p>
      </dgm:t>
    </dgm:pt>
    <dgm:pt modelId="{BF00427B-E65D-4554-A85A-362674498459}" type="sibTrans" cxnId="{C250FA6B-AA55-4527-9F6C-178697D19C2B}">
      <dgm:prSet/>
      <dgm:spPr/>
      <dgm:t>
        <a:bodyPr/>
        <a:lstStyle/>
        <a:p>
          <a:endParaRPr lang="en-US"/>
        </a:p>
      </dgm:t>
    </dgm:pt>
    <dgm:pt modelId="{BD42CB80-BF08-4461-A984-213CCAA0FE1C}" type="pres">
      <dgm:prSet presAssocID="{B8CB35D4-4091-4C5B-BD7B-D240AED84BA4}" presName="Name0" presStyleCnt="0">
        <dgm:presLayoutVars>
          <dgm:dir/>
          <dgm:resizeHandles val="exact"/>
        </dgm:presLayoutVars>
      </dgm:prSet>
      <dgm:spPr/>
    </dgm:pt>
    <dgm:pt modelId="{FC139C43-69B5-44FB-BAC9-6E50F12B95CF}" type="pres">
      <dgm:prSet presAssocID="{A9A918F4-C7FD-4A2A-9717-F6D4E14CE10F}" presName="composite" presStyleCnt="0"/>
      <dgm:spPr/>
    </dgm:pt>
    <dgm:pt modelId="{E52DAAA9-795B-4B84-950C-4B60AB32C35A}" type="pres">
      <dgm:prSet presAssocID="{A9A918F4-C7FD-4A2A-9717-F6D4E14CE10F}" presName="bgChev" presStyleLbl="node1" presStyleIdx="0" presStyleCnt="3" custLinFactNeighborX="5258"/>
      <dgm:spPr>
        <a:solidFill>
          <a:srgbClr val="0074C6"/>
        </a:solidFill>
        <a:ln>
          <a:noFill/>
        </a:ln>
      </dgm:spPr>
    </dgm:pt>
    <dgm:pt modelId="{F7011BBC-F3B1-4B89-82EF-9E4B62AB088E}" type="pres">
      <dgm:prSet presAssocID="{A9A918F4-C7FD-4A2A-9717-F6D4E14CE10F}" presName="txNode" presStyleLbl="fgAcc1" presStyleIdx="0" presStyleCnt="3" custScaleX="76563" custScaleY="90404" custLinFactNeighborX="-20748" custLinFactNeighborY="-25430">
        <dgm:presLayoutVars>
          <dgm:bulletEnabled val="1"/>
        </dgm:presLayoutVars>
      </dgm:prSet>
      <dgm:spPr/>
    </dgm:pt>
    <dgm:pt modelId="{CA07A5AF-C36A-495C-B693-064C020D15BA}" type="pres">
      <dgm:prSet presAssocID="{06FD948E-B84D-4432-B663-1B678C346980}" presName="compositeSpace" presStyleCnt="0"/>
      <dgm:spPr/>
    </dgm:pt>
    <dgm:pt modelId="{212F4EA9-2E7C-4B7B-A53D-1D0B8928C925}" type="pres">
      <dgm:prSet presAssocID="{6BC57E28-6196-4C81-BBA4-ED6789A8B251}" presName="composite" presStyleCnt="0"/>
      <dgm:spPr/>
    </dgm:pt>
    <dgm:pt modelId="{50F6383B-14C5-47DC-A2CD-14FE612F368A}" type="pres">
      <dgm:prSet presAssocID="{6BC57E28-6196-4C81-BBA4-ED6789A8B251}" presName="bgChev" presStyleLbl="node1" presStyleIdx="1" presStyleCnt="3"/>
      <dgm:spPr>
        <a:solidFill>
          <a:srgbClr val="56AA1C"/>
        </a:solidFill>
      </dgm:spPr>
    </dgm:pt>
    <dgm:pt modelId="{DD43EDF1-2B76-4B03-985C-E90C9BDB2682}" type="pres">
      <dgm:prSet presAssocID="{6BC57E28-6196-4C81-BBA4-ED6789A8B251}" presName="txNode" presStyleLbl="fgAcc1" presStyleIdx="1" presStyleCnt="3" custLinFactNeighborX="-19244" custLinFactNeighborY="-24765">
        <dgm:presLayoutVars>
          <dgm:bulletEnabled val="1"/>
        </dgm:presLayoutVars>
      </dgm:prSet>
      <dgm:spPr/>
    </dgm:pt>
    <dgm:pt modelId="{558BFFEB-02BC-49CA-84D7-A8B46F043F11}" type="pres">
      <dgm:prSet presAssocID="{5EB3823A-33FB-429E-B31A-D8D99E55F0E8}" presName="compositeSpace" presStyleCnt="0"/>
      <dgm:spPr/>
    </dgm:pt>
    <dgm:pt modelId="{001E6104-CB4F-49D4-9C12-D7C7D3C5F81A}" type="pres">
      <dgm:prSet presAssocID="{DA2782F8-683C-4BD3-8ED3-1F486B46BC3C}" presName="composite" presStyleCnt="0"/>
      <dgm:spPr/>
    </dgm:pt>
    <dgm:pt modelId="{4E4E6A2B-D7B2-4B12-87F2-3DC2BD188994}" type="pres">
      <dgm:prSet presAssocID="{DA2782F8-683C-4BD3-8ED3-1F486B46BC3C}" presName="bgChev" presStyleLbl="node1" presStyleIdx="2" presStyleCnt="3" custLinFactNeighborX="-14280"/>
      <dgm:spPr>
        <a:solidFill>
          <a:srgbClr val="CD9A09"/>
        </a:solidFill>
      </dgm:spPr>
    </dgm:pt>
    <dgm:pt modelId="{2B556698-D9C6-4080-928D-13BC375E801F}" type="pres">
      <dgm:prSet presAssocID="{DA2782F8-683C-4BD3-8ED3-1F486B46BC3C}" presName="txNode" presStyleLbl="fgAcc1" presStyleIdx="2" presStyleCnt="3" custScaleX="75132" custLinFactNeighborX="-38285" custLinFactNeighborY="-26001">
        <dgm:presLayoutVars>
          <dgm:bulletEnabled val="1"/>
        </dgm:presLayoutVars>
      </dgm:prSet>
      <dgm:spPr/>
    </dgm:pt>
  </dgm:ptLst>
  <dgm:cxnLst>
    <dgm:cxn modelId="{F74C5408-6E88-4E74-80A4-A66B862A5D33}" type="presOf" srcId="{A9A918F4-C7FD-4A2A-9717-F6D4E14CE10F}" destId="{F7011BBC-F3B1-4B89-82EF-9E4B62AB088E}" srcOrd="0" destOrd="0" presId="urn:microsoft.com/office/officeart/2005/8/layout/chevronAccent+Icon"/>
    <dgm:cxn modelId="{BF3E9C2D-5334-4EE7-9B1E-696356A0D9DB}" srcId="{B8CB35D4-4091-4C5B-BD7B-D240AED84BA4}" destId="{A9A918F4-C7FD-4A2A-9717-F6D4E14CE10F}" srcOrd="0" destOrd="0" parTransId="{CA621146-95ED-4AEE-82C3-571481409DAB}" sibTransId="{06FD948E-B84D-4432-B663-1B678C346980}"/>
    <dgm:cxn modelId="{AEAB863F-FB5C-414A-B675-188BFEDCE1ED}" type="presOf" srcId="{B8CB35D4-4091-4C5B-BD7B-D240AED84BA4}" destId="{BD42CB80-BF08-4461-A984-213CCAA0FE1C}" srcOrd="0" destOrd="0" presId="urn:microsoft.com/office/officeart/2005/8/layout/chevronAccent+Icon"/>
    <dgm:cxn modelId="{EF05865F-6FF2-4616-BC55-BFC05A26A31E}" srcId="{B8CB35D4-4091-4C5B-BD7B-D240AED84BA4}" destId="{6BC57E28-6196-4C81-BBA4-ED6789A8B251}" srcOrd="1" destOrd="0" parTransId="{DDA8C3CE-23A1-4E78-A8D8-F388B6BFFEBE}" sibTransId="{5EB3823A-33FB-429E-B31A-D8D99E55F0E8}"/>
    <dgm:cxn modelId="{0BC91C4B-BD7F-4AC0-B7C0-600335C32731}" type="presOf" srcId="{DA2782F8-683C-4BD3-8ED3-1F486B46BC3C}" destId="{2B556698-D9C6-4080-928D-13BC375E801F}" srcOrd="0" destOrd="0" presId="urn:microsoft.com/office/officeart/2005/8/layout/chevronAccent+Icon"/>
    <dgm:cxn modelId="{C250FA6B-AA55-4527-9F6C-178697D19C2B}" srcId="{B8CB35D4-4091-4C5B-BD7B-D240AED84BA4}" destId="{DA2782F8-683C-4BD3-8ED3-1F486B46BC3C}" srcOrd="2" destOrd="0" parTransId="{21354DF0-D4E6-4B26-8A41-09AC6B4D6E67}" sibTransId="{BF00427B-E65D-4554-A85A-362674498459}"/>
    <dgm:cxn modelId="{B6059FAB-1A77-4723-875F-B6BD23257EA6}" type="presOf" srcId="{6BC57E28-6196-4C81-BBA4-ED6789A8B251}" destId="{DD43EDF1-2B76-4B03-985C-E90C9BDB2682}" srcOrd="0" destOrd="0" presId="urn:microsoft.com/office/officeart/2005/8/layout/chevronAccent+Icon"/>
    <dgm:cxn modelId="{AD644F1B-1664-4F1E-9555-D830C7B9890C}" type="presParOf" srcId="{BD42CB80-BF08-4461-A984-213CCAA0FE1C}" destId="{FC139C43-69B5-44FB-BAC9-6E50F12B95CF}" srcOrd="0" destOrd="0" presId="urn:microsoft.com/office/officeart/2005/8/layout/chevronAccent+Icon"/>
    <dgm:cxn modelId="{1220A4FC-03DD-4205-AB78-668A164F824B}" type="presParOf" srcId="{FC139C43-69B5-44FB-BAC9-6E50F12B95CF}" destId="{E52DAAA9-795B-4B84-950C-4B60AB32C35A}" srcOrd="0" destOrd="0" presId="urn:microsoft.com/office/officeart/2005/8/layout/chevronAccent+Icon"/>
    <dgm:cxn modelId="{4C9619C0-4A53-40EA-B8D2-8FFEDB5CD1A5}" type="presParOf" srcId="{FC139C43-69B5-44FB-BAC9-6E50F12B95CF}" destId="{F7011BBC-F3B1-4B89-82EF-9E4B62AB088E}" srcOrd="1" destOrd="0" presId="urn:microsoft.com/office/officeart/2005/8/layout/chevronAccent+Icon"/>
    <dgm:cxn modelId="{BD488FDD-A321-4D3D-80E6-CE6E5C5ECD7F}" type="presParOf" srcId="{BD42CB80-BF08-4461-A984-213CCAA0FE1C}" destId="{CA07A5AF-C36A-495C-B693-064C020D15BA}" srcOrd="1" destOrd="0" presId="urn:microsoft.com/office/officeart/2005/8/layout/chevronAccent+Icon"/>
    <dgm:cxn modelId="{6F9D50D4-52A9-4AC6-8726-6AD704616BDC}" type="presParOf" srcId="{BD42CB80-BF08-4461-A984-213CCAA0FE1C}" destId="{212F4EA9-2E7C-4B7B-A53D-1D0B8928C925}" srcOrd="2" destOrd="0" presId="urn:microsoft.com/office/officeart/2005/8/layout/chevronAccent+Icon"/>
    <dgm:cxn modelId="{7C9BFF41-8161-4B83-ADD5-3A46E120299E}" type="presParOf" srcId="{212F4EA9-2E7C-4B7B-A53D-1D0B8928C925}" destId="{50F6383B-14C5-47DC-A2CD-14FE612F368A}" srcOrd="0" destOrd="0" presId="urn:microsoft.com/office/officeart/2005/8/layout/chevronAccent+Icon"/>
    <dgm:cxn modelId="{DBED85E7-3F55-440A-8981-FBBA3ABE60F8}" type="presParOf" srcId="{212F4EA9-2E7C-4B7B-A53D-1D0B8928C925}" destId="{DD43EDF1-2B76-4B03-985C-E90C9BDB2682}" srcOrd="1" destOrd="0" presId="urn:microsoft.com/office/officeart/2005/8/layout/chevronAccent+Icon"/>
    <dgm:cxn modelId="{D7BED6DE-E127-4C02-B368-78DB673AB358}" type="presParOf" srcId="{BD42CB80-BF08-4461-A984-213CCAA0FE1C}" destId="{558BFFEB-02BC-49CA-84D7-A8B46F043F11}" srcOrd="3" destOrd="0" presId="urn:microsoft.com/office/officeart/2005/8/layout/chevronAccent+Icon"/>
    <dgm:cxn modelId="{C66DEAAE-9B2D-4A98-A4D7-3CC89795409C}" type="presParOf" srcId="{BD42CB80-BF08-4461-A984-213CCAA0FE1C}" destId="{001E6104-CB4F-49D4-9C12-D7C7D3C5F81A}" srcOrd="4" destOrd="0" presId="urn:microsoft.com/office/officeart/2005/8/layout/chevronAccent+Icon"/>
    <dgm:cxn modelId="{0CF1E2D3-5B28-4668-968B-FDB8BC4252B2}" type="presParOf" srcId="{001E6104-CB4F-49D4-9C12-D7C7D3C5F81A}" destId="{4E4E6A2B-D7B2-4B12-87F2-3DC2BD188994}" srcOrd="0" destOrd="0" presId="urn:microsoft.com/office/officeart/2005/8/layout/chevronAccent+Icon"/>
    <dgm:cxn modelId="{A523F989-200D-4785-860A-A24C57AC07CE}" type="presParOf" srcId="{001E6104-CB4F-49D4-9C12-D7C7D3C5F81A}" destId="{2B556698-D9C6-4080-928D-13BC375E801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302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Basic</a:t>
          </a:r>
        </a:p>
      </dsp:txBody>
      <dsp:txXfrm>
        <a:off x="1590883" y="18302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98778" y="1501264"/>
          <a:ext cx="861974" cy="34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Developing</a:t>
          </a:r>
        </a:p>
      </dsp:txBody>
      <dsp:txXfrm>
        <a:off x="2598778" y="1501264"/>
        <a:ext cx="861974" cy="34173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901516" y="1187632"/>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Advanced</a:t>
          </a:r>
        </a:p>
      </dsp:txBody>
      <dsp:txXfrm>
        <a:off x="3901516" y="1187632"/>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051461"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Leading Edge</a:t>
          </a:r>
        </a:p>
      </dsp:txBody>
      <dsp:txXfrm>
        <a:off x="5051461"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DAAA9-795B-4B84-950C-4B60AB32C35A}">
      <dsp:nvSpPr>
        <dsp:cNvPr id="0" name=""/>
        <dsp:cNvSpPr/>
      </dsp:nvSpPr>
      <dsp:spPr>
        <a:xfrm>
          <a:off x="127232" y="982693"/>
          <a:ext cx="2322517" cy="896491"/>
        </a:xfrm>
        <a:prstGeom prst="chevron">
          <a:avLst>
            <a:gd name="adj" fmla="val 40000"/>
          </a:avLst>
        </a:prstGeom>
        <a:solidFill>
          <a:srgbClr val="0074C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011BBC-F3B1-4B89-82EF-9E4B62AB088E}">
      <dsp:nvSpPr>
        <dsp:cNvPr id="0" name=""/>
        <dsp:cNvSpPr/>
      </dsp:nvSpPr>
      <dsp:spPr>
        <a:xfrm>
          <a:off x="447362" y="1021852"/>
          <a:ext cx="1501581" cy="810464"/>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cap="small" baseline="0">
              <a:solidFill>
                <a:schemeClr val="bg1"/>
              </a:solidFill>
              <a:latin typeface="Futura std light"/>
            </a:rPr>
            <a:t>Assess</a:t>
          </a:r>
        </a:p>
      </dsp:txBody>
      <dsp:txXfrm>
        <a:off x="471100" y="1045590"/>
        <a:ext cx="1454105" cy="762988"/>
      </dsp:txXfrm>
    </dsp:sp>
    <dsp:sp modelId="{50F6383B-14C5-47DC-A2CD-14FE612F368A}">
      <dsp:nvSpPr>
        <dsp:cNvPr id="0" name=""/>
        <dsp:cNvSpPr/>
      </dsp:nvSpPr>
      <dsp:spPr>
        <a:xfrm>
          <a:off x="2428117" y="961186"/>
          <a:ext cx="2322517" cy="896491"/>
        </a:xfrm>
        <a:prstGeom prst="chevron">
          <a:avLst>
            <a:gd name="adj" fmla="val 40000"/>
          </a:avLst>
        </a:prstGeom>
        <a:solidFill>
          <a:srgbClr val="56AA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43EDF1-2B76-4B03-985C-E90C9BDB2682}">
      <dsp:nvSpPr>
        <dsp:cNvPr id="0" name=""/>
        <dsp:cNvSpPr/>
      </dsp:nvSpPr>
      <dsp:spPr>
        <a:xfrm>
          <a:off x="2670034" y="963293"/>
          <a:ext cx="196123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cap="small" baseline="0">
              <a:solidFill>
                <a:schemeClr val="bg1"/>
              </a:solidFill>
              <a:latin typeface="Futura std light"/>
            </a:rPr>
            <a:t>Prioritize</a:t>
          </a:r>
        </a:p>
      </dsp:txBody>
      <dsp:txXfrm>
        <a:off x="2696291" y="989550"/>
        <a:ext cx="1908722" cy="843977"/>
      </dsp:txXfrm>
    </dsp:sp>
    <dsp:sp modelId="{4E4E6A2B-D7B2-4B12-87F2-3DC2BD188994}">
      <dsp:nvSpPr>
        <dsp:cNvPr id="0" name=""/>
        <dsp:cNvSpPr/>
      </dsp:nvSpPr>
      <dsp:spPr>
        <a:xfrm>
          <a:off x="4749292" y="961186"/>
          <a:ext cx="2322517" cy="896491"/>
        </a:xfrm>
        <a:prstGeom prst="chevron">
          <a:avLst>
            <a:gd name="adj" fmla="val 40000"/>
          </a:avLst>
        </a:prstGeom>
        <a:solidFill>
          <a:srgbClr val="CD9A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56698-D9C6-4080-928D-13BC375E801F}">
      <dsp:nvSpPr>
        <dsp:cNvPr id="0" name=""/>
        <dsp:cNvSpPr/>
      </dsp:nvSpPr>
      <dsp:spPr>
        <a:xfrm>
          <a:off x="5193286" y="952212"/>
          <a:ext cx="1473516" cy="896491"/>
        </a:xfrm>
        <a:prstGeom prst="roundRect">
          <a:avLst>
            <a:gd name="adj" fmla="val 10000"/>
          </a:avLst>
        </a:prstGeom>
        <a:solidFill>
          <a:schemeClr val="lt1">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cap="small" baseline="0">
              <a:solidFill>
                <a:schemeClr val="bg1"/>
              </a:solidFill>
              <a:latin typeface="Futura std light"/>
            </a:rPr>
            <a:t>Plan</a:t>
          </a:r>
        </a:p>
      </dsp:txBody>
      <dsp:txXfrm>
        <a:off x="5219543" y="978469"/>
        <a:ext cx="1421002" cy="84397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12/7/2024</a:t>
            </a:fld>
            <a:endParaRPr lang="en-US" dirty="0"/>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dirty="0"/>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12/7/2024</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951" tIns="46476" rIns="92951" bIns="46476"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dirty="0"/>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r>
              <a:rPr lang="en-US" sz="1200" b="1" dirty="0">
                <a:cs typeface="Arial" panose="020B0604020202020204" pitchFamily="34" charset="0"/>
              </a:rPr>
              <a:t>Staged Development Tool (SDT) for National</a:t>
            </a:r>
            <a:r>
              <a:rPr lang="en-US" sz="1200" b="1" baseline="0" dirty="0">
                <a:cs typeface="Arial" panose="020B0604020202020204" pitchFamily="34" charset="0"/>
              </a:rPr>
              <a:t> </a:t>
            </a:r>
            <a:r>
              <a:rPr lang="en-US" sz="1200" b="1" dirty="0">
                <a:cs typeface="Arial" panose="020B0604020202020204" pitchFamily="34" charset="0"/>
              </a:rPr>
              <a:t>Public Health Institutes (NPHIs)</a:t>
            </a:r>
            <a:endParaRPr lang="en-US" sz="1200" b="1" dirty="0">
              <a:solidFill>
                <a:srgbClr val="FF0000"/>
              </a:solidFill>
              <a:cs typeface="Arial" panose="020B0604020202020204" pitchFamily="34" charset="0"/>
            </a:endParaRPr>
          </a:p>
          <a:p>
            <a:pPr>
              <a:spcAft>
                <a:spcPts val="600"/>
              </a:spcAft>
            </a:pPr>
            <a:r>
              <a:rPr lang="en-US" sz="1200" dirty="0">
                <a:cs typeface="Arial" panose="020B0604020202020204" pitchFamily="34" charset="0"/>
              </a:rPr>
              <a:t>The</a:t>
            </a:r>
            <a:r>
              <a:rPr lang="en-US" sz="1200" baseline="0" dirty="0">
                <a:cs typeface="Arial" panose="020B0604020202020204" pitchFamily="34" charset="0"/>
              </a:rPr>
              <a:t> notes pages for this SDT PowerPoint</a:t>
            </a:r>
            <a:r>
              <a:rPr lang="en-US" sz="1200" dirty="0">
                <a:cs typeface="Arial" panose="020B0604020202020204" pitchFamily="34" charset="0"/>
              </a:rPr>
              <a:t> </a:t>
            </a:r>
            <a:r>
              <a:rPr lang="en-US" sz="1200" baseline="0" dirty="0">
                <a:cs typeface="Arial" panose="020B0604020202020204" pitchFamily="34" charset="0"/>
              </a:rPr>
              <a:t>complement what is in the slides</a:t>
            </a:r>
            <a:r>
              <a:rPr lang="en-US" sz="1200" dirty="0">
                <a:cs typeface="Arial" panose="020B0604020202020204" pitchFamily="34" charset="0"/>
              </a:rPr>
              <a:t>. </a:t>
            </a:r>
          </a:p>
          <a:p>
            <a:pPr indent="274320">
              <a:spcAft>
                <a:spcPts val="600"/>
              </a:spcAft>
            </a:pPr>
            <a:r>
              <a:rPr lang="en-US" sz="1200" dirty="0">
                <a:cs typeface="Arial" panose="020B0604020202020204" pitchFamily="34" charset="0"/>
              </a:rPr>
              <a:t>The SDT was developed by the U.S. Centers for Disease Control and Prevention (CDC) and the International Association of National Public Health Institutes (</a:t>
            </a:r>
            <a:r>
              <a:rPr lang="en-US" sz="1200" b="0" dirty="0">
                <a:cs typeface="Arial" panose="020B0604020202020204" pitchFamily="34" charset="0"/>
              </a:rPr>
              <a:t>IANPHI) with the assistance of a consultative group of</a:t>
            </a:r>
            <a:r>
              <a:rPr lang="en-US" sz="1200" b="0" baseline="0" dirty="0">
                <a:cs typeface="Arial" panose="020B0604020202020204" pitchFamily="34" charset="0"/>
              </a:rPr>
              <a:t> </a:t>
            </a:r>
            <a:r>
              <a:rPr lang="en-US" sz="1200" b="0" cap="none" baseline="0" dirty="0">
                <a:cs typeface="Arial" panose="020B0604020202020204" pitchFamily="34" charset="0"/>
              </a:rPr>
              <a:t>NPHI leaders from around the world. </a:t>
            </a:r>
            <a:r>
              <a:rPr lang="en-US" sz="1200" b="0" dirty="0">
                <a:cs typeface="Arial" panose="020B0604020202020204" pitchFamily="34" charset="0"/>
              </a:rPr>
              <a:t>It is designed to help NPHIs assess their capacities and plan for how to move to a higher level of functioning. </a:t>
            </a:r>
          </a:p>
          <a:p>
            <a:pPr indent="274320">
              <a:spcAft>
                <a:spcPts val="600"/>
              </a:spcAft>
            </a:pPr>
            <a:r>
              <a:rPr lang="en-US" sz="1200" b="0" dirty="0">
                <a:solidFill>
                  <a:sysClr val="windowText" lastClr="000000"/>
                </a:solidFill>
                <a:cs typeface="Arial" panose="020B0604020202020204" pitchFamily="34" charset="0"/>
              </a:rPr>
              <a:t>The SDT was launched in 2017 and has been used not just by NPHIs, but also by Ministries of Health and other organizations throughout the world. The 2024 revision to the website, slide-set, and materials responds to needs identified by NPHIs, for example, by including a Discussion Guide on noncommunicable diseases, and incorporates ideas from experiences from the use of the SDT in countries around the world. </a:t>
            </a: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dirty="0"/>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cs typeface="Arial" panose="020B0604020202020204" pitchFamily="34" charset="0"/>
              </a:rPr>
              <a:t>SDT workshops use a 3-step process</a:t>
            </a:r>
            <a:r>
              <a:rPr lang="en-US" sz="1200" b="0" i="0" kern="1200" dirty="0">
                <a:solidFill>
                  <a:schemeClr val="tx1"/>
                </a:solidFill>
                <a:effectLst/>
                <a:cs typeface="Arial" panose="020B0604020202020204" pitchFamily="34" charset="0"/>
              </a:rPr>
              <a:t>.</a:t>
            </a:r>
            <a:r>
              <a:rPr lang="en-US" sz="1200" b="0" i="0" kern="1200" baseline="0" dirty="0">
                <a:solidFill>
                  <a:schemeClr val="tx1"/>
                </a:solidFill>
                <a:effectLst/>
                <a:cs typeface="Arial" panose="020B0604020202020204" pitchFamily="34" charset="0"/>
              </a:rPr>
              <a:t> </a:t>
            </a:r>
            <a:r>
              <a:rPr lang="en-US" sz="1200" b="0" kern="1200" baseline="0" dirty="0">
                <a:solidFill>
                  <a:schemeClr val="tx1"/>
                </a:solidFill>
                <a:effectLst/>
                <a:cs typeface="Arial" panose="020B0604020202020204" pitchFamily="34" charset="0"/>
              </a:rPr>
              <a:t>The first step is assessment of the current and desired stages, as well as identifying what is keeping the NPHI from achieving the desired stage. The second is prioritization, and the third is planning. </a:t>
            </a:r>
            <a:r>
              <a:rPr lang="en-US" sz="1200" b="0" i="0" kern="1200" dirty="0">
                <a:solidFill>
                  <a:schemeClr val="tx1"/>
                </a:solidFill>
                <a:effectLst/>
                <a:latin typeface="+mn-lt"/>
                <a:ea typeface="+mn-ea"/>
                <a:cs typeface="+mn-cs"/>
              </a:rPr>
              <a:t>The results of SDT planning are a roadmap to building capacity and increasing impact in areas the NPHI considers a priority.  </a:t>
            </a:r>
            <a:endParaRPr lang="en-US" b="0" dirty="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dirty="0"/>
          </a:p>
        </p:txBody>
      </p:sp>
    </p:spTree>
    <p:extLst>
      <p:ext uri="{BB962C8B-B14F-4D97-AF65-F5344CB8AC3E}">
        <p14:creationId xmlns:p14="http://schemas.microsoft.com/office/powerpoint/2010/main" val="129292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dirty="0">
                <a:cs typeface="Arial" panose="020B0604020202020204" pitchFamily="34" charset="0"/>
              </a:rPr>
              <a:t>The Assessment Form is used to capture the key points from discussion. It</a:t>
            </a:r>
            <a:r>
              <a:rPr lang="en-US" sz="1200" baseline="0" dirty="0">
                <a:cs typeface="Arial" panose="020B0604020202020204" pitchFamily="34" charset="0"/>
              </a:rPr>
              <a:t> has places for the current and desired stages for the NPHI as a whole at the top, and places to capture more detailed information about the various domains in the table.</a:t>
            </a: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dirty="0"/>
          </a:p>
        </p:txBody>
      </p:sp>
    </p:spTree>
    <p:extLst>
      <p:ext uri="{BB962C8B-B14F-4D97-AF65-F5344CB8AC3E}">
        <p14:creationId xmlns:p14="http://schemas.microsoft.com/office/powerpoint/2010/main" val="224169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3" y="4941028"/>
            <a:ext cx="6411433" cy="3660458"/>
          </a:xfrm>
        </p:spPr>
        <p:txBody>
          <a:bodyPr/>
          <a:lstStyle/>
          <a:p>
            <a:r>
              <a:rPr lang="en-US" dirty="0">
                <a:solidFill>
                  <a:srgbClr val="000000"/>
                </a:solidFill>
                <a:cs typeface="Arial" panose="020B0604020202020204" pitchFamily="34" charset="0"/>
              </a:rPr>
              <a:t>The</a:t>
            </a:r>
            <a:r>
              <a:rPr lang="en-US" baseline="0" dirty="0">
                <a:solidFill>
                  <a:srgbClr val="000000"/>
                </a:solidFill>
                <a:cs typeface="Arial" panose="020B0604020202020204" pitchFamily="34" charset="0"/>
              </a:rPr>
              <a:t> assessment is meant to be driven by the participants. The facilitator uses the Discussion Guide to prompt thoughtful exchange of ideas and information. </a:t>
            </a: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dirty="0"/>
          </a:p>
        </p:txBody>
      </p:sp>
    </p:spTree>
    <p:extLst>
      <p:ext uri="{BB962C8B-B14F-4D97-AF65-F5344CB8AC3E}">
        <p14:creationId xmlns:p14="http://schemas.microsoft.com/office/powerpoint/2010/main" val="2402443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58750"/>
            <a:ext cx="4184650" cy="3138488"/>
          </a:xfrm>
        </p:spPr>
      </p:sp>
      <p:sp>
        <p:nvSpPr>
          <p:cNvPr id="3" name="Notes Placeholder 2"/>
          <p:cNvSpPr>
            <a:spLocks noGrp="1"/>
          </p:cNvSpPr>
          <p:nvPr>
            <p:ph type="body" idx="1"/>
          </p:nvPr>
        </p:nvSpPr>
        <p:spPr>
          <a:xfrm>
            <a:off x="228599" y="3410406"/>
            <a:ext cx="6530009" cy="3660458"/>
          </a:xfrm>
        </p:spPr>
        <p:txBody>
          <a:bodyPr/>
          <a:lstStyle/>
          <a:p>
            <a:pPr marR="0" lvl="0" algn="l" defTabSz="914400" rtl="0" eaLnBrk="1" fontAlgn="auto" latinLnBrk="0" hangingPunct="1">
              <a:lnSpc>
                <a:spcPct val="100000"/>
              </a:lnSpc>
              <a:spcBef>
                <a:spcPts val="0"/>
              </a:spcBef>
              <a:spcAft>
                <a:spcPts val="0"/>
              </a:spcAft>
              <a:buClrTx/>
              <a:buSzTx/>
              <a:tabLst/>
              <a:defRPr/>
            </a:pPr>
            <a:r>
              <a:rPr lang="en-US" dirty="0">
                <a:solidFill>
                  <a:srgbClr val="000000"/>
                </a:solidFill>
                <a:cs typeface="Arial" panose="020B0604020202020204" pitchFamily="34" charset="0"/>
              </a:rPr>
              <a:t>This is an example of what might have been captured on the Assessment Form for the Strategic Direction domain using the Discussion Guide about Surveillance. You can see that this</a:t>
            </a:r>
            <a:r>
              <a:rPr lang="en-US" baseline="0" dirty="0">
                <a:solidFill>
                  <a:srgbClr val="000000"/>
                </a:solidFill>
                <a:cs typeface="Arial" panose="020B0604020202020204" pitchFamily="34" charset="0"/>
              </a:rPr>
              <a:t> NPHI</a:t>
            </a:r>
            <a:r>
              <a:rPr lang="en-US" dirty="0">
                <a:solidFill>
                  <a:srgbClr val="000000"/>
                </a:solidFill>
                <a:cs typeface="Arial" panose="020B0604020202020204" pitchFamily="34" charset="0"/>
              </a:rPr>
              <a:t> is hoping to go from a score of 4 to 7 in a year, and they have identified</a:t>
            </a:r>
            <a:r>
              <a:rPr lang="en-US" baseline="0" dirty="0">
                <a:solidFill>
                  <a:srgbClr val="000000"/>
                </a:solidFill>
                <a:cs typeface="Arial" panose="020B0604020202020204" pitchFamily="34" charset="0"/>
              </a:rPr>
              <a:t> issues they need to address to get there. Some of the items captured in the right-hand column will be priorities, but some will not. Some may need further discussion to ensure explore whether addressing them will result in the desired improvements or whether there are underlying issues that are more critical. </a:t>
            </a:r>
          </a:p>
          <a:p>
            <a:pPr marR="0" lvl="0" algn="l" defTabSz="914400" rtl="0" eaLnBrk="1" fontAlgn="auto" latinLnBrk="0" hangingPunct="1">
              <a:lnSpc>
                <a:spcPct val="100000"/>
              </a:lnSpc>
              <a:spcBef>
                <a:spcPts val="0"/>
              </a:spcBef>
              <a:spcAft>
                <a:spcPts val="0"/>
              </a:spcAft>
              <a:buClrTx/>
              <a:buSzTx/>
              <a:tabLst/>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b="0"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baseline="0" dirty="0">
              <a:solidFill>
                <a:srgbClr val="000000"/>
              </a:solidFil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baseline="0" dirty="0">
              <a:solidFill>
                <a:srgbClr val="000000"/>
              </a:solidFill>
              <a:cs typeface="Arial" panose="020B0604020202020204" pitchFamily="34" charset="0"/>
            </a:endParaRPr>
          </a:p>
          <a:p>
            <a:endParaRPr lang="en-US" sz="1200" kern="1200" dirty="0">
              <a:solidFill>
                <a:srgbClr val="000000"/>
              </a:solidFill>
              <a:effectLst/>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dirty="0"/>
          </a:p>
        </p:txBody>
      </p:sp>
    </p:spTree>
    <p:extLst>
      <p:ext uri="{BB962C8B-B14F-4D97-AF65-F5344CB8AC3E}">
        <p14:creationId xmlns:p14="http://schemas.microsoft.com/office/powerpoint/2010/main" val="81902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rgbClr val="FF0000"/>
                </a:solidFill>
                <a:effectLst/>
                <a:cs typeface="Arial" panose="020B0604020202020204" pitchFamily="34" charset="0"/>
              </a:rPr>
              <a:t>The Assessment typically results in many ideas. Because the discussion is free-flowing, related ideas may appear under different domains. During the break, the facilitator and recorder group these ideas into categories that they believe are consistent with how the group is thinking about the issues. For example, using the Surveillance Discussion Guide, ideas about data integration or about subnational reporting to the NPHI might have been raised in several domains (e.g., Resources, Systems, Engagement, and Impact). These ideas can be consolidated into categories, as shown above.</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dirty="0"/>
          </a:p>
        </p:txBody>
      </p:sp>
    </p:spTree>
    <p:extLst>
      <p:ext uri="{BB962C8B-B14F-4D97-AF65-F5344CB8AC3E}">
        <p14:creationId xmlns:p14="http://schemas.microsoft.com/office/powerpoint/2010/main" val="417372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cs typeface="Arial" panose="020B0604020202020204" pitchFamily="34" charset="0"/>
              </a:rPr>
              <a:t>During prioritization, the recorder can cross out issues deemed low priority and highlight those that are deemed important. Some issues will be modified based on further probing. </a:t>
            </a:r>
            <a:endParaRPr lang="en-US" sz="1200" b="0" i="0" kern="1200" baseline="0" dirty="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dirty="0"/>
          </a:p>
        </p:txBody>
      </p:sp>
    </p:spTree>
    <p:extLst>
      <p:ext uri="{BB962C8B-B14F-4D97-AF65-F5344CB8AC3E}">
        <p14:creationId xmlns:p14="http://schemas.microsoft.com/office/powerpoint/2010/main" val="117764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this next part of the SDT process, participants develop plans for their highest priorities.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It is critical to clearly define who is responsible for which actions, and the timeline for achieving them. </a:t>
            </a:r>
            <a:r>
              <a:rPr lang="en-US" dirty="0">
                <a:solidFill>
                  <a:srgbClr val="FF0000"/>
                </a:solidFill>
              </a:rPr>
              <a:t>If</a:t>
            </a:r>
            <a:r>
              <a:rPr lang="en-US" baseline="0" dirty="0">
                <a:solidFill>
                  <a:srgbClr val="FF0000"/>
                </a:solidFill>
              </a:rPr>
              <a:t> work-planning does not immediately follow prioritization, some NPHIs may choose to conduct work-planning during the subsequent weeks.</a:t>
            </a:r>
            <a:endParaRPr lang="en-US" dirty="0">
              <a:solidFill>
                <a:srgbClr val="FF0000"/>
              </a:solidFill>
            </a:endParaRPr>
          </a:p>
          <a:p>
            <a:pPr marL="0" marR="0" indent="27432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Note that</a:t>
            </a:r>
            <a:r>
              <a:rPr lang="en-US" sz="1200" b="0" kern="1200" baseline="0" dirty="0">
                <a:solidFill>
                  <a:schemeClr val="tx1"/>
                </a:solidFill>
                <a:effectLst/>
                <a:latin typeface="+mn-lt"/>
                <a:ea typeface="+mn-ea"/>
                <a:cs typeface="+mn-cs"/>
              </a:rPr>
              <a:t> planning using the SDT is meant to be</a:t>
            </a:r>
            <a:r>
              <a:rPr lang="en-US" sz="1200" b="0" kern="1200" dirty="0">
                <a:solidFill>
                  <a:schemeClr val="tx1"/>
                </a:solidFill>
                <a:effectLst/>
                <a:latin typeface="+mn-lt"/>
                <a:ea typeface="+mn-ea"/>
                <a:cs typeface="+mn-cs"/>
              </a:rPr>
              <a:t> flexible. In this example</a:t>
            </a:r>
            <a:r>
              <a:rPr lang="en-US" sz="1200" b="0" kern="1200" baseline="0" dirty="0">
                <a:solidFill>
                  <a:schemeClr val="tx1"/>
                </a:solidFill>
                <a:effectLst/>
                <a:latin typeface="+mn-lt"/>
                <a:ea typeface="+mn-ea"/>
                <a:cs typeface="+mn-cs"/>
              </a:rPr>
              <a:t> the group has put timelines in with milestones and noted where it will need to consult with leadership before proceeding to map out detailed next steps (although a timeframe for that consultation is given).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dirty="0"/>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participants have additional ideas about high-priority activities that could achieve results quickly on issues not covered by the Discussion Guide under discussion. Capturing these and developing next steps may help the NPHI achieve a higher overall level of functioning and/or effectiveness.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SDT Colombia (July 2017)</a:t>
            </a: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a:p>
        </p:txBody>
      </p:sp>
    </p:spTree>
    <p:extLst>
      <p:ext uri="{BB962C8B-B14F-4D97-AF65-F5344CB8AC3E}">
        <p14:creationId xmlns:p14="http://schemas.microsoft.com/office/powerpoint/2010/main" val="226014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potential pitfall in any planning is that participants develop detailed plans for what is easy to do, but not necessarily what is most impactful. Before declaring the plan complete, it is essential to review it to determine if it is likely to have the desired impact, and to revise it if necessary.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Image: NPHI / IANPHI Cambodia Visit (May 2016)</a:t>
            </a: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Discussion Guides and SDT are flexible tools that can be adapted for different needs. It is expected that any SDT discussions will focus on the most relevant aspects of Discussion Guides and minimize time spent on those that are not as important. In fact, facilitators will often modify Discussion Guides to change the term “NPHI” to the name of the group using the Discussion Guide or take out specific items that will not be part of the discussion. </a:t>
            </a:r>
          </a:p>
          <a:p>
            <a:endParaRPr lang="en-US" dirty="0"/>
          </a:p>
          <a:p>
            <a:r>
              <a:rPr lang="en-US" dirty="0"/>
              <a:t>Image: Writing for PHB Workshop – Karachi, Pakistan (September 2022)</a:t>
            </a:r>
          </a:p>
        </p:txBody>
      </p:sp>
      <p:sp>
        <p:nvSpPr>
          <p:cNvPr id="4" name="Slide Number Placeholder 3"/>
          <p:cNvSpPr>
            <a:spLocks noGrp="1"/>
          </p:cNvSpPr>
          <p:nvPr>
            <p:ph type="sldNum" sz="quarter" idx="5"/>
          </p:nvPr>
        </p:nvSpPr>
        <p:spPr/>
        <p:txBody>
          <a:bodyPr/>
          <a:lstStyle/>
          <a:p>
            <a:fld id="{47486F4C-9837-41D3-93E3-4784B0746872}" type="slidenum">
              <a:rPr lang="en-US" smtClean="0"/>
              <a:t>19</a:t>
            </a:fld>
            <a:endParaRPr lang="en-US"/>
          </a:p>
        </p:txBody>
      </p:sp>
    </p:spTree>
    <p:extLst>
      <p:ext uri="{BB962C8B-B14F-4D97-AF65-F5344CB8AC3E}">
        <p14:creationId xmlns:p14="http://schemas.microsoft.com/office/powerpoint/2010/main" val="99775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23851" y="4473894"/>
            <a:ext cx="6391274" cy="3660458"/>
          </a:xfrm>
        </p:spPr>
        <p:txBody>
          <a:bodyPr/>
          <a:lstStyle/>
          <a:p>
            <a:pPr>
              <a:spcBef>
                <a:spcPts val="600"/>
              </a:spcBef>
              <a:spcAft>
                <a:spcPts val="0"/>
              </a:spcAft>
              <a:buClr>
                <a:srgbClr val="4F81BD"/>
              </a:buClr>
              <a:defRPr/>
            </a:pPr>
            <a:r>
              <a:rPr lang="en-US" dirty="0">
                <a:solidFill>
                  <a:srgbClr val="000000"/>
                </a:solidFill>
              </a:rPr>
              <a:t>This slide lists the topics covered in this presentation.</a:t>
            </a: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dirty="0"/>
          </a:p>
        </p:txBody>
      </p:sp>
    </p:spTree>
    <p:extLst>
      <p:ext uri="{BB962C8B-B14F-4D97-AF65-F5344CB8AC3E}">
        <p14:creationId xmlns:p14="http://schemas.microsoft.com/office/powerpoint/2010/main" val="16836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The Discussion Guides have been successfully used informally to prompt discussion. Sometimes this has been in meetings convened for this purpose; other times they have been part of a staff meeting agenda.</a:t>
            </a:r>
          </a:p>
          <a:p>
            <a:pPr marL="0" marR="0" indent="27432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Several groups have used modifications of the SDT to discuss noncommunicable diseases. For example, Germany’s Robert Koch Institute (RKI), in conjunction with Africa CDC, </a:t>
            </a:r>
            <a:r>
              <a:rPr lang="en-US" sz="1200" dirty="0">
                <a:effectLst/>
                <a:latin typeface="Calibri (body)"/>
                <a:ea typeface="Calibri" panose="020F0502020204030204" pitchFamily="34" charset="0"/>
                <a:cs typeface="Times New Roman" panose="02020603050405020304" pitchFamily="18" charset="0"/>
              </a:rPr>
              <a:t>adapted the SDT for use in two peer-to-peer workshops on surveillance systems for NCDs and mental health. These workshops, which used the adapted SDT and a detailed WHO tool, included a total of nine African countries.</a:t>
            </a:r>
            <a:endParaRPr lang="en-US" sz="1200" kern="1200" dirty="0">
              <a:solidFill>
                <a:schemeClr val="tx1"/>
              </a:solidFill>
              <a:effectLst/>
              <a:latin typeface="Calibri (body)"/>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The N-CAP Process, which includes a workshop whose structure is based on the SDT, has been conducted in Jordan, Iraq, and a province in Pakistan.</a:t>
            </a:r>
          </a:p>
        </p:txBody>
      </p:sp>
      <p:sp>
        <p:nvSpPr>
          <p:cNvPr id="4" name="Slide Number Placeholder 3"/>
          <p:cNvSpPr>
            <a:spLocks noGrp="1"/>
          </p:cNvSpPr>
          <p:nvPr>
            <p:ph type="sldNum" sz="quarter" idx="10"/>
          </p:nvPr>
        </p:nvSpPr>
        <p:spPr/>
        <p:txBody>
          <a:bodyPr/>
          <a:lstStyle/>
          <a:p>
            <a:fld id="{47486F4C-9837-41D3-93E3-4784B0746872}" type="slidenum">
              <a:rPr lang="en-US" smtClean="0"/>
              <a:t>20</a:t>
            </a:fld>
            <a:endParaRPr lang="en-US" dirty="0"/>
          </a:p>
        </p:txBody>
      </p:sp>
    </p:spTree>
    <p:extLst>
      <p:ext uri="{BB962C8B-B14F-4D97-AF65-F5344CB8AC3E}">
        <p14:creationId xmlns:p14="http://schemas.microsoft.com/office/powerpoint/2010/main" val="324908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86F4C-9837-41D3-93E3-4784B0746872}" type="slidenum">
              <a:rPr lang="en-US" smtClean="0"/>
              <a:t>21</a:t>
            </a:fld>
            <a:endParaRPr lang="en-US" dirty="0"/>
          </a:p>
        </p:txBody>
      </p:sp>
    </p:spTree>
    <p:extLst>
      <p:ext uri="{BB962C8B-B14F-4D97-AF65-F5344CB8AC3E}">
        <p14:creationId xmlns:p14="http://schemas.microsoft.com/office/powerpoint/2010/main" val="284618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dirty="0">
                <a:cs typeface="Arial" panose="020B0604020202020204" pitchFamily="34" charset="0"/>
              </a:rPr>
              <a:t>Maturity models are based on the idea that for a given topic or priority area – such as leadership and management, or surveillance – NPHIs exhibit different stages of “maturity” or development. By providing examples of what these different maturity stages “look like,” the Discussion Guides encourage in-depth conversations that lead to plans for how to move to the desired stages.</a:t>
            </a: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dirty="0"/>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07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Often, NPHI planning focuses on public health functions. However, sometimes internal issues, such as leadership and management or the NPHI’s infrastructure, are major barriers to accomplishing public health functions</a:t>
            </a:r>
            <a:r>
              <a:rPr lang="en-US" sz="1200" kern="1200" dirty="0">
                <a:solidFill>
                  <a:srgbClr val="000000"/>
                </a:solidFill>
                <a:effectLst/>
                <a:latin typeface="+mn-lt"/>
                <a:ea typeface="Calibri" panose="020F0502020204030204" pitchFamily="34" charset="0"/>
                <a:cs typeface="Calibri" panose="020F0502020204030204" pitchFamily="34" charset="0"/>
              </a:rPr>
              <a:t>. Therefore, the SDT includes Discussion Guides that relate to internal-facing issues, such as leadership and management, and external-facing issues, such as surveillance. </a:t>
            </a:r>
          </a:p>
          <a:p>
            <a:pPr marL="0" marR="0" indent="274320">
              <a:lnSpc>
                <a:spcPct val="107000"/>
              </a:lnSpc>
              <a:spcBef>
                <a:spcPts val="0"/>
              </a:spcBef>
              <a:spcAft>
                <a:spcPts val="0"/>
              </a:spcAft>
            </a:pPr>
            <a:r>
              <a:rPr lang="en-US" sz="1200" kern="1200" dirty="0">
                <a:solidFill>
                  <a:srgbClr val="000000"/>
                </a:solidFill>
                <a:effectLst/>
                <a:latin typeface="+mn-lt"/>
                <a:ea typeface="Calibri" panose="020F0502020204030204" pitchFamily="34" charset="0"/>
                <a:cs typeface="Calibri" panose="020F0502020204030204" pitchFamily="34" charset="0"/>
              </a:rPr>
              <a:t>Most external-facing Discussion Guides relate to capacities, such as surveillance or emergency preparedness and response. In response to requests, a Discussion Guide was developed for noncommunicable diseases. A generic Discussion Guide is provided that can be adapted to address issues not currently included, such as injuries or mental health. </a:t>
            </a:r>
          </a:p>
          <a:p>
            <a:pPr marL="0" marR="0" indent="274320">
              <a:lnSpc>
                <a:spcPct val="107000"/>
              </a:lnSpc>
              <a:spcBef>
                <a:spcPts val="0"/>
              </a:spcBef>
              <a:spcAft>
                <a:spcPts val="0"/>
              </a:spcAft>
            </a:pPr>
            <a:r>
              <a:rPr lang="en-US" sz="1200" kern="1200" dirty="0">
                <a:solidFill>
                  <a:srgbClr val="000000"/>
                </a:solidFill>
                <a:effectLst/>
                <a:latin typeface="+mn-lt"/>
                <a:ea typeface="Calibri" panose="020F0502020204030204" pitchFamily="34" charset="0"/>
                <a:cs typeface="Calibri" panose="020F0502020204030204" pitchFamily="34" charset="0"/>
              </a:rPr>
              <a:t>The Discussion Guides provide specific examples of attributes and capacities NPHIs might have at different developmental stages. By providing examples of what the four maturity stages look like, Discussion Guides provide a basis for in-depth conversations. </a:t>
            </a:r>
          </a:p>
          <a:p>
            <a:pPr marL="0" marR="0">
              <a:lnSpc>
                <a:spcPct val="107000"/>
              </a:lnSpc>
              <a:spcBef>
                <a:spcPts val="0"/>
              </a:spcBef>
              <a:spcAft>
                <a:spcPts val="0"/>
              </a:spcAft>
            </a:pPr>
            <a:endParaRPr lang="en-US" sz="1200" kern="1200" dirty="0">
              <a:solidFill>
                <a:srgbClr val="000000"/>
              </a:solidFill>
              <a:effectLst/>
              <a:latin typeface="+mn-lt"/>
              <a:ea typeface="Calibri" panose="020F0502020204030204" pitchFamily="34" charset="0"/>
              <a:cs typeface="Calibri" panose="020F0502020204030204" pitchFamily="34" charset="0"/>
            </a:endParaRPr>
          </a:p>
          <a:p>
            <a:endParaRPr lang="en-US" sz="1200" dirty="0">
              <a:latin typeface="+mn-lt"/>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dirty="0"/>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en-US" baseline="0" dirty="0">
                <a:cs typeface="Arial" panose="020B0604020202020204" pitchFamily="34" charset="0"/>
              </a:rPr>
              <a:t>Each of the </a:t>
            </a:r>
            <a:r>
              <a:rPr lang="en-US" baseline="0" dirty="0">
                <a:solidFill>
                  <a:srgbClr val="FF0000"/>
                </a:solidFill>
                <a:cs typeface="Arial" panose="020B0604020202020204" pitchFamily="34" charset="0"/>
              </a:rPr>
              <a:t>Discussion Guides </a:t>
            </a:r>
            <a:r>
              <a:rPr lang="en-US" baseline="0" dirty="0">
                <a:cs typeface="Arial" panose="020B0604020202020204" pitchFamily="34" charset="0"/>
              </a:rPr>
              <a:t>has the same structure. The title is at the top. There are 4 Stages that define the columns. They range from Basic at the left to Leading Edge at the right. Each stage is further subdivided with numeric scores. Disagreements about numeric scores often help participants delve deeply into the reasons they agree or disagree. The six domains define the rows. They are listed alongside the table, on the left side. Each rectangle in the table includes ideas about what an NPHI might “look like” – specific attributes and capacities they might have – in that domain and at that stage. Descriptions of the domains are on the next slide. </a:t>
            </a:r>
            <a:endParaRPr lang="en-US" sz="1200" kern="1200" dirty="0">
              <a:solidFill>
                <a:schemeClr val="tx1"/>
              </a:solidFill>
              <a:effectLst/>
              <a:cs typeface="Arial" panose="020B0604020202020204" pitchFamily="34" charset="0"/>
            </a:endParaRPr>
          </a:p>
          <a:p>
            <a:pPr>
              <a:spcAft>
                <a:spcPts val="600"/>
              </a:spcAft>
            </a:pPr>
            <a:endParaRPr lang="en-US" baseline="0"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dirty="0"/>
          </a:p>
        </p:txBody>
      </p:sp>
    </p:spTree>
    <p:extLst>
      <p:ext uri="{BB962C8B-B14F-4D97-AF65-F5344CB8AC3E}">
        <p14:creationId xmlns:p14="http://schemas.microsoft.com/office/powerpoint/2010/main" val="10860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en-US" baseline="0" dirty="0">
                <a:cs typeface="Arial" panose="020B0604020202020204" pitchFamily="34" charset="0"/>
              </a:rPr>
              <a:t>The slide above provides a simplified version of what is covered in each domain. The detailed domain definitions are:</a:t>
            </a:r>
            <a:endParaRPr lang="en-US" sz="1200" kern="1200" dirty="0">
              <a:solidFill>
                <a:schemeClr val="tx1"/>
              </a:solidFill>
              <a:effectLst/>
              <a:cs typeface="Arial" panose="020B0604020202020204" pitchFamily="34" charset="0"/>
            </a:endParaRPr>
          </a:p>
          <a:p>
            <a:pPr>
              <a:spcAft>
                <a:spcPts val="600"/>
              </a:spcAft>
            </a:pPr>
            <a:r>
              <a:rPr lang="en-US" sz="1200" b="1" i="1" kern="1200" dirty="0">
                <a:effectLst/>
                <a:cs typeface="Arial" panose="020B0604020202020204" pitchFamily="34" charset="0"/>
              </a:rPr>
              <a:t>Strategic Direction</a:t>
            </a:r>
            <a:r>
              <a:rPr lang="en-US" sz="1200" b="1" i="0" kern="1200" dirty="0">
                <a:effectLst/>
                <a:cs typeface="Arial" panose="020B0604020202020204" pitchFamily="34" charset="0"/>
              </a:rPr>
              <a:t>: </a:t>
            </a:r>
            <a:r>
              <a:rPr lang="en-US" sz="1200" kern="1200" dirty="0">
                <a:effectLst/>
                <a:cs typeface="Arial" panose="020B0604020202020204" pitchFamily="34" charset="0"/>
              </a:rPr>
              <a:t>Degree to which the NPHI works strategically in setting priorities and in allocating and using resources, including staff time</a:t>
            </a:r>
          </a:p>
          <a:p>
            <a:pPr>
              <a:spcAft>
                <a:spcPts val="600"/>
              </a:spcAft>
            </a:pPr>
            <a:r>
              <a:rPr lang="en-US" sz="1200" b="1" i="1" kern="1200" dirty="0">
                <a:effectLst/>
                <a:cs typeface="Arial" panose="020B0604020202020204" pitchFamily="34" charset="0"/>
              </a:rPr>
              <a:t>Systems</a:t>
            </a:r>
            <a:r>
              <a:rPr lang="en-US" sz="1200" b="1" i="0" kern="1200" dirty="0">
                <a:effectLst/>
                <a:cs typeface="Arial" panose="020B0604020202020204" pitchFamily="34" charset="0"/>
              </a:rPr>
              <a:t>:</a:t>
            </a:r>
            <a:r>
              <a:rPr lang="en-US" sz="1200" b="1" i="1" kern="1200" dirty="0">
                <a:effectLst/>
                <a:cs typeface="Arial" panose="020B0604020202020204" pitchFamily="34" charset="0"/>
              </a:rPr>
              <a:t> </a:t>
            </a:r>
            <a:r>
              <a:rPr lang="en-US" sz="1200" kern="1200" dirty="0">
                <a:effectLst/>
                <a:cs typeface="Arial" panose="020B0604020202020204" pitchFamily="34" charset="0"/>
              </a:rPr>
              <a:t>Degree to which the NPHI has systems, processes, and tools that enable it to carry out the described effort</a:t>
            </a:r>
          </a:p>
          <a:p>
            <a:pPr>
              <a:spcAft>
                <a:spcPts val="600"/>
              </a:spcAft>
            </a:pPr>
            <a:r>
              <a:rPr lang="en-US" sz="1200" b="1" i="1" kern="1200" dirty="0">
                <a:effectLst/>
                <a:cs typeface="Arial" panose="020B0604020202020204" pitchFamily="34" charset="0"/>
              </a:rPr>
              <a:t>Resources</a:t>
            </a:r>
            <a:r>
              <a:rPr lang="en-US" sz="1200" b="1" kern="1200" dirty="0">
                <a:effectLst/>
                <a:cs typeface="Arial" panose="020B0604020202020204" pitchFamily="34" charset="0"/>
              </a:rPr>
              <a:t>: </a:t>
            </a:r>
            <a:r>
              <a:rPr lang="en-US" sz="1200" kern="1200" dirty="0">
                <a:effectLst/>
                <a:cs typeface="Arial" panose="020B0604020202020204" pitchFamily="34" charset="0"/>
              </a:rPr>
              <a:t>Degree to which the NPHI has assets (e.g., staff capacity, supplies, transportation, infrastructure) to support the described effort</a:t>
            </a:r>
          </a:p>
          <a:p>
            <a:pPr lvl="0">
              <a:spcAft>
                <a:spcPts val="600"/>
              </a:spcAft>
            </a:pPr>
            <a:r>
              <a:rPr lang="en-US" sz="1200" b="1" i="1" kern="1200" dirty="0">
                <a:effectLst/>
                <a:cs typeface="Arial" panose="020B0604020202020204" pitchFamily="34" charset="0"/>
              </a:rPr>
              <a:t>Quality</a:t>
            </a:r>
            <a:r>
              <a:rPr lang="en-US" sz="1200" b="1" i="0" kern="1200" baseline="0" dirty="0">
                <a:effectLst/>
                <a:cs typeface="Arial" panose="020B0604020202020204" pitchFamily="34" charset="0"/>
              </a:rPr>
              <a:t>: </a:t>
            </a:r>
            <a:r>
              <a:rPr lang="en-US" sz="1200" i="0" kern="1200" dirty="0">
                <a:effectLst/>
                <a:cs typeface="Arial" panose="020B0604020202020204" pitchFamily="34" charset="0"/>
              </a:rPr>
              <a:t>Degree</a:t>
            </a:r>
            <a:r>
              <a:rPr lang="en-US" sz="1200" kern="1200" dirty="0">
                <a:effectLst/>
                <a:cs typeface="Arial" panose="020B0604020202020204" pitchFamily="34" charset="0"/>
              </a:rPr>
              <a:t> to which the NPHI is able to carry out the described effort in a high-quality manner. </a:t>
            </a:r>
          </a:p>
          <a:p>
            <a:pPr marL="354330" lvl="1" indent="-171450">
              <a:spcAft>
                <a:spcPts val="600"/>
              </a:spcAft>
              <a:buFont typeface="Wingdings" panose="05000000000000000000" pitchFamily="2" charset="2"/>
              <a:buChar char="§"/>
            </a:pPr>
            <a:r>
              <a:rPr lang="en-US" sz="1200" i="1" kern="1200" dirty="0">
                <a:effectLst/>
                <a:cs typeface="Arial" panose="020B0604020202020204" pitchFamily="34" charset="0"/>
              </a:rPr>
              <a:t>An additional component for external-facing Discussion </a:t>
            </a:r>
            <a:r>
              <a:rPr lang="en-US" sz="1200" i="1" kern="1200" dirty="0" err="1">
                <a:effectLst/>
                <a:cs typeface="Arial" panose="020B0604020202020204" pitchFamily="34" charset="0"/>
              </a:rPr>
              <a:t>Guidess</a:t>
            </a:r>
            <a:r>
              <a:rPr lang="en-US" sz="1200" i="1" kern="1200" dirty="0">
                <a:effectLst/>
                <a:cs typeface="Arial" panose="020B0604020202020204" pitchFamily="34" charset="0"/>
              </a:rPr>
              <a:t> is:</a:t>
            </a:r>
            <a:r>
              <a:rPr lang="en-US" sz="1200" kern="1200" dirty="0">
                <a:effectLst/>
                <a:cs typeface="Arial" panose="020B0604020202020204" pitchFamily="34" charset="0"/>
              </a:rPr>
              <a:t> Degree to which the NPHI supports quality in the efforts of those contributing to the achievement of the described</a:t>
            </a:r>
            <a:r>
              <a:rPr lang="en-US" sz="1200" kern="1200" baseline="0" dirty="0">
                <a:effectLst/>
                <a:cs typeface="Arial" panose="020B0604020202020204" pitchFamily="34" charset="0"/>
              </a:rPr>
              <a:t> effort</a:t>
            </a:r>
            <a:r>
              <a:rPr lang="en-US" sz="1200" kern="1200" dirty="0">
                <a:effectLst/>
                <a:cs typeface="Arial" panose="020B0604020202020204" pitchFamily="34" charset="0"/>
              </a:rPr>
              <a:t> (e.g., subnational entities, stakeholders, partners)</a:t>
            </a:r>
          </a:p>
          <a:p>
            <a:pPr lvl="0">
              <a:spcAft>
                <a:spcPts val="600"/>
              </a:spcAft>
            </a:pPr>
            <a:r>
              <a:rPr lang="en-US" sz="1200" b="1" i="1" kern="1200" dirty="0">
                <a:effectLst/>
                <a:cs typeface="Arial" panose="020B0604020202020204" pitchFamily="34" charset="0"/>
              </a:rPr>
              <a:t>Engagement:</a:t>
            </a:r>
          </a:p>
          <a:p>
            <a:pPr marL="356616" lvl="1" indent="-173736">
              <a:spcAft>
                <a:spcPts val="600"/>
              </a:spcAft>
              <a:buSzPct val="85000"/>
              <a:buFont typeface="Wingdings" panose="05000000000000000000" pitchFamily="2" charset="2"/>
              <a:buChar char="§"/>
            </a:pPr>
            <a:r>
              <a:rPr lang="en-US" sz="1200" i="1" kern="1200" dirty="0">
                <a:effectLst/>
                <a:cs typeface="Arial" panose="020B0604020202020204" pitchFamily="34" charset="0"/>
              </a:rPr>
              <a:t>Internal-facing only</a:t>
            </a:r>
            <a:r>
              <a:rPr lang="en-US" sz="1200" i="0" kern="1200" dirty="0">
                <a:effectLst/>
                <a:cs typeface="Arial" panose="020B0604020202020204" pitchFamily="34" charset="0"/>
              </a:rPr>
              <a:t>: </a:t>
            </a:r>
            <a:r>
              <a:rPr lang="en-US" sz="1200" kern="1200" dirty="0">
                <a:effectLst/>
                <a:cs typeface="Arial" panose="020B0604020202020204" pitchFamily="34" charset="0"/>
              </a:rPr>
              <a:t>Degree to which staff are committed to contributing to the NPHI’s vision and goals. Degree to which staff contribute to improving the NPHI’s strategies or performance</a:t>
            </a:r>
          </a:p>
          <a:p>
            <a:pPr marL="356616" lvl="1" indent="-173736">
              <a:spcAft>
                <a:spcPts val="600"/>
              </a:spcAft>
              <a:buSzPct val="85000"/>
              <a:buFont typeface="Wingdings" panose="05000000000000000000" pitchFamily="2" charset="2"/>
              <a:buChar char="§"/>
            </a:pPr>
            <a:r>
              <a:rPr lang="en-US" sz="1200" i="1" kern="1200" dirty="0">
                <a:effectLst/>
                <a:cs typeface="Arial" panose="020B0604020202020204" pitchFamily="34" charset="0"/>
              </a:rPr>
              <a:t>External-facing only</a:t>
            </a:r>
            <a:r>
              <a:rPr lang="en-US" sz="1200" i="0" kern="1200" dirty="0">
                <a:effectLst/>
                <a:cs typeface="Arial" panose="020B0604020202020204" pitchFamily="34" charset="0"/>
              </a:rPr>
              <a:t>:</a:t>
            </a:r>
            <a:r>
              <a:rPr lang="en-US" sz="1200" i="1" kern="1200" dirty="0">
                <a:effectLst/>
                <a:cs typeface="Arial" panose="020B0604020202020204" pitchFamily="34" charset="0"/>
              </a:rPr>
              <a:t> </a:t>
            </a:r>
            <a:r>
              <a:rPr lang="en-US" sz="1200" kern="1200" dirty="0">
                <a:effectLst/>
                <a:cs typeface="Arial" panose="020B0604020202020204" pitchFamily="34" charset="0"/>
              </a:rPr>
              <a:t>Degree to which stakeholders (partners, beneficiaries, contributors, donors, sub-national actors, and communities) are invited to provide input or feedback, or are engaged by the NPHI as partners/advisors</a:t>
            </a:r>
          </a:p>
          <a:p>
            <a:pPr>
              <a:spcAft>
                <a:spcPts val="600"/>
              </a:spcAft>
            </a:pPr>
            <a:r>
              <a:rPr lang="en-US" sz="1200" b="1" i="1" kern="1200" dirty="0">
                <a:effectLst/>
                <a:cs typeface="Arial" panose="020B0604020202020204" pitchFamily="34" charset="0"/>
              </a:rPr>
              <a:t>Impact:</a:t>
            </a:r>
          </a:p>
          <a:p>
            <a:pPr marL="354330" lvl="1" indent="-171450">
              <a:spcAft>
                <a:spcPts val="600"/>
              </a:spcAft>
              <a:buFont typeface="Wingdings" panose="05000000000000000000" pitchFamily="2" charset="2"/>
              <a:buChar char="§"/>
            </a:pPr>
            <a:r>
              <a:rPr lang="en-US" sz="1200" i="1" kern="1200" dirty="0">
                <a:effectLst/>
                <a:cs typeface="Arial" panose="020B0604020202020204" pitchFamily="34" charset="0"/>
              </a:rPr>
              <a:t>Internal-facing only</a:t>
            </a:r>
            <a:r>
              <a:rPr lang="en-US" sz="1200" i="0" kern="1200" dirty="0">
                <a:effectLst/>
                <a:cs typeface="Arial" panose="020B0604020202020204" pitchFamily="34" charset="0"/>
              </a:rPr>
              <a:t>: </a:t>
            </a:r>
            <a:r>
              <a:rPr lang="en-US" sz="1200" kern="1200" dirty="0">
                <a:effectLst/>
                <a:cs typeface="Arial" panose="020B0604020202020204" pitchFamily="34" charset="0"/>
              </a:rPr>
              <a:t>Degree to which the NPHI is able to perform or achieve results</a:t>
            </a:r>
          </a:p>
          <a:p>
            <a:pPr marL="354330" lvl="1" indent="-171450">
              <a:spcAft>
                <a:spcPts val="600"/>
              </a:spcAft>
              <a:buFont typeface="Wingdings" panose="05000000000000000000" pitchFamily="2" charset="2"/>
              <a:buChar char="§"/>
            </a:pPr>
            <a:r>
              <a:rPr lang="en-US" sz="1200" i="1" kern="1200" dirty="0">
                <a:effectLst/>
                <a:cs typeface="Arial" panose="020B0604020202020204" pitchFamily="34" charset="0"/>
              </a:rPr>
              <a:t>External-facing only</a:t>
            </a:r>
            <a:r>
              <a:rPr lang="en-US" sz="1200" i="0" kern="1200" dirty="0">
                <a:effectLst/>
                <a:cs typeface="Arial" panose="020B0604020202020204" pitchFamily="34" charset="0"/>
              </a:rPr>
              <a:t>: </a:t>
            </a:r>
            <a:r>
              <a:rPr lang="en-US" sz="1200" kern="1200" dirty="0">
                <a:effectLst/>
                <a:cs typeface="Arial" panose="020B0604020202020204" pitchFamily="34" charset="0"/>
              </a:rPr>
              <a:t>Degree to which the NPHI is able to perform or achieve its goals and deliver high-quality products and services. Extent to which the products and services have an impact on public health</a:t>
            </a:r>
          </a:p>
          <a:p>
            <a:pPr>
              <a:spcAft>
                <a:spcPts val="600"/>
              </a:spcAft>
            </a:pPr>
            <a:endParaRPr lang="en-US" sz="3200" baseline="0" dirty="0">
              <a:solidFill>
                <a:srgbClr val="FF0000"/>
              </a:solidFill>
              <a:cs typeface="Arial" panose="020B0604020202020204" pitchFamily="34" charset="0"/>
            </a:endParaRPr>
          </a:p>
          <a:p>
            <a:pPr>
              <a:spcAft>
                <a:spcPts val="600"/>
              </a:spcAft>
            </a:pPr>
            <a:endParaRPr lang="en-US" sz="3200" baseline="0" dirty="0">
              <a:solidFill>
                <a:srgbClr val="FF0000"/>
              </a:solidFill>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dirty="0"/>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r>
              <a:rPr lang="en-US" dirty="0">
                <a:cs typeface="Arial" panose="020B0604020202020204" pitchFamily="34" charset="0"/>
              </a:rPr>
              <a:t>The Discussion Guides are designed to prompt reflection, both about the current stage and attributes and capacities that are desired. Using the Discussion Guides in a structured workshop typically results in a plan for specific actions. Because of the detailed content of the Discussion Guides, when used informally they can also provide new insights and ideas about what might be possible and achievable.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dirty="0"/>
          </a:p>
        </p:txBody>
      </p:sp>
    </p:spTree>
    <p:extLst>
      <p:ext uri="{BB962C8B-B14F-4D97-AF65-F5344CB8AC3E}">
        <p14:creationId xmlns:p14="http://schemas.microsoft.com/office/powerpoint/2010/main" val="40635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SDT Workshops have been used in many countries for NPHI planning. They are best conducted by external facilitators and recorders who are trained in the SDT. The facilitator serves as a neutral party who helps the participants implement the SDT process. The facilitator uses a variety of techniques to help participants “dig deep” to understand the issues they need to address to reach the desired stage. The recorder captures the discussion in real time. </a:t>
            </a:r>
          </a:p>
        </p:txBody>
      </p:sp>
      <p:sp>
        <p:nvSpPr>
          <p:cNvPr id="4" name="Slide Number Placeholder 3"/>
          <p:cNvSpPr>
            <a:spLocks noGrp="1"/>
          </p:cNvSpPr>
          <p:nvPr>
            <p:ph type="sldNum" sz="quarter" idx="5"/>
          </p:nvPr>
        </p:nvSpPr>
        <p:spPr/>
        <p:txBody>
          <a:bodyPr/>
          <a:lstStyle/>
          <a:p>
            <a:fld id="{47486F4C-9837-41D3-93E3-4784B0746872}" type="slidenum">
              <a:rPr lang="en-US" smtClean="0"/>
              <a:t>8</a:t>
            </a:fld>
            <a:endParaRPr lang="en-US" dirty="0"/>
          </a:p>
        </p:txBody>
      </p:sp>
    </p:spTree>
    <p:extLst>
      <p:ext uri="{BB962C8B-B14F-4D97-AF65-F5344CB8AC3E}">
        <p14:creationId xmlns:p14="http://schemas.microsoft.com/office/powerpoint/2010/main" val="19319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07000"/>
              </a:lnSpc>
              <a:spcBef>
                <a:spcPts val="0"/>
              </a:spcBef>
              <a:spcAft>
                <a:spcPts val="0"/>
              </a:spcAft>
            </a:pPr>
            <a:r>
              <a:rPr lang="en-US" sz="1200" kern="1200" dirty="0">
                <a:solidFill>
                  <a:srgbClr val="000000"/>
                </a:solidFill>
                <a:effectLst/>
                <a:latin typeface="+mn-lt"/>
                <a:ea typeface="Calibri" panose="020F0502020204030204" pitchFamily="34" charset="0"/>
                <a:cs typeface="Arial" panose="020B0604020202020204" pitchFamily="34" charset="0"/>
              </a:rPr>
              <a:t>The SDT is a highly interactive process, so it works best when participants can sit with each other for the discussions. However, it has successfully been conducted virtually and with hybrid approaches. </a:t>
            </a:r>
          </a:p>
          <a:p>
            <a:pPr marL="0" marR="0" indent="274320">
              <a:lnSpc>
                <a:spcPct val="107000"/>
              </a:lnSpc>
              <a:spcBef>
                <a:spcPts val="0"/>
              </a:spcBef>
              <a:spcAft>
                <a:spcPts val="0"/>
              </a:spcAft>
            </a:pPr>
            <a:r>
              <a:rPr lang="en-US" sz="1200" kern="1200" dirty="0">
                <a:solidFill>
                  <a:srgbClr val="000000"/>
                </a:solidFill>
                <a:effectLst/>
                <a:latin typeface="+mn-lt"/>
                <a:ea typeface="Calibri" panose="020F0502020204030204" pitchFamily="34" charset="0"/>
                <a:cs typeface="Arial" panose="020B0604020202020204" pitchFamily="34" charset="0"/>
              </a:rPr>
              <a:t>The SDT is designed for use in groups that can be clearly defined, which makes it easier to have robust discussions about the group’s capacities and how to achieve a higher stage. When the borders of the group in the workshop are not clear, it can be more difficult to define the group’s current capacities and stage of development and barriers to moving to the next stage. It can also be harder to get commitments to a shared plan and ensure the plan is carried out. </a:t>
            </a:r>
            <a:endParaRPr lang="en-US" sz="1200" kern="1200" dirty="0">
              <a:solidFill>
                <a:srgbClr val="000000"/>
              </a:solidFill>
              <a:effectLst/>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dirty="0"/>
          </a:p>
        </p:txBody>
      </p:sp>
    </p:spTree>
    <p:extLst>
      <p:ext uri="{BB962C8B-B14F-4D97-AF65-F5344CB8AC3E}">
        <p14:creationId xmlns:p14="http://schemas.microsoft.com/office/powerpoint/2010/main" val="22951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61B3A-F383-1944-8D37-B4E44B881842}" type="datetime1">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4398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7FE66B-80D5-6E40-9604-46BFE51FA9A2}" type="datetime1">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869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0181B-7FFE-2544-9510-CC2C23EB7B5B}" type="datetime1">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252564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95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A6DF6E-BD60-524B-BF7A-63E98239BDB0}" type="datetime1">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
        <p:nvSpPr>
          <p:cNvPr id="7" name="Title 1">
            <a:extLst>
              <a:ext uri="{FF2B5EF4-FFF2-40B4-BE49-F238E27FC236}">
                <a16:creationId xmlns:a16="http://schemas.microsoft.com/office/drawing/2014/main" id="{681B41DE-8BDF-FE42-8A65-EAED2DB6A5FD}"/>
              </a:ext>
            </a:extLst>
          </p:cNvPr>
          <p:cNvSpPr txBox="1">
            <a:spLocks/>
          </p:cNvSpPr>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endParaRPr lang="en-US" dirty="0"/>
          </a:p>
        </p:txBody>
      </p:sp>
    </p:spTree>
    <p:extLst>
      <p:ext uri="{BB962C8B-B14F-4D97-AF65-F5344CB8AC3E}">
        <p14:creationId xmlns:p14="http://schemas.microsoft.com/office/powerpoint/2010/main" val="221862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A6DF6E-BD60-524B-BF7A-63E98239BDB0}" type="datetime1">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5253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5786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5977D7-472E-7146-9B2F-C2144CF92EE6}" type="datetime1">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379713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A12F4F-9AE5-284B-94F0-FA658E41D305}" type="datetime1">
              <a:rPr lang="en-US" smtClean="0"/>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0283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41745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9931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13881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dirty="0"/>
          </a:p>
        </p:txBody>
      </p:sp>
    </p:spTree>
    <p:extLst>
      <p:ext uri="{BB962C8B-B14F-4D97-AF65-F5344CB8AC3E}">
        <p14:creationId xmlns:p14="http://schemas.microsoft.com/office/powerpoint/2010/main" val="7354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12/7/2024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dirty="0"/>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4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4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phinet.org/noncommunicable-diseases-capacity-assessment-and-planning-process"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ianphi.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c.gov/global-health-protection/php/programs-and-institutes/national-public-health-institutes.html" TargetMode="External"/><Relationship Id="rId5" Type="http://schemas.openxmlformats.org/officeDocument/2006/relationships/hyperlink" Target="mailto:NPHIProgram@cdc.gov" TargetMode="External"/><Relationship Id="rId4" Type="http://schemas.openxmlformats.org/officeDocument/2006/relationships/hyperlink" Target="https://ianphi.org/tools-resources/sdt-old-and-new/sdt-new-version.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94404" y="1263037"/>
            <a:ext cx="8374159" cy="1445419"/>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lgn="ctr">
              <a:defRPr/>
            </a:pPr>
            <a:r>
              <a:rPr lang="en-US" sz="4600" dirty="0">
                <a:solidFill>
                  <a:srgbClr val="0072C6"/>
                </a:solidFill>
                <a:latin typeface="Futura Std Light" panose="020B0402020204020303"/>
              </a:rPr>
              <a:t>Staged Development Tool (SDT)</a:t>
            </a:r>
            <a:r>
              <a:rPr lang="en-US" sz="4600" b="1" dirty="0">
                <a:solidFill>
                  <a:srgbClr val="0072C6"/>
                </a:solidFill>
                <a:latin typeface="Futura Std Light" panose="020B0402020204020303"/>
              </a:rPr>
              <a:t> </a:t>
            </a:r>
          </a:p>
        </p:txBody>
      </p:sp>
      <p:cxnSp>
        <p:nvCxnSpPr>
          <p:cNvPr id="10" name="Straight Connector 9"/>
          <p:cNvCxnSpPr/>
          <p:nvPr/>
        </p:nvCxnSpPr>
        <p:spPr>
          <a:xfrm>
            <a:off x="543182" y="2785119"/>
            <a:ext cx="80351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p:nvPr>
        </p:nvSpPr>
        <p:spPr>
          <a:xfrm>
            <a:off x="878927" y="3299326"/>
            <a:ext cx="7386146" cy="1208315"/>
          </a:xfrm>
        </p:spPr>
        <p:txBody>
          <a:bodyPr>
            <a:normAutofit/>
          </a:bodyPr>
          <a:lstStyle/>
          <a:p>
            <a:r>
              <a:rPr lang="en-US" sz="3200" cap="all" dirty="0">
                <a:latin typeface="Futura Std Light" panose="020B0402020204020303"/>
                <a:ea typeface="Calibri" panose="020F0502020204030204" pitchFamily="34" charset="0"/>
                <a:cs typeface="Calibri" panose="020F0502020204030204" pitchFamily="34" charset="0"/>
              </a:rPr>
              <a:t>Background and Description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129" y="5175175"/>
            <a:ext cx="3463380" cy="1338124"/>
          </a:xfrm>
          <a:prstGeom prst="rect">
            <a:avLst/>
          </a:prstGeom>
        </p:spPr>
      </p:pic>
      <p:pic>
        <p:nvPicPr>
          <p:cNvPr id="2" name="Picture 1">
            <a:extLst>
              <a:ext uri="{FF2B5EF4-FFF2-40B4-BE49-F238E27FC236}">
                <a16:creationId xmlns:a16="http://schemas.microsoft.com/office/drawing/2014/main" id="{4555E8CA-9323-DB41-8556-992E7F399377}"/>
              </a:ext>
            </a:extLst>
          </p:cNvPr>
          <p:cNvPicPr>
            <a:picLocks noChangeAspect="1"/>
          </p:cNvPicPr>
          <p:nvPr/>
        </p:nvPicPr>
        <p:blipFill>
          <a:blip r:embed="rId4"/>
          <a:stretch>
            <a:fillRect/>
          </a:stretch>
        </p:blipFill>
        <p:spPr>
          <a:xfrm>
            <a:off x="1401060" y="5042419"/>
            <a:ext cx="2127688" cy="1341236"/>
          </a:xfrm>
          <a:prstGeom prst="rect">
            <a:avLst/>
          </a:prstGeom>
        </p:spPr>
      </p:pic>
      <p:sp>
        <p:nvSpPr>
          <p:cNvPr id="3" name="TextBox 2">
            <a:extLst>
              <a:ext uri="{FF2B5EF4-FFF2-40B4-BE49-F238E27FC236}">
                <a16:creationId xmlns:a16="http://schemas.microsoft.com/office/drawing/2014/main" id="{D46D3B9E-D93A-BDDF-C474-483E37A76355}"/>
              </a:ext>
            </a:extLst>
          </p:cNvPr>
          <p:cNvSpPr txBox="1"/>
          <p:nvPr/>
        </p:nvSpPr>
        <p:spPr>
          <a:xfrm>
            <a:off x="7853466" y="6513299"/>
            <a:ext cx="997389" cy="253916"/>
          </a:xfrm>
          <a:prstGeom prst="rect">
            <a:avLst/>
          </a:prstGeom>
          <a:noFill/>
        </p:spPr>
        <p:txBody>
          <a:bodyPr wrap="none" rtlCol="0">
            <a:spAutoFit/>
          </a:bodyPr>
          <a:lstStyle/>
          <a:p>
            <a:r>
              <a:rPr lang="en-US" sz="1050" dirty="0">
                <a:latin typeface="Futura Std Light" panose="020B0402020204020303"/>
              </a:rPr>
              <a:t>Revised</a:t>
            </a:r>
            <a:r>
              <a:rPr lang="en-US" sz="1050" dirty="0"/>
              <a:t> 2024</a:t>
            </a:r>
          </a:p>
        </p:txBody>
      </p:sp>
    </p:spTree>
    <p:extLst>
      <p:ext uri="{BB962C8B-B14F-4D97-AF65-F5344CB8AC3E}">
        <p14:creationId xmlns:p14="http://schemas.microsoft.com/office/powerpoint/2010/main" val="409334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364559" y="3468279"/>
            <a:ext cx="8414882" cy="2493250"/>
          </a:xfrm>
        </p:spPr>
        <p:txBody>
          <a:bodyPr>
            <a:normAutofit/>
          </a:bodyPr>
          <a:lstStyle/>
          <a:p>
            <a:pPr>
              <a:lnSpc>
                <a:spcPct val="100000"/>
              </a:lnSpc>
              <a:buSzPct val="75000"/>
            </a:pPr>
            <a:r>
              <a:rPr lang="en-US" sz="2400" dirty="0">
                <a:latin typeface="Futura Std Light" panose="020B0402020204020303"/>
                <a:cs typeface="Arial" panose="020B0604020202020204" pitchFamily="34" charset="0"/>
              </a:rPr>
              <a:t>During assessment, the Discussion Guides are used to prompt discussion</a:t>
            </a:r>
          </a:p>
          <a:p>
            <a:pPr>
              <a:lnSpc>
                <a:spcPct val="100000"/>
              </a:lnSpc>
              <a:buSzPct val="75000"/>
            </a:pPr>
            <a:r>
              <a:rPr lang="en-US" sz="2400" dirty="0">
                <a:latin typeface="Futura Std Light" panose="020B0402020204020303"/>
                <a:cs typeface="Arial" panose="020B0604020202020204" pitchFamily="34" charset="0"/>
              </a:rPr>
              <a:t>Issues for follow-up are then prioritized</a:t>
            </a:r>
          </a:p>
          <a:p>
            <a:pPr>
              <a:lnSpc>
                <a:spcPct val="100000"/>
              </a:lnSpc>
              <a:buSzPct val="75000"/>
            </a:pPr>
            <a:r>
              <a:rPr lang="en-US" sz="2400" dirty="0">
                <a:latin typeface="Futura Std Light" panose="020B0402020204020303"/>
                <a:cs typeface="Arial" panose="020B0604020202020204" pitchFamily="34" charset="0"/>
              </a:rPr>
              <a:t>The final step is to identify specific next steps for the priority efforts</a:t>
            </a:r>
          </a:p>
        </p:txBody>
      </p:sp>
      <p:sp>
        <p:nvSpPr>
          <p:cNvPr id="9" name="Title 1">
            <a:extLst>
              <a:ext uri="{FF2B5EF4-FFF2-40B4-BE49-F238E27FC236}">
                <a16:creationId xmlns:a16="http://schemas.microsoft.com/office/drawing/2014/main" id="{E6C8FBB6-2AD7-4946-AF2A-DFF4E4DCF9C7}"/>
              </a:ext>
            </a:extLst>
          </p:cNvPr>
          <p:cNvSpPr txBox="1">
            <a:spLocks/>
          </p:cNvSpPr>
          <p:nvPr/>
        </p:nvSpPr>
        <p:spPr>
          <a:xfrm>
            <a:off x="464682" y="304800"/>
            <a:ext cx="8412617" cy="990600"/>
          </a:xfrm>
          <a:prstGeom prst="rect">
            <a:avLst/>
          </a:prstGeom>
        </p:spPr>
        <p:txBody>
          <a:bodyPr vert="horz" lIns="91440" tIns="45720" rIns="91440" bIns="45720" rtlCol="0" anchor="ctr">
            <a:normAutofit fontScale="925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rPr>
              <a:t>SDT </a:t>
            </a:r>
            <a:r>
              <a:rPr lang="en-US" cap="all" dirty="0" err="1">
                <a:solidFill>
                  <a:srgbClr val="0072C6"/>
                </a:solidFill>
              </a:rPr>
              <a:t>WorkshopS</a:t>
            </a:r>
            <a:r>
              <a:rPr lang="en-US" cap="all" dirty="0">
                <a:solidFill>
                  <a:srgbClr val="0072C6"/>
                </a:solidFill>
              </a:rPr>
              <a:t> Involve 3 Steps</a:t>
            </a:r>
          </a:p>
        </p:txBody>
      </p:sp>
      <p:graphicFrame>
        <p:nvGraphicFramePr>
          <p:cNvPr id="3" name="Diagram 2">
            <a:extLst>
              <a:ext uri="{FF2B5EF4-FFF2-40B4-BE49-F238E27FC236}">
                <a16:creationId xmlns:a16="http://schemas.microsoft.com/office/drawing/2014/main" id="{A2D3474F-76F2-4211-F515-F57B68D1CB83}"/>
              </a:ext>
            </a:extLst>
          </p:cNvPr>
          <p:cNvGraphicFramePr/>
          <p:nvPr>
            <p:extLst>
              <p:ext uri="{D42A27DB-BD31-4B8C-83A1-F6EECF244321}">
                <p14:modId xmlns:p14="http://schemas.microsoft.com/office/powerpoint/2010/main" val="3816418021"/>
              </p:ext>
            </p:extLst>
          </p:nvPr>
        </p:nvGraphicFramePr>
        <p:xfrm>
          <a:off x="717176" y="896471"/>
          <a:ext cx="7422777" cy="304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031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77078" y="961758"/>
            <a:ext cx="8772939" cy="2955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spcAft>
                <a:spcPts val="600"/>
              </a:spcAft>
              <a:buClrTx/>
              <a:buSzPct val="75000"/>
              <a:buFont typeface="Arial" panose="020B0604020202020204" pitchFamily="34" charset="0"/>
              <a:buChar char="•"/>
              <a:defRPr/>
            </a:pPr>
            <a:r>
              <a:rPr lang="en-US" sz="2000" dirty="0">
                <a:latin typeface="Futura Std Light" panose="020B0402020204020303"/>
                <a:ea typeface="Calibri" panose="020F0502020204030204" pitchFamily="34" charset="0"/>
                <a:cs typeface="Calibri" panose="020F0502020204030204" pitchFamily="34" charset="0"/>
              </a:rPr>
              <a:t>Participants first read </a:t>
            </a:r>
            <a:r>
              <a:rPr lang="en-US" sz="2000">
                <a:latin typeface="Futura Std Light" panose="020B0402020204020303"/>
                <a:ea typeface="Calibri" panose="020F0502020204030204" pitchFamily="34" charset="0"/>
                <a:cs typeface="Calibri" panose="020F0502020204030204" pitchFamily="34" charset="0"/>
              </a:rPr>
              <a:t>the Discussion </a:t>
            </a:r>
            <a:r>
              <a:rPr lang="en-US" sz="2000" dirty="0">
                <a:latin typeface="Futura Std Light" panose="020B0402020204020303"/>
                <a:ea typeface="Calibri" panose="020F0502020204030204" pitchFamily="34" charset="0"/>
                <a:cs typeface="Calibri" panose="020F0502020204030204" pitchFamily="34" charset="0"/>
              </a:rPr>
              <a:t>Guide silently</a:t>
            </a:r>
          </a:p>
          <a:p>
            <a:pPr>
              <a:spcBef>
                <a:spcPts val="0"/>
              </a:spcBef>
              <a:buClrTx/>
              <a:buSzPct val="75000"/>
              <a:buFont typeface="Arial" panose="020B0604020202020204" pitchFamily="34" charset="0"/>
              <a:buChar char="•"/>
              <a:defRPr/>
            </a:pPr>
            <a:r>
              <a:rPr lang="en-US" sz="2000" dirty="0">
                <a:latin typeface="Futura Std Light" panose="020B0402020204020303"/>
                <a:ea typeface="Calibri" panose="020F0502020204030204" pitchFamily="34" charset="0"/>
                <a:cs typeface="Calibri" panose="020F0502020204030204" pitchFamily="34" charset="0"/>
              </a:rPr>
              <a:t>They then discuss the NPHI's </a:t>
            </a:r>
            <a:r>
              <a:rPr lang="en-US" sz="2000" b="1" dirty="0">
                <a:latin typeface="Futura Std Light" panose="020B0402020204020303"/>
                <a:ea typeface="Calibri" panose="020F0502020204030204" pitchFamily="34" charset="0"/>
                <a:cs typeface="Calibri" panose="020F0502020204030204" pitchFamily="34" charset="0"/>
              </a:rPr>
              <a:t>overall</a:t>
            </a:r>
            <a:r>
              <a:rPr lang="en-US" sz="2000" dirty="0">
                <a:latin typeface="Futura Std Light" panose="020B0402020204020303"/>
                <a:ea typeface="Calibri" panose="020F0502020204030204" pitchFamily="34" charset="0"/>
                <a:cs typeface="Calibri" panose="020F0502020204030204" pitchFamily="34" charset="0"/>
              </a:rPr>
              <a:t> current stage</a:t>
            </a:r>
          </a:p>
          <a:p>
            <a:pPr lvl="1">
              <a:spcBef>
                <a:spcPts val="0"/>
              </a:spcBef>
              <a:buClrTx/>
              <a:buSzPct val="75000"/>
              <a:buFont typeface="Arial" panose="020B0604020202020204" pitchFamily="34" charset="0"/>
              <a:buChar char="•"/>
              <a:defRPr/>
            </a:pPr>
            <a:r>
              <a:rPr lang="en-US" sz="1800" dirty="0">
                <a:latin typeface="Futura Std Light" panose="020B0402020204020303"/>
                <a:ea typeface="Calibri" panose="020F0502020204030204" pitchFamily="34" charset="0"/>
                <a:cs typeface="Calibri" panose="020F0502020204030204" pitchFamily="34" charset="0"/>
              </a:rPr>
              <a:t>The initial determination of overall stage provides a starting place for the more in-depth discussion to follow</a:t>
            </a:r>
            <a:endParaRPr lang="en-US" sz="1400" dirty="0">
              <a:latin typeface="Futura Std Light" panose="020B0402020204020303"/>
              <a:ea typeface="Calibri" panose="020F0502020204030204" pitchFamily="34" charset="0"/>
              <a:cs typeface="Calibri" panose="020F0502020204030204" pitchFamily="34" charset="0"/>
            </a:endParaRPr>
          </a:p>
          <a:p>
            <a:pPr>
              <a:spcBef>
                <a:spcPts val="600"/>
              </a:spcBef>
              <a:buClrTx/>
              <a:buSzPct val="75000"/>
              <a:buFont typeface="Arial" panose="020B0604020202020204" pitchFamily="34" charset="0"/>
              <a:buChar char="•"/>
              <a:defRPr/>
            </a:pPr>
            <a:r>
              <a:rPr lang="en-US" sz="2000" dirty="0">
                <a:latin typeface="Futura Std Light" panose="020B0402020204020303"/>
                <a:ea typeface="Calibri" panose="020F0502020204030204" pitchFamily="34" charset="0"/>
                <a:cs typeface="Calibri" panose="020F0502020204030204" pitchFamily="34" charset="0"/>
              </a:rPr>
              <a:t>They then discuss the NPHI </a:t>
            </a:r>
            <a:r>
              <a:rPr lang="en-US" sz="2000" b="1" dirty="0">
                <a:latin typeface="Futura Std Light" panose="020B0402020204020303"/>
                <a:ea typeface="Calibri" panose="020F0502020204030204" pitchFamily="34" charset="0"/>
                <a:cs typeface="Calibri" panose="020F0502020204030204" pitchFamily="34" charset="0"/>
              </a:rPr>
              <a:t>domain-by-domain</a:t>
            </a:r>
          </a:p>
          <a:p>
            <a:pPr lvl="1">
              <a:spcBef>
                <a:spcPts val="0"/>
              </a:spcBef>
              <a:buClrTx/>
              <a:buSzPct val="75000"/>
              <a:buFont typeface="Arial" panose="020B0604020202020204" pitchFamily="34" charset="0"/>
              <a:buChar char="•"/>
              <a:defRPr/>
            </a:pPr>
            <a:r>
              <a:rPr lang="en-US" sz="1800" dirty="0">
                <a:latin typeface="Futura Std Light" panose="020B0402020204020303"/>
                <a:ea typeface="Calibri" panose="020F0502020204030204" pitchFamily="34" charset="0"/>
                <a:cs typeface="Calibri" panose="020F0502020204030204" pitchFamily="34" charset="0"/>
              </a:rPr>
              <a:t>The recorder captures the discussion on the Assessment Form</a:t>
            </a:r>
          </a:p>
        </p:txBody>
      </p:sp>
      <p:sp>
        <p:nvSpPr>
          <p:cNvPr id="7" name="Title 1">
            <a:extLst>
              <a:ext uri="{FF2B5EF4-FFF2-40B4-BE49-F238E27FC236}">
                <a16:creationId xmlns:a16="http://schemas.microsoft.com/office/drawing/2014/main" id="{7005E09F-CC02-A945-A809-878B2C825D71}"/>
              </a:ext>
            </a:extLst>
          </p:cNvPr>
          <p:cNvSpPr txBox="1">
            <a:spLocks/>
          </p:cNvSpPr>
          <p:nvPr/>
        </p:nvSpPr>
        <p:spPr>
          <a:xfrm>
            <a:off x="477078" y="143436"/>
            <a:ext cx="8390157"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Futura Std Light" panose="020B0402020204020303"/>
              </a:rPr>
              <a:t>Step 1: Assessment</a:t>
            </a:r>
          </a:p>
        </p:txBody>
      </p:sp>
      <p:pic>
        <p:nvPicPr>
          <p:cNvPr id="4" name="Picture 3">
            <a:extLst>
              <a:ext uri="{FF2B5EF4-FFF2-40B4-BE49-F238E27FC236}">
                <a16:creationId xmlns:a16="http://schemas.microsoft.com/office/drawing/2014/main" id="{37221575-025D-A536-9D87-1B02B9B37814}"/>
              </a:ext>
            </a:extLst>
          </p:cNvPr>
          <p:cNvPicPr>
            <a:picLocks noChangeAspect="1"/>
          </p:cNvPicPr>
          <p:nvPr/>
        </p:nvPicPr>
        <p:blipFill>
          <a:blip r:embed="rId3"/>
          <a:stretch>
            <a:fillRect/>
          </a:stretch>
        </p:blipFill>
        <p:spPr>
          <a:xfrm>
            <a:off x="7598938" y="143436"/>
            <a:ext cx="1097280" cy="640080"/>
          </a:xfrm>
          <a:prstGeom prst="rect">
            <a:avLst/>
          </a:prstGeom>
        </p:spPr>
      </p:pic>
      <p:graphicFrame>
        <p:nvGraphicFramePr>
          <p:cNvPr id="2" name="Object 1">
            <a:extLst>
              <a:ext uri="{FF2B5EF4-FFF2-40B4-BE49-F238E27FC236}">
                <a16:creationId xmlns:a16="http://schemas.microsoft.com/office/drawing/2014/main" id="{D03424A8-06A2-D59C-619E-3A828B1A760E}"/>
              </a:ext>
            </a:extLst>
          </p:cNvPr>
          <p:cNvGraphicFramePr>
            <a:graphicFrameLocks noChangeAspect="1"/>
          </p:cNvGraphicFramePr>
          <p:nvPr>
            <p:extLst>
              <p:ext uri="{D42A27DB-BD31-4B8C-83A1-F6EECF244321}">
                <p14:modId xmlns:p14="http://schemas.microsoft.com/office/powerpoint/2010/main" val="1608027251"/>
              </p:ext>
            </p:extLst>
          </p:nvPr>
        </p:nvGraphicFramePr>
        <p:xfrm>
          <a:off x="477078" y="3036611"/>
          <a:ext cx="8390157" cy="3821389"/>
        </p:xfrm>
        <a:graphic>
          <a:graphicData uri="http://schemas.openxmlformats.org/presentationml/2006/ole">
            <mc:AlternateContent xmlns:mc="http://schemas.openxmlformats.org/markup-compatibility/2006">
              <mc:Choice xmlns:v="urn:schemas-microsoft-com:vml" Requires="v">
                <p:oleObj name="Document" r:id="rId4" imgW="9141751" imgH="4163458" progId="Word.Document.12">
                  <p:embed/>
                </p:oleObj>
              </mc:Choice>
              <mc:Fallback>
                <p:oleObj name="Document" r:id="rId4" imgW="9141751" imgH="4163458" progId="Word.Document.12">
                  <p:embed/>
                  <p:pic>
                    <p:nvPicPr>
                      <p:cNvPr id="0" name=""/>
                      <p:cNvPicPr/>
                      <p:nvPr/>
                    </p:nvPicPr>
                    <p:blipFill>
                      <a:blip r:embed="rId5"/>
                      <a:stretch>
                        <a:fillRect/>
                      </a:stretch>
                    </p:blipFill>
                    <p:spPr>
                      <a:xfrm>
                        <a:off x="477078" y="3036611"/>
                        <a:ext cx="8390157" cy="382138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1441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4683" y="1100850"/>
            <a:ext cx="8431979" cy="5437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buFont typeface="Arial" panose="020B0604020202020204" pitchFamily="34" charset="0"/>
              <a:buChar char="•"/>
              <a:defRPr/>
            </a:pPr>
            <a:r>
              <a:rPr lang="en-US" dirty="0">
                <a:latin typeface="Futura Std Light" panose="020B0402020204020303"/>
              </a:rPr>
              <a:t>The initial discussion of the overall stage of the NPHI is brief, focused on getting a general sense of the NPHI’s stage </a:t>
            </a:r>
          </a:p>
          <a:p>
            <a:pPr>
              <a:spcBef>
                <a:spcPts val="600"/>
              </a:spcBef>
              <a:buClrTx/>
              <a:buSzPct val="75000"/>
              <a:buFont typeface="Arial" panose="020B0604020202020204" pitchFamily="34" charset="0"/>
              <a:buChar char="•"/>
              <a:defRPr/>
            </a:pPr>
            <a:r>
              <a:rPr lang="en-US" dirty="0">
                <a:latin typeface="Futura Std Light" panose="020B0402020204020303"/>
              </a:rPr>
              <a:t>This is followed by in-depth probing and discussion. Going domain-by-domain, participants:</a:t>
            </a:r>
          </a:p>
          <a:p>
            <a:pPr lvl="1">
              <a:spcBef>
                <a:spcPts val="600"/>
              </a:spcBef>
              <a:buClrTx/>
              <a:buSzPct val="75000"/>
              <a:buFont typeface="Arial" panose="020B0604020202020204" pitchFamily="34" charset="0"/>
              <a:buChar char="•"/>
              <a:defRPr/>
            </a:pPr>
            <a:r>
              <a:rPr lang="en-US" sz="2200" dirty="0">
                <a:latin typeface="Futura Std Light" panose="020B0402020204020303"/>
              </a:rPr>
              <a:t>Discuss the current score in that domain, providing detailed justifications for their proposed scoring</a:t>
            </a:r>
          </a:p>
          <a:p>
            <a:pPr lvl="1">
              <a:spcBef>
                <a:spcPts val="600"/>
              </a:spcBef>
              <a:buClrTx/>
              <a:buSzPct val="75000"/>
              <a:buFont typeface="Arial" panose="020B0604020202020204" pitchFamily="34" charset="0"/>
              <a:buChar char="•"/>
              <a:defRPr/>
            </a:pPr>
            <a:r>
              <a:rPr lang="en-US" sz="2200" dirty="0">
                <a:latin typeface="Futura Std Light" panose="020B0402020204020303"/>
              </a:rPr>
              <a:t>Identify the score they would like to achieve within a defined timeframe, e.g., a year</a:t>
            </a:r>
          </a:p>
          <a:p>
            <a:pPr lvl="1">
              <a:spcBef>
                <a:spcPts val="600"/>
              </a:spcBef>
              <a:spcAft>
                <a:spcPts val="600"/>
              </a:spcAft>
              <a:buClrTx/>
              <a:buSzPct val="75000"/>
              <a:buFont typeface="Arial" panose="020B0604020202020204" pitchFamily="34" charset="0"/>
              <a:buChar char="•"/>
              <a:defRPr/>
            </a:pPr>
            <a:r>
              <a:rPr lang="en-US" sz="2200" dirty="0">
                <a:latin typeface="Futura Std Light" panose="020B0402020204020303"/>
              </a:rPr>
              <a:t>Identify the reasons that are not at the desired score, probing for the underlying issues</a:t>
            </a:r>
          </a:p>
          <a:p>
            <a:pPr>
              <a:spcBef>
                <a:spcPts val="600"/>
              </a:spcBef>
              <a:spcAft>
                <a:spcPts val="600"/>
              </a:spcAft>
              <a:buClrTx/>
              <a:buSzPct val="75000"/>
              <a:buFont typeface="Arial" panose="020B0604020202020204" pitchFamily="34" charset="0"/>
              <a:buChar char="•"/>
              <a:defRPr/>
            </a:pPr>
            <a:r>
              <a:rPr lang="en-US" dirty="0">
                <a:latin typeface="Futura Std Light" panose="020B0402020204020303"/>
              </a:rPr>
              <a:t>Key points are recorded on the Assessment Form</a:t>
            </a:r>
          </a:p>
          <a:p>
            <a:pPr>
              <a:spcBef>
                <a:spcPts val="600"/>
              </a:spcBef>
              <a:spcAft>
                <a:spcPts val="600"/>
              </a:spcAft>
              <a:buClrTx/>
              <a:buSzPct val="75000"/>
              <a:buFont typeface="Arial" panose="020B0604020202020204" pitchFamily="34" charset="0"/>
              <a:buChar char="•"/>
              <a:defRPr/>
            </a:pPr>
            <a:r>
              <a:rPr lang="en-US" dirty="0">
                <a:latin typeface="Futura Std Light" panose="020B0402020204020303"/>
                <a:cs typeface="+mn-cs"/>
              </a:rPr>
              <a:t>After all the domains are discussed, participants revisit their estimate of the overall current and define the desired score, which are also recorded</a:t>
            </a:r>
          </a:p>
        </p:txBody>
      </p:sp>
      <p:sp>
        <p:nvSpPr>
          <p:cNvPr id="7"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cap="all" dirty="0">
                <a:solidFill>
                  <a:srgbClr val="0072C6"/>
                </a:solidFill>
                <a:latin typeface="Futura Std Light" panose="020B0402020204020303"/>
                <a:ea typeface="Calibri" panose="020F0502020204030204" pitchFamily="34" charset="0"/>
                <a:cs typeface="Calibri" panose="020F0502020204030204" pitchFamily="34" charset="0"/>
              </a:rPr>
              <a:t>Step 1: Assessment</a:t>
            </a:r>
          </a:p>
        </p:txBody>
      </p:sp>
    </p:spTree>
    <p:extLst>
      <p:ext uri="{BB962C8B-B14F-4D97-AF65-F5344CB8AC3E}">
        <p14:creationId xmlns:p14="http://schemas.microsoft.com/office/powerpoint/2010/main" val="419503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5164" y="110250"/>
            <a:ext cx="8468635"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sz="3600" cap="all" dirty="0">
                <a:solidFill>
                  <a:srgbClr val="0072C6"/>
                </a:solidFill>
                <a:latin typeface="Futura Std Light" panose="020B0402020204020303"/>
              </a:rPr>
              <a:t>Example: Assessment Form</a:t>
            </a:r>
          </a:p>
        </p:txBody>
      </p:sp>
      <p:sp>
        <p:nvSpPr>
          <p:cNvPr id="6" name="Content Placeholder 5">
            <a:extLst>
              <a:ext uri="{FF2B5EF4-FFF2-40B4-BE49-F238E27FC236}">
                <a16:creationId xmlns:a16="http://schemas.microsoft.com/office/drawing/2014/main" id="{55A3F90C-8970-984A-FA40-777D41B9B6BE}"/>
              </a:ext>
            </a:extLst>
          </p:cNvPr>
          <p:cNvSpPr>
            <a:spLocks noGrp="1"/>
          </p:cNvSpPr>
          <p:nvPr>
            <p:ph idx="1"/>
          </p:nvPr>
        </p:nvSpPr>
        <p:spPr>
          <a:xfrm>
            <a:off x="449717" y="1100850"/>
            <a:ext cx="8018422" cy="4351338"/>
          </a:xfrm>
        </p:spPr>
        <p:txBody>
          <a:bodyPr/>
          <a:lstStyle/>
          <a:p>
            <a:pPr>
              <a:lnSpc>
                <a:spcPct val="100000"/>
              </a:lnSpc>
              <a:buSzPct val="75000"/>
            </a:pPr>
            <a:r>
              <a:rPr lang="en-US" sz="2000" dirty="0">
                <a:latin typeface="Futura Std Light" panose="020B0402020204020303"/>
              </a:rPr>
              <a:t>This is an example of ideas that might be recorded on an Assessment Form during discussion, using the Discussion Guide on Surveillance</a:t>
            </a:r>
          </a:p>
          <a:p>
            <a:pPr>
              <a:lnSpc>
                <a:spcPct val="100000"/>
              </a:lnSpc>
              <a:buSzPct val="75000"/>
            </a:pPr>
            <a:r>
              <a:rPr lang="en-US" sz="2000" dirty="0">
                <a:latin typeface="Futura Std Light" panose="020B0402020204020303"/>
              </a:rPr>
              <a:t>This country is “Developing” and wants to be “Advanced” by the end of the year </a:t>
            </a:r>
          </a:p>
          <a:p>
            <a:pPr>
              <a:lnSpc>
                <a:spcPct val="100000"/>
              </a:lnSpc>
              <a:buSzPct val="75000"/>
            </a:pPr>
            <a:r>
              <a:rPr lang="en-US" sz="2000" dirty="0">
                <a:latin typeface="Futura Std Light" panose="020B0402020204020303"/>
              </a:rPr>
              <a:t>Note that several issues have arisen that will be discussed as other domains are explored in more depth</a:t>
            </a:r>
          </a:p>
          <a:p>
            <a:endParaRPr lang="en-US" sz="2400"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338005DD-2721-9B17-35CB-7DFE3ED0E61C}"/>
              </a:ext>
            </a:extLst>
          </p:cNvPr>
          <p:cNvPicPr>
            <a:picLocks noChangeAspect="1"/>
          </p:cNvPicPr>
          <p:nvPr/>
        </p:nvPicPr>
        <p:blipFill>
          <a:blip r:embed="rId3"/>
          <a:srcRect t="1095" r="4778" b="44191"/>
          <a:stretch/>
        </p:blipFill>
        <p:spPr>
          <a:xfrm>
            <a:off x="569233" y="3681659"/>
            <a:ext cx="8125050" cy="3176342"/>
          </a:xfrm>
          <a:prstGeom prst="rect">
            <a:avLst/>
          </a:prstGeom>
          <a:ln>
            <a:solidFill>
              <a:schemeClr val="tx1"/>
            </a:solidFill>
          </a:ln>
        </p:spPr>
      </p:pic>
    </p:spTree>
    <p:extLst>
      <p:ext uri="{BB962C8B-B14F-4D97-AF65-F5344CB8AC3E}">
        <p14:creationId xmlns:p14="http://schemas.microsoft.com/office/powerpoint/2010/main" val="364039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7" y="1092596"/>
            <a:ext cx="8060752" cy="2752049"/>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10000"/>
              </a:lnSpc>
              <a:spcBef>
                <a:spcPts val="600"/>
              </a:spcBef>
              <a:spcAft>
                <a:spcPct val="0"/>
              </a:spcAft>
              <a:buSzPct val="75000"/>
              <a:buFont typeface="Arial" charset="0"/>
            </a:pPr>
            <a:r>
              <a:rPr lang="en-US" sz="1900" dirty="0">
                <a:latin typeface="Futura Std Light" panose="020B0402020204020303"/>
                <a:ea typeface="ＭＳ Ｐゴシック" charset="0"/>
                <a:cs typeface="Arial" panose="020B0604020202020204" pitchFamily="34" charset="0"/>
              </a:rPr>
              <a:t>During a break, the facilitator and recorders organize Assessment Form information into categories on the Next Steps Form</a:t>
            </a:r>
          </a:p>
          <a:p>
            <a:pPr marL="182563" indent="-182563" fontAlgn="base">
              <a:lnSpc>
                <a:spcPct val="110000"/>
              </a:lnSpc>
              <a:spcBef>
                <a:spcPts val="600"/>
              </a:spcBef>
              <a:spcAft>
                <a:spcPct val="0"/>
              </a:spcAft>
              <a:buSzPct val="75000"/>
              <a:buFont typeface="Arial" charset="0"/>
            </a:pPr>
            <a:r>
              <a:rPr lang="en-US" sz="1900" dirty="0">
                <a:latin typeface="Futura Std Light" panose="020B0402020204020303"/>
                <a:ea typeface="ＭＳ Ｐゴシック" charset="0"/>
                <a:cs typeface="Arial" panose="020B0604020202020204" pitchFamily="34" charset="0"/>
              </a:rPr>
              <a:t>Categories should be designed to group related ideas to make prioritization and planning easier</a:t>
            </a:r>
          </a:p>
          <a:p>
            <a:pPr marL="182563" indent="-182563" fontAlgn="base">
              <a:lnSpc>
                <a:spcPct val="110000"/>
              </a:lnSpc>
              <a:spcBef>
                <a:spcPts val="600"/>
              </a:spcBef>
              <a:spcAft>
                <a:spcPct val="0"/>
              </a:spcAft>
              <a:buSzPct val="75000"/>
              <a:buFont typeface="Arial" charset="0"/>
            </a:pPr>
            <a:r>
              <a:rPr lang="en-US" sz="1900" dirty="0">
                <a:latin typeface="Futura Std Light" panose="020B0402020204020303"/>
                <a:ea typeface="ＭＳ Ｐゴシック" charset="0"/>
                <a:cs typeface="Arial" panose="020B0604020202020204" pitchFamily="34" charset="0"/>
              </a:rPr>
              <a:t>All ideas generated during Assessment should appear on the Next Steps Form, either in the Category column or in Details</a:t>
            </a:r>
          </a:p>
          <a:p>
            <a:pPr marL="182563" indent="-182563" fontAlgn="base">
              <a:lnSpc>
                <a:spcPct val="120000"/>
              </a:lnSpc>
              <a:spcBef>
                <a:spcPct val="20000"/>
              </a:spcBef>
              <a:spcAft>
                <a:spcPct val="0"/>
              </a:spcAft>
              <a:buClr>
                <a:srgbClr val="4F81BD"/>
              </a:buClr>
              <a:buSzPct val="120000"/>
              <a:buFont typeface="Arial" charset="0"/>
            </a:pPr>
            <a:endParaRPr lang="en-US" sz="1900" dirty="0">
              <a:latin typeface="Arial" panose="020B0604020202020204" pitchFamily="34" charset="0"/>
              <a:ea typeface="ＭＳ Ｐゴシック" charset="0"/>
              <a:cs typeface="Arial" panose="020B0604020202020204" pitchFamily="34" charset="0"/>
            </a:endParaRPr>
          </a:p>
        </p:txBody>
      </p:sp>
      <p:sp>
        <p:nvSpPr>
          <p:cNvPr id="6" name="Title 1">
            <a:extLst>
              <a:ext uri="{FF2B5EF4-FFF2-40B4-BE49-F238E27FC236}">
                <a16:creationId xmlns:a16="http://schemas.microsoft.com/office/drawing/2014/main" id="{94D25B49-7AEB-174C-AFA5-ABBEE41E8018}"/>
              </a:ext>
            </a:extLst>
          </p:cNvPr>
          <p:cNvSpPr txBox="1">
            <a:spLocks/>
          </p:cNvSpPr>
          <p:nvPr/>
        </p:nvSpPr>
        <p:spPr>
          <a:xfrm>
            <a:off x="464683" y="206188"/>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Futura Std Light" panose="020B0402020204020303"/>
              </a:rPr>
              <a:t>Transition</a:t>
            </a:r>
          </a:p>
        </p:txBody>
      </p:sp>
      <p:pic>
        <p:nvPicPr>
          <p:cNvPr id="7" name="Picture 6" descr="A screenshot of a computer&#10;&#10;Description automatically generated">
            <a:extLst>
              <a:ext uri="{FF2B5EF4-FFF2-40B4-BE49-F238E27FC236}">
                <a16:creationId xmlns:a16="http://schemas.microsoft.com/office/drawing/2014/main" id="{C1D803B3-083B-2A2B-FF9F-BECB52C92D86}"/>
              </a:ext>
            </a:extLst>
          </p:cNvPr>
          <p:cNvPicPr>
            <a:picLocks noChangeAspect="1"/>
          </p:cNvPicPr>
          <p:nvPr/>
        </p:nvPicPr>
        <p:blipFill>
          <a:blip r:embed="rId3" cstate="print">
            <a:extLst>
              <a:ext uri="{28A0092B-C50C-407E-A947-70E740481C1C}">
                <a14:useLocalDpi xmlns:a14="http://schemas.microsoft.com/office/drawing/2010/main" val="0"/>
              </a:ext>
            </a:extLst>
          </a:blip>
          <a:srcRect r="794" b="46689"/>
          <a:stretch/>
        </p:blipFill>
        <p:spPr>
          <a:xfrm>
            <a:off x="245836" y="3399183"/>
            <a:ext cx="8652328" cy="3429000"/>
          </a:xfrm>
          <a:prstGeom prst="rect">
            <a:avLst/>
          </a:prstGeom>
          <a:ln>
            <a:solidFill>
              <a:schemeClr val="tx1"/>
            </a:solidFill>
          </a:ln>
        </p:spPr>
      </p:pic>
    </p:spTree>
    <p:extLst>
      <p:ext uri="{BB962C8B-B14F-4D97-AF65-F5344CB8AC3E}">
        <p14:creationId xmlns:p14="http://schemas.microsoft.com/office/powerpoint/2010/main" val="174679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49717" y="1196788"/>
            <a:ext cx="8060752" cy="2752049"/>
          </a:xfrm>
          <a:noFill/>
          <a:ln>
            <a:noFill/>
          </a:ln>
        </p:spPr>
        <p:txBody>
          <a:bodyPr vert="horz" wrap="square" lIns="91440" tIns="45720" rIns="91440" bIns="45720" numCol="1" rtlCol="0" anchor="t" anchorCtr="0" compatLnSpc="1">
            <a:prstTxWarp prst="textNoShape">
              <a:avLst/>
            </a:prstTxWarp>
            <a:noAutofit/>
          </a:bodyPr>
          <a:lstStyle/>
          <a:p>
            <a:pPr marL="182563" indent="-182563" fontAlgn="base">
              <a:lnSpc>
                <a:spcPct val="100000"/>
              </a:lnSpc>
              <a:spcBef>
                <a:spcPts val="600"/>
              </a:spcBef>
              <a:spcAft>
                <a:spcPct val="0"/>
              </a:spcAft>
              <a:buSzPct val="75000"/>
              <a:buFont typeface="Arial" charset="0"/>
            </a:pPr>
            <a:r>
              <a:rPr lang="en-US" sz="2000" dirty="0">
                <a:latin typeface="Futura Std Light" panose="020B0402020204020303"/>
                <a:ea typeface="ＭＳ Ｐゴシック" charset="0"/>
                <a:cs typeface="Arial" panose="020B0604020202020204" pitchFamily="34" charset="0"/>
              </a:rPr>
              <a:t>When participants return, the facilitator reviews the information on the Next Steps Form </a:t>
            </a:r>
          </a:p>
          <a:p>
            <a:pPr marL="182563" indent="-182563" fontAlgn="base">
              <a:lnSpc>
                <a:spcPct val="100000"/>
              </a:lnSpc>
              <a:spcBef>
                <a:spcPts val="600"/>
              </a:spcBef>
              <a:spcAft>
                <a:spcPct val="0"/>
              </a:spcAft>
              <a:buSzPct val="75000"/>
              <a:buFont typeface="Arial" charset="0"/>
            </a:pPr>
            <a:r>
              <a:rPr lang="en-US" sz="2000" dirty="0">
                <a:latin typeface="Futura Std Light" panose="020B0402020204020303"/>
                <a:ea typeface="ＭＳ Ｐゴシック" charset="0"/>
                <a:cs typeface="Arial" panose="020B0604020202020204" pitchFamily="34" charset="0"/>
              </a:rPr>
              <a:t>Often, some issues need to be explored further to clarify what is keeping the NPHI from reaching the desired stage</a:t>
            </a:r>
          </a:p>
          <a:p>
            <a:pPr marL="182563" indent="-182563" fontAlgn="base">
              <a:lnSpc>
                <a:spcPct val="100000"/>
              </a:lnSpc>
              <a:spcBef>
                <a:spcPts val="600"/>
              </a:spcBef>
              <a:spcAft>
                <a:spcPct val="0"/>
              </a:spcAft>
              <a:buSzPct val="75000"/>
              <a:buFont typeface="Arial" charset="0"/>
            </a:pPr>
            <a:r>
              <a:rPr lang="en-US" sz="2000" dirty="0">
                <a:latin typeface="Futura Std Light" panose="020B0402020204020303"/>
                <a:ea typeface="ＭＳ Ｐゴシック" charset="0"/>
                <a:cs typeface="Arial" panose="020B0604020202020204" pitchFamily="34" charset="0"/>
              </a:rPr>
              <a:t>Participants select the most important items for follow up (highlighted) and those that are lower priority for now (crossed out)</a:t>
            </a:r>
          </a:p>
        </p:txBody>
      </p:sp>
      <p:sp>
        <p:nvSpPr>
          <p:cNvPr id="6" name="Title 1">
            <a:extLst>
              <a:ext uri="{FF2B5EF4-FFF2-40B4-BE49-F238E27FC236}">
                <a16:creationId xmlns:a16="http://schemas.microsoft.com/office/drawing/2014/main" id="{94D25B49-7AEB-174C-AFA5-ABBEE41E8018}"/>
              </a:ext>
            </a:extLst>
          </p:cNvPr>
          <p:cNvSpPr txBox="1">
            <a:spLocks/>
          </p:cNvSpPr>
          <p:nvPr/>
        </p:nvSpPr>
        <p:spPr>
          <a:xfrm>
            <a:off x="464683" y="206188"/>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Futura Std Light" panose="020B0402020204020303"/>
              </a:rPr>
              <a:t>Step 2: Prioritization</a:t>
            </a:r>
          </a:p>
        </p:txBody>
      </p:sp>
      <p:pic>
        <p:nvPicPr>
          <p:cNvPr id="5" name="Picture 4">
            <a:extLst>
              <a:ext uri="{FF2B5EF4-FFF2-40B4-BE49-F238E27FC236}">
                <a16:creationId xmlns:a16="http://schemas.microsoft.com/office/drawing/2014/main" id="{4507E941-01B3-6B67-4ABE-163500E4EAA2}"/>
              </a:ext>
            </a:extLst>
          </p:cNvPr>
          <p:cNvPicPr>
            <a:picLocks noChangeAspect="1"/>
          </p:cNvPicPr>
          <p:nvPr/>
        </p:nvPicPr>
        <p:blipFill>
          <a:blip r:embed="rId3"/>
          <a:stretch>
            <a:fillRect/>
          </a:stretch>
        </p:blipFill>
        <p:spPr>
          <a:xfrm>
            <a:off x="7771984" y="122113"/>
            <a:ext cx="1100939" cy="64008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B0061A77-6CE2-A239-AFA9-369572A6D449}"/>
              </a:ext>
            </a:extLst>
          </p:cNvPr>
          <p:cNvPicPr>
            <a:picLocks noChangeAspect="1"/>
          </p:cNvPicPr>
          <p:nvPr/>
        </p:nvPicPr>
        <p:blipFill>
          <a:blip r:embed="rId4" cstate="print">
            <a:extLst>
              <a:ext uri="{28A0092B-C50C-407E-A947-70E740481C1C}">
                <a14:useLocalDpi xmlns:a14="http://schemas.microsoft.com/office/drawing/2010/main" val="0"/>
              </a:ext>
            </a:extLst>
          </a:blip>
          <a:srcRect r="679" b="50000"/>
          <a:stretch/>
        </p:blipFill>
        <p:spPr>
          <a:xfrm>
            <a:off x="330447" y="3676107"/>
            <a:ext cx="8641276" cy="3181893"/>
          </a:xfrm>
          <a:prstGeom prst="rect">
            <a:avLst/>
          </a:prstGeom>
          <a:ln>
            <a:solidFill>
              <a:schemeClr val="tx1"/>
            </a:solidFill>
          </a:ln>
        </p:spPr>
      </p:pic>
    </p:spTree>
    <p:extLst>
      <p:ext uri="{BB962C8B-B14F-4D97-AF65-F5344CB8AC3E}">
        <p14:creationId xmlns:p14="http://schemas.microsoft.com/office/powerpoint/2010/main" val="132255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495975" y="1066061"/>
            <a:ext cx="8229600" cy="1609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0">
              <a:spcBef>
                <a:spcPts val="600"/>
              </a:spcBef>
              <a:buClrTx/>
              <a:buSzPct val="75000"/>
              <a:defRPr/>
            </a:pPr>
            <a:r>
              <a:rPr lang="en-US" dirty="0">
                <a:latin typeface="Futura Std Light" panose="020B0402020204020303"/>
                <a:ea typeface="Calibri" panose="020F0502020204030204" pitchFamily="34" charset="0"/>
                <a:cs typeface="Calibri" panose="020F0502020204030204" pitchFamily="34" charset="0"/>
              </a:rPr>
              <a:t>Participants identify the action steps for the priorities, including milestones and due dates, and who is responsible for each step</a:t>
            </a:r>
          </a:p>
          <a:p>
            <a:pPr lvl="0">
              <a:spcBef>
                <a:spcPts val="600"/>
              </a:spcBef>
              <a:buClrTx/>
              <a:buSzPct val="75000"/>
              <a:defRPr/>
            </a:pPr>
            <a:r>
              <a:rPr lang="en-US" dirty="0">
                <a:latin typeface="Futura Std Light" panose="020B0402020204020303"/>
                <a:ea typeface="Calibri" panose="020F0502020204030204" pitchFamily="34" charset="0"/>
                <a:cs typeface="Calibri" panose="020F0502020204030204" pitchFamily="34" charset="0"/>
              </a:rPr>
              <a:t>Although not on the form, the follow-up plan should include regular check-ins and updates</a:t>
            </a:r>
            <a:endParaRPr lang="en-US" dirty="0">
              <a:latin typeface="Arial"/>
            </a:endParaRPr>
          </a:p>
        </p:txBody>
      </p:sp>
      <p:sp>
        <p:nvSpPr>
          <p:cNvPr id="11"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cap="all" dirty="0">
                <a:solidFill>
                  <a:srgbClr val="0072C6"/>
                </a:solidFill>
                <a:latin typeface="Futura Std Light" panose="020B0402020204020303"/>
              </a:rPr>
              <a:t>Step 3: Planning</a:t>
            </a:r>
          </a:p>
        </p:txBody>
      </p:sp>
      <p:pic>
        <p:nvPicPr>
          <p:cNvPr id="4" name="Picture 3">
            <a:extLst>
              <a:ext uri="{FF2B5EF4-FFF2-40B4-BE49-F238E27FC236}">
                <a16:creationId xmlns:a16="http://schemas.microsoft.com/office/drawing/2014/main" id="{A135794D-B2DC-9856-F2CA-C81F021A46FE}"/>
              </a:ext>
            </a:extLst>
          </p:cNvPr>
          <p:cNvPicPr>
            <a:picLocks noChangeAspect="1"/>
          </p:cNvPicPr>
          <p:nvPr/>
        </p:nvPicPr>
        <p:blipFill>
          <a:blip r:embed="rId3"/>
          <a:stretch>
            <a:fillRect/>
          </a:stretch>
        </p:blipFill>
        <p:spPr>
          <a:xfrm>
            <a:off x="7798877" y="110250"/>
            <a:ext cx="1100937" cy="64008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2C010000-ED6F-53EF-32FF-582E1F566C28}"/>
              </a:ext>
            </a:extLst>
          </p:cNvPr>
          <p:cNvPicPr>
            <a:picLocks noChangeAspect="1"/>
          </p:cNvPicPr>
          <p:nvPr/>
        </p:nvPicPr>
        <p:blipFill>
          <a:blip r:embed="rId4" cstate="print">
            <a:extLst>
              <a:ext uri="{28A0092B-C50C-407E-A947-70E740481C1C}">
                <a14:useLocalDpi xmlns:a14="http://schemas.microsoft.com/office/drawing/2010/main" val="0"/>
              </a:ext>
            </a:extLst>
          </a:blip>
          <a:srcRect r="1460" b="46130"/>
          <a:stretch/>
        </p:blipFill>
        <p:spPr>
          <a:xfrm>
            <a:off x="167115" y="3314700"/>
            <a:ext cx="8795751" cy="3543300"/>
          </a:xfrm>
          <a:prstGeom prst="rect">
            <a:avLst/>
          </a:prstGeom>
          <a:ln>
            <a:solidFill>
              <a:schemeClr val="tx1"/>
            </a:solidFill>
          </a:ln>
        </p:spPr>
      </p:pic>
    </p:spTree>
    <p:extLst>
      <p:ext uri="{BB962C8B-B14F-4D97-AF65-F5344CB8AC3E}">
        <p14:creationId xmlns:p14="http://schemas.microsoft.com/office/powerpoint/2010/main" val="634455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28347-EA66-578B-F872-3025D928394F}"/>
              </a:ext>
            </a:extLst>
          </p:cNvPr>
          <p:cNvPicPr>
            <a:picLocks noChangeAspect="1"/>
          </p:cNvPicPr>
          <p:nvPr/>
        </p:nvPicPr>
        <p:blipFill rotWithShape="1">
          <a:blip r:embed="rId3"/>
          <a:srcRect l="22325" r="3508"/>
          <a:stretch/>
        </p:blipFill>
        <p:spPr>
          <a:xfrm>
            <a:off x="2362200" y="0"/>
            <a:ext cx="6781800" cy="6857999"/>
          </a:xfrm>
          <a:prstGeom prst="rect">
            <a:avLst/>
          </a:prstGeom>
          <a:noFill/>
          <a:ln>
            <a:noFill/>
          </a:ln>
          <a:effectLst/>
        </p:spPr>
      </p:pic>
      <p:sp>
        <p:nvSpPr>
          <p:cNvPr id="3" name="Rectangle 2">
            <a:extLst>
              <a:ext uri="{FF2B5EF4-FFF2-40B4-BE49-F238E27FC236}">
                <a16:creationId xmlns:a16="http://schemas.microsoft.com/office/drawing/2014/main" id="{77E86274-E9E0-9627-32CC-D1A3BE5106A1}"/>
              </a:ext>
            </a:extLst>
          </p:cNvPr>
          <p:cNvSpPr/>
          <p:nvPr/>
        </p:nvSpPr>
        <p:spPr>
          <a:xfrm>
            <a:off x="0" y="-1"/>
            <a:ext cx="7052733" cy="6858000"/>
          </a:xfrm>
          <a:prstGeom prst="rect">
            <a:avLst/>
          </a:prstGeom>
          <a:gradFill>
            <a:gsLst>
              <a:gs pos="0">
                <a:schemeClr val="bg1">
                  <a:alpha val="0"/>
                </a:schemeClr>
              </a:gs>
              <a:gs pos="57000">
                <a:schemeClr val="bg1"/>
              </a:gs>
              <a:gs pos="20000">
                <a:schemeClr val="bg1">
                  <a:alpha val="43000"/>
                </a:schemeClr>
              </a:gs>
              <a:gs pos="43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bwMode="auto">
          <a:xfrm>
            <a:off x="208555" y="1756057"/>
            <a:ext cx="5078867" cy="383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buFont typeface="Arial" panose="020B0604020202020204" pitchFamily="34" charset="0"/>
              <a:buChar char="•"/>
              <a:defRPr/>
            </a:pPr>
            <a:r>
              <a:rPr lang="en-US" dirty="0">
                <a:solidFill>
                  <a:sysClr val="windowText" lastClr="000000"/>
                </a:solidFill>
                <a:latin typeface="Futura Std Light" panose="020B0402020204020303"/>
                <a:cs typeface="+mn-cs"/>
              </a:rPr>
              <a:t>Easy wins are activities that can be done relatively easily or quickly and will be impactful</a:t>
            </a:r>
          </a:p>
          <a:p>
            <a:pPr lvl="1">
              <a:spcBef>
                <a:spcPts val="600"/>
              </a:spcBef>
              <a:spcAft>
                <a:spcPts val="600"/>
              </a:spcAft>
              <a:buClrTx/>
              <a:buSzPct val="75000"/>
              <a:buFont typeface="Arial" panose="020B0604020202020204" pitchFamily="34" charset="0"/>
              <a:buChar char="•"/>
              <a:defRPr/>
            </a:pPr>
            <a:r>
              <a:rPr lang="en-US" dirty="0">
                <a:solidFill>
                  <a:sysClr val="windowText" lastClr="000000"/>
                </a:solidFill>
                <a:latin typeface="Futura Std Light" panose="020B0402020204020303"/>
              </a:rPr>
              <a:t>Some of the next steps discussed already on the Next Steps Form will be easy wins</a:t>
            </a:r>
          </a:p>
          <a:p>
            <a:pPr lvl="1">
              <a:spcBef>
                <a:spcPts val="600"/>
              </a:spcBef>
              <a:spcAft>
                <a:spcPts val="600"/>
              </a:spcAft>
              <a:buClrTx/>
              <a:buSzPct val="75000"/>
              <a:buFont typeface="Arial" panose="020B0604020202020204" pitchFamily="34" charset="0"/>
              <a:buChar char="•"/>
              <a:defRPr/>
            </a:pPr>
            <a:r>
              <a:rPr lang="en-US" dirty="0">
                <a:latin typeface="Futura Std Light" panose="020B0402020204020303"/>
              </a:rPr>
              <a:t>Sometimes participants have ideas for easy wins that are not related to the Discussion Guide being discussed. It is important to probe for these and capture them as well</a:t>
            </a:r>
          </a:p>
        </p:txBody>
      </p:sp>
      <p:sp>
        <p:nvSpPr>
          <p:cNvPr id="4" name="Title 1">
            <a:extLst>
              <a:ext uri="{FF2B5EF4-FFF2-40B4-BE49-F238E27FC236}">
                <a16:creationId xmlns:a16="http://schemas.microsoft.com/office/drawing/2014/main" id="{62810B7E-2BA7-DE4D-9893-C13524A22D5C}"/>
              </a:ext>
            </a:extLst>
          </p:cNvPr>
          <p:cNvSpPr txBox="1">
            <a:spLocks/>
          </p:cNvSpPr>
          <p:nvPr/>
        </p:nvSpPr>
        <p:spPr>
          <a:xfrm>
            <a:off x="371377" y="435428"/>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nSpc>
                <a:spcPct val="120000"/>
              </a:lnSpc>
            </a:pPr>
            <a:r>
              <a:rPr lang="en-US" cap="all" dirty="0">
                <a:solidFill>
                  <a:srgbClr val="0072C6"/>
                </a:solidFill>
                <a:latin typeface="Futura Std Light" panose="020B0402020204020303"/>
              </a:rPr>
              <a:t>Identify Easy Wins</a:t>
            </a:r>
          </a:p>
        </p:txBody>
      </p:sp>
    </p:spTree>
    <p:extLst>
      <p:ext uri="{BB962C8B-B14F-4D97-AF65-F5344CB8AC3E}">
        <p14:creationId xmlns:p14="http://schemas.microsoft.com/office/powerpoint/2010/main" val="178236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81914" y="204837"/>
            <a:ext cx="8229600" cy="990600"/>
          </a:xfrm>
          <a:prstGeom prst="rect">
            <a:avLst/>
          </a:prstGeom>
        </p:spPr>
        <p:txBody>
          <a:bodyPr vert="horz" lIns="91440" tIns="45720" rIns="91440" bIns="45720" rtlCol="0" anchor="ctr">
            <a:normAutofit fontScale="775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pPr>
              <a:lnSpc>
                <a:spcPct val="120000"/>
              </a:lnSpc>
            </a:pPr>
            <a:r>
              <a:rPr lang="en-US" cap="all" dirty="0">
                <a:solidFill>
                  <a:srgbClr val="0070C0"/>
                </a:solidFill>
                <a:latin typeface="Futura Std Light" panose="020B0402020204020303"/>
              </a:rPr>
              <a:t>When Done Planning, Review the Plans</a:t>
            </a:r>
          </a:p>
        </p:txBody>
      </p:sp>
      <p:pic>
        <p:nvPicPr>
          <p:cNvPr id="4" name="Picture 3" descr="A group of people sitting in a room&#10;&#10;Description automatically generated with medium confidence">
            <a:extLst>
              <a:ext uri="{FF2B5EF4-FFF2-40B4-BE49-F238E27FC236}">
                <a16:creationId xmlns:a16="http://schemas.microsoft.com/office/drawing/2014/main" id="{988925A1-9F22-EAF2-3AE8-51F9920831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
          <a:stretch/>
        </p:blipFill>
        <p:spPr>
          <a:xfrm>
            <a:off x="3738995" y="1675114"/>
            <a:ext cx="5405005" cy="4206835"/>
          </a:xfrm>
          <a:prstGeom prst="rect">
            <a:avLst/>
          </a:prstGeom>
        </p:spPr>
      </p:pic>
      <p:sp>
        <p:nvSpPr>
          <p:cNvPr id="5" name="Rectangle 4">
            <a:extLst>
              <a:ext uri="{FF2B5EF4-FFF2-40B4-BE49-F238E27FC236}">
                <a16:creationId xmlns:a16="http://schemas.microsoft.com/office/drawing/2014/main" id="{0AAA30B7-14DA-4477-717C-93891D798C82}"/>
              </a:ext>
            </a:extLst>
          </p:cNvPr>
          <p:cNvSpPr/>
          <p:nvPr/>
        </p:nvSpPr>
        <p:spPr>
          <a:xfrm>
            <a:off x="3022600" y="1458862"/>
            <a:ext cx="4616451" cy="4423087"/>
          </a:xfrm>
          <a:prstGeom prst="rect">
            <a:avLst/>
          </a:prstGeom>
          <a:gradFill>
            <a:gsLst>
              <a:gs pos="100000">
                <a:schemeClr val="bg1">
                  <a:alpha val="0"/>
                </a:schemeClr>
              </a:gs>
              <a:gs pos="59000">
                <a:srgbClr val="FFFFFF">
                  <a:alpha val="73000"/>
                </a:srgbClr>
              </a:gs>
              <a:gs pos="37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bwMode="auto">
          <a:xfrm>
            <a:off x="481914" y="1273236"/>
            <a:ext cx="5530959" cy="482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Aft>
                <a:spcPts val="200"/>
              </a:spcAft>
              <a:buClrTx/>
              <a:buSzPct val="75000"/>
              <a:buFont typeface="Arial" panose="020B0604020202020204" pitchFamily="34" charset="0"/>
              <a:buChar char="•"/>
              <a:defRPr/>
            </a:pPr>
            <a:r>
              <a:rPr lang="en-US" dirty="0">
                <a:solidFill>
                  <a:sysClr val="windowText" lastClr="000000"/>
                </a:solidFill>
                <a:latin typeface="Futura Std Light" panose="020B0402020204020303"/>
                <a:cs typeface="+mn-cs"/>
              </a:rPr>
              <a:t>If the NPHI completes the workplan, will it make the desired progress towards achieving the desired stage?</a:t>
            </a:r>
          </a:p>
          <a:p>
            <a:pPr>
              <a:spcAft>
                <a:spcPts val="200"/>
              </a:spcAft>
              <a:buClrTx/>
              <a:buSzPct val="75000"/>
              <a:buFont typeface="Arial" panose="020B0604020202020204" pitchFamily="34" charset="0"/>
              <a:buChar char="•"/>
              <a:defRPr/>
            </a:pPr>
            <a:r>
              <a:rPr lang="en-US" dirty="0">
                <a:latin typeface="Futura Std Light" panose="020B0402020204020303"/>
                <a:cs typeface="+mn-cs"/>
              </a:rPr>
              <a:t>Are additional resources needed? What is the plan for obtaining them?</a:t>
            </a:r>
          </a:p>
          <a:p>
            <a:pPr>
              <a:spcAft>
                <a:spcPts val="200"/>
              </a:spcAft>
              <a:buClrTx/>
              <a:buSzPct val="75000"/>
              <a:buFont typeface="Arial" panose="020B0604020202020204" pitchFamily="34" charset="0"/>
              <a:buChar char="•"/>
              <a:defRPr/>
            </a:pPr>
            <a:r>
              <a:rPr lang="en-US" dirty="0">
                <a:latin typeface="Futura Std Light" panose="020B0402020204020303"/>
              </a:rPr>
              <a:t>Does leadership understand and support the plan?</a:t>
            </a:r>
          </a:p>
          <a:p>
            <a:pPr>
              <a:spcAft>
                <a:spcPts val="200"/>
              </a:spcAft>
              <a:buClrTx/>
              <a:buSzPct val="75000"/>
              <a:buFont typeface="Arial" panose="020B0604020202020204" pitchFamily="34" charset="0"/>
              <a:buChar char="•"/>
              <a:defRPr/>
            </a:pPr>
            <a:r>
              <a:rPr lang="en-US" dirty="0">
                <a:latin typeface="Futura Std Light" panose="020B0402020204020303"/>
              </a:rPr>
              <a:t>Do all NPHI staff understand their roles in carrying the plan forward?</a:t>
            </a:r>
          </a:p>
          <a:p>
            <a:pPr>
              <a:spcAft>
                <a:spcPts val="200"/>
              </a:spcAft>
              <a:buClrTx/>
              <a:buSzPct val="75000"/>
              <a:buFont typeface="Arial" panose="020B0604020202020204" pitchFamily="34" charset="0"/>
              <a:buChar char="•"/>
              <a:defRPr/>
            </a:pPr>
            <a:r>
              <a:rPr lang="en-US" dirty="0">
                <a:latin typeface="Futura Std Light" panose="020B0402020204020303"/>
                <a:cs typeface="+mn-cs"/>
              </a:rPr>
              <a:t>How will progress be monitored?</a:t>
            </a:r>
          </a:p>
        </p:txBody>
      </p:sp>
    </p:spTree>
    <p:extLst>
      <p:ext uri="{BB962C8B-B14F-4D97-AF65-F5344CB8AC3E}">
        <p14:creationId xmlns:p14="http://schemas.microsoft.com/office/powerpoint/2010/main" val="367509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itting at long tables with laptops&#10;&#10;Description automatically generated with medium confidence">
            <a:extLst>
              <a:ext uri="{FF2B5EF4-FFF2-40B4-BE49-F238E27FC236}">
                <a16:creationId xmlns:a16="http://schemas.microsoft.com/office/drawing/2014/main" id="{5A8719FC-81E2-7AAF-08D4-D2A63EE6054F}"/>
              </a:ext>
            </a:extLst>
          </p:cNvPr>
          <p:cNvPicPr>
            <a:picLocks noChangeAspect="1"/>
          </p:cNvPicPr>
          <p:nvPr/>
        </p:nvPicPr>
        <p:blipFill rotWithShape="1">
          <a:blip r:embed="rId3">
            <a:extLst>
              <a:ext uri="{28A0092B-C50C-407E-A947-70E740481C1C}">
                <a14:useLocalDpi xmlns:a14="http://schemas.microsoft.com/office/drawing/2010/main" val="0"/>
              </a:ext>
            </a:extLst>
          </a:blip>
          <a:srcRect t="6494" r="15876"/>
          <a:stretch/>
        </p:blipFill>
        <p:spPr>
          <a:xfrm>
            <a:off x="-1" y="0"/>
            <a:ext cx="9140433" cy="4572000"/>
          </a:xfrm>
          <a:prstGeom prst="rect">
            <a:avLst/>
          </a:prstGeom>
        </p:spPr>
      </p:pic>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154563" y="4409751"/>
            <a:ext cx="8666922" cy="1757016"/>
          </a:xfrm>
        </p:spPr>
        <p:txBody>
          <a:bodyPr>
            <a:noAutofit/>
          </a:bodyPr>
          <a:lstStyle/>
          <a:p>
            <a:r>
              <a:rPr lang="en-US" sz="4000" cap="all" dirty="0">
                <a:solidFill>
                  <a:srgbClr val="0072C6"/>
                </a:solidFill>
                <a:latin typeface="Futura Std Light" panose="020B0402020204020303"/>
              </a:rPr>
              <a:t>Other Ways to Use Discussion Guides and the SDT</a:t>
            </a:r>
          </a:p>
        </p:txBody>
      </p:sp>
    </p:spTree>
    <p:extLst>
      <p:ext uri="{BB962C8B-B14F-4D97-AF65-F5344CB8AC3E}">
        <p14:creationId xmlns:p14="http://schemas.microsoft.com/office/powerpoint/2010/main" val="172913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44" y="102354"/>
            <a:ext cx="9214945" cy="6880375"/>
          </a:xfrm>
          <a:prstGeom prst="rect">
            <a:avLst/>
          </a:prstGeom>
        </p:spPr>
      </p:pic>
      <p:sp>
        <p:nvSpPr>
          <p:cNvPr id="8" name="Rectangle 7"/>
          <p:cNvSpPr/>
          <p:nvPr/>
        </p:nvSpPr>
        <p:spPr>
          <a:xfrm>
            <a:off x="284647" y="2804828"/>
            <a:ext cx="4023977" cy="737715"/>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a:solidFill>
                  <a:srgbClr val="1F497D"/>
                </a:solidFill>
                <a:latin typeface="Futura Std Light" panose="020B0402020204020303"/>
              </a:rPr>
              <a:t>Topics</a:t>
            </a:r>
            <a:endParaRPr lang="en-US" sz="3600" dirty="0">
              <a:solidFill>
                <a:srgbClr val="FF0000"/>
              </a:solidFill>
              <a:latin typeface="Futura Std Light" panose="020B0402020204020303"/>
            </a:endParaRPr>
          </a:p>
        </p:txBody>
      </p:sp>
      <p:sp>
        <p:nvSpPr>
          <p:cNvPr id="10" name="Rectangle 9"/>
          <p:cNvSpPr/>
          <p:nvPr/>
        </p:nvSpPr>
        <p:spPr>
          <a:xfrm>
            <a:off x="284647" y="3542541"/>
            <a:ext cx="4023978" cy="1365819"/>
          </a:xfrm>
          <a:prstGeom prst="rect">
            <a:avLst/>
          </a:prstGeom>
          <a:solidFill>
            <a:srgbClr val="FFF2CC">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399253" y="3597346"/>
            <a:ext cx="4023978" cy="136581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defPPr>
              <a:defRPr lang="en-US"/>
            </a:defPPr>
            <a:lvl1pPr marL="182563" indent="-182563" fontAlgn="base">
              <a:spcBef>
                <a:spcPts val="600"/>
              </a:spcBef>
              <a:spcAft>
                <a:spcPts val="0"/>
              </a:spcAft>
              <a:buClr>
                <a:srgbClr val="4F81BD"/>
              </a:buClr>
              <a:buSzPct val="85000"/>
              <a:buFont typeface="Arial" panose="020B0604020202020204" pitchFamily="34" charset="0"/>
              <a:buChar char="•"/>
              <a:defRPr sz="2400">
                <a:solidFill>
                  <a:sysClr val="windowText" lastClr="000000"/>
                </a:solidFill>
                <a:latin typeface="Arial"/>
                <a:ea typeface="ＭＳ Ｐゴシック" charset="0"/>
              </a:defRPr>
            </a:lvl1pPr>
            <a:lvl2pPr indent="-182563" fontAlgn="base">
              <a:spcBef>
                <a:spcPct val="20000"/>
              </a:spcBef>
              <a:spcAft>
                <a:spcPct val="0"/>
              </a:spcAft>
              <a:buClr>
                <a:schemeClr val="accent1"/>
              </a:buClr>
              <a:buSzPct val="85000"/>
              <a:buFont typeface="Arial" charset="0"/>
              <a:buChar char="•"/>
              <a:defRPr sz="2000">
                <a:ea typeface="ＭＳ Ｐゴシック" charset="0"/>
              </a:defRPr>
            </a:lvl2pPr>
            <a:lvl3pPr marL="730250" indent="-182563" fontAlgn="base">
              <a:spcBef>
                <a:spcPct val="20000"/>
              </a:spcBef>
              <a:spcAft>
                <a:spcPct val="0"/>
              </a:spcAft>
              <a:buClr>
                <a:schemeClr val="accent1"/>
              </a:buClr>
              <a:buSzPct val="90000"/>
              <a:buFont typeface="Arial" charset="0"/>
              <a:buChar char="•"/>
              <a:defRPr>
                <a:ea typeface="ＭＳ Ｐゴシック" charset="0"/>
              </a:defRPr>
            </a:lvl3pPr>
            <a:lvl4pPr marL="1004888" indent="-182563" fontAlgn="base">
              <a:spcBef>
                <a:spcPct val="20000"/>
              </a:spcBef>
              <a:spcAft>
                <a:spcPct val="0"/>
              </a:spcAft>
              <a:buClr>
                <a:schemeClr val="accent1"/>
              </a:buClr>
              <a:buFont typeface="Arial" charset="0"/>
              <a:buChar char="•"/>
              <a:defRPr sz="1600">
                <a:ea typeface="ＭＳ Ｐゴシック" charset="0"/>
              </a:defRPr>
            </a:lvl4pPr>
            <a:lvl5pPr marL="1187450" indent="-136525" fontAlgn="base">
              <a:spcBef>
                <a:spcPct val="20000"/>
              </a:spcBef>
              <a:spcAft>
                <a:spcPct val="0"/>
              </a:spcAft>
              <a:buClr>
                <a:schemeClr val="accent1"/>
              </a:buClr>
              <a:buSzPct val="100000"/>
              <a:buFont typeface="Arial" charset="0"/>
              <a:buChar char="•"/>
              <a:defRPr sz="1400">
                <a:ea typeface="ＭＳ Ｐゴシック" charset="0"/>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a:lnSpc>
                <a:spcPct val="120000"/>
              </a:lnSpc>
            </a:pPr>
            <a:r>
              <a:rPr lang="en-US" dirty="0">
                <a:latin typeface="Futura Std Light" panose="020B0402020204020303"/>
              </a:rPr>
              <a:t>Maturity Models and Discussion Guides</a:t>
            </a:r>
          </a:p>
          <a:p>
            <a:pPr>
              <a:lnSpc>
                <a:spcPct val="120000"/>
              </a:lnSpc>
            </a:pPr>
            <a:r>
              <a:rPr lang="en-US" dirty="0">
                <a:solidFill>
                  <a:schemeClr val="tx1"/>
                </a:solidFill>
                <a:latin typeface="Futura Std Light" panose="020B0402020204020303"/>
              </a:rPr>
              <a:t>SDT Workshops</a:t>
            </a:r>
          </a:p>
          <a:p>
            <a:pPr>
              <a:lnSpc>
                <a:spcPct val="120000"/>
              </a:lnSpc>
            </a:pPr>
            <a:r>
              <a:rPr lang="en-US" dirty="0">
                <a:solidFill>
                  <a:schemeClr val="tx1"/>
                </a:solidFill>
                <a:latin typeface="Futura Std Light" panose="020B0402020204020303"/>
              </a:rPr>
              <a:t>Other Ways to Use Discussion Guides and the SDT</a:t>
            </a:r>
            <a:endParaRPr lang="en-US" sz="1700" dirty="0">
              <a:latin typeface="Futura Std Light" panose="020B0402020204020303"/>
            </a:endParaRPr>
          </a:p>
        </p:txBody>
      </p:sp>
    </p:spTree>
    <p:extLst>
      <p:ext uri="{BB962C8B-B14F-4D97-AF65-F5344CB8AC3E}">
        <p14:creationId xmlns:p14="http://schemas.microsoft.com/office/powerpoint/2010/main" val="419064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auto">
          <a:xfrm>
            <a:off x="375783" y="1697612"/>
            <a:ext cx="8031617" cy="467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spcAft>
                <a:spcPts val="600"/>
              </a:spcAft>
              <a:buClrTx/>
              <a:buSzPct val="75000"/>
              <a:defRPr/>
            </a:pPr>
            <a:r>
              <a:rPr lang="en-US" sz="2200" dirty="0">
                <a:solidFill>
                  <a:sysClr val="windowText" lastClr="000000"/>
                </a:solidFill>
                <a:latin typeface="Futura Std Light" panose="020B0402020204020303"/>
                <a:cs typeface="+mn-cs"/>
              </a:rPr>
              <a:t>The Discussion Guides have been used in less formal settings, for example, to prompt discussion during planning </a:t>
            </a:r>
            <a:r>
              <a:rPr lang="en-US" sz="2200" dirty="0">
                <a:solidFill>
                  <a:sysClr val="windowText" lastClr="000000"/>
                </a:solidFill>
                <a:latin typeface="Futura Std Light" panose="020B0402020204020303"/>
              </a:rPr>
              <a:t>or staff meetings</a:t>
            </a:r>
          </a:p>
          <a:p>
            <a:pPr>
              <a:spcBef>
                <a:spcPts val="600"/>
              </a:spcBef>
              <a:spcAft>
                <a:spcPts val="600"/>
              </a:spcAft>
              <a:buClrTx/>
              <a:buSzPct val="75000"/>
              <a:defRPr/>
            </a:pPr>
            <a:r>
              <a:rPr lang="en-US" sz="2200" dirty="0">
                <a:solidFill>
                  <a:sysClr val="windowText" lastClr="000000"/>
                </a:solidFill>
                <a:latin typeface="Futura Std Light" panose="020B0402020204020303"/>
              </a:rPr>
              <a:t>Nine African countries participated in peer-to-peer workshops about noncommunicable diseases (NCDs) using a simplified SDT process combined with a WHO tool </a:t>
            </a:r>
          </a:p>
          <a:p>
            <a:pPr>
              <a:spcBef>
                <a:spcPts val="600"/>
              </a:spcBef>
              <a:spcAft>
                <a:spcPts val="600"/>
              </a:spcAft>
              <a:buClrTx/>
              <a:buSzPct val="75000"/>
              <a:defRPr/>
            </a:pPr>
            <a:r>
              <a:rPr lang="en-US" sz="2200" dirty="0">
                <a:solidFill>
                  <a:sysClr val="windowText" lastClr="000000"/>
                </a:solidFill>
                <a:latin typeface="Futura Std Light" panose="020B0402020204020303"/>
              </a:rPr>
              <a:t>A modified version of the SDT is a component of the NCD Capacity Assessment and Planning (N-CAP) Process (</a:t>
            </a:r>
            <a:r>
              <a:rPr lang="en-US" sz="2200" dirty="0">
                <a:solidFill>
                  <a:sysClr val="windowText" lastClr="000000"/>
                </a:solidFill>
                <a:latin typeface="Futura Std Light" panose="020B0402020204020303"/>
                <a:hlinkClick r:id="rId3"/>
              </a:rPr>
              <a:t>https://www.tephinet.org/noncommunicable-diseases-capacity-assessment-and-planning-process</a:t>
            </a:r>
            <a:r>
              <a:rPr lang="en-US" sz="2200" dirty="0">
                <a:solidFill>
                  <a:sysClr val="windowText" lastClr="000000"/>
                </a:solidFill>
                <a:latin typeface="Futura Std Light" panose="020B0402020204020303"/>
              </a:rPr>
              <a:t>)</a:t>
            </a:r>
          </a:p>
          <a:p>
            <a:pPr lvl="1">
              <a:buClr>
                <a:srgbClr val="4F81BD"/>
              </a:buClr>
              <a:buSzPct val="120000"/>
              <a:buFont typeface="Wingdings" panose="05000000000000000000" pitchFamily="2" charset="2"/>
              <a:buChar char="§"/>
              <a:defRPr/>
            </a:pPr>
            <a:endParaRPr lang="en-US" sz="2800"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a:spLocks/>
          </p:cNvSpPr>
          <p:nvPr/>
        </p:nvSpPr>
        <p:spPr>
          <a:xfrm>
            <a:off x="464683" y="304800"/>
            <a:ext cx="8229600" cy="990600"/>
          </a:xfrm>
          <a:prstGeom prst="rect">
            <a:avLst/>
          </a:prstGeom>
        </p:spPr>
        <p:txBody>
          <a:bodyPr vert="horz" lIns="91440" tIns="45720" rIns="91440" bIns="45720" rtlCol="0" anchor="ctr">
            <a:no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sz="3200" cap="all" dirty="0">
                <a:solidFill>
                  <a:srgbClr val="0072C6"/>
                </a:solidFill>
                <a:latin typeface="Futura Std Light" panose="020B0402020204020303"/>
              </a:rPr>
              <a:t>Examples of Other Ways to use</a:t>
            </a:r>
          </a:p>
          <a:p>
            <a:pPr>
              <a:lnSpc>
                <a:spcPct val="120000"/>
              </a:lnSpc>
            </a:pPr>
            <a:r>
              <a:rPr lang="en-US" sz="3200" cap="all" dirty="0">
                <a:solidFill>
                  <a:srgbClr val="0072C6"/>
                </a:solidFill>
                <a:latin typeface="Futura Std Light" panose="020B0402020204020303"/>
              </a:rPr>
              <a:t>the Discussion Guides</a:t>
            </a:r>
          </a:p>
        </p:txBody>
      </p:sp>
    </p:spTree>
    <p:extLst>
      <p:ext uri="{BB962C8B-B14F-4D97-AF65-F5344CB8AC3E}">
        <p14:creationId xmlns:p14="http://schemas.microsoft.com/office/powerpoint/2010/main" val="411526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324666" y="1616871"/>
            <a:ext cx="8494665" cy="203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Tx/>
              <a:buSzPct val="75000"/>
              <a:defRPr/>
            </a:pPr>
            <a:r>
              <a:rPr lang="en-US" sz="2800" dirty="0">
                <a:latin typeface="Futura Std Light" panose="020B0402020204020303"/>
              </a:rPr>
              <a:t>If you have any questions, please contact us</a:t>
            </a:r>
          </a:p>
          <a:p>
            <a:pPr>
              <a:buClrTx/>
              <a:buSzPct val="75000"/>
              <a:defRPr/>
            </a:pPr>
            <a:r>
              <a:rPr lang="en-US" sz="2800" dirty="0">
                <a:latin typeface="Futura Std Light" panose="020B0402020204020303"/>
              </a:rPr>
              <a:t>Please also let us know about your experiences using the SDT or Discussion Guides</a:t>
            </a:r>
          </a:p>
          <a:p>
            <a:pPr>
              <a:buClrTx/>
              <a:buSzPct val="75000"/>
              <a:defRPr/>
            </a:pPr>
            <a:r>
              <a:rPr lang="en-US" sz="2800" dirty="0">
                <a:latin typeface="Futura Std Light" panose="020B0402020204020303"/>
              </a:rPr>
              <a:t>We look forward to hearing from you</a:t>
            </a:r>
          </a:p>
          <a:p>
            <a:pPr marL="0" indent="0">
              <a:buClr>
                <a:srgbClr val="4F81BD"/>
              </a:buClr>
              <a:buNone/>
              <a:defRPr/>
            </a:pPr>
            <a:endParaRPr lang="en-US" sz="2800" dirty="0">
              <a:latin typeface="Futura Std Light" panose="020B0402020204020303"/>
            </a:endParaRPr>
          </a:p>
          <a:p>
            <a:pPr marL="0" indent="0">
              <a:spcBef>
                <a:spcPts val="200"/>
              </a:spcBef>
              <a:spcAft>
                <a:spcPts val="200"/>
              </a:spcAft>
              <a:buClr>
                <a:srgbClr val="4F81BD"/>
              </a:buClr>
              <a:buNone/>
              <a:defRPr/>
            </a:pPr>
            <a:endParaRPr lang="en-US" sz="2800" dirty="0">
              <a:latin typeface="Futura Std Light" panose="020B0402020204020303"/>
            </a:endParaRPr>
          </a:p>
          <a:p>
            <a:pPr marL="0" indent="0" algn="ctr">
              <a:lnSpc>
                <a:spcPts val="90"/>
              </a:lnSpc>
              <a:spcBef>
                <a:spcPts val="200"/>
              </a:spcBef>
              <a:spcAft>
                <a:spcPts val="200"/>
              </a:spcAft>
              <a:buClr>
                <a:srgbClr val="4F81BD"/>
              </a:buClr>
              <a:buNone/>
              <a:defRPr/>
            </a:pPr>
            <a:r>
              <a:rPr lang="en-US" sz="3200" b="1" spc="-100" dirty="0">
                <a:latin typeface="Futura Std Light" panose="020B0402020204020303"/>
              </a:rPr>
              <a:t>IANPHI</a:t>
            </a:r>
          </a:p>
          <a:p>
            <a:pPr marL="0" indent="0" algn="ctr">
              <a:spcBef>
                <a:spcPts val="200"/>
              </a:spcBef>
              <a:spcAft>
                <a:spcPts val="200"/>
              </a:spcAft>
              <a:buClr>
                <a:srgbClr val="4F81BD"/>
              </a:buClr>
              <a:buNone/>
              <a:defRPr/>
            </a:pPr>
            <a:r>
              <a:rPr lang="en-US" dirty="0">
                <a:latin typeface="Futura Std Light" panose="020B0402020204020303"/>
                <a:hlinkClick r:id="rId3"/>
              </a:rPr>
              <a:t>info@ianphi.org</a:t>
            </a:r>
            <a:endParaRPr lang="en-US" dirty="0">
              <a:latin typeface="Futura Std Light" panose="020B0402020204020303"/>
            </a:endParaRPr>
          </a:p>
          <a:p>
            <a:pPr marL="0" indent="0" algn="ctr">
              <a:spcBef>
                <a:spcPts val="200"/>
              </a:spcBef>
              <a:spcAft>
                <a:spcPts val="200"/>
              </a:spcAft>
              <a:buClr>
                <a:srgbClr val="4F81BD"/>
              </a:buClr>
              <a:buNone/>
              <a:defRPr/>
            </a:pPr>
            <a:r>
              <a:rPr lang="en-US" sz="1600" dirty="0">
                <a:solidFill>
                  <a:srgbClr val="0072C6"/>
                </a:solidFill>
                <a:latin typeface="Futura Std Light" panose="020B0402020204020303"/>
                <a:hlinkClick r:id="rId4">
                  <a:extLst>
                    <a:ext uri="{A12FA001-AC4F-418D-AE19-62706E023703}">
                      <ahyp:hlinkClr xmlns:ahyp="http://schemas.microsoft.com/office/drawing/2018/hyperlinkcolor" val="tx"/>
                    </a:ext>
                  </a:extLst>
                </a:hlinkClick>
              </a:rPr>
              <a:t>International Association of National Public Health Institutes (IANPHI) SDT Website</a:t>
            </a:r>
            <a:endParaRPr lang="en-US" sz="1600" dirty="0">
              <a:solidFill>
                <a:srgbClr val="0072C6"/>
              </a:solidFill>
              <a:latin typeface="Futura Std Light" panose="020B0402020204020303"/>
            </a:endParaRPr>
          </a:p>
          <a:p>
            <a:pPr marL="0" indent="0" algn="ctr">
              <a:lnSpc>
                <a:spcPts val="90"/>
              </a:lnSpc>
              <a:spcBef>
                <a:spcPts val="200"/>
              </a:spcBef>
              <a:spcAft>
                <a:spcPts val="200"/>
              </a:spcAft>
              <a:buClr>
                <a:srgbClr val="4F81BD"/>
              </a:buClr>
              <a:buNone/>
              <a:defRPr/>
            </a:pPr>
            <a:endParaRPr lang="en-US" sz="3200" b="1" spc="-100" dirty="0">
              <a:latin typeface="Futura Std Light" panose="020B0402020204020303"/>
            </a:endParaRPr>
          </a:p>
          <a:p>
            <a:pPr marL="0" indent="0" algn="ctr">
              <a:lnSpc>
                <a:spcPts val="90"/>
              </a:lnSpc>
              <a:spcBef>
                <a:spcPts val="200"/>
              </a:spcBef>
              <a:spcAft>
                <a:spcPts val="200"/>
              </a:spcAft>
              <a:buClr>
                <a:srgbClr val="4F81BD"/>
              </a:buClr>
              <a:buNone/>
              <a:defRPr/>
            </a:pPr>
            <a:endParaRPr lang="en-US" sz="3200" b="1" spc="-100" dirty="0">
              <a:latin typeface="Futura Std Light" panose="020B0402020204020303"/>
            </a:endParaRPr>
          </a:p>
          <a:p>
            <a:pPr marL="0" indent="0" algn="ctr">
              <a:lnSpc>
                <a:spcPts val="90"/>
              </a:lnSpc>
              <a:spcBef>
                <a:spcPts val="200"/>
              </a:spcBef>
              <a:spcAft>
                <a:spcPts val="200"/>
              </a:spcAft>
              <a:buClr>
                <a:srgbClr val="4F81BD"/>
              </a:buClr>
              <a:buNone/>
              <a:defRPr/>
            </a:pPr>
            <a:endParaRPr lang="en-US" sz="3200" b="1" spc="-100" dirty="0">
              <a:latin typeface="Futura Std Light" panose="020B0402020204020303"/>
            </a:endParaRPr>
          </a:p>
          <a:p>
            <a:pPr marL="0" indent="0" algn="ctr">
              <a:lnSpc>
                <a:spcPts val="90"/>
              </a:lnSpc>
              <a:spcBef>
                <a:spcPts val="200"/>
              </a:spcBef>
              <a:spcAft>
                <a:spcPts val="200"/>
              </a:spcAft>
              <a:buClr>
                <a:srgbClr val="4F81BD"/>
              </a:buClr>
              <a:buNone/>
              <a:defRPr/>
            </a:pPr>
            <a:endParaRPr lang="en-US" sz="3200" b="1" spc="-100" dirty="0">
              <a:latin typeface="Futura Std Light" panose="020B0402020204020303"/>
            </a:endParaRP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2800" b="1" i="0" u="none" strike="noStrike" kern="1200" cap="none" spc="0" normalizeH="0" baseline="0" noProof="0" dirty="0">
                <a:ln>
                  <a:noFill/>
                </a:ln>
                <a:solidFill>
                  <a:prstClr val="black"/>
                </a:solidFill>
                <a:effectLst/>
                <a:uLnTx/>
                <a:uFillTx/>
                <a:latin typeface="Futura std light" panose="020B0402020204020303"/>
                <a:ea typeface="+mn-ea"/>
                <a:cs typeface="Arial" panose="020B0604020202020204" pitchFamily="34" charset="0"/>
              </a:rPr>
              <a:t>CDC</a:t>
            </a: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i="0" u="none" strike="noStrike" kern="1200" cap="none" spc="0" normalizeH="0" noProof="0" dirty="0">
                <a:ln>
                  <a:noFill/>
                </a:ln>
                <a:solidFill>
                  <a:srgbClr val="0072C6"/>
                </a:solidFill>
                <a:effectLst/>
                <a:uLnTx/>
                <a:uFillTx/>
                <a:latin typeface="Futura std light" panose="020B0402020204020303"/>
                <a:ea typeface="+mn-ea"/>
                <a:cs typeface="Arial" panose="020B0604020202020204" pitchFamily="34" charset="0"/>
                <a:hlinkClick r:id="rId5"/>
              </a:rPr>
              <a:t>NPHIProgram@cdc.gov</a:t>
            </a:r>
            <a:endParaRPr kumimoji="0" lang="en-US" i="0" u="none" strike="noStrike" kern="1200" cap="none" spc="0" normalizeH="0" noProof="0" dirty="0">
              <a:ln>
                <a:noFill/>
              </a:ln>
              <a:solidFill>
                <a:srgbClr val="0072C6"/>
              </a:solidFill>
              <a:effectLst/>
              <a:uLnTx/>
              <a:uFillTx/>
              <a:latin typeface="Futura std light" panose="020B0402020204020303"/>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4F81BD"/>
              </a:buClr>
              <a:buSzTx/>
              <a:buFontTx/>
              <a:buNone/>
              <a:tabLst/>
              <a:defRPr/>
            </a:pPr>
            <a:r>
              <a:rPr kumimoji="0" lang="en-US" sz="1800" b="0" i="0" u="sng" strike="noStrike" kern="1200" cap="none" spc="0" normalizeH="0" baseline="0" noProof="0" dirty="0">
                <a:ln>
                  <a:noFill/>
                </a:ln>
                <a:solidFill>
                  <a:srgbClr val="0072C6"/>
                </a:solidFill>
                <a:effectLst/>
                <a:uLnTx/>
                <a:uFillTx/>
                <a:latin typeface="Calibri" panose="020F0502020204030204" pitchFamily="34" charset="0"/>
                <a:ea typeface="Aptos" panose="020B0004020202020204" pitchFamily="34" charset="0"/>
                <a:cs typeface="+mn-cs"/>
                <a:hlinkClick r:id="rId6">
                  <a:extLst>
                    <a:ext uri="{A12FA001-AC4F-418D-AE19-62706E023703}">
                      <ahyp:hlinkClr xmlns:ahyp="http://schemas.microsoft.com/office/drawing/2018/hyperlinkcolor" val="tx"/>
                    </a:ext>
                  </a:extLst>
                </a:hlinkClick>
              </a:rPr>
              <a:t>National Public Health Institutes (NPHIs) | Global Health Protection </a:t>
            </a:r>
            <a:r>
              <a:rPr kumimoji="0" lang="en-US" b="0" i="0" u="sng" strike="noStrike" kern="1200" cap="none" spc="0" normalizeH="0" baseline="0" noProof="0" dirty="0">
                <a:ln>
                  <a:noFill/>
                </a:ln>
                <a:solidFill>
                  <a:srgbClr val="0072C6"/>
                </a:solidFill>
                <a:effectLst/>
                <a:uLnTx/>
                <a:uFillTx/>
                <a:latin typeface="Calibri" panose="020F0502020204030204" pitchFamily="34" charset="0"/>
                <a:ea typeface="Aptos" panose="020B0004020202020204" pitchFamily="34" charset="0"/>
                <a:cs typeface="+mn-cs"/>
                <a:hlinkClick r:id="rId6">
                  <a:extLst>
                    <a:ext uri="{A12FA001-AC4F-418D-AE19-62706E023703}">
                      <ahyp:hlinkClr xmlns:ahyp="http://schemas.microsoft.com/office/drawing/2018/hyperlinkcolor" val="tx"/>
                    </a:ext>
                  </a:extLst>
                </a:hlinkClick>
              </a:rPr>
              <a:t>| CDC</a:t>
            </a:r>
            <a:endParaRPr kumimoji="0" lang="en-US" b="1" i="0" u="none" strike="noStrike" kern="1200" cap="none" spc="0" normalizeH="0" baseline="0" noProof="0" dirty="0">
              <a:ln>
                <a:noFill/>
              </a:ln>
              <a:solidFill>
                <a:srgbClr val="0072C6"/>
              </a:solidFill>
              <a:effectLst/>
              <a:uLnTx/>
              <a:uFillTx/>
              <a:latin typeface="Futura std light" panose="020B0402020204020303"/>
              <a:ea typeface="+mn-ea"/>
              <a:cs typeface="Arial" panose="020B0604020202020204" pitchFamily="34" charset="0"/>
            </a:endParaRPr>
          </a:p>
          <a:p>
            <a:pPr marL="0" indent="0" algn="ctr">
              <a:spcBef>
                <a:spcPts val="0"/>
              </a:spcBef>
              <a:buClr>
                <a:srgbClr val="4F81BD"/>
              </a:buClr>
              <a:buNone/>
              <a:defRPr/>
            </a:pPr>
            <a:endParaRPr lang="en-US" dirty="0">
              <a:latin typeface="Arial"/>
            </a:endParaRPr>
          </a:p>
          <a:p>
            <a:pPr>
              <a:buClr>
                <a:srgbClr val="4F81BD"/>
              </a:buClr>
              <a:defRPr/>
            </a:pPr>
            <a:endParaRPr lang="en-US" dirty="0">
              <a:latin typeface="Arial"/>
            </a:endParaRPr>
          </a:p>
        </p:txBody>
      </p:sp>
      <p:sp>
        <p:nvSpPr>
          <p:cNvPr id="7" name="Title 1"/>
          <p:cNvSpPr txBox="1">
            <a:spLocks/>
          </p:cNvSpPr>
          <p:nvPr/>
        </p:nvSpPr>
        <p:spPr>
          <a:xfrm>
            <a:off x="324666" y="390168"/>
            <a:ext cx="8754020" cy="901686"/>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sz="3500" cap="all" dirty="0">
                <a:solidFill>
                  <a:srgbClr val="0072C6"/>
                </a:solidFill>
                <a:latin typeface="Futura Std Light" panose="020B0402020204020303"/>
              </a:rPr>
              <a:t>Good Luck with Planning </a:t>
            </a:r>
          </a:p>
          <a:p>
            <a:pPr>
              <a:defRPr/>
            </a:pPr>
            <a:r>
              <a:rPr lang="en-US" sz="3500" cap="all" dirty="0">
                <a:solidFill>
                  <a:srgbClr val="0072C6"/>
                </a:solidFill>
                <a:latin typeface="Futura Std Light" panose="020B0402020204020303"/>
              </a:rPr>
              <a:t>Using the SDT!!!</a:t>
            </a:r>
          </a:p>
        </p:txBody>
      </p:sp>
    </p:spTree>
    <p:extLst>
      <p:ext uri="{BB962C8B-B14F-4D97-AF65-F5344CB8AC3E}">
        <p14:creationId xmlns:p14="http://schemas.microsoft.com/office/powerpoint/2010/main" val="246490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2248950595"/>
              </p:ext>
            </p:extLst>
          </p:nvPr>
        </p:nvGraphicFramePr>
        <p:xfrm>
          <a:off x="1111250" y="4217436"/>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bwMode="auto">
          <a:xfrm>
            <a:off x="449717" y="1295399"/>
            <a:ext cx="7779883" cy="292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20000"/>
              </a:lnSpc>
              <a:spcBef>
                <a:spcPts val="600"/>
              </a:spcBef>
              <a:spcAft>
                <a:spcPts val="200"/>
              </a:spcAft>
              <a:buClrTx/>
              <a:buSzPct val="75000"/>
              <a:buFont typeface="Arial" pitchFamily="34" charset="0"/>
              <a:buChar char="•"/>
              <a:defRPr/>
            </a:pPr>
            <a:r>
              <a:rPr lang="en-US" dirty="0">
                <a:latin typeface="Futura Std Light" panose="020B0402020204020303"/>
              </a:rPr>
              <a:t>The conceptual framework of the SDT is the maturity model</a:t>
            </a:r>
          </a:p>
          <a:p>
            <a:pPr>
              <a:lnSpc>
                <a:spcPct val="120000"/>
              </a:lnSpc>
              <a:spcBef>
                <a:spcPts val="600"/>
              </a:spcBef>
              <a:spcAft>
                <a:spcPts val="200"/>
              </a:spcAft>
              <a:buClrTx/>
              <a:buSzPct val="75000"/>
              <a:buFont typeface="Arial" pitchFamily="34" charset="0"/>
              <a:buChar char="•"/>
              <a:defRPr/>
            </a:pPr>
            <a:r>
              <a:rPr lang="en-US" dirty="0">
                <a:latin typeface="Futura Std Light" panose="020B0402020204020303"/>
              </a:rPr>
              <a:t>A maturity model describes stages of development: Basic, Developing, Advanced, and Leading Edge</a:t>
            </a:r>
          </a:p>
          <a:p>
            <a:pPr>
              <a:lnSpc>
                <a:spcPct val="120000"/>
              </a:lnSpc>
              <a:spcBef>
                <a:spcPts val="600"/>
              </a:spcBef>
              <a:spcAft>
                <a:spcPts val="200"/>
              </a:spcAft>
              <a:buClrTx/>
              <a:buSzPct val="75000"/>
              <a:buFont typeface="Arial" pitchFamily="34" charset="0"/>
              <a:buChar char="•"/>
              <a:defRPr/>
            </a:pPr>
            <a:r>
              <a:rPr lang="en-US" dirty="0">
                <a:latin typeface="Futura Std Light" panose="020B0402020204020303"/>
              </a:rPr>
              <a:t>NPHIs use the SDT to assess their current and desired stages of development in priority areas and create plans to achieve their desired stages</a:t>
            </a:r>
          </a:p>
          <a:p>
            <a:pPr>
              <a:spcBef>
                <a:spcPts val="600"/>
              </a:spcBef>
              <a:buClr>
                <a:srgbClr val="4F81BD"/>
              </a:buClr>
              <a:buFont typeface="Arial" pitchFamily="34" charset="0"/>
              <a:buChar char="•"/>
              <a:defRPr/>
            </a:pPr>
            <a:endParaRPr lang="en-US" dirty="0">
              <a:latin typeface="Arial"/>
            </a:endParaRPr>
          </a:p>
        </p:txBody>
      </p:sp>
      <p:sp>
        <p:nvSpPr>
          <p:cNvPr id="7" name="Title 1">
            <a:extLst>
              <a:ext uri="{FF2B5EF4-FFF2-40B4-BE49-F238E27FC236}">
                <a16:creationId xmlns:a16="http://schemas.microsoft.com/office/drawing/2014/main" id="{1F5EA3D3-E454-4E4A-B330-B19F5644870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Futura Std Light" panose="020B0402020204020303"/>
              </a:rPr>
              <a:t>Maturity </a:t>
            </a:r>
            <a:r>
              <a:rPr lang="en-US" cap="all" dirty="0">
                <a:solidFill>
                  <a:srgbClr val="0072C6"/>
                </a:solidFill>
                <a:latin typeface="Futura Std Light" panose="020B0402020204020303"/>
                <a:cs typeface="Arial" panose="020B0604020202020204" pitchFamily="34" charset="0"/>
              </a:rPr>
              <a:t>Models</a:t>
            </a:r>
          </a:p>
        </p:txBody>
      </p:sp>
    </p:spTree>
    <p:extLst>
      <p:ext uri="{BB962C8B-B14F-4D97-AF65-F5344CB8AC3E}">
        <p14:creationId xmlns:p14="http://schemas.microsoft.com/office/powerpoint/2010/main" val="79158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49717" y="1295400"/>
            <a:ext cx="7968117" cy="4869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nSpc>
                <a:spcPct val="120000"/>
              </a:lnSpc>
              <a:spcBef>
                <a:spcPts val="200"/>
              </a:spcBef>
              <a:spcAft>
                <a:spcPts val="600"/>
              </a:spcAft>
              <a:buClrTx/>
              <a:buSzPct val="75000"/>
              <a:buFont typeface="Arial" panose="020B0604020202020204" pitchFamily="34" charset="0"/>
              <a:buChar char="•"/>
              <a:defRPr/>
            </a:pPr>
            <a:r>
              <a:rPr lang="en-US" sz="2600" dirty="0">
                <a:latin typeface="Futura Std Light" panose="020B0402020204020303"/>
              </a:rPr>
              <a:t>DGs have been designed specifically for NPHIs </a:t>
            </a:r>
          </a:p>
          <a:p>
            <a:pPr>
              <a:lnSpc>
                <a:spcPct val="120000"/>
              </a:lnSpc>
              <a:spcBef>
                <a:spcPts val="200"/>
              </a:spcBef>
              <a:spcAft>
                <a:spcPts val="0"/>
              </a:spcAft>
              <a:buClrTx/>
              <a:buSzPct val="75000"/>
              <a:buFont typeface="Arial" panose="020B0604020202020204" pitchFamily="34" charset="0"/>
              <a:buChar char="•"/>
              <a:defRPr/>
            </a:pPr>
            <a:r>
              <a:rPr lang="en-US" sz="2600" dirty="0">
                <a:latin typeface="Futura Std Light" panose="020B0402020204020303"/>
              </a:rPr>
              <a:t>They cover</a:t>
            </a:r>
          </a:p>
          <a:p>
            <a:pPr lvl="1">
              <a:spcBef>
                <a:spcPts val="600"/>
              </a:spcBef>
              <a:spcAft>
                <a:spcPts val="600"/>
              </a:spcAft>
              <a:buClrTx/>
              <a:buSzPct val="75000"/>
              <a:buFont typeface="Arial" panose="020B0604020202020204" pitchFamily="34" charset="0"/>
              <a:buChar char="•"/>
              <a:defRPr/>
            </a:pPr>
            <a:r>
              <a:rPr lang="en-US" sz="2400" dirty="0">
                <a:latin typeface="Futura Std Light" panose="020B0402020204020303"/>
              </a:rPr>
              <a:t>Internal-facing topics, such as leadership and management, and internal communication</a:t>
            </a:r>
          </a:p>
          <a:p>
            <a:pPr lvl="1">
              <a:spcBef>
                <a:spcPts val="600"/>
              </a:spcBef>
              <a:spcAft>
                <a:spcPts val="400"/>
              </a:spcAft>
              <a:buClrTx/>
              <a:buSzPct val="75000"/>
              <a:buFont typeface="Arial" panose="020B0604020202020204" pitchFamily="34" charset="0"/>
              <a:buChar char="•"/>
              <a:defRPr/>
            </a:pPr>
            <a:r>
              <a:rPr lang="en-US" sz="2400" dirty="0">
                <a:latin typeface="Futura Std Light" panose="020B0402020204020303"/>
              </a:rPr>
              <a:t>External-facing topics, such as surveillance, multi-sectoral collaborations</a:t>
            </a:r>
          </a:p>
          <a:p>
            <a:pPr lvl="2">
              <a:spcBef>
                <a:spcPts val="200"/>
              </a:spcBef>
              <a:spcAft>
                <a:spcPts val="600"/>
              </a:spcAft>
              <a:buClrTx/>
              <a:buSzPct val="75000"/>
              <a:buFont typeface="Arial" panose="020B0604020202020204" pitchFamily="34" charset="0"/>
              <a:buChar char="•"/>
              <a:defRPr/>
            </a:pPr>
            <a:r>
              <a:rPr lang="en-US" sz="2200" dirty="0">
                <a:latin typeface="Futura Std Light" panose="020B0402020204020303"/>
              </a:rPr>
              <a:t>A “generic” Discussion Guide can be modified for use with topics not on the current list, such as injuries or mental health</a:t>
            </a:r>
          </a:p>
          <a:p>
            <a:pPr>
              <a:lnSpc>
                <a:spcPct val="120000"/>
              </a:lnSpc>
              <a:buClr>
                <a:schemeClr val="accent5"/>
              </a:buClr>
              <a:buSzPct val="120000"/>
            </a:pPr>
            <a:endParaRPr lang="en-US" sz="2600" dirty="0">
              <a:latin typeface="Arial"/>
            </a:endParaRPr>
          </a:p>
          <a:p>
            <a:pPr lvl="1">
              <a:spcBef>
                <a:spcPts val="0"/>
              </a:spcBef>
              <a:buClr>
                <a:srgbClr val="4F81BD"/>
              </a:buClr>
              <a:buFont typeface="Wingdings" panose="05000000000000000000" pitchFamily="2" charset="2"/>
              <a:buChar char="§"/>
              <a:defRPr/>
            </a:pPr>
            <a:endParaRPr lang="en-US" sz="2200" dirty="0">
              <a:latin typeface="Arial"/>
            </a:endParaRPr>
          </a:p>
        </p:txBody>
      </p:sp>
      <p:sp>
        <p:nvSpPr>
          <p:cNvPr id="4" name="Title 1">
            <a:extLst>
              <a:ext uri="{FF2B5EF4-FFF2-40B4-BE49-F238E27FC236}">
                <a16:creationId xmlns:a16="http://schemas.microsoft.com/office/drawing/2014/main" id="{30AD64CB-4E7D-A145-A1D6-364E2AE561C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Futura Std Light" panose="020B0402020204020303"/>
              </a:rPr>
              <a:t>Discussion Guides (DGs)</a:t>
            </a:r>
          </a:p>
        </p:txBody>
      </p:sp>
    </p:spTree>
    <p:extLst>
      <p:ext uri="{BB962C8B-B14F-4D97-AF65-F5344CB8AC3E}">
        <p14:creationId xmlns:p14="http://schemas.microsoft.com/office/powerpoint/2010/main" val="46027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26583" y="1007350"/>
            <a:ext cx="8474622"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spcAft>
                <a:spcPts val="200"/>
              </a:spcAft>
              <a:buClrTx/>
              <a:buSzPct val="75000"/>
              <a:buFont typeface="Arial" panose="020B0604020202020204" pitchFamily="34" charset="0"/>
              <a:buChar char="•"/>
              <a:defRPr/>
            </a:pPr>
            <a:r>
              <a:rPr lang="en-US" sz="2500" dirty="0">
                <a:solidFill>
                  <a:sysClr val="windowText" lastClr="000000"/>
                </a:solidFill>
                <a:latin typeface="Futura Std Light" panose="020B0402020204020303"/>
              </a:rPr>
              <a:t>Title</a:t>
            </a:r>
          </a:p>
          <a:p>
            <a:pPr>
              <a:spcBef>
                <a:spcPts val="0"/>
              </a:spcBef>
              <a:spcAft>
                <a:spcPts val="0"/>
              </a:spcAft>
              <a:buClrTx/>
              <a:buSzPct val="75000"/>
              <a:buFont typeface="Arial" panose="020B0604020202020204" pitchFamily="34" charset="0"/>
              <a:buChar char="•"/>
              <a:defRPr/>
            </a:pPr>
            <a:r>
              <a:rPr lang="en-US" sz="2500" dirty="0">
                <a:solidFill>
                  <a:sysClr val="windowText" lastClr="000000"/>
                </a:solidFill>
                <a:latin typeface="Futura Std Light" panose="020B0402020204020303"/>
              </a:rPr>
              <a:t>Four columns, one for each of the stages</a:t>
            </a:r>
          </a:p>
          <a:p>
            <a:pPr lvl="1">
              <a:spcBef>
                <a:spcPts val="0"/>
              </a:spcBef>
              <a:spcAft>
                <a:spcPts val="0"/>
              </a:spcAft>
              <a:buClrTx/>
              <a:buSzPct val="75000"/>
              <a:buFont typeface="Arial" panose="020B0604020202020204" pitchFamily="34" charset="0"/>
              <a:buChar char="•"/>
              <a:defRPr/>
            </a:pPr>
            <a:r>
              <a:rPr lang="en-US" sz="2250" dirty="0">
                <a:solidFill>
                  <a:sysClr val="windowText" lastClr="000000"/>
                </a:solidFill>
                <a:latin typeface="Futura Std Light" panose="020B0402020204020303"/>
              </a:rPr>
              <a:t>Numeric scores allow for more nuanced discussion about the SDT’s stage along the continuum</a:t>
            </a:r>
          </a:p>
          <a:p>
            <a:pPr>
              <a:lnSpc>
                <a:spcPts val="2900"/>
              </a:lnSpc>
              <a:spcBef>
                <a:spcPts val="200"/>
              </a:spcBef>
              <a:buClrTx/>
              <a:buSzPct val="75000"/>
              <a:buFont typeface="Arial" panose="020B0604020202020204" pitchFamily="34" charset="0"/>
              <a:buChar char="•"/>
              <a:defRPr/>
            </a:pPr>
            <a:r>
              <a:rPr lang="en-US" sz="2500" dirty="0">
                <a:solidFill>
                  <a:sysClr val="windowText" lastClr="000000"/>
                </a:solidFill>
                <a:latin typeface="Futura Std Light" panose="020B0402020204020303"/>
              </a:rPr>
              <a:t>Each of the columns contains descriptions covering 6 domains:</a:t>
            </a:r>
          </a:p>
        </p:txBody>
      </p:sp>
      <p:sp>
        <p:nvSpPr>
          <p:cNvPr id="9" name="TextBox 8"/>
          <p:cNvSpPr txBox="1"/>
          <p:nvPr/>
        </p:nvSpPr>
        <p:spPr>
          <a:xfrm>
            <a:off x="846061" y="3301208"/>
            <a:ext cx="3332136" cy="923330"/>
          </a:xfrm>
          <a:prstGeom prst="rect">
            <a:avLst/>
          </a:prstGeom>
          <a:noFill/>
        </p:spPr>
        <p:txBody>
          <a:bodyPr wrap="square" rtlCol="0">
            <a:spAutoFit/>
          </a:bodyPr>
          <a:lstStyle/>
          <a:p>
            <a:pPr marL="285750" indent="-285750">
              <a:buSzPct val="75000"/>
              <a:buFont typeface="Wingdings" panose="05000000000000000000" pitchFamily="2" charset="2"/>
              <a:buChar char="§"/>
            </a:pPr>
            <a:r>
              <a:rPr lang="en-US" dirty="0">
                <a:latin typeface="Futura Std Light" panose="020B0402020204020303"/>
              </a:rPr>
              <a:t>Strategic Direction</a:t>
            </a:r>
          </a:p>
          <a:p>
            <a:pPr marL="285750" indent="-285750">
              <a:buSzPct val="75000"/>
              <a:buFont typeface="Wingdings" panose="05000000000000000000" pitchFamily="2" charset="2"/>
              <a:buChar char="§"/>
            </a:pPr>
            <a:r>
              <a:rPr lang="en-US" dirty="0">
                <a:latin typeface="Futura Std Light" panose="020B0402020204020303"/>
              </a:rPr>
              <a:t>Systems</a:t>
            </a:r>
          </a:p>
          <a:p>
            <a:pPr marL="285750" indent="-285750">
              <a:buSzPct val="75000"/>
              <a:buFont typeface="Wingdings" panose="05000000000000000000" pitchFamily="2" charset="2"/>
              <a:buChar char="§"/>
            </a:pPr>
            <a:r>
              <a:rPr lang="en-US" dirty="0">
                <a:latin typeface="Futura Std Light" panose="020B0402020204020303"/>
              </a:rPr>
              <a:t>Resources</a:t>
            </a:r>
          </a:p>
        </p:txBody>
      </p:sp>
      <p:sp>
        <p:nvSpPr>
          <p:cNvPr id="10" name="TextBox 9"/>
          <p:cNvSpPr txBox="1"/>
          <p:nvPr/>
        </p:nvSpPr>
        <p:spPr>
          <a:xfrm>
            <a:off x="4298316" y="3301208"/>
            <a:ext cx="3332136" cy="923330"/>
          </a:xfrm>
          <a:prstGeom prst="rect">
            <a:avLst/>
          </a:prstGeom>
          <a:noFill/>
        </p:spPr>
        <p:txBody>
          <a:bodyPr wrap="square" rtlCol="0">
            <a:spAutoFit/>
          </a:bodyPr>
          <a:lstStyle/>
          <a:p>
            <a:pPr marL="285750" indent="-285750">
              <a:buSzPct val="75000"/>
              <a:buFont typeface="Wingdings" panose="05000000000000000000" pitchFamily="2" charset="2"/>
              <a:buChar char="§"/>
            </a:pPr>
            <a:r>
              <a:rPr lang="en-US" dirty="0">
                <a:latin typeface="Futura Std Light" panose="020B0402020204020303"/>
              </a:rPr>
              <a:t>Quality</a:t>
            </a:r>
          </a:p>
          <a:p>
            <a:pPr marL="285750" indent="-285750">
              <a:buSzPct val="75000"/>
              <a:buFont typeface="Wingdings" panose="05000000000000000000" pitchFamily="2" charset="2"/>
              <a:buChar char="§"/>
            </a:pPr>
            <a:r>
              <a:rPr lang="en-US" dirty="0">
                <a:latin typeface="Futura Std Light" panose="020B0402020204020303"/>
              </a:rPr>
              <a:t>Engagement</a:t>
            </a:r>
          </a:p>
          <a:p>
            <a:pPr marL="285750" indent="-285750">
              <a:buSzPct val="75000"/>
              <a:buFont typeface="Wingdings" panose="05000000000000000000" pitchFamily="2" charset="2"/>
              <a:buChar char="§"/>
            </a:pPr>
            <a:r>
              <a:rPr lang="en-US" dirty="0">
                <a:latin typeface="Futura Std Light" panose="020B0402020204020303"/>
              </a:rPr>
              <a:t>Impact</a:t>
            </a:r>
          </a:p>
        </p:txBody>
      </p:sp>
      <p:sp>
        <p:nvSpPr>
          <p:cNvPr id="12" name="Title 1"/>
          <p:cNvSpPr txBox="1">
            <a:spLocks/>
          </p:cNvSpPr>
          <p:nvPr/>
        </p:nvSpPr>
        <p:spPr>
          <a:xfrm>
            <a:off x="464683" y="110250"/>
            <a:ext cx="8229600" cy="9906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charset="0"/>
                <a:ea typeface="ＭＳ Ｐゴシック" charset="0"/>
                <a:cs typeface="ＭＳ Ｐゴシック" charset="0"/>
              </a:defRPr>
            </a:lvl9pPr>
          </a:lstStyle>
          <a:p>
            <a:pPr>
              <a:defRPr/>
            </a:pPr>
            <a:r>
              <a:rPr lang="en-US" cap="all" dirty="0">
                <a:solidFill>
                  <a:srgbClr val="0072C6"/>
                </a:solidFill>
                <a:latin typeface="Futura Std Light" panose="020B0402020204020303"/>
              </a:rPr>
              <a:t>Discussion Guides</a:t>
            </a:r>
          </a:p>
        </p:txBody>
      </p:sp>
      <p:pic>
        <p:nvPicPr>
          <p:cNvPr id="7" name="Picture 6" descr="A screenshot of a computer&#10;&#10;Description automatically generated">
            <a:extLst>
              <a:ext uri="{FF2B5EF4-FFF2-40B4-BE49-F238E27FC236}">
                <a16:creationId xmlns:a16="http://schemas.microsoft.com/office/drawing/2014/main" id="{3F9ADDA2-3A11-1C48-8617-8A65C0F4C4A4}"/>
              </a:ext>
            </a:extLst>
          </p:cNvPr>
          <p:cNvPicPr>
            <a:picLocks noChangeAspect="1"/>
          </p:cNvPicPr>
          <p:nvPr/>
        </p:nvPicPr>
        <p:blipFill>
          <a:blip r:embed="rId3" cstate="print">
            <a:extLst>
              <a:ext uri="{28A0092B-C50C-407E-A947-70E740481C1C}">
                <a14:useLocalDpi xmlns:a14="http://schemas.microsoft.com/office/drawing/2010/main" val="0"/>
              </a:ext>
            </a:extLst>
          </a:blip>
          <a:srcRect r="-2348" b="59603"/>
          <a:stretch/>
        </p:blipFill>
        <p:spPr>
          <a:xfrm>
            <a:off x="219660" y="4286393"/>
            <a:ext cx="8924339" cy="2571607"/>
          </a:xfrm>
          <a:prstGeom prst="rect">
            <a:avLst/>
          </a:prstGeom>
          <a:ln>
            <a:solidFill>
              <a:schemeClr val="tx1"/>
            </a:solidFill>
          </a:ln>
        </p:spPr>
      </p:pic>
    </p:spTree>
    <p:extLst>
      <p:ext uri="{BB962C8B-B14F-4D97-AF65-F5344CB8AC3E}">
        <p14:creationId xmlns:p14="http://schemas.microsoft.com/office/powerpoint/2010/main" val="352841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4683" y="1478327"/>
            <a:ext cx="8229600" cy="4869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600"/>
              </a:spcBef>
              <a:buClr>
                <a:srgbClr val="4F81BD"/>
              </a:buClr>
              <a:buNone/>
              <a:defRPr/>
            </a:pPr>
            <a:r>
              <a:rPr lang="en-US" dirty="0">
                <a:solidFill>
                  <a:sysClr val="windowText" lastClr="000000"/>
                </a:solidFill>
                <a:latin typeface="Futura Std Light" panose="020B0402020204020303"/>
              </a:rPr>
              <a:t>There are 6 SDT domains </a:t>
            </a:r>
            <a:r>
              <a:rPr lang="en-US" dirty="0">
                <a:latin typeface="Futura Std Light" panose="020B0402020204020303"/>
              </a:rPr>
              <a:t>–</a:t>
            </a:r>
            <a:r>
              <a:rPr lang="en-US" dirty="0">
                <a:solidFill>
                  <a:sysClr val="windowText" lastClr="000000"/>
                </a:solidFill>
                <a:latin typeface="Futura Std Light" panose="020B0402020204020303"/>
              </a:rPr>
              <a:t> each is a row in the Discussion Guide </a:t>
            </a:r>
          </a:p>
          <a:p>
            <a:pPr marL="0" indent="0">
              <a:spcBef>
                <a:spcPts val="600"/>
              </a:spcBef>
              <a:buClr>
                <a:srgbClr val="4F81BD"/>
              </a:buClr>
              <a:buNone/>
              <a:defRPr/>
            </a:pPr>
            <a:endParaRPr lang="en-US" sz="1100" dirty="0">
              <a:solidFill>
                <a:sysClr val="windowText" lastClr="000000"/>
              </a:solidFill>
              <a:latin typeface="Futura Std Light" panose="020B0402020204020303"/>
            </a:endParaRPr>
          </a:p>
          <a:p>
            <a:pPr marL="731837" lvl="1" indent="-457200">
              <a:spcBef>
                <a:spcPts val="300"/>
              </a:spcBef>
              <a:spcAft>
                <a:spcPts val="600"/>
              </a:spcAft>
              <a:buClr>
                <a:schemeClr val="accent5"/>
              </a:buClr>
              <a:buSzPct val="84000"/>
              <a:buFont typeface="+mj-lt"/>
              <a:buAutoNum type="arabicPeriod"/>
            </a:pPr>
            <a:r>
              <a:rPr lang="en-US" sz="2200" b="1" dirty="0">
                <a:latin typeface="Futura Std Light" panose="020B0402020204020303"/>
                <a:cs typeface="Arial" panose="020B0604020202020204" pitchFamily="34" charset="0"/>
              </a:rPr>
              <a:t>Strategic Direction</a:t>
            </a:r>
            <a:r>
              <a:rPr lang="en-US" sz="2200" dirty="0">
                <a:latin typeface="Futura Std Light" panose="020B0402020204020303"/>
                <a:cs typeface="Arial" panose="020B0604020202020204" pitchFamily="34" charset="0"/>
              </a:rPr>
              <a:t>: Are priorities clear and strategic? </a:t>
            </a:r>
          </a:p>
          <a:p>
            <a:pPr marL="731837" lvl="1" indent="-457200">
              <a:spcBef>
                <a:spcPts val="300"/>
              </a:spcBef>
              <a:spcAft>
                <a:spcPts val="600"/>
              </a:spcAft>
              <a:buClr>
                <a:schemeClr val="accent5"/>
              </a:buClr>
              <a:buSzPct val="84000"/>
              <a:buFont typeface="+mj-lt"/>
              <a:buAutoNum type="arabicPeriod"/>
            </a:pPr>
            <a:r>
              <a:rPr lang="en-US" sz="2200" b="1" dirty="0">
                <a:latin typeface="Futura Std Light" panose="020B0402020204020303"/>
                <a:cs typeface="Arial" panose="020B0604020202020204" pitchFamily="34" charset="0"/>
              </a:rPr>
              <a:t>Systems</a:t>
            </a:r>
            <a:r>
              <a:rPr lang="en-US" sz="2200" dirty="0">
                <a:latin typeface="Futura Std Light" panose="020B0402020204020303"/>
                <a:cs typeface="Arial" panose="020B0604020202020204" pitchFamily="34" charset="0"/>
              </a:rPr>
              <a:t>: Does the NPHI have the necessary tools, processes, etc. to accomplish its work?</a:t>
            </a:r>
          </a:p>
          <a:p>
            <a:pPr marL="731837" lvl="1" indent="-457200">
              <a:spcBef>
                <a:spcPts val="300"/>
              </a:spcBef>
              <a:spcAft>
                <a:spcPts val="600"/>
              </a:spcAft>
              <a:buClr>
                <a:schemeClr val="accent5"/>
              </a:buClr>
              <a:buSzPct val="84000"/>
              <a:buFont typeface="+mj-lt"/>
              <a:buAutoNum type="arabicPeriod"/>
            </a:pPr>
            <a:r>
              <a:rPr lang="en-US" sz="2200" b="1" dirty="0">
                <a:latin typeface="Futura Std Light" panose="020B0402020204020303"/>
                <a:cs typeface="Arial" panose="020B0604020202020204" pitchFamily="34" charset="0"/>
              </a:rPr>
              <a:t>Resources</a:t>
            </a:r>
            <a:r>
              <a:rPr lang="en-US" sz="2200" dirty="0">
                <a:latin typeface="Futura Std Light" panose="020B0402020204020303"/>
                <a:cs typeface="Arial" panose="020B0604020202020204" pitchFamily="34" charset="0"/>
              </a:rPr>
              <a:t>: Are human and material resources adequate? </a:t>
            </a:r>
          </a:p>
          <a:p>
            <a:pPr marL="731837" lvl="1" indent="-457200">
              <a:spcBef>
                <a:spcPts val="300"/>
              </a:spcBef>
              <a:spcAft>
                <a:spcPts val="600"/>
              </a:spcAft>
              <a:buClr>
                <a:schemeClr val="accent5"/>
              </a:buClr>
              <a:buSzPct val="84000"/>
              <a:buFont typeface="+mj-lt"/>
              <a:buAutoNum type="arabicPeriod"/>
            </a:pPr>
            <a:r>
              <a:rPr lang="en-US" sz="2200" b="1" dirty="0">
                <a:latin typeface="Futura Std Light" panose="020B0402020204020303"/>
                <a:cs typeface="Arial" panose="020B0604020202020204" pitchFamily="34" charset="0"/>
              </a:rPr>
              <a:t>Quality</a:t>
            </a:r>
            <a:r>
              <a:rPr lang="en-US" sz="2200" dirty="0">
                <a:latin typeface="Futura Std Light" panose="020B0402020204020303"/>
                <a:cs typeface="Arial" panose="020B0604020202020204" pitchFamily="34" charset="0"/>
              </a:rPr>
              <a:t>: Is quality measured and are standards met?</a:t>
            </a:r>
          </a:p>
          <a:p>
            <a:pPr marL="731837" lvl="1" indent="-457200">
              <a:spcBef>
                <a:spcPts val="300"/>
              </a:spcBef>
              <a:spcAft>
                <a:spcPts val="600"/>
              </a:spcAft>
              <a:buClr>
                <a:schemeClr val="accent5"/>
              </a:buClr>
              <a:buSzPct val="84000"/>
              <a:buFont typeface="+mj-lt"/>
              <a:buAutoNum type="arabicPeriod"/>
            </a:pPr>
            <a:r>
              <a:rPr lang="en-US" sz="2200" b="1" dirty="0">
                <a:latin typeface="Futura Std Light" panose="020B0402020204020303"/>
                <a:cs typeface="Arial" panose="020B0604020202020204" pitchFamily="34" charset="0"/>
              </a:rPr>
              <a:t>Engagement</a:t>
            </a:r>
            <a:r>
              <a:rPr lang="en-US" sz="2200" dirty="0">
                <a:latin typeface="Futura Std Light" panose="020B0402020204020303"/>
                <a:cs typeface="Arial" panose="020B0604020202020204" pitchFamily="34" charset="0"/>
              </a:rPr>
              <a:t>: Are the key stakeholders engaged with the NPHI and helping it achieve its goals?</a:t>
            </a:r>
          </a:p>
          <a:p>
            <a:pPr marL="731837" lvl="1" indent="-457200">
              <a:spcBef>
                <a:spcPts val="300"/>
              </a:spcBef>
              <a:spcAft>
                <a:spcPts val="600"/>
              </a:spcAft>
              <a:buClr>
                <a:schemeClr val="accent5"/>
              </a:buClr>
              <a:buSzPct val="84000"/>
              <a:buFont typeface="+mj-lt"/>
              <a:buAutoNum type="arabicPeriod"/>
            </a:pPr>
            <a:r>
              <a:rPr lang="en-US" sz="2200" b="1" dirty="0">
                <a:latin typeface="Futura Std Light" panose="020B0402020204020303"/>
                <a:cs typeface="Arial" panose="020B0604020202020204" pitchFamily="34" charset="0"/>
              </a:rPr>
              <a:t>Impact</a:t>
            </a:r>
            <a:r>
              <a:rPr lang="en-US" sz="2200" dirty="0">
                <a:latin typeface="Futura Std Light" panose="020B0402020204020303"/>
                <a:cs typeface="Arial" panose="020B0604020202020204" pitchFamily="34" charset="0"/>
              </a:rPr>
              <a:t>: For internal-facing Discussion Guides: Is the NPHI operating effectively? For external-facing Discussion Guides: Is the NPHI contributing to better health?</a:t>
            </a:r>
          </a:p>
          <a:p>
            <a:pPr>
              <a:spcBef>
                <a:spcPts val="600"/>
              </a:spcBef>
              <a:buClr>
                <a:srgbClr val="4F81BD"/>
              </a:buClr>
              <a:buFont typeface="Arial" pitchFamily="34" charset="0"/>
              <a:buChar char="•"/>
              <a:defRPr/>
            </a:pPr>
            <a:endParaRPr lang="en-US" dirty="0">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mn-lt"/>
              </a:rPr>
              <a:t>Discussion Guides: Domains</a:t>
            </a:r>
          </a:p>
        </p:txBody>
      </p:sp>
    </p:spTree>
    <p:extLst>
      <p:ext uri="{BB962C8B-B14F-4D97-AF65-F5344CB8AC3E}">
        <p14:creationId xmlns:p14="http://schemas.microsoft.com/office/powerpoint/2010/main" val="101477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4683" y="1478327"/>
            <a:ext cx="7968117" cy="4869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600"/>
              </a:spcBef>
              <a:buClrTx/>
              <a:buSzPct val="75000"/>
              <a:buFont typeface="Arial" panose="020B0604020202020204" pitchFamily="34" charset="0"/>
              <a:buChar char="•"/>
              <a:defRPr/>
            </a:pPr>
            <a:r>
              <a:rPr lang="en-US" sz="2600" dirty="0">
                <a:solidFill>
                  <a:sysClr val="windowText" lastClr="000000"/>
                </a:solidFill>
                <a:latin typeface="Futura Std Light" panose="020B0402020204020303"/>
              </a:rPr>
              <a:t>The complete SDT process involves a workshop</a:t>
            </a:r>
          </a:p>
          <a:p>
            <a:pPr lvl="1">
              <a:spcBef>
                <a:spcPts val="600"/>
              </a:spcBef>
              <a:buClrTx/>
              <a:buSzPct val="75000"/>
              <a:buFont typeface="Arial" panose="020B0604020202020204" pitchFamily="34" charset="0"/>
              <a:buChar char="•"/>
              <a:defRPr/>
            </a:pPr>
            <a:r>
              <a:rPr lang="en-US" sz="2250" dirty="0">
                <a:solidFill>
                  <a:sysClr val="windowText" lastClr="000000"/>
                </a:solidFill>
                <a:latin typeface="Futura Std Light" panose="020B0402020204020303"/>
              </a:rPr>
              <a:t>Usually led by a neutral, SDT-trained facilitator and recorder </a:t>
            </a:r>
          </a:p>
          <a:p>
            <a:pPr lvl="1">
              <a:spcBef>
                <a:spcPts val="600"/>
              </a:spcBef>
              <a:spcAft>
                <a:spcPts val="1200"/>
              </a:spcAft>
              <a:buClrTx/>
              <a:buSzPct val="75000"/>
              <a:buFont typeface="Arial" panose="020B0604020202020204" pitchFamily="34" charset="0"/>
              <a:buChar char="•"/>
              <a:defRPr/>
            </a:pPr>
            <a:r>
              <a:rPr lang="en-US" sz="2250" dirty="0">
                <a:solidFill>
                  <a:sysClr val="windowText" lastClr="000000"/>
                </a:solidFill>
                <a:latin typeface="Futura Std Light" panose="020B0402020204020303"/>
              </a:rPr>
              <a:t>Results in a detailed plan that will lead the NPHI to a higher stage of development</a:t>
            </a:r>
          </a:p>
          <a:p>
            <a:pPr>
              <a:spcBef>
                <a:spcPts val="0"/>
              </a:spcBef>
              <a:buClrTx/>
              <a:buSzPct val="75000"/>
              <a:buFont typeface="Arial" panose="020B0604020202020204" pitchFamily="34" charset="0"/>
              <a:buChar char="•"/>
              <a:defRPr/>
            </a:pPr>
            <a:r>
              <a:rPr lang="en-US" sz="2600" dirty="0">
                <a:solidFill>
                  <a:sysClr val="windowText" lastClr="000000"/>
                </a:solidFill>
                <a:latin typeface="Futura Std Light" panose="020B0402020204020303"/>
              </a:rPr>
              <a:t>The SDT Discussion Guides can also be used in an informal manner</a:t>
            </a:r>
          </a:p>
          <a:p>
            <a:pPr lvl="1">
              <a:spcBef>
                <a:spcPts val="600"/>
              </a:spcBef>
              <a:buClrTx/>
              <a:buSzPct val="75000"/>
              <a:buFont typeface="Arial" panose="020B0604020202020204" pitchFamily="34" charset="0"/>
              <a:buChar char="•"/>
              <a:defRPr/>
            </a:pPr>
            <a:r>
              <a:rPr lang="en-US" sz="2250" dirty="0">
                <a:solidFill>
                  <a:sysClr val="windowText" lastClr="000000"/>
                </a:solidFill>
                <a:latin typeface="Futura Std Light" panose="020B0402020204020303"/>
              </a:rPr>
              <a:t>Discussion Guide content can be used by the NPHI or groups within the NPHI as a basis for discussions about existing and desired attributes and capacities</a:t>
            </a:r>
          </a:p>
        </p:txBody>
      </p:sp>
      <p:sp>
        <p:nvSpPr>
          <p:cNvPr id="4" name="Title 1">
            <a:extLst>
              <a:ext uri="{FF2B5EF4-FFF2-40B4-BE49-F238E27FC236}">
                <a16:creationId xmlns:a16="http://schemas.microsoft.com/office/drawing/2014/main" id="{30AD64CB-4E7D-A145-A1D6-364E2AE561C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Futura Std Light" panose="020B0402020204020303"/>
              </a:rPr>
              <a:t>Using the SDT</a:t>
            </a:r>
          </a:p>
        </p:txBody>
      </p:sp>
    </p:spTree>
    <p:extLst>
      <p:ext uri="{BB962C8B-B14F-4D97-AF65-F5344CB8AC3E}">
        <p14:creationId xmlns:p14="http://schemas.microsoft.com/office/powerpoint/2010/main" val="281747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781D1-3443-8931-E263-C0631D816196}"/>
              </a:ext>
            </a:extLst>
          </p:cNvPr>
          <p:cNvSpPr>
            <a:spLocks noGrp="1"/>
          </p:cNvSpPr>
          <p:nvPr>
            <p:ph type="title"/>
          </p:nvPr>
        </p:nvSpPr>
        <p:spPr>
          <a:xfrm>
            <a:off x="803742" y="3163330"/>
            <a:ext cx="7886700" cy="2852737"/>
          </a:xfrm>
        </p:spPr>
        <p:txBody>
          <a:bodyPr/>
          <a:lstStyle/>
          <a:p>
            <a:br>
              <a:rPr lang="en-US" dirty="0"/>
            </a:br>
            <a:r>
              <a:rPr lang="en-US" sz="5400" cap="all" dirty="0">
                <a:solidFill>
                  <a:srgbClr val="0072C6"/>
                </a:solidFill>
                <a:latin typeface="Futura Std Light" panose="020B0402020204020303"/>
              </a:rPr>
              <a:t>SDT Workshops</a:t>
            </a:r>
            <a:endParaRPr lang="en-US" cap="all" dirty="0">
              <a:solidFill>
                <a:srgbClr val="0072C6"/>
              </a:solidFill>
              <a:latin typeface="Futura Std Light" panose="020B0402020204020303"/>
            </a:endParaRPr>
          </a:p>
        </p:txBody>
      </p:sp>
      <p:pic>
        <p:nvPicPr>
          <p:cNvPr id="6" name="Picture 5">
            <a:extLst>
              <a:ext uri="{FF2B5EF4-FFF2-40B4-BE49-F238E27FC236}">
                <a16:creationId xmlns:a16="http://schemas.microsoft.com/office/drawing/2014/main" id="{0817F5A9-F2AD-D999-F34D-9FAC0D2D2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038" y="459952"/>
            <a:ext cx="5249215" cy="3941719"/>
          </a:xfrm>
          <a:prstGeom prst="rect">
            <a:avLst/>
          </a:prstGeom>
        </p:spPr>
      </p:pic>
    </p:spTree>
    <p:extLst>
      <p:ext uri="{BB962C8B-B14F-4D97-AF65-F5344CB8AC3E}">
        <p14:creationId xmlns:p14="http://schemas.microsoft.com/office/powerpoint/2010/main" val="160494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49717" y="1295400"/>
            <a:ext cx="7998544"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spcAft>
                <a:spcPts val="600"/>
              </a:spcAft>
              <a:buClrTx/>
              <a:buSzPct val="75000"/>
              <a:buFont typeface="Arial" panose="020B0604020202020204" pitchFamily="34" charset="0"/>
              <a:buChar char="•"/>
              <a:defRPr/>
            </a:pPr>
            <a:r>
              <a:rPr lang="en-US" sz="2600" dirty="0">
                <a:latin typeface="Futura Std Light" panose="020B0402020204020303"/>
              </a:rPr>
              <a:t>Preferably facilitated by a team – a facilitator and a recorder – trained on SDT</a:t>
            </a:r>
          </a:p>
          <a:p>
            <a:pPr lvl="1">
              <a:spcBef>
                <a:spcPts val="0"/>
              </a:spcBef>
              <a:spcAft>
                <a:spcPts val="0"/>
              </a:spcAft>
              <a:buClrTx/>
              <a:buSzPct val="75000"/>
              <a:buFont typeface="Arial" panose="020B0604020202020204" pitchFamily="34" charset="0"/>
              <a:buChar char="•"/>
              <a:defRPr/>
            </a:pPr>
            <a:r>
              <a:rPr lang="en-US" sz="2200" dirty="0">
                <a:latin typeface="Futura Std Light" panose="020B0402020204020303"/>
              </a:rPr>
              <a:t>In-person is best, to encourage conversation</a:t>
            </a:r>
          </a:p>
          <a:p>
            <a:pPr lvl="1">
              <a:spcBef>
                <a:spcPts val="600"/>
              </a:spcBef>
              <a:spcAft>
                <a:spcPts val="1200"/>
              </a:spcAft>
              <a:buClrTx/>
              <a:buSzPct val="75000"/>
              <a:buFont typeface="Arial" panose="020B0604020202020204" pitchFamily="34" charset="0"/>
              <a:buChar char="•"/>
              <a:defRPr/>
            </a:pPr>
            <a:r>
              <a:rPr lang="en-US" sz="2200" dirty="0">
                <a:latin typeface="Futura Std Light" panose="020B0402020204020303"/>
              </a:rPr>
              <a:t>Can also be conducted virtually or using a hybrid approach</a:t>
            </a:r>
          </a:p>
          <a:p>
            <a:pPr>
              <a:spcBef>
                <a:spcPts val="0"/>
              </a:spcBef>
              <a:spcAft>
                <a:spcPts val="0"/>
              </a:spcAft>
              <a:buClrTx/>
              <a:buSzPct val="75000"/>
              <a:buFont typeface="Arial" panose="020B0604020202020204" pitchFamily="34" charset="0"/>
              <a:buChar char="•"/>
              <a:defRPr/>
            </a:pPr>
            <a:r>
              <a:rPr lang="en-US" sz="2600" dirty="0">
                <a:latin typeface="Futura Std Light" panose="020B0402020204020303"/>
              </a:rPr>
              <a:t>Best used by an established group that will remain in existence long enough to implement </a:t>
            </a:r>
            <a:r>
              <a:rPr lang="en-US" sz="2600">
                <a:latin typeface="Futura Std Light" panose="020B0402020204020303"/>
              </a:rPr>
              <a:t>the plans, </a:t>
            </a:r>
            <a:r>
              <a:rPr lang="en-US" sz="2600" dirty="0">
                <a:latin typeface="Futura Std Light" panose="020B0402020204020303"/>
              </a:rPr>
              <a:t>such as</a:t>
            </a:r>
          </a:p>
          <a:p>
            <a:pPr lvl="1">
              <a:spcBef>
                <a:spcPts val="600"/>
              </a:spcBef>
              <a:spcAft>
                <a:spcPts val="0"/>
              </a:spcAft>
              <a:buClrTx/>
              <a:buSzPct val="75000"/>
              <a:buFont typeface="Arial" panose="020B0604020202020204" pitchFamily="34" charset="0"/>
              <a:buChar char="•"/>
              <a:defRPr/>
            </a:pPr>
            <a:r>
              <a:rPr lang="en-US" sz="2200" dirty="0">
                <a:latin typeface="Futura Std Light" panose="020B0402020204020303"/>
              </a:rPr>
              <a:t>An NPHI</a:t>
            </a:r>
          </a:p>
          <a:p>
            <a:pPr lvl="1">
              <a:spcBef>
                <a:spcPts val="600"/>
              </a:spcBef>
              <a:spcAft>
                <a:spcPts val="0"/>
              </a:spcAft>
              <a:buClrTx/>
              <a:buSzPct val="75000"/>
              <a:buFont typeface="Arial" panose="020B0604020202020204" pitchFamily="34" charset="0"/>
              <a:buChar char="•"/>
              <a:defRPr/>
            </a:pPr>
            <a:r>
              <a:rPr lang="en-US" sz="2200" dirty="0">
                <a:latin typeface="Futura Std Light" panose="020B0402020204020303"/>
              </a:rPr>
              <a:t>A department in an NPHI</a:t>
            </a:r>
          </a:p>
          <a:p>
            <a:pPr lvl="1">
              <a:spcBef>
                <a:spcPts val="600"/>
              </a:spcBef>
              <a:spcAft>
                <a:spcPts val="0"/>
              </a:spcAft>
              <a:buClrTx/>
              <a:buSzPct val="75000"/>
              <a:buFont typeface="Arial" panose="020B0604020202020204" pitchFamily="34" charset="0"/>
              <a:buChar char="•"/>
              <a:defRPr/>
            </a:pPr>
            <a:r>
              <a:rPr lang="en-US" sz="2200" dirty="0">
                <a:latin typeface="Futura Std Light" panose="020B0402020204020303"/>
              </a:rPr>
              <a:t>Sections of the Ministry of Health that are being brought together to create the NPHI</a:t>
            </a:r>
          </a:p>
        </p:txBody>
      </p:sp>
      <p:sp>
        <p:nvSpPr>
          <p:cNvPr id="4" name="Title 1">
            <a:extLst>
              <a:ext uri="{FF2B5EF4-FFF2-40B4-BE49-F238E27FC236}">
                <a16:creationId xmlns:a16="http://schemas.microsoft.com/office/drawing/2014/main" id="{30AD64CB-4E7D-A145-A1D6-364E2AE561C4}"/>
              </a:ext>
            </a:extLst>
          </p:cNvPr>
          <p:cNvSpPr txBox="1">
            <a:spLocks/>
          </p:cNvSpPr>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charset="0"/>
                <a:ea typeface="ＭＳ Ｐゴシック" charset="0"/>
                <a:cs typeface="ＭＳ Ｐゴシック" charset="0"/>
              </a:defRPr>
            </a:lvl2pPr>
            <a:lvl3pPr fontAlgn="base">
              <a:spcBef>
                <a:spcPct val="0"/>
              </a:spcBef>
              <a:spcAft>
                <a:spcPct val="0"/>
              </a:spcAft>
              <a:defRPr sz="4000">
                <a:solidFill>
                  <a:schemeClr val="tx2"/>
                </a:solidFill>
                <a:latin typeface="Arial" charset="0"/>
                <a:ea typeface="ＭＳ Ｐゴシック" charset="0"/>
                <a:cs typeface="ＭＳ Ｐゴシック" charset="0"/>
              </a:defRPr>
            </a:lvl3pPr>
            <a:lvl4pPr fontAlgn="base">
              <a:spcBef>
                <a:spcPct val="0"/>
              </a:spcBef>
              <a:spcAft>
                <a:spcPct val="0"/>
              </a:spcAft>
              <a:defRPr sz="4000">
                <a:solidFill>
                  <a:schemeClr val="tx2"/>
                </a:solidFill>
                <a:latin typeface="Arial" charset="0"/>
                <a:ea typeface="ＭＳ Ｐゴシック" charset="0"/>
                <a:cs typeface="ＭＳ Ｐゴシック" charset="0"/>
              </a:defRPr>
            </a:lvl4pPr>
            <a:lvl5pPr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cap="all" dirty="0">
                <a:solidFill>
                  <a:srgbClr val="0072C6"/>
                </a:solidFill>
                <a:latin typeface="Futura Std Light" panose="020B0402020204020303"/>
              </a:rPr>
              <a:t>SDT Workshops</a:t>
            </a:r>
          </a:p>
        </p:txBody>
      </p:sp>
    </p:spTree>
    <p:extLst>
      <p:ext uri="{BB962C8B-B14F-4D97-AF65-F5344CB8AC3E}">
        <p14:creationId xmlns:p14="http://schemas.microsoft.com/office/powerpoint/2010/main" val="806234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eate a new document." ma:contentTypeScope="" ma:versionID="5b2d2c76cef50f74ef8b7278d29c4ede">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70c3da8735d307101c07720460b14eba"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c0f2c8-51f7-495d-a454-42413d559956" xsi:nil="true"/>
    <lcf76f155ced4ddcb4097134ff3c332f xmlns="edbc6619-208e-4139-904a-e28b829ed0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FA34B4-0030-468E-9BB2-C8E6C8DDB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bc6619-208e-4139-904a-e28b829ed0c5"/>
    <ds:schemaRef ds:uri="7ec0f2c8-51f7-495d-a454-42413d559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3C5829-1DF5-4DCC-9F94-64EBDE0C0053}">
  <ds:schemaRefs>
    <ds:schemaRef ds:uri="http://schemas.openxmlformats.org/package/2006/metadata/core-properties"/>
    <ds:schemaRef ds:uri="http://purl.org/dc/terms/"/>
    <ds:schemaRef ds:uri="http://www.w3.org/XML/1998/namespace"/>
    <ds:schemaRef ds:uri="http://schemas.microsoft.com/office/2006/documentManagement/types"/>
    <ds:schemaRef ds:uri="http://purl.org/dc/dcmitype/"/>
    <ds:schemaRef ds:uri="edbc6619-208e-4139-904a-e28b829ed0c5"/>
    <ds:schemaRef ds:uri="7ec0f2c8-51f7-495d-a454-42413d559956"/>
    <ds:schemaRef ds:uri="http://schemas.microsoft.com/office/2006/metadata/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C33018F1-BF9F-4712-BB67-B99312E811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3141</Words>
  <Application>Microsoft Office PowerPoint</Application>
  <PresentationFormat>On-screen Show (4:3)</PresentationFormat>
  <Paragraphs>198</Paragraphs>
  <Slides>21</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Calibri (body)</vt:lpstr>
      <vt:lpstr>Calibri Light</vt:lpstr>
      <vt:lpstr>Futura std light</vt:lpstr>
      <vt:lpstr>Futura std light</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SDT Workshops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Ways to Use Discussion Guides and the SDT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2017-11-24T14:34:35Z</dcterms:created>
  <dcterms:modified xsi:type="dcterms:W3CDTF">2024-12-07T10:36:36Z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2023-02-09T22:41:49Z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b578857c-7a67-4482-a893-552293e04553</vt:lpwstr>
  </property>
  <property fmtid="{D5CDD505-2E9C-101B-9397-08002B2CF9AE}" pid="8" name="MSIP_Label_8af03ff0-41c5-4c41-b55e-fabb8fae94be_ContentBits">
    <vt:lpwstr>0</vt:lpwstr>
  </property>
  <property fmtid="{D5CDD505-2E9C-101B-9397-08002B2CF9AE}" pid="9" name="ContentTypeId">
    <vt:lpwstr>0x01010033A0C26ED75B6F42858795A942B8A417</vt:lpwstr>
  </property>
</Properties>
</file>