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AAD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AAD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AAD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450183"/>
            <a:ext cx="10669679" cy="9286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5086" y="1124203"/>
            <a:ext cx="8021827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AAD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118" y="1302766"/>
            <a:ext cx="1070376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ohealthobservatory.ca/wp-content/uploads/2024/06/NAO-Rapid-Review-45_EN.pd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5198" y="3227958"/>
            <a:ext cx="8263890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3345" algn="ctr">
              <a:lnSpc>
                <a:spcPts val="3325"/>
              </a:lnSpc>
              <a:spcBef>
                <a:spcPts val="95"/>
              </a:spcBef>
            </a:pPr>
            <a:r>
              <a:rPr sz="2800" b="1" spc="-235" dirty="0">
                <a:solidFill>
                  <a:srgbClr val="0E3857"/>
                </a:solidFill>
                <a:latin typeface="Tahoma"/>
                <a:cs typeface="Tahoma"/>
              </a:rPr>
              <a:t>Dr</a:t>
            </a:r>
            <a:r>
              <a:rPr sz="2800" b="1" spc="-120" dirty="0">
                <a:solidFill>
                  <a:srgbClr val="0E3857"/>
                </a:solidFill>
                <a:latin typeface="Tahoma"/>
                <a:cs typeface="Tahoma"/>
              </a:rPr>
              <a:t>.</a:t>
            </a:r>
            <a:r>
              <a:rPr sz="2800" b="1" spc="-2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0E3857"/>
                </a:solidFill>
                <a:latin typeface="Tahoma"/>
                <a:cs typeface="Tahoma"/>
              </a:rPr>
              <a:t>Sar</a:t>
            </a:r>
            <a:r>
              <a:rPr sz="2800" b="1" spc="-75" dirty="0">
                <a:solidFill>
                  <a:srgbClr val="0E3857"/>
                </a:solidFill>
                <a:latin typeface="Tahoma"/>
                <a:cs typeface="Tahoma"/>
              </a:rPr>
              <a:t>a</a:t>
            </a:r>
            <a:r>
              <a:rPr sz="2800" b="1" spc="-114" dirty="0">
                <a:solidFill>
                  <a:srgbClr val="0E3857"/>
                </a:solidFill>
                <a:latin typeface="Tahoma"/>
                <a:cs typeface="Tahoma"/>
              </a:rPr>
              <a:t>h</a:t>
            </a:r>
            <a:r>
              <a:rPr sz="2800" b="1" spc="-4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800" b="1" spc="35" dirty="0">
                <a:solidFill>
                  <a:srgbClr val="0E3857"/>
                </a:solidFill>
                <a:latin typeface="Tahoma"/>
                <a:cs typeface="Tahoma"/>
              </a:rPr>
              <a:t>Viehbeck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2125"/>
              </a:lnSpc>
            </a:pPr>
            <a:r>
              <a:rPr sz="1800" spc="10" dirty="0">
                <a:solidFill>
                  <a:srgbClr val="0E3857"/>
                </a:solidFill>
                <a:latin typeface="Verdana"/>
                <a:cs typeface="Verdana"/>
              </a:rPr>
              <a:t>Chief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Science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E3857"/>
                </a:solidFill>
                <a:latin typeface="Verdana"/>
                <a:cs typeface="Verdana"/>
              </a:rPr>
              <a:t>Officer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0E3857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Vice-President,</a:t>
            </a:r>
            <a:r>
              <a:rPr sz="18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E3857"/>
                </a:solidFill>
                <a:latin typeface="Verdana"/>
                <a:cs typeface="Verdana"/>
              </a:rPr>
              <a:t>Data,</a:t>
            </a:r>
            <a:r>
              <a:rPr sz="18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Surveillance</a:t>
            </a:r>
            <a:r>
              <a:rPr sz="18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0E3857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E3857"/>
                </a:solidFill>
                <a:latin typeface="Verdana"/>
                <a:cs typeface="Verdana"/>
              </a:rPr>
              <a:t>Foresight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spc="-50" dirty="0">
                <a:solidFill>
                  <a:srgbClr val="0E3857"/>
                </a:solidFill>
                <a:latin typeface="Verdana"/>
                <a:cs typeface="Verdana"/>
              </a:rPr>
              <a:t>Branch,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E3857"/>
                </a:solidFill>
                <a:latin typeface="Verdana"/>
                <a:cs typeface="Verdana"/>
              </a:rPr>
              <a:t>Public</a:t>
            </a:r>
            <a:r>
              <a:rPr sz="18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E3857"/>
                </a:solidFill>
                <a:latin typeface="Verdana"/>
                <a:cs typeface="Verdana"/>
              </a:rPr>
              <a:t>Health</a:t>
            </a:r>
            <a:r>
              <a:rPr sz="18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0E3857"/>
                </a:solidFill>
                <a:latin typeface="Verdana"/>
                <a:cs typeface="Verdana"/>
              </a:rPr>
              <a:t>Agency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E3857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0E3857"/>
                </a:solidFill>
                <a:latin typeface="Verdana"/>
                <a:cs typeface="Verdana"/>
              </a:rPr>
              <a:t>Canada,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0E3857"/>
                </a:solidFill>
                <a:latin typeface="Verdana"/>
                <a:cs typeface="Verdana"/>
              </a:rPr>
              <a:t>Canada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3180" marR="5080" indent="1298575">
              <a:lnSpc>
                <a:spcPts val="3890"/>
              </a:lnSpc>
              <a:spcBef>
                <a:spcPts val="585"/>
              </a:spcBef>
            </a:pPr>
            <a:r>
              <a:rPr spc="-195" dirty="0"/>
              <a:t>Resilient</a:t>
            </a:r>
            <a:r>
              <a:rPr spc="-65" dirty="0"/>
              <a:t> </a:t>
            </a:r>
            <a:r>
              <a:rPr spc="-125" dirty="0"/>
              <a:t>Health</a:t>
            </a:r>
            <a:r>
              <a:rPr spc="-50" dirty="0"/>
              <a:t> </a:t>
            </a:r>
            <a:r>
              <a:rPr spc="-200" dirty="0"/>
              <a:t>Systems: </a:t>
            </a:r>
            <a:r>
              <a:rPr spc="-195" dirty="0"/>
              <a:t> </a:t>
            </a:r>
            <a:r>
              <a:rPr spc="-75" dirty="0"/>
              <a:t>National</a:t>
            </a:r>
            <a:r>
              <a:rPr spc="-60" dirty="0"/>
              <a:t> </a:t>
            </a:r>
            <a:r>
              <a:rPr spc="-170" dirty="0"/>
              <a:t>to</a:t>
            </a:r>
            <a:r>
              <a:rPr spc="-45" dirty="0"/>
              <a:t> </a:t>
            </a:r>
            <a:r>
              <a:rPr spc="-90" dirty="0"/>
              <a:t>subnational</a:t>
            </a:r>
            <a:r>
              <a:rPr spc="-45" dirty="0"/>
              <a:t> </a:t>
            </a:r>
            <a:r>
              <a:rPr spc="40" dirty="0"/>
              <a:t>approaches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5839"/>
            <a:ext cx="10669679" cy="9282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5" y="0"/>
            <a:ext cx="12185650" cy="6870700"/>
            <a:chOff x="3295" y="0"/>
            <a:chExt cx="12185650" cy="6870700"/>
          </a:xfrm>
        </p:grpSpPr>
        <p:sp>
          <p:nvSpPr>
            <p:cNvPr id="4" name="object 4"/>
            <p:cNvSpPr/>
            <p:nvPr/>
          </p:nvSpPr>
          <p:spPr>
            <a:xfrm>
              <a:off x="9645" y="0"/>
              <a:ext cx="1662430" cy="185420"/>
            </a:xfrm>
            <a:custGeom>
              <a:avLst/>
              <a:gdLst/>
              <a:ahLst/>
              <a:cxnLst/>
              <a:rect l="l" t="t" r="r" b="b"/>
              <a:pathLst>
                <a:path w="1662430" h="185420">
                  <a:moveTo>
                    <a:pt x="1662302" y="0"/>
                  </a:moveTo>
                  <a:lnTo>
                    <a:pt x="0" y="0"/>
                  </a:lnTo>
                  <a:lnTo>
                    <a:pt x="0" y="185356"/>
                  </a:lnTo>
                  <a:lnTo>
                    <a:pt x="1662302" y="185356"/>
                  </a:lnTo>
                  <a:lnTo>
                    <a:pt x="166230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1828" y="0"/>
              <a:ext cx="10511155" cy="185420"/>
            </a:xfrm>
            <a:custGeom>
              <a:avLst/>
              <a:gdLst/>
              <a:ahLst/>
              <a:cxnLst/>
              <a:rect l="l" t="t" r="r" b="b"/>
              <a:pathLst>
                <a:path w="10511155" h="18542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185356"/>
                  </a:lnTo>
                  <a:lnTo>
                    <a:pt x="3503549" y="185356"/>
                  </a:lnTo>
                  <a:lnTo>
                    <a:pt x="7007098" y="185356"/>
                  </a:lnTo>
                  <a:lnTo>
                    <a:pt x="10510647" y="185356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45" y="185420"/>
              <a:ext cx="501015" cy="2038985"/>
            </a:xfrm>
            <a:custGeom>
              <a:avLst/>
              <a:gdLst/>
              <a:ahLst/>
              <a:cxnLst/>
              <a:rect l="l" t="t" r="r" b="b"/>
              <a:pathLst>
                <a:path w="501015" h="2038985">
                  <a:moveTo>
                    <a:pt x="500672" y="0"/>
                  </a:moveTo>
                  <a:lnTo>
                    <a:pt x="0" y="0"/>
                  </a:lnTo>
                  <a:lnTo>
                    <a:pt x="0" y="2038857"/>
                  </a:lnTo>
                  <a:lnTo>
                    <a:pt x="500672" y="2038857"/>
                  </a:lnTo>
                  <a:lnTo>
                    <a:pt x="500672" y="0"/>
                  </a:lnTo>
                  <a:close/>
                </a:path>
              </a:pathLst>
            </a:custGeom>
            <a:solidFill>
              <a:srgbClr val="A4C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324" y="185420"/>
              <a:ext cx="1162050" cy="1297940"/>
            </a:xfrm>
            <a:custGeom>
              <a:avLst/>
              <a:gdLst/>
              <a:ahLst/>
              <a:cxnLst/>
              <a:rect l="l" t="t" r="r" b="b"/>
              <a:pathLst>
                <a:path w="1162050" h="1297940">
                  <a:moveTo>
                    <a:pt x="1161567" y="0"/>
                  </a:moveTo>
                  <a:lnTo>
                    <a:pt x="0" y="0"/>
                  </a:lnTo>
                  <a:lnTo>
                    <a:pt x="0" y="1297431"/>
                  </a:lnTo>
                  <a:lnTo>
                    <a:pt x="1161567" y="1297431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AE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1828" y="185419"/>
              <a:ext cx="10511155" cy="1297940"/>
            </a:xfrm>
            <a:custGeom>
              <a:avLst/>
              <a:gdLst/>
              <a:ahLst/>
              <a:cxnLst/>
              <a:rect l="l" t="t" r="r" b="b"/>
              <a:pathLst>
                <a:path w="10511155" h="129794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1297432"/>
                  </a:lnTo>
                  <a:lnTo>
                    <a:pt x="3503549" y="1297432"/>
                  </a:lnTo>
                  <a:lnTo>
                    <a:pt x="7007098" y="1297432"/>
                  </a:lnTo>
                  <a:lnTo>
                    <a:pt x="10510647" y="1297432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324" y="1482877"/>
              <a:ext cx="1162050" cy="741680"/>
            </a:xfrm>
            <a:custGeom>
              <a:avLst/>
              <a:gdLst/>
              <a:ahLst/>
              <a:cxnLst/>
              <a:rect l="l" t="t" r="r" b="b"/>
              <a:pathLst>
                <a:path w="1162050" h="741680">
                  <a:moveTo>
                    <a:pt x="1161567" y="0"/>
                  </a:moveTo>
                  <a:lnTo>
                    <a:pt x="0" y="0"/>
                  </a:lnTo>
                  <a:lnTo>
                    <a:pt x="0" y="741400"/>
                  </a:lnTo>
                  <a:lnTo>
                    <a:pt x="1161567" y="741400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AE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1828" y="1482877"/>
              <a:ext cx="10511155" cy="741680"/>
            </a:xfrm>
            <a:custGeom>
              <a:avLst/>
              <a:gdLst/>
              <a:ahLst/>
              <a:cxnLst/>
              <a:rect l="l" t="t" r="r" b="b"/>
              <a:pathLst>
                <a:path w="10511155" h="74168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741400"/>
                  </a:lnTo>
                  <a:lnTo>
                    <a:pt x="3503549" y="741400"/>
                  </a:lnTo>
                  <a:lnTo>
                    <a:pt x="7007098" y="741400"/>
                  </a:lnTo>
                  <a:lnTo>
                    <a:pt x="10510647" y="741400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45" y="2224276"/>
              <a:ext cx="501015" cy="4634230"/>
            </a:xfrm>
            <a:custGeom>
              <a:avLst/>
              <a:gdLst/>
              <a:ahLst/>
              <a:cxnLst/>
              <a:rect l="l" t="t" r="r" b="b"/>
              <a:pathLst>
                <a:path w="501015" h="4634230">
                  <a:moveTo>
                    <a:pt x="500672" y="0"/>
                  </a:moveTo>
                  <a:lnTo>
                    <a:pt x="0" y="0"/>
                  </a:lnTo>
                  <a:lnTo>
                    <a:pt x="0" y="4633722"/>
                  </a:lnTo>
                  <a:lnTo>
                    <a:pt x="500672" y="4633722"/>
                  </a:lnTo>
                  <a:lnTo>
                    <a:pt x="500672" y="0"/>
                  </a:lnTo>
                  <a:close/>
                </a:path>
              </a:pathLst>
            </a:custGeom>
            <a:solidFill>
              <a:srgbClr val="8DD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324" y="2224239"/>
              <a:ext cx="1162050" cy="927100"/>
            </a:xfrm>
            <a:custGeom>
              <a:avLst/>
              <a:gdLst/>
              <a:ahLst/>
              <a:cxnLst/>
              <a:rect l="l" t="t" r="r" b="b"/>
              <a:pathLst>
                <a:path w="1162050" h="927100">
                  <a:moveTo>
                    <a:pt x="1161567" y="0"/>
                  </a:moveTo>
                  <a:lnTo>
                    <a:pt x="0" y="0"/>
                  </a:lnTo>
                  <a:lnTo>
                    <a:pt x="0" y="926757"/>
                  </a:lnTo>
                  <a:lnTo>
                    <a:pt x="1161567" y="926757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9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8" y="2224239"/>
              <a:ext cx="10511155" cy="927100"/>
            </a:xfrm>
            <a:custGeom>
              <a:avLst/>
              <a:gdLst/>
              <a:ahLst/>
              <a:cxnLst/>
              <a:rect l="l" t="t" r="r" b="b"/>
              <a:pathLst>
                <a:path w="10511155" h="92710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926757"/>
                  </a:lnTo>
                  <a:lnTo>
                    <a:pt x="3503549" y="926757"/>
                  </a:lnTo>
                  <a:lnTo>
                    <a:pt x="7007098" y="926757"/>
                  </a:lnTo>
                  <a:lnTo>
                    <a:pt x="10510647" y="926757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324" y="3150997"/>
              <a:ext cx="1162050" cy="1297940"/>
            </a:xfrm>
            <a:custGeom>
              <a:avLst/>
              <a:gdLst/>
              <a:ahLst/>
              <a:cxnLst/>
              <a:rect l="l" t="t" r="r" b="b"/>
              <a:pathLst>
                <a:path w="1162050" h="1297939">
                  <a:moveTo>
                    <a:pt x="1161567" y="0"/>
                  </a:moveTo>
                  <a:lnTo>
                    <a:pt x="0" y="0"/>
                  </a:lnTo>
                  <a:lnTo>
                    <a:pt x="0" y="1297432"/>
                  </a:lnTo>
                  <a:lnTo>
                    <a:pt x="1161567" y="1297432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9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1828" y="3150996"/>
              <a:ext cx="10511155" cy="1297940"/>
            </a:xfrm>
            <a:custGeom>
              <a:avLst/>
              <a:gdLst/>
              <a:ahLst/>
              <a:cxnLst/>
              <a:rect l="l" t="t" r="r" b="b"/>
              <a:pathLst>
                <a:path w="10511155" h="1297939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1297432"/>
                  </a:lnTo>
                  <a:lnTo>
                    <a:pt x="3503549" y="1297432"/>
                  </a:lnTo>
                  <a:lnTo>
                    <a:pt x="7007098" y="1297432"/>
                  </a:lnTo>
                  <a:lnTo>
                    <a:pt x="10510647" y="1297432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0324" y="4448390"/>
              <a:ext cx="1162050" cy="927100"/>
            </a:xfrm>
            <a:custGeom>
              <a:avLst/>
              <a:gdLst/>
              <a:ahLst/>
              <a:cxnLst/>
              <a:rect l="l" t="t" r="r" b="b"/>
              <a:pathLst>
                <a:path w="1162050" h="927100">
                  <a:moveTo>
                    <a:pt x="1161567" y="0"/>
                  </a:moveTo>
                  <a:lnTo>
                    <a:pt x="0" y="0"/>
                  </a:lnTo>
                  <a:lnTo>
                    <a:pt x="0" y="926757"/>
                  </a:lnTo>
                  <a:lnTo>
                    <a:pt x="1161567" y="926757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9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1828" y="4448390"/>
              <a:ext cx="10511155" cy="927100"/>
            </a:xfrm>
            <a:custGeom>
              <a:avLst/>
              <a:gdLst/>
              <a:ahLst/>
              <a:cxnLst/>
              <a:rect l="l" t="t" r="r" b="b"/>
              <a:pathLst>
                <a:path w="10511155" h="92710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926757"/>
                  </a:lnTo>
                  <a:lnTo>
                    <a:pt x="3503549" y="926757"/>
                  </a:lnTo>
                  <a:lnTo>
                    <a:pt x="7007098" y="926757"/>
                  </a:lnTo>
                  <a:lnTo>
                    <a:pt x="10510647" y="926757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324" y="5375186"/>
              <a:ext cx="1162050" cy="556260"/>
            </a:xfrm>
            <a:custGeom>
              <a:avLst/>
              <a:gdLst/>
              <a:ahLst/>
              <a:cxnLst/>
              <a:rect l="l" t="t" r="r" b="b"/>
              <a:pathLst>
                <a:path w="1162050" h="556260">
                  <a:moveTo>
                    <a:pt x="1161567" y="0"/>
                  </a:moveTo>
                  <a:lnTo>
                    <a:pt x="0" y="0"/>
                  </a:lnTo>
                  <a:lnTo>
                    <a:pt x="0" y="556056"/>
                  </a:lnTo>
                  <a:lnTo>
                    <a:pt x="1161567" y="556056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9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1828" y="5375185"/>
              <a:ext cx="10511155" cy="556260"/>
            </a:xfrm>
            <a:custGeom>
              <a:avLst/>
              <a:gdLst/>
              <a:ahLst/>
              <a:cxnLst/>
              <a:rect l="l" t="t" r="r" b="b"/>
              <a:pathLst>
                <a:path w="10511155" h="55626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556056"/>
                  </a:lnTo>
                  <a:lnTo>
                    <a:pt x="3503549" y="556056"/>
                  </a:lnTo>
                  <a:lnTo>
                    <a:pt x="7007098" y="556056"/>
                  </a:lnTo>
                  <a:lnTo>
                    <a:pt x="10510647" y="556056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324" y="5931241"/>
              <a:ext cx="1162050" cy="927100"/>
            </a:xfrm>
            <a:custGeom>
              <a:avLst/>
              <a:gdLst/>
              <a:ahLst/>
              <a:cxnLst/>
              <a:rect l="l" t="t" r="r" b="b"/>
              <a:pathLst>
                <a:path w="1162050" h="927100">
                  <a:moveTo>
                    <a:pt x="1161567" y="0"/>
                  </a:moveTo>
                  <a:lnTo>
                    <a:pt x="0" y="0"/>
                  </a:lnTo>
                  <a:lnTo>
                    <a:pt x="0" y="926757"/>
                  </a:lnTo>
                  <a:lnTo>
                    <a:pt x="1161567" y="926757"/>
                  </a:lnTo>
                  <a:lnTo>
                    <a:pt x="1161567" y="0"/>
                  </a:lnTo>
                  <a:close/>
                </a:path>
              </a:pathLst>
            </a:custGeom>
            <a:solidFill>
              <a:srgbClr val="D9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828" y="5931243"/>
              <a:ext cx="10511155" cy="927100"/>
            </a:xfrm>
            <a:custGeom>
              <a:avLst/>
              <a:gdLst/>
              <a:ahLst/>
              <a:cxnLst/>
              <a:rect l="l" t="t" r="r" b="b"/>
              <a:pathLst>
                <a:path w="10511155" h="927100">
                  <a:moveTo>
                    <a:pt x="10510647" y="0"/>
                  </a:moveTo>
                  <a:lnTo>
                    <a:pt x="7007098" y="0"/>
                  </a:lnTo>
                  <a:lnTo>
                    <a:pt x="3503549" y="0"/>
                  </a:lnTo>
                  <a:lnTo>
                    <a:pt x="0" y="0"/>
                  </a:lnTo>
                  <a:lnTo>
                    <a:pt x="0" y="926757"/>
                  </a:lnTo>
                  <a:lnTo>
                    <a:pt x="3503549" y="926757"/>
                  </a:lnTo>
                  <a:lnTo>
                    <a:pt x="7007098" y="926757"/>
                  </a:lnTo>
                  <a:lnTo>
                    <a:pt x="10510647" y="926757"/>
                  </a:lnTo>
                  <a:lnTo>
                    <a:pt x="10510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974" y="0"/>
              <a:ext cx="8181340" cy="6858000"/>
            </a:xfrm>
            <a:custGeom>
              <a:avLst/>
              <a:gdLst/>
              <a:ahLst/>
              <a:cxnLst/>
              <a:rect l="l" t="t" r="r" b="b"/>
              <a:pathLst>
                <a:path w="8181340" h="6858000">
                  <a:moveTo>
                    <a:pt x="12700" y="178943"/>
                  </a:moveTo>
                  <a:lnTo>
                    <a:pt x="0" y="178943"/>
                  </a:lnTo>
                  <a:lnTo>
                    <a:pt x="0" y="6858000"/>
                  </a:lnTo>
                  <a:lnTo>
                    <a:pt x="12700" y="6858000"/>
                  </a:lnTo>
                  <a:lnTo>
                    <a:pt x="12700" y="178943"/>
                  </a:lnTo>
                  <a:close/>
                </a:path>
                <a:path w="8181340" h="6858000">
                  <a:moveTo>
                    <a:pt x="1174203" y="0"/>
                  </a:moveTo>
                  <a:lnTo>
                    <a:pt x="1161503" y="0"/>
                  </a:lnTo>
                  <a:lnTo>
                    <a:pt x="1161503" y="6858000"/>
                  </a:lnTo>
                  <a:lnTo>
                    <a:pt x="1174203" y="6858000"/>
                  </a:lnTo>
                  <a:lnTo>
                    <a:pt x="1174203" y="0"/>
                  </a:lnTo>
                  <a:close/>
                </a:path>
                <a:path w="8181340" h="6858000">
                  <a:moveTo>
                    <a:pt x="4677753" y="0"/>
                  </a:moveTo>
                  <a:lnTo>
                    <a:pt x="4665053" y="0"/>
                  </a:lnTo>
                  <a:lnTo>
                    <a:pt x="4665053" y="6858000"/>
                  </a:lnTo>
                  <a:lnTo>
                    <a:pt x="4677753" y="6858000"/>
                  </a:lnTo>
                  <a:lnTo>
                    <a:pt x="4677753" y="0"/>
                  </a:lnTo>
                  <a:close/>
                </a:path>
                <a:path w="8181340" h="6858000">
                  <a:moveTo>
                    <a:pt x="8181302" y="0"/>
                  </a:moveTo>
                  <a:lnTo>
                    <a:pt x="8168602" y="0"/>
                  </a:lnTo>
                  <a:lnTo>
                    <a:pt x="8168602" y="6858000"/>
                  </a:lnTo>
                  <a:lnTo>
                    <a:pt x="8181302" y="6858000"/>
                  </a:lnTo>
                  <a:lnTo>
                    <a:pt x="81813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5" y="185293"/>
              <a:ext cx="12185650" cy="5746115"/>
            </a:xfrm>
            <a:custGeom>
              <a:avLst/>
              <a:gdLst/>
              <a:ahLst/>
              <a:cxnLst/>
              <a:rect l="l" t="t" r="r" b="b"/>
              <a:pathLst>
                <a:path w="12185650" h="5746115">
                  <a:moveTo>
                    <a:pt x="0" y="0"/>
                  </a:moveTo>
                  <a:lnTo>
                    <a:pt x="12185402" y="0"/>
                  </a:lnTo>
                </a:path>
                <a:path w="12185650" h="5746115">
                  <a:moveTo>
                    <a:pt x="500679" y="1297558"/>
                  </a:moveTo>
                  <a:lnTo>
                    <a:pt x="12185402" y="1297558"/>
                  </a:lnTo>
                </a:path>
                <a:path w="12185650" h="5746115">
                  <a:moveTo>
                    <a:pt x="0" y="2038984"/>
                  </a:moveTo>
                  <a:lnTo>
                    <a:pt x="12185402" y="2038984"/>
                  </a:lnTo>
                </a:path>
                <a:path w="12185650" h="5746115">
                  <a:moveTo>
                    <a:pt x="500679" y="2965704"/>
                  </a:moveTo>
                  <a:lnTo>
                    <a:pt x="12185402" y="2965704"/>
                  </a:lnTo>
                </a:path>
                <a:path w="12185650" h="5746115">
                  <a:moveTo>
                    <a:pt x="500679" y="4263135"/>
                  </a:moveTo>
                  <a:lnTo>
                    <a:pt x="12185402" y="4263135"/>
                  </a:lnTo>
                </a:path>
                <a:path w="12185650" h="5746115">
                  <a:moveTo>
                    <a:pt x="500679" y="5189855"/>
                  </a:moveTo>
                  <a:lnTo>
                    <a:pt x="12185402" y="5189855"/>
                  </a:lnTo>
                </a:path>
                <a:path w="12185650" h="5746115">
                  <a:moveTo>
                    <a:pt x="500679" y="5745949"/>
                  </a:moveTo>
                  <a:lnTo>
                    <a:pt x="12185402" y="57459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89" y="0"/>
              <a:ext cx="12185650" cy="6858000"/>
            </a:xfrm>
            <a:custGeom>
              <a:avLst/>
              <a:gdLst/>
              <a:ahLst/>
              <a:cxnLst/>
              <a:rect l="l" t="t" r="r" b="b"/>
              <a:pathLst>
                <a:path w="12185650" h="6858000">
                  <a:moveTo>
                    <a:pt x="127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700" y="6858000"/>
                  </a:lnTo>
                  <a:lnTo>
                    <a:pt x="12700" y="0"/>
                  </a:lnTo>
                  <a:close/>
                </a:path>
                <a:path w="12185650" h="6858000">
                  <a:moveTo>
                    <a:pt x="12185409" y="0"/>
                  </a:moveTo>
                  <a:lnTo>
                    <a:pt x="12172709" y="0"/>
                  </a:lnTo>
                  <a:lnTo>
                    <a:pt x="12172709" y="6858000"/>
                  </a:lnTo>
                  <a:lnTo>
                    <a:pt x="12185409" y="6858000"/>
                  </a:lnTo>
                  <a:lnTo>
                    <a:pt x="121854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95" y="0"/>
              <a:ext cx="12185650" cy="6858000"/>
            </a:xfrm>
            <a:custGeom>
              <a:avLst/>
              <a:gdLst/>
              <a:ahLst/>
              <a:cxnLst/>
              <a:rect l="l" t="t" r="r" b="b"/>
              <a:pathLst>
                <a:path w="12185650" h="6858000">
                  <a:moveTo>
                    <a:pt x="0" y="0"/>
                  </a:moveTo>
                  <a:lnTo>
                    <a:pt x="12185402" y="0"/>
                  </a:lnTo>
                </a:path>
                <a:path w="12185650" h="6858000">
                  <a:moveTo>
                    <a:pt x="0" y="6857998"/>
                  </a:moveTo>
                  <a:lnTo>
                    <a:pt x="12185402" y="68579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27961" y="0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2019" y="0"/>
            <a:ext cx="494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35948" y="0"/>
            <a:ext cx="65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589" y="631798"/>
            <a:ext cx="360680" cy="1534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uil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bloc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/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functions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6419" y="163448"/>
            <a:ext cx="101409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Organization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(including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workforce)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27961" y="163448"/>
            <a:ext cx="33458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Establishment of </a:t>
            </a:r>
            <a:r>
              <a:rPr sz="1200" spc="-10" dirty="0">
                <a:latin typeface="Calibri"/>
                <a:cs typeface="Calibri"/>
              </a:rPr>
              <a:t>innovative </a:t>
            </a:r>
            <a:r>
              <a:rPr sz="1200" spc="-5" dirty="0">
                <a:latin typeface="Calibri"/>
                <a:cs typeface="Calibri"/>
              </a:rPr>
              <a:t>partnerships with </a:t>
            </a:r>
            <a:r>
              <a:rPr sz="1200" dirty="0">
                <a:latin typeface="Calibri"/>
                <a:cs typeface="Calibri"/>
              </a:rPr>
              <a:t>priority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population communities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organizations </a:t>
            </a:r>
            <a:r>
              <a:rPr sz="1200" spc="-15" dirty="0">
                <a:latin typeface="Calibri"/>
                <a:cs typeface="Calibri"/>
              </a:rPr>
              <a:t>(AU, </a:t>
            </a:r>
            <a:r>
              <a:rPr sz="1200" spc="-5" dirty="0">
                <a:latin typeface="Calibri"/>
                <a:cs typeface="Calibri"/>
              </a:rPr>
              <a:t>US)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Legal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frameworks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  <a:p>
            <a:pPr marL="12700" marR="5721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Enhancement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workforce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availability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Culturally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linguistically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appropriate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services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2019" y="163448"/>
            <a:ext cx="32696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Increased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evaluation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local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initiatives,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policies,</a:t>
            </a:r>
            <a:r>
              <a:rPr sz="1200" dirty="0">
                <a:latin typeface="Calibri"/>
                <a:cs typeface="Calibri"/>
              </a:rPr>
              <a:t> and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regulations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Regular revision of existing </a:t>
            </a:r>
            <a:r>
              <a:rPr sz="1200" dirty="0">
                <a:latin typeface="Calibri"/>
                <a:cs typeface="Calibri"/>
              </a:rPr>
              <a:t>PH </a:t>
            </a:r>
            <a:r>
              <a:rPr sz="1200" spc="-10" dirty="0">
                <a:latin typeface="Calibri"/>
                <a:cs typeface="Calibri"/>
              </a:rPr>
              <a:t>laws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evaluate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effect(US)</a:t>
            </a:r>
            <a:endParaRPr sz="1200">
              <a:latin typeface="Calibri"/>
              <a:cs typeface="Calibri"/>
            </a:endParaRPr>
          </a:p>
          <a:p>
            <a:pPr marL="12700" marR="508634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Increased investment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workforce roles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capacities,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skills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35948" y="163448"/>
            <a:ext cx="121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6419" y="1461261"/>
            <a:ext cx="8997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eal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em  financing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7961" y="1461261"/>
            <a:ext cx="33293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Annual PH </a:t>
            </a:r>
            <a:r>
              <a:rPr sz="1200" spc="-5" dirty="0">
                <a:latin typeface="Calibri"/>
                <a:cs typeface="Calibri"/>
              </a:rPr>
              <a:t>expenditures, revenue </a:t>
            </a:r>
            <a:r>
              <a:rPr sz="1200" spc="-10" dirty="0">
                <a:latin typeface="Calibri"/>
                <a:cs typeface="Calibri"/>
              </a:rPr>
              <a:t>scores, </a:t>
            </a:r>
            <a:r>
              <a:rPr sz="1200" spc="-5" dirty="0">
                <a:latin typeface="Calibri"/>
                <a:cs typeface="Calibri"/>
              </a:rPr>
              <a:t>budgets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EN, US)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Increase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investments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preventive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total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expenditure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589" y="4232128"/>
            <a:ext cx="177800" cy="2568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Indicators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6419" y="2202941"/>
            <a:ext cx="84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blic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eal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  </a:t>
            </a:r>
            <a:r>
              <a:rPr sz="1200" spc="-5" dirty="0">
                <a:latin typeface="Calibri"/>
                <a:cs typeface="Calibri"/>
              </a:rPr>
              <a:t>Intelligence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7961" y="2202941"/>
            <a:ext cx="32924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List</a:t>
            </a:r>
            <a:r>
              <a:rPr sz="1200" spc="-5" dirty="0">
                <a:latin typeface="Calibri"/>
                <a:cs typeface="Calibri"/>
              </a:rPr>
              <a:t> surveillance</a:t>
            </a:r>
            <a:r>
              <a:rPr sz="1200" spc="-15" dirty="0">
                <a:latin typeface="Calibri"/>
                <a:cs typeface="Calibri"/>
              </a:rPr>
              <a:t> systems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types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monitored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Ensure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access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 resources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early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detection,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investigations, </a:t>
            </a:r>
            <a:r>
              <a:rPr sz="1200" spc="-5" dirty="0">
                <a:latin typeface="Calibri"/>
                <a:cs typeface="Calibri"/>
              </a:rPr>
              <a:t>containment,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mitigation of </a:t>
            </a: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hazards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32019" y="2202941"/>
            <a:ext cx="3253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Conduct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update community </a:t>
            </a: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-5" dirty="0">
                <a:latin typeface="Calibri"/>
                <a:cs typeface="Calibri"/>
              </a:rPr>
              <a:t>assessments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6419" y="3129788"/>
            <a:ext cx="673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otec</a:t>
            </a:r>
            <a:r>
              <a:rPr sz="1200" dirty="0"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27961" y="3129788"/>
            <a:ext cx="31959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Reduce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environmental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factors </a:t>
            </a:r>
            <a:r>
              <a:rPr sz="1200" spc="-5" dirty="0">
                <a:latin typeface="Calibri"/>
                <a:cs typeface="Calibri"/>
              </a:rPr>
              <a:t>(EN)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#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public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15" dirty="0">
                <a:latin typeface="Calibri"/>
                <a:cs typeface="Calibri"/>
              </a:rPr>
              <a:t>systems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calendar year that </a:t>
            </a:r>
            <a:r>
              <a:rPr sz="1200" dirty="0">
                <a:latin typeface="Calibri"/>
                <a:cs typeface="Calibri"/>
              </a:rPr>
              <a:t>had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any environmental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violations</a:t>
            </a:r>
            <a:r>
              <a:rPr sz="1200" spc="-10" dirty="0">
                <a:latin typeface="Calibri"/>
                <a:cs typeface="Calibri"/>
              </a:rPr>
              <a:t> (US)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Monitoring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distribution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close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real-time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information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  <a:p>
            <a:pPr marL="12700" marR="21272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Increase green spaces to reduce </a:t>
            </a:r>
            <a:r>
              <a:rPr sz="1200" dirty="0">
                <a:latin typeface="Calibri"/>
                <a:cs typeface="Calibri"/>
              </a:rPr>
              <a:t>urban </a:t>
            </a:r>
            <a:r>
              <a:rPr sz="1200" spc="-5" dirty="0">
                <a:latin typeface="Calibri"/>
                <a:cs typeface="Calibri"/>
              </a:rPr>
              <a:t>heat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32019" y="3129788"/>
            <a:ext cx="3325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% MMR </a:t>
            </a:r>
            <a:r>
              <a:rPr sz="1200" spc="-5" dirty="0">
                <a:latin typeface="Calibri"/>
                <a:cs typeface="Calibri"/>
              </a:rPr>
              <a:t>vaccination </a:t>
            </a:r>
            <a:r>
              <a:rPr sz="1200" spc="-10" dirty="0">
                <a:latin typeface="Calibri"/>
                <a:cs typeface="Calibri"/>
              </a:rPr>
              <a:t>coverage for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5" dirty="0">
                <a:latin typeface="Calibri"/>
                <a:cs typeface="Calibri"/>
              </a:rPr>
              <a:t>dose (2 </a:t>
            </a:r>
            <a:r>
              <a:rPr sz="1200" spc="-10" dirty="0">
                <a:latin typeface="Calibri"/>
                <a:cs typeface="Calibri"/>
              </a:rPr>
              <a:t>years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old)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(EN)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Monitoring of </a:t>
            </a:r>
            <a:r>
              <a:rPr sz="1200" dirty="0">
                <a:latin typeface="Calibri"/>
                <a:cs typeface="Calibri"/>
              </a:rPr>
              <a:t>lead in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schools,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monitoring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adjustment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fluoridation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35948" y="3129788"/>
            <a:ext cx="31978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4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%</a:t>
            </a:r>
            <a:r>
              <a:rPr sz="1200" spc="-5" dirty="0">
                <a:latin typeface="Calibri"/>
                <a:cs typeface="Calibri"/>
              </a:rPr>
              <a:t> Reduction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incidence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communicable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diseases,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containment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outbreaks</a:t>
            </a:r>
            <a:r>
              <a:rPr sz="1200" spc="-15" dirty="0">
                <a:latin typeface="Calibri"/>
                <a:cs typeface="Calibri"/>
              </a:rPr>
              <a:t> 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EN)</a:t>
            </a:r>
            <a:endParaRPr sz="1200">
              <a:latin typeface="Calibri"/>
              <a:cs typeface="Calibri"/>
            </a:endParaRPr>
          </a:p>
          <a:p>
            <a:pPr marL="12700" marR="1809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%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Morbidity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mortality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environmental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causes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(EN,</a:t>
            </a:r>
            <a:r>
              <a:rPr sz="1200" dirty="0">
                <a:latin typeface="Calibri"/>
                <a:cs typeface="Calibri"/>
              </a:rPr>
              <a:t> US)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Lower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intakes </a:t>
            </a:r>
            <a:r>
              <a:rPr sz="1200" spc="-5" dirty="0">
                <a:latin typeface="Calibri"/>
                <a:cs typeface="Calibri"/>
              </a:rPr>
              <a:t>of energy-dense,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nutrient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foods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drinks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dirty="0">
                <a:latin typeface="Calibri"/>
                <a:cs typeface="Calibri"/>
              </a:rPr>
              <a:t> EN,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Lead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exposure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children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6419" y="4427601"/>
            <a:ext cx="768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Disease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  injury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prevention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27961" y="4427601"/>
            <a:ext cx="331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Elimination of remaining tobacco-related </a:t>
            </a:r>
            <a:r>
              <a:rPr sz="1200" dirty="0">
                <a:latin typeface="Calibri"/>
                <a:cs typeface="Calibri"/>
              </a:rPr>
              <a:t>advertising,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promotion,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sponsorship</a:t>
            </a:r>
            <a:r>
              <a:rPr sz="1200" spc="-15" dirty="0">
                <a:latin typeface="Calibri"/>
                <a:cs typeface="Calibri"/>
              </a:rPr>
              <a:t> (AU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32019" y="4427601"/>
            <a:ext cx="3178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Adoption </a:t>
            </a:r>
            <a:r>
              <a:rPr sz="1200" spc="-5" dirty="0">
                <a:latin typeface="Calibri"/>
                <a:cs typeface="Calibri"/>
              </a:rPr>
              <a:t>of healthy behaviors, screening </a:t>
            </a:r>
            <a:r>
              <a:rPr sz="1200" spc="-10" dirty="0">
                <a:latin typeface="Calibri"/>
                <a:cs typeface="Calibri"/>
              </a:rPr>
              <a:t>programs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Reduction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smoking</a:t>
            </a:r>
            <a:r>
              <a:rPr sz="1200" spc="-10" dirty="0">
                <a:latin typeface="Calibri"/>
                <a:cs typeface="Calibri"/>
              </a:rPr>
              <a:t> rates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35948" y="4427601"/>
            <a:ext cx="31972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Reduction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incidence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preventable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diseases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injuries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Reduction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suicide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rate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Number </a:t>
            </a:r>
            <a:r>
              <a:rPr sz="1200" spc="-5" dirty="0">
                <a:latin typeface="Calibri"/>
                <a:cs typeface="Calibri"/>
              </a:rPr>
              <a:t>of ED </a:t>
            </a:r>
            <a:r>
              <a:rPr sz="1200" dirty="0">
                <a:latin typeface="Calibri"/>
                <a:cs typeface="Calibri"/>
              </a:rPr>
              <a:t>visits due </a:t>
            </a:r>
            <a:r>
              <a:rPr sz="1200" spc="-5" dirty="0">
                <a:latin typeface="Calibri"/>
                <a:cs typeface="Calibri"/>
              </a:rPr>
              <a:t>to asthma (US, EN), </a:t>
            </a:r>
            <a:r>
              <a:rPr sz="1200" dirty="0">
                <a:latin typeface="Calibri"/>
                <a:cs typeface="Calibri"/>
              </a:rPr>
              <a:t>and by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ranking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causes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419" y="5354573"/>
            <a:ext cx="68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27961" y="5354573"/>
            <a:ext cx="2997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Safer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walking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cycling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infrastructure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32019" y="5354573"/>
            <a:ext cx="3317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Participation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rates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promotion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activities </a:t>
            </a:r>
            <a:r>
              <a:rPr sz="1200" spc="-10" dirty="0">
                <a:latin typeface="Calibri"/>
                <a:cs typeface="Calibri"/>
              </a:rPr>
              <a:t>(AU)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Improved </a:t>
            </a: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-5" dirty="0">
                <a:latin typeface="Calibri"/>
                <a:cs typeface="Calibri"/>
              </a:rPr>
              <a:t>literacy through education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campaigns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5" dirty="0">
                <a:latin typeface="Calibri"/>
                <a:cs typeface="Calibri"/>
              </a:rPr>
              <a:t> parents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735948" y="5354573"/>
            <a:ext cx="299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Health-adjusted life expectancy (HALE);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life-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expectancy</a:t>
            </a:r>
            <a:r>
              <a:rPr sz="1200" spc="-15" dirty="0">
                <a:latin typeface="Calibri"/>
                <a:cs typeface="Calibri"/>
              </a:rPr>
              <a:t> 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EN).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Total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Disability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Adjusted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Life</a:t>
            </a:r>
            <a:r>
              <a:rPr sz="1200" spc="-25" dirty="0">
                <a:latin typeface="Calibri"/>
                <a:cs typeface="Calibri"/>
              </a:rPr>
              <a:t> Years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6419" y="5910478"/>
            <a:ext cx="868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Emergency </a:t>
            </a:r>
            <a:r>
              <a:rPr sz="1200" dirty="0">
                <a:latin typeface="Calibri"/>
                <a:cs typeface="Calibri"/>
              </a:rPr>
              <a:t> p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ess  and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response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27961" y="5910478"/>
            <a:ext cx="3280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95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Existence of emergency response </a:t>
            </a:r>
            <a:r>
              <a:rPr sz="1200" dirty="0">
                <a:latin typeface="Calibri"/>
                <a:cs typeface="Calibri"/>
              </a:rPr>
              <a:t>plans and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coordination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mechanisms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(AU,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Existence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implementation of </a:t>
            </a:r>
            <a:r>
              <a:rPr sz="1200" dirty="0">
                <a:latin typeface="Calibri"/>
                <a:cs typeface="Calibri"/>
              </a:rPr>
              <a:t>evidence-based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approaches to </a:t>
            </a:r>
            <a:r>
              <a:rPr sz="1200" spc="-15" dirty="0">
                <a:latin typeface="Calibri"/>
                <a:cs typeface="Calibri"/>
              </a:rPr>
              <a:t>identify, </a:t>
            </a:r>
            <a:r>
              <a:rPr sz="1200" spc="-5" dirty="0">
                <a:latin typeface="Calibri"/>
                <a:cs typeface="Calibri"/>
              </a:rPr>
              <a:t>address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mitigate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impacts</a:t>
            </a:r>
            <a:r>
              <a:rPr sz="1200" spc="-5" dirty="0">
                <a:latin typeface="Calibri"/>
                <a:cs typeface="Calibri"/>
              </a:rPr>
              <a:t> of climate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change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system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32019" y="5910478"/>
            <a:ext cx="2755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Ensure conducting After </a:t>
            </a:r>
            <a:r>
              <a:rPr sz="1200" dirty="0">
                <a:latin typeface="Calibri"/>
                <a:cs typeface="Calibri"/>
              </a:rPr>
              <a:t>Action </a:t>
            </a:r>
            <a:r>
              <a:rPr sz="1200" spc="-5" dirty="0">
                <a:latin typeface="Calibri"/>
                <a:cs typeface="Calibri"/>
              </a:rPr>
              <a:t>Reports </a:t>
            </a:r>
            <a:r>
              <a:rPr sz="1200" spc="-10" dirty="0">
                <a:latin typeface="Calibri"/>
                <a:cs typeface="Calibri"/>
              </a:rPr>
              <a:t>(US)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Training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exercises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(US)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35948" y="5910478"/>
            <a:ext cx="2946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Environmental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incidents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(fire,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airborne,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person,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drinking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water,</a:t>
            </a:r>
            <a:r>
              <a:rPr sz="1200" dirty="0">
                <a:latin typeface="Calibri"/>
                <a:cs typeface="Calibri"/>
              </a:rPr>
              <a:t> indoor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(EN)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Excess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mortality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during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heat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periods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(EN)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201168"/>
            <a:ext cx="10087896" cy="63990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419996"/>
            <a:ext cx="10669679" cy="9290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774" y="1868170"/>
            <a:ext cx="1142492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720" algn="l"/>
              </a:tabLst>
            </a:pPr>
            <a:r>
              <a:rPr sz="2000" spc="-80" dirty="0">
                <a:latin typeface="Verdana"/>
                <a:cs typeface="Verdana"/>
              </a:rPr>
              <a:t>As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part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operationalizing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FPT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Action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Plan,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Public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Health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Data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Steering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Committee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endorsed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12-month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workplan,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whereby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190" dirty="0">
                <a:solidFill>
                  <a:srgbClr val="647C9D"/>
                </a:solidFill>
                <a:latin typeface="Tahoma"/>
                <a:cs typeface="Tahoma"/>
              </a:rPr>
              <a:t>CIHI</a:t>
            </a:r>
            <a:r>
              <a:rPr sz="2000" b="1" spc="-1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647C9D"/>
                </a:solidFill>
                <a:latin typeface="Tahoma"/>
                <a:cs typeface="Tahoma"/>
              </a:rPr>
              <a:t>will</a:t>
            </a:r>
            <a:r>
              <a:rPr sz="2000" b="1" spc="-4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647C9D"/>
                </a:solidFill>
                <a:latin typeface="Tahoma"/>
                <a:cs typeface="Tahoma"/>
              </a:rPr>
              <a:t>play</a:t>
            </a:r>
            <a:r>
              <a:rPr sz="2000" b="1" spc="-2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125" dirty="0">
                <a:solidFill>
                  <a:srgbClr val="647C9D"/>
                </a:solidFill>
                <a:latin typeface="Tahoma"/>
                <a:cs typeface="Tahoma"/>
              </a:rPr>
              <a:t>a</a:t>
            </a:r>
            <a:r>
              <a:rPr sz="2000" b="1" spc="-25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647C9D"/>
                </a:solidFill>
                <a:latin typeface="Tahoma"/>
                <a:cs typeface="Tahoma"/>
              </a:rPr>
              <a:t>leading</a:t>
            </a:r>
            <a:r>
              <a:rPr sz="2000" b="1" spc="-15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647C9D"/>
                </a:solidFill>
                <a:latin typeface="Tahoma"/>
                <a:cs typeface="Tahoma"/>
              </a:rPr>
              <a:t>role</a:t>
            </a:r>
            <a:r>
              <a:rPr sz="2000" b="1" spc="-4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647C9D"/>
                </a:solidFill>
                <a:latin typeface="Tahoma"/>
                <a:cs typeface="Tahoma"/>
              </a:rPr>
              <a:t>in</a:t>
            </a:r>
            <a:r>
              <a:rPr sz="2000" b="1" spc="-3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647C9D"/>
                </a:solidFill>
                <a:latin typeface="Tahoma"/>
                <a:cs typeface="Tahoma"/>
              </a:rPr>
              <a:t>one</a:t>
            </a:r>
            <a:r>
              <a:rPr sz="2000" b="1" spc="-25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47C9D"/>
                </a:solidFill>
                <a:latin typeface="Tahoma"/>
                <a:cs typeface="Tahoma"/>
              </a:rPr>
              <a:t>of</a:t>
            </a:r>
            <a:r>
              <a:rPr sz="2000" b="1" spc="-2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647C9D"/>
                </a:solidFill>
                <a:latin typeface="Tahoma"/>
                <a:cs typeface="Tahoma"/>
              </a:rPr>
              <a:t>four</a:t>
            </a:r>
            <a:r>
              <a:rPr sz="2000" b="1" spc="-35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647C9D"/>
                </a:solidFill>
                <a:latin typeface="Tahoma"/>
                <a:cs typeface="Tahoma"/>
              </a:rPr>
              <a:t>priority </a:t>
            </a:r>
            <a:r>
              <a:rPr sz="2000" b="1" spc="-575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647C9D"/>
                </a:solidFill>
                <a:latin typeface="Tahoma"/>
                <a:cs typeface="Tahoma"/>
              </a:rPr>
              <a:t>a</a:t>
            </a:r>
            <a:r>
              <a:rPr sz="2000" b="1" spc="-55" dirty="0">
                <a:solidFill>
                  <a:srgbClr val="647C9D"/>
                </a:solidFill>
                <a:latin typeface="Tahoma"/>
                <a:cs typeface="Tahoma"/>
              </a:rPr>
              <a:t>r</a:t>
            </a:r>
            <a:r>
              <a:rPr sz="2000" b="1" spc="20" dirty="0">
                <a:solidFill>
                  <a:srgbClr val="647C9D"/>
                </a:solidFill>
                <a:latin typeface="Tahoma"/>
                <a:cs typeface="Tahoma"/>
              </a:rPr>
              <a:t>eas</a:t>
            </a:r>
            <a:r>
              <a:rPr sz="2000" b="1" spc="-30" dirty="0">
                <a:solidFill>
                  <a:srgbClr val="647C9D"/>
                </a:solidFill>
                <a:latin typeface="Tahoma"/>
                <a:cs typeface="Tahom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150" dirty="0">
                <a:latin typeface="Verdana"/>
                <a:cs typeface="Verdana"/>
              </a:rPr>
              <a:t>s</a:t>
            </a:r>
            <a:r>
              <a:rPr sz="2000" spc="-170" dirty="0">
                <a:latin typeface="Verdana"/>
                <a:cs typeface="Verdana"/>
              </a:rPr>
              <a:t>u</a:t>
            </a:r>
            <a:r>
              <a:rPr sz="2000" spc="-10" dirty="0">
                <a:latin typeface="Verdana"/>
                <a:cs typeface="Verdana"/>
              </a:rPr>
              <a:t>ppor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35" dirty="0">
                <a:latin typeface="Verdana"/>
                <a:cs typeface="Verdana"/>
              </a:rPr>
              <a:t>in</a:t>
            </a:r>
            <a:r>
              <a:rPr sz="2000" spc="-40" dirty="0">
                <a:latin typeface="Verdana"/>
                <a:cs typeface="Verdana"/>
              </a:rPr>
              <a:t>g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100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35" dirty="0">
                <a:latin typeface="Verdana"/>
                <a:cs typeface="Verdana"/>
              </a:rPr>
              <a:t>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60" dirty="0">
                <a:latin typeface="Verdana"/>
                <a:cs typeface="Verdana"/>
              </a:rPr>
              <a:t>s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3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er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t</a:t>
            </a:r>
            <a:r>
              <a:rPr sz="2000" spc="30" dirty="0">
                <a:latin typeface="Verdana"/>
                <a:cs typeface="Verdana"/>
              </a:rPr>
              <a:t>he</a:t>
            </a:r>
            <a:r>
              <a:rPr sz="2000" spc="-260" dirty="0">
                <a:latin typeface="Verdana"/>
                <a:cs typeface="Verdana"/>
              </a:rPr>
              <a:t>rs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more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de</a:t>
            </a:r>
            <a:r>
              <a:rPr sz="2000" spc="45" dirty="0">
                <a:latin typeface="Verdana"/>
                <a:cs typeface="Verdana"/>
              </a:rPr>
              <a:t>t</a:t>
            </a:r>
            <a:r>
              <a:rPr sz="2000" spc="-95" dirty="0">
                <a:latin typeface="Verdana"/>
                <a:cs typeface="Verdana"/>
              </a:rPr>
              <a:t>ail</a:t>
            </a:r>
            <a:r>
              <a:rPr sz="2000" spc="-125" dirty="0">
                <a:latin typeface="Verdana"/>
                <a:cs typeface="Verdana"/>
              </a:rPr>
              <a:t>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35" dirty="0">
                <a:latin typeface="Verdana"/>
                <a:cs typeface="Verdana"/>
              </a:rPr>
              <a:t>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nn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-225" dirty="0">
                <a:latin typeface="Verdana"/>
                <a:cs typeface="Verdana"/>
              </a:rPr>
              <a:t>x</a:t>
            </a:r>
            <a:r>
              <a:rPr sz="2000" spc="-180" dirty="0">
                <a:latin typeface="Verdana"/>
                <a:cs typeface="Verdana"/>
              </a:rPr>
              <a:t>)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756285" marR="916940" indent="-287020">
              <a:lnSpc>
                <a:spcPct val="100000"/>
              </a:lnSpc>
            </a:pPr>
            <a:r>
              <a:rPr sz="2000" dirty="0">
                <a:latin typeface="Courier New"/>
                <a:cs typeface="Courier New"/>
              </a:rPr>
              <a:t>o</a:t>
            </a:r>
            <a:r>
              <a:rPr sz="2000" spc="-140" dirty="0">
                <a:latin typeface="Courier New"/>
                <a:cs typeface="Courier New"/>
              </a:rPr>
              <a:t> </a:t>
            </a:r>
            <a:r>
              <a:rPr sz="2000" spc="25" dirty="0">
                <a:latin typeface="Verdana"/>
                <a:cs typeface="Verdana"/>
              </a:rPr>
              <a:t>“Leading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development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set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05F9A"/>
                </a:solidFill>
                <a:latin typeface="Tahoma"/>
                <a:cs typeface="Tahoma"/>
              </a:rPr>
              <a:t>public</a:t>
            </a:r>
            <a:r>
              <a:rPr sz="2000" b="1" spc="-30" dirty="0">
                <a:solidFill>
                  <a:srgbClr val="205F9A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205F9A"/>
                </a:solidFill>
                <a:latin typeface="Tahoma"/>
                <a:cs typeface="Tahoma"/>
              </a:rPr>
              <a:t>health</a:t>
            </a:r>
            <a:r>
              <a:rPr sz="2000" b="1" spc="-35" dirty="0">
                <a:solidFill>
                  <a:srgbClr val="205F9A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205F9A"/>
                </a:solidFill>
                <a:latin typeface="Tahoma"/>
                <a:cs typeface="Tahoma"/>
              </a:rPr>
              <a:t>system</a:t>
            </a:r>
            <a:r>
              <a:rPr sz="2000" b="1" spc="-40" dirty="0">
                <a:solidFill>
                  <a:srgbClr val="205F9A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205F9A"/>
                </a:solidFill>
                <a:latin typeface="Tahoma"/>
                <a:cs typeface="Tahoma"/>
              </a:rPr>
              <a:t>indicators</a:t>
            </a:r>
            <a:r>
              <a:rPr sz="2000" b="1" spc="-35" dirty="0">
                <a:solidFill>
                  <a:srgbClr val="205F9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ensure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readiness </a:t>
            </a:r>
            <a:r>
              <a:rPr sz="2000" spc="10" dirty="0">
                <a:latin typeface="Verdana"/>
                <a:cs typeface="Verdana"/>
              </a:rPr>
              <a:t>of </a:t>
            </a:r>
            <a:r>
              <a:rPr sz="2000" spc="50" dirty="0">
                <a:latin typeface="Verdana"/>
                <a:cs typeface="Verdana"/>
              </a:rPr>
              <a:t>Canada's </a:t>
            </a:r>
            <a:r>
              <a:rPr sz="2000" spc="20" dirty="0">
                <a:latin typeface="Verdana"/>
                <a:cs typeface="Verdana"/>
              </a:rPr>
              <a:t>public </a:t>
            </a:r>
            <a:r>
              <a:rPr sz="2000" spc="-15" dirty="0">
                <a:latin typeface="Verdana"/>
                <a:cs typeface="Verdana"/>
              </a:rPr>
              <a:t>health </a:t>
            </a:r>
            <a:r>
              <a:rPr sz="2000" spc="-120" dirty="0">
                <a:latin typeface="Verdana"/>
                <a:cs typeface="Verdana"/>
              </a:rPr>
              <a:t>system </a:t>
            </a:r>
            <a:r>
              <a:rPr sz="2000" spc="-45" dirty="0">
                <a:latin typeface="Verdana"/>
                <a:cs typeface="Verdana"/>
              </a:rPr>
              <a:t>through </a:t>
            </a:r>
            <a:r>
              <a:rPr sz="2000" spc="-55" dirty="0">
                <a:latin typeface="Verdana"/>
                <a:cs typeface="Verdana"/>
              </a:rPr>
              <a:t>consistent </a:t>
            </a:r>
            <a:r>
              <a:rPr sz="2000" spc="-45" dirty="0">
                <a:latin typeface="Verdana"/>
                <a:cs typeface="Verdana"/>
              </a:rPr>
              <a:t>measurement, 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comm</a:t>
            </a:r>
            <a:r>
              <a:rPr sz="2000" spc="30" dirty="0">
                <a:latin typeface="Verdana"/>
                <a:cs typeface="Verdana"/>
              </a:rPr>
              <a:t>u</a:t>
            </a:r>
            <a:r>
              <a:rPr sz="2000" spc="25" dirty="0">
                <a:latin typeface="Verdana"/>
                <a:cs typeface="Verdana"/>
              </a:rPr>
              <a:t>nicat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o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an</a:t>
            </a:r>
            <a:r>
              <a:rPr sz="2000" spc="80" dirty="0">
                <a:latin typeface="Verdana"/>
                <a:cs typeface="Verdana"/>
              </a:rPr>
              <a:t>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v</a:t>
            </a:r>
            <a:r>
              <a:rPr sz="2000" spc="-215" dirty="0">
                <a:latin typeface="Verdana"/>
                <a:cs typeface="Verdana"/>
              </a:rPr>
              <a:t>is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-90" dirty="0">
                <a:latin typeface="Verdana"/>
                <a:cs typeface="Verdana"/>
              </a:rPr>
              <a:t>bili</a:t>
            </a:r>
            <a:r>
              <a:rPr sz="2000" spc="-85" dirty="0">
                <a:latin typeface="Verdana"/>
                <a:cs typeface="Verdana"/>
              </a:rPr>
              <a:t>t</a:t>
            </a:r>
            <a:r>
              <a:rPr sz="2000" spc="-110" dirty="0">
                <a:latin typeface="Verdana"/>
                <a:cs typeface="Verdana"/>
              </a:rPr>
              <a:t>y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Canad</a:t>
            </a:r>
            <a:r>
              <a:rPr sz="2000" spc="30" dirty="0">
                <a:latin typeface="Verdana"/>
                <a:cs typeface="Verdana"/>
              </a:rPr>
              <a:t>i</a:t>
            </a:r>
            <a:r>
              <a:rPr sz="2000" spc="-95" dirty="0">
                <a:latin typeface="Verdana"/>
                <a:cs typeface="Verdana"/>
              </a:rPr>
              <a:t>ans</a:t>
            </a:r>
            <a:r>
              <a:rPr sz="2000" spc="-70" dirty="0">
                <a:latin typeface="Verdana"/>
                <a:cs typeface="Verdana"/>
              </a:rPr>
              <a:t>.</a:t>
            </a:r>
            <a:r>
              <a:rPr sz="2000" spc="50" dirty="0">
                <a:latin typeface="Verdana"/>
                <a:cs typeface="Verdana"/>
              </a:rPr>
              <a:t>”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979" y="877061"/>
            <a:ext cx="536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204" dirty="0">
                <a:solidFill>
                  <a:srgbClr val="2C6FB9"/>
                </a:solidFill>
                <a:latin typeface="Verdana"/>
                <a:cs typeface="Verdana"/>
              </a:rPr>
              <a:t>…and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00" dirty="0">
                <a:solidFill>
                  <a:srgbClr val="2C6FB9"/>
                </a:solidFill>
                <a:latin typeface="Verdana"/>
                <a:cs typeface="Verdana"/>
              </a:rPr>
              <a:t>m</a:t>
            </a:r>
            <a:r>
              <a:rPr sz="2800" b="0" dirty="0">
                <a:solidFill>
                  <a:srgbClr val="2C6FB9"/>
                </a:solidFill>
                <a:latin typeface="Verdana"/>
                <a:cs typeface="Verdana"/>
              </a:rPr>
              <a:t>ea</a:t>
            </a:r>
            <a:r>
              <a:rPr sz="2800" b="0" spc="-15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b="0" spc="-254" dirty="0">
                <a:solidFill>
                  <a:srgbClr val="2C6FB9"/>
                </a:solidFill>
                <a:latin typeface="Verdana"/>
                <a:cs typeface="Verdana"/>
              </a:rPr>
              <a:t>ur</a:t>
            </a:r>
            <a:r>
              <a:rPr sz="2800" b="0" spc="-12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35" dirty="0">
                <a:solidFill>
                  <a:srgbClr val="2C6FB9"/>
                </a:solidFill>
                <a:latin typeface="Verdana"/>
                <a:cs typeface="Verdana"/>
              </a:rPr>
              <a:t>ng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0" dirty="0">
                <a:solidFill>
                  <a:srgbClr val="2C6FB9"/>
                </a:solidFill>
                <a:latin typeface="Verdana"/>
                <a:cs typeface="Verdana"/>
              </a:rPr>
              <a:t>performance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138" y="1310639"/>
            <a:ext cx="10669905" cy="5038725"/>
            <a:chOff x="569138" y="1310639"/>
            <a:chExt cx="10669905" cy="503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138" y="5419996"/>
              <a:ext cx="10669679" cy="9290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068" y="1310639"/>
              <a:ext cx="5760720" cy="41330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1672" y="371602"/>
            <a:ext cx="93122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Resilience</a:t>
            </a:r>
            <a:r>
              <a:rPr sz="2800" b="0" spc="-17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through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50" dirty="0">
                <a:solidFill>
                  <a:srgbClr val="2C6FB9"/>
                </a:solidFill>
                <a:latin typeface="Verdana"/>
                <a:cs typeface="Verdana"/>
              </a:rPr>
              <a:t>shared</a:t>
            </a:r>
            <a:r>
              <a:rPr sz="2800" b="0" spc="-19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95" dirty="0">
                <a:solidFill>
                  <a:srgbClr val="2C6FB9"/>
                </a:solidFill>
                <a:latin typeface="Verdana"/>
                <a:cs typeface="Verdana"/>
              </a:rPr>
              <a:t>strategy</a:t>
            </a:r>
            <a:r>
              <a:rPr sz="2800" b="0" spc="-17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05" dirty="0">
                <a:solidFill>
                  <a:srgbClr val="2C6FB9"/>
                </a:solidFill>
                <a:latin typeface="Verdana"/>
                <a:cs typeface="Verdana"/>
              </a:rPr>
              <a:t>and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95" dirty="0">
                <a:solidFill>
                  <a:srgbClr val="2C6FB9"/>
                </a:solidFill>
                <a:latin typeface="Verdana"/>
                <a:cs typeface="Verdana"/>
              </a:rPr>
              <a:t>commitments: </a:t>
            </a:r>
            <a:r>
              <a:rPr sz="2800" b="0" spc="-969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380" dirty="0">
                <a:solidFill>
                  <a:srgbClr val="2C6FB9"/>
                </a:solidFill>
                <a:latin typeface="Verdana"/>
                <a:cs typeface="Verdana"/>
              </a:rPr>
              <a:t>B</a:t>
            </a:r>
            <a:r>
              <a:rPr sz="2800" b="0" spc="-13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10" dirty="0">
                <a:solidFill>
                  <a:srgbClr val="2C6FB9"/>
                </a:solidFill>
                <a:latin typeface="Verdana"/>
                <a:cs typeface="Verdana"/>
              </a:rPr>
              <a:t>o</a:t>
            </a:r>
            <a:r>
              <a:rPr sz="2800" b="0" spc="20" dirty="0">
                <a:solidFill>
                  <a:srgbClr val="2C6FB9"/>
                </a:solidFill>
                <a:latin typeface="Verdana"/>
                <a:cs typeface="Verdana"/>
              </a:rPr>
              <a:t>m</a:t>
            </a:r>
            <a:r>
              <a:rPr sz="2800" b="0" spc="-30" dirty="0">
                <a:solidFill>
                  <a:srgbClr val="2C6FB9"/>
                </a:solidFill>
                <a:latin typeface="Verdana"/>
                <a:cs typeface="Verdana"/>
              </a:rPr>
              <a:t>anufactur</a:t>
            </a:r>
            <a:r>
              <a:rPr sz="2800" b="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35" dirty="0">
                <a:solidFill>
                  <a:srgbClr val="2C6FB9"/>
                </a:solidFill>
                <a:latin typeface="Verdana"/>
                <a:cs typeface="Verdana"/>
              </a:rPr>
              <a:t>ng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70" dirty="0">
                <a:solidFill>
                  <a:srgbClr val="2C6FB9"/>
                </a:solidFill>
                <a:latin typeface="Verdana"/>
                <a:cs typeface="Verdana"/>
              </a:rPr>
              <a:t>an</a:t>
            </a:r>
            <a:r>
              <a:rPr sz="2800" b="0" spc="170" dirty="0">
                <a:solidFill>
                  <a:srgbClr val="2C6FB9"/>
                </a:solidFill>
                <a:latin typeface="Verdana"/>
                <a:cs typeface="Verdana"/>
              </a:rPr>
              <a:t>d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320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b="0" spc="-14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20" dirty="0">
                <a:solidFill>
                  <a:srgbClr val="2C6FB9"/>
                </a:solidFill>
                <a:latin typeface="Verdana"/>
                <a:cs typeface="Verdana"/>
              </a:rPr>
              <a:t>fe</a:t>
            </a:r>
            <a:r>
              <a:rPr sz="28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60" dirty="0">
                <a:solidFill>
                  <a:srgbClr val="2C6FB9"/>
                </a:solidFill>
                <a:latin typeface="Verdana"/>
                <a:cs typeface="Verdana"/>
              </a:rPr>
              <a:t>Sc</a:t>
            </a:r>
            <a:r>
              <a:rPr sz="2800" b="0" spc="-6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140" dirty="0">
                <a:solidFill>
                  <a:srgbClr val="2C6FB9"/>
                </a:solidFill>
                <a:latin typeface="Verdana"/>
                <a:cs typeface="Verdana"/>
              </a:rPr>
              <a:t>enc</a:t>
            </a:r>
            <a:r>
              <a:rPr sz="2800" b="0" spc="13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375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330835"/>
            <a:ext cx="1020191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Resilience</a:t>
            </a:r>
            <a:r>
              <a:rPr sz="2800" b="0" spc="-17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through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50" dirty="0">
                <a:solidFill>
                  <a:srgbClr val="2C6FB9"/>
                </a:solidFill>
                <a:latin typeface="Verdana"/>
                <a:cs typeface="Verdana"/>
              </a:rPr>
              <a:t>shared</a:t>
            </a:r>
            <a:r>
              <a:rPr sz="2800" b="0" spc="-19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95" dirty="0">
                <a:solidFill>
                  <a:srgbClr val="2C6FB9"/>
                </a:solidFill>
                <a:latin typeface="Verdana"/>
                <a:cs typeface="Verdana"/>
              </a:rPr>
              <a:t>strategy</a:t>
            </a:r>
            <a:r>
              <a:rPr sz="2800" b="0" spc="-17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05" dirty="0">
                <a:solidFill>
                  <a:srgbClr val="2C6FB9"/>
                </a:solidFill>
                <a:latin typeface="Verdana"/>
                <a:cs typeface="Verdana"/>
              </a:rPr>
              <a:t>and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95" dirty="0">
                <a:solidFill>
                  <a:srgbClr val="2C6FB9"/>
                </a:solidFill>
                <a:latin typeface="Verdana"/>
                <a:cs typeface="Verdana"/>
              </a:rPr>
              <a:t>commitments: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50" dirty="0">
                <a:solidFill>
                  <a:srgbClr val="2C6FB9"/>
                </a:solidFill>
                <a:latin typeface="Verdana"/>
                <a:cs typeface="Verdana"/>
              </a:rPr>
              <a:t>Pan- </a:t>
            </a:r>
            <a:r>
              <a:rPr sz="2800" b="0" spc="-969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00" dirty="0">
                <a:solidFill>
                  <a:srgbClr val="2C6FB9"/>
                </a:solidFill>
                <a:latin typeface="Verdana"/>
                <a:cs typeface="Verdana"/>
              </a:rPr>
              <a:t>Canadian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50" dirty="0">
                <a:solidFill>
                  <a:srgbClr val="2C6FB9"/>
                </a:solidFill>
                <a:latin typeface="Verdana"/>
                <a:cs typeface="Verdana"/>
              </a:rPr>
              <a:t>Health</a:t>
            </a:r>
            <a:r>
              <a:rPr sz="2800" b="0" spc="-18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50" dirty="0">
                <a:solidFill>
                  <a:srgbClr val="2C6FB9"/>
                </a:solidFill>
                <a:latin typeface="Verdana"/>
                <a:cs typeface="Verdana"/>
              </a:rPr>
              <a:t>Data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40" dirty="0">
                <a:solidFill>
                  <a:srgbClr val="2C6FB9"/>
                </a:solidFill>
                <a:latin typeface="Verdana"/>
                <a:cs typeface="Verdana"/>
              </a:rPr>
              <a:t>Charter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118" y="1302766"/>
            <a:ext cx="10268585" cy="144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25"/>
              </a:lnSpc>
              <a:spcBef>
                <a:spcPts val="95"/>
              </a:spcBef>
            </a:pPr>
            <a:r>
              <a:rPr sz="1300" spc="-20" dirty="0">
                <a:latin typeface="Verdana"/>
                <a:cs typeface="Verdana"/>
              </a:rPr>
              <a:t>Based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on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advice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from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65" dirty="0">
                <a:latin typeface="Verdana"/>
                <a:cs typeface="Verdana"/>
              </a:rPr>
              <a:t>Expert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Advisory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Group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on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Health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Data,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which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recommended</a:t>
            </a:r>
            <a:r>
              <a:rPr sz="1300" spc="-3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establishing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common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principles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“inspired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090"/>
              </a:lnSpc>
            </a:pPr>
            <a:r>
              <a:rPr sz="1300" spc="-5" dirty="0">
                <a:latin typeface="Verdana"/>
                <a:cs typeface="Verdana"/>
              </a:rPr>
              <a:t>by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universal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human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80" dirty="0">
                <a:latin typeface="Verdana"/>
                <a:cs typeface="Verdana"/>
              </a:rPr>
              <a:t>rights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health,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benefit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from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science,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non-discrimination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equity,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founded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on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five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325"/>
              </a:lnSpc>
            </a:pPr>
            <a:r>
              <a:rPr sz="1300" spc="-30" dirty="0">
                <a:latin typeface="Verdana"/>
                <a:cs typeface="Verdana"/>
              </a:rPr>
              <a:t>principles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public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administration,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comprehensiveness,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universality,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portability,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accessibility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(Canada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Health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Act).”</a:t>
            </a:r>
            <a:endParaRPr sz="1300">
              <a:latin typeface="Verdana"/>
              <a:cs typeface="Verdana"/>
            </a:endParaRPr>
          </a:p>
          <a:p>
            <a:pPr marL="12700" marR="324485">
              <a:lnSpc>
                <a:spcPct val="70000"/>
              </a:lnSpc>
              <a:spcBef>
                <a:spcPts val="1010"/>
              </a:spcBef>
            </a:pPr>
            <a:r>
              <a:rPr sz="1300" spc="-110" dirty="0">
                <a:latin typeface="Verdana"/>
                <a:cs typeface="Verdana"/>
              </a:rPr>
              <a:t>To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honour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duty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put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people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populations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at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core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all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decisions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about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disclosure,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access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use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information,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0415FF"/>
                </a:solidFill>
                <a:latin typeface="Verdana"/>
                <a:cs typeface="Verdana"/>
              </a:rPr>
              <a:t>Pan</a:t>
            </a:r>
            <a:r>
              <a:rPr sz="1300" spc="-85" dirty="0">
                <a:solidFill>
                  <a:srgbClr val="0415FF"/>
                </a:solidFill>
                <a:latin typeface="Verdana"/>
                <a:cs typeface="Verdana"/>
              </a:rPr>
              <a:t> </a:t>
            </a:r>
            <a:r>
              <a:rPr sz="1300" spc="45" dirty="0">
                <a:solidFill>
                  <a:srgbClr val="0415FF"/>
                </a:solidFill>
                <a:latin typeface="Verdana"/>
                <a:cs typeface="Verdana"/>
              </a:rPr>
              <a:t>Canadian</a:t>
            </a:r>
            <a:r>
              <a:rPr sz="1300" spc="-120" dirty="0">
                <a:solidFill>
                  <a:srgbClr val="0415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0415FF"/>
                </a:solidFill>
                <a:latin typeface="Verdana"/>
                <a:cs typeface="Verdana"/>
              </a:rPr>
              <a:t>Health</a:t>
            </a:r>
            <a:r>
              <a:rPr sz="1300" spc="-85" dirty="0">
                <a:solidFill>
                  <a:srgbClr val="0415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0415FF"/>
                </a:solidFill>
                <a:latin typeface="Verdana"/>
                <a:cs typeface="Verdana"/>
              </a:rPr>
              <a:t>Data</a:t>
            </a:r>
            <a:r>
              <a:rPr sz="1300" spc="-85" dirty="0">
                <a:solidFill>
                  <a:srgbClr val="0415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0415FF"/>
                </a:solidFill>
                <a:latin typeface="Verdana"/>
                <a:cs typeface="Verdana"/>
              </a:rPr>
              <a:t>Charter</a:t>
            </a:r>
            <a:r>
              <a:rPr sz="1300" spc="-85" dirty="0">
                <a:solidFill>
                  <a:srgbClr val="0415FF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0415FF"/>
                </a:solidFill>
                <a:latin typeface="Verdana"/>
                <a:cs typeface="Verdana"/>
              </a:rPr>
              <a:t>requires: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325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300" b="1" spc="-80" dirty="0">
                <a:latin typeface="Tahoma"/>
                <a:cs typeface="Tahoma"/>
              </a:rPr>
              <a:t>1.	</a:t>
            </a:r>
            <a:r>
              <a:rPr sz="1300" b="1" spc="-40" dirty="0">
                <a:latin typeface="Tahoma"/>
                <a:cs typeface="Tahoma"/>
              </a:rPr>
              <a:t>Person-centric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health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information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spc="-20" dirty="0">
                <a:latin typeface="Verdana"/>
                <a:cs typeface="Verdana"/>
              </a:rPr>
              <a:t>design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ensure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that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data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follows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individual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across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points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care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support</a:t>
            </a:r>
            <a:endParaRPr sz="1300">
              <a:latin typeface="Verdana"/>
              <a:cs typeface="Verdana"/>
            </a:endParaRPr>
          </a:p>
          <a:p>
            <a:pPr marL="355600" marR="320040">
              <a:lnSpc>
                <a:spcPct val="70000"/>
              </a:lnSpc>
              <a:spcBef>
                <a:spcPts val="234"/>
              </a:spcBef>
            </a:pPr>
            <a:r>
              <a:rPr sz="1300" spc="-35" dirty="0">
                <a:latin typeface="Verdana"/>
                <a:cs typeface="Verdana"/>
              </a:rPr>
              <a:t>individual,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clinical,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analytical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access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use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while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respecting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individual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privacy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with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regard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handling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their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information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under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existing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privacy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legislation.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118" y="2793618"/>
            <a:ext cx="9513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300" b="1" spc="-80" dirty="0">
                <a:latin typeface="Tahoma"/>
                <a:cs typeface="Tahoma"/>
              </a:rPr>
              <a:t>2.	</a:t>
            </a:r>
            <a:r>
              <a:rPr sz="1300" b="1" spc="-60" dirty="0">
                <a:latin typeface="Tahoma"/>
                <a:cs typeface="Tahoma"/>
              </a:rPr>
              <a:t>Inclusion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35" dirty="0">
                <a:latin typeface="Tahoma"/>
                <a:cs typeface="Tahoma"/>
              </a:rPr>
              <a:t>diverse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25" dirty="0">
                <a:latin typeface="Tahoma"/>
                <a:cs typeface="Tahoma"/>
              </a:rPr>
              <a:t>members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55" dirty="0">
                <a:latin typeface="Tahoma"/>
                <a:cs typeface="Tahoma"/>
              </a:rPr>
              <a:t>the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20" dirty="0">
                <a:latin typeface="Tahoma"/>
                <a:cs typeface="Tahoma"/>
              </a:rPr>
              <a:t>public</a:t>
            </a:r>
            <a:r>
              <a:rPr sz="1300" spc="-20" dirty="0">
                <a:latin typeface="Verdana"/>
                <a:cs typeface="Verdana"/>
              </a:rPr>
              <a:t>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patients,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communities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other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partners</a:t>
            </a:r>
            <a:r>
              <a:rPr sz="1300" spc="-60" dirty="0">
                <a:latin typeface="Verdana"/>
                <a:cs typeface="Verdana"/>
              </a:rPr>
              <a:t> in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culturally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integrated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118" y="2863545"/>
            <a:ext cx="9630410" cy="10890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35"/>
              </a:spcBef>
            </a:pPr>
            <a:r>
              <a:rPr sz="1300" spc="-85" dirty="0">
                <a:latin typeface="Verdana"/>
                <a:cs typeface="Verdana"/>
              </a:rPr>
              <a:t>i</a:t>
            </a:r>
            <a:r>
              <a:rPr sz="1300" spc="-10" dirty="0">
                <a:latin typeface="Verdana"/>
                <a:cs typeface="Verdana"/>
              </a:rPr>
              <a:t>nfo</a:t>
            </a:r>
            <a:r>
              <a:rPr sz="1300" spc="-17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ma</a:t>
            </a:r>
            <a:r>
              <a:rPr sz="1300" spc="-15" dirty="0">
                <a:latin typeface="Verdana"/>
                <a:cs typeface="Verdana"/>
              </a:rPr>
              <a:t>t</a:t>
            </a:r>
            <a:r>
              <a:rPr sz="1300" spc="-85" dirty="0">
                <a:latin typeface="Verdana"/>
                <a:cs typeface="Verdana"/>
              </a:rPr>
              <a:t>i</a:t>
            </a:r>
            <a:r>
              <a:rPr sz="1300" spc="10" dirty="0">
                <a:latin typeface="Verdana"/>
                <a:cs typeface="Verdana"/>
              </a:rPr>
              <a:t>on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25" dirty="0">
                <a:latin typeface="Verdana"/>
                <a:cs typeface="Verdana"/>
              </a:rPr>
              <a:t>s</a:t>
            </a:r>
            <a:r>
              <a:rPr sz="1300" spc="-145" dirty="0">
                <a:latin typeface="Verdana"/>
                <a:cs typeface="Verdana"/>
              </a:rPr>
              <a:t>y</a:t>
            </a:r>
            <a:r>
              <a:rPr sz="1300" spc="-150" dirty="0">
                <a:latin typeface="Verdana"/>
                <a:cs typeface="Verdana"/>
              </a:rPr>
              <a:t>s</a:t>
            </a:r>
            <a:r>
              <a:rPr sz="1300" spc="-120" dirty="0">
                <a:latin typeface="Verdana"/>
                <a:cs typeface="Verdana"/>
              </a:rPr>
              <a:t>t</a:t>
            </a:r>
            <a:r>
              <a:rPr sz="1300" spc="5" dirty="0">
                <a:latin typeface="Verdana"/>
                <a:cs typeface="Verdana"/>
              </a:rPr>
              <a:t>em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de</a:t>
            </a:r>
            <a:r>
              <a:rPr sz="1300" spc="15" dirty="0">
                <a:latin typeface="Verdana"/>
                <a:cs typeface="Verdana"/>
              </a:rPr>
              <a:t>v</a:t>
            </a:r>
            <a:r>
              <a:rPr sz="1300" spc="10" dirty="0">
                <a:latin typeface="Verdana"/>
                <a:cs typeface="Verdana"/>
              </a:rPr>
              <a:t>elo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m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-55" dirty="0">
                <a:latin typeface="Verdana"/>
                <a:cs typeface="Verdana"/>
              </a:rPr>
              <a:t>nt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35" dirty="0">
                <a:latin typeface="Verdana"/>
                <a:cs typeface="Verdana"/>
              </a:rPr>
              <a:t>n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o</a:t>
            </a:r>
            <a:r>
              <a:rPr sz="1300" spc="-70" dirty="0">
                <a:latin typeface="Verdana"/>
                <a:cs typeface="Verdana"/>
              </a:rPr>
              <a:t>v</a:t>
            </a:r>
            <a:r>
              <a:rPr sz="1300" spc="-60" dirty="0">
                <a:latin typeface="Verdana"/>
                <a:cs typeface="Verdana"/>
              </a:rPr>
              <a:t>e</a:t>
            </a:r>
            <a:r>
              <a:rPr sz="1300" spc="-55" dirty="0">
                <a:latin typeface="Verdana"/>
                <a:cs typeface="Verdana"/>
              </a:rPr>
              <a:t>r</a:t>
            </a:r>
            <a:r>
              <a:rPr sz="1300" spc="-185" dirty="0">
                <a:latin typeface="Verdana"/>
                <a:cs typeface="Verdana"/>
              </a:rPr>
              <a:t>s</a:t>
            </a:r>
            <a:r>
              <a:rPr sz="1300" spc="-80" dirty="0">
                <a:latin typeface="Verdana"/>
                <a:cs typeface="Verdana"/>
              </a:rPr>
              <a:t>i</a:t>
            </a:r>
            <a:r>
              <a:rPr sz="1300" spc="10" dirty="0">
                <a:latin typeface="Verdana"/>
                <a:cs typeface="Verdana"/>
              </a:rPr>
              <a:t>gh</a:t>
            </a:r>
            <a:r>
              <a:rPr sz="1300" spc="-85" dirty="0">
                <a:latin typeface="Verdana"/>
                <a:cs typeface="Verdana"/>
              </a:rPr>
              <a:t>t</a:t>
            </a:r>
            <a:r>
              <a:rPr sz="1300" spc="-114" dirty="0"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300" b="1" spc="-30" dirty="0">
                <a:latin typeface="Tahoma"/>
                <a:cs typeface="Tahoma"/>
              </a:rPr>
              <a:t>Commitment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-65" dirty="0">
                <a:latin typeface="Tahoma"/>
                <a:cs typeface="Tahoma"/>
              </a:rPr>
              <a:t>to</a:t>
            </a:r>
            <a:r>
              <a:rPr sz="1300" b="1" spc="-10" dirty="0">
                <a:latin typeface="Tahoma"/>
                <a:cs typeface="Tahoma"/>
              </a:rPr>
              <a:t> </a:t>
            </a:r>
            <a:r>
              <a:rPr sz="1300" b="1" spc="-55" dirty="0">
                <a:latin typeface="Tahoma"/>
                <a:cs typeface="Tahoma"/>
              </a:rPr>
              <a:t>support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125" dirty="0">
                <a:latin typeface="Tahoma"/>
                <a:cs typeface="Tahoma"/>
              </a:rPr>
              <a:t>First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0" dirty="0">
                <a:latin typeface="Tahoma"/>
                <a:cs typeface="Tahoma"/>
              </a:rPr>
              <a:t>Nations,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125" dirty="0">
                <a:latin typeface="Tahoma"/>
                <a:cs typeface="Tahoma"/>
              </a:rPr>
              <a:t>Inuit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and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Métis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data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sovereignty</a:t>
            </a:r>
            <a:r>
              <a:rPr sz="1300" b="1" spc="40" dirty="0">
                <a:latin typeface="Tahoma"/>
                <a:cs typeface="Tahom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Indigenous-led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governance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frameworks.</a:t>
            </a:r>
            <a:endParaRPr sz="1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300" b="1" spc="15" dirty="0">
                <a:latin typeface="Tahoma"/>
                <a:cs typeface="Tahoma"/>
              </a:rPr>
              <a:t>Common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standards</a:t>
            </a:r>
            <a:r>
              <a:rPr sz="1300" b="1" spc="45" dirty="0">
                <a:latin typeface="Tahoma"/>
                <a:cs typeface="Tahoma"/>
              </a:rPr>
              <a:t> </a:t>
            </a:r>
            <a:r>
              <a:rPr sz="1300" spc="-55" dirty="0">
                <a:latin typeface="Verdana"/>
                <a:cs typeface="Verdana"/>
              </a:rPr>
              <a:t>for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terminology,</a:t>
            </a:r>
            <a:r>
              <a:rPr sz="1300" spc="-5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data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design,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stewardship,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interoperability,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access,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portability.</a:t>
            </a:r>
            <a:endParaRPr sz="1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300" b="1" spc="-90" dirty="0">
                <a:latin typeface="Tahoma"/>
                <a:cs typeface="Tahoma"/>
              </a:rPr>
              <a:t>The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quality,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45" dirty="0">
                <a:latin typeface="Tahoma"/>
                <a:cs typeface="Tahoma"/>
              </a:rPr>
              <a:t>security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and</a:t>
            </a:r>
            <a:r>
              <a:rPr sz="1300" b="1" spc="-1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privacy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health</a:t>
            </a:r>
            <a:r>
              <a:rPr sz="1300" b="1" spc="5" dirty="0">
                <a:latin typeface="Tahoma"/>
                <a:cs typeface="Tahoma"/>
              </a:rPr>
              <a:t> data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maximize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benefits,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build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14" dirty="0">
                <a:latin typeface="Verdana"/>
                <a:cs typeface="Verdana"/>
              </a:rPr>
              <a:t>trust,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reduce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harm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individuals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118" y="3799103"/>
            <a:ext cx="10335260" cy="5588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40"/>
              </a:spcBef>
            </a:pPr>
            <a:r>
              <a:rPr sz="1300" spc="-25" dirty="0">
                <a:latin typeface="Verdana"/>
                <a:cs typeface="Verdana"/>
              </a:rPr>
              <a:t>populations.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300" b="1" spc="-80" dirty="0">
                <a:latin typeface="Tahoma"/>
                <a:cs typeface="Tahoma"/>
              </a:rPr>
              <a:t>6.	</a:t>
            </a:r>
            <a:r>
              <a:rPr sz="1300" b="1" spc="-65" dirty="0">
                <a:latin typeface="Tahoma"/>
                <a:cs typeface="Tahoma"/>
              </a:rPr>
              <a:t>Timely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35" dirty="0">
                <a:latin typeface="Tahoma"/>
                <a:cs typeface="Tahoma"/>
              </a:rPr>
              <a:t>availability</a:t>
            </a:r>
            <a:r>
              <a:rPr sz="1300" b="1" spc="50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and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20" dirty="0">
                <a:latin typeface="Tahoma"/>
                <a:cs typeface="Tahoma"/>
              </a:rPr>
              <a:t>accessibility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meaningful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15" dirty="0">
                <a:latin typeface="Tahoma"/>
                <a:cs typeface="Tahoma"/>
              </a:rPr>
              <a:t>and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15" dirty="0">
                <a:latin typeface="Tahoma"/>
                <a:cs typeface="Tahoma"/>
              </a:rPr>
              <a:t>comprehensive</a:t>
            </a:r>
            <a:r>
              <a:rPr sz="1300" b="1" spc="30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health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data</a:t>
            </a:r>
            <a:r>
              <a:rPr sz="1300" b="1" spc="55" dirty="0">
                <a:latin typeface="Tahoma"/>
                <a:cs typeface="Tahom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individuals,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decision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makers,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118" y="4273677"/>
            <a:ext cx="10209530" cy="197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ts val="1325"/>
              </a:lnSpc>
              <a:spcBef>
                <a:spcPts val="95"/>
              </a:spcBef>
            </a:pPr>
            <a:r>
              <a:rPr sz="1300" spc="-30" dirty="0">
                <a:latin typeface="Verdana"/>
                <a:cs typeface="Verdana"/>
              </a:rPr>
              <a:t>workforce,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researchers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support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an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individual’s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needs,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quality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programs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services,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population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endParaRPr sz="1300">
              <a:latin typeface="Verdana"/>
              <a:cs typeface="Verdana"/>
            </a:endParaRPr>
          </a:p>
          <a:p>
            <a:pPr marL="355600">
              <a:lnSpc>
                <a:spcPts val="1325"/>
              </a:lnSpc>
            </a:pP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35" dirty="0">
                <a:latin typeface="Verdana"/>
                <a:cs typeface="Verdana"/>
              </a:rPr>
              <a:t>u</a:t>
            </a:r>
            <a:r>
              <a:rPr sz="1300" spc="70" dirty="0">
                <a:latin typeface="Verdana"/>
                <a:cs typeface="Verdana"/>
              </a:rPr>
              <a:t>b</a:t>
            </a:r>
            <a:r>
              <a:rPr sz="1300" spc="-100" dirty="0">
                <a:latin typeface="Verdana"/>
                <a:cs typeface="Verdana"/>
              </a:rPr>
              <a:t>l</a:t>
            </a:r>
            <a:r>
              <a:rPr sz="1300" spc="-85" dirty="0">
                <a:latin typeface="Verdana"/>
                <a:cs typeface="Verdana"/>
              </a:rPr>
              <a:t>i</a:t>
            </a:r>
            <a:r>
              <a:rPr sz="1300" spc="160" dirty="0">
                <a:latin typeface="Verdana"/>
                <a:cs typeface="Verdana"/>
              </a:rPr>
              <a:t>c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heal</a:t>
            </a:r>
            <a:r>
              <a:rPr sz="1300" spc="-85" dirty="0">
                <a:latin typeface="Verdana"/>
                <a:cs typeface="Verdana"/>
              </a:rPr>
              <a:t>t</a:t>
            </a:r>
            <a:r>
              <a:rPr sz="1300" spc="-75" dirty="0">
                <a:latin typeface="Verdana"/>
                <a:cs typeface="Verdana"/>
              </a:rPr>
              <a:t>h,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35" dirty="0">
                <a:latin typeface="Verdana"/>
                <a:cs typeface="Verdana"/>
              </a:rPr>
              <a:t>n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70" dirty="0">
                <a:latin typeface="Verdana"/>
                <a:cs typeface="Verdana"/>
              </a:rPr>
              <a:t>r</a:t>
            </a:r>
            <a:r>
              <a:rPr sz="1300" spc="-25" dirty="0">
                <a:latin typeface="Verdana"/>
                <a:cs typeface="Verdana"/>
              </a:rPr>
              <a:t>esea</a:t>
            </a:r>
            <a:r>
              <a:rPr sz="1300" spc="-30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ch.</a:t>
            </a:r>
            <a:endParaRPr sz="1300">
              <a:latin typeface="Verdana"/>
              <a:cs typeface="Verdana"/>
            </a:endParaRPr>
          </a:p>
          <a:p>
            <a:pPr marL="355600" marR="333375" indent="-342900">
              <a:lnSpc>
                <a:spcPct val="70200"/>
              </a:lnSpc>
              <a:spcBef>
                <a:spcPts val="990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sz="1300" b="1" spc="-90" dirty="0">
                <a:latin typeface="Tahoma"/>
                <a:cs typeface="Tahoma"/>
              </a:rPr>
              <a:t>The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20" dirty="0">
                <a:latin typeface="Tahoma"/>
                <a:cs typeface="Tahoma"/>
              </a:rPr>
              <a:t>ethical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-35" dirty="0">
                <a:latin typeface="Tahoma"/>
                <a:cs typeface="Tahoma"/>
              </a:rPr>
              <a:t>use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health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data</a:t>
            </a:r>
            <a:r>
              <a:rPr sz="1300" b="1" spc="35" dirty="0">
                <a:latin typeface="Tahoma"/>
                <a:cs typeface="Tahom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support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decision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making,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policies,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programs,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services,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75" dirty="0">
                <a:latin typeface="Verdana"/>
                <a:cs typeface="Verdana"/>
              </a:rPr>
              <a:t>statistics,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research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for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better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outcomes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14" dirty="0">
                <a:latin typeface="Verdana"/>
                <a:cs typeface="Verdana"/>
              </a:rPr>
              <a:t>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while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respecting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importance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of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open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science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being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open-by-design.</a:t>
            </a:r>
            <a:endParaRPr sz="1300">
              <a:latin typeface="Verdana"/>
              <a:cs typeface="Verdana"/>
            </a:endParaRPr>
          </a:p>
          <a:p>
            <a:pPr marL="355600" marR="5080" indent="-342900">
              <a:lnSpc>
                <a:spcPct val="70000"/>
              </a:lnSpc>
              <a:spcBef>
                <a:spcPts val="1000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sz="1300" b="1" spc="-35" dirty="0">
                <a:latin typeface="Tahoma"/>
                <a:cs typeface="Tahoma"/>
              </a:rPr>
              <a:t>Data-driven </a:t>
            </a:r>
            <a:r>
              <a:rPr sz="1300" b="1" spc="-10" dirty="0">
                <a:latin typeface="Tahoma"/>
                <a:cs typeface="Tahoma"/>
              </a:rPr>
              <a:t>social </a:t>
            </a:r>
            <a:r>
              <a:rPr sz="1300" b="1" spc="15" dirty="0">
                <a:latin typeface="Tahoma"/>
                <a:cs typeface="Tahoma"/>
              </a:rPr>
              <a:t>and </a:t>
            </a:r>
            <a:r>
              <a:rPr sz="1300" b="1" spc="-5" dirty="0">
                <a:latin typeface="Tahoma"/>
                <a:cs typeface="Tahoma"/>
              </a:rPr>
              <a:t>technological </a:t>
            </a:r>
            <a:r>
              <a:rPr sz="1300" b="1" spc="-45" dirty="0">
                <a:latin typeface="Tahoma"/>
                <a:cs typeface="Tahoma"/>
              </a:rPr>
              <a:t>innovation t</a:t>
            </a:r>
            <a:r>
              <a:rPr sz="1300" spc="-45" dirty="0">
                <a:latin typeface="Verdana"/>
                <a:cs typeface="Verdana"/>
              </a:rPr>
              <a:t>hrough </a:t>
            </a:r>
            <a:r>
              <a:rPr sz="1300" spc="-50" dirty="0">
                <a:latin typeface="Verdana"/>
                <a:cs typeface="Verdana"/>
              </a:rPr>
              <a:t>partnership, </a:t>
            </a:r>
            <a:r>
              <a:rPr sz="1300" spc="-40" dirty="0">
                <a:latin typeface="Verdana"/>
                <a:cs typeface="Verdana"/>
              </a:rPr>
              <a:t>invention, </a:t>
            </a:r>
            <a:r>
              <a:rPr sz="1300" spc="-35" dirty="0">
                <a:latin typeface="Verdana"/>
                <a:cs typeface="Verdana"/>
              </a:rPr>
              <a:t>discovery, </a:t>
            </a:r>
            <a:r>
              <a:rPr sz="1300" spc="-10" dirty="0">
                <a:latin typeface="Verdana"/>
                <a:cs typeface="Verdana"/>
              </a:rPr>
              <a:t>value </a:t>
            </a:r>
            <a:r>
              <a:rPr sz="1300" dirty="0">
                <a:latin typeface="Verdana"/>
                <a:cs typeface="Verdana"/>
              </a:rPr>
              <a:t>creation </a:t>
            </a:r>
            <a:r>
              <a:rPr sz="1300" spc="45" dirty="0">
                <a:latin typeface="Verdana"/>
                <a:cs typeface="Verdana"/>
              </a:rPr>
              <a:t>and </a:t>
            </a:r>
            <a:r>
              <a:rPr sz="1300" spc="-30" dirty="0">
                <a:latin typeface="Verdana"/>
                <a:cs typeface="Verdana"/>
              </a:rPr>
              <a:t>international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best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practice.</a:t>
            </a:r>
            <a:endParaRPr sz="1300">
              <a:latin typeface="Verdana"/>
              <a:cs typeface="Verdana"/>
            </a:endParaRPr>
          </a:p>
          <a:p>
            <a:pPr marL="355600" marR="625475" indent="-342900">
              <a:lnSpc>
                <a:spcPct val="70000"/>
              </a:lnSpc>
              <a:spcBef>
                <a:spcPts val="1005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sz="1300" b="1" spc="-40" dirty="0">
                <a:latin typeface="Tahoma"/>
                <a:cs typeface="Tahoma"/>
              </a:rPr>
              <a:t>Literacy</a:t>
            </a:r>
            <a:r>
              <a:rPr sz="1300" b="1" spc="25" dirty="0">
                <a:latin typeface="Tahoma"/>
                <a:cs typeface="Tahoma"/>
              </a:rPr>
              <a:t> </a:t>
            </a:r>
            <a:r>
              <a:rPr sz="1300" spc="-15" dirty="0">
                <a:latin typeface="Verdana"/>
                <a:cs typeface="Verdana"/>
              </a:rPr>
              <a:t>regarding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data,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data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analysis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digital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methods</a:t>
            </a:r>
            <a:r>
              <a:rPr sz="1300" spc="-55" dirty="0">
                <a:latin typeface="Verdana"/>
                <a:cs typeface="Verdana"/>
              </a:rPr>
              <a:t> for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public,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decision-makers,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the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health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workforce,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researchers.</a:t>
            </a:r>
            <a:endParaRPr sz="1300">
              <a:latin typeface="Verdana"/>
              <a:cs typeface="Verdana"/>
            </a:endParaRPr>
          </a:p>
          <a:p>
            <a:pPr marL="355600" marR="382270" indent="-342900">
              <a:lnSpc>
                <a:spcPct val="70000"/>
              </a:lnSpc>
              <a:spcBef>
                <a:spcPts val="994"/>
              </a:spcBef>
              <a:buAutoNum type="arabicPeriod" startAt="7"/>
              <a:tabLst>
                <a:tab pos="355600" algn="l"/>
              </a:tabLst>
            </a:pPr>
            <a:r>
              <a:rPr sz="1300" b="1" spc="-50" dirty="0">
                <a:latin typeface="Tahoma"/>
                <a:cs typeface="Tahoma"/>
              </a:rPr>
              <a:t>Harmonization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-60" dirty="0">
                <a:latin typeface="Tahoma"/>
                <a:cs typeface="Tahoma"/>
              </a:rPr>
              <a:t>of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health</a:t>
            </a:r>
            <a:r>
              <a:rPr sz="1300" b="1" spc="-5" dirty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data</a:t>
            </a:r>
            <a:r>
              <a:rPr sz="1300" b="1" spc="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governance</a:t>
            </a:r>
            <a:r>
              <a:rPr sz="1300" spc="-5" dirty="0">
                <a:latin typeface="Verdana"/>
                <a:cs typeface="Verdana"/>
              </a:rPr>
              <a:t>,</a:t>
            </a:r>
            <a:r>
              <a:rPr sz="1300" spc="-3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oversight,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and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policy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in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areas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jointly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agreed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to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by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30" dirty="0">
                <a:latin typeface="Verdana"/>
                <a:cs typeface="Verdana"/>
              </a:rPr>
              <a:t>FPT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governments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55" dirty="0">
                <a:latin typeface="Verdana"/>
                <a:cs typeface="Verdana"/>
              </a:rPr>
              <a:t>for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pan-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Canadian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coordination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555" y="334772"/>
            <a:ext cx="229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204" dirty="0">
                <a:solidFill>
                  <a:srgbClr val="2C6FB9"/>
                </a:solidFill>
                <a:latin typeface="Verdana"/>
                <a:cs typeface="Verdana"/>
              </a:rPr>
              <a:t>…and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50" dirty="0">
                <a:solidFill>
                  <a:srgbClr val="2C6FB9"/>
                </a:solidFill>
                <a:latin typeface="Verdana"/>
                <a:cs typeface="Verdana"/>
              </a:rPr>
              <a:t>ac</a:t>
            </a:r>
            <a:r>
              <a:rPr sz="2800" b="0" spc="110" dirty="0">
                <a:solidFill>
                  <a:srgbClr val="2C6FB9"/>
                </a:solidFill>
                <a:latin typeface="Verdana"/>
                <a:cs typeface="Verdana"/>
              </a:rPr>
              <a:t>t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30" dirty="0">
                <a:solidFill>
                  <a:srgbClr val="2C6FB9"/>
                </a:solidFill>
                <a:latin typeface="Verdana"/>
                <a:cs typeface="Verdana"/>
              </a:rPr>
              <a:t>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548" y="945260"/>
            <a:ext cx="962914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204" dirty="0">
                <a:latin typeface="Verdana"/>
                <a:cs typeface="Verdana"/>
              </a:rPr>
              <a:t>It's </a:t>
            </a:r>
            <a:r>
              <a:rPr sz="1800" spc="-70" dirty="0">
                <a:latin typeface="Verdana"/>
                <a:cs typeface="Verdana"/>
              </a:rPr>
              <a:t>essential </a:t>
            </a:r>
            <a:r>
              <a:rPr sz="1800" spc="-1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recognize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significance </a:t>
            </a:r>
            <a:r>
              <a:rPr sz="1800" spc="5" dirty="0">
                <a:latin typeface="Verdana"/>
                <a:cs typeface="Verdana"/>
              </a:rPr>
              <a:t>of effective </a:t>
            </a:r>
            <a:r>
              <a:rPr sz="1800" spc="70" dirty="0">
                <a:latin typeface="Verdana"/>
                <a:cs typeface="Verdana"/>
              </a:rPr>
              <a:t>data </a:t>
            </a:r>
            <a:r>
              <a:rPr sz="1800" spc="5" dirty="0">
                <a:latin typeface="Verdana"/>
                <a:cs typeface="Verdana"/>
              </a:rPr>
              <a:t>management. </a:t>
            </a:r>
            <a:r>
              <a:rPr sz="1800" spc="-215" dirty="0">
                <a:latin typeface="Verdana"/>
                <a:cs typeface="Verdana"/>
              </a:rPr>
              <a:t>It </a:t>
            </a:r>
            <a:r>
              <a:rPr sz="1800" spc="-105" dirty="0">
                <a:latin typeface="Verdana"/>
                <a:cs typeface="Verdana"/>
              </a:rPr>
              <a:t>forms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backbone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our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ability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to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collect,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analyze,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and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interpret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health-related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data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for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timely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decision-making.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524" y="5155819"/>
            <a:ext cx="11233150" cy="15297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363855">
              <a:lnSpc>
                <a:spcPts val="1730"/>
              </a:lnSpc>
              <a:spcBef>
                <a:spcPts val="310"/>
              </a:spcBef>
            </a:pPr>
            <a:r>
              <a:rPr sz="1600" spc="-75" dirty="0">
                <a:solidFill>
                  <a:srgbClr val="0E3857"/>
                </a:solidFill>
                <a:latin typeface="Verdana"/>
                <a:cs typeface="Verdana"/>
              </a:rPr>
              <a:t>Through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0E3857"/>
                </a:solidFill>
                <a:latin typeface="Verdana"/>
                <a:cs typeface="Verdana"/>
              </a:rPr>
              <a:t>FPT</a:t>
            </a:r>
            <a:r>
              <a:rPr sz="1600" spc="-9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collaboration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0E3857"/>
                </a:solidFill>
                <a:latin typeface="Verdana"/>
                <a:cs typeface="Verdana"/>
              </a:rPr>
              <a:t>we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are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implementing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0E3857"/>
                </a:solidFill>
                <a:latin typeface="Verdana"/>
                <a:cs typeface="Verdana"/>
              </a:rPr>
              <a:t>standards,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modernizing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0E3857"/>
                </a:solidFill>
                <a:latin typeface="Verdana"/>
                <a:cs typeface="Verdana"/>
              </a:rPr>
              <a:t>infrastructure,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0E3857"/>
                </a:solidFill>
                <a:latin typeface="Verdana"/>
                <a:cs typeface="Verdana"/>
              </a:rPr>
              <a:t>formalizing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data-sharing </a:t>
            </a:r>
            <a:r>
              <a:rPr sz="1600" spc="-5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agreements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0E3857"/>
                </a:solidFill>
                <a:latin typeface="Verdana"/>
                <a:cs typeface="Verdana"/>
              </a:rPr>
              <a:t>and</a:t>
            </a:r>
            <a:r>
              <a:rPr sz="16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E3857"/>
                </a:solidFill>
                <a:latin typeface="Verdana"/>
                <a:cs typeface="Verdana"/>
              </a:rPr>
              <a:t>building</a:t>
            </a:r>
            <a:r>
              <a:rPr sz="16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0E3857"/>
                </a:solidFill>
                <a:latin typeface="Verdana"/>
                <a:cs typeface="Verdana"/>
              </a:rPr>
              <a:t>capacity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to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E3857"/>
                </a:solidFill>
                <a:latin typeface="Verdana"/>
                <a:cs typeface="Verdana"/>
              </a:rPr>
              <a:t>achieve:</a:t>
            </a:r>
            <a:endParaRPr sz="16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30" dirty="0">
                <a:solidFill>
                  <a:srgbClr val="0E3857"/>
                </a:solidFill>
                <a:latin typeface="Tahoma"/>
                <a:cs typeface="Tahoma"/>
              </a:rPr>
              <a:t>Data</a:t>
            </a:r>
            <a:r>
              <a:rPr sz="1600" b="1" spc="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E3857"/>
                </a:solidFill>
                <a:latin typeface="Tahoma"/>
                <a:cs typeface="Tahoma"/>
              </a:rPr>
              <a:t>cohesion</a:t>
            </a:r>
            <a:r>
              <a:rPr sz="1600" b="1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E3857"/>
                </a:solidFill>
                <a:latin typeface="Verdana"/>
                <a:cs typeface="Verdana"/>
              </a:rPr>
              <a:t>through</a:t>
            </a:r>
            <a:r>
              <a:rPr sz="1600" spc="-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the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adoption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of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standards</a:t>
            </a:r>
            <a:r>
              <a:rPr sz="1600" spc="-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0E3857"/>
                </a:solidFill>
                <a:latin typeface="Verdana"/>
                <a:cs typeface="Verdana"/>
              </a:rPr>
              <a:t>and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0E3857"/>
                </a:solidFill>
                <a:latin typeface="Verdana"/>
                <a:cs typeface="Verdana"/>
              </a:rPr>
              <a:t>guidelines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to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0E3857"/>
                </a:solidFill>
                <a:latin typeface="Verdana"/>
                <a:cs typeface="Verdana"/>
              </a:rPr>
              <a:t>enable</a:t>
            </a:r>
            <a:r>
              <a:rPr sz="16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E3857"/>
                </a:solidFill>
                <a:latin typeface="Verdana"/>
                <a:cs typeface="Verdana"/>
              </a:rPr>
              <a:t>comparability</a:t>
            </a:r>
            <a:endParaRPr sz="16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0" dirty="0">
                <a:solidFill>
                  <a:srgbClr val="0E3857"/>
                </a:solidFill>
                <a:latin typeface="Tahoma"/>
                <a:cs typeface="Tahoma"/>
              </a:rPr>
              <a:t>Interoperable</a:t>
            </a:r>
            <a:r>
              <a:rPr sz="1600" b="1" spc="1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E3857"/>
                </a:solidFill>
                <a:latin typeface="Tahoma"/>
                <a:cs typeface="Tahoma"/>
              </a:rPr>
              <a:t>and</a:t>
            </a:r>
            <a:r>
              <a:rPr sz="1600" b="1" spc="-1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E3857"/>
                </a:solidFill>
                <a:latin typeface="Tahoma"/>
                <a:cs typeface="Tahoma"/>
              </a:rPr>
              <a:t>updated</a:t>
            </a:r>
            <a:r>
              <a:rPr sz="1600" b="1" spc="-1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0E3857"/>
                </a:solidFill>
                <a:latin typeface="Tahoma"/>
                <a:cs typeface="Tahoma"/>
              </a:rPr>
              <a:t>infrastructure</a:t>
            </a:r>
            <a:endParaRPr sz="1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20" dirty="0">
                <a:solidFill>
                  <a:srgbClr val="0E3857"/>
                </a:solidFill>
                <a:latin typeface="Tahoma"/>
                <a:cs typeface="Tahoma"/>
              </a:rPr>
              <a:t>Modernized</a:t>
            </a:r>
            <a:r>
              <a:rPr sz="1600" b="1" spc="1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E3857"/>
                </a:solidFill>
                <a:latin typeface="Tahoma"/>
                <a:cs typeface="Tahoma"/>
              </a:rPr>
              <a:t>public</a:t>
            </a:r>
            <a:r>
              <a:rPr sz="1600" b="1" spc="1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E3857"/>
                </a:solidFill>
                <a:latin typeface="Tahoma"/>
                <a:cs typeface="Tahoma"/>
              </a:rPr>
              <a:t>health</a:t>
            </a:r>
            <a:r>
              <a:rPr sz="1600" b="1" spc="10" dirty="0">
                <a:solidFill>
                  <a:srgbClr val="0E3857"/>
                </a:solidFill>
                <a:latin typeface="Tahoma"/>
                <a:cs typeface="Tahoma"/>
              </a:rPr>
              <a:t> data</a:t>
            </a:r>
            <a:r>
              <a:rPr sz="1600" b="1" spc="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0E3857"/>
                </a:solidFill>
                <a:latin typeface="Tahoma"/>
                <a:cs typeface="Tahoma"/>
              </a:rPr>
              <a:t>sharing</a:t>
            </a:r>
            <a:r>
              <a:rPr sz="1600" b="1" spc="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agreement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for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the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60" dirty="0">
                <a:solidFill>
                  <a:srgbClr val="0E3857"/>
                </a:solidFill>
                <a:latin typeface="Verdana"/>
                <a:cs typeface="Verdana"/>
              </a:rPr>
              <a:t>data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0E3857"/>
                </a:solidFill>
                <a:latin typeface="Verdana"/>
                <a:cs typeface="Verdana"/>
              </a:rPr>
              <a:t>sharing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E3857"/>
                </a:solidFill>
                <a:latin typeface="Verdana"/>
                <a:cs typeface="Verdana"/>
              </a:rPr>
              <a:t>needs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of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public</a:t>
            </a:r>
            <a:r>
              <a:rPr sz="16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E3857"/>
                </a:solidFill>
                <a:latin typeface="Verdana"/>
                <a:cs typeface="Verdana"/>
              </a:rPr>
              <a:t>health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in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the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digital</a:t>
            </a:r>
            <a:r>
              <a:rPr sz="1600" spc="-9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90" dirty="0">
                <a:solidFill>
                  <a:srgbClr val="0E3857"/>
                </a:solidFill>
                <a:latin typeface="Verdana"/>
                <a:cs typeface="Verdana"/>
              </a:rPr>
              <a:t>age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935" y="1964565"/>
            <a:ext cx="10852633" cy="28429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835" y="693800"/>
            <a:ext cx="7132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R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390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215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145" dirty="0">
                <a:solidFill>
                  <a:srgbClr val="2C6FB9"/>
                </a:solidFill>
                <a:latin typeface="Verdana"/>
                <a:cs typeface="Verdana"/>
              </a:rPr>
              <a:t>ence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through</a:t>
            </a:r>
            <a:r>
              <a:rPr sz="2800" b="0" spc="-19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385" dirty="0">
                <a:solidFill>
                  <a:srgbClr val="2C6FB9"/>
                </a:solidFill>
                <a:latin typeface="Verdana"/>
                <a:cs typeface="Verdana"/>
              </a:rPr>
              <a:t>j</a:t>
            </a: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o</a:t>
            </a:r>
            <a:r>
              <a:rPr sz="2800" b="0" spc="-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80" dirty="0">
                <a:solidFill>
                  <a:srgbClr val="2C6FB9"/>
                </a:solidFill>
                <a:latin typeface="Verdana"/>
                <a:cs typeface="Verdana"/>
              </a:rPr>
              <a:t>ned</a:t>
            </a:r>
            <a:r>
              <a:rPr sz="2800" b="0" spc="-229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45" dirty="0">
                <a:solidFill>
                  <a:srgbClr val="2C6FB9"/>
                </a:solidFill>
                <a:latin typeface="Verdana"/>
                <a:cs typeface="Verdana"/>
              </a:rPr>
              <a:t>up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55" dirty="0">
                <a:solidFill>
                  <a:srgbClr val="2C6FB9"/>
                </a:solidFill>
                <a:latin typeface="Verdana"/>
                <a:cs typeface="Verdana"/>
              </a:rPr>
              <a:t>approaches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4000" y="10667"/>
            <a:ext cx="12200890" cy="5261610"/>
            <a:chOff x="-4000" y="10667"/>
            <a:chExt cx="12200890" cy="52616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3781" y="1652666"/>
              <a:ext cx="5959138" cy="351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7709" y="1590801"/>
              <a:ext cx="6384925" cy="3676650"/>
            </a:xfrm>
            <a:custGeom>
              <a:avLst/>
              <a:gdLst/>
              <a:ahLst/>
              <a:cxnLst/>
              <a:rect l="l" t="t" r="r" b="b"/>
              <a:pathLst>
                <a:path w="6384925" h="3676650">
                  <a:moveTo>
                    <a:pt x="0" y="3676269"/>
                  </a:moveTo>
                  <a:lnTo>
                    <a:pt x="6384417" y="3676269"/>
                  </a:lnTo>
                  <a:lnTo>
                    <a:pt x="6384417" y="0"/>
                  </a:lnTo>
                  <a:lnTo>
                    <a:pt x="0" y="0"/>
                  </a:lnTo>
                  <a:lnTo>
                    <a:pt x="0" y="3676269"/>
                  </a:lnTo>
                  <a:close/>
                </a:path>
              </a:pathLst>
            </a:custGeom>
            <a:ln w="9525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95628"/>
              <a:ext cx="5948171" cy="36667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" y="1590801"/>
              <a:ext cx="5952490" cy="3676650"/>
            </a:xfrm>
            <a:custGeom>
              <a:avLst/>
              <a:gdLst/>
              <a:ahLst/>
              <a:cxnLst/>
              <a:rect l="l" t="t" r="r" b="b"/>
              <a:pathLst>
                <a:path w="5952490" h="3676650">
                  <a:moveTo>
                    <a:pt x="0" y="3676269"/>
                  </a:moveTo>
                  <a:lnTo>
                    <a:pt x="5952172" y="3676269"/>
                  </a:lnTo>
                  <a:lnTo>
                    <a:pt x="5952172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0635" y="10667"/>
              <a:ext cx="2531364" cy="1584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566" y="674573"/>
            <a:ext cx="6540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R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390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215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4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25" dirty="0">
                <a:solidFill>
                  <a:srgbClr val="2C6FB9"/>
                </a:solidFill>
                <a:latin typeface="Verdana"/>
                <a:cs typeface="Verdana"/>
              </a:rPr>
              <a:t>n</a:t>
            </a:r>
            <a:r>
              <a:rPr sz="2800" b="0" spc="250" dirty="0">
                <a:solidFill>
                  <a:srgbClr val="2C6FB9"/>
                </a:solidFill>
                <a:latin typeface="Verdana"/>
                <a:cs typeface="Verdana"/>
              </a:rPr>
              <a:t>ce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through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b="0" spc="-254" dirty="0">
                <a:solidFill>
                  <a:srgbClr val="2C6FB9"/>
                </a:solidFill>
                <a:latin typeface="Verdana"/>
                <a:cs typeface="Verdana"/>
              </a:rPr>
              <a:t>h</a:t>
            </a:r>
            <a:r>
              <a:rPr sz="2800" b="0" dirty="0">
                <a:solidFill>
                  <a:srgbClr val="2C6FB9"/>
                </a:solidFill>
                <a:latin typeface="Verdana"/>
                <a:cs typeface="Verdana"/>
              </a:rPr>
              <a:t>ar</a:t>
            </a:r>
            <a:r>
              <a:rPr sz="2800" b="0" spc="-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170" dirty="0">
                <a:solidFill>
                  <a:srgbClr val="2C6FB9"/>
                </a:solidFill>
                <a:latin typeface="Verdana"/>
                <a:cs typeface="Verdana"/>
              </a:rPr>
              <a:t>d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70" dirty="0">
                <a:solidFill>
                  <a:srgbClr val="2C6FB9"/>
                </a:solidFill>
                <a:latin typeface="Verdana"/>
                <a:cs typeface="Verdana"/>
              </a:rPr>
              <a:t>capab</a:t>
            </a:r>
            <a:r>
              <a:rPr sz="2800" b="0" spc="8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215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215" dirty="0">
                <a:solidFill>
                  <a:srgbClr val="2C6FB9"/>
                </a:solidFill>
                <a:latin typeface="Verdana"/>
                <a:cs typeface="Verdana"/>
              </a:rPr>
              <a:t>t</a:t>
            </a:r>
            <a:r>
              <a:rPr sz="2800" b="0" spc="-14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114" dirty="0">
                <a:solidFill>
                  <a:srgbClr val="2C6FB9"/>
                </a:solidFill>
                <a:latin typeface="Verdana"/>
                <a:cs typeface="Verdana"/>
              </a:rPr>
              <a:t>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434" y="813561"/>
            <a:ext cx="3892804" cy="4397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16848" y="1150365"/>
            <a:ext cx="830580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2540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Canadian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Public</a:t>
            </a:r>
            <a:r>
              <a:rPr sz="12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Health </a:t>
            </a:r>
            <a:r>
              <a:rPr sz="1200" spc="-2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Service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63531" y="815466"/>
            <a:ext cx="1786255" cy="12128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300">
              <a:lnSpc>
                <a:spcPct val="9160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 Light"/>
                <a:cs typeface="Calibri Light"/>
              </a:rPr>
              <a:t>A </a:t>
            </a:r>
            <a:r>
              <a:rPr sz="1200" spc="-5" dirty="0">
                <a:latin typeface="Calibri Light"/>
                <a:cs typeface="Calibri Light"/>
              </a:rPr>
              <a:t>scalable </a:t>
            </a:r>
            <a:r>
              <a:rPr sz="1200" dirty="0">
                <a:latin typeface="Calibri Light"/>
                <a:cs typeface="Calibri Light"/>
              </a:rPr>
              <a:t>service </a:t>
            </a:r>
            <a:r>
              <a:rPr sz="1200" spc="-5" dirty="0">
                <a:latin typeface="Calibri Light"/>
                <a:cs typeface="Calibri Light"/>
              </a:rPr>
              <a:t>that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employs </a:t>
            </a:r>
            <a:r>
              <a:rPr sz="1200" dirty="0">
                <a:latin typeface="Calibri Light"/>
                <a:cs typeface="Calibri Light"/>
              </a:rPr>
              <a:t>and places public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health </a:t>
            </a:r>
            <a:r>
              <a:rPr sz="1200" spc="-10" dirty="0">
                <a:latin typeface="Calibri Light"/>
                <a:cs typeface="Calibri Light"/>
              </a:rPr>
              <a:t>officers</a:t>
            </a:r>
            <a:r>
              <a:rPr sz="1200" spc="-5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in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jurisdictions </a:t>
            </a:r>
            <a:r>
              <a:rPr sz="1200" spc="-10" dirty="0">
                <a:latin typeface="Calibri Light"/>
                <a:cs typeface="Calibri Light"/>
              </a:rPr>
              <a:t>across </a:t>
            </a:r>
            <a:r>
              <a:rPr sz="1200" dirty="0">
                <a:latin typeface="Calibri Light"/>
                <a:cs typeface="Calibri Light"/>
              </a:rPr>
              <a:t>Canada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to </a:t>
            </a:r>
            <a:r>
              <a:rPr sz="1200" spc="-5" dirty="0">
                <a:latin typeface="Calibri Light"/>
                <a:cs typeface="Calibri Light"/>
              </a:rPr>
              <a:t>address </a:t>
            </a:r>
            <a:r>
              <a:rPr sz="1200" dirty="0">
                <a:latin typeface="Calibri Light"/>
                <a:cs typeface="Calibri Light"/>
              </a:rPr>
              <a:t>both </a:t>
            </a:r>
            <a:r>
              <a:rPr sz="1200" spc="-5" dirty="0">
                <a:latin typeface="Calibri Light"/>
                <a:cs typeface="Calibri Light"/>
              </a:rPr>
              <a:t>ongoing </a:t>
            </a:r>
            <a:r>
              <a:rPr sz="1200" dirty="0">
                <a:latin typeface="Calibri Light"/>
                <a:cs typeface="Calibri Light"/>
              </a:rPr>
              <a:t> and </a:t>
            </a:r>
            <a:r>
              <a:rPr sz="1200" spc="-5" dirty="0">
                <a:latin typeface="Calibri Light"/>
                <a:cs typeface="Calibri Light"/>
              </a:rPr>
              <a:t>emerging health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priorities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7440" y="2639059"/>
            <a:ext cx="852169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2540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Canadian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Field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Epid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mi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logy  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Program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84791" y="2387853"/>
            <a:ext cx="1883410" cy="12128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ct val="91500"/>
              </a:lnSpc>
              <a:spcBef>
                <a:spcPts val="220"/>
              </a:spcBef>
              <a:buChar char="•"/>
              <a:tabLst>
                <a:tab pos="127635" algn="l"/>
              </a:tabLst>
            </a:pPr>
            <a:r>
              <a:rPr sz="1200" dirty="0">
                <a:latin typeface="Calibri Light"/>
                <a:cs typeface="Calibri Light"/>
              </a:rPr>
              <a:t>A </a:t>
            </a:r>
            <a:r>
              <a:rPr sz="1200" spc="-5" dirty="0">
                <a:latin typeface="Calibri Light"/>
                <a:cs typeface="Calibri Light"/>
              </a:rPr>
              <a:t>two </a:t>
            </a:r>
            <a:r>
              <a:rPr sz="1200" spc="-30" dirty="0">
                <a:latin typeface="Calibri Light"/>
                <a:cs typeface="Calibri Light"/>
              </a:rPr>
              <a:t>year, </a:t>
            </a:r>
            <a:r>
              <a:rPr sz="1200" spc="-5" dirty="0">
                <a:latin typeface="Calibri Light"/>
                <a:cs typeface="Calibri Light"/>
              </a:rPr>
              <a:t>accredited, field-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based</a:t>
            </a:r>
            <a:r>
              <a:rPr sz="1200" spc="-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training </a:t>
            </a:r>
            <a:r>
              <a:rPr sz="1200" spc="-15" dirty="0">
                <a:latin typeface="Calibri Light"/>
                <a:cs typeface="Calibri Light"/>
              </a:rPr>
              <a:t>program</a:t>
            </a:r>
            <a:r>
              <a:rPr sz="1200" dirty="0">
                <a:latin typeface="Calibri Light"/>
                <a:cs typeface="Calibri Light"/>
              </a:rPr>
              <a:t> in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applied epidemiology where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participants </a:t>
            </a:r>
            <a:r>
              <a:rPr sz="1200" spc="-10" dirty="0">
                <a:latin typeface="Calibri Light"/>
                <a:cs typeface="Calibri Light"/>
              </a:rPr>
              <a:t>are </a:t>
            </a:r>
            <a:r>
              <a:rPr sz="1200" spc="-5" dirty="0">
                <a:latin typeface="Calibri Light"/>
                <a:cs typeface="Calibri Light"/>
              </a:rPr>
              <a:t>mobilized </a:t>
            </a:r>
            <a:r>
              <a:rPr sz="1200" spc="-10" dirty="0">
                <a:latin typeface="Calibri Light"/>
                <a:cs typeface="Calibri Light"/>
              </a:rPr>
              <a:t>to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investigate </a:t>
            </a:r>
            <a:r>
              <a:rPr sz="1200" dirty="0">
                <a:latin typeface="Calibri Light"/>
                <a:cs typeface="Calibri Light"/>
              </a:rPr>
              <a:t>and </a:t>
            </a:r>
            <a:r>
              <a:rPr sz="1200" spc="-5" dirty="0">
                <a:latin typeface="Calibri Light"/>
                <a:cs typeface="Calibri Light"/>
              </a:rPr>
              <a:t>respond </a:t>
            </a:r>
            <a:r>
              <a:rPr sz="1200" spc="-10" dirty="0">
                <a:latin typeface="Calibri Light"/>
                <a:cs typeface="Calibri Light"/>
              </a:rPr>
              <a:t>to </a:t>
            </a:r>
            <a:r>
              <a:rPr sz="1200" spc="-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urgent</a:t>
            </a:r>
            <a:r>
              <a:rPr sz="1200" dirty="0">
                <a:latin typeface="Calibri Light"/>
                <a:cs typeface="Calibri Light"/>
              </a:rPr>
              <a:t> public</a:t>
            </a:r>
            <a:r>
              <a:rPr sz="1200" spc="-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health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problems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801" y="4295013"/>
            <a:ext cx="835025" cy="5441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270" algn="ctr">
              <a:lnSpc>
                <a:spcPct val="91800"/>
              </a:lnSpc>
              <a:spcBef>
                <a:spcPts val="215"/>
              </a:spcBef>
            </a:pP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Training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lop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  unit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3531" y="4043933"/>
            <a:ext cx="1791335" cy="10452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300">
              <a:lnSpc>
                <a:spcPct val="9150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 Light"/>
                <a:cs typeface="Calibri Light"/>
              </a:rPr>
              <a:t>Interactive </a:t>
            </a:r>
            <a:r>
              <a:rPr sz="1200" dirty="0">
                <a:latin typeface="Calibri Light"/>
                <a:cs typeface="Calibri Light"/>
              </a:rPr>
              <a:t>adult </a:t>
            </a:r>
            <a:r>
              <a:rPr sz="1200" spc="-5" dirty="0">
                <a:latin typeface="Calibri Light"/>
                <a:cs typeface="Calibri Light"/>
              </a:rPr>
              <a:t>learning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that develops </a:t>
            </a:r>
            <a:r>
              <a:rPr sz="1200" dirty="0">
                <a:latin typeface="Calibri Light"/>
                <a:cs typeface="Calibri Light"/>
              </a:rPr>
              <a:t>the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competencies needed </a:t>
            </a:r>
            <a:r>
              <a:rPr sz="1200" spc="-10" dirty="0">
                <a:latin typeface="Calibri Light"/>
                <a:cs typeface="Calibri Light"/>
              </a:rPr>
              <a:t>to </a:t>
            </a:r>
            <a:r>
              <a:rPr sz="1200" spc="-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prepare</a:t>
            </a:r>
            <a:r>
              <a:rPr sz="1200" spc="-2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for</a:t>
            </a:r>
            <a:r>
              <a:rPr sz="1200" spc="-2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and</a:t>
            </a:r>
            <a:r>
              <a:rPr sz="1200" spc="-2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respond</a:t>
            </a:r>
            <a:r>
              <a:rPr sz="1200" spc="-2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to </a:t>
            </a:r>
            <a:r>
              <a:rPr sz="1200" spc="-254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public </a:t>
            </a:r>
            <a:r>
              <a:rPr sz="1200" spc="-5" dirty="0">
                <a:latin typeface="Calibri Light"/>
                <a:cs typeface="Calibri Light"/>
              </a:rPr>
              <a:t>health </a:t>
            </a:r>
            <a:r>
              <a:rPr sz="1200" spc="-10" dirty="0">
                <a:latin typeface="Calibri Light"/>
                <a:cs typeface="Calibri Light"/>
              </a:rPr>
              <a:t>events </a:t>
            </a:r>
            <a:r>
              <a:rPr sz="1200" dirty="0">
                <a:latin typeface="Calibri Light"/>
                <a:cs typeface="Calibri Light"/>
              </a:rPr>
              <a:t>and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emergencies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4317" y="2462021"/>
            <a:ext cx="1260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health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679" y="1340358"/>
            <a:ext cx="49523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Field services </a:t>
            </a:r>
            <a:r>
              <a:rPr sz="1600" spc="-15" dirty="0">
                <a:solidFill>
                  <a:srgbClr val="0E3857"/>
                </a:solidFill>
                <a:latin typeface="Calibri"/>
                <a:cs typeface="Calibri"/>
              </a:rPr>
              <a:t>programs </a:t>
            </a: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enable the Agency </a:t>
            </a:r>
            <a:r>
              <a:rPr sz="1600" spc="-10" dirty="0">
                <a:solidFill>
                  <a:srgbClr val="0E3857"/>
                </a:solidFill>
                <a:latin typeface="Calibri"/>
                <a:cs typeface="Calibri"/>
              </a:rPr>
              <a:t>to drive </a:t>
            </a:r>
            <a:r>
              <a:rPr sz="1600" spc="-15" dirty="0">
                <a:solidFill>
                  <a:srgbClr val="0E3857"/>
                </a:solidFill>
                <a:latin typeface="Calibri"/>
                <a:cs typeface="Calibri"/>
              </a:rPr>
              <a:t>progress </a:t>
            </a:r>
            <a:r>
              <a:rPr sz="1600" spc="-350" dirty="0">
                <a:solidFill>
                  <a:srgbClr val="0E38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on </a:t>
            </a:r>
            <a:r>
              <a:rPr sz="1600" spc="-15" dirty="0">
                <a:solidFill>
                  <a:srgbClr val="0E3857"/>
                </a:solidFill>
                <a:latin typeface="Calibri"/>
                <a:cs typeface="Calibri"/>
              </a:rPr>
              <a:t>Federal </a:t>
            </a:r>
            <a:r>
              <a:rPr sz="1600" spc="-10" dirty="0">
                <a:solidFill>
                  <a:srgbClr val="0E3857"/>
                </a:solidFill>
                <a:latin typeface="Calibri"/>
                <a:cs typeface="Calibri"/>
              </a:rPr>
              <a:t>priority areas, </a:t>
            </a: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while </a:t>
            </a:r>
            <a:r>
              <a:rPr sz="1600" spc="-10" dirty="0">
                <a:solidFill>
                  <a:srgbClr val="0E3857"/>
                </a:solidFill>
                <a:latin typeface="Calibri"/>
                <a:cs typeface="Calibri"/>
              </a:rPr>
              <a:t>providing </a:t>
            </a: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critical </a:t>
            </a:r>
            <a:r>
              <a:rPr sz="1600" spc="-10" dirty="0">
                <a:solidFill>
                  <a:srgbClr val="0E3857"/>
                </a:solidFill>
                <a:latin typeface="Calibri"/>
                <a:cs typeface="Calibri"/>
              </a:rPr>
              <a:t>support to </a:t>
            </a:r>
            <a:r>
              <a:rPr sz="1600" spc="-5" dirty="0">
                <a:solidFill>
                  <a:srgbClr val="0E38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3857"/>
                </a:solidFill>
                <a:latin typeface="Calibri"/>
                <a:cs typeface="Calibri"/>
              </a:rPr>
              <a:t>partners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431" y="3881120"/>
            <a:ext cx="4127500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They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a</a:t>
            </a:r>
            <a:r>
              <a:rPr sz="1400" spc="15" dirty="0">
                <a:latin typeface="Verdana"/>
                <a:cs typeface="Verdana"/>
              </a:rPr>
              <a:t>l</a:t>
            </a:r>
            <a:r>
              <a:rPr sz="1400" spc="-100" dirty="0">
                <a:latin typeface="Verdana"/>
                <a:cs typeface="Verdana"/>
              </a:rPr>
              <a:t>l</a:t>
            </a:r>
            <a:r>
              <a:rPr sz="1400" spc="55" dirty="0">
                <a:latin typeface="Verdana"/>
                <a:cs typeface="Verdana"/>
              </a:rPr>
              <a:t>o</a:t>
            </a:r>
            <a:r>
              <a:rPr sz="1400" spc="20" dirty="0">
                <a:latin typeface="Verdana"/>
                <a:cs typeface="Verdana"/>
              </a:rPr>
              <a:t>w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us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t</a:t>
            </a:r>
            <a:r>
              <a:rPr sz="1400" spc="65" dirty="0">
                <a:latin typeface="Verdana"/>
                <a:cs typeface="Verdana"/>
              </a:rPr>
              <a:t>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90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an</a:t>
            </a:r>
            <a:r>
              <a:rPr sz="1400" spc="55" dirty="0">
                <a:latin typeface="Verdana"/>
                <a:cs typeface="Verdana"/>
              </a:rPr>
              <a:t>d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dr</a:t>
            </a:r>
            <a:r>
              <a:rPr sz="1400" spc="-90" dirty="0">
                <a:latin typeface="Verdana"/>
                <a:cs typeface="Verdana"/>
              </a:rPr>
              <a:t>i</a:t>
            </a:r>
            <a:r>
              <a:rPr sz="1400" spc="-45" dirty="0">
                <a:latin typeface="Verdana"/>
                <a:cs typeface="Verdana"/>
              </a:rPr>
              <a:t>v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b="1" spc="5" dirty="0">
                <a:latin typeface="Tahoma"/>
                <a:cs typeface="Tahoma"/>
              </a:rPr>
              <a:t>concret</a:t>
            </a:r>
            <a:r>
              <a:rPr sz="1400" b="1" spc="15" dirty="0">
                <a:latin typeface="Tahoma"/>
                <a:cs typeface="Tahoma"/>
              </a:rPr>
              <a:t>e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25" dirty="0">
                <a:latin typeface="Tahoma"/>
                <a:cs typeface="Tahoma"/>
              </a:rPr>
              <a:t>w</a:t>
            </a:r>
            <a:r>
              <a:rPr sz="1400" b="1" spc="-55" dirty="0">
                <a:latin typeface="Tahoma"/>
                <a:cs typeface="Tahoma"/>
              </a:rPr>
              <a:t>or</a:t>
            </a:r>
            <a:r>
              <a:rPr sz="1400" b="1" spc="-60" dirty="0">
                <a:latin typeface="Tahoma"/>
                <a:cs typeface="Tahoma"/>
              </a:rPr>
              <a:t>k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spc="6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b="1" spc="-25" dirty="0">
                <a:latin typeface="Tahoma"/>
                <a:cs typeface="Tahoma"/>
              </a:rPr>
              <a:t>federal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priorities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9431" y="4681473"/>
            <a:ext cx="3336290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They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e</a:t>
            </a:r>
            <a:r>
              <a:rPr sz="1400" spc="15" dirty="0">
                <a:latin typeface="Verdana"/>
                <a:cs typeface="Verdana"/>
              </a:rPr>
              <a:t>n</a:t>
            </a:r>
            <a:r>
              <a:rPr sz="1400" spc="35" dirty="0">
                <a:latin typeface="Verdana"/>
                <a:cs typeface="Verdana"/>
              </a:rPr>
              <a:t>abl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us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t</a:t>
            </a:r>
            <a:r>
              <a:rPr sz="1400" spc="65" dirty="0">
                <a:latin typeface="Verdana"/>
                <a:cs typeface="Verdana"/>
              </a:rPr>
              <a:t>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i</a:t>
            </a:r>
            <a:r>
              <a:rPr sz="1400" spc="20" dirty="0">
                <a:latin typeface="Verdana"/>
                <a:cs typeface="Verdana"/>
              </a:rPr>
              <a:t>m</a:t>
            </a:r>
            <a:r>
              <a:rPr sz="1400" spc="5" dirty="0">
                <a:latin typeface="Verdana"/>
                <a:cs typeface="Verdana"/>
              </a:rPr>
              <a:t>p</a:t>
            </a:r>
            <a:r>
              <a:rPr sz="1400" spc="-1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ement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110" dirty="0">
                <a:latin typeface="Verdana"/>
                <a:cs typeface="Verdana"/>
              </a:rPr>
              <a:t>c</a:t>
            </a:r>
            <a:r>
              <a:rPr sz="1400" spc="135" dirty="0">
                <a:latin typeface="Verdana"/>
                <a:cs typeface="Verdana"/>
              </a:rPr>
              <a:t>o</a:t>
            </a:r>
            <a:r>
              <a:rPr sz="1400" spc="-35" dirty="0">
                <a:latin typeface="Verdana"/>
                <a:cs typeface="Verdana"/>
              </a:rPr>
              <a:t>h</a:t>
            </a:r>
            <a:r>
              <a:rPr sz="1400" spc="-60" dirty="0">
                <a:latin typeface="Verdana"/>
                <a:cs typeface="Verdana"/>
              </a:rPr>
              <a:t>e</a:t>
            </a:r>
            <a:r>
              <a:rPr sz="1400" spc="-70" dirty="0">
                <a:latin typeface="Verdana"/>
                <a:cs typeface="Verdana"/>
              </a:rPr>
              <a:t>s</a:t>
            </a:r>
            <a:r>
              <a:rPr sz="1400" spc="-100" dirty="0">
                <a:latin typeface="Verdana"/>
                <a:cs typeface="Verdana"/>
              </a:rPr>
              <a:t>i</a:t>
            </a:r>
            <a:r>
              <a:rPr sz="1400" spc="5" dirty="0">
                <a:latin typeface="Verdana"/>
                <a:cs typeface="Verdana"/>
              </a:rPr>
              <a:t>ve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b="1" spc="20" dirty="0">
                <a:latin typeface="Tahoma"/>
                <a:cs typeface="Tahoma"/>
              </a:rPr>
              <a:t>pan-Canadian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public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health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7919" y="2465958"/>
            <a:ext cx="4022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Verdana"/>
                <a:cs typeface="Verdana"/>
              </a:rPr>
              <a:t>They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increase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our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b="1" dirty="0">
                <a:latin typeface="Tahoma"/>
                <a:cs typeface="Tahoma"/>
              </a:rPr>
              <a:t>technical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surge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30" dirty="0">
                <a:latin typeface="Tahoma"/>
                <a:cs typeface="Tahoma"/>
              </a:rPr>
              <a:t>capacity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spc="-55" dirty="0">
                <a:latin typeface="Verdana"/>
                <a:cs typeface="Verdana"/>
              </a:rPr>
              <a:t>for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867" y="2679319"/>
            <a:ext cx="4448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4984" algn="l"/>
                <a:tab pos="692150" algn="l"/>
              </a:tabLst>
            </a:pPr>
            <a:r>
              <a:rPr sz="1400" u="sng" spc="-105" dirty="0">
                <a:uFill>
                  <a:solidFill>
                    <a:srgbClr val="EC7C30"/>
                  </a:solidFill>
                </a:uFill>
                <a:latin typeface="Verdana"/>
                <a:cs typeface="Verdana"/>
              </a:rPr>
              <a:t> 	</a:t>
            </a:r>
            <a:r>
              <a:rPr sz="1400" spc="-105" dirty="0">
                <a:latin typeface="Verdana"/>
                <a:cs typeface="Verdana"/>
              </a:rPr>
              <a:t>	</a:t>
            </a:r>
            <a:r>
              <a:rPr sz="1400" spc="110" dirty="0">
                <a:latin typeface="Verdana"/>
                <a:cs typeface="Verdana"/>
              </a:rPr>
              <a:t>c</a:t>
            </a:r>
            <a:r>
              <a:rPr sz="1400" spc="135" dirty="0">
                <a:latin typeface="Verdana"/>
                <a:cs typeface="Verdana"/>
              </a:rPr>
              <a:t>o</a:t>
            </a:r>
            <a:r>
              <a:rPr sz="1400" spc="20" dirty="0">
                <a:latin typeface="Verdana"/>
                <a:cs typeface="Verdana"/>
              </a:rPr>
              <a:t>m</a:t>
            </a:r>
            <a:r>
              <a:rPr sz="1400" spc="5" dirty="0">
                <a:latin typeface="Verdana"/>
                <a:cs typeface="Verdana"/>
              </a:rPr>
              <a:t>p</a:t>
            </a:r>
            <a:r>
              <a:rPr sz="1400" spc="-110" dirty="0">
                <a:latin typeface="Verdana"/>
                <a:cs typeface="Verdana"/>
              </a:rPr>
              <a:t>l</a:t>
            </a:r>
            <a:r>
              <a:rPr sz="1400" spc="-40" dirty="0">
                <a:latin typeface="Verdana"/>
                <a:cs typeface="Verdana"/>
              </a:rPr>
              <a:t>ex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an</a:t>
            </a:r>
            <a:r>
              <a:rPr sz="1400" spc="55" dirty="0">
                <a:latin typeface="Verdana"/>
                <a:cs typeface="Verdana"/>
              </a:rPr>
              <a:t>d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o</a:t>
            </a:r>
            <a:r>
              <a:rPr sz="1400" spc="-45" dirty="0">
                <a:latin typeface="Verdana"/>
                <a:cs typeface="Verdana"/>
              </a:rPr>
              <a:t>v</a:t>
            </a:r>
            <a:r>
              <a:rPr sz="1400" spc="-25" dirty="0">
                <a:latin typeface="Verdana"/>
                <a:cs typeface="Verdana"/>
              </a:rPr>
              <a:t>erla</a:t>
            </a:r>
            <a:r>
              <a:rPr sz="1400" spc="75" dirty="0">
                <a:latin typeface="Verdana"/>
                <a:cs typeface="Verdana"/>
              </a:rPr>
              <a:t>pp</a:t>
            </a:r>
            <a:r>
              <a:rPr sz="1400" spc="-110" dirty="0">
                <a:latin typeface="Verdana"/>
                <a:cs typeface="Verdana"/>
              </a:rPr>
              <a:t>i</a:t>
            </a:r>
            <a:r>
              <a:rPr sz="1400" spc="-35" dirty="0">
                <a:latin typeface="Verdana"/>
                <a:cs typeface="Verdana"/>
              </a:rPr>
              <a:t>n</a:t>
            </a:r>
            <a:r>
              <a:rPr sz="1400" spc="70" dirty="0">
                <a:latin typeface="Verdana"/>
                <a:cs typeface="Verdana"/>
              </a:rPr>
              <a:t>g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emergenc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es</a:t>
            </a:r>
            <a:r>
              <a:rPr sz="1400" spc="-125" dirty="0">
                <a:latin typeface="Verdana"/>
                <a:cs typeface="Verdana"/>
              </a:rPr>
              <a:t>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7919" y="2892679"/>
            <a:ext cx="41167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boosting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up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our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pool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of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deployment-ready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staff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9431" y="3250438"/>
            <a:ext cx="398970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Verdana"/>
                <a:cs typeface="Verdana"/>
              </a:rPr>
              <a:t>They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enable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us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tackle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specific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existing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b="1" spc="10" dirty="0">
                <a:latin typeface="Tahoma"/>
                <a:cs typeface="Tahoma"/>
              </a:rPr>
              <a:t>gaps </a:t>
            </a:r>
            <a:r>
              <a:rPr sz="1400" b="1" spc="-39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in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the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public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health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workforce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9688" y="3255752"/>
            <a:ext cx="522605" cy="438150"/>
            <a:chOff x="479688" y="3255752"/>
            <a:chExt cx="522605" cy="438150"/>
          </a:xfrm>
        </p:grpSpPr>
        <p:sp>
          <p:nvSpPr>
            <p:cNvPr id="20" name="object 20"/>
            <p:cNvSpPr/>
            <p:nvPr/>
          </p:nvSpPr>
          <p:spPr>
            <a:xfrm>
              <a:off x="483438" y="3259502"/>
              <a:ext cx="514984" cy="430530"/>
            </a:xfrm>
            <a:custGeom>
              <a:avLst/>
              <a:gdLst/>
              <a:ahLst/>
              <a:cxnLst/>
              <a:rect l="l" t="t" r="r" b="b"/>
              <a:pathLst>
                <a:path w="514984" h="430529">
                  <a:moveTo>
                    <a:pt x="489074" y="70696"/>
                  </a:moveTo>
                  <a:lnTo>
                    <a:pt x="25740" y="70696"/>
                  </a:lnTo>
                  <a:lnTo>
                    <a:pt x="15735" y="72740"/>
                  </a:lnTo>
                  <a:lnTo>
                    <a:pt x="7563" y="78251"/>
                  </a:lnTo>
                  <a:lnTo>
                    <a:pt x="2044" y="86411"/>
                  </a:lnTo>
                  <a:lnTo>
                    <a:pt x="0" y="96389"/>
                  </a:lnTo>
                  <a:lnTo>
                    <a:pt x="0" y="404794"/>
                  </a:lnTo>
                  <a:lnTo>
                    <a:pt x="2046" y="414782"/>
                  </a:lnTo>
                  <a:lnTo>
                    <a:pt x="7565" y="422939"/>
                  </a:lnTo>
                  <a:lnTo>
                    <a:pt x="15737" y="428447"/>
                  </a:lnTo>
                  <a:lnTo>
                    <a:pt x="25740" y="430486"/>
                  </a:lnTo>
                  <a:lnTo>
                    <a:pt x="489074" y="430486"/>
                  </a:lnTo>
                  <a:lnTo>
                    <a:pt x="499084" y="428447"/>
                  </a:lnTo>
                  <a:lnTo>
                    <a:pt x="507254" y="422939"/>
                  </a:lnTo>
                  <a:lnTo>
                    <a:pt x="510829" y="417651"/>
                  </a:lnTo>
                  <a:lnTo>
                    <a:pt x="18624" y="417645"/>
                  </a:lnTo>
                  <a:lnTo>
                    <a:pt x="12870" y="411897"/>
                  </a:lnTo>
                  <a:lnTo>
                    <a:pt x="12870" y="224808"/>
                  </a:lnTo>
                  <a:lnTo>
                    <a:pt x="225231" y="224808"/>
                  </a:lnTo>
                  <a:lnTo>
                    <a:pt x="225231" y="211962"/>
                  </a:lnTo>
                  <a:lnTo>
                    <a:pt x="12870" y="211962"/>
                  </a:lnTo>
                  <a:lnTo>
                    <a:pt x="12870" y="89297"/>
                  </a:lnTo>
                  <a:lnTo>
                    <a:pt x="18624" y="83548"/>
                  </a:lnTo>
                  <a:lnTo>
                    <a:pt x="510830" y="83543"/>
                  </a:lnTo>
                  <a:lnTo>
                    <a:pt x="507249" y="78248"/>
                  </a:lnTo>
                  <a:lnTo>
                    <a:pt x="499080" y="72739"/>
                  </a:lnTo>
                  <a:lnTo>
                    <a:pt x="489074" y="70696"/>
                  </a:lnTo>
                  <a:close/>
                </a:path>
                <a:path w="514984" h="430529">
                  <a:moveTo>
                    <a:pt x="514815" y="224808"/>
                  </a:moveTo>
                  <a:lnTo>
                    <a:pt x="501945" y="224808"/>
                  </a:lnTo>
                  <a:lnTo>
                    <a:pt x="501939" y="411897"/>
                  </a:lnTo>
                  <a:lnTo>
                    <a:pt x="496207" y="417645"/>
                  </a:lnTo>
                  <a:lnTo>
                    <a:pt x="489074" y="417651"/>
                  </a:lnTo>
                  <a:lnTo>
                    <a:pt x="510833" y="417645"/>
                  </a:lnTo>
                  <a:lnTo>
                    <a:pt x="512769" y="414782"/>
                  </a:lnTo>
                  <a:lnTo>
                    <a:pt x="514815" y="404794"/>
                  </a:lnTo>
                  <a:lnTo>
                    <a:pt x="514815" y="224808"/>
                  </a:lnTo>
                  <a:close/>
                </a:path>
                <a:path w="514984" h="430529">
                  <a:moveTo>
                    <a:pt x="225231" y="224808"/>
                  </a:moveTo>
                  <a:lnTo>
                    <a:pt x="212361" y="224808"/>
                  </a:lnTo>
                  <a:lnTo>
                    <a:pt x="212361" y="244077"/>
                  </a:lnTo>
                  <a:lnTo>
                    <a:pt x="214384" y="254078"/>
                  </a:lnTo>
                  <a:lnTo>
                    <a:pt x="219900" y="262244"/>
                  </a:lnTo>
                  <a:lnTo>
                    <a:pt x="228082" y="267750"/>
                  </a:lnTo>
                  <a:lnTo>
                    <a:pt x="238102" y="269769"/>
                  </a:lnTo>
                  <a:lnTo>
                    <a:pt x="276713" y="269769"/>
                  </a:lnTo>
                  <a:lnTo>
                    <a:pt x="286732" y="267750"/>
                  </a:lnTo>
                  <a:lnTo>
                    <a:pt x="294914" y="262244"/>
                  </a:lnTo>
                  <a:lnTo>
                    <a:pt x="298509" y="256923"/>
                  </a:lnTo>
                  <a:lnTo>
                    <a:pt x="230991" y="256923"/>
                  </a:lnTo>
                  <a:lnTo>
                    <a:pt x="225231" y="251175"/>
                  </a:lnTo>
                  <a:lnTo>
                    <a:pt x="225231" y="224808"/>
                  </a:lnTo>
                  <a:close/>
                </a:path>
                <a:path w="514984" h="430529">
                  <a:moveTo>
                    <a:pt x="302454" y="199115"/>
                  </a:moveTo>
                  <a:lnTo>
                    <a:pt x="289583" y="199115"/>
                  </a:lnTo>
                  <a:lnTo>
                    <a:pt x="289583" y="251175"/>
                  </a:lnTo>
                  <a:lnTo>
                    <a:pt x="283824" y="256923"/>
                  </a:lnTo>
                  <a:lnTo>
                    <a:pt x="298509" y="256923"/>
                  </a:lnTo>
                  <a:lnTo>
                    <a:pt x="300431" y="254078"/>
                  </a:lnTo>
                  <a:lnTo>
                    <a:pt x="302454" y="244077"/>
                  </a:lnTo>
                  <a:lnTo>
                    <a:pt x="302454" y="224808"/>
                  </a:lnTo>
                  <a:lnTo>
                    <a:pt x="514815" y="224808"/>
                  </a:lnTo>
                  <a:lnTo>
                    <a:pt x="514815" y="211962"/>
                  </a:lnTo>
                  <a:lnTo>
                    <a:pt x="302454" y="211962"/>
                  </a:lnTo>
                  <a:lnTo>
                    <a:pt x="302454" y="199115"/>
                  </a:lnTo>
                  <a:close/>
                </a:path>
                <a:path w="514984" h="430529">
                  <a:moveTo>
                    <a:pt x="302454" y="186269"/>
                  </a:moveTo>
                  <a:lnTo>
                    <a:pt x="212361" y="186269"/>
                  </a:lnTo>
                  <a:lnTo>
                    <a:pt x="212361" y="211962"/>
                  </a:lnTo>
                  <a:lnTo>
                    <a:pt x="225231" y="211962"/>
                  </a:lnTo>
                  <a:lnTo>
                    <a:pt x="225231" y="199115"/>
                  </a:lnTo>
                  <a:lnTo>
                    <a:pt x="302454" y="199115"/>
                  </a:lnTo>
                  <a:lnTo>
                    <a:pt x="302454" y="186269"/>
                  </a:lnTo>
                  <a:close/>
                </a:path>
                <a:path w="514984" h="430529">
                  <a:moveTo>
                    <a:pt x="510830" y="83543"/>
                  </a:moveTo>
                  <a:lnTo>
                    <a:pt x="496207" y="83543"/>
                  </a:lnTo>
                  <a:lnTo>
                    <a:pt x="501945" y="89297"/>
                  </a:lnTo>
                  <a:lnTo>
                    <a:pt x="501945" y="211962"/>
                  </a:lnTo>
                  <a:lnTo>
                    <a:pt x="514815" y="211962"/>
                  </a:lnTo>
                  <a:lnTo>
                    <a:pt x="514813" y="96389"/>
                  </a:lnTo>
                  <a:lnTo>
                    <a:pt x="512764" y="86404"/>
                  </a:lnTo>
                  <a:lnTo>
                    <a:pt x="510830" y="83543"/>
                  </a:lnTo>
                  <a:close/>
                </a:path>
                <a:path w="514984" h="430529">
                  <a:moveTo>
                    <a:pt x="315324" y="0"/>
                  </a:moveTo>
                  <a:lnTo>
                    <a:pt x="199491" y="0"/>
                  </a:lnTo>
                  <a:lnTo>
                    <a:pt x="186973" y="2534"/>
                  </a:lnTo>
                  <a:lnTo>
                    <a:pt x="176750" y="9417"/>
                  </a:lnTo>
                  <a:lnTo>
                    <a:pt x="169853" y="19621"/>
                  </a:lnTo>
                  <a:lnTo>
                    <a:pt x="167315" y="32115"/>
                  </a:lnTo>
                  <a:lnTo>
                    <a:pt x="167315" y="70696"/>
                  </a:lnTo>
                  <a:lnTo>
                    <a:pt x="347500" y="70696"/>
                  </a:lnTo>
                  <a:lnTo>
                    <a:pt x="180185" y="70654"/>
                  </a:lnTo>
                  <a:lnTo>
                    <a:pt x="180185" y="32115"/>
                  </a:lnTo>
                  <a:lnTo>
                    <a:pt x="181702" y="24615"/>
                  </a:lnTo>
                  <a:lnTo>
                    <a:pt x="185840" y="18490"/>
                  </a:lnTo>
                  <a:lnTo>
                    <a:pt x="191976" y="14360"/>
                  </a:lnTo>
                  <a:lnTo>
                    <a:pt x="199491" y="12846"/>
                  </a:lnTo>
                  <a:lnTo>
                    <a:pt x="340382" y="12846"/>
                  </a:lnTo>
                  <a:lnTo>
                    <a:pt x="338064" y="9417"/>
                  </a:lnTo>
                  <a:lnTo>
                    <a:pt x="327842" y="2534"/>
                  </a:lnTo>
                  <a:lnTo>
                    <a:pt x="315324" y="0"/>
                  </a:lnTo>
                  <a:close/>
                </a:path>
                <a:path w="514984" h="430529">
                  <a:moveTo>
                    <a:pt x="340382" y="12846"/>
                  </a:moveTo>
                  <a:lnTo>
                    <a:pt x="315324" y="12846"/>
                  </a:lnTo>
                  <a:lnTo>
                    <a:pt x="322838" y="14360"/>
                  </a:lnTo>
                  <a:lnTo>
                    <a:pt x="328975" y="18490"/>
                  </a:lnTo>
                  <a:lnTo>
                    <a:pt x="333112" y="24615"/>
                  </a:lnTo>
                  <a:lnTo>
                    <a:pt x="334630" y="32115"/>
                  </a:lnTo>
                  <a:lnTo>
                    <a:pt x="334630" y="70654"/>
                  </a:lnTo>
                  <a:lnTo>
                    <a:pt x="347500" y="70654"/>
                  </a:lnTo>
                  <a:lnTo>
                    <a:pt x="347500" y="32115"/>
                  </a:lnTo>
                  <a:lnTo>
                    <a:pt x="344961" y="19621"/>
                  </a:lnTo>
                  <a:lnTo>
                    <a:pt x="340382" y="1284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438" y="3259502"/>
              <a:ext cx="514984" cy="430530"/>
            </a:xfrm>
            <a:custGeom>
              <a:avLst/>
              <a:gdLst/>
              <a:ahLst/>
              <a:cxnLst/>
              <a:rect l="l" t="t" r="r" b="b"/>
              <a:pathLst>
                <a:path w="514984" h="430529">
                  <a:moveTo>
                    <a:pt x="489074" y="70696"/>
                  </a:moveTo>
                  <a:lnTo>
                    <a:pt x="347500" y="70696"/>
                  </a:lnTo>
                  <a:lnTo>
                    <a:pt x="347500" y="32115"/>
                  </a:lnTo>
                  <a:lnTo>
                    <a:pt x="344961" y="19621"/>
                  </a:lnTo>
                  <a:lnTo>
                    <a:pt x="338064" y="9417"/>
                  </a:lnTo>
                  <a:lnTo>
                    <a:pt x="327842" y="2534"/>
                  </a:lnTo>
                  <a:lnTo>
                    <a:pt x="315324" y="0"/>
                  </a:lnTo>
                  <a:lnTo>
                    <a:pt x="199491" y="0"/>
                  </a:lnTo>
                  <a:lnTo>
                    <a:pt x="186973" y="2534"/>
                  </a:lnTo>
                  <a:lnTo>
                    <a:pt x="176750" y="9417"/>
                  </a:lnTo>
                  <a:lnTo>
                    <a:pt x="169853" y="19621"/>
                  </a:lnTo>
                  <a:lnTo>
                    <a:pt x="167315" y="32115"/>
                  </a:lnTo>
                  <a:lnTo>
                    <a:pt x="167315" y="70696"/>
                  </a:lnTo>
                  <a:lnTo>
                    <a:pt x="25740" y="70696"/>
                  </a:lnTo>
                  <a:lnTo>
                    <a:pt x="15737" y="72739"/>
                  </a:lnTo>
                  <a:lnTo>
                    <a:pt x="7565" y="78248"/>
                  </a:lnTo>
                  <a:lnTo>
                    <a:pt x="2046" y="86404"/>
                  </a:lnTo>
                  <a:lnTo>
                    <a:pt x="0" y="96389"/>
                  </a:lnTo>
                  <a:lnTo>
                    <a:pt x="0" y="404794"/>
                  </a:lnTo>
                  <a:lnTo>
                    <a:pt x="2046" y="414782"/>
                  </a:lnTo>
                  <a:lnTo>
                    <a:pt x="7565" y="422939"/>
                  </a:lnTo>
                  <a:lnTo>
                    <a:pt x="15737" y="428447"/>
                  </a:lnTo>
                  <a:lnTo>
                    <a:pt x="25740" y="430486"/>
                  </a:lnTo>
                  <a:lnTo>
                    <a:pt x="489074" y="430486"/>
                  </a:lnTo>
                  <a:lnTo>
                    <a:pt x="499084" y="428447"/>
                  </a:lnTo>
                  <a:lnTo>
                    <a:pt x="507254" y="422939"/>
                  </a:lnTo>
                  <a:lnTo>
                    <a:pt x="512769" y="414782"/>
                  </a:lnTo>
                  <a:lnTo>
                    <a:pt x="514815" y="404794"/>
                  </a:lnTo>
                  <a:lnTo>
                    <a:pt x="514815" y="96399"/>
                  </a:lnTo>
                  <a:lnTo>
                    <a:pt x="512769" y="86411"/>
                  </a:lnTo>
                  <a:lnTo>
                    <a:pt x="507254" y="78251"/>
                  </a:lnTo>
                  <a:lnTo>
                    <a:pt x="499084" y="72740"/>
                  </a:lnTo>
                  <a:lnTo>
                    <a:pt x="489074" y="70696"/>
                  </a:lnTo>
                  <a:close/>
                </a:path>
              </a:pathLst>
            </a:custGeom>
            <a:ln w="74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876" y="3268600"/>
              <a:ext cx="161940" cy="653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96303" y="3343045"/>
              <a:ext cx="489584" cy="128905"/>
            </a:xfrm>
            <a:custGeom>
              <a:avLst/>
              <a:gdLst/>
              <a:ahLst/>
              <a:cxnLst/>
              <a:rect l="l" t="t" r="r" b="b"/>
              <a:pathLst>
                <a:path w="489584" h="128904">
                  <a:moveTo>
                    <a:pt x="12875" y="0"/>
                  </a:moveTo>
                  <a:lnTo>
                    <a:pt x="476209" y="0"/>
                  </a:lnTo>
                  <a:lnTo>
                    <a:pt x="483342" y="0"/>
                  </a:lnTo>
                  <a:lnTo>
                    <a:pt x="489080" y="5754"/>
                  </a:lnTo>
                  <a:lnTo>
                    <a:pt x="489080" y="12846"/>
                  </a:lnTo>
                  <a:lnTo>
                    <a:pt x="489080" y="128419"/>
                  </a:lnTo>
                  <a:lnTo>
                    <a:pt x="289589" y="128419"/>
                  </a:lnTo>
                  <a:lnTo>
                    <a:pt x="289589" y="102726"/>
                  </a:lnTo>
                  <a:lnTo>
                    <a:pt x="199496" y="102726"/>
                  </a:lnTo>
                  <a:lnTo>
                    <a:pt x="199496" y="128419"/>
                  </a:lnTo>
                  <a:lnTo>
                    <a:pt x="5" y="128419"/>
                  </a:lnTo>
                  <a:lnTo>
                    <a:pt x="5" y="12856"/>
                  </a:lnTo>
                  <a:lnTo>
                    <a:pt x="0" y="5759"/>
                  </a:lnTo>
                  <a:lnTo>
                    <a:pt x="5759" y="5"/>
                  </a:lnTo>
                  <a:lnTo>
                    <a:pt x="12870" y="0"/>
                  </a:lnTo>
                  <a:close/>
                </a:path>
              </a:pathLst>
            </a:custGeom>
            <a:ln w="749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920" y="3454868"/>
              <a:ext cx="71851" cy="6530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6308" y="3484310"/>
              <a:ext cx="489584" cy="193040"/>
            </a:xfrm>
            <a:custGeom>
              <a:avLst/>
              <a:gdLst/>
              <a:ahLst/>
              <a:cxnLst/>
              <a:rect l="l" t="t" r="r" b="b"/>
              <a:pathLst>
                <a:path w="489584" h="193039">
                  <a:moveTo>
                    <a:pt x="476204" y="192842"/>
                  </a:moveTo>
                  <a:lnTo>
                    <a:pt x="12870" y="192842"/>
                  </a:lnTo>
                  <a:lnTo>
                    <a:pt x="5759" y="192842"/>
                  </a:lnTo>
                  <a:lnTo>
                    <a:pt x="0" y="187088"/>
                  </a:lnTo>
                  <a:lnTo>
                    <a:pt x="0" y="179996"/>
                  </a:lnTo>
                  <a:lnTo>
                    <a:pt x="0" y="0"/>
                  </a:lnTo>
                  <a:lnTo>
                    <a:pt x="199491" y="0"/>
                  </a:lnTo>
                  <a:lnTo>
                    <a:pt x="199491" y="19269"/>
                  </a:lnTo>
                  <a:lnTo>
                    <a:pt x="201513" y="29269"/>
                  </a:lnTo>
                  <a:lnTo>
                    <a:pt x="207030" y="37436"/>
                  </a:lnTo>
                  <a:lnTo>
                    <a:pt x="215212" y="42942"/>
                  </a:lnTo>
                  <a:lnTo>
                    <a:pt x="225231" y="44961"/>
                  </a:lnTo>
                  <a:lnTo>
                    <a:pt x="263843" y="44961"/>
                  </a:lnTo>
                  <a:lnTo>
                    <a:pt x="273862" y="42942"/>
                  </a:lnTo>
                  <a:lnTo>
                    <a:pt x="282044" y="37436"/>
                  </a:lnTo>
                  <a:lnTo>
                    <a:pt x="287561" y="29269"/>
                  </a:lnTo>
                  <a:lnTo>
                    <a:pt x="289583" y="19269"/>
                  </a:lnTo>
                  <a:lnTo>
                    <a:pt x="289583" y="0"/>
                  </a:lnTo>
                  <a:lnTo>
                    <a:pt x="489074" y="0"/>
                  </a:lnTo>
                  <a:lnTo>
                    <a:pt x="489074" y="179985"/>
                  </a:lnTo>
                  <a:lnTo>
                    <a:pt x="489074" y="187083"/>
                  </a:lnTo>
                  <a:lnTo>
                    <a:pt x="483336" y="192837"/>
                  </a:lnTo>
                  <a:lnTo>
                    <a:pt x="476204" y="192842"/>
                  </a:lnTo>
                  <a:close/>
                </a:path>
              </a:pathLst>
            </a:custGeom>
            <a:ln w="74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51262" y="2567710"/>
            <a:ext cx="553720" cy="283845"/>
            <a:chOff x="451262" y="2567710"/>
            <a:chExt cx="553720" cy="283845"/>
          </a:xfrm>
        </p:grpSpPr>
        <p:sp>
          <p:nvSpPr>
            <p:cNvPr id="27" name="object 27"/>
            <p:cNvSpPr/>
            <p:nvPr/>
          </p:nvSpPr>
          <p:spPr>
            <a:xfrm>
              <a:off x="509178" y="2619220"/>
              <a:ext cx="13335" cy="180340"/>
            </a:xfrm>
            <a:custGeom>
              <a:avLst/>
              <a:gdLst/>
              <a:ahLst/>
              <a:cxnLst/>
              <a:rect l="l" t="t" r="r" b="b"/>
              <a:pathLst>
                <a:path w="13334" h="180339">
                  <a:moveTo>
                    <a:pt x="12870" y="0"/>
                  </a:moveTo>
                  <a:lnTo>
                    <a:pt x="0" y="0"/>
                  </a:lnTo>
                  <a:lnTo>
                    <a:pt x="0" y="180284"/>
                  </a:lnTo>
                  <a:lnTo>
                    <a:pt x="12870" y="180284"/>
                  </a:lnTo>
                  <a:lnTo>
                    <a:pt x="1287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9178" y="2619220"/>
              <a:ext cx="13335" cy="180340"/>
            </a:xfrm>
            <a:custGeom>
              <a:avLst/>
              <a:gdLst/>
              <a:ahLst/>
              <a:cxnLst/>
              <a:rect l="l" t="t" r="r" b="b"/>
              <a:pathLst>
                <a:path w="13334" h="180339">
                  <a:moveTo>
                    <a:pt x="0" y="180284"/>
                  </a:moveTo>
                  <a:lnTo>
                    <a:pt x="12870" y="180284"/>
                  </a:lnTo>
                  <a:lnTo>
                    <a:pt x="12870" y="0"/>
                  </a:lnTo>
                  <a:lnTo>
                    <a:pt x="0" y="0"/>
                  </a:lnTo>
                  <a:lnTo>
                    <a:pt x="0" y="180284"/>
                  </a:lnTo>
                  <a:close/>
                </a:path>
              </a:pathLst>
            </a:custGeom>
            <a:ln w="750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262" y="2567710"/>
              <a:ext cx="553720" cy="283845"/>
            </a:xfrm>
            <a:custGeom>
              <a:avLst/>
              <a:gdLst/>
              <a:ahLst/>
              <a:cxnLst/>
              <a:rect l="l" t="t" r="r" b="b"/>
              <a:pathLst>
                <a:path w="553719" h="283844">
                  <a:moveTo>
                    <a:pt x="476204" y="0"/>
                  </a:moveTo>
                  <a:lnTo>
                    <a:pt x="19305" y="0"/>
                  </a:lnTo>
                  <a:lnTo>
                    <a:pt x="11791" y="1518"/>
                  </a:lnTo>
                  <a:lnTo>
                    <a:pt x="5654" y="5658"/>
                  </a:lnTo>
                  <a:lnTo>
                    <a:pt x="1517" y="11797"/>
                  </a:lnTo>
                  <a:lnTo>
                    <a:pt x="0" y="19316"/>
                  </a:lnTo>
                  <a:lnTo>
                    <a:pt x="0" y="263988"/>
                  </a:lnTo>
                  <a:lnTo>
                    <a:pt x="1517" y="271506"/>
                  </a:lnTo>
                  <a:lnTo>
                    <a:pt x="5654" y="277646"/>
                  </a:lnTo>
                  <a:lnTo>
                    <a:pt x="11791" y="281786"/>
                  </a:lnTo>
                  <a:lnTo>
                    <a:pt x="19305" y="283304"/>
                  </a:lnTo>
                  <a:lnTo>
                    <a:pt x="476204" y="283304"/>
                  </a:lnTo>
                  <a:lnTo>
                    <a:pt x="483718" y="281786"/>
                  </a:lnTo>
                  <a:lnTo>
                    <a:pt x="489855" y="277646"/>
                  </a:lnTo>
                  <a:lnTo>
                    <a:pt x="493992" y="271506"/>
                  </a:lnTo>
                  <a:lnTo>
                    <a:pt x="494210" y="270426"/>
                  </a:lnTo>
                  <a:lnTo>
                    <a:pt x="15751" y="270426"/>
                  </a:lnTo>
                  <a:lnTo>
                    <a:pt x="12870" y="267545"/>
                  </a:lnTo>
                  <a:lnTo>
                    <a:pt x="12870" y="15758"/>
                  </a:lnTo>
                  <a:lnTo>
                    <a:pt x="15751" y="12877"/>
                  </a:lnTo>
                  <a:lnTo>
                    <a:pt x="494210" y="12877"/>
                  </a:lnTo>
                  <a:lnTo>
                    <a:pt x="493992" y="11797"/>
                  </a:lnTo>
                  <a:lnTo>
                    <a:pt x="489855" y="5658"/>
                  </a:lnTo>
                  <a:lnTo>
                    <a:pt x="483718" y="1518"/>
                  </a:lnTo>
                  <a:lnTo>
                    <a:pt x="476204" y="0"/>
                  </a:lnTo>
                  <a:close/>
                </a:path>
                <a:path w="553719" h="283844">
                  <a:moveTo>
                    <a:pt x="494210" y="12877"/>
                  </a:moveTo>
                  <a:lnTo>
                    <a:pt x="479759" y="12877"/>
                  </a:lnTo>
                  <a:lnTo>
                    <a:pt x="482639" y="15758"/>
                  </a:lnTo>
                  <a:lnTo>
                    <a:pt x="482639" y="267545"/>
                  </a:lnTo>
                  <a:lnTo>
                    <a:pt x="479759" y="270426"/>
                  </a:lnTo>
                  <a:lnTo>
                    <a:pt x="494210" y="270426"/>
                  </a:lnTo>
                  <a:lnTo>
                    <a:pt x="495510" y="263988"/>
                  </a:lnTo>
                  <a:lnTo>
                    <a:pt x="495510" y="193162"/>
                  </a:lnTo>
                  <a:lnTo>
                    <a:pt x="534121" y="193162"/>
                  </a:lnTo>
                  <a:lnTo>
                    <a:pt x="541639" y="191643"/>
                  </a:lnTo>
                  <a:lnTo>
                    <a:pt x="547775" y="187504"/>
                  </a:lnTo>
                  <a:lnTo>
                    <a:pt x="551911" y="181364"/>
                  </a:lnTo>
                  <a:lnTo>
                    <a:pt x="552128" y="180284"/>
                  </a:lnTo>
                  <a:lnTo>
                    <a:pt x="495510" y="180284"/>
                  </a:lnTo>
                  <a:lnTo>
                    <a:pt x="495510" y="103019"/>
                  </a:lnTo>
                  <a:lnTo>
                    <a:pt x="552128" y="103019"/>
                  </a:lnTo>
                  <a:lnTo>
                    <a:pt x="551911" y="101940"/>
                  </a:lnTo>
                  <a:lnTo>
                    <a:pt x="547775" y="95800"/>
                  </a:lnTo>
                  <a:lnTo>
                    <a:pt x="541639" y="91660"/>
                  </a:lnTo>
                  <a:lnTo>
                    <a:pt x="534121" y="90142"/>
                  </a:lnTo>
                  <a:lnTo>
                    <a:pt x="495510" y="90142"/>
                  </a:lnTo>
                  <a:lnTo>
                    <a:pt x="495510" y="19316"/>
                  </a:lnTo>
                  <a:lnTo>
                    <a:pt x="494210" y="12877"/>
                  </a:lnTo>
                  <a:close/>
                </a:path>
                <a:path w="553719" h="283844">
                  <a:moveTo>
                    <a:pt x="552128" y="103019"/>
                  </a:moveTo>
                  <a:lnTo>
                    <a:pt x="537660" y="103019"/>
                  </a:lnTo>
                  <a:lnTo>
                    <a:pt x="540556" y="105901"/>
                  </a:lnTo>
                  <a:lnTo>
                    <a:pt x="540556" y="177403"/>
                  </a:lnTo>
                  <a:lnTo>
                    <a:pt x="537660" y="180284"/>
                  </a:lnTo>
                  <a:lnTo>
                    <a:pt x="552128" y="180284"/>
                  </a:lnTo>
                  <a:lnTo>
                    <a:pt x="553426" y="173845"/>
                  </a:lnTo>
                  <a:lnTo>
                    <a:pt x="553426" y="109458"/>
                  </a:lnTo>
                  <a:lnTo>
                    <a:pt x="552128" y="10301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132" y="2580587"/>
              <a:ext cx="527685" cy="257810"/>
            </a:xfrm>
            <a:custGeom>
              <a:avLst/>
              <a:gdLst/>
              <a:ahLst/>
              <a:cxnLst/>
              <a:rect l="l" t="t" r="r" b="b"/>
              <a:pathLst>
                <a:path w="527685" h="257810">
                  <a:moveTo>
                    <a:pt x="469769" y="251110"/>
                  </a:moveTo>
                  <a:lnTo>
                    <a:pt x="469769" y="254668"/>
                  </a:lnTo>
                  <a:lnTo>
                    <a:pt x="466889" y="257549"/>
                  </a:lnTo>
                  <a:lnTo>
                    <a:pt x="463334" y="257549"/>
                  </a:lnTo>
                  <a:lnTo>
                    <a:pt x="6435" y="257549"/>
                  </a:lnTo>
                  <a:lnTo>
                    <a:pt x="2881" y="257549"/>
                  </a:lnTo>
                  <a:lnTo>
                    <a:pt x="0" y="254668"/>
                  </a:lnTo>
                  <a:lnTo>
                    <a:pt x="0" y="251110"/>
                  </a:lnTo>
                  <a:lnTo>
                    <a:pt x="0" y="6438"/>
                  </a:lnTo>
                  <a:lnTo>
                    <a:pt x="0" y="2881"/>
                  </a:lnTo>
                  <a:lnTo>
                    <a:pt x="2881" y="0"/>
                  </a:lnTo>
                  <a:lnTo>
                    <a:pt x="6435" y="0"/>
                  </a:lnTo>
                  <a:lnTo>
                    <a:pt x="463334" y="0"/>
                  </a:lnTo>
                  <a:lnTo>
                    <a:pt x="466889" y="0"/>
                  </a:lnTo>
                  <a:lnTo>
                    <a:pt x="469769" y="2881"/>
                  </a:lnTo>
                  <a:lnTo>
                    <a:pt x="469769" y="6438"/>
                  </a:lnTo>
                  <a:lnTo>
                    <a:pt x="469769" y="251110"/>
                  </a:lnTo>
                  <a:close/>
                </a:path>
                <a:path w="527685" h="257810">
                  <a:moveTo>
                    <a:pt x="527686" y="160968"/>
                  </a:moveTo>
                  <a:lnTo>
                    <a:pt x="527686" y="164525"/>
                  </a:lnTo>
                  <a:lnTo>
                    <a:pt x="524790" y="167407"/>
                  </a:lnTo>
                  <a:lnTo>
                    <a:pt x="521250" y="167407"/>
                  </a:lnTo>
                  <a:lnTo>
                    <a:pt x="482639" y="167407"/>
                  </a:lnTo>
                  <a:lnTo>
                    <a:pt x="482639" y="90142"/>
                  </a:lnTo>
                  <a:lnTo>
                    <a:pt x="521250" y="90142"/>
                  </a:lnTo>
                  <a:lnTo>
                    <a:pt x="524790" y="90142"/>
                  </a:lnTo>
                  <a:lnTo>
                    <a:pt x="527686" y="93023"/>
                  </a:lnTo>
                  <a:lnTo>
                    <a:pt x="527686" y="96581"/>
                  </a:lnTo>
                  <a:lnTo>
                    <a:pt x="527686" y="160968"/>
                  </a:lnTo>
                  <a:close/>
                </a:path>
              </a:pathLst>
            </a:custGeom>
            <a:ln w="750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165" y="4698845"/>
            <a:ext cx="393620" cy="52276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50560" y="3962264"/>
            <a:ext cx="458470" cy="433070"/>
            <a:chOff x="450560" y="3962264"/>
            <a:chExt cx="458470" cy="43307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050" y="4129671"/>
              <a:ext cx="252048" cy="110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050" y="4284201"/>
              <a:ext cx="252048" cy="1105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7370" y="3966019"/>
              <a:ext cx="257810" cy="116205"/>
            </a:xfrm>
            <a:custGeom>
              <a:avLst/>
              <a:gdLst/>
              <a:ahLst/>
              <a:cxnLst/>
              <a:rect l="l" t="t" r="r" b="b"/>
              <a:pathLst>
                <a:path w="257809" h="116204">
                  <a:moveTo>
                    <a:pt x="257407" y="0"/>
                  </a:moveTo>
                  <a:lnTo>
                    <a:pt x="0" y="0"/>
                  </a:lnTo>
                  <a:lnTo>
                    <a:pt x="0" y="115897"/>
                  </a:lnTo>
                  <a:lnTo>
                    <a:pt x="257407" y="115897"/>
                  </a:lnTo>
                  <a:lnTo>
                    <a:pt x="257407" y="90142"/>
                  </a:lnTo>
                  <a:lnTo>
                    <a:pt x="25740" y="90142"/>
                  </a:lnTo>
                  <a:lnTo>
                    <a:pt x="25740" y="25754"/>
                  </a:lnTo>
                  <a:lnTo>
                    <a:pt x="257407" y="25754"/>
                  </a:lnTo>
                  <a:lnTo>
                    <a:pt x="257407" y="0"/>
                  </a:lnTo>
                  <a:close/>
                </a:path>
                <a:path w="257809" h="116204">
                  <a:moveTo>
                    <a:pt x="257407" y="25754"/>
                  </a:moveTo>
                  <a:lnTo>
                    <a:pt x="231667" y="25754"/>
                  </a:lnTo>
                  <a:lnTo>
                    <a:pt x="231667" y="90142"/>
                  </a:lnTo>
                  <a:lnTo>
                    <a:pt x="257407" y="90142"/>
                  </a:lnTo>
                  <a:lnTo>
                    <a:pt x="257407" y="257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370" y="3966019"/>
              <a:ext cx="257810" cy="116205"/>
            </a:xfrm>
            <a:custGeom>
              <a:avLst/>
              <a:gdLst/>
              <a:ahLst/>
              <a:cxnLst/>
              <a:rect l="l" t="t" r="r" b="b"/>
              <a:pathLst>
                <a:path w="257809" h="116204">
                  <a:moveTo>
                    <a:pt x="0" y="115897"/>
                  </a:moveTo>
                  <a:lnTo>
                    <a:pt x="257407" y="115897"/>
                  </a:lnTo>
                  <a:lnTo>
                    <a:pt x="257407" y="0"/>
                  </a:lnTo>
                  <a:lnTo>
                    <a:pt x="0" y="0"/>
                  </a:lnTo>
                  <a:lnTo>
                    <a:pt x="0" y="115897"/>
                  </a:lnTo>
                  <a:close/>
                </a:path>
                <a:path w="257809" h="116204">
                  <a:moveTo>
                    <a:pt x="25740" y="25754"/>
                  </a:moveTo>
                  <a:lnTo>
                    <a:pt x="231667" y="25754"/>
                  </a:lnTo>
                  <a:lnTo>
                    <a:pt x="231667" y="90142"/>
                  </a:lnTo>
                  <a:lnTo>
                    <a:pt x="25740" y="90142"/>
                  </a:lnTo>
                  <a:lnTo>
                    <a:pt x="25740" y="25754"/>
                  </a:lnTo>
                  <a:close/>
                </a:path>
              </a:pathLst>
            </a:custGeom>
            <a:ln w="750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4314" y="3972458"/>
              <a:ext cx="141605" cy="342900"/>
            </a:xfrm>
            <a:custGeom>
              <a:avLst/>
              <a:gdLst/>
              <a:ahLst/>
              <a:cxnLst/>
              <a:rect l="l" t="t" r="r" b="b"/>
              <a:pathLst>
                <a:path w="141604" h="342900">
                  <a:moveTo>
                    <a:pt x="141585" y="0"/>
                  </a:moveTo>
                  <a:lnTo>
                    <a:pt x="0" y="0"/>
                  </a:lnTo>
                  <a:lnTo>
                    <a:pt x="0" y="12877"/>
                  </a:lnTo>
                  <a:lnTo>
                    <a:pt x="117764" y="12877"/>
                  </a:lnTo>
                  <a:lnTo>
                    <a:pt x="83195" y="46300"/>
                  </a:lnTo>
                  <a:lnTo>
                    <a:pt x="57861" y="85324"/>
                  </a:lnTo>
                  <a:lnTo>
                    <a:pt x="42034" y="128305"/>
                  </a:lnTo>
                  <a:lnTo>
                    <a:pt x="35949" y="173492"/>
                  </a:lnTo>
                  <a:lnTo>
                    <a:pt x="39843" y="219131"/>
                  </a:lnTo>
                  <a:lnTo>
                    <a:pt x="53951" y="263474"/>
                  </a:lnTo>
                  <a:lnTo>
                    <a:pt x="78509" y="304766"/>
                  </a:lnTo>
                  <a:lnTo>
                    <a:pt x="93623" y="322455"/>
                  </a:lnTo>
                  <a:lnTo>
                    <a:pt x="115549" y="342476"/>
                  </a:lnTo>
                  <a:lnTo>
                    <a:pt x="123802" y="332598"/>
                  </a:lnTo>
                  <a:lnTo>
                    <a:pt x="118868" y="328466"/>
                  </a:lnTo>
                  <a:lnTo>
                    <a:pt x="87814" y="295808"/>
                  </a:lnTo>
                  <a:lnTo>
                    <a:pt x="65685" y="258184"/>
                  </a:lnTo>
                  <a:lnTo>
                    <a:pt x="52629" y="217246"/>
                  </a:lnTo>
                  <a:lnTo>
                    <a:pt x="48795" y="174644"/>
                  </a:lnTo>
                  <a:lnTo>
                    <a:pt x="54332" y="132030"/>
                  </a:lnTo>
                  <a:lnTo>
                    <a:pt x="69389" y="91056"/>
                  </a:lnTo>
                  <a:lnTo>
                    <a:pt x="94114" y="53371"/>
                  </a:lnTo>
                  <a:lnTo>
                    <a:pt x="128612" y="20979"/>
                  </a:lnTo>
                  <a:lnTo>
                    <a:pt x="128714" y="141652"/>
                  </a:lnTo>
                  <a:lnTo>
                    <a:pt x="141585" y="141652"/>
                  </a:lnTo>
                  <a:lnTo>
                    <a:pt x="14158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4314" y="3972458"/>
              <a:ext cx="141605" cy="342900"/>
            </a:xfrm>
            <a:custGeom>
              <a:avLst/>
              <a:gdLst/>
              <a:ahLst/>
              <a:cxnLst/>
              <a:rect l="l" t="t" r="r" b="b"/>
              <a:pathLst>
                <a:path w="141604" h="342900">
                  <a:moveTo>
                    <a:pt x="0" y="12877"/>
                  </a:moveTo>
                  <a:lnTo>
                    <a:pt x="117764" y="12877"/>
                  </a:lnTo>
                  <a:lnTo>
                    <a:pt x="83195" y="46300"/>
                  </a:lnTo>
                  <a:lnTo>
                    <a:pt x="57861" y="85324"/>
                  </a:lnTo>
                  <a:lnTo>
                    <a:pt x="42034" y="128305"/>
                  </a:lnTo>
                  <a:lnTo>
                    <a:pt x="35949" y="173492"/>
                  </a:lnTo>
                  <a:lnTo>
                    <a:pt x="39843" y="219131"/>
                  </a:lnTo>
                  <a:lnTo>
                    <a:pt x="53951" y="263474"/>
                  </a:lnTo>
                  <a:lnTo>
                    <a:pt x="78509" y="304766"/>
                  </a:lnTo>
                  <a:lnTo>
                    <a:pt x="110615" y="338344"/>
                  </a:lnTo>
                  <a:lnTo>
                    <a:pt x="115549" y="342476"/>
                  </a:lnTo>
                  <a:lnTo>
                    <a:pt x="123802" y="332598"/>
                  </a:lnTo>
                  <a:lnTo>
                    <a:pt x="118868" y="328466"/>
                  </a:lnTo>
                  <a:lnTo>
                    <a:pt x="87814" y="295808"/>
                  </a:lnTo>
                  <a:lnTo>
                    <a:pt x="65685" y="258184"/>
                  </a:lnTo>
                  <a:lnTo>
                    <a:pt x="52629" y="217246"/>
                  </a:lnTo>
                  <a:lnTo>
                    <a:pt x="48795" y="174644"/>
                  </a:lnTo>
                  <a:lnTo>
                    <a:pt x="54332" y="132030"/>
                  </a:lnTo>
                  <a:lnTo>
                    <a:pt x="69389" y="91056"/>
                  </a:lnTo>
                  <a:lnTo>
                    <a:pt x="94114" y="53371"/>
                  </a:lnTo>
                  <a:lnTo>
                    <a:pt x="128612" y="20979"/>
                  </a:lnTo>
                  <a:lnTo>
                    <a:pt x="128714" y="141652"/>
                  </a:lnTo>
                  <a:lnTo>
                    <a:pt x="141585" y="141652"/>
                  </a:lnTo>
                  <a:lnTo>
                    <a:pt x="141585" y="0"/>
                  </a:lnTo>
                  <a:lnTo>
                    <a:pt x="0" y="0"/>
                  </a:lnTo>
                  <a:lnTo>
                    <a:pt x="0" y="12877"/>
                  </a:lnTo>
                  <a:close/>
                </a:path>
              </a:pathLst>
            </a:custGeom>
            <a:ln w="750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208025" y="3153917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>
                <a:moveTo>
                  <a:pt x="0" y="0"/>
                </a:moveTo>
                <a:lnTo>
                  <a:pt x="5481955" y="0"/>
                </a:lnTo>
              </a:path>
            </a:pathLst>
          </a:custGeom>
          <a:ln w="19050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454" y="3806190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242" y="0"/>
                </a:lnTo>
              </a:path>
            </a:pathLst>
          </a:custGeom>
          <a:ln w="19050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3454" y="4546853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242" y="0"/>
                </a:lnTo>
              </a:path>
            </a:pathLst>
          </a:custGeom>
          <a:ln w="19050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7696" y="0"/>
            <a:ext cx="6845934" cy="5436235"/>
            <a:chOff x="5187696" y="0"/>
            <a:chExt cx="6845934" cy="5436235"/>
          </a:xfrm>
        </p:grpSpPr>
        <p:sp>
          <p:nvSpPr>
            <p:cNvPr id="3" name="object 3"/>
            <p:cNvSpPr/>
            <p:nvPr/>
          </p:nvSpPr>
          <p:spPr>
            <a:xfrm>
              <a:off x="10744961" y="4738878"/>
              <a:ext cx="187960" cy="177165"/>
            </a:xfrm>
            <a:custGeom>
              <a:avLst/>
              <a:gdLst/>
              <a:ahLst/>
              <a:cxnLst/>
              <a:rect l="l" t="t" r="r" b="b"/>
              <a:pathLst>
                <a:path w="187959" h="177164">
                  <a:moveTo>
                    <a:pt x="93726" y="0"/>
                  </a:moveTo>
                  <a:lnTo>
                    <a:pt x="57221" y="6953"/>
                  </a:lnTo>
                  <a:lnTo>
                    <a:pt x="27432" y="25907"/>
                  </a:lnTo>
                  <a:lnTo>
                    <a:pt x="7358" y="54006"/>
                  </a:lnTo>
                  <a:lnTo>
                    <a:pt x="0" y="88392"/>
                  </a:lnTo>
                  <a:lnTo>
                    <a:pt x="7358" y="122777"/>
                  </a:lnTo>
                  <a:lnTo>
                    <a:pt x="27432" y="150875"/>
                  </a:lnTo>
                  <a:lnTo>
                    <a:pt x="57221" y="169830"/>
                  </a:lnTo>
                  <a:lnTo>
                    <a:pt x="93726" y="176784"/>
                  </a:lnTo>
                  <a:lnTo>
                    <a:pt x="130230" y="169830"/>
                  </a:lnTo>
                  <a:lnTo>
                    <a:pt x="160020" y="150876"/>
                  </a:lnTo>
                  <a:lnTo>
                    <a:pt x="180093" y="122777"/>
                  </a:lnTo>
                  <a:lnTo>
                    <a:pt x="187452" y="88392"/>
                  </a:lnTo>
                  <a:lnTo>
                    <a:pt x="180093" y="54006"/>
                  </a:lnTo>
                  <a:lnTo>
                    <a:pt x="160020" y="25908"/>
                  </a:lnTo>
                  <a:lnTo>
                    <a:pt x="130230" y="6953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AF7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44961" y="4738878"/>
              <a:ext cx="187960" cy="177165"/>
            </a:xfrm>
            <a:custGeom>
              <a:avLst/>
              <a:gdLst/>
              <a:ahLst/>
              <a:cxnLst/>
              <a:rect l="l" t="t" r="r" b="b"/>
              <a:pathLst>
                <a:path w="187959" h="177164">
                  <a:moveTo>
                    <a:pt x="0" y="88392"/>
                  </a:moveTo>
                  <a:lnTo>
                    <a:pt x="7358" y="54006"/>
                  </a:lnTo>
                  <a:lnTo>
                    <a:pt x="27432" y="25907"/>
                  </a:lnTo>
                  <a:lnTo>
                    <a:pt x="57221" y="6953"/>
                  </a:lnTo>
                  <a:lnTo>
                    <a:pt x="93726" y="0"/>
                  </a:lnTo>
                  <a:lnTo>
                    <a:pt x="130230" y="6953"/>
                  </a:lnTo>
                  <a:lnTo>
                    <a:pt x="160020" y="25908"/>
                  </a:lnTo>
                  <a:lnTo>
                    <a:pt x="180093" y="54006"/>
                  </a:lnTo>
                  <a:lnTo>
                    <a:pt x="187452" y="88392"/>
                  </a:lnTo>
                  <a:lnTo>
                    <a:pt x="180093" y="122777"/>
                  </a:lnTo>
                  <a:lnTo>
                    <a:pt x="160020" y="150876"/>
                  </a:lnTo>
                  <a:lnTo>
                    <a:pt x="130230" y="169830"/>
                  </a:lnTo>
                  <a:lnTo>
                    <a:pt x="93726" y="176784"/>
                  </a:lnTo>
                  <a:lnTo>
                    <a:pt x="57221" y="169830"/>
                  </a:lnTo>
                  <a:lnTo>
                    <a:pt x="27432" y="150875"/>
                  </a:lnTo>
                  <a:lnTo>
                    <a:pt x="7358" y="122777"/>
                  </a:lnTo>
                  <a:lnTo>
                    <a:pt x="0" y="88392"/>
                  </a:lnTo>
                  <a:close/>
                </a:path>
              </a:pathLst>
            </a:custGeom>
            <a:ln w="41274">
              <a:solidFill>
                <a:srgbClr val="AF7A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7696" y="0"/>
              <a:ext cx="6845808" cy="5436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696" y="1508760"/>
              <a:ext cx="116585" cy="4762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180" y="1726628"/>
              <a:ext cx="227203" cy="21196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5228" y="2784284"/>
            <a:ext cx="227203" cy="2119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5228" y="2516060"/>
            <a:ext cx="227203" cy="2119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5228" y="3054032"/>
            <a:ext cx="227203" cy="21043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765228" y="3323780"/>
            <a:ext cx="231775" cy="462280"/>
            <a:chOff x="5765228" y="3323780"/>
            <a:chExt cx="231775" cy="46228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5228" y="3323780"/>
              <a:ext cx="227203" cy="2119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1324" y="3573716"/>
              <a:ext cx="225678" cy="21196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9316" y="2944304"/>
            <a:ext cx="227202" cy="2119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69316" y="3212528"/>
            <a:ext cx="227202" cy="21348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466268" y="3483800"/>
            <a:ext cx="230504" cy="459105"/>
            <a:chOff x="6466268" y="3483800"/>
            <a:chExt cx="230504" cy="459105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9316" y="3483800"/>
              <a:ext cx="227202" cy="2104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6268" y="3730688"/>
              <a:ext cx="227202" cy="21196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27684" y="3326828"/>
            <a:ext cx="227202" cy="21043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27684" y="3595052"/>
            <a:ext cx="227202" cy="21196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127684" y="3863276"/>
            <a:ext cx="233679" cy="469900"/>
            <a:chOff x="7127684" y="3863276"/>
            <a:chExt cx="233679" cy="46990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27684" y="3863276"/>
              <a:ext cx="227202" cy="2134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33780" y="4120832"/>
              <a:ext cx="227202" cy="21196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715948" y="3592004"/>
            <a:ext cx="227203" cy="2119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7684" y="3069272"/>
            <a:ext cx="227202" cy="21196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72792" y="4238180"/>
            <a:ext cx="227202" cy="21043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98472" y="4236656"/>
            <a:ext cx="227203" cy="21196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647112" y="4236656"/>
            <a:ext cx="755015" cy="212090"/>
            <a:chOff x="8647112" y="4236656"/>
            <a:chExt cx="755015" cy="21209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7112" y="4238180"/>
              <a:ext cx="227202" cy="2104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9240" y="4236656"/>
              <a:ext cx="227202" cy="2119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74416" y="4236656"/>
              <a:ext cx="227202" cy="21196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872408" y="3860228"/>
            <a:ext cx="225678" cy="21043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72408" y="3590480"/>
            <a:ext cx="225678" cy="21196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0494200" y="4139120"/>
            <a:ext cx="986155" cy="614680"/>
            <a:chOff x="10494200" y="4139120"/>
            <a:chExt cx="986155" cy="614680"/>
          </a:xfrm>
        </p:grpSpPr>
        <p:sp>
          <p:nvSpPr>
            <p:cNvPr id="35" name="object 35"/>
            <p:cNvSpPr/>
            <p:nvPr/>
          </p:nvSpPr>
          <p:spPr>
            <a:xfrm>
              <a:off x="10950702" y="4159758"/>
              <a:ext cx="186055" cy="172720"/>
            </a:xfrm>
            <a:custGeom>
              <a:avLst/>
              <a:gdLst/>
              <a:ahLst/>
              <a:cxnLst/>
              <a:rect l="l" t="t" r="r" b="b"/>
              <a:pathLst>
                <a:path w="186054" h="172720">
                  <a:moveTo>
                    <a:pt x="92964" y="0"/>
                  </a:moveTo>
                  <a:lnTo>
                    <a:pt x="56792" y="6774"/>
                  </a:lnTo>
                  <a:lnTo>
                    <a:pt x="27241" y="25241"/>
                  </a:lnTo>
                  <a:lnTo>
                    <a:pt x="7310" y="52613"/>
                  </a:lnTo>
                  <a:lnTo>
                    <a:pt x="0" y="86106"/>
                  </a:lnTo>
                  <a:lnTo>
                    <a:pt x="7310" y="119598"/>
                  </a:lnTo>
                  <a:lnTo>
                    <a:pt x="27241" y="146970"/>
                  </a:lnTo>
                  <a:lnTo>
                    <a:pt x="56792" y="165437"/>
                  </a:lnTo>
                  <a:lnTo>
                    <a:pt x="92964" y="172212"/>
                  </a:lnTo>
                  <a:lnTo>
                    <a:pt x="129135" y="165437"/>
                  </a:lnTo>
                  <a:lnTo>
                    <a:pt x="158686" y="146970"/>
                  </a:lnTo>
                  <a:lnTo>
                    <a:pt x="178617" y="119598"/>
                  </a:lnTo>
                  <a:lnTo>
                    <a:pt x="185927" y="86106"/>
                  </a:lnTo>
                  <a:lnTo>
                    <a:pt x="178617" y="52613"/>
                  </a:lnTo>
                  <a:lnTo>
                    <a:pt x="158686" y="25241"/>
                  </a:lnTo>
                  <a:lnTo>
                    <a:pt x="129135" y="677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950702" y="4159758"/>
              <a:ext cx="186055" cy="172720"/>
            </a:xfrm>
            <a:custGeom>
              <a:avLst/>
              <a:gdLst/>
              <a:ahLst/>
              <a:cxnLst/>
              <a:rect l="l" t="t" r="r" b="b"/>
              <a:pathLst>
                <a:path w="186054" h="172720">
                  <a:moveTo>
                    <a:pt x="0" y="86106"/>
                  </a:moveTo>
                  <a:lnTo>
                    <a:pt x="7310" y="52613"/>
                  </a:lnTo>
                  <a:lnTo>
                    <a:pt x="27241" y="25241"/>
                  </a:lnTo>
                  <a:lnTo>
                    <a:pt x="56792" y="6774"/>
                  </a:lnTo>
                  <a:lnTo>
                    <a:pt x="92964" y="0"/>
                  </a:lnTo>
                  <a:lnTo>
                    <a:pt x="129135" y="6774"/>
                  </a:lnTo>
                  <a:lnTo>
                    <a:pt x="158686" y="25241"/>
                  </a:lnTo>
                  <a:lnTo>
                    <a:pt x="178617" y="52613"/>
                  </a:lnTo>
                  <a:lnTo>
                    <a:pt x="185927" y="86106"/>
                  </a:lnTo>
                  <a:lnTo>
                    <a:pt x="178617" y="119598"/>
                  </a:lnTo>
                  <a:lnTo>
                    <a:pt x="158686" y="146970"/>
                  </a:lnTo>
                  <a:lnTo>
                    <a:pt x="129135" y="165437"/>
                  </a:lnTo>
                  <a:lnTo>
                    <a:pt x="92964" y="172212"/>
                  </a:lnTo>
                  <a:lnTo>
                    <a:pt x="56792" y="165437"/>
                  </a:lnTo>
                  <a:lnTo>
                    <a:pt x="27241" y="146970"/>
                  </a:lnTo>
                  <a:lnTo>
                    <a:pt x="7310" y="119598"/>
                  </a:lnTo>
                  <a:lnTo>
                    <a:pt x="0" y="86106"/>
                  </a:lnTo>
                  <a:close/>
                </a:path>
              </a:pathLst>
            </a:custGeom>
            <a:ln w="412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73790" y="4203954"/>
              <a:ext cx="186055" cy="170815"/>
            </a:xfrm>
            <a:custGeom>
              <a:avLst/>
              <a:gdLst/>
              <a:ahLst/>
              <a:cxnLst/>
              <a:rect l="l" t="t" r="r" b="b"/>
              <a:pathLst>
                <a:path w="186054" h="170814">
                  <a:moveTo>
                    <a:pt x="92963" y="0"/>
                  </a:moveTo>
                  <a:lnTo>
                    <a:pt x="56792" y="6709"/>
                  </a:lnTo>
                  <a:lnTo>
                    <a:pt x="27241" y="25003"/>
                  </a:lnTo>
                  <a:lnTo>
                    <a:pt x="7310" y="52131"/>
                  </a:lnTo>
                  <a:lnTo>
                    <a:pt x="0" y="85344"/>
                  </a:lnTo>
                  <a:lnTo>
                    <a:pt x="7310" y="118556"/>
                  </a:lnTo>
                  <a:lnTo>
                    <a:pt x="27241" y="145684"/>
                  </a:lnTo>
                  <a:lnTo>
                    <a:pt x="56792" y="163978"/>
                  </a:lnTo>
                  <a:lnTo>
                    <a:pt x="92963" y="170688"/>
                  </a:lnTo>
                  <a:lnTo>
                    <a:pt x="129135" y="163978"/>
                  </a:lnTo>
                  <a:lnTo>
                    <a:pt x="158686" y="145684"/>
                  </a:lnTo>
                  <a:lnTo>
                    <a:pt x="178617" y="118556"/>
                  </a:lnTo>
                  <a:lnTo>
                    <a:pt x="185927" y="85344"/>
                  </a:lnTo>
                  <a:lnTo>
                    <a:pt x="178617" y="52131"/>
                  </a:lnTo>
                  <a:lnTo>
                    <a:pt x="158686" y="25003"/>
                  </a:lnTo>
                  <a:lnTo>
                    <a:pt x="129135" y="6709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273790" y="4203954"/>
              <a:ext cx="186055" cy="170815"/>
            </a:xfrm>
            <a:custGeom>
              <a:avLst/>
              <a:gdLst/>
              <a:ahLst/>
              <a:cxnLst/>
              <a:rect l="l" t="t" r="r" b="b"/>
              <a:pathLst>
                <a:path w="186054" h="170814">
                  <a:moveTo>
                    <a:pt x="0" y="85344"/>
                  </a:moveTo>
                  <a:lnTo>
                    <a:pt x="7310" y="52131"/>
                  </a:lnTo>
                  <a:lnTo>
                    <a:pt x="27241" y="25003"/>
                  </a:lnTo>
                  <a:lnTo>
                    <a:pt x="56792" y="6709"/>
                  </a:lnTo>
                  <a:lnTo>
                    <a:pt x="92963" y="0"/>
                  </a:lnTo>
                  <a:lnTo>
                    <a:pt x="129135" y="6709"/>
                  </a:lnTo>
                  <a:lnTo>
                    <a:pt x="158686" y="25003"/>
                  </a:lnTo>
                  <a:lnTo>
                    <a:pt x="178617" y="52131"/>
                  </a:lnTo>
                  <a:lnTo>
                    <a:pt x="185927" y="85344"/>
                  </a:lnTo>
                  <a:lnTo>
                    <a:pt x="178617" y="118556"/>
                  </a:lnTo>
                  <a:lnTo>
                    <a:pt x="158686" y="145684"/>
                  </a:lnTo>
                  <a:lnTo>
                    <a:pt x="129135" y="163978"/>
                  </a:lnTo>
                  <a:lnTo>
                    <a:pt x="92963" y="170688"/>
                  </a:lnTo>
                  <a:lnTo>
                    <a:pt x="56792" y="163978"/>
                  </a:lnTo>
                  <a:lnTo>
                    <a:pt x="27241" y="145684"/>
                  </a:lnTo>
                  <a:lnTo>
                    <a:pt x="7310" y="118556"/>
                  </a:lnTo>
                  <a:lnTo>
                    <a:pt x="0" y="85344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10722" y="4399026"/>
              <a:ext cx="186055" cy="172720"/>
            </a:xfrm>
            <a:custGeom>
              <a:avLst/>
              <a:gdLst/>
              <a:ahLst/>
              <a:cxnLst/>
              <a:rect l="l" t="t" r="r" b="b"/>
              <a:pathLst>
                <a:path w="186054" h="172720">
                  <a:moveTo>
                    <a:pt x="92963" y="0"/>
                  </a:moveTo>
                  <a:lnTo>
                    <a:pt x="56792" y="6774"/>
                  </a:lnTo>
                  <a:lnTo>
                    <a:pt x="27241" y="25241"/>
                  </a:lnTo>
                  <a:lnTo>
                    <a:pt x="7310" y="52613"/>
                  </a:lnTo>
                  <a:lnTo>
                    <a:pt x="0" y="86106"/>
                  </a:lnTo>
                  <a:lnTo>
                    <a:pt x="7310" y="119598"/>
                  </a:lnTo>
                  <a:lnTo>
                    <a:pt x="27241" y="146970"/>
                  </a:lnTo>
                  <a:lnTo>
                    <a:pt x="56792" y="165437"/>
                  </a:lnTo>
                  <a:lnTo>
                    <a:pt x="92963" y="172212"/>
                  </a:lnTo>
                  <a:lnTo>
                    <a:pt x="129135" y="165437"/>
                  </a:lnTo>
                  <a:lnTo>
                    <a:pt x="158686" y="146970"/>
                  </a:lnTo>
                  <a:lnTo>
                    <a:pt x="178617" y="119598"/>
                  </a:lnTo>
                  <a:lnTo>
                    <a:pt x="185927" y="86106"/>
                  </a:lnTo>
                  <a:lnTo>
                    <a:pt x="178617" y="52613"/>
                  </a:lnTo>
                  <a:lnTo>
                    <a:pt x="158686" y="25241"/>
                  </a:lnTo>
                  <a:lnTo>
                    <a:pt x="129135" y="677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A45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10722" y="4399026"/>
              <a:ext cx="186055" cy="172720"/>
            </a:xfrm>
            <a:custGeom>
              <a:avLst/>
              <a:gdLst/>
              <a:ahLst/>
              <a:cxnLst/>
              <a:rect l="l" t="t" r="r" b="b"/>
              <a:pathLst>
                <a:path w="186054" h="172720">
                  <a:moveTo>
                    <a:pt x="0" y="86106"/>
                  </a:moveTo>
                  <a:lnTo>
                    <a:pt x="7310" y="52613"/>
                  </a:lnTo>
                  <a:lnTo>
                    <a:pt x="27241" y="25241"/>
                  </a:lnTo>
                  <a:lnTo>
                    <a:pt x="56792" y="6774"/>
                  </a:lnTo>
                  <a:lnTo>
                    <a:pt x="92963" y="0"/>
                  </a:lnTo>
                  <a:lnTo>
                    <a:pt x="129135" y="6774"/>
                  </a:lnTo>
                  <a:lnTo>
                    <a:pt x="158686" y="25241"/>
                  </a:lnTo>
                  <a:lnTo>
                    <a:pt x="178617" y="52613"/>
                  </a:lnTo>
                  <a:lnTo>
                    <a:pt x="185927" y="86106"/>
                  </a:lnTo>
                  <a:lnTo>
                    <a:pt x="178617" y="119598"/>
                  </a:lnTo>
                  <a:lnTo>
                    <a:pt x="158686" y="146970"/>
                  </a:lnTo>
                  <a:lnTo>
                    <a:pt x="129135" y="165437"/>
                  </a:lnTo>
                  <a:lnTo>
                    <a:pt x="92963" y="172212"/>
                  </a:lnTo>
                  <a:lnTo>
                    <a:pt x="56792" y="165437"/>
                  </a:lnTo>
                  <a:lnTo>
                    <a:pt x="27241" y="146970"/>
                  </a:lnTo>
                  <a:lnTo>
                    <a:pt x="7310" y="119598"/>
                  </a:lnTo>
                  <a:lnTo>
                    <a:pt x="0" y="86106"/>
                  </a:lnTo>
                  <a:close/>
                </a:path>
              </a:pathLst>
            </a:custGeom>
            <a:ln w="41274">
              <a:solidFill>
                <a:srgbClr val="A45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514838" y="4301490"/>
              <a:ext cx="186055" cy="169545"/>
            </a:xfrm>
            <a:custGeom>
              <a:avLst/>
              <a:gdLst/>
              <a:ahLst/>
              <a:cxnLst/>
              <a:rect l="l" t="t" r="r" b="b"/>
              <a:pathLst>
                <a:path w="186054" h="169545">
                  <a:moveTo>
                    <a:pt x="92963" y="0"/>
                  </a:moveTo>
                  <a:lnTo>
                    <a:pt x="56792" y="6643"/>
                  </a:lnTo>
                  <a:lnTo>
                    <a:pt x="27241" y="24764"/>
                  </a:lnTo>
                  <a:lnTo>
                    <a:pt x="7310" y="51649"/>
                  </a:lnTo>
                  <a:lnTo>
                    <a:pt x="0" y="84582"/>
                  </a:lnTo>
                  <a:lnTo>
                    <a:pt x="7310" y="117514"/>
                  </a:lnTo>
                  <a:lnTo>
                    <a:pt x="27241" y="144399"/>
                  </a:lnTo>
                  <a:lnTo>
                    <a:pt x="56792" y="162520"/>
                  </a:lnTo>
                  <a:lnTo>
                    <a:pt x="92963" y="169164"/>
                  </a:lnTo>
                  <a:lnTo>
                    <a:pt x="129135" y="162520"/>
                  </a:lnTo>
                  <a:lnTo>
                    <a:pt x="158686" y="144399"/>
                  </a:lnTo>
                  <a:lnTo>
                    <a:pt x="178617" y="117514"/>
                  </a:lnTo>
                  <a:lnTo>
                    <a:pt x="185927" y="84582"/>
                  </a:lnTo>
                  <a:lnTo>
                    <a:pt x="178617" y="51649"/>
                  </a:lnTo>
                  <a:lnTo>
                    <a:pt x="158686" y="24764"/>
                  </a:lnTo>
                  <a:lnTo>
                    <a:pt x="129135" y="664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14838" y="4301490"/>
              <a:ext cx="186055" cy="169545"/>
            </a:xfrm>
            <a:custGeom>
              <a:avLst/>
              <a:gdLst/>
              <a:ahLst/>
              <a:cxnLst/>
              <a:rect l="l" t="t" r="r" b="b"/>
              <a:pathLst>
                <a:path w="186054" h="169545">
                  <a:moveTo>
                    <a:pt x="0" y="84582"/>
                  </a:moveTo>
                  <a:lnTo>
                    <a:pt x="7310" y="51649"/>
                  </a:lnTo>
                  <a:lnTo>
                    <a:pt x="27241" y="24764"/>
                  </a:lnTo>
                  <a:lnTo>
                    <a:pt x="56792" y="6643"/>
                  </a:lnTo>
                  <a:lnTo>
                    <a:pt x="92963" y="0"/>
                  </a:lnTo>
                  <a:lnTo>
                    <a:pt x="129135" y="6643"/>
                  </a:lnTo>
                  <a:lnTo>
                    <a:pt x="158686" y="24764"/>
                  </a:lnTo>
                  <a:lnTo>
                    <a:pt x="178617" y="51649"/>
                  </a:lnTo>
                  <a:lnTo>
                    <a:pt x="185927" y="84582"/>
                  </a:lnTo>
                  <a:lnTo>
                    <a:pt x="178617" y="117514"/>
                  </a:lnTo>
                  <a:lnTo>
                    <a:pt x="158686" y="144399"/>
                  </a:lnTo>
                  <a:lnTo>
                    <a:pt x="129135" y="162520"/>
                  </a:lnTo>
                  <a:lnTo>
                    <a:pt x="92963" y="169164"/>
                  </a:lnTo>
                  <a:lnTo>
                    <a:pt x="56792" y="162520"/>
                  </a:lnTo>
                  <a:lnTo>
                    <a:pt x="27241" y="144399"/>
                  </a:lnTo>
                  <a:lnTo>
                    <a:pt x="7310" y="117514"/>
                  </a:lnTo>
                  <a:lnTo>
                    <a:pt x="0" y="84582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2582" y="4301490"/>
              <a:ext cx="186055" cy="169545"/>
            </a:xfrm>
            <a:custGeom>
              <a:avLst/>
              <a:gdLst/>
              <a:ahLst/>
              <a:cxnLst/>
              <a:rect l="l" t="t" r="r" b="b"/>
              <a:pathLst>
                <a:path w="186054" h="169545">
                  <a:moveTo>
                    <a:pt x="92964" y="0"/>
                  </a:moveTo>
                  <a:lnTo>
                    <a:pt x="56792" y="6643"/>
                  </a:lnTo>
                  <a:lnTo>
                    <a:pt x="27241" y="24764"/>
                  </a:lnTo>
                  <a:lnTo>
                    <a:pt x="7310" y="51649"/>
                  </a:lnTo>
                  <a:lnTo>
                    <a:pt x="0" y="84582"/>
                  </a:lnTo>
                  <a:lnTo>
                    <a:pt x="7310" y="117514"/>
                  </a:lnTo>
                  <a:lnTo>
                    <a:pt x="27241" y="144399"/>
                  </a:lnTo>
                  <a:lnTo>
                    <a:pt x="56792" y="162520"/>
                  </a:lnTo>
                  <a:lnTo>
                    <a:pt x="92964" y="169164"/>
                  </a:lnTo>
                  <a:lnTo>
                    <a:pt x="129135" y="162520"/>
                  </a:lnTo>
                  <a:lnTo>
                    <a:pt x="158686" y="144399"/>
                  </a:lnTo>
                  <a:lnTo>
                    <a:pt x="178617" y="117514"/>
                  </a:lnTo>
                  <a:lnTo>
                    <a:pt x="185927" y="84582"/>
                  </a:lnTo>
                  <a:lnTo>
                    <a:pt x="178617" y="51649"/>
                  </a:lnTo>
                  <a:lnTo>
                    <a:pt x="158686" y="24764"/>
                  </a:lnTo>
                  <a:lnTo>
                    <a:pt x="129135" y="6643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752582" y="4301490"/>
              <a:ext cx="186055" cy="169545"/>
            </a:xfrm>
            <a:custGeom>
              <a:avLst/>
              <a:gdLst/>
              <a:ahLst/>
              <a:cxnLst/>
              <a:rect l="l" t="t" r="r" b="b"/>
              <a:pathLst>
                <a:path w="186054" h="169545">
                  <a:moveTo>
                    <a:pt x="0" y="84582"/>
                  </a:moveTo>
                  <a:lnTo>
                    <a:pt x="7310" y="51649"/>
                  </a:lnTo>
                  <a:lnTo>
                    <a:pt x="27241" y="24764"/>
                  </a:lnTo>
                  <a:lnTo>
                    <a:pt x="56792" y="6643"/>
                  </a:lnTo>
                  <a:lnTo>
                    <a:pt x="92964" y="0"/>
                  </a:lnTo>
                  <a:lnTo>
                    <a:pt x="129135" y="6643"/>
                  </a:lnTo>
                  <a:lnTo>
                    <a:pt x="158686" y="24764"/>
                  </a:lnTo>
                  <a:lnTo>
                    <a:pt x="178617" y="51649"/>
                  </a:lnTo>
                  <a:lnTo>
                    <a:pt x="185927" y="84582"/>
                  </a:lnTo>
                  <a:lnTo>
                    <a:pt x="178617" y="117514"/>
                  </a:lnTo>
                  <a:lnTo>
                    <a:pt x="158686" y="144399"/>
                  </a:lnTo>
                  <a:lnTo>
                    <a:pt x="129135" y="162520"/>
                  </a:lnTo>
                  <a:lnTo>
                    <a:pt x="92964" y="169164"/>
                  </a:lnTo>
                  <a:lnTo>
                    <a:pt x="56792" y="162520"/>
                  </a:lnTo>
                  <a:lnTo>
                    <a:pt x="27241" y="144399"/>
                  </a:lnTo>
                  <a:lnTo>
                    <a:pt x="7310" y="117514"/>
                  </a:lnTo>
                  <a:lnTo>
                    <a:pt x="0" y="84582"/>
                  </a:lnTo>
                  <a:close/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44606" y="4562094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4">
                  <a:moveTo>
                    <a:pt x="92201" y="0"/>
                  </a:moveTo>
                  <a:lnTo>
                    <a:pt x="56310" y="6709"/>
                  </a:lnTo>
                  <a:lnTo>
                    <a:pt x="27003" y="25003"/>
                  </a:lnTo>
                  <a:lnTo>
                    <a:pt x="7244" y="52131"/>
                  </a:lnTo>
                  <a:lnTo>
                    <a:pt x="0" y="85343"/>
                  </a:lnTo>
                  <a:lnTo>
                    <a:pt x="7244" y="118556"/>
                  </a:lnTo>
                  <a:lnTo>
                    <a:pt x="27003" y="145684"/>
                  </a:lnTo>
                  <a:lnTo>
                    <a:pt x="56310" y="163978"/>
                  </a:lnTo>
                  <a:lnTo>
                    <a:pt x="92201" y="170687"/>
                  </a:lnTo>
                  <a:lnTo>
                    <a:pt x="128093" y="163978"/>
                  </a:lnTo>
                  <a:lnTo>
                    <a:pt x="157400" y="145684"/>
                  </a:lnTo>
                  <a:lnTo>
                    <a:pt x="177159" y="118556"/>
                  </a:lnTo>
                  <a:lnTo>
                    <a:pt x="184403" y="85343"/>
                  </a:lnTo>
                  <a:lnTo>
                    <a:pt x="177159" y="52131"/>
                  </a:lnTo>
                  <a:lnTo>
                    <a:pt x="157400" y="25003"/>
                  </a:lnTo>
                  <a:lnTo>
                    <a:pt x="128093" y="6709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944606" y="4562094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4">
                  <a:moveTo>
                    <a:pt x="0" y="85343"/>
                  </a:moveTo>
                  <a:lnTo>
                    <a:pt x="7244" y="52131"/>
                  </a:lnTo>
                  <a:lnTo>
                    <a:pt x="27003" y="25003"/>
                  </a:lnTo>
                  <a:lnTo>
                    <a:pt x="56310" y="6709"/>
                  </a:lnTo>
                  <a:lnTo>
                    <a:pt x="92201" y="0"/>
                  </a:lnTo>
                  <a:lnTo>
                    <a:pt x="128093" y="6709"/>
                  </a:lnTo>
                  <a:lnTo>
                    <a:pt x="157400" y="25003"/>
                  </a:lnTo>
                  <a:lnTo>
                    <a:pt x="177159" y="52131"/>
                  </a:lnTo>
                  <a:lnTo>
                    <a:pt x="184403" y="85343"/>
                  </a:lnTo>
                  <a:lnTo>
                    <a:pt x="177159" y="118556"/>
                  </a:lnTo>
                  <a:lnTo>
                    <a:pt x="157400" y="145684"/>
                  </a:lnTo>
                  <a:lnTo>
                    <a:pt x="128093" y="163978"/>
                  </a:lnTo>
                  <a:lnTo>
                    <a:pt x="92201" y="170687"/>
                  </a:lnTo>
                  <a:lnTo>
                    <a:pt x="56310" y="163978"/>
                  </a:lnTo>
                  <a:lnTo>
                    <a:pt x="27003" y="145684"/>
                  </a:lnTo>
                  <a:lnTo>
                    <a:pt x="7244" y="118556"/>
                  </a:lnTo>
                  <a:lnTo>
                    <a:pt x="0" y="85343"/>
                  </a:lnTo>
                  <a:close/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23042" y="4496562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4">
                  <a:moveTo>
                    <a:pt x="92201" y="0"/>
                  </a:moveTo>
                  <a:lnTo>
                    <a:pt x="56310" y="6709"/>
                  </a:lnTo>
                  <a:lnTo>
                    <a:pt x="27003" y="25003"/>
                  </a:lnTo>
                  <a:lnTo>
                    <a:pt x="7244" y="52131"/>
                  </a:lnTo>
                  <a:lnTo>
                    <a:pt x="0" y="85343"/>
                  </a:lnTo>
                  <a:lnTo>
                    <a:pt x="7244" y="118556"/>
                  </a:lnTo>
                  <a:lnTo>
                    <a:pt x="27003" y="145684"/>
                  </a:lnTo>
                  <a:lnTo>
                    <a:pt x="56310" y="163978"/>
                  </a:lnTo>
                  <a:lnTo>
                    <a:pt x="92201" y="170687"/>
                  </a:lnTo>
                  <a:lnTo>
                    <a:pt x="128093" y="163978"/>
                  </a:lnTo>
                  <a:lnTo>
                    <a:pt x="157400" y="145684"/>
                  </a:lnTo>
                  <a:lnTo>
                    <a:pt x="177159" y="118556"/>
                  </a:lnTo>
                  <a:lnTo>
                    <a:pt x="184403" y="85343"/>
                  </a:lnTo>
                  <a:lnTo>
                    <a:pt x="177159" y="52131"/>
                  </a:lnTo>
                  <a:lnTo>
                    <a:pt x="157400" y="25003"/>
                  </a:lnTo>
                  <a:lnTo>
                    <a:pt x="128093" y="6709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AF7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23042" y="4496562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4">
                  <a:moveTo>
                    <a:pt x="0" y="85343"/>
                  </a:moveTo>
                  <a:lnTo>
                    <a:pt x="7244" y="52131"/>
                  </a:lnTo>
                  <a:lnTo>
                    <a:pt x="27003" y="25003"/>
                  </a:lnTo>
                  <a:lnTo>
                    <a:pt x="56310" y="6709"/>
                  </a:lnTo>
                  <a:lnTo>
                    <a:pt x="92201" y="0"/>
                  </a:lnTo>
                  <a:lnTo>
                    <a:pt x="128093" y="6709"/>
                  </a:lnTo>
                  <a:lnTo>
                    <a:pt x="157400" y="25003"/>
                  </a:lnTo>
                  <a:lnTo>
                    <a:pt x="177159" y="52131"/>
                  </a:lnTo>
                  <a:lnTo>
                    <a:pt x="184403" y="85343"/>
                  </a:lnTo>
                  <a:lnTo>
                    <a:pt x="177159" y="118556"/>
                  </a:lnTo>
                  <a:lnTo>
                    <a:pt x="157400" y="145684"/>
                  </a:lnTo>
                  <a:lnTo>
                    <a:pt x="128093" y="163978"/>
                  </a:lnTo>
                  <a:lnTo>
                    <a:pt x="92201" y="170687"/>
                  </a:lnTo>
                  <a:lnTo>
                    <a:pt x="56310" y="163978"/>
                  </a:lnTo>
                  <a:lnTo>
                    <a:pt x="27003" y="145684"/>
                  </a:lnTo>
                  <a:lnTo>
                    <a:pt x="7244" y="118556"/>
                  </a:lnTo>
                  <a:lnTo>
                    <a:pt x="0" y="85343"/>
                  </a:lnTo>
                  <a:close/>
                </a:path>
              </a:pathLst>
            </a:custGeom>
            <a:ln w="41275">
              <a:solidFill>
                <a:srgbClr val="AF7A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1208956" y="3697160"/>
            <a:ext cx="734695" cy="215265"/>
            <a:chOff x="11208956" y="3697160"/>
            <a:chExt cx="734695" cy="215265"/>
          </a:xfrm>
        </p:grpSpPr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08956" y="3700208"/>
              <a:ext cx="225678" cy="21196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61940" y="3698684"/>
              <a:ext cx="227202" cy="21196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16448" y="3697160"/>
              <a:ext cx="227203" cy="211962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5814186" y="1704848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12064" y="2195255"/>
          <a:ext cx="11603990" cy="274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264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900" b="1" spc="-105" dirty="0">
                          <a:latin typeface="Tahoma"/>
                          <a:cs typeface="Tahoma"/>
                        </a:rPr>
                        <a:t>LEGEND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/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1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 MT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100" spc="40" dirty="0">
                          <a:latin typeface="Verdana"/>
                          <a:cs typeface="Verdana"/>
                        </a:rPr>
                        <a:t>Canadian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Field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Epidemiology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Program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(n=10)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48335">
                        <a:lnSpc>
                          <a:spcPts val="176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177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760"/>
                        </a:spcBef>
                        <a:buFont typeface="Arial MT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100" spc="40" dirty="0">
                          <a:latin typeface="Verdana"/>
                          <a:cs typeface="Verdana"/>
                        </a:rPr>
                        <a:t>Canadian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Public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Health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Service</a:t>
                      </a:r>
                      <a:r>
                        <a:rPr sz="11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latin typeface="Verdana"/>
                          <a:cs typeface="Verdana"/>
                        </a:rPr>
                        <a:t>(CPHS)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(n=25)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 MT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100" spc="-180" dirty="0">
                          <a:latin typeface="Verdana"/>
                          <a:cs typeface="Verdana"/>
                        </a:rPr>
                        <a:t>STBBI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Field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Surveillance</a:t>
                      </a:r>
                      <a:r>
                        <a:rPr sz="11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Officer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Program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(n=6)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 MT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100" spc="-15" dirty="0">
                          <a:latin typeface="Verdana"/>
                          <a:cs typeface="Verdana"/>
                        </a:rPr>
                        <a:t>Laboratory</a:t>
                      </a:r>
                      <a:r>
                        <a:rPr sz="11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Liaison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Technical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Officer</a:t>
                      </a:r>
                      <a:r>
                        <a:rPr sz="11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(LLTO)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Program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(n=7)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 MT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Genomics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Liaison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Technical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Officer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(GLTO)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Program</a:t>
                      </a:r>
                      <a:r>
                        <a:rPr sz="11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(n=16)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764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483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521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642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6286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603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438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1215"/>
                        </a:spcBef>
                        <a:tabLst>
                          <a:tab pos="516890" algn="l"/>
                        </a:tabLst>
                      </a:pPr>
                      <a:r>
                        <a:rPr sz="2400" spc="-172" baseline="347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2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	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73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 algn="ctr">
                        <a:lnSpc>
                          <a:spcPts val="1720"/>
                        </a:lnSpc>
                        <a:spcBef>
                          <a:spcPts val="1070"/>
                        </a:spcBef>
                        <a:tabLst>
                          <a:tab pos="445134" algn="l"/>
                        </a:tabLst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	</a:t>
                      </a:r>
                      <a:r>
                        <a:rPr sz="2400" spc="-7" baseline="173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baseline="1736">
                        <a:latin typeface="Calibri"/>
                        <a:cs typeface="Calibri"/>
                      </a:endParaRPr>
                    </a:p>
                    <a:p>
                      <a:pPr marL="194310" algn="ctr">
                        <a:lnSpc>
                          <a:spcPts val="164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51484" algn="ctr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10185">
                        <a:lnSpc>
                          <a:spcPts val="158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ts val="162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" name="object 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79628" y="2235644"/>
            <a:ext cx="227202" cy="21196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25320" y="2238692"/>
            <a:ext cx="227202" cy="21043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5948" y="3320732"/>
            <a:ext cx="227203" cy="21196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18996" y="3860228"/>
            <a:ext cx="227202" cy="21043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3776" y="2936684"/>
            <a:ext cx="181483" cy="18148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3776" y="2586164"/>
            <a:ext cx="181483" cy="18300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3776" y="3262820"/>
            <a:ext cx="181483" cy="18148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2252" y="3573716"/>
            <a:ext cx="183007" cy="181483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2252" y="3896804"/>
            <a:ext cx="183007" cy="1830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76" y="2936684"/>
            <a:ext cx="181483" cy="1814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776" y="2586164"/>
            <a:ext cx="181483" cy="183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776" y="3262820"/>
            <a:ext cx="181483" cy="1814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252" y="3573716"/>
            <a:ext cx="183007" cy="1814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2252" y="3896804"/>
            <a:ext cx="183007" cy="1830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5616" y="643127"/>
            <a:ext cx="4207764" cy="42092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8976" y="291084"/>
            <a:ext cx="7016495" cy="4978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9829" y="2195322"/>
            <a:ext cx="84740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latin typeface="Verdana"/>
                <a:cs typeface="Verdana"/>
              </a:rPr>
              <a:t>From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i</a:t>
            </a:r>
            <a:r>
              <a:rPr sz="2000" spc="-95" dirty="0">
                <a:latin typeface="Verdana"/>
                <a:cs typeface="Verdana"/>
              </a:rPr>
              <a:t>n</a:t>
            </a:r>
            <a:r>
              <a:rPr sz="2000" spc="-45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55" dirty="0">
                <a:latin typeface="Verdana"/>
                <a:cs typeface="Verdana"/>
              </a:rPr>
              <a:t>ns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di</a:t>
            </a:r>
            <a:r>
              <a:rPr sz="2000" spc="-175" dirty="0">
                <a:latin typeface="Verdana"/>
                <a:cs typeface="Verdana"/>
              </a:rPr>
              <a:t>sr</a:t>
            </a:r>
            <a:r>
              <a:rPr sz="2000" spc="-225" dirty="0">
                <a:latin typeface="Verdana"/>
                <a:cs typeface="Verdana"/>
              </a:rPr>
              <a:t>u</a:t>
            </a:r>
            <a:r>
              <a:rPr sz="2000" dirty="0">
                <a:latin typeface="Verdana"/>
                <a:cs typeface="Verdana"/>
              </a:rPr>
              <a:t>p</a:t>
            </a:r>
            <a:r>
              <a:rPr sz="2000" spc="15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o</a:t>
            </a:r>
            <a:r>
              <a:rPr sz="2000" spc="-125" dirty="0">
                <a:latin typeface="Verdana"/>
                <a:cs typeface="Verdana"/>
              </a:rPr>
              <a:t>n</a:t>
            </a:r>
            <a:r>
              <a:rPr sz="2000" spc="-130" dirty="0">
                <a:latin typeface="Verdana"/>
                <a:cs typeface="Verdana"/>
              </a:rPr>
              <a:t>(</a:t>
            </a:r>
            <a:r>
              <a:rPr sz="2000" spc="-229" dirty="0">
                <a:latin typeface="Verdana"/>
                <a:cs typeface="Verdana"/>
              </a:rPr>
              <a:t>s)</a:t>
            </a:r>
            <a:r>
              <a:rPr sz="2000" spc="-165" dirty="0">
                <a:latin typeface="Verdana"/>
                <a:cs typeface="Verdana"/>
              </a:rPr>
              <a:t>,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inno</a:t>
            </a:r>
            <a:r>
              <a:rPr sz="2000" spc="-35" dirty="0">
                <a:latin typeface="Verdana"/>
                <a:cs typeface="Verdana"/>
              </a:rPr>
              <a:t>v</a:t>
            </a:r>
            <a:r>
              <a:rPr sz="2000" spc="30" dirty="0">
                <a:latin typeface="Verdana"/>
                <a:cs typeface="Verdana"/>
              </a:rPr>
              <a:t>a</a:t>
            </a:r>
            <a:r>
              <a:rPr sz="2000" spc="35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o</a:t>
            </a:r>
            <a:r>
              <a:rPr sz="2000" spc="-125" dirty="0">
                <a:latin typeface="Verdana"/>
                <a:cs typeface="Verdana"/>
              </a:rPr>
              <a:t>n</a:t>
            </a:r>
            <a:r>
              <a:rPr sz="2000" spc="-130" dirty="0">
                <a:latin typeface="Verdana"/>
                <a:cs typeface="Verdana"/>
              </a:rPr>
              <a:t>(</a:t>
            </a:r>
            <a:r>
              <a:rPr sz="2000" spc="-240" dirty="0">
                <a:latin typeface="Verdana"/>
                <a:cs typeface="Verdana"/>
              </a:rPr>
              <a:t>s</a:t>
            </a:r>
            <a:r>
              <a:rPr sz="2000" spc="-204" dirty="0">
                <a:latin typeface="Verdana"/>
                <a:cs typeface="Verdana"/>
              </a:rPr>
              <a:t>)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95" dirty="0">
                <a:latin typeface="Verdana"/>
                <a:cs typeface="Verdana"/>
              </a:rPr>
              <a:t>c</a:t>
            </a:r>
            <a:r>
              <a:rPr sz="2000" spc="229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70" dirty="0">
                <a:latin typeface="Verdana"/>
                <a:cs typeface="Verdana"/>
              </a:rPr>
              <a:t>m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5" dirty="0">
                <a:latin typeface="Verdana"/>
                <a:cs typeface="Verdana"/>
              </a:rPr>
              <a:t>rge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2700" marR="911860" algn="just">
              <a:lnSpc>
                <a:spcPct val="100000"/>
              </a:lnSpc>
              <a:spcBef>
                <a:spcPts val="5"/>
              </a:spcBef>
            </a:pPr>
            <a:r>
              <a:rPr sz="2000" spc="114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(health)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system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systems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benefit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from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defining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system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elements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(essential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functions)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what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makes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system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high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performing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000" spc="-35" dirty="0">
                <a:latin typeface="Verdana"/>
                <a:cs typeface="Verdana"/>
              </a:rPr>
              <a:t>Resilience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demonstrated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reinforced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across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national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and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</a:t>
            </a:r>
            <a:r>
              <a:rPr sz="2000" spc="-170" dirty="0">
                <a:latin typeface="Verdana"/>
                <a:cs typeface="Verdana"/>
              </a:rPr>
              <a:t>u</a:t>
            </a:r>
            <a:r>
              <a:rPr sz="2000" spc="30" dirty="0">
                <a:latin typeface="Verdana"/>
                <a:cs typeface="Verdana"/>
              </a:rPr>
              <a:t>b</a:t>
            </a:r>
            <a:r>
              <a:rPr sz="2000" spc="40" dirty="0">
                <a:latin typeface="Verdana"/>
                <a:cs typeface="Verdana"/>
              </a:rPr>
              <a:t>n</a:t>
            </a:r>
            <a:r>
              <a:rPr sz="2000" spc="30" dirty="0">
                <a:latin typeface="Verdana"/>
                <a:cs typeface="Verdana"/>
              </a:rPr>
              <a:t>a</a:t>
            </a:r>
            <a:r>
              <a:rPr sz="2000" spc="20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o</a:t>
            </a:r>
            <a:r>
              <a:rPr sz="2000" spc="-10" dirty="0">
                <a:latin typeface="Verdana"/>
                <a:cs typeface="Verdana"/>
              </a:rPr>
              <a:t>nal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v</a:t>
            </a:r>
            <a:r>
              <a:rPr sz="2000" spc="-105" dirty="0">
                <a:latin typeface="Verdana"/>
                <a:cs typeface="Verdana"/>
              </a:rPr>
              <a:t>els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65" dirty="0">
                <a:latin typeface="Verdana"/>
                <a:cs typeface="Verdana"/>
              </a:rPr>
              <a:t>hrou</a:t>
            </a:r>
            <a:r>
              <a:rPr sz="2000" spc="25" dirty="0">
                <a:latin typeface="Verdana"/>
                <a:cs typeface="Verdana"/>
              </a:rPr>
              <a:t>gh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joined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u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in</a:t>
            </a:r>
            <a:r>
              <a:rPr sz="2000" spc="-85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95" dirty="0">
                <a:latin typeface="Verdana"/>
                <a:cs typeface="Verdana"/>
              </a:rPr>
              <a:t>n</a:t>
            </a:r>
            <a:r>
              <a:rPr sz="2000" spc="-55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o</a:t>
            </a:r>
            <a:r>
              <a:rPr sz="2000" spc="-155" dirty="0">
                <a:latin typeface="Verdana"/>
                <a:cs typeface="Verdana"/>
              </a:rPr>
              <a:t>ns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ac</a:t>
            </a:r>
            <a:r>
              <a:rPr sz="2000" spc="95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o</a:t>
            </a:r>
            <a:r>
              <a:rPr sz="2000" spc="-155" dirty="0">
                <a:latin typeface="Verdana"/>
                <a:cs typeface="Verdana"/>
              </a:rPr>
              <a:t>ns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prac</a:t>
            </a:r>
            <a:r>
              <a:rPr sz="2000" spc="40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ice</a:t>
            </a:r>
            <a:r>
              <a:rPr sz="2000" spc="-10" dirty="0">
                <a:latin typeface="Verdana"/>
                <a:cs typeface="Verdana"/>
              </a:rPr>
              <a:t>s</a:t>
            </a:r>
            <a:r>
              <a:rPr sz="2000" spc="-170" dirty="0">
                <a:latin typeface="Verdana"/>
                <a:cs typeface="Verdana"/>
              </a:rPr>
              <a:t>, 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40" dirty="0">
                <a:latin typeface="Verdana"/>
                <a:cs typeface="Verdana"/>
              </a:rPr>
              <a:t>chnical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coll</a:t>
            </a:r>
            <a:r>
              <a:rPr sz="2000" spc="30" dirty="0">
                <a:latin typeface="Verdana"/>
                <a:cs typeface="Verdana"/>
              </a:rPr>
              <a:t>abora</a:t>
            </a:r>
            <a:r>
              <a:rPr sz="2000" spc="25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o</a:t>
            </a:r>
            <a:r>
              <a:rPr sz="2000" spc="-110" dirty="0">
                <a:latin typeface="Verdana"/>
                <a:cs typeface="Verdana"/>
              </a:rPr>
              <a:t>n,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</a:t>
            </a:r>
            <a:r>
              <a:rPr sz="2000" spc="85" dirty="0">
                <a:latin typeface="Verdana"/>
                <a:cs typeface="Verdana"/>
              </a:rPr>
              <a:t>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capabilities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2511" y="1308354"/>
            <a:ext cx="2443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0" dirty="0">
                <a:solidFill>
                  <a:srgbClr val="2C6FB9"/>
                </a:solidFill>
                <a:latin typeface="Verdana"/>
                <a:cs typeface="Verdana"/>
              </a:rPr>
              <a:t>Key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00" dirty="0">
                <a:solidFill>
                  <a:srgbClr val="2C6FB9"/>
                </a:solidFill>
                <a:latin typeface="Verdana"/>
                <a:cs typeface="Verdana"/>
              </a:rPr>
              <a:t>m</a:t>
            </a:r>
            <a:r>
              <a:rPr sz="2800" b="0" spc="-120" dirty="0">
                <a:solidFill>
                  <a:srgbClr val="2C6FB9"/>
                </a:solidFill>
                <a:latin typeface="Verdana"/>
                <a:cs typeface="Verdana"/>
              </a:rPr>
              <a:t>es</a:t>
            </a:r>
            <a:r>
              <a:rPr sz="2800" b="0" spc="30" dirty="0">
                <a:solidFill>
                  <a:srgbClr val="2C6FB9"/>
                </a:solidFill>
                <a:latin typeface="Verdana"/>
                <a:cs typeface="Verdana"/>
              </a:rPr>
              <a:t>sag</a:t>
            </a:r>
            <a:r>
              <a:rPr sz="2800" b="0" spc="2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375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5609" y="2240470"/>
            <a:ext cx="519430" cy="628650"/>
          </a:xfrm>
          <a:custGeom>
            <a:avLst/>
            <a:gdLst/>
            <a:ahLst/>
            <a:cxnLst/>
            <a:rect l="l" t="t" r="r" b="b"/>
            <a:pathLst>
              <a:path w="519430" h="628650">
                <a:moveTo>
                  <a:pt x="339001" y="439496"/>
                </a:moveTo>
                <a:lnTo>
                  <a:pt x="303987" y="421982"/>
                </a:lnTo>
                <a:lnTo>
                  <a:pt x="301434" y="413778"/>
                </a:lnTo>
                <a:lnTo>
                  <a:pt x="298513" y="405866"/>
                </a:lnTo>
                <a:lnTo>
                  <a:pt x="295783" y="399694"/>
                </a:lnTo>
                <a:lnTo>
                  <a:pt x="295148" y="398246"/>
                </a:lnTo>
                <a:lnTo>
                  <a:pt x="291249" y="390931"/>
                </a:lnTo>
                <a:lnTo>
                  <a:pt x="303987" y="353517"/>
                </a:lnTo>
                <a:lnTo>
                  <a:pt x="288061" y="337591"/>
                </a:lnTo>
                <a:lnTo>
                  <a:pt x="275336" y="324853"/>
                </a:lnTo>
                <a:lnTo>
                  <a:pt x="237934" y="337591"/>
                </a:lnTo>
                <a:lnTo>
                  <a:pt x="230505" y="333692"/>
                </a:lnTo>
                <a:lnTo>
                  <a:pt x="229184" y="333133"/>
                </a:lnTo>
                <a:lnTo>
                  <a:pt x="229184" y="459409"/>
                </a:lnTo>
                <a:lnTo>
                  <a:pt x="224548" y="482511"/>
                </a:lnTo>
                <a:lnTo>
                  <a:pt x="211874" y="501510"/>
                </a:lnTo>
                <a:lnTo>
                  <a:pt x="192925" y="514388"/>
                </a:lnTo>
                <a:lnTo>
                  <a:pt x="169494" y="519125"/>
                </a:lnTo>
                <a:lnTo>
                  <a:pt x="146075" y="514388"/>
                </a:lnTo>
                <a:lnTo>
                  <a:pt x="127127" y="501510"/>
                </a:lnTo>
                <a:lnTo>
                  <a:pt x="114439" y="482511"/>
                </a:lnTo>
                <a:lnTo>
                  <a:pt x="109816" y="459409"/>
                </a:lnTo>
                <a:lnTo>
                  <a:pt x="114554" y="435965"/>
                </a:lnTo>
                <a:lnTo>
                  <a:pt x="146405" y="404317"/>
                </a:lnTo>
                <a:lnTo>
                  <a:pt x="192925" y="404431"/>
                </a:lnTo>
                <a:lnTo>
                  <a:pt x="224548" y="436308"/>
                </a:lnTo>
                <a:lnTo>
                  <a:pt x="229184" y="459409"/>
                </a:lnTo>
                <a:lnTo>
                  <a:pt x="229184" y="333133"/>
                </a:lnTo>
                <a:lnTo>
                  <a:pt x="222719" y="330327"/>
                </a:lnTo>
                <a:lnTo>
                  <a:pt x="214769" y="327393"/>
                </a:lnTo>
                <a:lnTo>
                  <a:pt x="206895" y="324853"/>
                </a:lnTo>
                <a:lnTo>
                  <a:pt x="189395" y="289814"/>
                </a:lnTo>
                <a:lnTo>
                  <a:pt x="149606" y="289814"/>
                </a:lnTo>
                <a:lnTo>
                  <a:pt x="132092" y="324853"/>
                </a:lnTo>
                <a:lnTo>
                  <a:pt x="123888" y="327393"/>
                </a:lnTo>
                <a:lnTo>
                  <a:pt x="115976" y="330327"/>
                </a:lnTo>
                <a:lnTo>
                  <a:pt x="108369" y="333692"/>
                </a:lnTo>
                <a:lnTo>
                  <a:pt x="101066" y="337591"/>
                </a:lnTo>
                <a:lnTo>
                  <a:pt x="63665" y="324853"/>
                </a:lnTo>
                <a:lnTo>
                  <a:pt x="35801" y="352717"/>
                </a:lnTo>
                <a:lnTo>
                  <a:pt x="47739" y="390131"/>
                </a:lnTo>
                <a:lnTo>
                  <a:pt x="43853" y="397560"/>
                </a:lnTo>
                <a:lnTo>
                  <a:pt x="40487" y="405371"/>
                </a:lnTo>
                <a:lnTo>
                  <a:pt x="37566" y="413308"/>
                </a:lnTo>
                <a:lnTo>
                  <a:pt x="35013" y="421195"/>
                </a:lnTo>
                <a:lnTo>
                  <a:pt x="0" y="438708"/>
                </a:lnTo>
                <a:lnTo>
                  <a:pt x="0" y="478510"/>
                </a:lnTo>
                <a:lnTo>
                  <a:pt x="35013" y="496036"/>
                </a:lnTo>
                <a:lnTo>
                  <a:pt x="37566" y="504240"/>
                </a:lnTo>
                <a:lnTo>
                  <a:pt x="40487" y="512152"/>
                </a:lnTo>
                <a:lnTo>
                  <a:pt x="43853" y="519772"/>
                </a:lnTo>
                <a:lnTo>
                  <a:pt x="47739" y="527088"/>
                </a:lnTo>
                <a:lnTo>
                  <a:pt x="35801" y="564502"/>
                </a:lnTo>
                <a:lnTo>
                  <a:pt x="63665" y="592378"/>
                </a:lnTo>
                <a:lnTo>
                  <a:pt x="101066" y="580428"/>
                </a:lnTo>
                <a:lnTo>
                  <a:pt x="108369" y="584327"/>
                </a:lnTo>
                <a:lnTo>
                  <a:pt x="115976" y="587692"/>
                </a:lnTo>
                <a:lnTo>
                  <a:pt x="123888" y="590626"/>
                </a:lnTo>
                <a:lnTo>
                  <a:pt x="132092" y="593166"/>
                </a:lnTo>
                <a:lnTo>
                  <a:pt x="149606" y="628205"/>
                </a:lnTo>
                <a:lnTo>
                  <a:pt x="189395" y="628205"/>
                </a:lnTo>
                <a:lnTo>
                  <a:pt x="206895" y="593166"/>
                </a:lnTo>
                <a:lnTo>
                  <a:pt x="215099" y="590626"/>
                </a:lnTo>
                <a:lnTo>
                  <a:pt x="223012" y="587692"/>
                </a:lnTo>
                <a:lnTo>
                  <a:pt x="230619" y="584327"/>
                </a:lnTo>
                <a:lnTo>
                  <a:pt x="237934" y="580428"/>
                </a:lnTo>
                <a:lnTo>
                  <a:pt x="275336" y="593166"/>
                </a:lnTo>
                <a:lnTo>
                  <a:pt x="287718" y="580428"/>
                </a:lnTo>
                <a:lnTo>
                  <a:pt x="303187" y="564502"/>
                </a:lnTo>
                <a:lnTo>
                  <a:pt x="291249" y="527875"/>
                </a:lnTo>
                <a:lnTo>
                  <a:pt x="295148" y="520560"/>
                </a:lnTo>
                <a:lnTo>
                  <a:pt x="295783" y="519125"/>
                </a:lnTo>
                <a:lnTo>
                  <a:pt x="298513" y="512953"/>
                </a:lnTo>
                <a:lnTo>
                  <a:pt x="301434" y="505040"/>
                </a:lnTo>
                <a:lnTo>
                  <a:pt x="303987" y="496824"/>
                </a:lnTo>
                <a:lnTo>
                  <a:pt x="339001" y="479310"/>
                </a:lnTo>
                <a:lnTo>
                  <a:pt x="339001" y="439496"/>
                </a:lnTo>
                <a:close/>
              </a:path>
              <a:path w="519430" h="628650">
                <a:moveTo>
                  <a:pt x="518845" y="149682"/>
                </a:moveTo>
                <a:lnTo>
                  <a:pt x="483831" y="132168"/>
                </a:lnTo>
                <a:lnTo>
                  <a:pt x="481279" y="123952"/>
                </a:lnTo>
                <a:lnTo>
                  <a:pt x="478358" y="116039"/>
                </a:lnTo>
                <a:lnTo>
                  <a:pt x="475627" y="109867"/>
                </a:lnTo>
                <a:lnTo>
                  <a:pt x="474980" y="108432"/>
                </a:lnTo>
                <a:lnTo>
                  <a:pt x="471093" y="101117"/>
                </a:lnTo>
                <a:lnTo>
                  <a:pt x="483831" y="63690"/>
                </a:lnTo>
                <a:lnTo>
                  <a:pt x="467906" y="47764"/>
                </a:lnTo>
                <a:lnTo>
                  <a:pt x="455180" y="35026"/>
                </a:lnTo>
                <a:lnTo>
                  <a:pt x="417779" y="47764"/>
                </a:lnTo>
                <a:lnTo>
                  <a:pt x="410464" y="43878"/>
                </a:lnTo>
                <a:lnTo>
                  <a:pt x="409028" y="43243"/>
                </a:lnTo>
                <a:lnTo>
                  <a:pt x="409028" y="169583"/>
                </a:lnTo>
                <a:lnTo>
                  <a:pt x="404291" y="192684"/>
                </a:lnTo>
                <a:lnTo>
                  <a:pt x="391414" y="211683"/>
                </a:lnTo>
                <a:lnTo>
                  <a:pt x="372427" y="224561"/>
                </a:lnTo>
                <a:lnTo>
                  <a:pt x="349338" y="229298"/>
                </a:lnTo>
                <a:lnTo>
                  <a:pt x="325920" y="224561"/>
                </a:lnTo>
                <a:lnTo>
                  <a:pt x="306971" y="211683"/>
                </a:lnTo>
                <a:lnTo>
                  <a:pt x="294284" y="192684"/>
                </a:lnTo>
                <a:lnTo>
                  <a:pt x="289661" y="169583"/>
                </a:lnTo>
                <a:lnTo>
                  <a:pt x="294398" y="146481"/>
                </a:lnTo>
                <a:lnTo>
                  <a:pt x="307263" y="127482"/>
                </a:lnTo>
                <a:lnTo>
                  <a:pt x="326250" y="114617"/>
                </a:lnTo>
                <a:lnTo>
                  <a:pt x="349338" y="109867"/>
                </a:lnTo>
                <a:lnTo>
                  <a:pt x="372770" y="114617"/>
                </a:lnTo>
                <a:lnTo>
                  <a:pt x="391718" y="127482"/>
                </a:lnTo>
                <a:lnTo>
                  <a:pt x="404393" y="146481"/>
                </a:lnTo>
                <a:lnTo>
                  <a:pt x="409028" y="169583"/>
                </a:lnTo>
                <a:lnTo>
                  <a:pt x="409028" y="43243"/>
                </a:lnTo>
                <a:lnTo>
                  <a:pt x="402856" y="40500"/>
                </a:lnTo>
                <a:lnTo>
                  <a:pt x="394944" y="37579"/>
                </a:lnTo>
                <a:lnTo>
                  <a:pt x="386740" y="35026"/>
                </a:lnTo>
                <a:lnTo>
                  <a:pt x="369239" y="0"/>
                </a:lnTo>
                <a:lnTo>
                  <a:pt x="329450" y="0"/>
                </a:lnTo>
                <a:lnTo>
                  <a:pt x="311937" y="35026"/>
                </a:lnTo>
                <a:lnTo>
                  <a:pt x="303733" y="37579"/>
                </a:lnTo>
                <a:lnTo>
                  <a:pt x="295821" y="40500"/>
                </a:lnTo>
                <a:lnTo>
                  <a:pt x="288213" y="43878"/>
                </a:lnTo>
                <a:lnTo>
                  <a:pt x="280911" y="47764"/>
                </a:lnTo>
                <a:lnTo>
                  <a:pt x="243509" y="35026"/>
                </a:lnTo>
                <a:lnTo>
                  <a:pt x="214858" y="63690"/>
                </a:lnTo>
                <a:lnTo>
                  <a:pt x="227584" y="101117"/>
                </a:lnTo>
                <a:lnTo>
                  <a:pt x="223697" y="108432"/>
                </a:lnTo>
                <a:lnTo>
                  <a:pt x="220332" y="116039"/>
                </a:lnTo>
                <a:lnTo>
                  <a:pt x="217411" y="123952"/>
                </a:lnTo>
                <a:lnTo>
                  <a:pt x="214858" y="132168"/>
                </a:lnTo>
                <a:lnTo>
                  <a:pt x="179844" y="149682"/>
                </a:lnTo>
                <a:lnTo>
                  <a:pt x="179844" y="189496"/>
                </a:lnTo>
                <a:lnTo>
                  <a:pt x="214858" y="207010"/>
                </a:lnTo>
                <a:lnTo>
                  <a:pt x="217411" y="215214"/>
                </a:lnTo>
                <a:lnTo>
                  <a:pt x="220332" y="223139"/>
                </a:lnTo>
                <a:lnTo>
                  <a:pt x="223697" y="230746"/>
                </a:lnTo>
                <a:lnTo>
                  <a:pt x="227584" y="238061"/>
                </a:lnTo>
                <a:lnTo>
                  <a:pt x="214858" y="275488"/>
                </a:lnTo>
                <a:lnTo>
                  <a:pt x="242709" y="303352"/>
                </a:lnTo>
                <a:lnTo>
                  <a:pt x="280111" y="290614"/>
                </a:lnTo>
                <a:lnTo>
                  <a:pt x="287426" y="294500"/>
                </a:lnTo>
                <a:lnTo>
                  <a:pt x="295033" y="297878"/>
                </a:lnTo>
                <a:lnTo>
                  <a:pt x="302933" y="300799"/>
                </a:lnTo>
                <a:lnTo>
                  <a:pt x="311150" y="303352"/>
                </a:lnTo>
                <a:lnTo>
                  <a:pt x="328650" y="338378"/>
                </a:lnTo>
                <a:lnTo>
                  <a:pt x="368439" y="338378"/>
                </a:lnTo>
                <a:lnTo>
                  <a:pt x="385953" y="303352"/>
                </a:lnTo>
                <a:lnTo>
                  <a:pt x="394157" y="300799"/>
                </a:lnTo>
                <a:lnTo>
                  <a:pt x="402056" y="297878"/>
                </a:lnTo>
                <a:lnTo>
                  <a:pt x="409676" y="294500"/>
                </a:lnTo>
                <a:lnTo>
                  <a:pt x="416979" y="290614"/>
                </a:lnTo>
                <a:lnTo>
                  <a:pt x="454380" y="303352"/>
                </a:lnTo>
                <a:lnTo>
                  <a:pt x="467474" y="290614"/>
                </a:lnTo>
                <a:lnTo>
                  <a:pt x="483031" y="275488"/>
                </a:lnTo>
                <a:lnTo>
                  <a:pt x="470293" y="238061"/>
                </a:lnTo>
                <a:lnTo>
                  <a:pt x="483831" y="207010"/>
                </a:lnTo>
                <a:lnTo>
                  <a:pt x="518845" y="189496"/>
                </a:lnTo>
                <a:lnTo>
                  <a:pt x="518845" y="14968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545" y="4000817"/>
            <a:ext cx="565150" cy="636270"/>
          </a:xfrm>
          <a:custGeom>
            <a:avLst/>
            <a:gdLst/>
            <a:ahLst/>
            <a:cxnLst/>
            <a:rect l="l" t="t" r="r" b="b"/>
            <a:pathLst>
              <a:path w="565150" h="636270">
                <a:moveTo>
                  <a:pt x="381977" y="139065"/>
                </a:moveTo>
                <a:lnTo>
                  <a:pt x="353542" y="111252"/>
                </a:lnTo>
                <a:lnTo>
                  <a:pt x="289483" y="111252"/>
                </a:lnTo>
                <a:lnTo>
                  <a:pt x="289483" y="3568"/>
                </a:lnTo>
                <a:lnTo>
                  <a:pt x="285915" y="0"/>
                </a:lnTo>
                <a:lnTo>
                  <a:pt x="277126" y="0"/>
                </a:lnTo>
                <a:lnTo>
                  <a:pt x="273570" y="3568"/>
                </a:lnTo>
                <a:lnTo>
                  <a:pt x="273570" y="39725"/>
                </a:lnTo>
                <a:lnTo>
                  <a:pt x="209499" y="39725"/>
                </a:lnTo>
                <a:lnTo>
                  <a:pt x="181063" y="67538"/>
                </a:lnTo>
                <a:lnTo>
                  <a:pt x="208927" y="95351"/>
                </a:lnTo>
                <a:lnTo>
                  <a:pt x="273570" y="95351"/>
                </a:lnTo>
                <a:lnTo>
                  <a:pt x="273570" y="254279"/>
                </a:lnTo>
                <a:lnTo>
                  <a:pt x="289483" y="254279"/>
                </a:lnTo>
                <a:lnTo>
                  <a:pt x="289483" y="166878"/>
                </a:lnTo>
                <a:lnTo>
                  <a:pt x="354126" y="166878"/>
                </a:lnTo>
                <a:lnTo>
                  <a:pt x="381977" y="139065"/>
                </a:lnTo>
                <a:close/>
              </a:path>
              <a:path w="565150" h="636270">
                <a:moveTo>
                  <a:pt x="564997" y="635711"/>
                </a:moveTo>
                <a:lnTo>
                  <a:pt x="545287" y="588022"/>
                </a:lnTo>
                <a:lnTo>
                  <a:pt x="525564" y="540346"/>
                </a:lnTo>
                <a:lnTo>
                  <a:pt x="505841" y="492671"/>
                </a:lnTo>
                <a:lnTo>
                  <a:pt x="486117" y="444995"/>
                </a:lnTo>
                <a:lnTo>
                  <a:pt x="466394" y="397319"/>
                </a:lnTo>
                <a:lnTo>
                  <a:pt x="446671" y="349643"/>
                </a:lnTo>
                <a:lnTo>
                  <a:pt x="445643" y="347129"/>
                </a:lnTo>
                <a:lnTo>
                  <a:pt x="435610" y="310222"/>
                </a:lnTo>
                <a:lnTo>
                  <a:pt x="435140" y="272580"/>
                </a:lnTo>
                <a:lnTo>
                  <a:pt x="444004" y="235978"/>
                </a:lnTo>
                <a:lnTo>
                  <a:pt x="462000" y="202222"/>
                </a:lnTo>
                <a:lnTo>
                  <a:pt x="537819" y="95351"/>
                </a:lnTo>
                <a:lnTo>
                  <a:pt x="469506" y="95351"/>
                </a:lnTo>
                <a:lnTo>
                  <a:pt x="338721" y="225958"/>
                </a:lnTo>
                <a:lnTo>
                  <a:pt x="305955" y="274929"/>
                </a:lnTo>
                <a:lnTo>
                  <a:pt x="294436" y="332714"/>
                </a:lnTo>
                <a:lnTo>
                  <a:pt x="294436" y="349643"/>
                </a:lnTo>
                <a:lnTo>
                  <a:pt x="294436" y="397319"/>
                </a:lnTo>
                <a:lnTo>
                  <a:pt x="294436" y="444995"/>
                </a:lnTo>
                <a:lnTo>
                  <a:pt x="294436" y="492671"/>
                </a:lnTo>
                <a:lnTo>
                  <a:pt x="294436" y="540346"/>
                </a:lnTo>
                <a:lnTo>
                  <a:pt x="270573" y="540346"/>
                </a:lnTo>
                <a:lnTo>
                  <a:pt x="270573" y="492671"/>
                </a:lnTo>
                <a:lnTo>
                  <a:pt x="294436" y="492671"/>
                </a:lnTo>
                <a:lnTo>
                  <a:pt x="294436" y="444995"/>
                </a:lnTo>
                <a:lnTo>
                  <a:pt x="270573" y="444995"/>
                </a:lnTo>
                <a:lnTo>
                  <a:pt x="270573" y="397319"/>
                </a:lnTo>
                <a:lnTo>
                  <a:pt x="294436" y="397319"/>
                </a:lnTo>
                <a:lnTo>
                  <a:pt x="294436" y="349643"/>
                </a:lnTo>
                <a:lnTo>
                  <a:pt x="270573" y="349643"/>
                </a:lnTo>
                <a:lnTo>
                  <a:pt x="270573" y="332714"/>
                </a:lnTo>
                <a:lnTo>
                  <a:pt x="267639" y="303123"/>
                </a:lnTo>
                <a:lnTo>
                  <a:pt x="259054" y="274929"/>
                </a:lnTo>
                <a:lnTo>
                  <a:pt x="245160" y="248945"/>
                </a:lnTo>
                <a:lnTo>
                  <a:pt x="226288" y="225958"/>
                </a:lnTo>
                <a:lnTo>
                  <a:pt x="95504" y="95351"/>
                </a:lnTo>
                <a:lnTo>
                  <a:pt x="27190" y="95351"/>
                </a:lnTo>
                <a:lnTo>
                  <a:pt x="103009" y="202222"/>
                </a:lnTo>
                <a:lnTo>
                  <a:pt x="121005" y="235978"/>
                </a:lnTo>
                <a:lnTo>
                  <a:pt x="129870" y="272580"/>
                </a:lnTo>
                <a:lnTo>
                  <a:pt x="129387" y="310222"/>
                </a:lnTo>
                <a:lnTo>
                  <a:pt x="119367" y="347129"/>
                </a:lnTo>
                <a:lnTo>
                  <a:pt x="0" y="635711"/>
                </a:lnTo>
                <a:lnTo>
                  <a:pt x="270573" y="635711"/>
                </a:lnTo>
                <a:lnTo>
                  <a:pt x="270573" y="588022"/>
                </a:lnTo>
                <a:lnTo>
                  <a:pt x="294436" y="588022"/>
                </a:lnTo>
                <a:lnTo>
                  <a:pt x="294436" y="635711"/>
                </a:lnTo>
                <a:lnTo>
                  <a:pt x="564997" y="63571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471" y="3179813"/>
            <a:ext cx="541655" cy="540385"/>
          </a:xfrm>
          <a:custGeom>
            <a:avLst/>
            <a:gdLst/>
            <a:ahLst/>
            <a:cxnLst/>
            <a:rect l="l" t="t" r="r" b="b"/>
            <a:pathLst>
              <a:path w="541655" h="540385">
                <a:moveTo>
                  <a:pt x="111404" y="429107"/>
                </a:moveTo>
                <a:lnTo>
                  <a:pt x="0" y="429107"/>
                </a:lnTo>
                <a:lnTo>
                  <a:pt x="0" y="540346"/>
                </a:lnTo>
                <a:lnTo>
                  <a:pt x="111404" y="540346"/>
                </a:lnTo>
                <a:lnTo>
                  <a:pt x="111404" y="429107"/>
                </a:lnTo>
                <a:close/>
              </a:path>
              <a:path w="541655" h="540385">
                <a:moveTo>
                  <a:pt x="111404" y="214553"/>
                </a:moveTo>
                <a:lnTo>
                  <a:pt x="0" y="214553"/>
                </a:lnTo>
                <a:lnTo>
                  <a:pt x="0" y="325805"/>
                </a:lnTo>
                <a:lnTo>
                  <a:pt x="111404" y="325805"/>
                </a:lnTo>
                <a:lnTo>
                  <a:pt x="111404" y="214553"/>
                </a:lnTo>
                <a:close/>
              </a:path>
              <a:path w="541655" h="540385">
                <a:moveTo>
                  <a:pt x="111404" y="0"/>
                </a:moveTo>
                <a:lnTo>
                  <a:pt x="0" y="0"/>
                </a:lnTo>
                <a:lnTo>
                  <a:pt x="0" y="111252"/>
                </a:lnTo>
                <a:lnTo>
                  <a:pt x="111404" y="111252"/>
                </a:lnTo>
                <a:lnTo>
                  <a:pt x="111404" y="0"/>
                </a:lnTo>
                <a:close/>
              </a:path>
              <a:path w="541655" h="540385">
                <a:moveTo>
                  <a:pt x="397878" y="254279"/>
                </a:moveTo>
                <a:lnTo>
                  <a:pt x="286473" y="254279"/>
                </a:lnTo>
                <a:lnTo>
                  <a:pt x="286473" y="39738"/>
                </a:lnTo>
                <a:lnTo>
                  <a:pt x="143230" y="39738"/>
                </a:lnTo>
                <a:lnTo>
                  <a:pt x="143230" y="71513"/>
                </a:lnTo>
                <a:lnTo>
                  <a:pt x="254647" y="71513"/>
                </a:lnTo>
                <a:lnTo>
                  <a:pt x="254647" y="254279"/>
                </a:lnTo>
                <a:lnTo>
                  <a:pt x="143230" y="254279"/>
                </a:lnTo>
                <a:lnTo>
                  <a:pt x="143230" y="286067"/>
                </a:lnTo>
                <a:lnTo>
                  <a:pt x="254647" y="286067"/>
                </a:lnTo>
                <a:lnTo>
                  <a:pt x="254647" y="468833"/>
                </a:lnTo>
                <a:lnTo>
                  <a:pt x="143230" y="468833"/>
                </a:lnTo>
                <a:lnTo>
                  <a:pt x="143230" y="500621"/>
                </a:lnTo>
                <a:lnTo>
                  <a:pt x="286473" y="500621"/>
                </a:lnTo>
                <a:lnTo>
                  <a:pt x="286473" y="286067"/>
                </a:lnTo>
                <a:lnTo>
                  <a:pt x="397878" y="286067"/>
                </a:lnTo>
                <a:lnTo>
                  <a:pt x="397878" y="254279"/>
                </a:lnTo>
                <a:close/>
              </a:path>
              <a:path w="541655" h="540385">
                <a:moveTo>
                  <a:pt x="541121" y="214553"/>
                </a:moveTo>
                <a:lnTo>
                  <a:pt x="429717" y="214553"/>
                </a:lnTo>
                <a:lnTo>
                  <a:pt x="429717" y="325805"/>
                </a:lnTo>
                <a:lnTo>
                  <a:pt x="541121" y="325805"/>
                </a:lnTo>
                <a:lnTo>
                  <a:pt x="541121" y="21455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63" y="675131"/>
            <a:ext cx="11718290" cy="4232275"/>
            <a:chOff x="473963" y="675131"/>
            <a:chExt cx="11718290" cy="4232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675131"/>
              <a:ext cx="5216652" cy="28376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19" y="2420111"/>
              <a:ext cx="7574280" cy="2487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539" y="2141347"/>
            <a:ext cx="36671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5" dirty="0">
                <a:solidFill>
                  <a:srgbClr val="2C6FB9"/>
                </a:solidFill>
                <a:latin typeface="Verdana"/>
                <a:cs typeface="Verdana"/>
              </a:rPr>
              <a:t>R</a:t>
            </a:r>
            <a:r>
              <a:rPr sz="2800" spc="-6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spc="-390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spc="-20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spc="-215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spc="-19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spc="145" dirty="0">
                <a:solidFill>
                  <a:srgbClr val="2C6FB9"/>
                </a:solidFill>
                <a:latin typeface="Verdana"/>
                <a:cs typeface="Verdana"/>
              </a:rPr>
              <a:t>ence</a:t>
            </a:r>
            <a:r>
              <a:rPr sz="280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2C6FB9"/>
                </a:solidFill>
                <a:latin typeface="Verdana"/>
                <a:cs typeface="Verdana"/>
              </a:rPr>
              <a:t>cannot</a:t>
            </a:r>
            <a:r>
              <a:rPr sz="280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spc="114" dirty="0">
                <a:solidFill>
                  <a:srgbClr val="2C6FB9"/>
                </a:solidFill>
                <a:latin typeface="Verdana"/>
                <a:cs typeface="Verdana"/>
              </a:rPr>
              <a:t>be  </a:t>
            </a:r>
            <a:r>
              <a:rPr sz="2800" spc="80" dirty="0">
                <a:solidFill>
                  <a:srgbClr val="2C6FB9"/>
                </a:solidFill>
                <a:latin typeface="Verdana"/>
                <a:cs typeface="Verdana"/>
              </a:rPr>
              <a:t>achieved</a:t>
            </a:r>
            <a:r>
              <a:rPr sz="280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2C6FB9"/>
                </a:solidFill>
                <a:latin typeface="Verdana"/>
                <a:cs typeface="Verdana"/>
              </a:rPr>
              <a:t>alone...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69078" y="337413"/>
            <a:ext cx="7300595" cy="481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201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E3857"/>
                </a:solidFill>
                <a:latin typeface="Tahoma"/>
                <a:cs typeface="Tahoma"/>
              </a:rPr>
              <a:t>Continued </a:t>
            </a:r>
            <a:r>
              <a:rPr sz="2000" b="1" spc="-40" dirty="0">
                <a:solidFill>
                  <a:srgbClr val="0E3857"/>
                </a:solidFill>
                <a:latin typeface="Tahoma"/>
                <a:cs typeface="Tahoma"/>
              </a:rPr>
              <a:t>participation </a:t>
            </a:r>
            <a:r>
              <a:rPr sz="2000" b="1" spc="30" dirty="0">
                <a:solidFill>
                  <a:srgbClr val="0E3857"/>
                </a:solidFill>
                <a:latin typeface="Tahoma"/>
                <a:cs typeface="Tahoma"/>
              </a:rPr>
              <a:t>and </a:t>
            </a:r>
            <a:r>
              <a:rPr sz="2000" b="1" spc="-80" dirty="0">
                <a:solidFill>
                  <a:srgbClr val="0E3857"/>
                </a:solidFill>
                <a:latin typeface="Tahoma"/>
                <a:cs typeface="Tahoma"/>
              </a:rPr>
              <a:t>support </a:t>
            </a:r>
            <a:r>
              <a:rPr sz="2000" b="1" spc="-130" dirty="0">
                <a:solidFill>
                  <a:srgbClr val="0E3857"/>
                </a:solidFill>
                <a:latin typeface="Tahoma"/>
                <a:cs typeface="Tahoma"/>
              </a:rPr>
              <a:t>for </a:t>
            </a:r>
            <a:r>
              <a:rPr sz="2000" b="1" spc="-12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0E3857"/>
                </a:solidFill>
                <a:latin typeface="Tahoma"/>
                <a:cs typeface="Tahoma"/>
              </a:rPr>
              <a:t>multi</a:t>
            </a:r>
            <a:r>
              <a:rPr sz="2000" b="1" spc="-85" dirty="0">
                <a:solidFill>
                  <a:srgbClr val="0E3857"/>
                </a:solidFill>
                <a:latin typeface="Tahoma"/>
                <a:cs typeface="Tahoma"/>
              </a:rPr>
              <a:t>l</a:t>
            </a:r>
            <a:r>
              <a:rPr sz="2000" b="1" spc="-70" dirty="0">
                <a:solidFill>
                  <a:srgbClr val="0E3857"/>
                </a:solidFill>
                <a:latin typeface="Tahoma"/>
                <a:cs typeface="Tahoma"/>
              </a:rPr>
              <a:t>ate</a:t>
            </a:r>
            <a:r>
              <a:rPr sz="2000" b="1" spc="-60" dirty="0">
                <a:solidFill>
                  <a:srgbClr val="0E3857"/>
                </a:solidFill>
                <a:latin typeface="Tahoma"/>
                <a:cs typeface="Tahoma"/>
              </a:rPr>
              <a:t>r</a:t>
            </a:r>
            <a:r>
              <a:rPr sz="2000" b="1" spc="-110" dirty="0">
                <a:solidFill>
                  <a:srgbClr val="0E3857"/>
                </a:solidFill>
                <a:latin typeface="Tahoma"/>
                <a:cs typeface="Tahoma"/>
              </a:rPr>
              <a:t>al/inte</a:t>
            </a:r>
            <a:r>
              <a:rPr sz="2000" b="1" spc="-105" dirty="0">
                <a:solidFill>
                  <a:srgbClr val="0E3857"/>
                </a:solidFill>
                <a:latin typeface="Tahoma"/>
                <a:cs typeface="Tahoma"/>
              </a:rPr>
              <a:t>r</a:t>
            </a:r>
            <a:r>
              <a:rPr sz="2000" b="1" spc="-75" dirty="0">
                <a:solidFill>
                  <a:srgbClr val="0E3857"/>
                </a:solidFill>
                <a:latin typeface="Tahoma"/>
                <a:cs typeface="Tahoma"/>
              </a:rPr>
              <a:t>na</a:t>
            </a:r>
            <a:r>
              <a:rPr sz="2000" b="1" spc="-60" dirty="0">
                <a:solidFill>
                  <a:srgbClr val="0E3857"/>
                </a:solidFill>
                <a:latin typeface="Tahoma"/>
                <a:cs typeface="Tahoma"/>
              </a:rPr>
              <a:t>t</a:t>
            </a:r>
            <a:r>
              <a:rPr sz="2000" b="1" spc="-25" dirty="0">
                <a:solidFill>
                  <a:srgbClr val="0E3857"/>
                </a:solidFill>
                <a:latin typeface="Tahoma"/>
                <a:cs typeface="Tahoma"/>
              </a:rPr>
              <a:t>i</a:t>
            </a:r>
            <a:r>
              <a:rPr sz="2000" b="1" spc="-70" dirty="0">
                <a:solidFill>
                  <a:srgbClr val="0E3857"/>
                </a:solidFill>
                <a:latin typeface="Tahoma"/>
                <a:cs typeface="Tahoma"/>
              </a:rPr>
              <a:t>o</a:t>
            </a:r>
            <a:r>
              <a:rPr sz="2000" b="1" spc="-40" dirty="0">
                <a:solidFill>
                  <a:srgbClr val="0E3857"/>
                </a:solidFill>
                <a:latin typeface="Tahoma"/>
                <a:cs typeface="Tahoma"/>
              </a:rPr>
              <a:t>na</a:t>
            </a:r>
            <a:r>
              <a:rPr sz="2000" b="1" spc="-15" dirty="0">
                <a:solidFill>
                  <a:srgbClr val="0E3857"/>
                </a:solidFill>
                <a:latin typeface="Tahoma"/>
                <a:cs typeface="Tahoma"/>
              </a:rPr>
              <a:t>l</a:t>
            </a:r>
            <a:r>
              <a:rPr sz="2000" b="1" spc="-7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E3857"/>
                </a:solidFill>
                <a:latin typeface="Tahoma"/>
                <a:cs typeface="Tahoma"/>
              </a:rPr>
              <a:t>or</a:t>
            </a:r>
            <a:r>
              <a:rPr sz="2000" b="1" spc="-55" dirty="0">
                <a:solidFill>
                  <a:srgbClr val="0E3857"/>
                </a:solidFill>
                <a:latin typeface="Tahoma"/>
                <a:cs typeface="Tahoma"/>
              </a:rPr>
              <a:t>g</a:t>
            </a:r>
            <a:r>
              <a:rPr sz="2000" b="1" spc="-65" dirty="0">
                <a:solidFill>
                  <a:srgbClr val="0E3857"/>
                </a:solidFill>
                <a:latin typeface="Tahoma"/>
                <a:cs typeface="Tahoma"/>
              </a:rPr>
              <a:t>ani</a:t>
            </a:r>
            <a:r>
              <a:rPr sz="2000" b="1" spc="-75" dirty="0">
                <a:solidFill>
                  <a:srgbClr val="0E3857"/>
                </a:solidFill>
                <a:latin typeface="Tahoma"/>
                <a:cs typeface="Tahoma"/>
              </a:rPr>
              <a:t>sation</a:t>
            </a:r>
            <a:r>
              <a:rPr sz="2000" b="1" spc="-85" dirty="0">
                <a:solidFill>
                  <a:srgbClr val="0E3857"/>
                </a:solidFill>
                <a:latin typeface="Tahoma"/>
                <a:cs typeface="Tahoma"/>
              </a:rPr>
              <a:t>s</a:t>
            </a:r>
            <a:r>
              <a:rPr sz="2000" b="1" spc="-65" dirty="0">
                <a:solidFill>
                  <a:srgbClr val="0E3857"/>
                </a:solidFill>
                <a:latin typeface="Tahoma"/>
                <a:cs typeface="Tahoma"/>
              </a:rPr>
              <a:t>,</a:t>
            </a:r>
            <a:r>
              <a:rPr sz="2000" b="1" spc="-3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0E3857"/>
                </a:solidFill>
                <a:latin typeface="Tahoma"/>
                <a:cs typeface="Tahoma"/>
              </a:rPr>
              <a:t>init</a:t>
            </a:r>
            <a:r>
              <a:rPr sz="2000" b="1" spc="-114" dirty="0">
                <a:solidFill>
                  <a:srgbClr val="0E3857"/>
                </a:solidFill>
                <a:latin typeface="Tahoma"/>
                <a:cs typeface="Tahoma"/>
              </a:rPr>
              <a:t>i</a:t>
            </a:r>
            <a:r>
              <a:rPr sz="2000" b="1" spc="-75" dirty="0">
                <a:solidFill>
                  <a:srgbClr val="0E3857"/>
                </a:solidFill>
                <a:latin typeface="Tahoma"/>
                <a:cs typeface="Tahoma"/>
              </a:rPr>
              <a:t>atives:</a:t>
            </a:r>
            <a:endParaRPr sz="20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solidFill>
                  <a:srgbClr val="0E3857"/>
                </a:solidFill>
                <a:latin typeface="Verdana"/>
                <a:cs typeface="Verdana"/>
              </a:rPr>
              <a:t>WHO’s</a:t>
            </a:r>
            <a:r>
              <a:rPr sz="20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E3857"/>
                </a:solidFill>
                <a:latin typeface="Verdana"/>
                <a:cs typeface="Verdana"/>
              </a:rPr>
              <a:t>central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0E3857"/>
                </a:solidFill>
                <a:latin typeface="Verdana"/>
                <a:cs typeface="Verdana"/>
              </a:rPr>
              <a:t>coordinating</a:t>
            </a:r>
            <a:r>
              <a:rPr sz="20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E3857"/>
                </a:solidFill>
                <a:latin typeface="Verdana"/>
                <a:cs typeface="Verdana"/>
              </a:rPr>
              <a:t>role</a:t>
            </a:r>
            <a:r>
              <a:rPr sz="20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E3857"/>
                </a:solidFill>
                <a:latin typeface="Verdana"/>
                <a:cs typeface="Verdana"/>
              </a:rPr>
              <a:t>to</a:t>
            </a:r>
            <a:r>
              <a:rPr sz="2000" spc="-18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E3857"/>
                </a:solidFill>
                <a:latin typeface="Verdana"/>
                <a:cs typeface="Verdana"/>
              </a:rPr>
              <a:t>strengthen</a:t>
            </a:r>
            <a:r>
              <a:rPr sz="2000" spc="-19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0E3857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0E3857"/>
                </a:solidFill>
                <a:latin typeface="Verdana"/>
                <a:cs typeface="Verdana"/>
              </a:rPr>
              <a:t>Global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0E3857"/>
                </a:solidFill>
                <a:latin typeface="Verdana"/>
                <a:cs typeface="Verdana"/>
              </a:rPr>
              <a:t>Hea</a:t>
            </a:r>
            <a:r>
              <a:rPr sz="2000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2000" spc="-80" dirty="0">
                <a:solidFill>
                  <a:srgbClr val="0E3857"/>
                </a:solidFill>
                <a:latin typeface="Verdana"/>
                <a:cs typeface="Verdana"/>
              </a:rPr>
              <a:t>th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2000" spc="-55" dirty="0">
                <a:solidFill>
                  <a:srgbClr val="0E3857"/>
                </a:solidFill>
                <a:latin typeface="Verdana"/>
                <a:cs typeface="Verdana"/>
              </a:rPr>
              <a:t>rch</a:t>
            </a:r>
            <a:r>
              <a:rPr sz="2000" spc="-4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2000" spc="-1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90" dirty="0">
                <a:solidFill>
                  <a:srgbClr val="0E3857"/>
                </a:solidFill>
                <a:latin typeface="Verdana"/>
                <a:cs typeface="Verdana"/>
              </a:rPr>
              <a:t>ec</a:t>
            </a:r>
            <a:r>
              <a:rPr sz="2000" spc="8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-60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2000" spc="-70" dirty="0">
                <a:solidFill>
                  <a:srgbClr val="0E3857"/>
                </a:solidFill>
                <a:latin typeface="Verdana"/>
                <a:cs typeface="Verdana"/>
              </a:rPr>
              <a:t>re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70" dirty="0">
                <a:solidFill>
                  <a:srgbClr val="0E3857"/>
                </a:solidFill>
                <a:latin typeface="Verdana"/>
                <a:cs typeface="Verdana"/>
              </a:rPr>
              <a:t>Successfu</a:t>
            </a:r>
            <a:r>
              <a:rPr sz="2000" spc="-3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140" dirty="0">
                <a:solidFill>
                  <a:srgbClr val="0E3857"/>
                </a:solidFill>
                <a:latin typeface="Verdana"/>
                <a:cs typeface="Verdana"/>
              </a:rPr>
              <a:t>ad</a:t>
            </a:r>
            <a:r>
              <a:rPr sz="2000" spc="8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2000" spc="1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2000" spc="-1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0E3857"/>
                </a:solidFill>
                <a:latin typeface="Verdana"/>
                <a:cs typeface="Verdana"/>
              </a:rPr>
              <a:t>f</a:t>
            </a:r>
            <a:r>
              <a:rPr sz="20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35" dirty="0">
                <a:solidFill>
                  <a:srgbClr val="0E3857"/>
                </a:solidFill>
                <a:latin typeface="Verdana"/>
                <a:cs typeface="Verdana"/>
              </a:rPr>
              <a:t>he</a:t>
            </a:r>
            <a:r>
              <a:rPr sz="2000" spc="-1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0E3857"/>
                </a:solidFill>
                <a:latin typeface="Verdana"/>
                <a:cs typeface="Verdana"/>
              </a:rPr>
              <a:t>amendme</a:t>
            </a:r>
            <a:r>
              <a:rPr sz="2000" spc="2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2000" spc="-190" dirty="0">
                <a:solidFill>
                  <a:srgbClr val="0E3857"/>
                </a:solidFill>
                <a:latin typeface="Verdana"/>
                <a:cs typeface="Verdana"/>
              </a:rPr>
              <a:t>ts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9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2000" spc="35" dirty="0">
                <a:solidFill>
                  <a:srgbClr val="0E3857"/>
                </a:solidFill>
                <a:latin typeface="Verdana"/>
                <a:cs typeface="Verdana"/>
              </a:rPr>
              <a:t>he</a:t>
            </a:r>
            <a:r>
              <a:rPr sz="2000" spc="-1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38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2000" spc="-160" dirty="0">
                <a:solidFill>
                  <a:srgbClr val="0E3857"/>
                </a:solidFill>
                <a:latin typeface="Verdana"/>
                <a:cs typeface="Verdana"/>
              </a:rPr>
              <a:t>HR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25" dirty="0">
                <a:solidFill>
                  <a:srgbClr val="0E3857"/>
                </a:solidFill>
                <a:latin typeface="Verdana"/>
                <a:cs typeface="Verdana"/>
              </a:rPr>
              <a:t>Ongoing</a:t>
            </a:r>
            <a:r>
              <a:rPr sz="20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E3857"/>
                </a:solidFill>
                <a:latin typeface="Verdana"/>
                <a:cs typeface="Verdana"/>
              </a:rPr>
              <a:t>negotiations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0E3857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0E3857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E3857"/>
                </a:solidFill>
                <a:latin typeface="Verdana"/>
                <a:cs typeface="Verdana"/>
              </a:rPr>
              <a:t>pandemic</a:t>
            </a:r>
            <a:r>
              <a:rPr sz="2000" spc="-1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E3857"/>
                </a:solidFill>
                <a:latin typeface="Verdana"/>
                <a:cs typeface="Verdana"/>
              </a:rPr>
              <a:t>instrument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b="1" spc="-70" dirty="0">
                <a:solidFill>
                  <a:srgbClr val="0E3857"/>
                </a:solidFill>
                <a:latin typeface="Tahoma"/>
                <a:cs typeface="Tahoma"/>
              </a:rPr>
              <a:t>Sustained</a:t>
            </a:r>
            <a:r>
              <a:rPr sz="2000" b="1" spc="-7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0E3857"/>
                </a:solidFill>
                <a:latin typeface="Tahoma"/>
                <a:cs typeface="Tahoma"/>
              </a:rPr>
              <a:t>investment:</a:t>
            </a:r>
            <a:endParaRPr sz="2000">
              <a:latin typeface="Tahoma"/>
              <a:cs typeface="Tahoma"/>
            </a:endParaRPr>
          </a:p>
          <a:p>
            <a:pPr marL="241300" marR="226695" indent="-228600">
              <a:lnSpc>
                <a:spcPct val="1201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45" dirty="0">
                <a:solidFill>
                  <a:srgbClr val="0E3857"/>
                </a:solidFill>
                <a:latin typeface="Verdana"/>
                <a:cs typeface="Verdana"/>
              </a:rPr>
              <a:t>Global</a:t>
            </a:r>
            <a:r>
              <a:rPr sz="2000" spc="-1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0E3857"/>
                </a:solidFill>
                <a:latin typeface="Verdana"/>
                <a:cs typeface="Verdana"/>
              </a:rPr>
              <a:t>fund,</a:t>
            </a:r>
            <a:r>
              <a:rPr sz="2000" spc="-1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E3857"/>
                </a:solidFill>
                <a:latin typeface="Verdana"/>
                <a:cs typeface="Verdana"/>
              </a:rPr>
              <a:t>pandemic</a:t>
            </a:r>
            <a:r>
              <a:rPr sz="2000" spc="-1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0E3857"/>
                </a:solidFill>
                <a:latin typeface="Verdana"/>
                <a:cs typeface="Verdana"/>
              </a:rPr>
              <a:t>fund,</a:t>
            </a:r>
            <a:r>
              <a:rPr sz="20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E3857"/>
                </a:solidFill>
                <a:latin typeface="Verdana"/>
                <a:cs typeface="Verdana"/>
              </a:rPr>
              <a:t>GAVI,</a:t>
            </a:r>
            <a:r>
              <a:rPr sz="20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0E3857"/>
                </a:solidFill>
                <a:latin typeface="Verdana"/>
                <a:cs typeface="Verdana"/>
              </a:rPr>
              <a:t>other</a:t>
            </a:r>
            <a:r>
              <a:rPr sz="2000" spc="-1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0E3857"/>
                </a:solidFill>
                <a:latin typeface="Verdana"/>
                <a:cs typeface="Verdana"/>
              </a:rPr>
              <a:t>global</a:t>
            </a:r>
            <a:r>
              <a:rPr sz="2000" spc="-17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E3857"/>
                </a:solidFill>
                <a:latin typeface="Verdana"/>
                <a:cs typeface="Verdana"/>
              </a:rPr>
              <a:t>health </a:t>
            </a:r>
            <a:r>
              <a:rPr sz="2000" spc="-69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0E3857"/>
                </a:solidFill>
                <a:latin typeface="Verdana"/>
                <a:cs typeface="Verdana"/>
              </a:rPr>
              <a:t>initiatives</a:t>
            </a:r>
            <a:endParaRPr sz="2000">
              <a:latin typeface="Verdana"/>
              <a:cs typeface="Verdana"/>
            </a:endParaRPr>
          </a:p>
          <a:p>
            <a:pPr marL="12700" marR="1024890">
              <a:lnSpc>
                <a:spcPct val="120000"/>
              </a:lnSpc>
              <a:spcBef>
                <a:spcPts val="1000"/>
              </a:spcBef>
            </a:pPr>
            <a:r>
              <a:rPr sz="2000" b="1" spc="-80" dirty="0">
                <a:solidFill>
                  <a:srgbClr val="0E3857"/>
                </a:solidFill>
                <a:latin typeface="Tahoma"/>
                <a:cs typeface="Tahoma"/>
              </a:rPr>
              <a:t>Sharing</a:t>
            </a:r>
            <a:r>
              <a:rPr sz="2000" b="1" spc="-2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0E3857"/>
                </a:solidFill>
                <a:latin typeface="Tahoma"/>
                <a:cs typeface="Tahoma"/>
              </a:rPr>
              <a:t>of</a:t>
            </a:r>
            <a:r>
              <a:rPr sz="2000" b="1" spc="-3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0E3857"/>
                </a:solidFill>
                <a:latin typeface="Tahoma"/>
                <a:cs typeface="Tahoma"/>
              </a:rPr>
              <a:t>information,</a:t>
            </a:r>
            <a:r>
              <a:rPr sz="2000" b="1" spc="-6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0E3857"/>
                </a:solidFill>
                <a:latin typeface="Tahoma"/>
                <a:cs typeface="Tahoma"/>
              </a:rPr>
              <a:t>lessons,</a:t>
            </a:r>
            <a:r>
              <a:rPr sz="2000" b="1" spc="-4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0E3857"/>
                </a:solidFill>
                <a:latin typeface="Tahoma"/>
                <a:cs typeface="Tahoma"/>
              </a:rPr>
              <a:t>research,</a:t>
            </a:r>
            <a:r>
              <a:rPr sz="2000" b="1" spc="-5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0E3857"/>
                </a:solidFill>
                <a:latin typeface="Tahoma"/>
                <a:cs typeface="Tahoma"/>
              </a:rPr>
              <a:t>expertise, </a:t>
            </a:r>
            <a:r>
              <a:rPr sz="2000" b="1" spc="-57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0E3857"/>
                </a:solidFill>
                <a:latin typeface="Tahoma"/>
                <a:cs typeface="Tahoma"/>
              </a:rPr>
              <a:t>technical</a:t>
            </a:r>
            <a:r>
              <a:rPr sz="2000" b="1" spc="-7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E3857"/>
                </a:solidFill>
                <a:latin typeface="Tahoma"/>
                <a:cs typeface="Tahoma"/>
              </a:rPr>
              <a:t>collaboration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4" y="3337940"/>
            <a:ext cx="4455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9155" algn="l"/>
                <a:tab pos="3721100" algn="l"/>
              </a:tabLst>
            </a:pPr>
            <a:r>
              <a:rPr sz="2800" spc="484" dirty="0">
                <a:solidFill>
                  <a:srgbClr val="0E3857"/>
                </a:solidFill>
              </a:rPr>
              <a:t>O</a:t>
            </a:r>
            <a:r>
              <a:rPr sz="2800" spc="370" dirty="0">
                <a:solidFill>
                  <a:srgbClr val="0E3857"/>
                </a:solidFill>
              </a:rPr>
              <a:t>b</a:t>
            </a:r>
            <a:r>
              <a:rPr sz="2800" spc="-20" dirty="0">
                <a:solidFill>
                  <a:srgbClr val="0E3857"/>
                </a:solidFill>
              </a:rPr>
              <a:t>r</a:t>
            </a:r>
            <a:r>
              <a:rPr sz="2800" spc="120" dirty="0">
                <a:solidFill>
                  <a:srgbClr val="0E3857"/>
                </a:solidFill>
              </a:rPr>
              <a:t>i</a:t>
            </a:r>
            <a:r>
              <a:rPr sz="2800" spc="375" dirty="0">
                <a:solidFill>
                  <a:srgbClr val="0E3857"/>
                </a:solidFill>
              </a:rPr>
              <a:t>g</a:t>
            </a:r>
            <a:r>
              <a:rPr sz="2800" spc="459" dirty="0">
                <a:solidFill>
                  <a:srgbClr val="0E3857"/>
                </a:solidFill>
              </a:rPr>
              <a:t>a</a:t>
            </a:r>
            <a:r>
              <a:rPr sz="2800" spc="375" dirty="0">
                <a:solidFill>
                  <a:srgbClr val="0E3857"/>
                </a:solidFill>
              </a:rPr>
              <a:t>d</a:t>
            </a:r>
            <a:r>
              <a:rPr sz="2800" spc="165" dirty="0">
                <a:solidFill>
                  <a:srgbClr val="0E3857"/>
                </a:solidFill>
              </a:rPr>
              <a:t>a</a:t>
            </a:r>
            <a:r>
              <a:rPr sz="2800" dirty="0">
                <a:solidFill>
                  <a:srgbClr val="0E3857"/>
                </a:solidFill>
              </a:rPr>
              <a:t>	</a:t>
            </a:r>
            <a:r>
              <a:rPr sz="2800" spc="190" dirty="0">
                <a:solidFill>
                  <a:srgbClr val="0E3857"/>
                </a:solidFill>
              </a:rPr>
              <a:t>|</a:t>
            </a:r>
            <a:r>
              <a:rPr sz="2800" spc="-250" dirty="0">
                <a:solidFill>
                  <a:srgbClr val="0E3857"/>
                </a:solidFill>
              </a:rPr>
              <a:t>T</a:t>
            </a:r>
            <a:r>
              <a:rPr sz="2800" spc="180" dirty="0">
                <a:solidFill>
                  <a:srgbClr val="0E3857"/>
                </a:solidFill>
              </a:rPr>
              <a:t>h</a:t>
            </a:r>
            <a:r>
              <a:rPr sz="2800" spc="459" dirty="0">
                <a:solidFill>
                  <a:srgbClr val="0E3857"/>
                </a:solidFill>
              </a:rPr>
              <a:t>a</a:t>
            </a:r>
            <a:r>
              <a:rPr sz="2800" spc="180" dirty="0">
                <a:solidFill>
                  <a:srgbClr val="0E3857"/>
                </a:solidFill>
              </a:rPr>
              <a:t>n</a:t>
            </a:r>
            <a:r>
              <a:rPr sz="2800" spc="-70" dirty="0">
                <a:solidFill>
                  <a:srgbClr val="0E3857"/>
                </a:solidFill>
              </a:rPr>
              <a:t>k</a:t>
            </a:r>
            <a:r>
              <a:rPr sz="2800" dirty="0">
                <a:solidFill>
                  <a:srgbClr val="0E3857"/>
                </a:solidFill>
              </a:rPr>
              <a:t>	</a:t>
            </a:r>
            <a:r>
              <a:rPr sz="2800" spc="305" dirty="0">
                <a:solidFill>
                  <a:srgbClr val="0E3857"/>
                </a:solidFill>
              </a:rPr>
              <a:t>y</a:t>
            </a:r>
            <a:r>
              <a:rPr sz="2800" spc="355" dirty="0">
                <a:solidFill>
                  <a:srgbClr val="0E3857"/>
                </a:solidFill>
              </a:rPr>
              <a:t>o</a:t>
            </a:r>
            <a:r>
              <a:rPr sz="2800" spc="-114" dirty="0">
                <a:solidFill>
                  <a:srgbClr val="0E3857"/>
                </a:solidFill>
              </a:rPr>
              <a:t>u</a:t>
            </a:r>
            <a:endParaRPr sz="280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138" y="1511808"/>
            <a:ext cx="11406505" cy="4801235"/>
            <a:chOff x="569138" y="1511808"/>
            <a:chExt cx="11406505" cy="4801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138" y="5384315"/>
              <a:ext cx="10669679" cy="928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0224" y="1511808"/>
              <a:ext cx="7135368" cy="40477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810" y="696848"/>
            <a:ext cx="107365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130" dirty="0">
                <a:solidFill>
                  <a:srgbClr val="2C6FB9"/>
                </a:solidFill>
                <a:latin typeface="Verdana"/>
                <a:cs typeface="Verdana"/>
              </a:rPr>
              <a:t>Canada’s</a:t>
            </a:r>
            <a:r>
              <a:rPr sz="3100" b="0" spc="-23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100" b="0" spc="-50" dirty="0">
                <a:solidFill>
                  <a:srgbClr val="2C6FB9"/>
                </a:solidFill>
                <a:latin typeface="Verdana"/>
                <a:cs typeface="Verdana"/>
              </a:rPr>
              <a:t>Health</a:t>
            </a:r>
            <a:r>
              <a:rPr sz="3100" b="0" spc="-220" dirty="0">
                <a:solidFill>
                  <a:srgbClr val="2C6FB9"/>
                </a:solidFill>
                <a:latin typeface="Verdana"/>
                <a:cs typeface="Verdana"/>
              </a:rPr>
              <a:t> System</a:t>
            </a:r>
            <a:r>
              <a:rPr sz="31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100" b="0" spc="-325" dirty="0">
                <a:solidFill>
                  <a:srgbClr val="2C6FB9"/>
                </a:solidFill>
                <a:latin typeface="Verdana"/>
                <a:cs typeface="Verdana"/>
              </a:rPr>
              <a:t>is</a:t>
            </a:r>
            <a:r>
              <a:rPr sz="31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100" b="0" spc="-95" dirty="0">
                <a:solidFill>
                  <a:srgbClr val="2C6FB9"/>
                </a:solidFill>
                <a:latin typeface="Verdana"/>
                <a:cs typeface="Verdana"/>
              </a:rPr>
              <a:t>distributed</a:t>
            </a:r>
            <a:r>
              <a:rPr sz="31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100" b="0" spc="-80" dirty="0">
                <a:solidFill>
                  <a:srgbClr val="2C6FB9"/>
                </a:solidFill>
                <a:latin typeface="Verdana"/>
                <a:cs typeface="Verdana"/>
              </a:rPr>
              <a:t>across</a:t>
            </a:r>
            <a:r>
              <a:rPr sz="3100" b="0" spc="-23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100" b="0" spc="-155" dirty="0">
                <a:solidFill>
                  <a:srgbClr val="2C6FB9"/>
                </a:solidFill>
                <a:latin typeface="Verdana"/>
                <a:cs typeface="Verdana"/>
              </a:rPr>
              <a:t>jurisdictions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352" y="1727454"/>
            <a:ext cx="33597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00" dirty="0">
                <a:solidFill>
                  <a:srgbClr val="0E3857"/>
                </a:solidFill>
                <a:latin typeface="Verdana"/>
                <a:cs typeface="Verdana"/>
              </a:rPr>
              <a:t>Canada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0E3857"/>
                </a:solidFill>
                <a:latin typeface="Verdana"/>
                <a:cs typeface="Verdana"/>
              </a:rPr>
              <a:t>has</a:t>
            </a:r>
            <a:r>
              <a:rPr sz="16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di</a:t>
            </a:r>
            <a:r>
              <a:rPr sz="1600" spc="-85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ri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b</a:t>
            </a:r>
            <a:r>
              <a:rPr sz="1600" spc="-85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1600" spc="-7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95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600" spc="-7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h  </a:t>
            </a:r>
            <a:r>
              <a:rPr sz="1600" spc="-150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-155" dirty="0">
                <a:solidFill>
                  <a:srgbClr val="0E3857"/>
                </a:solidFill>
                <a:latin typeface="Verdana"/>
                <a:cs typeface="Verdana"/>
              </a:rPr>
              <a:t>y</a:t>
            </a:r>
            <a:r>
              <a:rPr sz="1600" spc="-180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-14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60" dirty="0">
                <a:solidFill>
                  <a:srgbClr val="0E3857"/>
                </a:solidFill>
                <a:latin typeface="Verdana"/>
                <a:cs typeface="Verdana"/>
              </a:rPr>
              <a:t>m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0E3857"/>
                </a:solidFill>
                <a:latin typeface="Verdana"/>
                <a:cs typeface="Verdana"/>
              </a:rPr>
              <a:t>m</a:t>
            </a:r>
            <a:r>
              <a:rPr sz="1600" spc="85" dirty="0">
                <a:solidFill>
                  <a:srgbClr val="0E3857"/>
                </a:solidFill>
                <a:latin typeface="Verdana"/>
                <a:cs typeface="Verdana"/>
              </a:rPr>
              <a:t>od</a:t>
            </a:r>
            <a:r>
              <a:rPr sz="1600" spc="7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0E3857"/>
                </a:solidFill>
                <a:latin typeface="Verdana"/>
                <a:cs typeface="Verdana"/>
              </a:rPr>
              <a:t>an</a:t>
            </a:r>
            <a:r>
              <a:rPr sz="1600" spc="60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6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9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ub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195" dirty="0">
                <a:solidFill>
                  <a:srgbClr val="0E3857"/>
                </a:solidFill>
                <a:latin typeface="Verdana"/>
                <a:cs typeface="Verdana"/>
              </a:rPr>
              <a:t>c</a:t>
            </a:r>
            <a:r>
              <a:rPr sz="1600" spc="-13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600" spc="-13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170" dirty="0">
                <a:solidFill>
                  <a:srgbClr val="0E3857"/>
                </a:solidFill>
                <a:latin typeface="Verdana"/>
                <a:cs typeface="Verdana"/>
              </a:rPr>
              <a:t>s  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or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an</a:t>
            </a:r>
            <a:r>
              <a:rPr sz="1600" spc="-1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175" dirty="0">
                <a:solidFill>
                  <a:srgbClr val="0E3857"/>
                </a:solidFill>
                <a:latin typeface="Verdana"/>
                <a:cs typeface="Verdana"/>
              </a:rPr>
              <a:t>z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95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di</a:t>
            </a:r>
            <a:r>
              <a:rPr sz="1600" spc="-25" dirty="0">
                <a:solidFill>
                  <a:srgbClr val="0E3857"/>
                </a:solidFill>
                <a:latin typeface="Verdana"/>
                <a:cs typeface="Verdana"/>
              </a:rPr>
              <a:t>ffer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y </a:t>
            </a:r>
            <a:r>
              <a:rPr sz="1600" spc="-15" dirty="0">
                <a:solidFill>
                  <a:srgbClr val="0E3857"/>
                </a:solidFill>
                <a:latin typeface="Verdana"/>
                <a:cs typeface="Verdana"/>
              </a:rPr>
              <a:t>w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60" dirty="0">
                <a:solidFill>
                  <a:srgbClr val="0E3857"/>
                </a:solidFill>
                <a:latin typeface="Verdana"/>
                <a:cs typeface="Verdana"/>
              </a:rPr>
              <a:t>hin  </a:t>
            </a:r>
            <a:r>
              <a:rPr sz="1600" spc="114" dirty="0">
                <a:solidFill>
                  <a:srgbClr val="0E3857"/>
                </a:solidFill>
                <a:latin typeface="Verdana"/>
                <a:cs typeface="Verdana"/>
              </a:rPr>
              <a:t>Canada</a:t>
            </a:r>
            <a:r>
              <a:rPr sz="1600" spc="55" dirty="0">
                <a:solidFill>
                  <a:srgbClr val="0E3857"/>
                </a:solidFill>
                <a:latin typeface="Verdana"/>
                <a:cs typeface="Verdana"/>
              </a:rPr>
              <a:t>’</a:t>
            </a:r>
            <a:r>
              <a:rPr sz="1600" spc="-215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40" dirty="0">
                <a:solidFill>
                  <a:srgbClr val="0E3857"/>
                </a:solidFill>
                <a:latin typeface="Verdana"/>
                <a:cs typeface="Verdana"/>
              </a:rPr>
              <a:t>1</a:t>
            </a:r>
            <a:r>
              <a:rPr sz="1600" spc="-135" dirty="0">
                <a:solidFill>
                  <a:srgbClr val="0E3857"/>
                </a:solidFill>
                <a:latin typeface="Verdana"/>
                <a:cs typeface="Verdana"/>
              </a:rPr>
              <a:t>3</a:t>
            </a:r>
            <a:r>
              <a:rPr sz="16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pro</a:t>
            </a:r>
            <a:r>
              <a:rPr sz="1600" spc="-5" dirty="0">
                <a:solidFill>
                  <a:srgbClr val="0E3857"/>
                </a:solidFill>
                <a:latin typeface="Verdana"/>
                <a:cs typeface="Verdana"/>
              </a:rPr>
              <a:t>v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ncia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-65" dirty="0">
                <a:solidFill>
                  <a:srgbClr val="0E3857"/>
                </a:solidFill>
                <a:latin typeface="Verdana"/>
                <a:cs typeface="Verdana"/>
              </a:rPr>
              <a:t>/</a:t>
            </a:r>
            <a:r>
              <a:rPr sz="1600" spc="-7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155" dirty="0">
                <a:solidFill>
                  <a:srgbClr val="0E3857"/>
                </a:solidFill>
                <a:latin typeface="Verdana"/>
                <a:cs typeface="Verdana"/>
              </a:rPr>
              <a:t>rri</a:t>
            </a:r>
            <a:r>
              <a:rPr sz="1600" spc="-17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oria</a:t>
            </a:r>
            <a:r>
              <a:rPr sz="1600" spc="-145" dirty="0">
                <a:solidFill>
                  <a:srgbClr val="0E3857"/>
                </a:solidFill>
                <a:latin typeface="Verdana"/>
                <a:cs typeface="Verdana"/>
              </a:rPr>
              <a:t>l  </a:t>
            </a:r>
            <a:r>
              <a:rPr sz="1600" spc="-180" dirty="0">
                <a:solidFill>
                  <a:srgbClr val="0E3857"/>
                </a:solidFill>
                <a:latin typeface="Verdana"/>
                <a:cs typeface="Verdana"/>
              </a:rPr>
              <a:t>(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600" spc="-20" dirty="0">
                <a:solidFill>
                  <a:srgbClr val="0E3857"/>
                </a:solidFill>
                <a:latin typeface="Verdana"/>
                <a:cs typeface="Verdana"/>
              </a:rPr>
              <a:t>/</a:t>
            </a:r>
            <a:r>
              <a:rPr sz="1600" spc="-32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140" dirty="0">
                <a:solidFill>
                  <a:srgbClr val="0E3857"/>
                </a:solidFill>
                <a:latin typeface="Verdana"/>
                <a:cs typeface="Verdana"/>
              </a:rPr>
              <a:t>)</a:t>
            </a:r>
            <a:r>
              <a:rPr sz="1600" spc="-9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0E3857"/>
                </a:solidFill>
                <a:latin typeface="Verdana"/>
                <a:cs typeface="Verdana"/>
              </a:rPr>
              <a:t>juri</a:t>
            </a:r>
            <a:r>
              <a:rPr sz="1600" spc="-190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dic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ions.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883" y="3581400"/>
            <a:ext cx="3680460" cy="162496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79070" marR="447675">
              <a:lnSpc>
                <a:spcPct val="100000"/>
              </a:lnSpc>
              <a:spcBef>
                <a:spcPts val="950"/>
              </a:spcBef>
            </a:pPr>
            <a:r>
              <a:rPr sz="1600" spc="-70" dirty="0">
                <a:solidFill>
                  <a:srgbClr val="0E3857"/>
                </a:solidFill>
                <a:latin typeface="Verdana"/>
                <a:cs typeface="Verdana"/>
              </a:rPr>
              <a:t>PH</a:t>
            </a:r>
            <a:r>
              <a:rPr sz="1600" spc="100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180" dirty="0">
                <a:solidFill>
                  <a:srgbClr val="0E3857"/>
                </a:solidFill>
                <a:latin typeface="Verdana"/>
                <a:cs typeface="Verdana"/>
              </a:rPr>
              <a:t>C</a:t>
            </a:r>
            <a:r>
              <a:rPr sz="1600" spc="-13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0E3857"/>
                </a:solidFill>
                <a:latin typeface="Verdana"/>
                <a:cs typeface="Verdana"/>
              </a:rPr>
              <a:t>an</a:t>
            </a:r>
            <a:r>
              <a:rPr sz="1600" spc="60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6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600" spc="-2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204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0E3857"/>
                </a:solidFill>
                <a:latin typeface="Verdana"/>
                <a:cs typeface="Verdana"/>
              </a:rPr>
              <a:t>fede</a:t>
            </a:r>
            <a:r>
              <a:rPr sz="1600" spc="-60" dirty="0">
                <a:solidFill>
                  <a:srgbClr val="0E3857"/>
                </a:solidFill>
                <a:latin typeface="Verdana"/>
                <a:cs typeface="Verdana"/>
              </a:rPr>
              <a:t>ral  </a:t>
            </a:r>
            <a:r>
              <a:rPr sz="1600" spc="105" dirty="0">
                <a:solidFill>
                  <a:srgbClr val="0E3857"/>
                </a:solidFill>
                <a:latin typeface="Verdana"/>
                <a:cs typeface="Verdana"/>
              </a:rPr>
              <a:t>pa</a:t>
            </a:r>
            <a:r>
              <a:rPr sz="1600" spc="-155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600" spc="-16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210" dirty="0">
                <a:solidFill>
                  <a:srgbClr val="0E3857"/>
                </a:solidFill>
                <a:latin typeface="Verdana"/>
                <a:cs typeface="Verdana"/>
              </a:rPr>
              <a:t>rs</a:t>
            </a:r>
            <a:r>
              <a:rPr sz="16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y</a:t>
            </a:r>
            <a:r>
              <a:rPr sz="1600" spc="-1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20" dirty="0">
                <a:solidFill>
                  <a:srgbClr val="0E3857"/>
                </a:solidFill>
                <a:latin typeface="Verdana"/>
                <a:cs typeface="Verdana"/>
              </a:rPr>
              <a:t>ader</a:t>
            </a:r>
            <a:r>
              <a:rPr sz="1600" spc="-160" dirty="0">
                <a:solidFill>
                  <a:srgbClr val="0E3857"/>
                </a:solidFill>
                <a:latin typeface="Verdana"/>
                <a:cs typeface="Verdana"/>
              </a:rPr>
              <a:t>sh</a:t>
            </a:r>
            <a:r>
              <a:rPr sz="1600" spc="-7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9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ro</a:t>
            </a:r>
            <a:r>
              <a:rPr sz="1600" spc="-4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60" dirty="0">
                <a:solidFill>
                  <a:srgbClr val="0E3857"/>
                </a:solidFill>
                <a:latin typeface="Verdana"/>
                <a:cs typeface="Verdana"/>
              </a:rPr>
              <a:t>e  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30" dirty="0">
                <a:solidFill>
                  <a:srgbClr val="0E3857"/>
                </a:solidFill>
                <a:latin typeface="Verdana"/>
                <a:cs typeface="Verdana"/>
              </a:rPr>
              <a:t>hrou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gh</a:t>
            </a:r>
            <a:r>
              <a:rPr sz="1600" spc="-8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0E3857"/>
                </a:solidFill>
                <a:latin typeface="Verdana"/>
                <a:cs typeface="Verdana"/>
              </a:rPr>
              <a:t>fundi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600" spc="-145" dirty="0">
                <a:solidFill>
                  <a:srgbClr val="0E3857"/>
                </a:solidFill>
                <a:latin typeface="Verdana"/>
                <a:cs typeface="Verdana"/>
              </a:rPr>
              <a:t>,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0E3857"/>
                </a:solidFill>
                <a:latin typeface="Verdana"/>
                <a:cs typeface="Verdana"/>
              </a:rPr>
              <a:t>con</a:t>
            </a:r>
            <a:r>
              <a:rPr sz="1600" spc="60" dirty="0">
                <a:solidFill>
                  <a:srgbClr val="0E3857"/>
                </a:solidFill>
                <a:latin typeface="Verdana"/>
                <a:cs typeface="Verdana"/>
              </a:rPr>
              <a:t>v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50" dirty="0">
                <a:solidFill>
                  <a:srgbClr val="0E3857"/>
                </a:solidFill>
                <a:latin typeface="Verdana"/>
                <a:cs typeface="Verdana"/>
              </a:rPr>
              <a:t>ning,  r</a:t>
            </a:r>
            <a:r>
              <a:rPr sz="1600" spc="-8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65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600" spc="-114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1600" spc="-3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35" dirty="0">
                <a:solidFill>
                  <a:srgbClr val="0E3857"/>
                </a:solidFill>
                <a:latin typeface="Verdana"/>
                <a:cs typeface="Verdana"/>
              </a:rPr>
              <a:t>on/</a:t>
            </a:r>
            <a:r>
              <a:rPr sz="1600" spc="-10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65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225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on,</a:t>
            </a:r>
            <a:r>
              <a:rPr sz="16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arg</a:t>
            </a:r>
            <a:r>
              <a:rPr sz="1600" spc="1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-10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600" spc="7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600" spc="65" dirty="0">
                <a:solidFill>
                  <a:srgbClr val="0E3857"/>
                </a:solidFill>
                <a:latin typeface="Verdana"/>
                <a:cs typeface="Verdana"/>
              </a:rPr>
              <a:t>d  </a:t>
            </a:r>
            <a:r>
              <a:rPr sz="1600" spc="-40" dirty="0">
                <a:solidFill>
                  <a:srgbClr val="0E3857"/>
                </a:solidFill>
                <a:latin typeface="Verdana"/>
                <a:cs typeface="Verdana"/>
              </a:rPr>
              <a:t>programm</a:t>
            </a:r>
            <a:r>
              <a:rPr sz="1600" spc="-10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600" spc="1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600" spc="5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600" spc="-145" dirty="0">
                <a:solidFill>
                  <a:srgbClr val="0E3857"/>
                </a:solidFill>
                <a:latin typeface="Verdana"/>
                <a:cs typeface="Verdana"/>
              </a:rPr>
              <a:t>,</a:t>
            </a:r>
            <a:r>
              <a:rPr sz="1600" spc="-11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0E3857"/>
                </a:solidFill>
                <a:latin typeface="Verdana"/>
                <a:cs typeface="Verdana"/>
              </a:rPr>
              <a:t>and  </a:t>
            </a:r>
            <a:r>
              <a:rPr sz="1600" dirty="0">
                <a:solidFill>
                  <a:srgbClr val="0E3857"/>
                </a:solidFill>
                <a:latin typeface="Verdana"/>
                <a:cs typeface="Verdana"/>
              </a:rPr>
              <a:t>collaboration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971" y="1140967"/>
            <a:ext cx="3190875" cy="24091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452120">
              <a:lnSpc>
                <a:spcPts val="3670"/>
              </a:lnSpc>
              <a:spcBef>
                <a:spcPts val="560"/>
              </a:spcBef>
            </a:pPr>
            <a:r>
              <a:rPr sz="3400" spc="-5" dirty="0">
                <a:solidFill>
                  <a:srgbClr val="2C6FB9"/>
                </a:solidFill>
                <a:latin typeface="Verdana"/>
                <a:cs typeface="Verdana"/>
              </a:rPr>
              <a:t>Public</a:t>
            </a:r>
            <a:r>
              <a:rPr sz="3400" spc="-25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400" spc="-25" dirty="0">
                <a:solidFill>
                  <a:srgbClr val="2C6FB9"/>
                </a:solidFill>
                <a:latin typeface="Verdana"/>
                <a:cs typeface="Verdana"/>
              </a:rPr>
              <a:t>health  </a:t>
            </a:r>
            <a:r>
              <a:rPr sz="3400" spc="55" dirty="0">
                <a:solidFill>
                  <a:srgbClr val="2C6FB9"/>
                </a:solidFill>
                <a:latin typeface="Verdana"/>
                <a:cs typeface="Verdana"/>
              </a:rPr>
              <a:t>accounts</a:t>
            </a:r>
            <a:r>
              <a:rPr sz="3400" spc="-29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400" spc="-135" dirty="0">
                <a:solidFill>
                  <a:srgbClr val="2C6FB9"/>
                </a:solidFill>
                <a:latin typeface="Verdana"/>
                <a:cs typeface="Verdana"/>
              </a:rPr>
              <a:t>for</a:t>
            </a:r>
            <a:endParaRPr sz="3400">
              <a:latin typeface="Verdana"/>
              <a:cs typeface="Verdana"/>
            </a:endParaRPr>
          </a:p>
          <a:p>
            <a:pPr marL="12700">
              <a:lnSpc>
                <a:spcPts val="3415"/>
              </a:lnSpc>
            </a:pPr>
            <a:r>
              <a:rPr sz="3400" spc="-680" dirty="0">
                <a:solidFill>
                  <a:srgbClr val="2C6FB9"/>
                </a:solidFill>
                <a:latin typeface="Verdana"/>
                <a:cs typeface="Verdana"/>
              </a:rPr>
              <a:t>~5%</a:t>
            </a:r>
            <a:r>
              <a:rPr sz="3400" spc="-25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400" spc="15" dirty="0">
                <a:solidFill>
                  <a:srgbClr val="2C6FB9"/>
                </a:solidFill>
                <a:latin typeface="Verdana"/>
                <a:cs typeface="Verdana"/>
              </a:rPr>
              <a:t>of</a:t>
            </a:r>
            <a:r>
              <a:rPr sz="3400" spc="-26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400" spc="-25" dirty="0">
                <a:solidFill>
                  <a:srgbClr val="2C6FB9"/>
                </a:solidFill>
                <a:latin typeface="Verdana"/>
                <a:cs typeface="Verdana"/>
              </a:rPr>
              <a:t>health</a:t>
            </a:r>
            <a:endParaRPr sz="3400">
              <a:latin typeface="Verdana"/>
              <a:cs typeface="Verdana"/>
            </a:endParaRPr>
          </a:p>
          <a:p>
            <a:pPr marL="12700" marR="5080">
              <a:lnSpc>
                <a:spcPts val="3670"/>
              </a:lnSpc>
              <a:spcBef>
                <a:spcPts val="260"/>
              </a:spcBef>
            </a:pPr>
            <a:r>
              <a:rPr sz="3400" spc="5" dirty="0">
                <a:solidFill>
                  <a:srgbClr val="2C6FB9"/>
                </a:solidFill>
                <a:latin typeface="Verdana"/>
                <a:cs typeface="Verdana"/>
              </a:rPr>
              <a:t>expend</a:t>
            </a:r>
            <a:r>
              <a:rPr sz="3400" spc="1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3400" spc="-200" dirty="0">
                <a:solidFill>
                  <a:srgbClr val="2C6FB9"/>
                </a:solidFill>
                <a:latin typeface="Verdana"/>
                <a:cs typeface="Verdana"/>
              </a:rPr>
              <a:t>tures</a:t>
            </a:r>
            <a:r>
              <a:rPr sz="3400" spc="-24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400" spc="-155" dirty="0">
                <a:solidFill>
                  <a:srgbClr val="2C6FB9"/>
                </a:solidFill>
                <a:latin typeface="Verdana"/>
                <a:cs typeface="Verdana"/>
              </a:rPr>
              <a:t>in  </a:t>
            </a:r>
            <a:r>
              <a:rPr sz="3400" spc="220" dirty="0">
                <a:solidFill>
                  <a:srgbClr val="2C6FB9"/>
                </a:solidFill>
                <a:latin typeface="Verdana"/>
                <a:cs typeface="Verdana"/>
              </a:rPr>
              <a:t>Canada</a:t>
            </a:r>
            <a:endParaRPr sz="3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30660" y="853355"/>
            <a:ext cx="7060565" cy="4154170"/>
            <a:chOff x="4730660" y="853355"/>
            <a:chExt cx="7060565" cy="41541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660" y="853355"/>
              <a:ext cx="7060383" cy="41536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16546" y="2836925"/>
              <a:ext cx="674370" cy="477520"/>
            </a:xfrm>
            <a:custGeom>
              <a:avLst/>
              <a:gdLst/>
              <a:ahLst/>
              <a:cxnLst/>
              <a:rect l="l" t="t" r="r" b="b"/>
              <a:pathLst>
                <a:path w="674370" h="477520">
                  <a:moveTo>
                    <a:pt x="71754" y="0"/>
                  </a:moveTo>
                  <a:lnTo>
                    <a:pt x="0" y="463041"/>
                  </a:lnTo>
                  <a:lnTo>
                    <a:pt x="627252" y="477520"/>
                  </a:lnTo>
                  <a:lnTo>
                    <a:pt x="673988" y="176022"/>
                  </a:lnTo>
                  <a:lnTo>
                    <a:pt x="717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6546" y="2836925"/>
              <a:ext cx="674370" cy="477520"/>
            </a:xfrm>
            <a:custGeom>
              <a:avLst/>
              <a:gdLst/>
              <a:ahLst/>
              <a:cxnLst/>
              <a:rect l="l" t="t" r="r" b="b"/>
              <a:pathLst>
                <a:path w="674370" h="477520">
                  <a:moveTo>
                    <a:pt x="71754" y="0"/>
                  </a:moveTo>
                  <a:lnTo>
                    <a:pt x="673988" y="176022"/>
                  </a:lnTo>
                  <a:lnTo>
                    <a:pt x="627252" y="477520"/>
                  </a:lnTo>
                  <a:lnTo>
                    <a:pt x="0" y="463041"/>
                  </a:lnTo>
                  <a:lnTo>
                    <a:pt x="71754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55" y="1522933"/>
            <a:ext cx="68078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Verdana"/>
                <a:cs typeface="Verdana"/>
              </a:rPr>
              <a:t>The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Agency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was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formed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through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legislation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that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included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provision </a:t>
            </a:r>
            <a:r>
              <a:rPr sz="1800" spc="-70" dirty="0">
                <a:latin typeface="Verdana"/>
                <a:cs typeface="Verdana"/>
              </a:rPr>
              <a:t>for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spc="10" dirty="0">
                <a:latin typeface="Verdana"/>
                <a:cs typeface="Verdana"/>
              </a:rPr>
              <a:t>Chief </a:t>
            </a:r>
            <a:r>
              <a:rPr sz="1800" dirty="0">
                <a:latin typeface="Verdana"/>
                <a:cs typeface="Verdana"/>
              </a:rPr>
              <a:t>Public </a:t>
            </a:r>
            <a:r>
              <a:rPr sz="1800" spc="-35" dirty="0">
                <a:latin typeface="Verdana"/>
                <a:cs typeface="Verdana"/>
              </a:rPr>
              <a:t>Health </a:t>
            </a:r>
            <a:r>
              <a:rPr sz="1800" spc="-5" dirty="0">
                <a:latin typeface="Verdana"/>
                <a:cs typeface="Verdana"/>
              </a:rPr>
              <a:t>Officer </a:t>
            </a:r>
            <a:r>
              <a:rPr sz="1800" spc="-15" dirty="0">
                <a:latin typeface="Verdana"/>
                <a:cs typeface="Verdana"/>
              </a:rPr>
              <a:t>to </a:t>
            </a:r>
            <a:r>
              <a:rPr sz="1800" spc="5" dirty="0">
                <a:latin typeface="Verdana"/>
                <a:cs typeface="Verdana"/>
              </a:rPr>
              <a:t>“provide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Minister </a:t>
            </a:r>
            <a:r>
              <a:rPr sz="1800" spc="65" dirty="0">
                <a:latin typeface="Verdana"/>
                <a:cs typeface="Verdana"/>
              </a:rPr>
              <a:t>and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spc="-55" dirty="0">
                <a:latin typeface="Verdana"/>
                <a:cs typeface="Verdana"/>
              </a:rPr>
              <a:t>President </a:t>
            </a:r>
            <a:r>
              <a:rPr sz="1800" spc="-75" dirty="0">
                <a:latin typeface="Verdana"/>
                <a:cs typeface="Verdana"/>
              </a:rPr>
              <a:t>with </a:t>
            </a:r>
            <a:r>
              <a:rPr sz="1800" spc="20" dirty="0">
                <a:latin typeface="Verdana"/>
                <a:cs typeface="Verdana"/>
              </a:rPr>
              <a:t>public </a:t>
            </a:r>
            <a:r>
              <a:rPr sz="1800" spc="-20" dirty="0">
                <a:latin typeface="Verdana"/>
                <a:cs typeface="Verdana"/>
              </a:rPr>
              <a:t>health </a:t>
            </a:r>
            <a:r>
              <a:rPr sz="1800" spc="65" dirty="0">
                <a:latin typeface="Verdana"/>
                <a:cs typeface="Verdana"/>
              </a:rPr>
              <a:t>advice </a:t>
            </a:r>
            <a:r>
              <a:rPr sz="1800" spc="-35" dirty="0">
                <a:latin typeface="Verdana"/>
                <a:cs typeface="Verdana"/>
              </a:rPr>
              <a:t>that </a:t>
            </a:r>
            <a:r>
              <a:rPr sz="1800" spc="-180" dirty="0">
                <a:latin typeface="Verdana"/>
                <a:cs typeface="Verdana"/>
              </a:rPr>
              <a:t>is 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de</a:t>
            </a:r>
            <a:r>
              <a:rPr sz="1800" spc="60" dirty="0">
                <a:latin typeface="Verdana"/>
                <a:cs typeface="Verdana"/>
              </a:rPr>
              <a:t>v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125" dirty="0">
                <a:latin typeface="Verdana"/>
                <a:cs typeface="Verdana"/>
              </a:rPr>
              <a:t>l</a:t>
            </a:r>
            <a:r>
              <a:rPr sz="1800" spc="95" dirty="0">
                <a:latin typeface="Verdana"/>
                <a:cs typeface="Verdana"/>
              </a:rPr>
              <a:t>o</a:t>
            </a:r>
            <a:r>
              <a:rPr sz="1800" spc="85" dirty="0">
                <a:latin typeface="Verdana"/>
                <a:cs typeface="Verdana"/>
              </a:rPr>
              <a:t>pe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on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sc</a:t>
            </a:r>
            <a:r>
              <a:rPr sz="1800" spc="-20" dirty="0">
                <a:latin typeface="Verdana"/>
                <a:cs typeface="Verdana"/>
              </a:rPr>
              <a:t>i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tif</a:t>
            </a:r>
            <a:r>
              <a:rPr sz="1800" spc="-70" dirty="0">
                <a:latin typeface="Verdana"/>
                <a:cs typeface="Verdana"/>
              </a:rPr>
              <a:t>i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b</a:t>
            </a:r>
            <a:r>
              <a:rPr sz="1800" spc="114" dirty="0">
                <a:latin typeface="Verdana"/>
                <a:cs typeface="Verdana"/>
              </a:rPr>
              <a:t>a</a:t>
            </a:r>
            <a:r>
              <a:rPr sz="1800" spc="-250" dirty="0">
                <a:latin typeface="Verdana"/>
                <a:cs typeface="Verdana"/>
              </a:rPr>
              <a:t>s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229" dirty="0">
                <a:latin typeface="Verdana"/>
                <a:cs typeface="Verdana"/>
              </a:rPr>
              <a:t>s</a:t>
            </a:r>
            <a:r>
              <a:rPr sz="1800" spc="-60" dirty="0">
                <a:latin typeface="Verdana"/>
                <a:cs typeface="Verdana"/>
              </a:rPr>
              <a:t>.“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853" y="309498"/>
            <a:ext cx="795147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000" b="0" spc="-90" dirty="0">
                <a:solidFill>
                  <a:srgbClr val="2C6FB9"/>
                </a:solidFill>
                <a:latin typeface="Verdana"/>
                <a:cs typeface="Verdana"/>
              </a:rPr>
              <a:t>Em</a:t>
            </a:r>
            <a:r>
              <a:rPr sz="3000" b="0" spc="-8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3000" b="0" spc="-120" dirty="0">
                <a:solidFill>
                  <a:srgbClr val="2C6FB9"/>
                </a:solidFill>
                <a:latin typeface="Verdana"/>
                <a:cs typeface="Verdana"/>
              </a:rPr>
              <a:t>rgi</a:t>
            </a:r>
            <a:r>
              <a:rPr sz="3000" b="0" spc="-185" dirty="0">
                <a:solidFill>
                  <a:srgbClr val="2C6FB9"/>
                </a:solidFill>
                <a:latin typeface="Verdana"/>
                <a:cs typeface="Verdana"/>
              </a:rPr>
              <a:t>n</a:t>
            </a:r>
            <a:r>
              <a:rPr sz="3000" b="0" spc="145" dirty="0">
                <a:solidFill>
                  <a:srgbClr val="2C6FB9"/>
                </a:solidFill>
                <a:latin typeface="Verdana"/>
                <a:cs typeface="Verdana"/>
              </a:rPr>
              <a:t>g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114" dirty="0">
                <a:solidFill>
                  <a:srgbClr val="2C6FB9"/>
                </a:solidFill>
                <a:latin typeface="Verdana"/>
                <a:cs typeface="Verdana"/>
              </a:rPr>
              <a:t>from</a:t>
            </a:r>
            <a:r>
              <a:rPr sz="3000" b="0" spc="-24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150" dirty="0">
                <a:solidFill>
                  <a:srgbClr val="2C6FB9"/>
                </a:solidFill>
                <a:latin typeface="Verdana"/>
                <a:cs typeface="Verdana"/>
              </a:rPr>
              <a:t>disruption: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ts val="3420"/>
              </a:lnSpc>
            </a:pPr>
            <a:r>
              <a:rPr sz="3000" b="0" spc="-320" dirty="0">
                <a:solidFill>
                  <a:srgbClr val="2C6FB9"/>
                </a:solidFill>
                <a:latin typeface="Verdana"/>
                <a:cs typeface="Verdana"/>
              </a:rPr>
              <a:t>T</a:t>
            </a:r>
            <a:r>
              <a:rPr sz="3000" b="0" spc="-340" dirty="0">
                <a:solidFill>
                  <a:srgbClr val="2C6FB9"/>
                </a:solidFill>
                <a:latin typeface="Verdana"/>
                <a:cs typeface="Verdana"/>
              </a:rPr>
              <a:t>h</a:t>
            </a:r>
            <a:r>
              <a:rPr sz="3000" b="0" spc="16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20" dirty="0">
                <a:solidFill>
                  <a:srgbClr val="2C6FB9"/>
                </a:solidFill>
                <a:latin typeface="Verdana"/>
                <a:cs typeface="Verdana"/>
              </a:rPr>
              <a:t>Pu</a:t>
            </a:r>
            <a:r>
              <a:rPr sz="3000" b="0" spc="25" dirty="0">
                <a:solidFill>
                  <a:srgbClr val="2C6FB9"/>
                </a:solidFill>
                <a:latin typeface="Verdana"/>
                <a:cs typeface="Verdana"/>
              </a:rPr>
              <a:t>b</a:t>
            </a:r>
            <a:r>
              <a:rPr sz="3000" b="0" spc="-25" dirty="0">
                <a:solidFill>
                  <a:srgbClr val="2C6FB9"/>
                </a:solidFill>
                <a:latin typeface="Verdana"/>
                <a:cs typeface="Verdana"/>
              </a:rPr>
              <a:t>li</a:t>
            </a:r>
            <a:r>
              <a:rPr sz="3000" b="0" spc="-35" dirty="0">
                <a:solidFill>
                  <a:srgbClr val="2C6FB9"/>
                </a:solidFill>
                <a:latin typeface="Verdana"/>
                <a:cs typeface="Verdana"/>
              </a:rPr>
              <a:t>c</a:t>
            </a:r>
            <a:r>
              <a:rPr sz="3000" b="0" spc="-24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50" dirty="0">
                <a:solidFill>
                  <a:srgbClr val="2C6FB9"/>
                </a:solidFill>
                <a:latin typeface="Verdana"/>
                <a:cs typeface="Verdana"/>
              </a:rPr>
              <a:t>Health</a:t>
            </a:r>
            <a:r>
              <a:rPr sz="3000" b="0" spc="-24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165" dirty="0">
                <a:solidFill>
                  <a:srgbClr val="2C6FB9"/>
                </a:solidFill>
                <a:latin typeface="Verdana"/>
                <a:cs typeface="Verdana"/>
              </a:rPr>
              <a:t>Ag</a:t>
            </a:r>
            <a:r>
              <a:rPr sz="3000" b="0" spc="14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3000" b="0" spc="45" dirty="0">
                <a:solidFill>
                  <a:srgbClr val="2C6FB9"/>
                </a:solidFill>
                <a:latin typeface="Verdana"/>
                <a:cs typeface="Verdana"/>
              </a:rPr>
              <a:t>ncy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15" dirty="0">
                <a:solidFill>
                  <a:srgbClr val="2C6FB9"/>
                </a:solidFill>
                <a:latin typeface="Verdana"/>
                <a:cs typeface="Verdana"/>
              </a:rPr>
              <a:t>of</a:t>
            </a:r>
            <a:r>
              <a:rPr sz="3000" b="0" spc="-23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200" dirty="0">
                <a:solidFill>
                  <a:srgbClr val="2C6FB9"/>
                </a:solidFill>
                <a:latin typeface="Verdana"/>
                <a:cs typeface="Verdana"/>
              </a:rPr>
              <a:t>Canada</a:t>
            </a:r>
            <a:r>
              <a:rPr sz="3000" b="0" spc="-24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40" dirty="0">
                <a:solidFill>
                  <a:srgbClr val="2C6FB9"/>
                </a:solidFill>
                <a:latin typeface="Verdana"/>
                <a:cs typeface="Verdana"/>
              </a:rPr>
              <a:t>a</a:t>
            </a:r>
            <a:r>
              <a:rPr sz="3000" b="0" spc="30" dirty="0">
                <a:solidFill>
                  <a:srgbClr val="2C6FB9"/>
                </a:solidFill>
                <a:latin typeface="Verdana"/>
                <a:cs typeface="Verdana"/>
              </a:rPr>
              <a:t>t</a:t>
            </a:r>
            <a:r>
              <a:rPr sz="3000" b="0" spc="-23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250" dirty="0">
                <a:solidFill>
                  <a:srgbClr val="2C6FB9"/>
                </a:solidFill>
                <a:latin typeface="Verdana"/>
                <a:cs typeface="Verdana"/>
              </a:rPr>
              <a:t>20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366315" y="1406207"/>
            <a:ext cx="2853690" cy="3646170"/>
            <a:chOff x="8366315" y="1406207"/>
            <a:chExt cx="2853690" cy="36461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6399" y="1456265"/>
              <a:ext cx="2794145" cy="35208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71078" y="1410969"/>
              <a:ext cx="2844165" cy="3636645"/>
            </a:xfrm>
            <a:custGeom>
              <a:avLst/>
              <a:gdLst/>
              <a:ahLst/>
              <a:cxnLst/>
              <a:rect l="l" t="t" r="r" b="b"/>
              <a:pathLst>
                <a:path w="2844165" h="3636645">
                  <a:moveTo>
                    <a:pt x="0" y="3636645"/>
                  </a:moveTo>
                  <a:lnTo>
                    <a:pt x="2844164" y="3636645"/>
                  </a:lnTo>
                  <a:lnTo>
                    <a:pt x="2844164" y="0"/>
                  </a:lnTo>
                  <a:lnTo>
                    <a:pt x="0" y="0"/>
                  </a:lnTo>
                  <a:lnTo>
                    <a:pt x="0" y="3636645"/>
                  </a:lnTo>
                  <a:close/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0331" y="2878907"/>
            <a:ext cx="7559675" cy="1993900"/>
            <a:chOff x="370331" y="2878907"/>
            <a:chExt cx="7559675" cy="19939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3313354"/>
              <a:ext cx="3518916" cy="11001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7187" y="3956303"/>
              <a:ext cx="3886200" cy="915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4170" y="2878907"/>
              <a:ext cx="3255809" cy="1035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384315"/>
            <a:ext cx="10669679" cy="9282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7304" y="2898648"/>
            <a:ext cx="11149965" cy="2158365"/>
          </a:xfrm>
          <a:custGeom>
            <a:avLst/>
            <a:gdLst/>
            <a:ahLst/>
            <a:cxnLst/>
            <a:rect l="l" t="t" r="r" b="b"/>
            <a:pathLst>
              <a:path w="11149965" h="2158365">
                <a:moveTo>
                  <a:pt x="11149584" y="0"/>
                </a:moveTo>
                <a:lnTo>
                  <a:pt x="0" y="0"/>
                </a:lnTo>
                <a:lnTo>
                  <a:pt x="0" y="2157984"/>
                </a:lnTo>
                <a:lnTo>
                  <a:pt x="11149584" y="2157984"/>
                </a:lnTo>
                <a:lnTo>
                  <a:pt x="1114958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386" y="1741423"/>
            <a:ext cx="11137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Verdana"/>
                <a:cs typeface="Verdana"/>
              </a:rPr>
              <a:t>The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COVID-19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pandemic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represented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large-scale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disruption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systems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An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increase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in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complexity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frequency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emergencies </a:t>
            </a:r>
            <a:r>
              <a:rPr sz="1800" spc="-55" dirty="0">
                <a:latin typeface="Verdana"/>
                <a:cs typeface="Verdana"/>
              </a:rPr>
              <a:t>has </a:t>
            </a:r>
            <a:r>
              <a:rPr sz="1800" spc="-60" dirty="0">
                <a:latin typeface="Verdana"/>
                <a:cs typeface="Verdana"/>
              </a:rPr>
              <a:t>resulted </a:t>
            </a:r>
            <a:r>
              <a:rPr sz="1800" spc="-80" dirty="0">
                <a:latin typeface="Verdana"/>
                <a:cs typeface="Verdana"/>
              </a:rPr>
              <a:t>in </a:t>
            </a:r>
            <a:r>
              <a:rPr sz="1800" spc="-60" dirty="0">
                <a:latin typeface="Verdana"/>
                <a:cs typeface="Verdana"/>
              </a:rPr>
              <a:t>government(s) </a:t>
            </a:r>
            <a:r>
              <a:rPr sz="1800" spc="-25" dirty="0">
                <a:latin typeface="Verdana"/>
                <a:cs typeface="Verdana"/>
              </a:rPr>
              <a:t>responding </a:t>
            </a:r>
            <a:r>
              <a:rPr sz="1800" spc="-15" dirty="0">
                <a:latin typeface="Verdana"/>
                <a:cs typeface="Verdana"/>
              </a:rPr>
              <a:t>to </a:t>
            </a:r>
            <a:r>
              <a:rPr sz="1800" spc="-10" dirty="0">
                <a:latin typeface="Verdana"/>
                <a:cs typeface="Verdana"/>
              </a:rPr>
              <a:t>concurrent </a:t>
            </a:r>
            <a:r>
              <a:rPr sz="1800" spc="65" dirty="0">
                <a:latin typeface="Verdana"/>
                <a:cs typeface="Verdana"/>
              </a:rPr>
              <a:t>and 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consecutive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challenges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(e.g.,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Mpox,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Highly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Pathogenic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Avian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Influenza,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wildfires,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conflicts)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526" y="638302"/>
            <a:ext cx="9431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10" dirty="0">
                <a:solidFill>
                  <a:srgbClr val="2C6FB9"/>
                </a:solidFill>
                <a:latin typeface="Verdana"/>
                <a:cs typeface="Verdana"/>
              </a:rPr>
              <a:t>COVID-19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80" dirty="0">
                <a:solidFill>
                  <a:srgbClr val="2C6FB9"/>
                </a:solidFill>
                <a:latin typeface="Verdana"/>
                <a:cs typeface="Verdana"/>
              </a:rPr>
              <a:t>as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25" dirty="0">
                <a:solidFill>
                  <a:srgbClr val="2C6FB9"/>
                </a:solidFill>
                <a:latin typeface="Verdana"/>
                <a:cs typeface="Verdana"/>
              </a:rPr>
              <a:t>another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45" dirty="0">
                <a:solidFill>
                  <a:srgbClr val="2C6FB9"/>
                </a:solidFill>
                <a:latin typeface="Verdana"/>
                <a:cs typeface="Verdana"/>
              </a:rPr>
              <a:t>(very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95" dirty="0">
                <a:solidFill>
                  <a:srgbClr val="2C6FB9"/>
                </a:solidFill>
                <a:latin typeface="Verdana"/>
                <a:cs typeface="Verdana"/>
              </a:rPr>
              <a:t>extreme)</a:t>
            </a:r>
            <a:r>
              <a:rPr sz="2800" b="0" spc="-17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85" dirty="0">
                <a:solidFill>
                  <a:srgbClr val="2C6FB9"/>
                </a:solidFill>
                <a:latin typeface="Verdana"/>
                <a:cs typeface="Verdana"/>
              </a:rPr>
              <a:t>case</a:t>
            </a:r>
            <a:r>
              <a:rPr sz="2800" b="0" spc="-19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10" dirty="0">
                <a:solidFill>
                  <a:srgbClr val="2C6FB9"/>
                </a:solidFill>
                <a:latin typeface="Verdana"/>
                <a:cs typeface="Verdana"/>
              </a:rPr>
              <a:t>of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00" dirty="0">
                <a:solidFill>
                  <a:srgbClr val="2C6FB9"/>
                </a:solidFill>
                <a:latin typeface="Verdana"/>
                <a:cs typeface="Verdana"/>
              </a:rPr>
              <a:t>disruption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189" y="4149978"/>
            <a:ext cx="2024380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0520" marR="5080" indent="-350520">
              <a:lnSpc>
                <a:spcPts val="2340"/>
              </a:lnSpc>
              <a:spcBef>
                <a:spcPts val="229"/>
              </a:spcBef>
            </a:pPr>
            <a:r>
              <a:rPr sz="2000" spc="-110" dirty="0">
                <a:solidFill>
                  <a:srgbClr val="004658"/>
                </a:solidFill>
                <a:latin typeface="Verdana"/>
                <a:cs typeface="Verdana"/>
              </a:rPr>
              <a:t>E</a:t>
            </a:r>
            <a:r>
              <a:rPr sz="2000" spc="-150" dirty="0">
                <a:solidFill>
                  <a:srgbClr val="004658"/>
                </a:solidFill>
                <a:latin typeface="Verdana"/>
                <a:cs typeface="Verdana"/>
              </a:rPr>
              <a:t>m</a:t>
            </a:r>
            <a:r>
              <a:rPr sz="2000" spc="55" dirty="0">
                <a:solidFill>
                  <a:srgbClr val="004658"/>
                </a:solidFill>
                <a:latin typeface="Verdana"/>
                <a:cs typeface="Verdana"/>
              </a:rPr>
              <a:t>ergence</a:t>
            </a:r>
            <a:r>
              <a:rPr sz="2000" spc="-170" dirty="0">
                <a:solidFill>
                  <a:srgbClr val="004658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04658"/>
                </a:solidFill>
                <a:latin typeface="Verdana"/>
                <a:cs typeface="Verdana"/>
              </a:rPr>
              <a:t>and  </a:t>
            </a:r>
            <a:r>
              <a:rPr sz="2000" spc="-50" dirty="0">
                <a:solidFill>
                  <a:srgbClr val="004658"/>
                </a:solidFill>
                <a:latin typeface="Verdana"/>
                <a:cs typeface="Verdana"/>
              </a:rPr>
              <a:t>Innovation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4666" y="4296283"/>
            <a:ext cx="1282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04658"/>
                </a:solidFill>
                <a:latin typeface="Verdana"/>
                <a:cs typeface="Verdana"/>
              </a:rPr>
              <a:t>Feedback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0329" y="3619880"/>
            <a:ext cx="2649855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1125" marR="5080" indent="-111760">
              <a:lnSpc>
                <a:spcPts val="2340"/>
              </a:lnSpc>
              <a:spcBef>
                <a:spcPts val="229"/>
              </a:spcBef>
            </a:pPr>
            <a:r>
              <a:rPr sz="2000" spc="-380" dirty="0">
                <a:solidFill>
                  <a:srgbClr val="004658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004658"/>
                </a:solidFill>
                <a:latin typeface="Verdana"/>
                <a:cs typeface="Verdana"/>
              </a:rPr>
              <a:t>n</a:t>
            </a:r>
            <a:r>
              <a:rPr sz="2000" spc="-45" dirty="0">
                <a:solidFill>
                  <a:srgbClr val="004658"/>
                </a:solidFill>
                <a:latin typeface="Verdana"/>
                <a:cs typeface="Verdana"/>
              </a:rPr>
              <a:t>t</a:t>
            </a:r>
            <a:r>
              <a:rPr sz="2000" spc="100" dirty="0">
                <a:solidFill>
                  <a:srgbClr val="004658"/>
                </a:solidFill>
                <a:latin typeface="Verdana"/>
                <a:cs typeface="Verdana"/>
              </a:rPr>
              <a:t>e</a:t>
            </a:r>
            <a:r>
              <a:rPr sz="2000" spc="30" dirty="0">
                <a:solidFill>
                  <a:srgbClr val="004658"/>
                </a:solidFill>
                <a:latin typeface="Verdana"/>
                <a:cs typeface="Verdana"/>
              </a:rPr>
              <a:t>rc</a:t>
            </a:r>
            <a:r>
              <a:rPr sz="2000" spc="25" dirty="0">
                <a:solidFill>
                  <a:srgbClr val="004658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004658"/>
                </a:solidFill>
                <a:latin typeface="Verdana"/>
                <a:cs typeface="Verdana"/>
              </a:rPr>
              <a:t>nn</a:t>
            </a:r>
            <a:r>
              <a:rPr sz="2000" spc="10" dirty="0">
                <a:solidFill>
                  <a:srgbClr val="004658"/>
                </a:solidFill>
                <a:latin typeface="Verdana"/>
                <a:cs typeface="Verdana"/>
              </a:rPr>
              <a:t>e</a:t>
            </a:r>
            <a:r>
              <a:rPr sz="2000" spc="-65" dirty="0">
                <a:solidFill>
                  <a:srgbClr val="004658"/>
                </a:solidFill>
                <a:latin typeface="Verdana"/>
                <a:cs typeface="Verdana"/>
              </a:rPr>
              <a:t>ctivity</a:t>
            </a:r>
            <a:r>
              <a:rPr sz="2000" spc="-190" dirty="0">
                <a:solidFill>
                  <a:srgbClr val="004658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04658"/>
                </a:solidFill>
                <a:latin typeface="Verdana"/>
                <a:cs typeface="Verdana"/>
              </a:rPr>
              <a:t>and  </a:t>
            </a:r>
            <a:r>
              <a:rPr sz="2000" dirty="0">
                <a:solidFill>
                  <a:srgbClr val="004658"/>
                </a:solidFill>
                <a:latin typeface="Verdana"/>
                <a:cs typeface="Verdana"/>
              </a:rPr>
              <a:t>boundar</a:t>
            </a:r>
            <a:r>
              <a:rPr sz="2000" spc="5" dirty="0">
                <a:solidFill>
                  <a:srgbClr val="004658"/>
                </a:solidFill>
                <a:latin typeface="Verdana"/>
                <a:cs typeface="Verdana"/>
              </a:rPr>
              <a:t>y</a:t>
            </a:r>
            <a:r>
              <a:rPr sz="2000" spc="-165" dirty="0">
                <a:solidFill>
                  <a:srgbClr val="004658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4658"/>
                </a:solidFill>
                <a:latin typeface="Verdana"/>
                <a:cs typeface="Verdana"/>
              </a:rPr>
              <a:t>spanning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9121" y="4342638"/>
            <a:ext cx="15309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4658"/>
                </a:solidFill>
                <a:latin typeface="Verdana"/>
                <a:cs typeface="Verdana"/>
              </a:rPr>
              <a:t>Adaptability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086" y="2948685"/>
            <a:ext cx="10661015" cy="98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ahoma"/>
                <a:cs typeface="Tahoma"/>
              </a:rPr>
              <a:t>Such </a:t>
            </a:r>
            <a:r>
              <a:rPr sz="1800" b="1" spc="-95" dirty="0">
                <a:latin typeface="Tahoma"/>
                <a:cs typeface="Tahoma"/>
              </a:rPr>
              <a:t>disruption(s)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has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shown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us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how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to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behave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like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110" dirty="0">
                <a:latin typeface="Tahoma"/>
                <a:cs typeface="Tahoma"/>
              </a:rPr>
              <a:t>a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system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(or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110" dirty="0">
                <a:latin typeface="Tahoma"/>
                <a:cs typeface="Tahoma"/>
              </a:rPr>
              <a:t>a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system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of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systems),</a:t>
            </a:r>
            <a:r>
              <a:rPr sz="1800" b="1" spc="-35" dirty="0">
                <a:latin typeface="Tahoma"/>
                <a:cs typeface="Tahoma"/>
              </a:rPr>
              <a:t> displaying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800" b="1" spc="-60" dirty="0">
                <a:latin typeface="Tahoma"/>
                <a:cs typeface="Tahoma"/>
              </a:rPr>
              <a:t>properties </a:t>
            </a:r>
            <a:r>
              <a:rPr sz="1800" b="1" spc="-20" dirty="0">
                <a:latin typeface="Tahoma"/>
                <a:cs typeface="Tahoma"/>
              </a:rPr>
              <a:t>such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as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…</a:t>
            </a:r>
            <a:endParaRPr sz="1800">
              <a:latin typeface="Tahoma"/>
              <a:cs typeface="Tahoma"/>
            </a:endParaRPr>
          </a:p>
          <a:p>
            <a:pPr marR="1209040" algn="r">
              <a:lnSpc>
                <a:spcPct val="100000"/>
              </a:lnSpc>
              <a:spcBef>
                <a:spcPts val="869"/>
              </a:spcBef>
            </a:pPr>
            <a:r>
              <a:rPr sz="2000" spc="-30" dirty="0">
                <a:solidFill>
                  <a:srgbClr val="004658"/>
                </a:solidFill>
                <a:latin typeface="Verdana"/>
                <a:cs typeface="Verdana"/>
              </a:rPr>
              <a:t>Organization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7502"/>
            <a:ext cx="53136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60" dirty="0">
                <a:solidFill>
                  <a:srgbClr val="2C6FB9"/>
                </a:solidFill>
                <a:latin typeface="Verdana"/>
                <a:cs typeface="Verdana"/>
              </a:rPr>
              <a:t>Many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25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3000" b="0" spc="-6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3000" b="0" spc="-235" dirty="0">
                <a:solidFill>
                  <a:srgbClr val="2C6FB9"/>
                </a:solidFill>
                <a:latin typeface="Verdana"/>
                <a:cs typeface="Verdana"/>
              </a:rPr>
              <a:t>sson</a:t>
            </a:r>
            <a:r>
              <a:rPr sz="3000" b="0" spc="-210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3000" b="0" spc="-24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-55" dirty="0">
                <a:solidFill>
                  <a:srgbClr val="2C6FB9"/>
                </a:solidFill>
                <a:latin typeface="Verdana"/>
                <a:cs typeface="Verdana"/>
              </a:rPr>
              <a:t>lear</a:t>
            </a:r>
            <a:r>
              <a:rPr sz="3000" b="0" spc="45" dirty="0">
                <a:solidFill>
                  <a:srgbClr val="2C6FB9"/>
                </a:solidFill>
                <a:latin typeface="Verdana"/>
                <a:cs typeface="Verdana"/>
              </a:rPr>
              <a:t>n</a:t>
            </a:r>
            <a:r>
              <a:rPr sz="3000" b="0" spc="3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3000" b="0" spc="185" dirty="0">
                <a:solidFill>
                  <a:srgbClr val="2C6FB9"/>
                </a:solidFill>
                <a:latin typeface="Verdana"/>
                <a:cs typeface="Verdana"/>
              </a:rPr>
              <a:t>d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80" dirty="0">
                <a:solidFill>
                  <a:srgbClr val="2C6FB9"/>
                </a:solidFill>
                <a:latin typeface="Verdana"/>
                <a:cs typeface="Verdana"/>
              </a:rPr>
              <a:t>a</a:t>
            </a:r>
            <a:r>
              <a:rPr sz="3000" b="0" spc="70" dirty="0">
                <a:solidFill>
                  <a:srgbClr val="2C6FB9"/>
                </a:solidFill>
                <a:latin typeface="Verdana"/>
                <a:cs typeface="Verdana"/>
              </a:rPr>
              <a:t>n</a:t>
            </a:r>
            <a:r>
              <a:rPr sz="3000" b="0" spc="185" dirty="0">
                <a:solidFill>
                  <a:srgbClr val="2C6FB9"/>
                </a:solidFill>
                <a:latin typeface="Verdana"/>
                <a:cs typeface="Verdana"/>
              </a:rPr>
              <a:t>d</a:t>
            </a:r>
            <a:r>
              <a:rPr sz="3000" b="0" spc="-22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3000" b="0" spc="545" dirty="0">
                <a:solidFill>
                  <a:srgbClr val="2C6FB9"/>
                </a:solidFill>
                <a:latin typeface="Verdana"/>
                <a:cs typeface="Verdana"/>
              </a:rPr>
              <a:t>…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248" y="1114044"/>
            <a:ext cx="10944649" cy="54076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38" y="5419996"/>
            <a:ext cx="10669679" cy="9290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672" y="563625"/>
            <a:ext cx="5505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80" dirty="0">
                <a:solidFill>
                  <a:srgbClr val="2C6FB9"/>
                </a:solidFill>
                <a:latin typeface="Verdana"/>
                <a:cs typeface="Verdana"/>
              </a:rPr>
              <a:t>…many</a:t>
            </a:r>
            <a:r>
              <a:rPr sz="2800" b="0" spc="-204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5" dirty="0">
                <a:solidFill>
                  <a:srgbClr val="2C6FB9"/>
                </a:solidFill>
                <a:latin typeface="Verdana"/>
                <a:cs typeface="Verdana"/>
              </a:rPr>
              <a:t>challenges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15" dirty="0">
                <a:solidFill>
                  <a:srgbClr val="2C6FB9"/>
                </a:solidFill>
                <a:latin typeface="Verdana"/>
                <a:cs typeface="Verdana"/>
              </a:rPr>
              <a:t>to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-65" dirty="0">
                <a:solidFill>
                  <a:srgbClr val="2C6FB9"/>
                </a:solidFill>
                <a:latin typeface="Verdana"/>
                <a:cs typeface="Verdana"/>
              </a:rPr>
              <a:t>resilience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110" y="1773173"/>
            <a:ext cx="481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E3857"/>
                </a:solidFill>
                <a:latin typeface="Tahoma"/>
                <a:cs typeface="Tahoma"/>
              </a:rPr>
              <a:t>Declining</a:t>
            </a:r>
            <a:r>
              <a:rPr sz="1800" b="1" spc="-3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0E3857"/>
                </a:solidFill>
                <a:latin typeface="Tahoma"/>
                <a:cs typeface="Tahoma"/>
              </a:rPr>
              <a:t>and</a:t>
            </a:r>
            <a:r>
              <a:rPr sz="1800" b="1" spc="-4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E3857"/>
                </a:solidFill>
                <a:latin typeface="Tahoma"/>
                <a:cs typeface="Tahoma"/>
              </a:rPr>
              <a:t>inequitable</a:t>
            </a:r>
            <a:r>
              <a:rPr sz="1800" b="1" spc="-2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E3857"/>
                </a:solidFill>
                <a:latin typeface="Tahoma"/>
                <a:cs typeface="Tahoma"/>
              </a:rPr>
              <a:t>health</a:t>
            </a:r>
            <a:r>
              <a:rPr sz="1800" b="1" spc="-4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E3857"/>
                </a:solidFill>
                <a:latin typeface="Tahoma"/>
                <a:cs typeface="Tahoma"/>
              </a:rPr>
              <a:t>outcomes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79" y="1310639"/>
            <a:ext cx="2174748" cy="37856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2645" y="2678684"/>
            <a:ext cx="261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0E3857"/>
                </a:solidFill>
                <a:latin typeface="Tahoma"/>
                <a:cs typeface="Tahoma"/>
              </a:rPr>
              <a:t>Thinking</a:t>
            </a:r>
            <a:r>
              <a:rPr sz="1800" b="1" spc="-4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0E3857"/>
                </a:solidFill>
                <a:latin typeface="Tahoma"/>
                <a:cs typeface="Tahoma"/>
              </a:rPr>
              <a:t>beyon</a:t>
            </a:r>
            <a:r>
              <a:rPr sz="1800" b="1" spc="25" dirty="0">
                <a:solidFill>
                  <a:srgbClr val="0E3857"/>
                </a:solidFill>
                <a:latin typeface="Tahoma"/>
                <a:cs typeface="Tahoma"/>
              </a:rPr>
              <a:t>d</a:t>
            </a:r>
            <a:r>
              <a:rPr sz="1800" b="1" spc="-2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E3857"/>
                </a:solidFill>
                <a:latin typeface="Tahoma"/>
                <a:cs typeface="Tahoma"/>
              </a:rPr>
              <a:t>health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2141" y="3582111"/>
            <a:ext cx="20726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0E3857"/>
                </a:solidFill>
                <a:latin typeface="Tahoma"/>
                <a:cs typeface="Tahoma"/>
              </a:rPr>
              <a:t>Wor</a:t>
            </a:r>
            <a:r>
              <a:rPr sz="1800" b="1" spc="-110" dirty="0">
                <a:solidFill>
                  <a:srgbClr val="0E3857"/>
                </a:solidFill>
                <a:latin typeface="Tahoma"/>
                <a:cs typeface="Tahoma"/>
              </a:rPr>
              <a:t>k</a:t>
            </a:r>
            <a:r>
              <a:rPr sz="1800" b="1" spc="-15" dirty="0">
                <a:solidFill>
                  <a:srgbClr val="0E3857"/>
                </a:solidFill>
                <a:latin typeface="Tahoma"/>
                <a:cs typeface="Tahoma"/>
              </a:rPr>
              <a:t>force</a:t>
            </a:r>
            <a:r>
              <a:rPr sz="1800" b="1" spc="-4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E3857"/>
                </a:solidFill>
                <a:latin typeface="Tahoma"/>
                <a:cs typeface="Tahoma"/>
              </a:rPr>
              <a:t>burn</a:t>
            </a:r>
            <a:r>
              <a:rPr sz="1800" b="1" spc="-65" dirty="0">
                <a:solidFill>
                  <a:srgbClr val="0E3857"/>
                </a:solidFill>
                <a:latin typeface="Tahoma"/>
                <a:cs typeface="Tahoma"/>
              </a:rPr>
              <a:t>o</a:t>
            </a:r>
            <a:r>
              <a:rPr sz="1800" b="1" spc="-145" dirty="0">
                <a:solidFill>
                  <a:srgbClr val="0E3857"/>
                </a:solidFill>
                <a:latin typeface="Tahoma"/>
                <a:cs typeface="Tahoma"/>
              </a:rPr>
              <a:t>ut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754" y="4486402"/>
            <a:ext cx="461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E3857"/>
                </a:solidFill>
                <a:latin typeface="Tahoma"/>
                <a:cs typeface="Tahoma"/>
              </a:rPr>
              <a:t>Delaye</a:t>
            </a:r>
            <a:r>
              <a:rPr sz="1800" b="1" spc="15" dirty="0">
                <a:solidFill>
                  <a:srgbClr val="0E3857"/>
                </a:solidFill>
                <a:latin typeface="Tahoma"/>
                <a:cs typeface="Tahoma"/>
              </a:rPr>
              <a:t>d</a:t>
            </a:r>
            <a:r>
              <a:rPr sz="1800" b="1" spc="-25" dirty="0">
                <a:solidFill>
                  <a:srgbClr val="0E3857"/>
                </a:solidFill>
                <a:latin typeface="Tahoma"/>
                <a:cs typeface="Tahoma"/>
              </a:rPr>
              <a:t> intelligence </a:t>
            </a:r>
            <a:r>
              <a:rPr sz="1800" b="1" spc="-120" dirty="0">
                <a:solidFill>
                  <a:srgbClr val="0E3857"/>
                </a:solidFill>
                <a:latin typeface="Tahoma"/>
                <a:cs typeface="Tahoma"/>
              </a:rPr>
              <a:t>for</a:t>
            </a:r>
            <a:r>
              <a:rPr sz="1800" b="1" spc="-4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E3857"/>
                </a:solidFill>
                <a:latin typeface="Tahoma"/>
                <a:cs typeface="Tahoma"/>
              </a:rPr>
              <a:t>decision</a:t>
            </a:r>
            <a:r>
              <a:rPr sz="1800" b="1" spc="-25" dirty="0">
                <a:solidFill>
                  <a:srgbClr val="0E3857"/>
                </a:solidFill>
                <a:latin typeface="Tahoma"/>
                <a:cs typeface="Tahoma"/>
              </a:rPr>
              <a:t>-</a:t>
            </a:r>
            <a:r>
              <a:rPr sz="1800" b="1" spc="-15" dirty="0">
                <a:solidFill>
                  <a:srgbClr val="0E3857"/>
                </a:solidFill>
                <a:latin typeface="Tahoma"/>
                <a:cs typeface="Tahoma"/>
              </a:rPr>
              <a:t>making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9138" y="1587246"/>
            <a:ext cx="3298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E3857"/>
                </a:solidFill>
                <a:latin typeface="Tahoma"/>
                <a:cs typeface="Tahoma"/>
              </a:rPr>
              <a:t>Health</a:t>
            </a:r>
            <a:r>
              <a:rPr sz="1800" b="1" spc="-6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0E3857"/>
                </a:solidFill>
                <a:latin typeface="Tahoma"/>
                <a:cs typeface="Tahoma"/>
              </a:rPr>
              <a:t>system</a:t>
            </a:r>
            <a:r>
              <a:rPr sz="1800" b="1" spc="-6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E3857"/>
                </a:solidFill>
                <a:latin typeface="Tahoma"/>
                <a:cs typeface="Tahoma"/>
              </a:rPr>
              <a:t>surge </a:t>
            </a:r>
            <a:r>
              <a:rPr sz="1800" b="1" spc="40" dirty="0">
                <a:solidFill>
                  <a:srgbClr val="0E3857"/>
                </a:solidFill>
                <a:latin typeface="Tahoma"/>
                <a:cs typeface="Tahoma"/>
              </a:rPr>
              <a:t>capacity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9138" y="2492502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E3857"/>
                </a:solidFill>
                <a:latin typeface="Tahoma"/>
                <a:cs typeface="Tahoma"/>
              </a:rPr>
              <a:t>Multisectoral</a:t>
            </a:r>
            <a:r>
              <a:rPr sz="1800" b="1" spc="-25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E3857"/>
                </a:solidFill>
                <a:latin typeface="Tahoma"/>
                <a:cs typeface="Tahoma"/>
              </a:rPr>
              <a:t>action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9138" y="3396488"/>
            <a:ext cx="197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E3857"/>
                </a:solidFill>
                <a:latin typeface="Tahoma"/>
                <a:cs typeface="Tahoma"/>
              </a:rPr>
              <a:t>Training</a:t>
            </a:r>
            <a:r>
              <a:rPr sz="1800" b="1" spc="-40" dirty="0">
                <a:solidFill>
                  <a:srgbClr val="0E3857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0E3857"/>
                </a:solidFill>
                <a:latin typeface="Tahoma"/>
                <a:cs typeface="Tahoma"/>
              </a:rPr>
              <a:t>Initiatives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9138" y="4300220"/>
            <a:ext cx="152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E3857"/>
                </a:solidFill>
                <a:latin typeface="Tahoma"/>
                <a:cs typeface="Tahoma"/>
              </a:rPr>
              <a:t>Data</a:t>
            </a:r>
            <a:r>
              <a:rPr sz="1800" b="1" spc="-90" dirty="0">
                <a:solidFill>
                  <a:srgbClr val="0E3857"/>
                </a:solidFill>
                <a:latin typeface="Tahoma"/>
                <a:cs typeface="Tahoma"/>
              </a:rPr>
              <a:t> maturity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1792" y="419925"/>
            <a:ext cx="6422767" cy="5640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456" y="2382773"/>
            <a:ext cx="4875530" cy="21304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spc="-90" dirty="0">
                <a:solidFill>
                  <a:srgbClr val="0E3857"/>
                </a:solidFill>
                <a:latin typeface="Verdana"/>
                <a:cs typeface="Verdana"/>
              </a:rPr>
              <a:t>"A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collection</a:t>
            </a:r>
            <a:r>
              <a:rPr sz="18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E3857"/>
                </a:solidFill>
                <a:latin typeface="Verdana"/>
                <a:cs typeface="Verdana"/>
              </a:rPr>
              <a:t>of</a:t>
            </a:r>
            <a:r>
              <a:rPr sz="18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organizations</a:t>
            </a:r>
            <a:r>
              <a:rPr sz="1800" spc="-16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E3857"/>
                </a:solidFill>
                <a:latin typeface="Verdana"/>
                <a:cs typeface="Verdana"/>
              </a:rPr>
              <a:t>with</a:t>
            </a:r>
            <a:r>
              <a:rPr sz="1800" spc="-9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E3857"/>
                </a:solidFill>
                <a:latin typeface="Verdana"/>
                <a:cs typeface="Verdana"/>
              </a:rPr>
              <a:t>primary </a:t>
            </a:r>
            <a:r>
              <a:rPr sz="1800" spc="-6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ma</a:t>
            </a:r>
            <a:r>
              <a:rPr sz="180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55" dirty="0">
                <a:solidFill>
                  <a:srgbClr val="0E3857"/>
                </a:solidFill>
                <a:latin typeface="Verdana"/>
                <a:cs typeface="Verdana"/>
              </a:rPr>
              <a:t>da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 t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-35" dirty="0">
                <a:solidFill>
                  <a:srgbClr val="0E3857"/>
                </a:solidFill>
                <a:latin typeface="Verdana"/>
                <a:cs typeface="Verdana"/>
              </a:rPr>
              <a:t>mprov</a:t>
            </a:r>
            <a:r>
              <a:rPr sz="1800" spc="9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7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25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ti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on</a:t>
            </a:r>
            <a:r>
              <a:rPr sz="1800" spc="-1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30" dirty="0">
                <a:solidFill>
                  <a:srgbClr val="0E3857"/>
                </a:solidFill>
                <a:latin typeface="Verdana"/>
                <a:cs typeface="Verdana"/>
              </a:rPr>
              <a:t>h  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-60" dirty="0">
                <a:solidFill>
                  <a:srgbClr val="0E3857"/>
                </a:solidFill>
                <a:latin typeface="Verdana"/>
                <a:cs typeface="Verdana"/>
              </a:rPr>
              <a:t>ro</a:t>
            </a:r>
            <a:r>
              <a:rPr sz="1800" spc="-85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gh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 t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9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0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0E3857"/>
                </a:solidFill>
                <a:latin typeface="Verdana"/>
                <a:cs typeface="Verdana"/>
              </a:rPr>
              <a:t>co</a:t>
            </a:r>
            <a:r>
              <a:rPr sz="1800" spc="10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800" spc="9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E3857"/>
                </a:solidFill>
                <a:latin typeface="Verdana"/>
                <a:cs typeface="Verdana"/>
              </a:rPr>
              <a:t>publ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225" dirty="0">
                <a:solidFill>
                  <a:srgbClr val="0E3857"/>
                </a:solidFill>
                <a:latin typeface="Verdana"/>
                <a:cs typeface="Verdana"/>
              </a:rPr>
              <a:t>c</a:t>
            </a:r>
            <a:r>
              <a:rPr sz="18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E3857"/>
                </a:solidFill>
                <a:latin typeface="Verdana"/>
                <a:cs typeface="Verdana"/>
              </a:rPr>
              <a:t>fu</a:t>
            </a:r>
            <a:r>
              <a:rPr sz="1800" spc="-7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70" dirty="0">
                <a:solidFill>
                  <a:srgbClr val="0E3857"/>
                </a:solidFill>
                <a:latin typeface="Verdana"/>
                <a:cs typeface="Verdana"/>
              </a:rPr>
              <a:t>c</a:t>
            </a:r>
            <a:r>
              <a:rPr sz="1800" spc="35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1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185" dirty="0">
                <a:solidFill>
                  <a:srgbClr val="0E3857"/>
                </a:solidFill>
                <a:latin typeface="Verdana"/>
                <a:cs typeface="Verdana"/>
              </a:rPr>
              <a:t>s,  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60" dirty="0">
                <a:solidFill>
                  <a:srgbClr val="0E3857"/>
                </a:solidFill>
                <a:latin typeface="Verdana"/>
                <a:cs typeface="Verdana"/>
              </a:rPr>
              <a:t>c</a:t>
            </a:r>
            <a:r>
              <a:rPr sz="1800" spc="3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-30" dirty="0">
                <a:solidFill>
                  <a:srgbClr val="0E3857"/>
                </a:solidFill>
                <a:latin typeface="Verdana"/>
                <a:cs typeface="Verdana"/>
              </a:rPr>
              <a:t>ud</a:t>
            </a:r>
            <a:r>
              <a:rPr sz="1800" spc="5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g</a:t>
            </a:r>
            <a:r>
              <a:rPr sz="1800" spc="-16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25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u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ti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on</a:t>
            </a:r>
            <a:r>
              <a:rPr sz="1800" spc="-1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0E3857"/>
                </a:solidFill>
                <a:latin typeface="Verdana"/>
                <a:cs typeface="Verdana"/>
              </a:rPr>
              <a:t>ss</a:t>
            </a:r>
            <a:r>
              <a:rPr sz="1800" spc="-15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20" dirty="0">
                <a:solidFill>
                  <a:srgbClr val="0E3857"/>
                </a:solidFill>
                <a:latin typeface="Verdana"/>
                <a:cs typeface="Verdana"/>
              </a:rPr>
              <a:t>ssm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t,  </a:t>
            </a:r>
            <a:r>
              <a:rPr sz="1800" spc="-20" dirty="0">
                <a:solidFill>
                  <a:srgbClr val="0E3857"/>
                </a:solidFill>
                <a:latin typeface="Verdana"/>
                <a:cs typeface="Verdana"/>
              </a:rPr>
              <a:t>health protection, health </a:t>
            </a:r>
            <a:r>
              <a:rPr sz="1800" spc="-50" dirty="0">
                <a:solidFill>
                  <a:srgbClr val="0E3857"/>
                </a:solidFill>
                <a:latin typeface="Verdana"/>
                <a:cs typeface="Verdana"/>
              </a:rPr>
              <a:t>surveillance, </a:t>
            </a:r>
            <a:r>
              <a:rPr sz="1800" spc="-4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800" spc="15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-75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800" spc="-9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75" dirty="0">
                <a:solidFill>
                  <a:srgbClr val="0E3857"/>
                </a:solidFill>
                <a:latin typeface="Verdana"/>
                <a:cs typeface="Verdana"/>
              </a:rPr>
              <a:t>s</a:t>
            </a:r>
            <a:r>
              <a:rPr sz="1800" spc="-8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110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800" spc="-13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250" dirty="0">
                <a:solidFill>
                  <a:srgbClr val="0E3857"/>
                </a:solidFill>
                <a:latin typeface="Verdana"/>
                <a:cs typeface="Verdana"/>
              </a:rPr>
              <a:t>j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ury</a:t>
            </a:r>
            <a:r>
              <a:rPr sz="18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E3857"/>
                </a:solidFill>
                <a:latin typeface="Verdana"/>
                <a:cs typeface="Verdana"/>
              </a:rPr>
              <a:t>pr</a:t>
            </a:r>
            <a:r>
              <a:rPr sz="1800" spc="-2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0E3857"/>
                </a:solidFill>
                <a:latin typeface="Verdana"/>
                <a:cs typeface="Verdana"/>
              </a:rPr>
              <a:t>v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ti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1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160" dirty="0">
                <a:solidFill>
                  <a:srgbClr val="0E3857"/>
                </a:solidFill>
                <a:latin typeface="Verdana"/>
                <a:cs typeface="Verdana"/>
              </a:rPr>
              <a:t>,</a:t>
            </a:r>
            <a:r>
              <a:rPr sz="1800" spc="-14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h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</a:t>
            </a:r>
            <a:r>
              <a:rPr sz="1800" spc="-30" dirty="0">
                <a:solidFill>
                  <a:srgbClr val="0E3857"/>
                </a:solidFill>
                <a:latin typeface="Verdana"/>
                <a:cs typeface="Verdana"/>
              </a:rPr>
              <a:t>h  </a:t>
            </a:r>
            <a:r>
              <a:rPr sz="1800" spc="-8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-60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800" spc="40" dirty="0">
                <a:solidFill>
                  <a:srgbClr val="0E3857"/>
                </a:solidFill>
                <a:latin typeface="Verdana"/>
                <a:cs typeface="Verdana"/>
              </a:rPr>
              <a:t>om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-114" dirty="0">
                <a:solidFill>
                  <a:srgbClr val="0E3857"/>
                </a:solidFill>
                <a:latin typeface="Verdana"/>
                <a:cs typeface="Verdana"/>
              </a:rPr>
              <a:t>ti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o</a:t>
            </a:r>
            <a:r>
              <a:rPr sz="1800" spc="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-160" dirty="0">
                <a:solidFill>
                  <a:srgbClr val="0E3857"/>
                </a:solidFill>
                <a:latin typeface="Verdana"/>
                <a:cs typeface="Verdana"/>
              </a:rPr>
              <a:t>,</a:t>
            </a:r>
            <a:r>
              <a:rPr sz="1800" spc="-15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0E3857"/>
                </a:solidFill>
                <a:latin typeface="Verdana"/>
                <a:cs typeface="Verdana"/>
              </a:rPr>
              <a:t>an</a:t>
            </a:r>
            <a:r>
              <a:rPr sz="1800" spc="110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800" spc="-120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20" dirty="0">
                <a:solidFill>
                  <a:srgbClr val="0E385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0E3857"/>
                </a:solidFill>
                <a:latin typeface="Verdana"/>
                <a:cs typeface="Verdana"/>
              </a:rPr>
              <a:t>rg</a:t>
            </a:r>
            <a:r>
              <a:rPr sz="1800" spc="-3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60" dirty="0">
                <a:solidFill>
                  <a:srgbClr val="0E3857"/>
                </a:solidFill>
                <a:latin typeface="Verdana"/>
                <a:cs typeface="Verdana"/>
              </a:rPr>
              <a:t>cy</a:t>
            </a:r>
            <a:r>
              <a:rPr sz="1800" spc="-10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-60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125" dirty="0">
                <a:solidFill>
                  <a:srgbClr val="0E3857"/>
                </a:solidFill>
                <a:latin typeface="Verdana"/>
                <a:cs typeface="Verdana"/>
              </a:rPr>
              <a:t>p</a:t>
            </a:r>
            <a:r>
              <a:rPr sz="1800" spc="110" dirty="0">
                <a:solidFill>
                  <a:srgbClr val="0E3857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0E3857"/>
                </a:solidFill>
                <a:latin typeface="Verdana"/>
                <a:cs typeface="Verdana"/>
              </a:rPr>
              <a:t>r</a:t>
            </a:r>
            <a:r>
              <a:rPr sz="1800" spc="-90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30" dirty="0">
                <a:solidFill>
                  <a:srgbClr val="0E3857"/>
                </a:solidFill>
                <a:latin typeface="Verdana"/>
                <a:cs typeface="Verdana"/>
              </a:rPr>
              <a:t>d</a:t>
            </a:r>
            <a:r>
              <a:rPr sz="1800" spc="25" dirty="0">
                <a:solidFill>
                  <a:srgbClr val="0E3857"/>
                </a:solidFill>
                <a:latin typeface="Verdana"/>
                <a:cs typeface="Verdana"/>
              </a:rPr>
              <a:t>n</a:t>
            </a:r>
            <a:r>
              <a:rPr sz="1800" spc="85" dirty="0">
                <a:solidFill>
                  <a:srgbClr val="0E3857"/>
                </a:solidFill>
                <a:latin typeface="Verdana"/>
                <a:cs typeface="Verdana"/>
              </a:rPr>
              <a:t>e</a:t>
            </a:r>
            <a:r>
              <a:rPr sz="1800" spc="-204" dirty="0">
                <a:solidFill>
                  <a:srgbClr val="0E3857"/>
                </a:solidFill>
                <a:latin typeface="Verdana"/>
                <a:cs typeface="Verdana"/>
              </a:rPr>
              <a:t>ss  </a:t>
            </a:r>
            <a:r>
              <a:rPr sz="1800" spc="65" dirty="0">
                <a:solidFill>
                  <a:srgbClr val="0E3857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E3857"/>
                </a:solidFill>
                <a:latin typeface="Verdana"/>
                <a:cs typeface="Verdana"/>
              </a:rPr>
              <a:t>response"</a:t>
            </a:r>
            <a:endParaRPr sz="1800">
              <a:latin typeface="Verdana"/>
              <a:cs typeface="Verdana"/>
            </a:endParaRPr>
          </a:p>
          <a:p>
            <a:pPr marL="12700" marR="924560">
              <a:lnSpc>
                <a:spcPts val="1150"/>
              </a:lnSpc>
              <a:spcBef>
                <a:spcPts val="5"/>
              </a:spcBef>
            </a:pPr>
            <a:r>
              <a:rPr sz="1200" spc="-130" dirty="0">
                <a:solidFill>
                  <a:srgbClr val="0E3857"/>
                </a:solidFill>
                <a:latin typeface="Verdana"/>
                <a:cs typeface="Verdana"/>
              </a:rPr>
              <a:t>(</a:t>
            </a:r>
            <a:r>
              <a:rPr sz="1200" u="sng" spc="-14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S</a:t>
            </a:r>
            <a:r>
              <a:rPr sz="1200" u="sng" spc="-12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u</a:t>
            </a:r>
            <a:r>
              <a:rPr sz="1200" u="sng" spc="6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pp</a:t>
            </a:r>
            <a:r>
              <a:rPr sz="1200" u="sng" spc="4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sz="1200" u="sng" spc="-114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r</a:t>
            </a:r>
            <a:r>
              <a:rPr sz="1200" u="sng" spc="-13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1200" u="sng" spc="-6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in</a:t>
            </a:r>
            <a:r>
              <a:rPr sz="1200" u="sng" spc="5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g</a:t>
            </a:r>
            <a:r>
              <a:rPr sz="1200" u="sng" spc="-3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-9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1200" u="sng" spc="-3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h</a:t>
            </a:r>
            <a:r>
              <a:rPr sz="1200" u="sng" spc="6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e</a:t>
            </a:r>
            <a:r>
              <a:rPr sz="1200" u="sng" spc="-6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7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d</a:t>
            </a:r>
            <a:r>
              <a:rPr sz="1200" u="sng" spc="1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e</a:t>
            </a:r>
            <a:r>
              <a:rPr sz="1200" u="sng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v</a:t>
            </a:r>
            <a:r>
              <a:rPr sz="1200" u="sng" spc="-2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e</a:t>
            </a:r>
            <a:r>
              <a:rPr sz="1200" u="sng" spc="1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l</a:t>
            </a:r>
            <a:r>
              <a:rPr sz="1200" u="sng" spc="4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sz="1200" u="sng" spc="1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pmen</a:t>
            </a:r>
            <a:r>
              <a:rPr sz="1200" u="sng" spc="-7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1200" u="sng" spc="-114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5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sz="1200" u="sng" spc="-5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f</a:t>
            </a:r>
            <a:r>
              <a:rPr sz="1200" u="sng" spc="-8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pub</a:t>
            </a:r>
            <a:r>
              <a:rPr sz="1200" u="sng" spc="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l</a:t>
            </a:r>
            <a:r>
              <a:rPr sz="1200" u="sng" spc="-9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i</a:t>
            </a:r>
            <a:r>
              <a:rPr sz="1200" u="sng" spc="15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c</a:t>
            </a:r>
            <a:r>
              <a:rPr sz="1200" u="sng" spc="-12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4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he</a:t>
            </a:r>
            <a:r>
              <a:rPr sz="1200" u="sng" spc="3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a</a:t>
            </a:r>
            <a:r>
              <a:rPr sz="1200" u="sng" spc="-7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l</a:t>
            </a:r>
            <a:r>
              <a:rPr sz="1200" u="sng" spc="-9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1200" u="sng" spc="-3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h</a:t>
            </a:r>
            <a:r>
              <a:rPr sz="1200" u="sng" spc="-7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-12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sy</a:t>
            </a:r>
            <a:r>
              <a:rPr sz="1200" u="sng" spc="-13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s</a:t>
            </a:r>
            <a:r>
              <a:rPr sz="1200" u="sng" spc="-12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1200" u="sng" spc="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em </a:t>
            </a:r>
            <a:r>
              <a:rPr sz="1200" spc="5" dirty="0">
                <a:solidFill>
                  <a:srgbClr val="0E3857"/>
                </a:solidFill>
                <a:latin typeface="Verdana"/>
                <a:cs typeface="Verdana"/>
              </a:rPr>
              <a:t> </a:t>
            </a:r>
            <a:r>
              <a:rPr sz="1200" u="sng" spc="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performance</a:t>
            </a:r>
            <a:r>
              <a:rPr sz="1200" u="sng" spc="-9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-3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indicators</a:t>
            </a:r>
            <a:r>
              <a:rPr sz="1200" u="sng" spc="-45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-20" dirty="0">
                <a:solidFill>
                  <a:srgbClr val="0E3857"/>
                </a:solidFill>
                <a:uFill>
                  <a:solidFill>
                    <a:srgbClr val="0E3857"/>
                  </a:solidFill>
                </a:uFill>
                <a:latin typeface="Verdana"/>
                <a:cs typeface="Verdana"/>
                <a:hlinkClick r:id="rId3"/>
              </a:rPr>
              <a:t>(naohealthobservatory.ca)</a:t>
            </a:r>
            <a:r>
              <a:rPr sz="1200" spc="-20" dirty="0">
                <a:solidFill>
                  <a:srgbClr val="0E3857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833" y="612140"/>
            <a:ext cx="5206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35" dirty="0">
                <a:solidFill>
                  <a:srgbClr val="2C6FB9"/>
                </a:solidFill>
                <a:latin typeface="Verdana"/>
                <a:cs typeface="Verdana"/>
              </a:rPr>
              <a:t>D</a:t>
            </a:r>
            <a:r>
              <a:rPr sz="2800" b="0" spc="20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180" dirty="0">
                <a:solidFill>
                  <a:srgbClr val="2C6FB9"/>
                </a:solidFill>
                <a:latin typeface="Verdana"/>
                <a:cs typeface="Verdana"/>
              </a:rPr>
              <a:t>f</a:t>
            </a:r>
            <a:r>
              <a:rPr sz="2800" b="0" spc="-13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n</a:t>
            </a:r>
            <a:r>
              <a:rPr sz="2800" b="0" spc="-75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35" dirty="0">
                <a:solidFill>
                  <a:srgbClr val="2C6FB9"/>
                </a:solidFill>
                <a:latin typeface="Verdana"/>
                <a:cs typeface="Verdana"/>
              </a:rPr>
              <a:t>ng</a:t>
            </a:r>
            <a:r>
              <a:rPr sz="2800" b="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5" dirty="0">
                <a:solidFill>
                  <a:srgbClr val="2C6FB9"/>
                </a:solidFill>
                <a:latin typeface="Verdana"/>
                <a:cs typeface="Verdana"/>
              </a:rPr>
              <a:t>pub</a:t>
            </a:r>
            <a:r>
              <a:rPr sz="2800" b="0" spc="10" dirty="0">
                <a:solidFill>
                  <a:srgbClr val="2C6FB9"/>
                </a:solidFill>
                <a:latin typeface="Verdana"/>
                <a:cs typeface="Verdana"/>
              </a:rPr>
              <a:t>l</a:t>
            </a:r>
            <a:r>
              <a:rPr sz="2800" b="0" spc="-20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b="0" spc="350" dirty="0">
                <a:solidFill>
                  <a:srgbClr val="2C6FB9"/>
                </a:solidFill>
                <a:latin typeface="Verdana"/>
                <a:cs typeface="Verdana"/>
              </a:rPr>
              <a:t>c</a:t>
            </a:r>
            <a:r>
              <a:rPr sz="2800" b="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b="0" spc="40" dirty="0">
                <a:solidFill>
                  <a:srgbClr val="2C6FB9"/>
                </a:solidFill>
                <a:latin typeface="Verdana"/>
                <a:cs typeface="Verdana"/>
              </a:rPr>
              <a:t>h</a:t>
            </a:r>
            <a:r>
              <a:rPr sz="2800" b="0" spc="2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55" dirty="0">
                <a:solidFill>
                  <a:srgbClr val="2C6FB9"/>
                </a:solidFill>
                <a:latin typeface="Verdana"/>
                <a:cs typeface="Verdana"/>
              </a:rPr>
              <a:t>alt</a:t>
            </a:r>
            <a:r>
              <a:rPr sz="2800" b="0" spc="-70" dirty="0">
                <a:solidFill>
                  <a:srgbClr val="2C6FB9"/>
                </a:solidFill>
                <a:latin typeface="Verdana"/>
                <a:cs typeface="Verdana"/>
              </a:rPr>
              <a:t>h</a:t>
            </a:r>
            <a:r>
              <a:rPr sz="2800" b="0" spc="-185" dirty="0">
                <a:solidFill>
                  <a:srgbClr val="2C6FB9"/>
                </a:solidFill>
                <a:latin typeface="Verdana"/>
                <a:cs typeface="Verdana"/>
              </a:rPr>
              <a:t> syst</a:t>
            </a:r>
            <a:r>
              <a:rPr sz="2800" b="0" spc="-225" dirty="0">
                <a:solidFill>
                  <a:srgbClr val="2C6FB9"/>
                </a:solidFill>
                <a:latin typeface="Verdana"/>
                <a:cs typeface="Verdana"/>
              </a:rPr>
              <a:t>e</a:t>
            </a:r>
            <a:r>
              <a:rPr sz="2800" b="0" spc="-240" dirty="0">
                <a:solidFill>
                  <a:srgbClr val="2C6FB9"/>
                </a:solidFill>
                <a:latin typeface="Verdana"/>
                <a:cs typeface="Verdana"/>
              </a:rPr>
              <a:t>ms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779" y="5366410"/>
            <a:ext cx="536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04" dirty="0">
                <a:solidFill>
                  <a:srgbClr val="2C6FB9"/>
                </a:solidFill>
                <a:latin typeface="Verdana"/>
                <a:cs typeface="Verdana"/>
              </a:rPr>
              <a:t>…and</a:t>
            </a:r>
            <a:r>
              <a:rPr sz="2800" spc="-210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C6FB9"/>
                </a:solidFill>
                <a:latin typeface="Verdana"/>
                <a:cs typeface="Verdana"/>
              </a:rPr>
              <a:t>m</a:t>
            </a:r>
            <a:r>
              <a:rPr sz="2800" dirty="0">
                <a:solidFill>
                  <a:srgbClr val="2C6FB9"/>
                </a:solidFill>
                <a:latin typeface="Verdana"/>
                <a:cs typeface="Verdana"/>
              </a:rPr>
              <a:t>ea</a:t>
            </a:r>
            <a:r>
              <a:rPr sz="2800" spc="-15" dirty="0">
                <a:solidFill>
                  <a:srgbClr val="2C6FB9"/>
                </a:solidFill>
                <a:latin typeface="Verdana"/>
                <a:cs typeface="Verdana"/>
              </a:rPr>
              <a:t>s</a:t>
            </a:r>
            <a:r>
              <a:rPr sz="2800" spc="-254" dirty="0">
                <a:solidFill>
                  <a:srgbClr val="2C6FB9"/>
                </a:solidFill>
                <a:latin typeface="Verdana"/>
                <a:cs typeface="Verdana"/>
              </a:rPr>
              <a:t>ur</a:t>
            </a:r>
            <a:r>
              <a:rPr sz="2800" spc="-120" dirty="0">
                <a:solidFill>
                  <a:srgbClr val="2C6FB9"/>
                </a:solidFill>
                <a:latin typeface="Verdana"/>
                <a:cs typeface="Verdana"/>
              </a:rPr>
              <a:t>i</a:t>
            </a:r>
            <a:r>
              <a:rPr sz="2800" spc="35" dirty="0">
                <a:solidFill>
                  <a:srgbClr val="2C6FB9"/>
                </a:solidFill>
                <a:latin typeface="Verdana"/>
                <a:cs typeface="Verdana"/>
              </a:rPr>
              <a:t>ng</a:t>
            </a:r>
            <a:r>
              <a:rPr sz="2800" spc="-195" dirty="0">
                <a:solidFill>
                  <a:srgbClr val="2C6FB9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2C6FB9"/>
                </a:solidFill>
                <a:latin typeface="Verdana"/>
                <a:cs typeface="Verdana"/>
              </a:rPr>
              <a:t>performance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38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2FA7B8-0FEC-4DBD-9B57-D1CBD0AB3523}"/>
</file>

<file path=customXml/itemProps2.xml><?xml version="1.0" encoding="utf-8"?>
<ds:datastoreItem xmlns:ds="http://schemas.openxmlformats.org/officeDocument/2006/customXml" ds:itemID="{8DB835D5-00F7-4D0E-81F4-EF5323700BEE}"/>
</file>

<file path=customXml/itemProps3.xml><?xml version="1.0" encoding="utf-8"?>
<ds:datastoreItem xmlns:ds="http://schemas.openxmlformats.org/officeDocument/2006/customXml" ds:itemID="{6A37AFCB-FAFF-4D6D-8FDA-76399DDD25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1839</Words>
  <Application>Microsoft Office PowerPoint</Application>
  <PresentationFormat>Grand écran</PresentationFormat>
  <Paragraphs>206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 MT</vt:lpstr>
      <vt:lpstr>Calibri</vt:lpstr>
      <vt:lpstr>Calibri Light</vt:lpstr>
      <vt:lpstr>Courier New</vt:lpstr>
      <vt:lpstr>Tahoma</vt:lpstr>
      <vt:lpstr>Times New Roman</vt:lpstr>
      <vt:lpstr>Verdana</vt:lpstr>
      <vt:lpstr>Office Theme</vt:lpstr>
      <vt:lpstr>Resilient Health Systems:  National to subnational approaches</vt:lpstr>
      <vt:lpstr>Key messages</vt:lpstr>
      <vt:lpstr>Canada’s Health System is distributed across jurisdictions</vt:lpstr>
      <vt:lpstr>Présentation PowerPoint</vt:lpstr>
      <vt:lpstr>Emerging from disruption: The Public Health Agency of Canada at 20</vt:lpstr>
      <vt:lpstr>COVID-19 as another (very extreme) case of disruption</vt:lpstr>
      <vt:lpstr>Many lessons learned and …</vt:lpstr>
      <vt:lpstr>…many challenges to resilience</vt:lpstr>
      <vt:lpstr>Defining public health systems</vt:lpstr>
      <vt:lpstr>Présentation PowerPoint</vt:lpstr>
      <vt:lpstr>Présentation PowerPoint</vt:lpstr>
      <vt:lpstr>…and measuring performance</vt:lpstr>
      <vt:lpstr>Resilience through shared strategy and commitments:  Biomanufacturing and Life Sciences</vt:lpstr>
      <vt:lpstr>Resilience through shared strategy and commitments: Pan-  Canadian Health Data Charter</vt:lpstr>
      <vt:lpstr>…and action</vt:lpstr>
      <vt:lpstr>Resilience through joined up approaches</vt:lpstr>
      <vt:lpstr>Resilience through shared capabilities</vt:lpstr>
      <vt:lpstr>Présentation PowerPoint</vt:lpstr>
      <vt:lpstr>Présentation PowerPoint</vt:lpstr>
      <vt:lpstr>Présentation PowerPoint</vt:lpstr>
      <vt:lpstr>Présentation PowerPoint</vt:lpstr>
      <vt:lpstr>Obrigada |Thank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ISMAILI Raphaele</cp:lastModifiedBy>
  <cp:revision>1</cp:revision>
  <dcterms:created xsi:type="dcterms:W3CDTF">2024-10-24T14:36:18Z</dcterms:created>
  <dcterms:modified xsi:type="dcterms:W3CDTF">2024-10-24T14:36:39Z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2024-10-24T00:00:00Z</vt:filetime>
  </property>
  <property fmtid="{D5CDD505-2E9C-101B-9397-08002B2CF9AE}" pid="5" name="ContentTypeId">
    <vt:lpwstr>0x01010033A0C26ED75B6F42858795A942B8A417</vt:lpwstr>
  </property>
</Properties>
</file>