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1618" r:id="rId5"/>
    <p:sldId id="435" r:id="rId6"/>
    <p:sldId id="2147471624" r:id="rId7"/>
    <p:sldId id="2147471625" r:id="rId8"/>
    <p:sldId id="439" r:id="rId9"/>
    <p:sldId id="2147471614" r:id="rId10"/>
    <p:sldId id="294" r:id="rId11"/>
    <p:sldId id="2147471626" r:id="rId12"/>
    <p:sldId id="438" r:id="rId13"/>
    <p:sldId id="2147471623" r:id="rId14"/>
    <p:sldId id="21474716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0BA"/>
    <a:srgbClr val="0F3858"/>
    <a:srgbClr val="5AA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9" autoAdjust="0"/>
    <p:restoredTop sz="94660"/>
  </p:normalViewPr>
  <p:slideViewPr>
    <p:cSldViewPr snapToGrid="0">
      <p:cViewPr>
        <p:scale>
          <a:sx n="66" d="100"/>
          <a:sy n="66" d="100"/>
        </p:scale>
        <p:origin x="162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‹#›</a:t>
            </a:fld>
            <a:endParaRPr lang="en-US" dirty="0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A systematic scoping review of the literature on IDS 2. A survey of 110 IANPHI member NPHIs in 95 countries 3. “Deep dive” case studies in three high-income countries (HIC) [Canada, England, and Sweden] and four lower middle-income countries (LMIC) [Malawi, Mozambique, Pakistan, and Uganda]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9946A-C089-429D-94ED-7B16AAB29A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8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578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552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9F6B-07DA-46B0-96B2-62EA5CE1A8FB}" type="datetime1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0E4-1D71-0049-AC81-907CB81A6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82" y="2956559"/>
            <a:ext cx="12178018" cy="1064577"/>
          </a:xfrm>
        </p:spPr>
        <p:txBody>
          <a:bodyPr>
            <a:normAutofit fontScale="90000"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br>
              <a:rPr lang="en-US" dirty="0">
                <a:solidFill>
                  <a:srgbClr val="0F3858"/>
                </a:solidFill>
              </a:rPr>
            </a:br>
            <a:br>
              <a:rPr lang="en-US" dirty="0">
                <a:solidFill>
                  <a:srgbClr val="0F3858"/>
                </a:solidFill>
              </a:rPr>
            </a:br>
            <a:r>
              <a:rPr lang="en-US" sz="2700" dirty="0">
                <a:solidFill>
                  <a:srgbClr val="0F3858"/>
                </a:solidFill>
              </a:rPr>
              <a:t>Dr Natalie Mayet </a:t>
            </a:r>
            <a:br>
              <a:rPr lang="en-US" sz="2700" dirty="0">
                <a:solidFill>
                  <a:srgbClr val="0F3858"/>
                </a:solidFill>
              </a:rPr>
            </a:br>
            <a:r>
              <a:rPr lang="en-US" sz="2200" dirty="0">
                <a:solidFill>
                  <a:srgbClr val="0F3858"/>
                </a:solidFill>
              </a:rPr>
              <a:t>Deputy Director </a:t>
            </a:r>
            <a:br>
              <a:rPr lang="en-US" sz="2200" dirty="0">
                <a:solidFill>
                  <a:srgbClr val="0F3858"/>
                </a:solidFill>
              </a:rPr>
            </a:br>
            <a:r>
              <a:rPr lang="en-US" sz="2200" dirty="0">
                <a:solidFill>
                  <a:srgbClr val="0F3858"/>
                </a:solidFill>
              </a:rPr>
              <a:t>National Institute for Communicable Disease  </a:t>
            </a:r>
            <a:br>
              <a:rPr lang="en-US" sz="2200" dirty="0">
                <a:solidFill>
                  <a:srgbClr val="0F3858"/>
                </a:solidFill>
              </a:rPr>
            </a:br>
            <a:r>
              <a:rPr lang="en-US" sz="2200" dirty="0">
                <a:solidFill>
                  <a:srgbClr val="0F3858"/>
                </a:solidFill>
              </a:rPr>
              <a:t>South Africa </a:t>
            </a:r>
            <a:endParaRPr lang="fr-FR" sz="2200" dirty="0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81" y="1153321"/>
            <a:ext cx="12192000" cy="14476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pc="300" dirty="0">
                <a:solidFill>
                  <a:srgbClr val="5AAE45"/>
                </a:solidFill>
              </a:rPr>
              <a:t>MULTI-SECTORAL SURVEILLANCE </a:t>
            </a:r>
          </a:p>
          <a:p>
            <a:pPr marL="0" indent="0" algn="ctr">
              <a:buNone/>
            </a:pPr>
            <a:r>
              <a:rPr lang="en-US" b="1" spc="300" dirty="0">
                <a:solidFill>
                  <a:srgbClr val="5AAE45"/>
                </a:solidFill>
              </a:rPr>
              <a:t>FOR  </a:t>
            </a:r>
          </a:p>
          <a:p>
            <a:pPr marL="0" indent="0" algn="ctr">
              <a:buNone/>
            </a:pPr>
            <a:r>
              <a:rPr lang="en-US" b="1" spc="300" dirty="0">
                <a:solidFill>
                  <a:srgbClr val="5AAE45"/>
                </a:solidFill>
              </a:rPr>
              <a:t>PREVENTION</a:t>
            </a:r>
            <a:endParaRPr lang="fr-FR" dirty="0"/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441E-9C54-43FA-9BBE-2BF9C124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2091702"/>
            <a:ext cx="3932237" cy="1600200"/>
          </a:xfrm>
        </p:spPr>
        <p:txBody>
          <a:bodyPr>
            <a:normAutofit/>
          </a:bodyPr>
          <a:lstStyle/>
          <a:p>
            <a:r>
              <a:rPr lang="en-ZA" dirty="0">
                <a:latin typeface="+mn-lt"/>
              </a:rPr>
              <a:t>Recommendations</a:t>
            </a:r>
            <a:br>
              <a:rPr lang="en-ZA" dirty="0">
                <a:latin typeface="+mn-lt"/>
              </a:rPr>
            </a:br>
            <a:endParaRPr lang="en-Z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87DE-19F5-4D91-8627-1C1EA81E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35" y="1169043"/>
            <a:ext cx="7801336" cy="48834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1. 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Advance legal framework – NPHI/ Offices of President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2. Unique global patient identifier e.g. ID or passport number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3. Rapidly accelerate resourcing to build human resource capacity :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Data to policy measure implementation of evidence based policy briefs as a performance indicator at local level 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Social anthropologists , CHW</a:t>
            </a:r>
            <a:r>
              <a:rPr lang="en-GB"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/ Social </a:t>
            </a: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Surveillance Officers 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Futura Medium"/>
              </a:rPr>
              <a:t>1 x  epidemiologist per district </a:t>
            </a:r>
          </a:p>
          <a:p>
            <a:pPr lvl="1">
              <a:lnSpc>
                <a:spcPct val="150000"/>
              </a:lnSpc>
            </a:pPr>
            <a:r>
              <a:rPr lang="en-Z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Diplomacy training, crucial conversations 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Futura Medium"/>
            </a:endParaRPr>
          </a:p>
          <a:p>
            <a:pPr lvl="1"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002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F66CF67-2837-E260-A6DD-FD16C3519ABC}"/>
              </a:ext>
            </a:extLst>
          </p:cNvPr>
          <p:cNvSpPr txBox="1">
            <a:spLocks/>
          </p:cNvSpPr>
          <p:nvPr/>
        </p:nvSpPr>
        <p:spPr>
          <a:xfrm>
            <a:off x="13982" y="2956559"/>
            <a:ext cx="12178018" cy="10645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dirty="0">
                <a:solidFill>
                  <a:srgbClr val="0F3858"/>
                </a:solidFill>
                <a:latin typeface="Futura Std Light"/>
              </a:rPr>
              <a:t>Thank you!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54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9EE05-24A6-4F43-9346-BBF2EE58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342" y="6019099"/>
            <a:ext cx="10785314" cy="702378"/>
          </a:xfrm>
        </p:spPr>
        <p:txBody>
          <a:bodyPr/>
          <a:lstStyle/>
          <a:p>
            <a:endParaRPr lang="en-US" dirty="0"/>
          </a:p>
          <a:p>
            <a:r>
              <a:rPr lang="en-US" sz="1400" dirty="0"/>
              <a:t>https://ianphi.org/news/2023/ids-reports-released.html</a:t>
            </a:r>
            <a:fld id="{643170E4-1D71-0049-AC81-907CB81A64D7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E861A-935B-44E0-8BAB-5ECEA871C0FB}"/>
              </a:ext>
            </a:extLst>
          </p:cNvPr>
          <p:cNvSpPr/>
          <p:nvPr/>
        </p:nvSpPr>
        <p:spPr>
          <a:xfrm>
            <a:off x="383991" y="632413"/>
            <a:ext cx="91675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C70BA"/>
                </a:solidFill>
              </a:rPr>
              <a:t>Defining concept of multi-sectoral surveillance for prevention 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Coherent, well-integrated, IDS systems needs an “all-of-government” approach</a:t>
            </a:r>
          </a:p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characterized by broad commitment with, and from, the entire political system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Deliberate collaboration among various stakeholder groups 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government 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state sectors – tourism, transport, environment, economy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civil society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sector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fields of expertise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disciplines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…..et.al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a collective understanding of 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Debates regarding the IDSR strategy and the disease surveillance ecosystem-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aspects of policy, culture, systems, infrastructure, processes, social determinants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Multi-sectoral surveillance allows cross-cutting, adaptive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Brings efficacy to jointly achieve collective policy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C1A49-AEF6-4942-9E2E-93DEC3F17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7" t="16873" r="38779" b="18500"/>
          <a:stretch/>
        </p:blipFill>
        <p:spPr>
          <a:xfrm>
            <a:off x="9364599" y="632413"/>
            <a:ext cx="292053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C766F-337F-49A3-BCBC-CF0F3C92D00C}"/>
              </a:ext>
            </a:extLst>
          </p:cNvPr>
          <p:cNvSpPr/>
          <p:nvPr/>
        </p:nvSpPr>
        <p:spPr>
          <a:xfrm>
            <a:off x="678388" y="1536174"/>
            <a:ext cx="70453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2C70BA"/>
                </a:solidFill>
              </a:rPr>
              <a:t>Collaborative surveillance</a:t>
            </a:r>
          </a:p>
          <a:p>
            <a:endParaRPr lang="en-ZA" dirty="0">
              <a:solidFill>
                <a:srgbClr val="0E98D6"/>
              </a:solidFill>
            </a:endParaRPr>
          </a:p>
          <a:p>
            <a:r>
              <a:rPr lang="en-ZA" dirty="0">
                <a:solidFill>
                  <a:srgbClr val="000000"/>
                </a:solidFill>
              </a:rPr>
              <a:t>The systematic </a:t>
            </a:r>
            <a:r>
              <a:rPr lang="en-US" dirty="0">
                <a:solidFill>
                  <a:srgbClr val="000000"/>
                </a:solidFill>
              </a:rPr>
              <a:t>strengthening of capacity and collaboration among</a:t>
            </a:r>
          </a:p>
          <a:p>
            <a:r>
              <a:rPr lang="en-US" dirty="0">
                <a:solidFill>
                  <a:srgbClr val="000000"/>
                </a:solidFill>
              </a:rPr>
              <a:t>diverse stakeholders, both within and </a:t>
            </a:r>
            <a:r>
              <a:rPr lang="en-US" dirty="0">
                <a:solidFill>
                  <a:srgbClr val="2C70BA"/>
                </a:solidFill>
              </a:rPr>
              <a:t>beyond the health sector</a:t>
            </a:r>
            <a:r>
              <a:rPr lang="en-US" dirty="0">
                <a:solidFill>
                  <a:srgbClr val="000000"/>
                </a:solidFill>
              </a:rPr>
              <a:t>, with the ultimate goal of enhancing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public health intelligence </a:t>
            </a:r>
            <a:r>
              <a:rPr lang="en-US" dirty="0">
                <a:solidFill>
                  <a:srgbClr val="000000"/>
                </a:solidFill>
              </a:rPr>
              <a:t>and improving evidence </a:t>
            </a:r>
            <a:r>
              <a:rPr lang="en-ZA" dirty="0">
                <a:solidFill>
                  <a:srgbClr val="000000"/>
                </a:solidFill>
              </a:rPr>
              <a:t>for </a:t>
            </a:r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decision‑making.</a:t>
            </a:r>
          </a:p>
          <a:p>
            <a:endParaRPr lang="en-ZA" dirty="0">
              <a:solidFill>
                <a:srgbClr val="000000"/>
              </a:solidFill>
            </a:endParaRPr>
          </a:p>
          <a:p>
            <a:r>
              <a:rPr lang="en-US" dirty="0">
                <a:latin typeface="SourceSansPro-Light"/>
              </a:rPr>
              <a:t>The separation of surveillance activities into silos (between hazards and sectors) has largely been driven by financing priorities, with 60% of current funding for surveillance coming from disease-specific</a:t>
            </a:r>
          </a:p>
          <a:p>
            <a:r>
              <a:rPr lang="en-US" dirty="0">
                <a:latin typeface="SourceSansPro-Light"/>
              </a:rPr>
              <a:t>programmes and disease-focused funders </a:t>
            </a:r>
            <a:endParaRPr lang="en-ZA" dirty="0"/>
          </a:p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91F17-BE92-4980-AB61-CCDAF5737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82" t="7758" r="25572"/>
          <a:stretch/>
        </p:blipFill>
        <p:spPr>
          <a:xfrm>
            <a:off x="8188424" y="1306010"/>
            <a:ext cx="3111500" cy="468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51B3CE-8827-4DD9-ACF4-CB2A4AA8A20F}"/>
              </a:ext>
            </a:extLst>
          </p:cNvPr>
          <p:cNvSpPr txBox="1"/>
          <p:nvPr/>
        </p:nvSpPr>
        <p:spPr>
          <a:xfrm>
            <a:off x="678388" y="5823033"/>
            <a:ext cx="616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https://www.who.int/publications/i/item/9789240074064</a:t>
            </a:r>
          </a:p>
        </p:txBody>
      </p:sp>
    </p:spTree>
    <p:extLst>
      <p:ext uri="{BB962C8B-B14F-4D97-AF65-F5344CB8AC3E}">
        <p14:creationId xmlns:p14="http://schemas.microsoft.com/office/powerpoint/2010/main" val="360233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C766F-337F-49A3-BCBC-CF0F3C92D00C}"/>
              </a:ext>
            </a:extLst>
          </p:cNvPr>
          <p:cNvSpPr/>
          <p:nvPr/>
        </p:nvSpPr>
        <p:spPr>
          <a:xfrm>
            <a:off x="726858" y="1228397"/>
            <a:ext cx="73198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2C70BA"/>
                </a:solidFill>
              </a:rPr>
              <a:t>Linkages -foundation for multi-sectoral surveillance </a:t>
            </a:r>
          </a:p>
          <a:p>
            <a:endParaRPr lang="en-ZA" sz="2000" dirty="0">
              <a:solidFill>
                <a:srgbClr val="0E98D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Tactical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Functional, multi-functional, multi-sectoral , multilevel stakeholder mapping of NPHI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Who are we serving ?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patients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taxpayers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customers with expectations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consumers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citizens 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cs typeface="Futura Medium"/>
              </a:rPr>
              <a:t>                                       care providers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cs typeface="Futura Medium"/>
              </a:rPr>
              <a:t>Analysis of contributions </a:t>
            </a:r>
          </a:p>
          <a:p>
            <a:endParaRPr lang="en-GB" sz="20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602F7-CFF2-4908-A831-2FF190089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27" t="20169" r="36715" b="8822"/>
          <a:stretch/>
        </p:blipFill>
        <p:spPr>
          <a:xfrm>
            <a:off x="8170971" y="1102359"/>
            <a:ext cx="3210561" cy="4653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F6501-C6FC-40D9-BD3B-44034D1E1966}"/>
              </a:ext>
            </a:extLst>
          </p:cNvPr>
          <p:cNvSpPr txBox="1"/>
          <p:nvPr/>
        </p:nvSpPr>
        <p:spPr>
          <a:xfrm>
            <a:off x="822960" y="6329680"/>
            <a:ext cx="936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https://ianphi.org/_includes/documents/sections/tools-resources/all-frameworks/us-cdc-publichealth-linkages-framework.pdf</a:t>
            </a:r>
          </a:p>
        </p:txBody>
      </p:sp>
    </p:spTree>
    <p:extLst>
      <p:ext uri="{BB962C8B-B14F-4D97-AF65-F5344CB8AC3E}">
        <p14:creationId xmlns:p14="http://schemas.microsoft.com/office/powerpoint/2010/main" val="33101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3709D-E9D3-49FD-9FCF-DB5F6314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14116-13BB-47E9-A0B0-69D794AF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9" t="23099" r="23179" b="31751"/>
          <a:stretch/>
        </p:blipFill>
        <p:spPr>
          <a:xfrm>
            <a:off x="1551008" y="381965"/>
            <a:ext cx="8970379" cy="63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99BEEA-6D25-4D39-9026-EBE2932F1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21" t="9451" r="16076" b="21350"/>
          <a:stretch/>
        </p:blipFill>
        <p:spPr>
          <a:xfrm>
            <a:off x="504093" y="0"/>
            <a:ext cx="11453446" cy="67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6" y="3120548"/>
            <a:ext cx="3880123" cy="61690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Arial"/>
              </a:rPr>
              <a:t>Solutions to poly crises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994" y="1102038"/>
            <a:ext cx="8370277" cy="6176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Intentional purposeful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0F3858"/>
                </a:solidFill>
                <a:latin typeface="+mn-lt"/>
                <a:cs typeface="Futura Medium"/>
              </a:rPr>
              <a:t>Disease</a:t>
            </a: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to </a:t>
            </a:r>
            <a:r>
              <a:rPr lang="en-GB" sz="1800" i="1" dirty="0">
                <a:solidFill>
                  <a:srgbClr val="0F3858"/>
                </a:solidFill>
                <a:latin typeface="+mn-lt"/>
                <a:cs typeface="Futura Medium"/>
              </a:rPr>
              <a:t>health</a:t>
            </a: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surveillance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Incorporate multiple social parameters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NPHI as conduit – well functioning and resourced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Define domains for multi-sectoral surveillance at all levels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link malnutrition &amp; price evolution on basic staple food indices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household food security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mental health of health professionals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link at facility level with quality of care &amp; care practices,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wash dimensions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health as link to peace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burns surveillance and energy poverty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F3858"/>
                </a:solidFill>
                <a:latin typeface="+mn-lt"/>
                <a:cs typeface="Futura Medium"/>
              </a:rPr>
              <a:t>        - housing and TB</a:t>
            </a:r>
            <a:endParaRPr lang="en-GB" sz="1800" b="1" dirty="0">
              <a:solidFill>
                <a:srgbClr val="0F3858"/>
              </a:solidFill>
              <a:latin typeface="+mn-lt"/>
              <a:cs typeface="Futura Medium" panose="020B0602020204020303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F3858"/>
              </a:solidFill>
              <a:latin typeface="Futura Std Light"/>
              <a:cs typeface="Futura Medium"/>
            </a:endParaRP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8901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6602-5110-4E6B-96D4-3732F3BF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6" y="2128157"/>
            <a:ext cx="3932237" cy="2501716"/>
          </a:xfrm>
        </p:spPr>
        <p:txBody>
          <a:bodyPr>
            <a:normAutofit fontScale="90000"/>
          </a:bodyPr>
          <a:lstStyle/>
          <a:p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br>
              <a:rPr lang="en-ZA" dirty="0">
                <a:latin typeface="+mn-lt"/>
              </a:rPr>
            </a:br>
            <a:r>
              <a:rPr lang="en-ZA" sz="3100" dirty="0">
                <a:latin typeface="+mn-lt"/>
              </a:rPr>
              <a:t>7 Guiding principles 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what?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who ?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why?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when?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where? </a:t>
            </a:r>
            <a:br>
              <a:rPr lang="en-ZA" sz="3100" dirty="0">
                <a:latin typeface="+mn-lt"/>
              </a:rPr>
            </a:br>
            <a:r>
              <a:rPr lang="en-ZA" sz="3100" dirty="0">
                <a:latin typeface="+mn-lt"/>
              </a:rPr>
              <a:t>   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9EB9-BB1B-42EB-AD7B-BE8476E5D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60" y="1404257"/>
            <a:ext cx="7264400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Legality 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Legitimate functions corresponding to organisational 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Necessity 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Proportionality / representation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Safeguards – ethics/ confidentiality / 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Non-discrimination – equity 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latin typeface="+mn-lt"/>
              </a:rPr>
              <a:t>Platform for engagement – trust, delivery on joint expectations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003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61AE4-C9DD-45E2-BE69-FC3B1920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0E4-1D71-0049-AC81-907CB81A64D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CD5228-9C98-4AEF-8694-F6D2550729BD}"/>
              </a:ext>
            </a:extLst>
          </p:cNvPr>
          <p:cNvSpPr/>
          <p:nvPr/>
        </p:nvSpPr>
        <p:spPr>
          <a:xfrm>
            <a:off x="3048000" y="1181579"/>
            <a:ext cx="7467600" cy="42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Embracing deep or radical uncertainty therefore calls for a second “</a:t>
            </a:r>
            <a:r>
              <a:rPr lang="en-US" dirty="0">
                <a:solidFill>
                  <a:srgbClr val="2C70BA"/>
                </a:solidFill>
                <a:latin typeface="Segoe UI" panose="020B0502040204020203" pitchFamily="34" charset="0"/>
              </a:rPr>
              <a:t>epistemological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break”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to shift from a management of risks approach to one that seeks to assure the </a:t>
            </a:r>
            <a:r>
              <a:rPr lang="en-US" dirty="0">
                <a:solidFill>
                  <a:srgbClr val="2C70BA"/>
                </a:solidFill>
                <a:latin typeface="Segoe UI" panose="020B0502040204020203" pitchFamily="34" charset="0"/>
              </a:rPr>
              <a:t>resilience of complex adaptive systems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in the face of such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uncertainty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 (Fath et al (2015), Schoon and van der Leeuw (2015)).</a:t>
            </a:r>
            <a:r>
              <a:rPr lang="en-US" sz="800" dirty="0">
                <a:solidFill>
                  <a:srgbClr val="000000"/>
                </a:solidFill>
                <a:latin typeface="Segoe UI" panose="020B0502040204020203" pitchFamily="34" charset="0"/>
              </a:rPr>
              <a:t>38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In this view, the current efforts aimed at measuring, managing and supervising climate-related risks will only make sense if they take place within a much broader evolution involving </a:t>
            </a:r>
            <a:r>
              <a:rPr lang="en-US" dirty="0">
                <a:solidFill>
                  <a:srgbClr val="2C70BA"/>
                </a:solidFill>
                <a:latin typeface="Segoe UI" panose="020B0502040204020203" pitchFamily="34" charset="0"/>
              </a:rPr>
              <a:t>coordination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with monetary and fiscal authorities, as well as broader societal changes such as a better integration of sustainability into financial and economic decision-making 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68C142-67D8-4D4D-BDB5-71AE9A53A283}"/>
              </a:ext>
            </a:extLst>
          </p:cNvPr>
          <p:cNvSpPr/>
          <p:nvPr/>
        </p:nvSpPr>
        <p:spPr>
          <a:xfrm>
            <a:off x="1794076" y="5676420"/>
            <a:ext cx="9565586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5"/>
              </a:lnSpc>
              <a:spcAft>
                <a:spcPts val="0"/>
              </a:spcAft>
            </a:pPr>
            <a:r>
              <a:rPr lang="en-ZA" sz="1400" dirty="0">
                <a:ea typeface="Calibri" panose="020F0502020204030204" pitchFamily="34" charset="0"/>
                <a:cs typeface="Times New Roman" panose="02020603050405020304" pitchFamily="18" charset="0"/>
              </a:rPr>
              <a:t>The green swan , </a:t>
            </a:r>
            <a:r>
              <a:rPr lang="en-ZA" sz="1400" dirty="0">
                <a:solidFill>
                  <a:srgbClr val="211D1E"/>
                </a:solidFill>
                <a:ea typeface="Calibri" panose="020F0502020204030204" pitchFamily="34" charset="0"/>
                <a:cs typeface="Open Sans SemiBold"/>
              </a:rPr>
              <a:t>Central banking and financial stability in the age of climate change</a:t>
            </a:r>
            <a:endParaRPr lang="en-Z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0"/>
              </a:spcAft>
            </a:pPr>
            <a:r>
              <a:rPr lang="en-ZA" sz="1400" dirty="0">
                <a:solidFill>
                  <a:srgbClr val="211D1E"/>
                </a:solidFill>
                <a:ea typeface="Calibri" panose="020F0502020204030204" pitchFamily="34" charset="0"/>
                <a:cs typeface="Open Sans" panose="020B0606030504020204" pitchFamily="34" charset="0"/>
              </a:rPr>
              <a:t>Patrick BOLTON - Morgan DESPRES - Luiz Awazu PEREIRA DA SILVA, Frédéric SAMAMA - Romain SVARTZMAN, </a:t>
            </a:r>
            <a:r>
              <a:rPr lang="en-ZA" sz="1400" dirty="0"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Z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88DC7-B1C5-460F-8DF9-9D488119EBAF}"/>
              </a:ext>
            </a:extLst>
          </p:cNvPr>
          <p:cNvSpPr/>
          <p:nvPr/>
        </p:nvSpPr>
        <p:spPr>
          <a:xfrm flipH="1">
            <a:off x="259470" y="2373532"/>
            <a:ext cx="2145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solidFill>
                  <a:srgbClr val="2C70BA"/>
                </a:solidFill>
              </a:rPr>
              <a:t>World Bank </a:t>
            </a:r>
          </a:p>
          <a:p>
            <a:r>
              <a:rPr lang="en-ZA" sz="2800" dirty="0">
                <a:solidFill>
                  <a:srgbClr val="2C70BA"/>
                </a:solidFill>
              </a:rPr>
              <a:t>Green Swan </a:t>
            </a:r>
          </a:p>
          <a:p>
            <a:r>
              <a:rPr lang="en-ZA" sz="2800" dirty="0">
                <a:solidFill>
                  <a:srgbClr val="2C70BA"/>
                </a:solidFill>
              </a:rPr>
              <a:t>Report </a:t>
            </a:r>
          </a:p>
        </p:txBody>
      </p:sp>
    </p:spTree>
    <p:extLst>
      <p:ext uri="{BB962C8B-B14F-4D97-AF65-F5344CB8AC3E}">
        <p14:creationId xmlns:p14="http://schemas.microsoft.com/office/powerpoint/2010/main" val="28572234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AAAC1-F0F3-43EC-ADF2-4AF1D161417B}">
  <ds:schemaRefs>
    <ds:schemaRef ds:uri="http://www.w3.org/XML/1998/namespace"/>
    <ds:schemaRef ds:uri="74549803-6a6b-484e-a289-70d76010b226"/>
    <ds:schemaRef ds:uri="c08e9092-efc7-4ceb-83ea-7a257c2012d5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236F6-A9B0-4DAB-8502-C46F7EE371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846</Words>
  <Application>Microsoft Office PowerPoint</Application>
  <PresentationFormat>Widescreen</PresentationFormat>
  <Paragraphs>86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Futura Medium</vt:lpstr>
      <vt:lpstr>Futura Std Light</vt:lpstr>
      <vt:lpstr>Open Sans</vt:lpstr>
      <vt:lpstr>Open Sans SemiBold</vt:lpstr>
      <vt:lpstr>Segoe UI</vt:lpstr>
      <vt:lpstr>SourceSansPro-Light</vt:lpstr>
      <vt:lpstr>Times New Roman</vt:lpstr>
      <vt:lpstr>Thème Office</vt:lpstr>
      <vt:lpstr>  Dr Natalie Mayet  Deputy Director  National Institute for Communicable Disease   South Africa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to poly crises  </vt:lpstr>
      <vt:lpstr>                                                                                                       7 Guiding principles      what?     who ?     why?     when?     where?      how?</vt:lpstr>
      <vt:lpstr>PowerPoint Presentation</vt:lpstr>
      <vt:lpstr>Recommendations </vt:lpstr>
      <vt:lpstr>PowerPoint Presentation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Natalie Mayet</cp:lastModifiedBy>
  <cp:revision>208</cp:revision>
  <cp:lastPrinted>2024-03-28T16:49:30Z</cp:lastPrinted>
  <dcterms:created xsi:type="dcterms:W3CDTF">2024-01-24T08:51:44Z</dcterms:created>
  <dcterms:modified xsi:type="dcterms:W3CDTF">2024-09-07T13:22:28Z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