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5"/>
  </p:notesMasterIdLst>
  <p:handoutMasterIdLst>
    <p:handoutMasterId r:id="rId16"/>
  </p:handoutMasterIdLst>
  <p:sldIdLst>
    <p:sldId id="2147471618" r:id="rId5"/>
    <p:sldId id="2147471613" r:id="rId6"/>
    <p:sldId id="2147471614" r:id="rId7"/>
    <p:sldId id="2147471623" r:id="rId8"/>
    <p:sldId id="2147471624" r:id="rId9"/>
    <p:sldId id="294" r:id="rId10"/>
    <p:sldId id="2147471625" r:id="rId11"/>
    <p:sldId id="2147471626" r:id="rId12"/>
    <p:sldId id="2147471621" r:id="rId13"/>
    <p:sldId id="2147471616"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5853A"/>
    <a:srgbClr val="0F3858"/>
    <a:srgbClr val="5AAE45"/>
    <a:srgbClr val="2C70B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571" autoAdjust="0"/>
    <p:restoredTop sz="94760"/>
  </p:normalViewPr>
  <p:slideViewPr>
    <p:cSldViewPr snapToGrid="0">
      <p:cViewPr varScale="1">
        <p:scale>
          <a:sx n="109" d="100"/>
          <a:sy n="109" d="100"/>
        </p:scale>
        <p:origin x="1088" y="192"/>
      </p:cViewPr>
      <p:guideLst/>
    </p:cSldViewPr>
  </p:slideViewPr>
  <p:notesTextViewPr>
    <p:cViewPr>
      <p:scale>
        <a:sx n="1" d="1"/>
        <a:sy n="1" d="1"/>
      </p:scale>
      <p:origin x="0" y="0"/>
    </p:cViewPr>
  </p:notesTextViewPr>
  <p:notesViewPr>
    <p:cSldViewPr snapToGrid="0">
      <p:cViewPr>
        <p:scale>
          <a:sx n="1" d="2"/>
          <a:sy n="1" d="2"/>
        </p:scale>
        <p:origin x="1856" y="10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696905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AB08BF4-ACE6-9943-AFBC-0E03144A4B56}" type="datetimeFigureOut">
              <a:t>05/09/2024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EC859A-5609-E44D-A2E5-50FAA3A6E458}" type="slidenum">
              <a:t>‹#›</a:t>
            </a:fld>
            <a:endParaRPr lang="en-US"/>
          </a:p>
        </p:txBody>
      </p:sp>
      <p:sp>
        <p:nvSpPr>
          <p:cNvPr id="8" name="Espace réservé de l'en-tête 7"/>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Tree>
    <p:extLst>
      <p:ext uri="{BB962C8B-B14F-4D97-AF65-F5344CB8AC3E}">
        <p14:creationId xmlns:p14="http://schemas.microsoft.com/office/powerpoint/2010/main" val="15897832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www.ianphi.org/whoweare/leadership/bio/koplan.html" TargetMode="External"/><Relationship Id="rId2" Type="http://schemas.openxmlformats.org/officeDocument/2006/relationships/slide" Target="../slides/slide2.xml"/><Relationship Id="rId1" Type="http://schemas.openxmlformats.org/officeDocument/2006/relationships/notesMaster" Target="../notesMasters/notesMaster1.xml"/><Relationship Id="rId5" Type="http://schemas.openxmlformats.org/officeDocument/2006/relationships/hyperlink" Target="http://ianphi.org/membercountries/memberinformation/finland.html" TargetMode="External"/><Relationship Id="rId4" Type="http://schemas.openxmlformats.org/officeDocument/2006/relationships/hyperlink" Target="http://www.ianphi.org/whoweare/leadership/bio/puska.html" TargetMode="Externa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www.ianphi.org/whoweare/leadership/bio/koplan.html" TargetMode="External"/><Relationship Id="rId2" Type="http://schemas.openxmlformats.org/officeDocument/2006/relationships/slide" Target="../slides/slide5.xml"/><Relationship Id="rId1" Type="http://schemas.openxmlformats.org/officeDocument/2006/relationships/notesMaster" Target="../notesMasters/notesMaster1.xml"/><Relationship Id="rId5" Type="http://schemas.openxmlformats.org/officeDocument/2006/relationships/hyperlink" Target="http://ianphi.org/membercountries/memberinformation/finland.html" TargetMode="External"/><Relationship Id="rId4" Type="http://schemas.openxmlformats.org/officeDocument/2006/relationships/hyperlink" Target="http://www.ianphi.org/whoweare/leadership/bio/puska.html"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ln/>
        </p:spPr>
      </p:sp>
      <p:sp>
        <p:nvSpPr>
          <p:cNvPr id="3174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dirty="0">
                <a:solidFill>
                  <a:schemeClr val="tx1"/>
                </a:solidFill>
                <a:effectLst/>
                <a:latin typeface="+mn-lt"/>
                <a:ea typeface="ＭＳ Ｐゴシック" pitchFamily="34" charset="-128"/>
                <a:cs typeface="+mn-cs"/>
              </a:rPr>
              <a:t>The International Association of National Public Health Institutes was first envisioned in 2001 by </a:t>
            </a:r>
            <a:r>
              <a:rPr lang="en-US" sz="1200" u="none" strike="noStrike" kern="1200" dirty="0">
                <a:solidFill>
                  <a:schemeClr val="tx1"/>
                </a:solidFill>
                <a:effectLst/>
                <a:latin typeface="+mn-lt"/>
                <a:ea typeface="ＭＳ Ｐゴシック" pitchFamily="34" charset="-128"/>
                <a:cs typeface="+mn-cs"/>
                <a:hlinkClick r:id="rId3"/>
              </a:rPr>
              <a:t>Jeffrey Koplan</a:t>
            </a:r>
            <a:r>
              <a:rPr lang="en-US" sz="1200" kern="1200" dirty="0">
                <a:solidFill>
                  <a:schemeClr val="tx1"/>
                </a:solidFill>
                <a:effectLst/>
                <a:latin typeface="+mn-lt"/>
                <a:ea typeface="ＭＳ Ｐゴシック" pitchFamily="34" charset="-128"/>
                <a:cs typeface="+mn-cs"/>
              </a:rPr>
              <a:t> former director of CDC and </a:t>
            </a:r>
            <a:r>
              <a:rPr lang="en-US" sz="1200" u="none" strike="noStrike" kern="1200" dirty="0" err="1">
                <a:solidFill>
                  <a:schemeClr val="tx1"/>
                </a:solidFill>
                <a:effectLst/>
                <a:latin typeface="+mn-lt"/>
                <a:ea typeface="ＭＳ Ｐゴシック" pitchFamily="34" charset="-128"/>
                <a:cs typeface="+mn-cs"/>
                <a:hlinkClick r:id="rId4"/>
              </a:rPr>
              <a:t>Pekka</a:t>
            </a:r>
            <a:r>
              <a:rPr lang="en-US" sz="1200" u="none" strike="noStrike" kern="1200" dirty="0">
                <a:solidFill>
                  <a:schemeClr val="tx1"/>
                </a:solidFill>
                <a:effectLst/>
                <a:latin typeface="+mn-lt"/>
                <a:ea typeface="ＭＳ Ｐゴシック" pitchFamily="34" charset="-128"/>
                <a:cs typeface="+mn-cs"/>
                <a:hlinkClick r:id="rId4"/>
              </a:rPr>
              <a:t> </a:t>
            </a:r>
            <a:r>
              <a:rPr lang="en-US" sz="1200" u="none" strike="noStrike" kern="1200" dirty="0" err="1">
                <a:solidFill>
                  <a:schemeClr val="tx1"/>
                </a:solidFill>
                <a:effectLst/>
                <a:latin typeface="+mn-lt"/>
                <a:ea typeface="ＭＳ Ｐゴシック" pitchFamily="34" charset="-128"/>
                <a:cs typeface="+mn-cs"/>
                <a:hlinkClick r:id="rId4"/>
              </a:rPr>
              <a:t>Puska</a:t>
            </a:r>
            <a:r>
              <a:rPr lang="en-US" sz="1200" kern="1200" dirty="0">
                <a:solidFill>
                  <a:schemeClr val="tx1"/>
                </a:solidFill>
                <a:effectLst/>
                <a:latin typeface="+mn-lt"/>
                <a:ea typeface="ＭＳ Ｐゴシック" pitchFamily="34" charset="-128"/>
                <a:cs typeface="+mn-cs"/>
              </a:rPr>
              <a:t> (director general of </a:t>
            </a:r>
            <a:r>
              <a:rPr lang="en-US" sz="1200" u="none" strike="noStrike" kern="1200" dirty="0">
                <a:solidFill>
                  <a:schemeClr val="tx1"/>
                </a:solidFill>
                <a:effectLst/>
                <a:latin typeface="+mn-lt"/>
                <a:ea typeface="ＭＳ Ｐゴシック" pitchFamily="34" charset="-128"/>
                <a:cs typeface="+mn-cs"/>
                <a:hlinkClick r:id="rId5"/>
              </a:rPr>
              <a:t>Finland’s National Institute of Public Health and Welfare – THL</a:t>
            </a:r>
            <a:r>
              <a:rPr lang="en-US" sz="1200" kern="1200" dirty="0">
                <a:solidFill>
                  <a:schemeClr val="tx1"/>
                </a:solidFill>
                <a:effectLst/>
                <a:latin typeface="+mn-lt"/>
                <a:ea typeface="ＭＳ Ｐゴシック" pitchFamily="34" charset="-128"/>
                <a:cs typeface="+mn-cs"/>
              </a:rPr>
              <a:t> ) and chartered in 2006. IANPHI was initially supported through grants from the Rockefeller Foundation and the Bill &amp; Melinda Gates Foundation. </a:t>
            </a:r>
            <a:endParaRPr lang="en-US" sz="1200" kern="1200" baseline="0" dirty="0">
              <a:solidFill>
                <a:schemeClr val="tx1"/>
              </a:solidFill>
              <a:effectLst/>
              <a:latin typeface="+mn-lt"/>
              <a:ea typeface="ＭＳ Ｐゴシック" pitchFamily="34" charset="-128"/>
              <a:cs typeface="+mn-cs"/>
            </a:endParaRPr>
          </a:p>
          <a:p>
            <a:pPr marL="0" marR="0" indent="0" algn="l" defTabSz="914400" rtl="0" eaLnBrk="0" fontAlgn="base" latinLnBrk="0" hangingPunct="0">
              <a:lnSpc>
                <a:spcPct val="100000"/>
              </a:lnSpc>
              <a:spcBef>
                <a:spcPct val="30000"/>
              </a:spcBef>
              <a:spcAft>
                <a:spcPct val="0"/>
              </a:spcAft>
              <a:buClrTx/>
              <a:buSzTx/>
              <a:buFontTx/>
              <a:buNone/>
              <a:tabLst/>
              <a:defRPr/>
            </a:pPr>
            <a:endParaRPr lang="en-US" altLang="en-US" sz="1200" kern="1200" baseline="0" dirty="0">
              <a:solidFill>
                <a:schemeClr val="tx1"/>
              </a:solidFill>
              <a:effectLst/>
              <a:latin typeface="+mn-lt"/>
              <a:ea typeface="ＭＳ Ｐゴシック" pitchFamily="34" charset="-128"/>
              <a:cs typeface="+mn-cs"/>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US" altLang="en-US" sz="1800" dirty="0">
                <a:latin typeface="Futura Std Light" panose="020B0402020204020303" pitchFamily="34" charset="0"/>
              </a:rPr>
              <a:t>Professional and independent network of NPHIs, or “CDC’s of the world”, which provides a unique forum for peer-to-peer support and strategic exchanges amongst directors and senior staff</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altLang="en-US" sz="1800" dirty="0">
              <a:latin typeface="Futura Std Light" panose="020B0402020204020303" pitchFamily="34"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fr-FR" sz="1800" dirty="0" err="1"/>
              <a:t>IANPHI’s</a:t>
            </a:r>
            <a:r>
              <a:rPr lang="fr-FR" sz="1800" dirty="0"/>
              <a:t> mission </a:t>
            </a:r>
            <a:r>
              <a:rPr lang="fr-FR" sz="1800" dirty="0" err="1"/>
              <a:t>is</a:t>
            </a:r>
            <a:r>
              <a:rPr lang="fr-FR" sz="1800" dirty="0"/>
              <a:t> to </a:t>
            </a:r>
            <a:r>
              <a:rPr lang="fr-FR" sz="1800" dirty="0" err="1"/>
              <a:t>collectively</a:t>
            </a:r>
            <a:r>
              <a:rPr lang="fr-FR" sz="1800" dirty="0"/>
              <a:t> </a:t>
            </a:r>
            <a:r>
              <a:rPr lang="fr-FR" sz="1800" dirty="0" err="1"/>
              <a:t>build</a:t>
            </a:r>
            <a:r>
              <a:rPr lang="fr-FR" sz="1800" dirty="0"/>
              <a:t> public </a:t>
            </a:r>
            <a:r>
              <a:rPr lang="fr-FR" sz="1800" dirty="0" err="1"/>
              <a:t>health</a:t>
            </a:r>
            <a:r>
              <a:rPr lang="fr-FR" sz="1800" dirty="0"/>
              <a:t> </a:t>
            </a:r>
            <a:r>
              <a:rPr lang="fr-FR" sz="1800" dirty="0" err="1"/>
              <a:t>capacity</a:t>
            </a:r>
            <a:r>
              <a:rPr lang="fr-FR" sz="1800" dirty="0"/>
              <a:t> by </a:t>
            </a:r>
            <a:r>
              <a:rPr lang="fr-FR" sz="1800" dirty="0" err="1"/>
              <a:t>connecting</a:t>
            </a:r>
            <a:r>
              <a:rPr lang="fr-FR" sz="1800" dirty="0"/>
              <a:t> and </a:t>
            </a:r>
            <a:r>
              <a:rPr lang="fr-FR" sz="1800" dirty="0" err="1"/>
              <a:t>strengthening</a:t>
            </a:r>
            <a:r>
              <a:rPr lang="fr-FR" sz="1800" dirty="0"/>
              <a:t> </a:t>
            </a:r>
            <a:r>
              <a:rPr lang="fr-FR" sz="1800" dirty="0" err="1"/>
              <a:t>NPHIs</a:t>
            </a:r>
            <a:r>
              <a:rPr lang="fr-FR" sz="1800" dirty="0"/>
              <a:t> </a:t>
            </a:r>
            <a:r>
              <a:rPr lang="fr-FR" sz="1800" dirty="0" err="1"/>
              <a:t>worldwide</a:t>
            </a:r>
            <a:endParaRPr lang="en-US" altLang="en-US" sz="1800" dirty="0">
              <a:latin typeface="Futura Std Light" panose="020B0402020204020303" pitchFamily="34" charset="0"/>
            </a:endParaRPr>
          </a:p>
          <a:p>
            <a:pPr marL="0" marR="0" indent="0" algn="l" defTabSz="914400" rtl="0" eaLnBrk="0" fontAlgn="base" latinLnBrk="0" hangingPunct="0">
              <a:lnSpc>
                <a:spcPct val="100000"/>
              </a:lnSpc>
              <a:spcBef>
                <a:spcPct val="30000"/>
              </a:spcBef>
              <a:spcAft>
                <a:spcPct val="0"/>
              </a:spcAft>
              <a:buClrTx/>
              <a:buSzTx/>
              <a:buFontTx/>
              <a:buNone/>
              <a:tabLst/>
              <a:defRPr/>
            </a:pPr>
            <a:endParaRPr lang="en-US" altLang="en-US" sz="1800" dirty="0">
              <a:latin typeface="Futura Std Light" panose="020B0402020204020303" pitchFamily="34"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en-US" sz="1800" dirty="0">
                <a:latin typeface="Futura Std Light" panose="020B0402020204020303" pitchFamily="34" charset="0"/>
              </a:rPr>
              <a:t>The IANPHI Annual Meeting is the only worldwide forum where NPHI directors and partners come together to establish and strengthen relationships and share ideas and best practices on areas of mutual concern</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altLang="en-US" sz="1800" dirty="0">
              <a:latin typeface="Futura Std Light" panose="020B0402020204020303" pitchFamily="34" charset="0"/>
            </a:endParaRPr>
          </a:p>
          <a:p>
            <a:endParaRPr lang="en-US" altLang="en-US" dirty="0">
              <a:latin typeface="Arial" panose="020B0604020202020204" pitchFamily="34" charset="0"/>
            </a:endParaRPr>
          </a:p>
        </p:txBody>
      </p:sp>
      <p:sp>
        <p:nvSpPr>
          <p:cNvPr id="3174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2400">
                <a:solidFill>
                  <a:schemeClr val="tx1"/>
                </a:solidFill>
                <a:latin typeface="Arial" panose="020B0604020202020204" pitchFamily="34" charset="0"/>
                <a:ea typeface="ＭＳ Ｐゴシック" panose="020B0600070205080204" pitchFamily="34" charset="-128"/>
              </a:defRPr>
            </a:lvl1pPr>
            <a:lvl2pPr marL="742950" indent="-285750" defTabSz="933450">
              <a:defRPr sz="2400">
                <a:solidFill>
                  <a:schemeClr val="tx1"/>
                </a:solidFill>
                <a:latin typeface="Arial" panose="020B0604020202020204" pitchFamily="34" charset="0"/>
                <a:ea typeface="ＭＳ Ｐゴシック" panose="020B0600070205080204" pitchFamily="34" charset="-128"/>
              </a:defRPr>
            </a:lvl2pPr>
            <a:lvl3pPr marL="1143000" indent="-228600" defTabSz="933450">
              <a:defRPr sz="2400">
                <a:solidFill>
                  <a:schemeClr val="tx1"/>
                </a:solidFill>
                <a:latin typeface="Arial" panose="020B0604020202020204" pitchFamily="34" charset="0"/>
                <a:ea typeface="ＭＳ Ｐゴシック" panose="020B0600070205080204" pitchFamily="34" charset="-128"/>
              </a:defRPr>
            </a:lvl3pPr>
            <a:lvl4pPr marL="1600200" indent="-228600" defTabSz="933450">
              <a:defRPr sz="2400">
                <a:solidFill>
                  <a:schemeClr val="tx1"/>
                </a:solidFill>
                <a:latin typeface="Arial" panose="020B0604020202020204" pitchFamily="34" charset="0"/>
                <a:ea typeface="ＭＳ Ｐゴシック" panose="020B0600070205080204" pitchFamily="34" charset="-128"/>
              </a:defRPr>
            </a:lvl4pPr>
            <a:lvl5pPr marL="2057400" indent="-228600" defTabSz="933450">
              <a:defRPr sz="2400">
                <a:solidFill>
                  <a:schemeClr val="tx1"/>
                </a:solidFill>
                <a:latin typeface="Arial" panose="020B0604020202020204" pitchFamily="34" charset="0"/>
                <a:ea typeface="ＭＳ Ｐゴシック" panose="020B0600070205080204" pitchFamily="34" charset="-128"/>
              </a:defRPr>
            </a:lvl5pPr>
            <a:lvl6pPr marL="2514600" indent="-228600" defTabSz="93345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defTabSz="93345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defTabSz="93345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defTabSz="93345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r" defTabSz="933450" rtl="0" eaLnBrk="1" fontAlgn="auto" latinLnBrk="0" hangingPunct="1">
              <a:lnSpc>
                <a:spcPct val="100000"/>
              </a:lnSpc>
              <a:spcBef>
                <a:spcPts val="0"/>
              </a:spcBef>
              <a:spcAft>
                <a:spcPts val="0"/>
              </a:spcAft>
              <a:buClrTx/>
              <a:buSzTx/>
              <a:buFontTx/>
              <a:buNone/>
              <a:tabLst/>
              <a:defRPr/>
            </a:pPr>
            <a:fld id="{71ADA5F2-7D7C-46F2-8412-68A999875026}" type="slidenum">
              <a:rPr kumimoji="0" lang="en-US" altLang="en-US" sz="1200" b="0" i="0" u="none" strike="noStrike" kern="1200" cap="none" spc="0" normalizeH="0" baseline="0" noProof="0" smtClean="0">
                <a:ln>
                  <a:noFill/>
                </a:ln>
                <a:solidFill>
                  <a:prstClr val="black"/>
                </a:solidFill>
                <a:effectLst/>
                <a:uLnTx/>
                <a:uFillTx/>
                <a:latin typeface="Arial" panose="020B0604020202020204" pitchFamily="34" charset="0"/>
                <a:ea typeface="ＭＳ Ｐゴシック" panose="020B0600070205080204" pitchFamily="34" charset="-128"/>
                <a:cs typeface="+mn-cs"/>
              </a:rPr>
              <a:pPr marL="0" marR="0" lvl="0" indent="0" algn="r" defTabSz="933450" rtl="0" eaLnBrk="1" fontAlgn="auto" latinLnBrk="0" hangingPunct="1">
                <a:lnSpc>
                  <a:spcPct val="100000"/>
                </a:lnSpc>
                <a:spcBef>
                  <a:spcPts val="0"/>
                </a:spcBef>
                <a:spcAft>
                  <a:spcPts val="0"/>
                </a:spcAft>
                <a:buClrTx/>
                <a:buSzTx/>
                <a:buFontTx/>
                <a:buNone/>
                <a:tabLst/>
                <a:defRPr/>
              </a:pPr>
              <a:t>2</a:t>
            </a:fld>
            <a:endParaRPr kumimoji="0" lang="en-US" altLang="en-US" sz="12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34" charset="-128"/>
              <a:cs typeface="+mn-cs"/>
            </a:endParaRPr>
          </a:p>
        </p:txBody>
      </p:sp>
    </p:spTree>
    <p:extLst>
      <p:ext uri="{BB962C8B-B14F-4D97-AF65-F5344CB8AC3E}">
        <p14:creationId xmlns:p14="http://schemas.microsoft.com/office/powerpoint/2010/main" val="7189693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ln/>
        </p:spPr>
      </p:sp>
      <p:sp>
        <p:nvSpPr>
          <p:cNvPr id="3174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dirty="0">
                <a:solidFill>
                  <a:schemeClr val="tx1"/>
                </a:solidFill>
                <a:effectLst/>
                <a:latin typeface="+mn-lt"/>
                <a:ea typeface="ＭＳ Ｐゴシック" pitchFamily="34" charset="-128"/>
                <a:cs typeface="+mn-cs"/>
              </a:rPr>
              <a:t>The International Association of National Public Health Institutes was first envisioned in 2001 by </a:t>
            </a:r>
            <a:r>
              <a:rPr lang="en-US" sz="1200" u="none" strike="noStrike" kern="1200" dirty="0">
                <a:solidFill>
                  <a:schemeClr val="tx1"/>
                </a:solidFill>
                <a:effectLst/>
                <a:latin typeface="+mn-lt"/>
                <a:ea typeface="ＭＳ Ｐゴシック" pitchFamily="34" charset="-128"/>
                <a:cs typeface="+mn-cs"/>
                <a:hlinkClick r:id="rId3"/>
              </a:rPr>
              <a:t>Jeffrey Koplan</a:t>
            </a:r>
            <a:r>
              <a:rPr lang="en-US" sz="1200" kern="1200" dirty="0">
                <a:solidFill>
                  <a:schemeClr val="tx1"/>
                </a:solidFill>
                <a:effectLst/>
                <a:latin typeface="+mn-lt"/>
                <a:ea typeface="ＭＳ Ｐゴシック" pitchFamily="34" charset="-128"/>
                <a:cs typeface="+mn-cs"/>
              </a:rPr>
              <a:t> former director of CDC and </a:t>
            </a:r>
            <a:r>
              <a:rPr lang="en-US" sz="1200" u="none" strike="noStrike" kern="1200" dirty="0" err="1">
                <a:solidFill>
                  <a:schemeClr val="tx1"/>
                </a:solidFill>
                <a:effectLst/>
                <a:latin typeface="+mn-lt"/>
                <a:ea typeface="ＭＳ Ｐゴシック" pitchFamily="34" charset="-128"/>
                <a:cs typeface="+mn-cs"/>
                <a:hlinkClick r:id="rId4"/>
              </a:rPr>
              <a:t>Pekka</a:t>
            </a:r>
            <a:r>
              <a:rPr lang="en-US" sz="1200" u="none" strike="noStrike" kern="1200" dirty="0">
                <a:solidFill>
                  <a:schemeClr val="tx1"/>
                </a:solidFill>
                <a:effectLst/>
                <a:latin typeface="+mn-lt"/>
                <a:ea typeface="ＭＳ Ｐゴシック" pitchFamily="34" charset="-128"/>
                <a:cs typeface="+mn-cs"/>
                <a:hlinkClick r:id="rId4"/>
              </a:rPr>
              <a:t> </a:t>
            </a:r>
            <a:r>
              <a:rPr lang="en-US" sz="1200" u="none" strike="noStrike" kern="1200" dirty="0" err="1">
                <a:solidFill>
                  <a:schemeClr val="tx1"/>
                </a:solidFill>
                <a:effectLst/>
                <a:latin typeface="+mn-lt"/>
                <a:ea typeface="ＭＳ Ｐゴシック" pitchFamily="34" charset="-128"/>
                <a:cs typeface="+mn-cs"/>
                <a:hlinkClick r:id="rId4"/>
              </a:rPr>
              <a:t>Puska</a:t>
            </a:r>
            <a:r>
              <a:rPr lang="en-US" sz="1200" kern="1200" dirty="0">
                <a:solidFill>
                  <a:schemeClr val="tx1"/>
                </a:solidFill>
                <a:effectLst/>
                <a:latin typeface="+mn-lt"/>
                <a:ea typeface="ＭＳ Ｐゴシック" pitchFamily="34" charset="-128"/>
                <a:cs typeface="+mn-cs"/>
              </a:rPr>
              <a:t> (director general of </a:t>
            </a:r>
            <a:r>
              <a:rPr lang="en-US" sz="1200" u="none" strike="noStrike" kern="1200" dirty="0">
                <a:solidFill>
                  <a:schemeClr val="tx1"/>
                </a:solidFill>
                <a:effectLst/>
                <a:latin typeface="+mn-lt"/>
                <a:ea typeface="ＭＳ Ｐゴシック" pitchFamily="34" charset="-128"/>
                <a:cs typeface="+mn-cs"/>
                <a:hlinkClick r:id="rId5"/>
              </a:rPr>
              <a:t>Finland’s National Institute of Public Health and Welfare – THL</a:t>
            </a:r>
            <a:r>
              <a:rPr lang="en-US" sz="1200" kern="1200" dirty="0">
                <a:solidFill>
                  <a:schemeClr val="tx1"/>
                </a:solidFill>
                <a:effectLst/>
                <a:latin typeface="+mn-lt"/>
                <a:ea typeface="ＭＳ Ｐゴシック" pitchFamily="34" charset="-128"/>
                <a:cs typeface="+mn-cs"/>
              </a:rPr>
              <a:t> ) and chartered in 2006. IANPHI was initially supported through grants from the Rockefeller Foundation and the Bill &amp; Melinda Gates Foundation. </a:t>
            </a:r>
            <a:endParaRPr lang="en-US" sz="1200" kern="1200" baseline="0" dirty="0">
              <a:solidFill>
                <a:schemeClr val="tx1"/>
              </a:solidFill>
              <a:effectLst/>
              <a:latin typeface="+mn-lt"/>
              <a:ea typeface="ＭＳ Ｐゴシック" pitchFamily="34" charset="-128"/>
              <a:cs typeface="+mn-cs"/>
            </a:endParaRPr>
          </a:p>
          <a:p>
            <a:pPr marL="0" marR="0" indent="0" algn="l" defTabSz="914400" rtl="0" eaLnBrk="0" fontAlgn="base" latinLnBrk="0" hangingPunct="0">
              <a:lnSpc>
                <a:spcPct val="100000"/>
              </a:lnSpc>
              <a:spcBef>
                <a:spcPct val="30000"/>
              </a:spcBef>
              <a:spcAft>
                <a:spcPct val="0"/>
              </a:spcAft>
              <a:buClrTx/>
              <a:buSzTx/>
              <a:buFontTx/>
              <a:buNone/>
              <a:tabLst/>
              <a:defRPr/>
            </a:pPr>
            <a:endParaRPr lang="en-US" altLang="en-US" sz="1200" kern="1200" baseline="0" dirty="0">
              <a:solidFill>
                <a:schemeClr val="tx1"/>
              </a:solidFill>
              <a:effectLst/>
              <a:latin typeface="+mn-lt"/>
              <a:ea typeface="ＭＳ Ｐゴシック" pitchFamily="34" charset="-128"/>
              <a:cs typeface="+mn-cs"/>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US" altLang="en-US" sz="1800" dirty="0">
                <a:latin typeface="Futura Std Light" panose="020B0402020204020303" pitchFamily="34" charset="0"/>
              </a:rPr>
              <a:t>Professional and independent network of NPHIs, or “CDC’s of the world”, which provides a unique forum for peer-to-peer support and strategic exchanges amongst directors and senior staff</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altLang="en-US" sz="1800" dirty="0">
              <a:latin typeface="Futura Std Light" panose="020B0402020204020303" pitchFamily="34"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fr-FR" sz="1800" dirty="0" err="1"/>
              <a:t>IANPHI’s</a:t>
            </a:r>
            <a:r>
              <a:rPr lang="fr-FR" sz="1800" dirty="0"/>
              <a:t> mission </a:t>
            </a:r>
            <a:r>
              <a:rPr lang="fr-FR" sz="1800" dirty="0" err="1"/>
              <a:t>is</a:t>
            </a:r>
            <a:r>
              <a:rPr lang="fr-FR" sz="1800" dirty="0"/>
              <a:t> to </a:t>
            </a:r>
            <a:r>
              <a:rPr lang="fr-FR" sz="1800" dirty="0" err="1"/>
              <a:t>collectively</a:t>
            </a:r>
            <a:r>
              <a:rPr lang="fr-FR" sz="1800" dirty="0"/>
              <a:t> </a:t>
            </a:r>
            <a:r>
              <a:rPr lang="fr-FR" sz="1800" dirty="0" err="1"/>
              <a:t>build</a:t>
            </a:r>
            <a:r>
              <a:rPr lang="fr-FR" sz="1800" dirty="0"/>
              <a:t> public </a:t>
            </a:r>
            <a:r>
              <a:rPr lang="fr-FR" sz="1800" dirty="0" err="1"/>
              <a:t>health</a:t>
            </a:r>
            <a:r>
              <a:rPr lang="fr-FR" sz="1800" dirty="0"/>
              <a:t> </a:t>
            </a:r>
            <a:r>
              <a:rPr lang="fr-FR" sz="1800" dirty="0" err="1"/>
              <a:t>capacity</a:t>
            </a:r>
            <a:r>
              <a:rPr lang="fr-FR" sz="1800" dirty="0"/>
              <a:t> by </a:t>
            </a:r>
            <a:r>
              <a:rPr lang="fr-FR" sz="1800" dirty="0" err="1"/>
              <a:t>connecting</a:t>
            </a:r>
            <a:r>
              <a:rPr lang="fr-FR" sz="1800" dirty="0"/>
              <a:t> and </a:t>
            </a:r>
            <a:r>
              <a:rPr lang="fr-FR" sz="1800" dirty="0" err="1"/>
              <a:t>strengthening</a:t>
            </a:r>
            <a:r>
              <a:rPr lang="fr-FR" sz="1800" dirty="0"/>
              <a:t> </a:t>
            </a:r>
            <a:r>
              <a:rPr lang="fr-FR" sz="1800" dirty="0" err="1"/>
              <a:t>NPHIs</a:t>
            </a:r>
            <a:r>
              <a:rPr lang="fr-FR" sz="1800" dirty="0"/>
              <a:t> </a:t>
            </a:r>
            <a:r>
              <a:rPr lang="fr-FR" sz="1800" dirty="0" err="1"/>
              <a:t>worldwide</a:t>
            </a:r>
            <a:endParaRPr lang="en-US" altLang="en-US" sz="1800" dirty="0">
              <a:latin typeface="Futura Std Light" panose="020B0402020204020303" pitchFamily="34" charset="0"/>
            </a:endParaRPr>
          </a:p>
          <a:p>
            <a:pPr marL="0" marR="0" indent="0" algn="l" defTabSz="914400" rtl="0" eaLnBrk="0" fontAlgn="base" latinLnBrk="0" hangingPunct="0">
              <a:lnSpc>
                <a:spcPct val="100000"/>
              </a:lnSpc>
              <a:spcBef>
                <a:spcPct val="30000"/>
              </a:spcBef>
              <a:spcAft>
                <a:spcPct val="0"/>
              </a:spcAft>
              <a:buClrTx/>
              <a:buSzTx/>
              <a:buFontTx/>
              <a:buNone/>
              <a:tabLst/>
              <a:defRPr/>
            </a:pPr>
            <a:endParaRPr lang="en-US" altLang="en-US" sz="1800" dirty="0">
              <a:latin typeface="Futura Std Light" panose="020B0402020204020303" pitchFamily="34"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en-US" sz="1800" dirty="0">
                <a:latin typeface="Futura Std Light" panose="020B0402020204020303" pitchFamily="34" charset="0"/>
              </a:rPr>
              <a:t>The IANPHI Annual Meeting is the only worldwide forum where NPHI directors and partners come together to establish and strengthen relationships and share ideas and best practices on areas of mutual concern</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altLang="en-US" sz="1800" dirty="0">
              <a:latin typeface="Futura Std Light" panose="020B0402020204020303" pitchFamily="34" charset="0"/>
            </a:endParaRPr>
          </a:p>
          <a:p>
            <a:endParaRPr lang="en-US" altLang="en-US" dirty="0">
              <a:latin typeface="Arial" panose="020B0604020202020204" pitchFamily="34" charset="0"/>
            </a:endParaRPr>
          </a:p>
        </p:txBody>
      </p:sp>
      <p:sp>
        <p:nvSpPr>
          <p:cNvPr id="3174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2400">
                <a:solidFill>
                  <a:schemeClr val="tx1"/>
                </a:solidFill>
                <a:latin typeface="Arial" panose="020B0604020202020204" pitchFamily="34" charset="0"/>
                <a:ea typeface="ＭＳ Ｐゴシック" panose="020B0600070205080204" pitchFamily="34" charset="-128"/>
              </a:defRPr>
            </a:lvl1pPr>
            <a:lvl2pPr marL="742950" indent="-285750" defTabSz="933450">
              <a:defRPr sz="2400">
                <a:solidFill>
                  <a:schemeClr val="tx1"/>
                </a:solidFill>
                <a:latin typeface="Arial" panose="020B0604020202020204" pitchFamily="34" charset="0"/>
                <a:ea typeface="ＭＳ Ｐゴシック" panose="020B0600070205080204" pitchFamily="34" charset="-128"/>
              </a:defRPr>
            </a:lvl2pPr>
            <a:lvl3pPr marL="1143000" indent="-228600" defTabSz="933450">
              <a:defRPr sz="2400">
                <a:solidFill>
                  <a:schemeClr val="tx1"/>
                </a:solidFill>
                <a:latin typeface="Arial" panose="020B0604020202020204" pitchFamily="34" charset="0"/>
                <a:ea typeface="ＭＳ Ｐゴシック" panose="020B0600070205080204" pitchFamily="34" charset="-128"/>
              </a:defRPr>
            </a:lvl3pPr>
            <a:lvl4pPr marL="1600200" indent="-228600" defTabSz="933450">
              <a:defRPr sz="2400">
                <a:solidFill>
                  <a:schemeClr val="tx1"/>
                </a:solidFill>
                <a:latin typeface="Arial" panose="020B0604020202020204" pitchFamily="34" charset="0"/>
                <a:ea typeface="ＭＳ Ｐゴシック" panose="020B0600070205080204" pitchFamily="34" charset="-128"/>
              </a:defRPr>
            </a:lvl4pPr>
            <a:lvl5pPr marL="2057400" indent="-228600" defTabSz="933450">
              <a:defRPr sz="2400">
                <a:solidFill>
                  <a:schemeClr val="tx1"/>
                </a:solidFill>
                <a:latin typeface="Arial" panose="020B0604020202020204" pitchFamily="34" charset="0"/>
                <a:ea typeface="ＭＳ Ｐゴシック" panose="020B0600070205080204" pitchFamily="34" charset="-128"/>
              </a:defRPr>
            </a:lvl5pPr>
            <a:lvl6pPr marL="2514600" indent="-228600" defTabSz="93345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defTabSz="93345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defTabSz="93345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defTabSz="93345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r" defTabSz="933450" rtl="0" eaLnBrk="1" fontAlgn="auto" latinLnBrk="0" hangingPunct="1">
              <a:lnSpc>
                <a:spcPct val="100000"/>
              </a:lnSpc>
              <a:spcBef>
                <a:spcPts val="0"/>
              </a:spcBef>
              <a:spcAft>
                <a:spcPts val="0"/>
              </a:spcAft>
              <a:buClrTx/>
              <a:buSzTx/>
              <a:buFontTx/>
              <a:buNone/>
              <a:tabLst/>
              <a:defRPr/>
            </a:pPr>
            <a:fld id="{71ADA5F2-7D7C-46F2-8412-68A999875026}" type="slidenum">
              <a:rPr kumimoji="0" lang="en-US" altLang="en-US" sz="1200" b="0" i="0" u="none" strike="noStrike" kern="1200" cap="none" spc="0" normalizeH="0" baseline="0" noProof="0" smtClean="0">
                <a:ln>
                  <a:noFill/>
                </a:ln>
                <a:solidFill>
                  <a:prstClr val="black"/>
                </a:solidFill>
                <a:effectLst/>
                <a:uLnTx/>
                <a:uFillTx/>
                <a:latin typeface="Arial" panose="020B0604020202020204" pitchFamily="34" charset="0"/>
                <a:ea typeface="ＭＳ Ｐゴシック" panose="020B0600070205080204" pitchFamily="34" charset="-128"/>
                <a:cs typeface="+mn-cs"/>
              </a:rPr>
              <a:pPr marL="0" marR="0" lvl="0" indent="0" algn="r" defTabSz="933450" rtl="0" eaLnBrk="1" fontAlgn="auto" latinLnBrk="0" hangingPunct="1">
                <a:lnSpc>
                  <a:spcPct val="100000"/>
                </a:lnSpc>
                <a:spcBef>
                  <a:spcPts val="0"/>
                </a:spcBef>
                <a:spcAft>
                  <a:spcPts val="0"/>
                </a:spcAft>
                <a:buClrTx/>
                <a:buSzTx/>
                <a:buFontTx/>
                <a:buNone/>
                <a:tabLst/>
                <a:defRPr/>
              </a:pPr>
              <a:t>5</a:t>
            </a:fld>
            <a:endParaRPr kumimoji="0" lang="en-US" altLang="en-US" sz="12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34" charset="-128"/>
              <a:cs typeface="+mn-cs"/>
            </a:endParaRPr>
          </a:p>
        </p:txBody>
      </p:sp>
    </p:spTree>
    <p:extLst>
      <p:ext uri="{BB962C8B-B14F-4D97-AF65-F5344CB8AC3E}">
        <p14:creationId xmlns:p14="http://schemas.microsoft.com/office/powerpoint/2010/main" val="24167427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Presentation Title / First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43410CAE-DC91-1D4C-9A9F-3710D17A06F9}"/>
              </a:ext>
            </a:extLst>
          </p:cNvPr>
          <p:cNvSpPr/>
          <p:nvPr userDrawn="1"/>
        </p:nvSpPr>
        <p:spPr>
          <a:xfrm>
            <a:off x="4114800" y="1"/>
            <a:ext cx="8077200" cy="6858000"/>
          </a:xfrm>
          <a:prstGeom prst="rect">
            <a:avLst/>
          </a:prstGeom>
          <a:solidFill>
            <a:srgbClr val="2C70B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 Placeholder 2">
            <a:extLst>
              <a:ext uri="{FF2B5EF4-FFF2-40B4-BE49-F238E27FC236}">
                <a16:creationId xmlns:a16="http://schemas.microsoft.com/office/drawing/2014/main" id="{3DBB9B88-E00B-774A-8344-BC68E8E99185}"/>
              </a:ext>
            </a:extLst>
          </p:cNvPr>
          <p:cNvSpPr>
            <a:spLocks noGrp="1"/>
          </p:cNvSpPr>
          <p:nvPr>
            <p:ph type="body" idx="10" hasCustomPrompt="1"/>
          </p:nvPr>
        </p:nvSpPr>
        <p:spPr>
          <a:xfrm>
            <a:off x="5109935" y="1616983"/>
            <a:ext cx="6243865" cy="4472667"/>
          </a:xfrm>
        </p:spPr>
        <p:txBody>
          <a:bodyPr>
            <a:normAutofit/>
          </a:bodyPr>
          <a:lstStyle>
            <a:lvl1pPr marL="0" indent="0">
              <a:buNone/>
              <a:defRPr sz="18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Insert presentation title</a:t>
            </a:r>
          </a:p>
        </p:txBody>
      </p:sp>
    </p:spTree>
    <p:extLst>
      <p:ext uri="{BB962C8B-B14F-4D97-AF65-F5344CB8AC3E}">
        <p14:creationId xmlns:p14="http://schemas.microsoft.com/office/powerpoint/2010/main" val="796379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re de sec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8EBFF30-7AB3-4E4C-900C-0ABE3022F353}"/>
              </a:ext>
            </a:extLst>
          </p:cNvPr>
          <p:cNvSpPr/>
          <p:nvPr userDrawn="1"/>
        </p:nvSpPr>
        <p:spPr>
          <a:xfrm>
            <a:off x="0" y="0"/>
            <a:ext cx="12192000" cy="6858000"/>
          </a:xfrm>
          <a:prstGeom prst="rect">
            <a:avLst/>
          </a:prstGeom>
          <a:solidFill>
            <a:srgbClr val="2C70B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62CF638-311B-9843-90B8-51FD216489CA}"/>
              </a:ext>
            </a:extLst>
          </p:cNvPr>
          <p:cNvSpPr>
            <a:spLocks noGrp="1"/>
          </p:cNvSpPr>
          <p:nvPr>
            <p:ph type="ctrTitle" hasCustomPrompt="1"/>
          </p:nvPr>
        </p:nvSpPr>
        <p:spPr>
          <a:xfrm>
            <a:off x="1524000" y="2729932"/>
            <a:ext cx="9144000" cy="1398135"/>
          </a:xfrm>
        </p:spPr>
        <p:txBody>
          <a:bodyPr anchor="b">
            <a:normAutofit/>
          </a:bodyPr>
          <a:lstStyle>
            <a:lvl1pPr algn="ctr">
              <a:defRPr sz="3800">
                <a:solidFill>
                  <a:schemeClr val="bg1"/>
                </a:solidFill>
              </a:defRPr>
            </a:lvl1pPr>
          </a:lstStyle>
          <a:p>
            <a:r>
              <a:rPr lang="en-US"/>
              <a:t>CLICK TO EDIT MASTER TITLE STYLE</a:t>
            </a:r>
          </a:p>
        </p:txBody>
      </p:sp>
    </p:spTree>
    <p:extLst>
      <p:ext uri="{BB962C8B-B14F-4D97-AF65-F5344CB8AC3E}">
        <p14:creationId xmlns:p14="http://schemas.microsoft.com/office/powerpoint/2010/main" val="8004555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ext Slide 2 Column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AB9FCA-3234-6B42-A497-A784B5144A06}"/>
              </a:ext>
            </a:extLst>
          </p:cNvPr>
          <p:cNvSpPr>
            <a:spLocks noGrp="1"/>
          </p:cNvSpPr>
          <p:nvPr>
            <p:ph type="title" hasCustomPrompt="1"/>
          </p:nvPr>
        </p:nvSpPr>
        <p:spPr>
          <a:xfrm>
            <a:off x="720046" y="2624137"/>
            <a:ext cx="3932237" cy="1600200"/>
          </a:xfrm>
        </p:spPr>
        <p:txBody>
          <a:bodyPr anchor="b">
            <a:normAutofit/>
          </a:bodyPr>
          <a:lstStyle>
            <a:lvl1pPr>
              <a:defRPr sz="2800">
                <a:solidFill>
                  <a:srgbClr val="2C70BA"/>
                </a:solidFill>
              </a:defRPr>
            </a:lvl1pPr>
          </a:lstStyle>
          <a:p>
            <a:r>
              <a:rPr lang="en-US"/>
              <a:t>CLICK TO EDIT MASTER TITLE STYLE</a:t>
            </a:r>
          </a:p>
        </p:txBody>
      </p:sp>
      <p:sp>
        <p:nvSpPr>
          <p:cNvPr id="3" name="Content Placeholder 2">
            <a:extLst>
              <a:ext uri="{FF2B5EF4-FFF2-40B4-BE49-F238E27FC236}">
                <a16:creationId xmlns:a16="http://schemas.microsoft.com/office/drawing/2014/main" id="{D78AA0CD-1B42-7147-A550-633821F55906}"/>
              </a:ext>
            </a:extLst>
          </p:cNvPr>
          <p:cNvSpPr>
            <a:spLocks noGrp="1"/>
          </p:cNvSpPr>
          <p:nvPr>
            <p:ph idx="1"/>
          </p:nvPr>
        </p:nvSpPr>
        <p:spPr>
          <a:xfrm>
            <a:off x="5302928" y="1404257"/>
            <a:ext cx="6052460" cy="4648200"/>
          </a:xfrm>
        </p:spPr>
        <p:txBody>
          <a:bodyPr/>
          <a:lstStyle>
            <a:lvl1pPr>
              <a:defRPr sz="2400"/>
            </a:lvl1pPr>
            <a:lvl2pPr>
              <a:defRPr sz="2000"/>
            </a:lvl2pPr>
            <a:lvl3pPr>
              <a:defRPr sz="16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p:txBody>
      </p:sp>
    </p:spTree>
    <p:extLst>
      <p:ext uri="{BB962C8B-B14F-4D97-AF65-F5344CB8AC3E}">
        <p14:creationId xmlns:p14="http://schemas.microsoft.com/office/powerpoint/2010/main" val="38448857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ext Slide">
    <p:bg>
      <p:bgPr>
        <a:blipFill>
          <a:blip r:embed="rId2">
            <a:extLst>
              <a:ext uri="{BEBA8EAE-BF5A-486C-A8C5-ECC9F3942E4B}">
                <a14:imgProps xmlns:a14="http://schemas.microsoft.com/office/drawing/2010/main">
                  <a14:imgLayer r:embed="rId3">
                    <a14:imgEffect>
                      <a14:saturation sat="316000"/>
                    </a14:imgEffect>
                  </a14:imgLayer>
                </a14:imgProps>
              </a:ext>
            </a:extLst>
          </a:blip>
          <a:tile tx="0" ty="0" sx="100000" sy="100000" flip="none" algn="tl"/>
        </a:blipFill>
        <a:effectLst/>
      </p:bgPr>
    </p:bg>
    <p:spTree>
      <p:nvGrpSpPr>
        <p:cNvPr id="1" name=""/>
        <p:cNvGrpSpPr/>
        <p:nvPr/>
      </p:nvGrpSpPr>
      <p:grpSpPr>
        <a:xfrm>
          <a:off x="0" y="0"/>
          <a:ext cx="0" cy="0"/>
          <a:chOff x="0" y="0"/>
          <a:chExt cx="0" cy="0"/>
        </a:xfrm>
      </p:grpSpPr>
      <p:sp>
        <p:nvSpPr>
          <p:cNvPr id="9" name="Text Placeholder 2">
            <a:extLst>
              <a:ext uri="{FF2B5EF4-FFF2-40B4-BE49-F238E27FC236}">
                <a16:creationId xmlns:a16="http://schemas.microsoft.com/office/drawing/2014/main" id="{DF540C12-E12A-374E-BA86-1C37257AF204}"/>
              </a:ext>
            </a:extLst>
          </p:cNvPr>
          <p:cNvSpPr>
            <a:spLocks noGrp="1"/>
          </p:cNvSpPr>
          <p:nvPr>
            <p:ph idx="1"/>
          </p:nvPr>
        </p:nvSpPr>
        <p:spPr>
          <a:xfrm>
            <a:off x="838200" y="2942545"/>
            <a:ext cx="10515600" cy="323441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p:txBody>
      </p:sp>
      <p:sp>
        <p:nvSpPr>
          <p:cNvPr id="2" name="Titre 1"/>
          <p:cNvSpPr>
            <a:spLocks noGrp="1"/>
          </p:cNvSpPr>
          <p:nvPr>
            <p:ph type="title"/>
          </p:nvPr>
        </p:nvSpPr>
        <p:spPr/>
        <p:txBody>
          <a:bodyPr/>
          <a:lstStyle/>
          <a:p>
            <a:r>
              <a:rPr lang="fr-FR"/>
              <a:t>Modifiez le style du titre</a:t>
            </a:r>
            <a:endParaRPr lang="en-US"/>
          </a:p>
        </p:txBody>
      </p:sp>
    </p:spTree>
    <p:extLst>
      <p:ext uri="{BB962C8B-B14F-4D97-AF65-F5344CB8AC3E}">
        <p14:creationId xmlns:p14="http://schemas.microsoft.com/office/powerpoint/2010/main" val="36803447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Text and Pictur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E31EA8-D2BB-7E4D-902C-1EB2476B1AD6}"/>
              </a:ext>
            </a:extLst>
          </p:cNvPr>
          <p:cNvSpPr>
            <a:spLocks noGrp="1"/>
          </p:cNvSpPr>
          <p:nvPr>
            <p:ph type="title" hasCustomPrompt="1"/>
          </p:nvPr>
        </p:nvSpPr>
        <p:spPr>
          <a:xfrm>
            <a:off x="831850" y="1709739"/>
            <a:ext cx="4567464" cy="1033462"/>
          </a:xfrm>
        </p:spPr>
        <p:txBody>
          <a:bodyPr anchor="b">
            <a:normAutofit/>
          </a:bodyPr>
          <a:lstStyle>
            <a:lvl1pPr>
              <a:defRPr sz="2800">
                <a:solidFill>
                  <a:srgbClr val="2C70BA"/>
                </a:solidFill>
              </a:defRPr>
            </a:lvl1pPr>
          </a:lstStyle>
          <a:p>
            <a:r>
              <a:rPr lang="en-US"/>
              <a:t>CLICK TO EDIT MASTER TITLE STYLE</a:t>
            </a:r>
          </a:p>
        </p:txBody>
      </p:sp>
      <p:sp>
        <p:nvSpPr>
          <p:cNvPr id="3" name="Text Placeholder 2">
            <a:extLst>
              <a:ext uri="{FF2B5EF4-FFF2-40B4-BE49-F238E27FC236}">
                <a16:creationId xmlns:a16="http://schemas.microsoft.com/office/drawing/2014/main" id="{F2B0E94E-8B83-1C46-B4CE-2C7DAACFD3B3}"/>
              </a:ext>
            </a:extLst>
          </p:cNvPr>
          <p:cNvSpPr>
            <a:spLocks noGrp="1"/>
          </p:cNvSpPr>
          <p:nvPr>
            <p:ph type="body" idx="1"/>
          </p:nvPr>
        </p:nvSpPr>
        <p:spPr>
          <a:xfrm>
            <a:off x="831850" y="3026229"/>
            <a:ext cx="4567464" cy="3063421"/>
          </a:xfrm>
        </p:spPr>
        <p:txBody>
          <a:bodyPr>
            <a:normAutofit/>
          </a:bodyPr>
          <a:lstStyle>
            <a:lvl1pPr marL="0" indent="0">
              <a:buNone/>
              <a:defRPr sz="18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11" name="Picture Placeholder 2">
            <a:extLst>
              <a:ext uri="{FF2B5EF4-FFF2-40B4-BE49-F238E27FC236}">
                <a16:creationId xmlns:a16="http://schemas.microsoft.com/office/drawing/2014/main" id="{4C709D3B-340F-344D-BB97-8EEECCA101F8}"/>
              </a:ext>
            </a:extLst>
          </p:cNvPr>
          <p:cNvSpPr>
            <a:spLocks noGrp="1"/>
          </p:cNvSpPr>
          <p:nvPr>
            <p:ph type="pic" idx="10"/>
          </p:nvPr>
        </p:nvSpPr>
        <p:spPr>
          <a:xfrm>
            <a:off x="6694714" y="992187"/>
            <a:ext cx="4876800" cy="492964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a:p>
        </p:txBody>
      </p:sp>
    </p:spTree>
    <p:extLst>
      <p:ext uri="{BB962C8B-B14F-4D97-AF65-F5344CB8AC3E}">
        <p14:creationId xmlns:p14="http://schemas.microsoft.com/office/powerpoint/2010/main" val="20206913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icture and Tex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56DFF8C7-4E12-1044-97F3-7CA8174020B4}"/>
              </a:ext>
            </a:extLst>
          </p:cNvPr>
          <p:cNvSpPr/>
          <p:nvPr userDrawn="1"/>
        </p:nvSpPr>
        <p:spPr>
          <a:xfrm>
            <a:off x="0" y="0"/>
            <a:ext cx="6095999" cy="6858000"/>
          </a:xfrm>
          <a:prstGeom prst="rect">
            <a:avLst/>
          </a:prstGeom>
          <a:solidFill>
            <a:srgbClr val="2C70B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BE31EA8-D2BB-7E4D-902C-1EB2476B1AD6}"/>
              </a:ext>
            </a:extLst>
          </p:cNvPr>
          <p:cNvSpPr>
            <a:spLocks noGrp="1"/>
          </p:cNvSpPr>
          <p:nvPr>
            <p:ph type="title" hasCustomPrompt="1"/>
          </p:nvPr>
        </p:nvSpPr>
        <p:spPr>
          <a:xfrm>
            <a:off x="6847116" y="1807029"/>
            <a:ext cx="4567464" cy="1033462"/>
          </a:xfrm>
        </p:spPr>
        <p:txBody>
          <a:bodyPr anchor="b">
            <a:normAutofit/>
          </a:bodyPr>
          <a:lstStyle>
            <a:lvl1pPr>
              <a:defRPr sz="2800">
                <a:solidFill>
                  <a:srgbClr val="2C70BA"/>
                </a:solidFill>
              </a:defRPr>
            </a:lvl1pPr>
          </a:lstStyle>
          <a:p>
            <a:r>
              <a:rPr lang="en-US"/>
              <a:t>CLICK TO EDIT MASTER TITLE STYLE</a:t>
            </a:r>
          </a:p>
        </p:txBody>
      </p:sp>
      <p:sp>
        <p:nvSpPr>
          <p:cNvPr id="3" name="Text Placeholder 2">
            <a:extLst>
              <a:ext uri="{FF2B5EF4-FFF2-40B4-BE49-F238E27FC236}">
                <a16:creationId xmlns:a16="http://schemas.microsoft.com/office/drawing/2014/main" id="{F2B0E94E-8B83-1C46-B4CE-2C7DAACFD3B3}"/>
              </a:ext>
            </a:extLst>
          </p:cNvPr>
          <p:cNvSpPr>
            <a:spLocks noGrp="1"/>
          </p:cNvSpPr>
          <p:nvPr>
            <p:ph type="body" idx="1"/>
          </p:nvPr>
        </p:nvSpPr>
        <p:spPr>
          <a:xfrm>
            <a:off x="6847116" y="3102432"/>
            <a:ext cx="4567464" cy="3211283"/>
          </a:xfrm>
        </p:spPr>
        <p:txBody>
          <a:bodyPr>
            <a:normAutofit/>
          </a:bodyPr>
          <a:lstStyle>
            <a:lvl1pPr marL="0" indent="0">
              <a:buNone/>
              <a:defRPr sz="18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8" name="Picture Placeholder 2">
            <a:extLst>
              <a:ext uri="{FF2B5EF4-FFF2-40B4-BE49-F238E27FC236}">
                <a16:creationId xmlns:a16="http://schemas.microsoft.com/office/drawing/2014/main" id="{E79650DD-9FE9-6E46-980A-D710954CBB93}"/>
              </a:ext>
            </a:extLst>
          </p:cNvPr>
          <p:cNvSpPr>
            <a:spLocks noGrp="1"/>
          </p:cNvSpPr>
          <p:nvPr>
            <p:ph type="pic" idx="10"/>
          </p:nvPr>
        </p:nvSpPr>
        <p:spPr>
          <a:xfrm>
            <a:off x="642257" y="1807029"/>
            <a:ext cx="4778829" cy="450668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a:p>
        </p:txBody>
      </p:sp>
    </p:spTree>
    <p:extLst>
      <p:ext uri="{BB962C8B-B14F-4D97-AF65-F5344CB8AC3E}">
        <p14:creationId xmlns:p14="http://schemas.microsoft.com/office/powerpoint/2010/main" val="6852346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Empty">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99516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Content Placeholder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Tree>
    <p:extLst>
      <p:ext uri="{BB962C8B-B14F-4D97-AF65-F5344CB8AC3E}">
        <p14:creationId xmlns:p14="http://schemas.microsoft.com/office/powerpoint/2010/main" val="38297658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D02F292-FBAA-624E-8DF0-65F4B11C8EF4}"/>
              </a:ext>
            </a:extLst>
          </p:cNvPr>
          <p:cNvSpPr>
            <a:spLocks noGrp="1"/>
          </p:cNvSpPr>
          <p:nvPr>
            <p:ph type="title"/>
          </p:nvPr>
        </p:nvSpPr>
        <p:spPr>
          <a:xfrm>
            <a:off x="838200" y="1616983"/>
            <a:ext cx="10515600" cy="984704"/>
          </a:xfrm>
          <a:prstGeom prst="rect">
            <a:avLst/>
          </a:prstGeom>
        </p:spPr>
        <p:txBody>
          <a:bodyPr vert="horz" lIns="91440" tIns="45720" rIns="91440" bIns="45720" rtlCol="0" anchor="ctr">
            <a:normAutofit/>
          </a:bodyPr>
          <a:lstStyle/>
          <a:p>
            <a:r>
              <a:rPr lang="fr-FR"/>
              <a:t>Modifiez le style du titre</a:t>
            </a:r>
            <a:endParaRPr lang="en-US"/>
          </a:p>
        </p:txBody>
      </p:sp>
      <p:sp>
        <p:nvSpPr>
          <p:cNvPr id="3" name="Text Placeholder 2">
            <a:extLst>
              <a:ext uri="{FF2B5EF4-FFF2-40B4-BE49-F238E27FC236}">
                <a16:creationId xmlns:a16="http://schemas.microsoft.com/office/drawing/2014/main" id="{B8ED5248-E335-5143-ABE3-01277216AB5F}"/>
              </a:ext>
            </a:extLst>
          </p:cNvPr>
          <p:cNvSpPr>
            <a:spLocks noGrp="1"/>
          </p:cNvSpPr>
          <p:nvPr>
            <p:ph type="body" idx="1"/>
          </p:nvPr>
        </p:nvSpPr>
        <p:spPr>
          <a:xfrm>
            <a:off x="838200" y="2942545"/>
            <a:ext cx="10515600" cy="323441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p:txBody>
      </p:sp>
      <p:pic>
        <p:nvPicPr>
          <p:cNvPr id="6" name="Picture 5">
            <a:extLst>
              <a:ext uri="{FF2B5EF4-FFF2-40B4-BE49-F238E27FC236}">
                <a16:creationId xmlns:a16="http://schemas.microsoft.com/office/drawing/2014/main" id="{1F254681-13BF-2FE0-A774-96E9E79FDC5B}"/>
              </a:ext>
            </a:extLst>
          </p:cNvPr>
          <p:cNvPicPr>
            <a:picLocks noChangeAspect="1"/>
          </p:cNvPicPr>
          <p:nvPr userDrawn="1"/>
        </p:nvPicPr>
        <p:blipFill rotWithShape="1">
          <a:blip r:embed="rId10" cstate="screen">
            <a:extLst>
              <a:ext uri="{28A0092B-C50C-407E-A947-70E740481C1C}">
                <a14:useLocalDpi xmlns:a14="http://schemas.microsoft.com/office/drawing/2010/main"/>
              </a:ext>
            </a:extLst>
          </a:blip>
          <a:srcRect/>
          <a:stretch/>
        </p:blipFill>
        <p:spPr>
          <a:xfrm>
            <a:off x="282121" y="274866"/>
            <a:ext cx="3682106" cy="1140279"/>
          </a:xfrm>
          <a:prstGeom prst="rect">
            <a:avLst/>
          </a:prstGeom>
        </p:spPr>
      </p:pic>
    </p:spTree>
    <p:extLst>
      <p:ext uri="{BB962C8B-B14F-4D97-AF65-F5344CB8AC3E}">
        <p14:creationId xmlns:p14="http://schemas.microsoft.com/office/powerpoint/2010/main" val="1920427975"/>
      </p:ext>
    </p:extLst>
  </p:cSld>
  <p:clrMap bg1="lt1" tx1="dk1" bg2="lt2" tx2="dk2" accent1="accent1" accent2="accent2" accent3="accent3" accent4="accent4" accent5="accent5" accent6="accent6" hlink="hlink" folHlink="folHlink"/>
  <p:sldLayoutIdLst>
    <p:sldLayoutId id="2147483661" r:id="rId1"/>
    <p:sldLayoutId id="2147483649" r:id="rId2"/>
    <p:sldLayoutId id="2147483656" r:id="rId3"/>
    <p:sldLayoutId id="2147483657" r:id="rId4"/>
    <p:sldLayoutId id="2147483651" r:id="rId5"/>
    <p:sldLayoutId id="2147483660" r:id="rId6"/>
    <p:sldLayoutId id="2147483650" r:id="rId7"/>
    <p:sldLayoutId id="2147483662" r:id="rId8"/>
  </p:sldLayoutIdLst>
  <p:txStyles>
    <p:titleStyle>
      <a:lvl1pPr algn="l" defTabSz="914400" rtl="0" eaLnBrk="1" latinLnBrk="0" hangingPunct="1">
        <a:lnSpc>
          <a:spcPct val="90000"/>
        </a:lnSpc>
        <a:spcBef>
          <a:spcPct val="0"/>
        </a:spcBef>
        <a:buNone/>
        <a:defRPr sz="2800" kern="1200">
          <a:solidFill>
            <a:srgbClr val="2C70BA"/>
          </a:solidFill>
          <a:latin typeface="Futura Std Light" panose="020B0402020204020303"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Futura Std Light" panose="020B0402020204020303"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Futura Std Light" panose="020B0402020204020303"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Futura Std Light" panose="020B0402020204020303"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Futura Std Light" panose="020B0402020204020303"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Futura Std Light" panose="020B0402020204020303"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5.xml"/><Relationship Id="rId4" Type="http://schemas.openxmlformats.org/officeDocument/2006/relationships/image" Target="file:////Users/haftomtt.desta/Library/Group%20Containers/UBF8T346G9.ms/WebArchiveCopyPasteTempFiles/com.microsoft.Word/fpubh-10-1107192-g001.jpg"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3.png"/><Relationship Id="rId1" Type="http://schemas.openxmlformats.org/officeDocument/2006/relationships/slideLayout" Target="../slideLayouts/slideLayout5.xml"/><Relationship Id="rId4" Type="http://schemas.openxmlformats.org/officeDocument/2006/relationships/image" Target="file:////Users/haftomtt.desta/Library/Group%20Containers/UBF8T346G9.ms/WebArchiveCopyPasteTempFiles/com.microsoft.Word/fpubh-10-1107192-g002.jpg"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657600" y="3223846"/>
            <a:ext cx="4284133" cy="1180352"/>
          </a:xfrm>
        </p:spPr>
        <p:txBody>
          <a:bodyPr>
            <a:normAutofit fontScale="90000"/>
          </a:bodyPr>
          <a:lstStyle/>
          <a:p>
            <a:pPr>
              <a:lnSpc>
                <a:spcPts val="2300"/>
              </a:lnSpc>
              <a:spcBef>
                <a:spcPts val="600"/>
              </a:spcBef>
            </a:pPr>
            <a:br>
              <a:rPr lang="en-US" dirty="0">
                <a:solidFill>
                  <a:srgbClr val="0F3858"/>
                </a:solidFill>
              </a:rPr>
            </a:br>
            <a:br>
              <a:rPr lang="en-US" dirty="0">
                <a:solidFill>
                  <a:srgbClr val="0F3858"/>
                </a:solidFill>
              </a:rPr>
            </a:br>
            <a:br>
              <a:rPr lang="en-US" dirty="0">
                <a:solidFill>
                  <a:srgbClr val="0F3858"/>
                </a:solidFill>
              </a:rPr>
            </a:br>
            <a:br>
              <a:rPr lang="en-US" dirty="0">
                <a:solidFill>
                  <a:srgbClr val="0F3858"/>
                </a:solidFill>
              </a:rPr>
            </a:br>
            <a:br>
              <a:rPr lang="en-US" dirty="0">
                <a:solidFill>
                  <a:srgbClr val="0F3858"/>
                </a:solidFill>
              </a:rPr>
            </a:br>
            <a:br>
              <a:rPr lang="en-US" dirty="0">
                <a:solidFill>
                  <a:srgbClr val="0F3858"/>
                </a:solidFill>
              </a:rPr>
            </a:br>
            <a:r>
              <a:rPr lang="en-US" sz="2200" dirty="0" err="1">
                <a:solidFill>
                  <a:srgbClr val="0F3858"/>
                </a:solidFill>
              </a:rPr>
              <a:t>Haftom</a:t>
            </a:r>
            <a:r>
              <a:rPr lang="en-US" sz="2200" dirty="0">
                <a:solidFill>
                  <a:srgbClr val="0F3858"/>
                </a:solidFill>
              </a:rPr>
              <a:t> </a:t>
            </a:r>
            <a:r>
              <a:rPr lang="en-US" sz="2200" dirty="0" err="1">
                <a:solidFill>
                  <a:srgbClr val="0F3858"/>
                </a:solidFill>
              </a:rPr>
              <a:t>Taame</a:t>
            </a:r>
            <a:r>
              <a:rPr lang="en-US" sz="2200" dirty="0">
                <a:solidFill>
                  <a:srgbClr val="0F3858"/>
                </a:solidFill>
              </a:rPr>
              <a:t>, MPH</a:t>
            </a:r>
            <a:br>
              <a:rPr lang="en-US" sz="2200" dirty="0">
                <a:solidFill>
                  <a:srgbClr val="0F3858"/>
                </a:solidFill>
              </a:rPr>
            </a:br>
            <a:r>
              <a:rPr lang="en-US" sz="2200" dirty="0">
                <a:solidFill>
                  <a:srgbClr val="0F3858"/>
                </a:solidFill>
              </a:rPr>
              <a:t>Principal </a:t>
            </a:r>
            <a:r>
              <a:rPr lang="en-US" sz="2200" dirty="0" err="1">
                <a:solidFill>
                  <a:srgbClr val="0F3858"/>
                </a:solidFill>
              </a:rPr>
              <a:t>Programme</a:t>
            </a:r>
            <a:r>
              <a:rPr lang="en-US" sz="2200" dirty="0">
                <a:solidFill>
                  <a:srgbClr val="0F3858"/>
                </a:solidFill>
              </a:rPr>
              <a:t> Officer- NPHI</a:t>
            </a:r>
            <a:br>
              <a:rPr lang="en-US" sz="2200" dirty="0">
                <a:solidFill>
                  <a:srgbClr val="0F3858"/>
                </a:solidFill>
              </a:rPr>
            </a:br>
            <a:r>
              <a:rPr lang="en-US" sz="2200" dirty="0">
                <a:solidFill>
                  <a:srgbClr val="0F3858"/>
                </a:solidFill>
              </a:rPr>
              <a:t>Africa CDC</a:t>
            </a:r>
            <a:endParaRPr lang="fr-FR" sz="2200" dirty="0">
              <a:solidFill>
                <a:srgbClr val="0F3858"/>
              </a:solidFill>
            </a:endParaRPr>
          </a:p>
        </p:txBody>
      </p:sp>
      <p:sp>
        <p:nvSpPr>
          <p:cNvPr id="3" name="Espace réservé du contenu 2"/>
          <p:cNvSpPr>
            <a:spLocks noGrp="1"/>
          </p:cNvSpPr>
          <p:nvPr>
            <p:ph idx="1"/>
          </p:nvPr>
        </p:nvSpPr>
        <p:spPr>
          <a:xfrm>
            <a:off x="9645" y="1293998"/>
            <a:ext cx="12192000" cy="1447639"/>
          </a:xfrm>
        </p:spPr>
        <p:txBody>
          <a:bodyPr/>
          <a:lstStyle/>
          <a:p>
            <a:pPr marL="0" indent="0" algn="ctr">
              <a:buNone/>
            </a:pPr>
            <a:r>
              <a:rPr lang="en-US" b="1" spc="300" dirty="0">
                <a:solidFill>
                  <a:srgbClr val="5AAE45"/>
                </a:solidFill>
              </a:rPr>
              <a:t>ESSENTIAL PUBLIC HEALTH FUNCTIONS TO STRENGTHEN HEALTH SYSTEMS</a:t>
            </a:r>
          </a:p>
          <a:p>
            <a:pPr algn="ctr"/>
            <a:endParaRPr lang="fr-FR" dirty="0"/>
          </a:p>
        </p:txBody>
      </p:sp>
      <p:pic>
        <p:nvPicPr>
          <p:cNvPr id="6" name="Image 5" descr="Une image contenant texte, Police, Graphique, capture d’écran&#10;&#10;Description générée automatiquement">
            <a:extLst>
              <a:ext uri="{FF2B5EF4-FFF2-40B4-BE49-F238E27FC236}">
                <a16:creationId xmlns:a16="http://schemas.microsoft.com/office/drawing/2014/main" id="{161EF461-F1AF-B96F-B9C7-0FDC97DAEA6B}"/>
              </a:ext>
            </a:extLst>
          </p:cNvPr>
          <p:cNvPicPr>
            <a:picLocks noChangeAspect="1"/>
          </p:cNvPicPr>
          <p:nvPr/>
        </p:nvPicPr>
        <p:blipFill>
          <a:blip r:embed="rId2"/>
          <a:stretch>
            <a:fillRect/>
          </a:stretch>
        </p:blipFill>
        <p:spPr>
          <a:xfrm>
            <a:off x="9645" y="4698347"/>
            <a:ext cx="12182354" cy="2158697"/>
          </a:xfrm>
          <a:prstGeom prst="rect">
            <a:avLst/>
          </a:prstGeom>
        </p:spPr>
      </p:pic>
    </p:spTree>
    <p:extLst>
      <p:ext uri="{BB962C8B-B14F-4D97-AF65-F5344CB8AC3E}">
        <p14:creationId xmlns:p14="http://schemas.microsoft.com/office/powerpoint/2010/main" val="6570313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descr="Une image contenant texte, Police, Graphique, capture d’écran&#10;&#10;Description générée automatiquement">
            <a:extLst>
              <a:ext uri="{FF2B5EF4-FFF2-40B4-BE49-F238E27FC236}">
                <a16:creationId xmlns:a16="http://schemas.microsoft.com/office/drawing/2014/main" id="{FB3B897D-2CBC-887C-73A6-6CDCF1766C60}"/>
              </a:ext>
            </a:extLst>
          </p:cNvPr>
          <p:cNvPicPr>
            <a:picLocks noChangeAspect="1"/>
          </p:cNvPicPr>
          <p:nvPr/>
        </p:nvPicPr>
        <p:blipFill>
          <a:blip r:embed="rId2"/>
          <a:stretch>
            <a:fillRect/>
          </a:stretch>
        </p:blipFill>
        <p:spPr>
          <a:xfrm>
            <a:off x="9645" y="4698347"/>
            <a:ext cx="12182354" cy="2158697"/>
          </a:xfrm>
          <a:prstGeom prst="rect">
            <a:avLst/>
          </a:prstGeom>
        </p:spPr>
      </p:pic>
      <p:sp>
        <p:nvSpPr>
          <p:cNvPr id="7" name="Titre 1">
            <a:extLst>
              <a:ext uri="{FF2B5EF4-FFF2-40B4-BE49-F238E27FC236}">
                <a16:creationId xmlns:a16="http://schemas.microsoft.com/office/drawing/2014/main" id="{DF66CF67-2837-E260-A6DD-FD16C3519ABC}"/>
              </a:ext>
            </a:extLst>
          </p:cNvPr>
          <p:cNvSpPr txBox="1">
            <a:spLocks/>
          </p:cNvSpPr>
          <p:nvPr/>
        </p:nvSpPr>
        <p:spPr>
          <a:xfrm>
            <a:off x="13982" y="2956559"/>
            <a:ext cx="12178018" cy="1064577"/>
          </a:xfrm>
          <a:prstGeom prst="rect">
            <a:avLst/>
          </a:prstGeom>
        </p:spPr>
        <p:txBody>
          <a:bodyPr lIns="91440" tIns="45720" rIns="91440" bIns="45720" anchor="t">
            <a:normAutofit/>
          </a:bodyPr>
          <a:lstStyle>
            <a:lvl1pPr algn="l" defTabSz="914400" rtl="0" eaLnBrk="1" latinLnBrk="0" hangingPunct="1">
              <a:lnSpc>
                <a:spcPct val="90000"/>
              </a:lnSpc>
              <a:spcBef>
                <a:spcPct val="0"/>
              </a:spcBef>
              <a:buNone/>
              <a:defRPr sz="2800" kern="1200">
                <a:solidFill>
                  <a:srgbClr val="2C70BA"/>
                </a:solidFill>
                <a:latin typeface="Futura Std Light" panose="020B0402020204020303" pitchFamily="34" charset="0"/>
                <a:ea typeface="+mj-ea"/>
                <a:cs typeface="+mj-cs"/>
              </a:defRPr>
            </a:lvl1pPr>
          </a:lstStyle>
          <a:p>
            <a:pPr algn="ctr">
              <a:lnSpc>
                <a:spcPts val="2300"/>
              </a:lnSpc>
              <a:spcBef>
                <a:spcPts val="600"/>
              </a:spcBef>
            </a:pPr>
            <a:r>
              <a:rPr lang="en-US" dirty="0">
                <a:solidFill>
                  <a:srgbClr val="0F3858"/>
                </a:solidFill>
                <a:latin typeface="Futura Std Light"/>
              </a:rPr>
              <a:t>Thank you!</a:t>
            </a:r>
            <a:endParaRPr lang="fr-FR" dirty="0"/>
          </a:p>
        </p:txBody>
      </p:sp>
    </p:spTree>
    <p:extLst>
      <p:ext uri="{BB962C8B-B14F-4D97-AF65-F5344CB8AC3E}">
        <p14:creationId xmlns:p14="http://schemas.microsoft.com/office/powerpoint/2010/main" val="32975407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3"/>
          <p:cNvSpPr txBox="1">
            <a:spLocks noChangeArrowheads="1"/>
          </p:cNvSpPr>
          <p:nvPr/>
        </p:nvSpPr>
        <p:spPr bwMode="auto">
          <a:xfrm>
            <a:off x="499269" y="1327147"/>
            <a:ext cx="11183815" cy="38544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457200">
              <a:spcBef>
                <a:spcPct val="20000"/>
              </a:spcBef>
              <a:buFont typeface="Arial" panose="020B0604020202020204" pitchFamily="34" charset="0"/>
              <a:buChar char="•"/>
              <a:tabLst>
                <a:tab pos="793750" algn="l"/>
                <a:tab pos="1082675" algn="l"/>
              </a:tabLst>
              <a:defRPr sz="3200">
                <a:solidFill>
                  <a:schemeClr val="tx1"/>
                </a:solidFill>
                <a:latin typeface="Cambria" panose="02040503050406030204" pitchFamily="18" charset="0"/>
                <a:ea typeface="ＭＳ Ｐゴシック" panose="020B0600070205080204" pitchFamily="34" charset="-128"/>
              </a:defRPr>
            </a:lvl1pPr>
            <a:lvl2pPr indent="-457200">
              <a:spcBef>
                <a:spcPct val="20000"/>
              </a:spcBef>
              <a:buFont typeface="Arial" panose="020B0604020202020204" pitchFamily="34" charset="0"/>
              <a:buChar char="–"/>
              <a:tabLst>
                <a:tab pos="793750" algn="l"/>
                <a:tab pos="1082675" algn="l"/>
              </a:tabLst>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Font typeface="Arial" panose="020B0604020202020204" pitchFamily="34" charset="0"/>
              <a:buChar char="•"/>
              <a:tabLst>
                <a:tab pos="793750" algn="l"/>
                <a:tab pos="1082675" algn="l"/>
              </a:tabLst>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Font typeface="Arial" panose="020B0604020202020204" pitchFamily="34" charset="0"/>
              <a:buChar char="–"/>
              <a:tabLst>
                <a:tab pos="793750" algn="l"/>
                <a:tab pos="1082675" algn="l"/>
              </a:tabLst>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Font typeface="Arial" panose="020B0604020202020204" pitchFamily="34" charset="0"/>
              <a:buChar char="»"/>
              <a:tabLst>
                <a:tab pos="793750" algn="l"/>
                <a:tab pos="1082675" algn="l"/>
              </a:tabLst>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tabLst>
                <a:tab pos="793750" algn="l"/>
                <a:tab pos="1082675" algn="l"/>
              </a:tabLst>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tabLst>
                <a:tab pos="793750" algn="l"/>
                <a:tab pos="1082675" algn="l"/>
              </a:tabLst>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tabLst>
                <a:tab pos="793750" algn="l"/>
                <a:tab pos="1082675" algn="l"/>
              </a:tabLst>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tabLst>
                <a:tab pos="793750" algn="l"/>
                <a:tab pos="1082675" algn="l"/>
              </a:tabLst>
              <a:defRPr sz="2000">
                <a:solidFill>
                  <a:schemeClr val="tx1"/>
                </a:solidFill>
                <a:latin typeface="Cambria" panose="02040503050406030204" pitchFamily="18" charset="0"/>
                <a:ea typeface="ＭＳ Ｐゴシック" panose="020B0600070205080204" pitchFamily="34" charset="-128"/>
              </a:defRPr>
            </a:lvl9pPr>
          </a:lstStyle>
          <a:p>
            <a:pPr lvl="1">
              <a:buSzPct val="75000"/>
              <a:buFont typeface="Arial" panose="020B0604020202020204" pitchFamily="34" charset="0"/>
              <a:buChar char="•"/>
              <a:defRPr/>
            </a:pPr>
            <a:r>
              <a:rPr lang="en-US" sz="1800" dirty="0">
                <a:solidFill>
                  <a:srgbClr val="15853A"/>
                </a:solidFill>
                <a:latin typeface="Futura Std Light" panose="020B0402020204020303" pitchFamily="34" charset="0"/>
              </a:rPr>
              <a:t>Health System </a:t>
            </a:r>
            <a:r>
              <a:rPr lang="en-US" sz="1800" dirty="0">
                <a:solidFill>
                  <a:srgbClr val="0F3858"/>
                </a:solidFill>
                <a:latin typeface="Futura Std Light" panose="020B0402020204020303" pitchFamily="34" charset="0"/>
              </a:rPr>
              <a:t>is an </a:t>
            </a:r>
            <a:r>
              <a:rPr lang="en-US" sz="1800" dirty="0">
                <a:solidFill>
                  <a:srgbClr val="15853A"/>
                </a:solidFill>
                <a:latin typeface="Futura Std Light" panose="020B0402020204020303" pitchFamily="34" charset="0"/>
              </a:rPr>
              <a:t>organizational structure </a:t>
            </a:r>
            <a:r>
              <a:rPr lang="en-US" sz="1800" dirty="0">
                <a:solidFill>
                  <a:srgbClr val="0F3858"/>
                </a:solidFill>
                <a:latin typeface="Futura Std Light" panose="020B0402020204020303" pitchFamily="34" charset="0"/>
              </a:rPr>
              <a:t>comprising of organizations, institutions, people, resources and actions whose primary purpose is to </a:t>
            </a:r>
            <a:r>
              <a:rPr lang="en-US" sz="1800" dirty="0">
                <a:solidFill>
                  <a:srgbClr val="15853A"/>
                </a:solidFill>
                <a:latin typeface="Futura Std Light" panose="020B0402020204020303" pitchFamily="34" charset="0"/>
              </a:rPr>
              <a:t>improve, restore, or maintain health.</a:t>
            </a:r>
          </a:p>
          <a:p>
            <a:pPr lvl="1">
              <a:buSzPct val="75000"/>
              <a:buFont typeface="Arial" panose="020B0604020202020204" pitchFamily="34" charset="0"/>
              <a:buChar char="•"/>
              <a:defRPr/>
            </a:pPr>
            <a:endParaRPr lang="en-ET" sz="1800" dirty="0">
              <a:solidFill>
                <a:srgbClr val="0F3858"/>
              </a:solidFill>
              <a:latin typeface="Futura Std Light" panose="020B0402020204020303" pitchFamily="34" charset="0"/>
            </a:endParaRPr>
          </a:p>
          <a:p>
            <a:pPr lvl="1">
              <a:buSzPct val="75000"/>
              <a:buFont typeface="Arial" panose="020B0604020202020204" pitchFamily="34" charset="0"/>
              <a:buChar char="•"/>
              <a:defRPr/>
            </a:pPr>
            <a:r>
              <a:rPr lang="en-US" sz="1800" dirty="0">
                <a:solidFill>
                  <a:srgbClr val="15853A"/>
                </a:solidFill>
                <a:latin typeface="Futura Std Light" panose="020B0402020204020303" pitchFamily="34" charset="0"/>
              </a:rPr>
              <a:t>Health System Strengthening </a:t>
            </a:r>
            <a:r>
              <a:rPr lang="en-US" sz="1800" dirty="0">
                <a:solidFill>
                  <a:srgbClr val="0F3858"/>
                </a:solidFill>
                <a:latin typeface="Futura Std Light" panose="020B0402020204020303" pitchFamily="34" charset="0"/>
              </a:rPr>
              <a:t>is an array of initiatives, strategies, or activities that improves one or more of the core functions of the </a:t>
            </a:r>
            <a:r>
              <a:rPr lang="en-US" sz="1800" dirty="0">
                <a:solidFill>
                  <a:srgbClr val="15853A"/>
                </a:solidFill>
                <a:latin typeface="Futura Std Light" panose="020B0402020204020303" pitchFamily="34" charset="0"/>
              </a:rPr>
              <a:t>Health System Building Blocks</a:t>
            </a:r>
            <a:r>
              <a:rPr lang="en-US" sz="1800" dirty="0">
                <a:solidFill>
                  <a:srgbClr val="0F3858"/>
                </a:solidFill>
                <a:latin typeface="Futura Std Light" panose="020B0402020204020303" pitchFamily="34" charset="0"/>
              </a:rPr>
              <a:t>.</a:t>
            </a:r>
          </a:p>
          <a:p>
            <a:pPr lvl="1">
              <a:buSzPct val="75000"/>
              <a:buFont typeface="Arial" panose="020B0604020202020204" pitchFamily="34" charset="0"/>
              <a:buChar char="•"/>
              <a:defRPr/>
            </a:pPr>
            <a:endParaRPr lang="en-ET" sz="1800" dirty="0">
              <a:solidFill>
                <a:srgbClr val="0F3858"/>
              </a:solidFill>
              <a:latin typeface="Futura Std Light" panose="020B0402020204020303" pitchFamily="34" charset="0"/>
            </a:endParaRPr>
          </a:p>
          <a:p>
            <a:pPr lvl="1">
              <a:buSzPct val="75000"/>
              <a:buFont typeface="Arial" panose="020B0604020202020204" pitchFamily="34" charset="0"/>
              <a:buChar char="•"/>
              <a:defRPr/>
            </a:pPr>
            <a:r>
              <a:rPr lang="en-US" sz="1800" dirty="0">
                <a:solidFill>
                  <a:srgbClr val="0F3858"/>
                </a:solidFill>
                <a:latin typeface="Futura Std Light" panose="020B0402020204020303" pitchFamily="34" charset="0"/>
              </a:rPr>
              <a:t>“A well-functioning health system working in harmony is built on having trained and motivated </a:t>
            </a:r>
            <a:r>
              <a:rPr lang="en-US" sz="1800" dirty="0">
                <a:solidFill>
                  <a:srgbClr val="15853A"/>
                </a:solidFill>
                <a:latin typeface="Futura Std Light" panose="020B0402020204020303" pitchFamily="34" charset="0"/>
              </a:rPr>
              <a:t>health workers</a:t>
            </a:r>
            <a:r>
              <a:rPr lang="en-US" sz="1800" dirty="0">
                <a:solidFill>
                  <a:srgbClr val="0F3858"/>
                </a:solidFill>
                <a:latin typeface="Futura Std Light" panose="020B0402020204020303" pitchFamily="34" charset="0"/>
              </a:rPr>
              <a:t>, a well-maintained </a:t>
            </a:r>
            <a:r>
              <a:rPr lang="en-US" sz="1800" dirty="0">
                <a:solidFill>
                  <a:srgbClr val="15853A"/>
                </a:solidFill>
                <a:latin typeface="Futura Std Light" panose="020B0402020204020303" pitchFamily="34" charset="0"/>
              </a:rPr>
              <a:t>infrastructure</a:t>
            </a:r>
            <a:r>
              <a:rPr lang="en-US" sz="1800" dirty="0">
                <a:solidFill>
                  <a:srgbClr val="0F3858"/>
                </a:solidFill>
                <a:latin typeface="Futura Std Light" panose="020B0402020204020303" pitchFamily="34" charset="0"/>
              </a:rPr>
              <a:t>, and a reliable </a:t>
            </a:r>
            <a:r>
              <a:rPr lang="en-US" sz="1800" dirty="0">
                <a:solidFill>
                  <a:srgbClr val="15853A"/>
                </a:solidFill>
                <a:latin typeface="Futura Std Light" panose="020B0402020204020303" pitchFamily="34" charset="0"/>
              </a:rPr>
              <a:t>supply of medicines and technologies</a:t>
            </a:r>
            <a:r>
              <a:rPr lang="en-US" sz="1800" dirty="0">
                <a:solidFill>
                  <a:srgbClr val="0F3858"/>
                </a:solidFill>
                <a:latin typeface="Futura Std Light" panose="020B0402020204020303" pitchFamily="34" charset="0"/>
              </a:rPr>
              <a:t>, backed by adequate </a:t>
            </a:r>
            <a:r>
              <a:rPr lang="en-US" sz="1800" dirty="0">
                <a:solidFill>
                  <a:srgbClr val="15853A"/>
                </a:solidFill>
                <a:latin typeface="Futura Std Light" panose="020B0402020204020303" pitchFamily="34" charset="0"/>
              </a:rPr>
              <a:t>funding</a:t>
            </a:r>
            <a:r>
              <a:rPr lang="en-US" sz="1800" dirty="0">
                <a:solidFill>
                  <a:srgbClr val="0F3858"/>
                </a:solidFill>
                <a:latin typeface="Futura Std Light" panose="020B0402020204020303" pitchFamily="34" charset="0"/>
              </a:rPr>
              <a:t>, strong health </a:t>
            </a:r>
            <a:r>
              <a:rPr lang="en-US" sz="1800" dirty="0">
                <a:solidFill>
                  <a:srgbClr val="15853A"/>
                </a:solidFill>
                <a:latin typeface="Futura Std Light" panose="020B0402020204020303" pitchFamily="34" charset="0"/>
              </a:rPr>
              <a:t>plans and evidence-based policies</a:t>
            </a:r>
            <a:r>
              <a:rPr lang="en-US" sz="1800" dirty="0">
                <a:solidFill>
                  <a:srgbClr val="0F3858"/>
                </a:solidFill>
                <a:latin typeface="Futura Std Light" panose="020B0402020204020303" pitchFamily="34" charset="0"/>
              </a:rPr>
              <a:t>.” WHO</a:t>
            </a:r>
          </a:p>
          <a:p>
            <a:pPr lvl="1">
              <a:buSzPct val="75000"/>
              <a:buFont typeface="Arial" panose="020B0604020202020204" pitchFamily="34" charset="0"/>
              <a:buChar char="•"/>
              <a:defRPr/>
            </a:pPr>
            <a:endParaRPr lang="en-US" sz="1800" dirty="0">
              <a:solidFill>
                <a:srgbClr val="0F3858"/>
              </a:solidFill>
              <a:latin typeface="Futura Std Light" panose="020B0402020204020303" pitchFamily="34" charset="0"/>
            </a:endParaRPr>
          </a:p>
          <a:p>
            <a:pPr lvl="1">
              <a:buSzPct val="75000"/>
              <a:buFont typeface="Arial" panose="020B0604020202020204" pitchFamily="34" charset="0"/>
              <a:buChar char="•"/>
              <a:defRPr/>
            </a:pPr>
            <a:r>
              <a:rPr lang="en-ET" sz="1800" dirty="0">
                <a:solidFill>
                  <a:srgbClr val="0F3858"/>
                </a:solidFill>
                <a:latin typeface="Futura Std Light" panose="020B0402020204020303" pitchFamily="34" charset="0"/>
              </a:rPr>
              <a:t>When health system is </a:t>
            </a:r>
            <a:r>
              <a:rPr lang="en-ET" sz="1800" dirty="0">
                <a:solidFill>
                  <a:srgbClr val="15853A"/>
                </a:solidFill>
                <a:latin typeface="Futura Std Light" panose="020B0402020204020303" pitchFamily="34" charset="0"/>
              </a:rPr>
              <a:t>strong</a:t>
            </a:r>
            <a:r>
              <a:rPr lang="en-ET" sz="1800" dirty="0">
                <a:solidFill>
                  <a:srgbClr val="0F3858"/>
                </a:solidFill>
                <a:latin typeface="Futura Std Light" panose="020B0402020204020303" pitchFamily="34" charset="0"/>
              </a:rPr>
              <a:t>, it is </a:t>
            </a:r>
            <a:r>
              <a:rPr lang="en-ET" sz="1800" dirty="0">
                <a:solidFill>
                  <a:srgbClr val="15853A"/>
                </a:solidFill>
                <a:latin typeface="Futura Std Light" panose="020B0402020204020303" pitchFamily="34" charset="0"/>
              </a:rPr>
              <a:t>resilient under pressure </a:t>
            </a:r>
            <a:r>
              <a:rPr lang="en-ET" sz="1800" dirty="0">
                <a:solidFill>
                  <a:srgbClr val="0F3858"/>
                </a:solidFill>
                <a:latin typeface="Futura Std Light" panose="020B0402020204020303" pitchFamily="34" charset="0"/>
              </a:rPr>
              <a:t>and leads to </a:t>
            </a:r>
            <a:r>
              <a:rPr lang="en-ET" sz="1800" dirty="0">
                <a:solidFill>
                  <a:srgbClr val="15853A"/>
                </a:solidFill>
                <a:latin typeface="Futura Std Light" panose="020B0402020204020303" pitchFamily="34" charset="0"/>
              </a:rPr>
              <a:t>greater health security.</a:t>
            </a:r>
          </a:p>
          <a:p>
            <a:pPr lvl="1">
              <a:buSzPct val="75000"/>
              <a:buFont typeface="Arial" panose="020B0604020202020204" pitchFamily="34" charset="0"/>
              <a:buChar char="•"/>
              <a:defRPr/>
            </a:pPr>
            <a:endParaRPr lang="en-ET" sz="1800" dirty="0">
              <a:solidFill>
                <a:srgbClr val="0F3858"/>
              </a:solidFill>
              <a:latin typeface="Futura Std Light" panose="020B0402020204020303" pitchFamily="34" charset="0"/>
            </a:endParaRPr>
          </a:p>
        </p:txBody>
      </p:sp>
      <p:sp>
        <p:nvSpPr>
          <p:cNvPr id="4" name="Title 1">
            <a:extLst>
              <a:ext uri="{FF2B5EF4-FFF2-40B4-BE49-F238E27FC236}">
                <a16:creationId xmlns:a16="http://schemas.microsoft.com/office/drawing/2014/main" id="{1D9FE33B-60C5-96AF-450E-65219E4B12DF}"/>
              </a:ext>
            </a:extLst>
          </p:cNvPr>
          <p:cNvSpPr>
            <a:spLocks noGrp="1"/>
          </p:cNvSpPr>
          <p:nvPr/>
        </p:nvSpPr>
        <p:spPr>
          <a:xfrm>
            <a:off x="1138198" y="471646"/>
            <a:ext cx="7365722" cy="588309"/>
          </a:xfrm>
          <a:prstGeom prst="rect">
            <a:avLst/>
          </a:prstGeom>
        </p:spPr>
        <p:txBody>
          <a:bodyPr vert="horz" lIns="68580" tIns="34290" rIns="68580" bIns="34290" rtlCol="0" anchor="b">
            <a:noAutofit/>
          </a:bodyPr>
          <a:lstStyle>
            <a:lvl1pPr algn="l" defTabSz="914400" rtl="0" eaLnBrk="1" latinLnBrk="0" hangingPunct="1">
              <a:lnSpc>
                <a:spcPct val="90000"/>
              </a:lnSpc>
              <a:spcBef>
                <a:spcPct val="0"/>
              </a:spcBef>
              <a:buNone/>
              <a:defRPr sz="2800" kern="1200">
                <a:solidFill>
                  <a:srgbClr val="2C70BA"/>
                </a:solidFill>
                <a:latin typeface="Futura Std Light" panose="020B0402020204020303" pitchFamily="34" charset="0"/>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2100" b="0" i="0" u="none" strike="noStrike" kern="1200" cap="none" spc="0" normalizeH="0" baseline="0" noProof="0" dirty="0">
                <a:ln>
                  <a:noFill/>
                </a:ln>
                <a:solidFill>
                  <a:srgbClr val="2C70BA"/>
                </a:solidFill>
                <a:effectLst/>
                <a:uLnTx/>
                <a:uFillTx/>
                <a:latin typeface="Futura Std Light" panose="020B0402020204020303" pitchFamily="34" charset="0"/>
                <a:ea typeface="+mj-ea"/>
                <a:cs typeface="+mj-cs"/>
              </a:rPr>
              <a:t>Health System Strengthening</a:t>
            </a:r>
          </a:p>
        </p:txBody>
      </p:sp>
      <p:pic>
        <p:nvPicPr>
          <p:cNvPr id="3" name="Image 2" descr="Une image contenant texte, Police, Graphique, capture d’écran&#10;&#10;Description générée automatiquement">
            <a:extLst>
              <a:ext uri="{FF2B5EF4-FFF2-40B4-BE49-F238E27FC236}">
                <a16:creationId xmlns:a16="http://schemas.microsoft.com/office/drawing/2014/main" id="{97065686-C4A6-2672-2D99-9F8838B1413D}"/>
              </a:ext>
            </a:extLst>
          </p:cNvPr>
          <p:cNvPicPr>
            <a:picLocks noChangeAspect="1"/>
          </p:cNvPicPr>
          <p:nvPr/>
        </p:nvPicPr>
        <p:blipFill>
          <a:blip r:embed="rId3"/>
          <a:stretch>
            <a:fillRect/>
          </a:stretch>
        </p:blipFill>
        <p:spPr>
          <a:xfrm>
            <a:off x="0" y="4737079"/>
            <a:ext cx="12182354" cy="2120921"/>
          </a:xfrm>
          <a:prstGeom prst="rect">
            <a:avLst/>
          </a:prstGeom>
        </p:spPr>
      </p:pic>
      <p:sp>
        <p:nvSpPr>
          <p:cNvPr id="2" name="TextBox 1">
            <a:extLst>
              <a:ext uri="{FF2B5EF4-FFF2-40B4-BE49-F238E27FC236}">
                <a16:creationId xmlns:a16="http://schemas.microsoft.com/office/drawing/2014/main" id="{571CBA49-16E9-6D9A-2FE9-5EC659B7956B}"/>
              </a:ext>
            </a:extLst>
          </p:cNvPr>
          <p:cNvSpPr txBox="1"/>
          <p:nvPr/>
        </p:nvSpPr>
        <p:spPr>
          <a:xfrm>
            <a:off x="1470032" y="5058489"/>
            <a:ext cx="10213052" cy="246221"/>
          </a:xfrm>
          <a:prstGeom prst="rect">
            <a:avLst/>
          </a:prstGeom>
          <a:noFill/>
        </p:spPr>
        <p:txBody>
          <a:bodyPr wrap="none" rtlCol="0">
            <a:spAutoFit/>
          </a:bodyPr>
          <a:lstStyle/>
          <a:p>
            <a:r>
              <a:rPr lang="en-ET" sz="1000" i="1" dirty="0"/>
              <a:t>Source:</a:t>
            </a:r>
            <a:r>
              <a:rPr lang="en-US" sz="1000" i="1" dirty="0">
                <a:effectLst/>
                <a:latin typeface="SourceSansPro"/>
              </a:rPr>
              <a:t> </a:t>
            </a:r>
            <a:r>
              <a:rPr lang="en-US" sz="1000" i="1" dirty="0"/>
              <a:t>Application of the essential public health functions: an integrated and comprehensive approach to public health. Geneva: World Health Organization; 2024. </a:t>
            </a:r>
            <a:r>
              <a:rPr lang="en-US" sz="1000" i="1" dirty="0" err="1"/>
              <a:t>Licence</a:t>
            </a:r>
            <a:r>
              <a:rPr lang="en-US" sz="1000" i="1" dirty="0"/>
              <a:t>: CC BY-NC-SA 3.0 IGO. </a:t>
            </a:r>
          </a:p>
        </p:txBody>
      </p:sp>
    </p:spTree>
    <p:extLst>
      <p:ext uri="{BB962C8B-B14F-4D97-AF65-F5344CB8AC3E}">
        <p14:creationId xmlns:p14="http://schemas.microsoft.com/office/powerpoint/2010/main" val="20313496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16FE4D-1740-D248-A1BB-326312402D5C}"/>
              </a:ext>
            </a:extLst>
          </p:cNvPr>
          <p:cNvSpPr>
            <a:spLocks noGrp="1"/>
          </p:cNvSpPr>
          <p:nvPr>
            <p:ph type="title"/>
          </p:nvPr>
        </p:nvSpPr>
        <p:spPr>
          <a:xfrm>
            <a:off x="701395" y="373185"/>
            <a:ext cx="4844465" cy="799395"/>
          </a:xfrm>
        </p:spPr>
        <p:txBody>
          <a:bodyPr>
            <a:normAutofit fontScale="90000"/>
          </a:bodyPr>
          <a:lstStyle/>
          <a:p>
            <a:pPr>
              <a:lnSpc>
                <a:spcPct val="110000"/>
              </a:lnSpc>
              <a:defRPr/>
            </a:pPr>
            <a:r>
              <a:rPr lang="en-US" sz="2300" dirty="0"/>
              <a:t>Unified List of Essential Public Health Functions</a:t>
            </a:r>
          </a:p>
        </p:txBody>
      </p:sp>
      <p:sp>
        <p:nvSpPr>
          <p:cNvPr id="3" name="Text Placeholder 2">
            <a:extLst>
              <a:ext uri="{FF2B5EF4-FFF2-40B4-BE49-F238E27FC236}">
                <a16:creationId xmlns:a16="http://schemas.microsoft.com/office/drawing/2014/main" id="{28212252-40DA-1845-B202-AAAF0DFBD51B}"/>
              </a:ext>
            </a:extLst>
          </p:cNvPr>
          <p:cNvSpPr>
            <a:spLocks noGrp="1"/>
          </p:cNvSpPr>
          <p:nvPr>
            <p:ph type="body" idx="1"/>
          </p:nvPr>
        </p:nvSpPr>
        <p:spPr>
          <a:xfrm>
            <a:off x="701395" y="1255993"/>
            <a:ext cx="4714010" cy="1543853"/>
          </a:xfrm>
        </p:spPr>
        <p:txBody>
          <a:bodyPr>
            <a:normAutofit/>
          </a:bodyPr>
          <a:lstStyle/>
          <a:p>
            <a:pPr>
              <a:lnSpc>
                <a:spcPct val="100000"/>
              </a:lnSpc>
            </a:pPr>
            <a:r>
              <a:rPr lang="en-US" dirty="0">
                <a:solidFill>
                  <a:srgbClr val="15853A"/>
                </a:solidFill>
                <a:ea typeface="ＭＳ Ｐゴシック" panose="020B0600070205080204" pitchFamily="34" charset="-128"/>
              </a:rPr>
              <a:t>Fundamental</a:t>
            </a:r>
            <a:r>
              <a:rPr lang="en-US" dirty="0">
                <a:solidFill>
                  <a:srgbClr val="0F3858"/>
                </a:solidFill>
                <a:ea typeface="ＭＳ Ｐゴシック" panose="020B0600070205080204" pitchFamily="34" charset="-128"/>
              </a:rPr>
              <a:t> </a:t>
            </a:r>
            <a:r>
              <a:rPr lang="en-US" dirty="0">
                <a:solidFill>
                  <a:srgbClr val="15853A"/>
                </a:solidFill>
                <a:ea typeface="ＭＳ Ｐゴシック" panose="020B0600070205080204" pitchFamily="34" charset="-128"/>
              </a:rPr>
              <a:t>interdependent</a:t>
            </a:r>
            <a:r>
              <a:rPr lang="en-US" dirty="0">
                <a:solidFill>
                  <a:srgbClr val="0F3858"/>
                </a:solidFill>
                <a:ea typeface="ＭＳ Ｐゴシック" panose="020B0600070205080204" pitchFamily="34" charset="-128"/>
              </a:rPr>
              <a:t> activities, both within and beyond the health sector, that are required to ensure comprehensive delivery of public health health decisions and policies.</a:t>
            </a:r>
          </a:p>
          <a:p>
            <a:endParaRPr lang="en-US" dirty="0">
              <a:solidFill>
                <a:schemeClr val="tx1"/>
              </a:solidFill>
            </a:endParaRPr>
          </a:p>
        </p:txBody>
      </p:sp>
      <p:pic>
        <p:nvPicPr>
          <p:cNvPr id="7" name="Image 6" descr="Une image contenant texte, Police, Graphique, capture d’écran&#10;&#10;Description générée automatiquement">
            <a:extLst>
              <a:ext uri="{FF2B5EF4-FFF2-40B4-BE49-F238E27FC236}">
                <a16:creationId xmlns:a16="http://schemas.microsoft.com/office/drawing/2014/main" id="{7806F14E-8A7A-507C-DDFF-238C0CDC347F}"/>
              </a:ext>
            </a:extLst>
          </p:cNvPr>
          <p:cNvPicPr>
            <a:picLocks noChangeAspect="1"/>
          </p:cNvPicPr>
          <p:nvPr/>
        </p:nvPicPr>
        <p:blipFill>
          <a:blip r:embed="rId2"/>
          <a:stretch>
            <a:fillRect/>
          </a:stretch>
        </p:blipFill>
        <p:spPr>
          <a:xfrm>
            <a:off x="9645" y="4698347"/>
            <a:ext cx="12182354" cy="2158697"/>
          </a:xfrm>
          <a:prstGeom prst="rect">
            <a:avLst/>
          </a:prstGeom>
        </p:spPr>
      </p:pic>
      <p:sp>
        <p:nvSpPr>
          <p:cNvPr id="4" name="Text Placeholder 2">
            <a:extLst>
              <a:ext uri="{FF2B5EF4-FFF2-40B4-BE49-F238E27FC236}">
                <a16:creationId xmlns:a16="http://schemas.microsoft.com/office/drawing/2014/main" id="{AB5BEB92-B203-8D23-D5D5-F0C1E8239765}"/>
              </a:ext>
            </a:extLst>
          </p:cNvPr>
          <p:cNvSpPr txBox="1">
            <a:spLocks/>
          </p:cNvSpPr>
          <p:nvPr/>
        </p:nvSpPr>
        <p:spPr>
          <a:xfrm>
            <a:off x="701395" y="2958354"/>
            <a:ext cx="4714010" cy="1951603"/>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1800" kern="1200">
                <a:solidFill>
                  <a:schemeClr val="tx1">
                    <a:tint val="75000"/>
                  </a:schemeClr>
                </a:solidFill>
                <a:latin typeface="Futura Std Light" panose="020B0402020204020303" pitchFamily="34" charset="0"/>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Futura Std Light" panose="020B0402020204020303" pitchFamily="34" charset="0"/>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Futura Std Light" panose="020B0402020204020303" pitchFamily="34" charset="0"/>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Futura Std Light" panose="020B0402020204020303" pitchFamily="34" charset="0"/>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Futura Std Light" panose="020B0402020204020303" pitchFamily="34" charset="0"/>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9pPr>
          </a:lstStyle>
          <a:p>
            <a:pPr>
              <a:lnSpc>
                <a:spcPct val="100000"/>
              </a:lnSpc>
            </a:pPr>
            <a:r>
              <a:rPr lang="en-US" dirty="0">
                <a:solidFill>
                  <a:srgbClr val="0F3858"/>
                </a:solidFill>
                <a:ea typeface="ＭＳ Ｐゴシック" panose="020B0600070205080204" pitchFamily="34" charset="-128"/>
              </a:rPr>
              <a:t>The resolution of World Health Assembly (WHA) 69.1 identified “Essential Public Health Functions(EPHF) as the </a:t>
            </a:r>
            <a:r>
              <a:rPr lang="en-US" dirty="0">
                <a:solidFill>
                  <a:srgbClr val="15853A"/>
                </a:solidFill>
                <a:ea typeface="ＭＳ Ｐゴシック" panose="020B0600070205080204" pitchFamily="34" charset="-128"/>
              </a:rPr>
              <a:t>most cost-effective, comprehensive</a:t>
            </a:r>
            <a:r>
              <a:rPr lang="en-US" dirty="0">
                <a:solidFill>
                  <a:srgbClr val="0F3858"/>
                </a:solidFill>
                <a:ea typeface="ＭＳ Ｐゴシック" panose="020B0600070205080204" pitchFamily="34" charset="-128"/>
              </a:rPr>
              <a:t> and </a:t>
            </a:r>
            <a:r>
              <a:rPr lang="en-US" dirty="0">
                <a:solidFill>
                  <a:srgbClr val="15853A"/>
                </a:solidFill>
                <a:ea typeface="ＭＳ Ｐゴシック" panose="020B0600070205080204" pitchFamily="34" charset="-128"/>
              </a:rPr>
              <a:t>sustainable</a:t>
            </a:r>
            <a:r>
              <a:rPr lang="en-US" dirty="0">
                <a:solidFill>
                  <a:srgbClr val="0F3858"/>
                </a:solidFill>
                <a:ea typeface="ＭＳ Ｐゴシック" panose="020B0600070205080204" pitchFamily="34" charset="-128"/>
              </a:rPr>
              <a:t> way to enhance </a:t>
            </a:r>
            <a:r>
              <a:rPr lang="en-US" dirty="0">
                <a:solidFill>
                  <a:srgbClr val="15853A"/>
                </a:solidFill>
                <a:ea typeface="ＭＳ Ｐゴシック" panose="020B0600070205080204" pitchFamily="34" charset="-128"/>
              </a:rPr>
              <a:t>populations</a:t>
            </a:r>
            <a:r>
              <a:rPr lang="en-US" dirty="0">
                <a:solidFill>
                  <a:srgbClr val="0F3858"/>
                </a:solidFill>
                <a:ea typeface="ＭＳ Ｐゴシック" panose="020B0600070205080204" pitchFamily="34" charset="-128"/>
              </a:rPr>
              <a:t> and </a:t>
            </a:r>
            <a:r>
              <a:rPr lang="en-US" dirty="0">
                <a:solidFill>
                  <a:srgbClr val="15853A"/>
                </a:solidFill>
                <a:ea typeface="ＭＳ Ｐゴシック" panose="020B0600070205080204" pitchFamily="34" charset="-128"/>
              </a:rPr>
              <a:t>individuals’ health </a:t>
            </a:r>
            <a:r>
              <a:rPr lang="en-US" dirty="0">
                <a:solidFill>
                  <a:srgbClr val="0F3858"/>
                </a:solidFill>
                <a:ea typeface="ＭＳ Ｐゴシック" panose="020B0600070205080204" pitchFamily="34" charset="-128"/>
              </a:rPr>
              <a:t>and </a:t>
            </a:r>
            <a:r>
              <a:rPr lang="en-US" dirty="0">
                <a:solidFill>
                  <a:srgbClr val="15853A"/>
                </a:solidFill>
                <a:ea typeface="ＭＳ Ｐゴシック" panose="020B0600070205080204" pitchFamily="34" charset="-128"/>
              </a:rPr>
              <a:t>reduce the burden of diseases.”</a:t>
            </a:r>
          </a:p>
          <a:p>
            <a:endParaRPr lang="en-US" dirty="0">
              <a:solidFill>
                <a:schemeClr val="tx1"/>
              </a:solidFill>
            </a:endParaRPr>
          </a:p>
        </p:txBody>
      </p:sp>
      <p:pic>
        <p:nvPicPr>
          <p:cNvPr id="10" name="Picture 12">
            <a:extLst>
              <a:ext uri="{FF2B5EF4-FFF2-40B4-BE49-F238E27FC236}">
                <a16:creationId xmlns:a16="http://schemas.microsoft.com/office/drawing/2014/main" id="{2C572D0E-B37C-20A3-F59B-0678D50B1D10}"/>
              </a:ext>
            </a:extLst>
          </p:cNvPr>
          <p:cNvPicPr>
            <a:picLocks noChangeAspect="1" noChangeArrowheads="1"/>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5580410" y="950682"/>
            <a:ext cx="6430491" cy="3641197"/>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a:extLst>
              <a:ext uri="{FF2B5EF4-FFF2-40B4-BE49-F238E27FC236}">
                <a16:creationId xmlns:a16="http://schemas.microsoft.com/office/drawing/2014/main" id="{FB7C635F-8AF0-6F8B-78E3-59C849A84928}"/>
              </a:ext>
            </a:extLst>
          </p:cNvPr>
          <p:cNvSpPr txBox="1"/>
          <p:nvPr/>
        </p:nvSpPr>
        <p:spPr>
          <a:xfrm>
            <a:off x="2841336" y="5082330"/>
            <a:ext cx="9341019" cy="246221"/>
          </a:xfrm>
          <a:prstGeom prst="rect">
            <a:avLst/>
          </a:prstGeom>
          <a:noFill/>
        </p:spPr>
        <p:txBody>
          <a:bodyPr wrap="none" rtlCol="0">
            <a:spAutoFit/>
          </a:bodyPr>
          <a:lstStyle/>
          <a:p>
            <a:r>
              <a:rPr lang="en-ET" sz="1000" i="1" dirty="0"/>
              <a:t>Figure source: </a:t>
            </a:r>
            <a:r>
              <a:rPr lang="en-ET" sz="1000" i="1" dirty="0">
                <a:solidFill>
                  <a:schemeClr val="tx1"/>
                </a:solidFill>
                <a:effectLst/>
                <a:latin typeface="MuseoSans"/>
                <a:ea typeface="Calibri" panose="020F0502020204030204" pitchFamily="34" charset="0"/>
                <a:cs typeface="Times New Roman" panose="02020603050405020304" pitchFamily="18" charset="0"/>
              </a:rPr>
              <a:t>Yu Zhang, et al. Towards applying the essential public health functions for building health systems resilince: a renewed list and key enablers for operationalozation</a:t>
            </a:r>
            <a:r>
              <a:rPr lang="en-ET" sz="1000" i="1" dirty="0">
                <a:solidFill>
                  <a:schemeClr val="tx1"/>
                </a:solidFill>
                <a:effectLst/>
              </a:rPr>
              <a:t> </a:t>
            </a:r>
            <a:endParaRPr lang="en-ET" sz="1000" i="1" dirty="0">
              <a:solidFill>
                <a:schemeClr val="tx1"/>
              </a:solidFill>
            </a:endParaRPr>
          </a:p>
        </p:txBody>
      </p:sp>
    </p:spTree>
    <p:extLst>
      <p:ext uri="{BB962C8B-B14F-4D97-AF65-F5344CB8AC3E}">
        <p14:creationId xmlns:p14="http://schemas.microsoft.com/office/powerpoint/2010/main" val="8912815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16FE4D-1740-D248-A1BB-326312402D5C}"/>
              </a:ext>
            </a:extLst>
          </p:cNvPr>
          <p:cNvSpPr>
            <a:spLocks noGrp="1"/>
          </p:cNvSpPr>
          <p:nvPr>
            <p:ph type="title"/>
          </p:nvPr>
        </p:nvSpPr>
        <p:spPr>
          <a:xfrm>
            <a:off x="831850" y="550985"/>
            <a:ext cx="4714010" cy="799395"/>
          </a:xfrm>
        </p:spPr>
        <p:txBody>
          <a:bodyPr>
            <a:normAutofit/>
          </a:bodyPr>
          <a:lstStyle/>
          <a:p>
            <a:pPr>
              <a:lnSpc>
                <a:spcPct val="110000"/>
              </a:lnSpc>
              <a:defRPr/>
            </a:pPr>
            <a:r>
              <a:rPr lang="en-US" sz="2100" dirty="0"/>
              <a:t>EPHFs to build Health System Resilience</a:t>
            </a:r>
          </a:p>
        </p:txBody>
      </p:sp>
      <p:sp>
        <p:nvSpPr>
          <p:cNvPr id="3" name="Text Placeholder 2">
            <a:extLst>
              <a:ext uri="{FF2B5EF4-FFF2-40B4-BE49-F238E27FC236}">
                <a16:creationId xmlns:a16="http://schemas.microsoft.com/office/drawing/2014/main" id="{28212252-40DA-1845-B202-AAAF0DFBD51B}"/>
              </a:ext>
            </a:extLst>
          </p:cNvPr>
          <p:cNvSpPr>
            <a:spLocks noGrp="1"/>
          </p:cNvSpPr>
          <p:nvPr>
            <p:ph type="body" idx="1"/>
          </p:nvPr>
        </p:nvSpPr>
        <p:spPr>
          <a:xfrm>
            <a:off x="685303" y="1597932"/>
            <a:ext cx="4714010" cy="1278272"/>
          </a:xfrm>
        </p:spPr>
        <p:txBody>
          <a:bodyPr>
            <a:normAutofit/>
          </a:bodyPr>
          <a:lstStyle/>
          <a:p>
            <a:r>
              <a:rPr lang="en-ET" dirty="0">
                <a:solidFill>
                  <a:srgbClr val="0F3858"/>
                </a:solidFill>
                <a:ea typeface="ＭＳ Ｐゴシック" panose="020B0600070205080204" pitchFamily="34" charset="-128"/>
              </a:rPr>
              <a:t>Applying EPHFs supports to achieve health-related goals including </a:t>
            </a:r>
            <a:r>
              <a:rPr lang="en-ET" dirty="0">
                <a:solidFill>
                  <a:srgbClr val="15853A"/>
                </a:solidFill>
                <a:ea typeface="ＭＳ Ｐゴシック" panose="020B0600070205080204" pitchFamily="34" charset="-128"/>
              </a:rPr>
              <a:t>universal health coverage</a:t>
            </a:r>
            <a:r>
              <a:rPr lang="en-ET" dirty="0">
                <a:solidFill>
                  <a:srgbClr val="0F3858"/>
                </a:solidFill>
                <a:ea typeface="ＭＳ Ｐゴシック" panose="020B0600070205080204" pitchFamily="34" charset="-128"/>
              </a:rPr>
              <a:t>, </a:t>
            </a:r>
            <a:r>
              <a:rPr lang="en-ET" dirty="0">
                <a:solidFill>
                  <a:srgbClr val="15853A"/>
                </a:solidFill>
                <a:ea typeface="ＭＳ Ｐゴシック" panose="020B0600070205080204" pitchFamily="34" charset="-128"/>
              </a:rPr>
              <a:t>health security</a:t>
            </a:r>
            <a:r>
              <a:rPr lang="en-ET" dirty="0">
                <a:solidFill>
                  <a:srgbClr val="0F3858"/>
                </a:solidFill>
                <a:ea typeface="ＭＳ Ｐゴシック" panose="020B0600070205080204" pitchFamily="34" charset="-128"/>
              </a:rPr>
              <a:t>, and other health-related SDG goals.</a:t>
            </a:r>
          </a:p>
          <a:p>
            <a:endParaRPr lang="en-US" dirty="0">
              <a:solidFill>
                <a:schemeClr val="tx1"/>
              </a:solidFill>
            </a:endParaRPr>
          </a:p>
        </p:txBody>
      </p:sp>
      <p:pic>
        <p:nvPicPr>
          <p:cNvPr id="7" name="Image 6" descr="Une image contenant texte, Police, Graphique, capture d’écran&#10;&#10;Description générée automatiquement">
            <a:extLst>
              <a:ext uri="{FF2B5EF4-FFF2-40B4-BE49-F238E27FC236}">
                <a16:creationId xmlns:a16="http://schemas.microsoft.com/office/drawing/2014/main" id="{7806F14E-8A7A-507C-DDFF-238C0CDC347F}"/>
              </a:ext>
            </a:extLst>
          </p:cNvPr>
          <p:cNvPicPr>
            <a:picLocks noChangeAspect="1"/>
          </p:cNvPicPr>
          <p:nvPr/>
        </p:nvPicPr>
        <p:blipFill>
          <a:blip r:embed="rId2"/>
          <a:stretch>
            <a:fillRect/>
          </a:stretch>
        </p:blipFill>
        <p:spPr>
          <a:xfrm>
            <a:off x="9645" y="4698347"/>
            <a:ext cx="12182354" cy="2158697"/>
          </a:xfrm>
          <a:prstGeom prst="rect">
            <a:avLst/>
          </a:prstGeom>
        </p:spPr>
      </p:pic>
      <p:sp>
        <p:nvSpPr>
          <p:cNvPr id="4" name="Text Placeholder 2">
            <a:extLst>
              <a:ext uri="{FF2B5EF4-FFF2-40B4-BE49-F238E27FC236}">
                <a16:creationId xmlns:a16="http://schemas.microsoft.com/office/drawing/2014/main" id="{AB5BEB92-B203-8D23-D5D5-F0C1E8239765}"/>
              </a:ext>
            </a:extLst>
          </p:cNvPr>
          <p:cNvSpPr txBox="1">
            <a:spLocks/>
          </p:cNvSpPr>
          <p:nvPr/>
        </p:nvSpPr>
        <p:spPr>
          <a:xfrm>
            <a:off x="685303" y="3389337"/>
            <a:ext cx="4714010" cy="1543853"/>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1800" kern="1200">
                <a:solidFill>
                  <a:schemeClr val="tx1">
                    <a:tint val="75000"/>
                  </a:schemeClr>
                </a:solidFill>
                <a:latin typeface="Futura Std Light" panose="020B0402020204020303" pitchFamily="34" charset="0"/>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Futura Std Light" panose="020B0402020204020303" pitchFamily="34" charset="0"/>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Futura Std Light" panose="020B0402020204020303" pitchFamily="34" charset="0"/>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Futura Std Light" panose="020B0402020204020303" pitchFamily="34" charset="0"/>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Futura Std Light" panose="020B0402020204020303" pitchFamily="34" charset="0"/>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9pPr>
          </a:lstStyle>
          <a:p>
            <a:r>
              <a:rPr lang="en-ET" dirty="0">
                <a:solidFill>
                  <a:srgbClr val="0F3858"/>
                </a:solidFill>
                <a:ea typeface="ＭＳ Ｐゴシック" panose="020B0600070205080204" pitchFamily="34" charset="-128"/>
              </a:rPr>
              <a:t>Health systems with </a:t>
            </a:r>
            <a:r>
              <a:rPr lang="en-ET" dirty="0">
                <a:solidFill>
                  <a:srgbClr val="15853A"/>
                </a:solidFill>
                <a:ea typeface="ＭＳ Ｐゴシック" panose="020B0600070205080204" pitchFamily="34" charset="-128"/>
              </a:rPr>
              <a:t>strong primary health care</a:t>
            </a:r>
            <a:r>
              <a:rPr lang="en-ET" dirty="0">
                <a:solidFill>
                  <a:srgbClr val="0F3858"/>
                </a:solidFill>
                <a:ea typeface="ＭＳ Ｐゴシック" panose="020B0600070205080204" pitchFamily="34" charset="-128"/>
              </a:rPr>
              <a:t> at their core have </a:t>
            </a:r>
            <a:r>
              <a:rPr lang="en-ET" dirty="0">
                <a:solidFill>
                  <a:srgbClr val="15853A"/>
                </a:solidFill>
                <a:ea typeface="ＭＳ Ｐゴシック" panose="020B0600070205080204" pitchFamily="34" charset="-128"/>
              </a:rPr>
              <a:t>lower health costs</a:t>
            </a:r>
            <a:r>
              <a:rPr lang="en-ET" dirty="0">
                <a:solidFill>
                  <a:srgbClr val="0F3858"/>
                </a:solidFill>
                <a:ea typeface="ＭＳ Ｐゴシック" panose="020B0600070205080204" pitchFamily="34" charset="-128"/>
              </a:rPr>
              <a:t>, </a:t>
            </a:r>
            <a:r>
              <a:rPr lang="en-ET" dirty="0">
                <a:solidFill>
                  <a:srgbClr val="15853A"/>
                </a:solidFill>
                <a:ea typeface="ＭＳ Ｐゴシック" panose="020B0600070205080204" pitchFamily="34" charset="-128"/>
              </a:rPr>
              <a:t>better population health</a:t>
            </a:r>
            <a:r>
              <a:rPr lang="en-ET" dirty="0">
                <a:solidFill>
                  <a:srgbClr val="0F3858"/>
                </a:solidFill>
                <a:ea typeface="ＭＳ Ｐゴシック" panose="020B0600070205080204" pitchFamily="34" charset="-128"/>
              </a:rPr>
              <a:t>, </a:t>
            </a:r>
            <a:r>
              <a:rPr lang="en-ET" dirty="0">
                <a:solidFill>
                  <a:srgbClr val="15853A"/>
                </a:solidFill>
                <a:ea typeface="ＭＳ Ｐゴシック" panose="020B0600070205080204" pitchFamily="34" charset="-128"/>
              </a:rPr>
              <a:t>higher patient satisfaction</a:t>
            </a:r>
            <a:r>
              <a:rPr lang="en-ET" dirty="0">
                <a:solidFill>
                  <a:srgbClr val="0F3858"/>
                </a:solidFill>
                <a:ea typeface="ＭＳ Ｐゴシック" panose="020B0600070205080204" pitchFamily="34" charset="-128"/>
              </a:rPr>
              <a:t>, </a:t>
            </a:r>
            <a:r>
              <a:rPr lang="en-ET" dirty="0">
                <a:solidFill>
                  <a:srgbClr val="15853A"/>
                </a:solidFill>
                <a:ea typeface="ＭＳ Ｐゴシック" panose="020B0600070205080204" pitchFamily="34" charset="-128"/>
              </a:rPr>
              <a:t>fewer unnecessary hospital admissions</a:t>
            </a:r>
            <a:r>
              <a:rPr lang="en-ET" dirty="0">
                <a:solidFill>
                  <a:srgbClr val="0F3858"/>
                </a:solidFill>
                <a:ea typeface="ＭＳ Ｐゴシック" panose="020B0600070205080204" pitchFamily="34" charset="-128"/>
              </a:rPr>
              <a:t> and greater socioeconomic equity. </a:t>
            </a:r>
          </a:p>
          <a:p>
            <a:endParaRPr lang="en-US" dirty="0">
              <a:solidFill>
                <a:schemeClr val="tx1"/>
              </a:solidFill>
            </a:endParaRPr>
          </a:p>
        </p:txBody>
      </p:sp>
      <p:sp>
        <p:nvSpPr>
          <p:cNvPr id="11" name="TextBox 10">
            <a:extLst>
              <a:ext uri="{FF2B5EF4-FFF2-40B4-BE49-F238E27FC236}">
                <a16:creationId xmlns:a16="http://schemas.microsoft.com/office/drawing/2014/main" id="{FB7C635F-8AF0-6F8B-78E3-59C849A84928}"/>
              </a:ext>
            </a:extLst>
          </p:cNvPr>
          <p:cNvSpPr txBox="1"/>
          <p:nvPr/>
        </p:nvSpPr>
        <p:spPr>
          <a:xfrm>
            <a:off x="2733396" y="5136957"/>
            <a:ext cx="9341019" cy="246221"/>
          </a:xfrm>
          <a:prstGeom prst="rect">
            <a:avLst/>
          </a:prstGeom>
          <a:noFill/>
        </p:spPr>
        <p:txBody>
          <a:bodyPr wrap="none" rtlCol="0">
            <a:spAutoFit/>
          </a:bodyPr>
          <a:lstStyle/>
          <a:p>
            <a:r>
              <a:rPr lang="en-ET" sz="1000" i="1" dirty="0"/>
              <a:t>Figure source: </a:t>
            </a:r>
            <a:r>
              <a:rPr lang="en-ET" sz="1000" i="1" dirty="0">
                <a:solidFill>
                  <a:schemeClr val="tx1"/>
                </a:solidFill>
                <a:effectLst/>
                <a:latin typeface="MuseoSans"/>
                <a:ea typeface="Calibri" panose="020F0502020204030204" pitchFamily="34" charset="0"/>
                <a:cs typeface="Times New Roman" panose="02020603050405020304" pitchFamily="18" charset="0"/>
              </a:rPr>
              <a:t>Yu Zhang, et al. Towards applying the essential public health functions for building health systems resilince: a renewed list and key enablers for operationalozation</a:t>
            </a:r>
            <a:r>
              <a:rPr lang="en-ET" sz="1000" i="1" dirty="0">
                <a:solidFill>
                  <a:schemeClr val="tx1"/>
                </a:solidFill>
                <a:effectLst/>
              </a:rPr>
              <a:t> </a:t>
            </a:r>
            <a:endParaRPr lang="en-ET" sz="1000" i="1" dirty="0">
              <a:solidFill>
                <a:schemeClr val="tx1"/>
              </a:solidFill>
            </a:endParaRPr>
          </a:p>
        </p:txBody>
      </p:sp>
      <p:pic>
        <p:nvPicPr>
          <p:cNvPr id="5" name="Picture 13">
            <a:extLst>
              <a:ext uri="{FF2B5EF4-FFF2-40B4-BE49-F238E27FC236}">
                <a16:creationId xmlns:a16="http://schemas.microsoft.com/office/drawing/2014/main" id="{9CE566B8-9F08-D9FC-D734-20BB11872B0D}"/>
              </a:ext>
            </a:extLst>
          </p:cNvPr>
          <p:cNvPicPr>
            <a:picLocks noChangeAspect="1" noChangeArrowheads="1"/>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5612362" y="387592"/>
            <a:ext cx="6221835" cy="4639787"/>
          </a:xfrm>
          <a:prstGeom prst="rect">
            <a:avLst/>
          </a:prstGeom>
          <a:noFill/>
          <a:ln w="19050">
            <a:solidFill>
              <a:schemeClr val="accent5">
                <a:lumMod val="50000"/>
              </a:schemeClr>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422071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3"/>
          <p:cNvSpPr txBox="1">
            <a:spLocks noChangeArrowheads="1"/>
          </p:cNvSpPr>
          <p:nvPr/>
        </p:nvSpPr>
        <p:spPr bwMode="auto">
          <a:xfrm>
            <a:off x="640081" y="1075267"/>
            <a:ext cx="10922924" cy="4106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457200">
              <a:spcBef>
                <a:spcPct val="20000"/>
              </a:spcBef>
              <a:buFont typeface="Arial" panose="020B0604020202020204" pitchFamily="34" charset="0"/>
              <a:buChar char="•"/>
              <a:tabLst>
                <a:tab pos="793750" algn="l"/>
                <a:tab pos="1082675" algn="l"/>
              </a:tabLst>
              <a:defRPr sz="3200">
                <a:solidFill>
                  <a:schemeClr val="tx1"/>
                </a:solidFill>
                <a:latin typeface="Cambria" panose="02040503050406030204" pitchFamily="18" charset="0"/>
                <a:ea typeface="ＭＳ Ｐゴシック" panose="020B0600070205080204" pitchFamily="34" charset="-128"/>
              </a:defRPr>
            </a:lvl1pPr>
            <a:lvl2pPr indent="-457200">
              <a:spcBef>
                <a:spcPct val="20000"/>
              </a:spcBef>
              <a:buFont typeface="Arial" panose="020B0604020202020204" pitchFamily="34" charset="0"/>
              <a:buChar char="–"/>
              <a:tabLst>
                <a:tab pos="793750" algn="l"/>
                <a:tab pos="1082675" algn="l"/>
              </a:tabLst>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Font typeface="Arial" panose="020B0604020202020204" pitchFamily="34" charset="0"/>
              <a:buChar char="•"/>
              <a:tabLst>
                <a:tab pos="793750" algn="l"/>
                <a:tab pos="1082675" algn="l"/>
              </a:tabLst>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Font typeface="Arial" panose="020B0604020202020204" pitchFamily="34" charset="0"/>
              <a:buChar char="–"/>
              <a:tabLst>
                <a:tab pos="793750" algn="l"/>
                <a:tab pos="1082675" algn="l"/>
              </a:tabLst>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Font typeface="Arial" panose="020B0604020202020204" pitchFamily="34" charset="0"/>
              <a:buChar char="»"/>
              <a:tabLst>
                <a:tab pos="793750" algn="l"/>
                <a:tab pos="1082675" algn="l"/>
              </a:tabLst>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tabLst>
                <a:tab pos="793750" algn="l"/>
                <a:tab pos="1082675" algn="l"/>
              </a:tabLst>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tabLst>
                <a:tab pos="793750" algn="l"/>
                <a:tab pos="1082675" algn="l"/>
              </a:tabLst>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tabLst>
                <a:tab pos="793750" algn="l"/>
                <a:tab pos="1082675" algn="l"/>
              </a:tabLst>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tabLst>
                <a:tab pos="793750" algn="l"/>
                <a:tab pos="1082675" algn="l"/>
              </a:tabLst>
              <a:defRPr sz="2000">
                <a:solidFill>
                  <a:schemeClr val="tx1"/>
                </a:solidFill>
                <a:latin typeface="Cambria" panose="02040503050406030204" pitchFamily="18" charset="0"/>
                <a:ea typeface="ＭＳ Ｐゴシック" panose="020B0600070205080204" pitchFamily="34" charset="-128"/>
              </a:defRPr>
            </a:lvl9pPr>
          </a:lstStyle>
          <a:p>
            <a:r>
              <a:rPr lang="en-US" sz="1800" dirty="0">
                <a:solidFill>
                  <a:srgbClr val="0F3858"/>
                </a:solidFill>
                <a:latin typeface="Futura Std Light" panose="020B0402020204020303" pitchFamily="34" charset="0"/>
              </a:rPr>
              <a:t>To enhance public health with EPHFs, it's crucial to maintain strong, high-level political commitment. </a:t>
            </a:r>
          </a:p>
          <a:p>
            <a:pPr lvl="2"/>
            <a:r>
              <a:rPr lang="en-US" sz="1600" dirty="0">
                <a:solidFill>
                  <a:srgbClr val="0F3858"/>
                </a:solidFill>
                <a:latin typeface="Futura Std Light" panose="020B0402020204020303" pitchFamily="34" charset="0"/>
              </a:rPr>
              <a:t>Incorporate EPHFs into health laws, health policies, strategies, and plans; allocating funding for EPHFs in multi-year budgets; </a:t>
            </a:r>
          </a:p>
          <a:p>
            <a:pPr lvl="2"/>
            <a:r>
              <a:rPr lang="en-ET" sz="1600" dirty="0">
                <a:solidFill>
                  <a:srgbClr val="0F3858"/>
                </a:solidFill>
                <a:latin typeface="Futura Std Light" panose="020B0402020204020303" pitchFamily="34" charset="0"/>
              </a:rPr>
              <a:t>Set up an institutional arangement </a:t>
            </a:r>
            <a:r>
              <a:rPr lang="en-US" sz="1600" dirty="0">
                <a:solidFill>
                  <a:srgbClr val="0F3858"/>
                </a:solidFill>
                <a:latin typeface="Futura Std Light" panose="020B0402020204020303" pitchFamily="34" charset="0"/>
              </a:rPr>
              <a:t>to guide, coordinate, and oversee the implementation of EPHFs, among other measures.</a:t>
            </a:r>
          </a:p>
          <a:p>
            <a:pPr lvl="2"/>
            <a:r>
              <a:rPr lang="en-US" sz="1600" dirty="0">
                <a:solidFill>
                  <a:srgbClr val="0F3858"/>
                </a:solidFill>
                <a:latin typeface="Futura Std Light" panose="020B0402020204020303" pitchFamily="34" charset="0"/>
              </a:rPr>
              <a:t>One of the institutional arrangements is establishing a National Public Health Institute (NPHI)</a:t>
            </a:r>
          </a:p>
          <a:p>
            <a:pPr lvl="1">
              <a:buSzPct val="75000"/>
              <a:buFont typeface="Arial" panose="020B0604020202020204" pitchFamily="34" charset="0"/>
              <a:buChar char="•"/>
              <a:defRPr/>
            </a:pPr>
            <a:endParaRPr lang="en-ET" sz="1800" dirty="0">
              <a:solidFill>
                <a:srgbClr val="0F3858"/>
              </a:solidFill>
              <a:latin typeface="Futura Std Light" panose="020B0402020204020303" pitchFamily="34" charset="0"/>
            </a:endParaRPr>
          </a:p>
          <a:p>
            <a:pPr lvl="1">
              <a:buSzPct val="75000"/>
              <a:buFont typeface="Arial" panose="020B0604020202020204" pitchFamily="34" charset="0"/>
              <a:buChar char="•"/>
              <a:defRPr/>
            </a:pPr>
            <a:r>
              <a:rPr lang="en-ET" sz="1800" dirty="0">
                <a:solidFill>
                  <a:srgbClr val="0F3858"/>
                </a:solidFill>
                <a:latin typeface="Futura Std Light" panose="020B0402020204020303" pitchFamily="34" charset="0"/>
              </a:rPr>
              <a:t>Organizing public health leadership and expertise within an NPHI can support to improve the efficiency of the implementation of public health functions and improve public health stewardship and accountability</a:t>
            </a:r>
            <a:r>
              <a:rPr lang="en-US" sz="1800" dirty="0">
                <a:solidFill>
                  <a:srgbClr val="0F3858"/>
                </a:solidFill>
                <a:latin typeface="Futura Std Light" panose="020B0402020204020303" pitchFamily="34" charset="0"/>
              </a:rPr>
              <a:t>.</a:t>
            </a:r>
          </a:p>
          <a:p>
            <a:pPr lvl="1">
              <a:buSzPct val="75000"/>
              <a:buFont typeface="Arial" panose="020B0604020202020204" pitchFamily="34" charset="0"/>
              <a:buChar char="•"/>
              <a:defRPr/>
            </a:pPr>
            <a:endParaRPr lang="en-US" sz="1800" dirty="0">
              <a:solidFill>
                <a:srgbClr val="0F3858"/>
              </a:solidFill>
              <a:latin typeface="Futura Std Light" panose="020B0402020204020303" pitchFamily="34" charset="0"/>
            </a:endParaRPr>
          </a:p>
          <a:p>
            <a:pPr lvl="1">
              <a:buSzPct val="75000"/>
              <a:buFont typeface="Arial" panose="020B0604020202020204" pitchFamily="34" charset="0"/>
              <a:buChar char="•"/>
              <a:defRPr/>
            </a:pPr>
            <a:r>
              <a:rPr lang="en-ET" sz="1800" dirty="0">
                <a:solidFill>
                  <a:srgbClr val="0F3858"/>
                </a:solidFill>
                <a:latin typeface="Futura Std Light" panose="020B0402020204020303" pitchFamily="34" charset="0"/>
              </a:rPr>
              <a:t>EPHFs provide guidance for defining the scope and functions of NPHIs</a:t>
            </a:r>
          </a:p>
          <a:p>
            <a:pPr lvl="1">
              <a:buSzPct val="75000"/>
              <a:buFont typeface="Arial" panose="020B0604020202020204" pitchFamily="34" charset="0"/>
              <a:buChar char="•"/>
              <a:defRPr/>
            </a:pPr>
            <a:endParaRPr lang="en-ET" sz="1800" dirty="0">
              <a:solidFill>
                <a:srgbClr val="0F3858"/>
              </a:solidFill>
              <a:latin typeface="Futura Std Light" panose="020B0402020204020303" pitchFamily="34" charset="0"/>
            </a:endParaRPr>
          </a:p>
        </p:txBody>
      </p:sp>
      <p:sp>
        <p:nvSpPr>
          <p:cNvPr id="4" name="Title 1">
            <a:extLst>
              <a:ext uri="{FF2B5EF4-FFF2-40B4-BE49-F238E27FC236}">
                <a16:creationId xmlns:a16="http://schemas.microsoft.com/office/drawing/2014/main" id="{1D9FE33B-60C5-96AF-450E-65219E4B12DF}"/>
              </a:ext>
            </a:extLst>
          </p:cNvPr>
          <p:cNvSpPr>
            <a:spLocks noGrp="1"/>
          </p:cNvSpPr>
          <p:nvPr/>
        </p:nvSpPr>
        <p:spPr>
          <a:xfrm>
            <a:off x="1112798" y="293846"/>
            <a:ext cx="7565227" cy="588309"/>
          </a:xfrm>
          <a:prstGeom prst="rect">
            <a:avLst/>
          </a:prstGeom>
        </p:spPr>
        <p:txBody>
          <a:bodyPr vert="horz" lIns="68580" tIns="34290" rIns="68580" bIns="34290" rtlCol="0" anchor="b">
            <a:normAutofit/>
          </a:bodyPr>
          <a:lstStyle>
            <a:lvl1pPr algn="l" defTabSz="914400" rtl="0" eaLnBrk="1" latinLnBrk="0" hangingPunct="1">
              <a:lnSpc>
                <a:spcPct val="90000"/>
              </a:lnSpc>
              <a:spcBef>
                <a:spcPct val="0"/>
              </a:spcBef>
              <a:buNone/>
              <a:defRPr sz="2800" kern="1200">
                <a:solidFill>
                  <a:srgbClr val="2C70BA"/>
                </a:solidFill>
                <a:latin typeface="Futura Std Light" panose="020B0402020204020303" pitchFamily="34" charset="0"/>
                <a:ea typeface="+mj-ea"/>
                <a:cs typeface="+mj-cs"/>
              </a:defRPr>
            </a:lvl1pPr>
          </a:lstStyle>
          <a:p>
            <a:pPr>
              <a:lnSpc>
                <a:spcPct val="110000"/>
              </a:lnSpc>
              <a:defRPr/>
            </a:pPr>
            <a:r>
              <a:rPr lang="en-US" sz="2100" dirty="0"/>
              <a:t>EPHFs to build Health System Resilience</a:t>
            </a:r>
          </a:p>
        </p:txBody>
      </p:sp>
      <p:pic>
        <p:nvPicPr>
          <p:cNvPr id="3" name="Image 2" descr="Une image contenant texte, Police, Graphique, capture d’écran&#10;&#10;Description générée automatiquement">
            <a:extLst>
              <a:ext uri="{FF2B5EF4-FFF2-40B4-BE49-F238E27FC236}">
                <a16:creationId xmlns:a16="http://schemas.microsoft.com/office/drawing/2014/main" id="{97065686-C4A6-2672-2D99-9F8838B1413D}"/>
              </a:ext>
            </a:extLst>
          </p:cNvPr>
          <p:cNvPicPr>
            <a:picLocks noChangeAspect="1"/>
          </p:cNvPicPr>
          <p:nvPr/>
        </p:nvPicPr>
        <p:blipFill>
          <a:blip r:embed="rId3"/>
          <a:stretch>
            <a:fillRect/>
          </a:stretch>
        </p:blipFill>
        <p:spPr>
          <a:xfrm>
            <a:off x="0" y="4737079"/>
            <a:ext cx="12182354" cy="2120921"/>
          </a:xfrm>
          <a:prstGeom prst="rect">
            <a:avLst/>
          </a:prstGeom>
        </p:spPr>
      </p:pic>
    </p:spTree>
    <p:extLst>
      <p:ext uri="{BB962C8B-B14F-4D97-AF65-F5344CB8AC3E}">
        <p14:creationId xmlns:p14="http://schemas.microsoft.com/office/powerpoint/2010/main" val="13185684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E5F6E9-2D5F-EB49-A21F-BE8C40F8CE8E}"/>
              </a:ext>
            </a:extLst>
          </p:cNvPr>
          <p:cNvSpPr>
            <a:spLocks noGrp="1"/>
          </p:cNvSpPr>
          <p:nvPr>
            <p:ph type="title"/>
          </p:nvPr>
        </p:nvSpPr>
        <p:spPr>
          <a:xfrm>
            <a:off x="232756" y="1670859"/>
            <a:ext cx="3524597" cy="1346662"/>
          </a:xfrm>
        </p:spPr>
        <p:txBody>
          <a:bodyPr>
            <a:normAutofit/>
          </a:bodyPr>
          <a:lstStyle/>
          <a:p>
            <a:pPr>
              <a:lnSpc>
                <a:spcPct val="110000"/>
              </a:lnSpc>
              <a:defRPr/>
            </a:pPr>
            <a:r>
              <a:rPr lang="en-US" sz="2100" dirty="0"/>
              <a:t>EPHF 3: Public Health Stewardship</a:t>
            </a:r>
          </a:p>
        </p:txBody>
      </p:sp>
      <p:sp>
        <p:nvSpPr>
          <p:cNvPr id="3" name="Content Placeholder 2">
            <a:extLst>
              <a:ext uri="{FF2B5EF4-FFF2-40B4-BE49-F238E27FC236}">
                <a16:creationId xmlns:a16="http://schemas.microsoft.com/office/drawing/2014/main" id="{501F8707-884B-3A43-B40D-29E65D34BFCB}"/>
              </a:ext>
            </a:extLst>
          </p:cNvPr>
          <p:cNvSpPr>
            <a:spLocks noGrp="1"/>
          </p:cNvSpPr>
          <p:nvPr>
            <p:ph idx="1"/>
          </p:nvPr>
        </p:nvSpPr>
        <p:spPr>
          <a:xfrm>
            <a:off x="3293533" y="606829"/>
            <a:ext cx="8534795" cy="5843848"/>
          </a:xfrm>
        </p:spPr>
        <p:txBody>
          <a:bodyPr vert="horz" lIns="91440" tIns="45720" rIns="91440" bIns="45720" rtlCol="0" anchor="t">
            <a:normAutofit/>
          </a:bodyPr>
          <a:lstStyle/>
          <a:p>
            <a:r>
              <a:rPr lang="en-US" sz="1800" b="1" dirty="0">
                <a:solidFill>
                  <a:srgbClr val="0F3858"/>
                </a:solidFill>
                <a:latin typeface="Futura Std Light"/>
                <a:cs typeface="Futura Medium"/>
              </a:rPr>
              <a:t>Subfunction 3.1</a:t>
            </a:r>
            <a:r>
              <a:rPr lang="en-US" sz="1800" dirty="0">
                <a:solidFill>
                  <a:srgbClr val="0F3858"/>
                </a:solidFill>
                <a:latin typeface="Futura Std Light"/>
                <a:cs typeface="Futura Medium"/>
              </a:rPr>
              <a:t>: Advocating public health-oriented planning, policies and strategies </a:t>
            </a:r>
          </a:p>
          <a:p>
            <a:pPr marL="0" indent="0">
              <a:buNone/>
            </a:pPr>
            <a:endParaRPr lang="en-US" sz="1800" dirty="0">
              <a:solidFill>
                <a:srgbClr val="0F3858"/>
              </a:solidFill>
              <a:latin typeface="Futura Std Light"/>
              <a:cs typeface="Futura Medium" panose="020B0602020204020303" pitchFamily="34" charset="-79"/>
            </a:endParaRPr>
          </a:p>
          <a:p>
            <a:r>
              <a:rPr lang="en-US" sz="1800" b="1" dirty="0">
                <a:solidFill>
                  <a:srgbClr val="15853A"/>
                </a:solidFill>
                <a:latin typeface="Futura Std Light"/>
                <a:cs typeface="Futura Medium"/>
              </a:rPr>
              <a:t>Subfunction 3.2</a:t>
            </a:r>
            <a:r>
              <a:rPr lang="en-US" sz="1800" dirty="0">
                <a:solidFill>
                  <a:srgbClr val="15853A"/>
                </a:solidFill>
                <a:latin typeface="Futura Std Light"/>
                <a:cs typeface="Futura Medium"/>
              </a:rPr>
              <a:t>: Strengthening institutional public health structures for the coordination, integration and delivery of public health functions and services in the health and other sectors </a:t>
            </a:r>
          </a:p>
          <a:p>
            <a:pPr>
              <a:buFont typeface="Arial" panose="020B0604020202020204" pitchFamily="34" charset="0"/>
              <a:buChar char="•"/>
            </a:pPr>
            <a:endParaRPr lang="en-GB" sz="1800" b="1" dirty="0">
              <a:solidFill>
                <a:srgbClr val="0F3858"/>
              </a:solidFill>
              <a:latin typeface="Futura Std Light"/>
              <a:cs typeface="Futura Medium" panose="020B0602020204020303" pitchFamily="34" charset="-79"/>
            </a:endParaRPr>
          </a:p>
          <a:p>
            <a:r>
              <a:rPr lang="en-US" sz="1800" b="1" dirty="0">
                <a:solidFill>
                  <a:srgbClr val="0F3858"/>
                </a:solidFill>
                <a:latin typeface="Futura Std Light"/>
                <a:cs typeface="Futura Medium"/>
              </a:rPr>
              <a:t>Subfunction 3.3</a:t>
            </a:r>
            <a:r>
              <a:rPr lang="en-US" sz="1800" dirty="0">
                <a:solidFill>
                  <a:srgbClr val="0F3858"/>
                </a:solidFill>
                <a:latin typeface="Futura Std Light"/>
                <a:cs typeface="Futura Medium"/>
              </a:rPr>
              <a:t>: Developing, monitoring and evaluating public health regulations and laws that act as formal, regulatory, institutional frameworks for public health governance, functions and services </a:t>
            </a:r>
          </a:p>
          <a:p>
            <a:pPr>
              <a:buFont typeface="Arial" panose="020B0604020202020204" pitchFamily="34" charset="0"/>
              <a:buChar char="•"/>
            </a:pPr>
            <a:endParaRPr lang="en-US" sz="1800" b="1" dirty="0">
              <a:solidFill>
                <a:srgbClr val="0F3858"/>
              </a:solidFill>
              <a:latin typeface="Futura Std Light"/>
              <a:cs typeface="Futura Medium" panose="020B0602020204020303" pitchFamily="34" charset="-79"/>
            </a:endParaRPr>
          </a:p>
          <a:p>
            <a:r>
              <a:rPr lang="en-US" sz="1800" b="1" dirty="0">
                <a:solidFill>
                  <a:srgbClr val="0F3858"/>
                </a:solidFill>
                <a:latin typeface="Futura Std Light"/>
                <a:cs typeface="Futura Medium"/>
              </a:rPr>
              <a:t>Subfunction 3.4</a:t>
            </a:r>
            <a:r>
              <a:rPr lang="en-US" sz="1800" dirty="0">
                <a:solidFill>
                  <a:srgbClr val="0F3858"/>
                </a:solidFill>
                <a:latin typeface="Futura Std Light"/>
                <a:cs typeface="Futura Medium"/>
              </a:rPr>
              <a:t>: Maintaining and applying public health ethics and values in governance </a:t>
            </a:r>
          </a:p>
        </p:txBody>
      </p:sp>
      <p:pic>
        <p:nvPicPr>
          <p:cNvPr id="5" name="Image 4" descr="Une image contenant texte, Police, Graphique, capture d’écran&#10;&#10;Description générée automatiquement">
            <a:extLst>
              <a:ext uri="{FF2B5EF4-FFF2-40B4-BE49-F238E27FC236}">
                <a16:creationId xmlns:a16="http://schemas.microsoft.com/office/drawing/2014/main" id="{82B715EB-F6C1-4739-E6F8-47DD0BCFBBC3}"/>
              </a:ext>
            </a:extLst>
          </p:cNvPr>
          <p:cNvPicPr>
            <a:picLocks noChangeAspect="1"/>
          </p:cNvPicPr>
          <p:nvPr/>
        </p:nvPicPr>
        <p:blipFill>
          <a:blip r:embed="rId2"/>
          <a:stretch>
            <a:fillRect/>
          </a:stretch>
        </p:blipFill>
        <p:spPr>
          <a:xfrm>
            <a:off x="9645" y="4698347"/>
            <a:ext cx="12182354" cy="2158697"/>
          </a:xfrm>
          <a:prstGeom prst="rect">
            <a:avLst/>
          </a:prstGeom>
        </p:spPr>
      </p:pic>
    </p:spTree>
    <p:extLst>
      <p:ext uri="{BB962C8B-B14F-4D97-AF65-F5344CB8AC3E}">
        <p14:creationId xmlns:p14="http://schemas.microsoft.com/office/powerpoint/2010/main" val="33282903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E5F6E9-2D5F-EB49-A21F-BE8C40F8CE8E}"/>
              </a:ext>
            </a:extLst>
          </p:cNvPr>
          <p:cNvSpPr>
            <a:spLocks noGrp="1"/>
          </p:cNvSpPr>
          <p:nvPr>
            <p:ph type="title"/>
          </p:nvPr>
        </p:nvSpPr>
        <p:spPr>
          <a:xfrm>
            <a:off x="232757" y="1670859"/>
            <a:ext cx="2739044" cy="1346662"/>
          </a:xfrm>
        </p:spPr>
        <p:txBody>
          <a:bodyPr>
            <a:normAutofit/>
          </a:bodyPr>
          <a:lstStyle/>
          <a:p>
            <a:r>
              <a:rPr lang="en-US" sz="2100" dirty="0">
                <a:latin typeface="Futura Std Light"/>
                <a:cs typeface="Arial"/>
              </a:rPr>
              <a:t>Core Functions of NPHIs</a:t>
            </a:r>
          </a:p>
        </p:txBody>
      </p:sp>
      <p:sp>
        <p:nvSpPr>
          <p:cNvPr id="3" name="Content Placeholder 2">
            <a:extLst>
              <a:ext uri="{FF2B5EF4-FFF2-40B4-BE49-F238E27FC236}">
                <a16:creationId xmlns:a16="http://schemas.microsoft.com/office/drawing/2014/main" id="{501F8707-884B-3A43-B40D-29E65D34BFCB}"/>
              </a:ext>
            </a:extLst>
          </p:cNvPr>
          <p:cNvSpPr>
            <a:spLocks noGrp="1"/>
          </p:cNvSpPr>
          <p:nvPr>
            <p:ph idx="1"/>
          </p:nvPr>
        </p:nvSpPr>
        <p:spPr>
          <a:xfrm>
            <a:off x="3268133" y="440267"/>
            <a:ext cx="8568661" cy="6180666"/>
          </a:xfrm>
        </p:spPr>
        <p:txBody>
          <a:bodyPr vert="horz" lIns="91440" tIns="45720" rIns="91440" bIns="45720" rtlCol="0" anchor="t">
            <a:normAutofit/>
          </a:bodyPr>
          <a:lstStyle/>
          <a:p>
            <a:pPr marL="0" marR="0" lvl="0" indent="0" fontAlgn="auto">
              <a:spcAft>
                <a:spcPts val="0"/>
              </a:spcAft>
              <a:buClrTx/>
              <a:buSzTx/>
              <a:buNone/>
              <a:tabLst/>
              <a:defRPr/>
            </a:pPr>
            <a:r>
              <a:rPr lang="en-US" sz="1800" dirty="0">
                <a:solidFill>
                  <a:srgbClr val="0F3858"/>
                </a:solidFill>
                <a:latin typeface="Futura Std Light"/>
                <a:cs typeface="Futura Medium"/>
              </a:rPr>
              <a:t>National Public Health Institutes are </a:t>
            </a:r>
            <a:r>
              <a:rPr lang="en-US" sz="1800" dirty="0">
                <a:solidFill>
                  <a:srgbClr val="15853A"/>
                </a:solidFill>
                <a:latin typeface="Futura Std Light"/>
                <a:cs typeface="Futura Medium"/>
              </a:rPr>
              <a:t>science-based autonomous government institutions</a:t>
            </a:r>
            <a:r>
              <a:rPr lang="en-US" sz="1800" dirty="0">
                <a:solidFill>
                  <a:srgbClr val="0F3858"/>
                </a:solidFill>
                <a:latin typeface="Futura Std Light"/>
                <a:cs typeface="Futura Medium"/>
              </a:rPr>
              <a:t> established by a </a:t>
            </a:r>
            <a:r>
              <a:rPr lang="en-US" sz="1800" dirty="0">
                <a:solidFill>
                  <a:srgbClr val="15853A"/>
                </a:solidFill>
                <a:latin typeface="Futura Std Light"/>
                <a:cs typeface="Futura Medium"/>
              </a:rPr>
              <a:t>legal framework </a:t>
            </a:r>
            <a:r>
              <a:rPr lang="en-US" sz="1800" dirty="0">
                <a:solidFill>
                  <a:srgbClr val="0F3858"/>
                </a:solidFill>
                <a:latin typeface="Futura Std Light"/>
                <a:cs typeface="Futura Medium"/>
              </a:rPr>
              <a:t>to </a:t>
            </a:r>
            <a:r>
              <a:rPr lang="en-US" sz="1800" dirty="0">
                <a:solidFill>
                  <a:srgbClr val="15853A"/>
                </a:solidFill>
                <a:latin typeface="Futura Std Light"/>
                <a:cs typeface="Futura Medium"/>
              </a:rPr>
              <a:t>coordinate</a:t>
            </a:r>
            <a:r>
              <a:rPr lang="en-US" sz="1800" dirty="0">
                <a:solidFill>
                  <a:srgbClr val="0F3858"/>
                </a:solidFill>
                <a:latin typeface="Futura Std Light"/>
                <a:cs typeface="Futura Medium"/>
              </a:rPr>
              <a:t> and </a:t>
            </a:r>
            <a:r>
              <a:rPr lang="en-US" sz="1800" dirty="0">
                <a:solidFill>
                  <a:srgbClr val="15853A"/>
                </a:solidFill>
                <a:latin typeface="Futura Std Light"/>
                <a:cs typeface="Futura Medium"/>
              </a:rPr>
              <a:t>lead core public health  functions </a:t>
            </a:r>
            <a:r>
              <a:rPr lang="en-US" sz="1800" dirty="0">
                <a:solidFill>
                  <a:srgbClr val="0F3858"/>
                </a:solidFill>
                <a:latin typeface="Futura Std Light"/>
                <a:cs typeface="Futura Medium"/>
              </a:rPr>
              <a:t>at national level. </a:t>
            </a:r>
          </a:p>
          <a:p>
            <a:pPr marL="0" marR="0" lvl="0" indent="0" fontAlgn="auto">
              <a:spcAft>
                <a:spcPts val="0"/>
              </a:spcAft>
              <a:buClrTx/>
              <a:buSzTx/>
              <a:buNone/>
              <a:tabLst/>
              <a:defRPr/>
            </a:pPr>
            <a:endParaRPr lang="en-US" sz="1800" dirty="0">
              <a:solidFill>
                <a:srgbClr val="0F3858"/>
              </a:solidFill>
              <a:latin typeface="Futura Std Light"/>
              <a:cs typeface="Futura Medium"/>
            </a:endParaRPr>
          </a:p>
          <a:p>
            <a:pPr lvl="1">
              <a:buFont typeface="Arial" panose="020B0604020202020204" pitchFamily="34" charset="0"/>
              <a:buAutoNum type="arabicPeriod"/>
              <a:defRPr/>
            </a:pPr>
            <a:r>
              <a:rPr lang="en-US" sz="1600" dirty="0">
                <a:solidFill>
                  <a:srgbClr val="0F3858"/>
                </a:solidFill>
                <a:latin typeface="Futura Std Light"/>
                <a:cs typeface="Futura Medium"/>
              </a:rPr>
              <a:t>Population Health and Health-Related Indicators</a:t>
            </a:r>
          </a:p>
          <a:p>
            <a:pPr lvl="1">
              <a:buAutoNum type="arabicPeriod"/>
              <a:defRPr/>
            </a:pPr>
            <a:r>
              <a:rPr lang="en-US" sz="1600" dirty="0">
                <a:solidFill>
                  <a:srgbClr val="0F3858"/>
                </a:solidFill>
                <a:latin typeface="Futura Std Light"/>
                <a:cs typeface="Futura Medium"/>
              </a:rPr>
              <a:t>Public Health Laboratory and Surveillance Systems, and Emergency Preparedness and Response</a:t>
            </a:r>
          </a:p>
          <a:p>
            <a:pPr lvl="1">
              <a:buAutoNum type="arabicPeriod"/>
              <a:defRPr/>
            </a:pPr>
            <a:r>
              <a:rPr lang="en-US" sz="1600" dirty="0">
                <a:solidFill>
                  <a:srgbClr val="0F3858"/>
                </a:solidFill>
                <a:latin typeface="Futura Std Light"/>
                <a:cs typeface="Futura Medium"/>
              </a:rPr>
              <a:t>Disease Prevention and Health Promotion </a:t>
            </a:r>
          </a:p>
          <a:p>
            <a:pPr lvl="1">
              <a:buAutoNum type="arabicPeriod"/>
              <a:defRPr/>
            </a:pPr>
            <a:r>
              <a:rPr lang="en-US" sz="1600" dirty="0">
                <a:solidFill>
                  <a:srgbClr val="0F3858"/>
                </a:solidFill>
                <a:latin typeface="Futura Std Light"/>
                <a:cs typeface="Futura Medium"/>
              </a:rPr>
              <a:t>Advocacy, Communication, and Social Mobilization</a:t>
            </a:r>
          </a:p>
          <a:p>
            <a:pPr lvl="1">
              <a:buAutoNum type="arabicPeriod"/>
              <a:defRPr/>
            </a:pPr>
            <a:r>
              <a:rPr lang="en-US" sz="1600" dirty="0">
                <a:solidFill>
                  <a:srgbClr val="0F3858"/>
                </a:solidFill>
                <a:latin typeface="Futura Std Light"/>
                <a:cs typeface="Futura Medium"/>
              </a:rPr>
              <a:t>Policies and Plans that Support Individual and Community Health Efforts</a:t>
            </a:r>
          </a:p>
          <a:p>
            <a:pPr lvl="1">
              <a:buAutoNum type="arabicPeriod"/>
              <a:defRPr/>
            </a:pPr>
            <a:r>
              <a:rPr lang="en-US" sz="1600" dirty="0">
                <a:solidFill>
                  <a:srgbClr val="0F3858"/>
                </a:solidFill>
                <a:latin typeface="Futura Std Light"/>
                <a:cs typeface="Futura Medium"/>
              </a:rPr>
              <a:t>Health Protection and Support for Regulation and Enforcement</a:t>
            </a:r>
          </a:p>
          <a:p>
            <a:pPr lvl="1">
              <a:buAutoNum type="arabicPeriod"/>
              <a:defRPr/>
            </a:pPr>
            <a:r>
              <a:rPr lang="en-US" sz="1600" dirty="0">
                <a:solidFill>
                  <a:srgbClr val="0F3858"/>
                </a:solidFill>
                <a:latin typeface="Futura Std Light"/>
                <a:cs typeface="Futura Medium"/>
              </a:rPr>
              <a:t>Evaluation and Promotion of Equitable Access to Services</a:t>
            </a:r>
          </a:p>
          <a:p>
            <a:pPr lvl="1">
              <a:buAutoNum type="arabicPeriod"/>
              <a:defRPr/>
            </a:pPr>
            <a:r>
              <a:rPr lang="en-US" sz="1600" dirty="0">
                <a:solidFill>
                  <a:srgbClr val="0F3858"/>
                </a:solidFill>
                <a:latin typeface="Futura Std Light"/>
                <a:cs typeface="Futura Medium"/>
              </a:rPr>
              <a:t>Public Health Workforce Development</a:t>
            </a:r>
          </a:p>
          <a:p>
            <a:pPr lvl="1">
              <a:buAutoNum type="arabicPeriod"/>
              <a:defRPr/>
            </a:pPr>
            <a:r>
              <a:rPr lang="en-US" sz="1600" dirty="0">
                <a:solidFill>
                  <a:srgbClr val="0F3858"/>
                </a:solidFill>
                <a:latin typeface="Futura Std Light"/>
                <a:cs typeface="Futura Medium"/>
              </a:rPr>
              <a:t>Evaluation, Prevention, and Control of Public Health Issues in Clinical Settings </a:t>
            </a:r>
          </a:p>
          <a:p>
            <a:pPr lvl="1">
              <a:buFont typeface="Arial" panose="020B0604020202020204" pitchFamily="34" charset="0"/>
              <a:buAutoNum type="arabicPeriod"/>
              <a:defRPr/>
            </a:pPr>
            <a:r>
              <a:rPr lang="en-US" sz="1600" dirty="0">
                <a:solidFill>
                  <a:srgbClr val="0F3858"/>
                </a:solidFill>
                <a:latin typeface="Futura Std Light"/>
                <a:cs typeface="Futura Medium"/>
              </a:rPr>
              <a:t>Research in Public Health </a:t>
            </a:r>
          </a:p>
        </p:txBody>
      </p:sp>
      <p:pic>
        <p:nvPicPr>
          <p:cNvPr id="5" name="Image 4" descr="Une image contenant texte, Police, Graphique, capture d’écran&#10;&#10;Description générée automatiquement">
            <a:extLst>
              <a:ext uri="{FF2B5EF4-FFF2-40B4-BE49-F238E27FC236}">
                <a16:creationId xmlns:a16="http://schemas.microsoft.com/office/drawing/2014/main" id="{82B715EB-F6C1-4739-E6F8-47DD0BCFBBC3}"/>
              </a:ext>
            </a:extLst>
          </p:cNvPr>
          <p:cNvPicPr>
            <a:picLocks noChangeAspect="1"/>
          </p:cNvPicPr>
          <p:nvPr/>
        </p:nvPicPr>
        <p:blipFill>
          <a:blip r:embed="rId2"/>
          <a:stretch>
            <a:fillRect/>
          </a:stretch>
        </p:blipFill>
        <p:spPr>
          <a:xfrm>
            <a:off x="9645" y="4698347"/>
            <a:ext cx="12182354" cy="2158697"/>
          </a:xfrm>
          <a:prstGeom prst="rect">
            <a:avLst/>
          </a:prstGeom>
        </p:spPr>
      </p:pic>
    </p:spTree>
    <p:extLst>
      <p:ext uri="{BB962C8B-B14F-4D97-AF65-F5344CB8AC3E}">
        <p14:creationId xmlns:p14="http://schemas.microsoft.com/office/powerpoint/2010/main" val="31340803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E5F6E9-2D5F-EB49-A21F-BE8C40F8CE8E}"/>
              </a:ext>
            </a:extLst>
          </p:cNvPr>
          <p:cNvSpPr>
            <a:spLocks noGrp="1"/>
          </p:cNvSpPr>
          <p:nvPr>
            <p:ph type="title"/>
          </p:nvPr>
        </p:nvSpPr>
        <p:spPr>
          <a:xfrm>
            <a:off x="232757" y="1670859"/>
            <a:ext cx="2739044" cy="1346662"/>
          </a:xfrm>
        </p:spPr>
        <p:txBody>
          <a:bodyPr>
            <a:normAutofit/>
          </a:bodyPr>
          <a:lstStyle/>
          <a:p>
            <a:r>
              <a:rPr lang="en-US" sz="2100" dirty="0">
                <a:latin typeface="Futura Std Light"/>
                <a:cs typeface="Arial"/>
              </a:rPr>
              <a:t>Benefits of NPHIs</a:t>
            </a:r>
          </a:p>
        </p:txBody>
      </p:sp>
      <p:sp>
        <p:nvSpPr>
          <p:cNvPr id="3" name="Content Placeholder 2">
            <a:extLst>
              <a:ext uri="{FF2B5EF4-FFF2-40B4-BE49-F238E27FC236}">
                <a16:creationId xmlns:a16="http://schemas.microsoft.com/office/drawing/2014/main" id="{501F8707-884B-3A43-B40D-29E65D34BFCB}"/>
              </a:ext>
            </a:extLst>
          </p:cNvPr>
          <p:cNvSpPr>
            <a:spLocks noGrp="1"/>
          </p:cNvSpPr>
          <p:nvPr>
            <p:ph idx="1"/>
          </p:nvPr>
        </p:nvSpPr>
        <p:spPr>
          <a:xfrm>
            <a:off x="3462867" y="482599"/>
            <a:ext cx="8365461" cy="6062133"/>
          </a:xfrm>
        </p:spPr>
        <p:txBody>
          <a:bodyPr vert="horz" lIns="91440" tIns="45720" rIns="91440" bIns="45720" rtlCol="0" anchor="t">
            <a:normAutofit/>
          </a:bodyPr>
          <a:lstStyle/>
          <a:p>
            <a:pPr marL="0" marR="0" lvl="0" indent="0" fontAlgn="auto">
              <a:spcAft>
                <a:spcPts val="0"/>
              </a:spcAft>
              <a:buClrTx/>
              <a:buSzTx/>
              <a:buNone/>
              <a:tabLst/>
              <a:defRPr/>
            </a:pPr>
            <a:endParaRPr lang="en-US" sz="1800" dirty="0">
              <a:solidFill>
                <a:srgbClr val="0F3858"/>
              </a:solidFill>
              <a:latin typeface="Futura Std Light"/>
              <a:cs typeface="Futura Medium"/>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a:solidFill>
                  <a:srgbClr val="15853A"/>
                </a:solidFill>
                <a:latin typeface="Futura Std Light"/>
                <a:cs typeface="Futura Medium"/>
              </a:rPr>
              <a:t>Increase efficiency </a:t>
            </a:r>
            <a:r>
              <a:rPr lang="en-US" sz="1800" dirty="0">
                <a:solidFill>
                  <a:srgbClr val="0F3858"/>
                </a:solidFill>
                <a:latin typeface="Futura Std Light"/>
                <a:cs typeface="Futura Medium"/>
              </a:rPr>
              <a:t>of outbreak detection and emergency response by </a:t>
            </a:r>
            <a:r>
              <a:rPr lang="en-US" sz="1800" dirty="0">
                <a:solidFill>
                  <a:srgbClr val="15853A"/>
                </a:solidFill>
                <a:latin typeface="Futura Std Light"/>
                <a:cs typeface="Futura Medium"/>
              </a:rPr>
              <a:t>bringing together similar functions </a:t>
            </a:r>
            <a:r>
              <a:rPr lang="en-US" sz="1800" dirty="0">
                <a:solidFill>
                  <a:srgbClr val="0F3858"/>
                </a:solidFill>
                <a:latin typeface="Futura Std Light"/>
                <a:cs typeface="Futura Medium"/>
              </a:rPr>
              <a:t>into one organization and </a:t>
            </a:r>
            <a:r>
              <a:rPr lang="en-US" sz="1800" dirty="0">
                <a:solidFill>
                  <a:srgbClr val="15853A"/>
                </a:solidFill>
                <a:latin typeface="Futura Std Light"/>
                <a:cs typeface="Futura Medium"/>
              </a:rPr>
              <a:t>removing redundancy</a:t>
            </a:r>
            <a:r>
              <a:rPr lang="en-US" sz="1800" dirty="0">
                <a:solidFill>
                  <a:srgbClr val="0F3858"/>
                </a:solidFill>
                <a:latin typeface="Futura Std Light"/>
                <a:cs typeface="Futura Medium"/>
              </a:rPr>
              <a:t> and </a:t>
            </a:r>
            <a:r>
              <a:rPr lang="en-US" sz="1800" dirty="0">
                <a:solidFill>
                  <a:srgbClr val="15853A"/>
                </a:solidFill>
                <a:latin typeface="Futura Std Light"/>
                <a:cs typeface="Futura Medium"/>
              </a:rPr>
              <a:t>organizational barriers</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800" dirty="0">
              <a:solidFill>
                <a:srgbClr val="0F3858"/>
              </a:solidFill>
              <a:latin typeface="Futura Std Light"/>
              <a:cs typeface="Futura Medium"/>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a:solidFill>
                  <a:srgbClr val="15853A"/>
                </a:solidFill>
                <a:latin typeface="Futura Std Light"/>
                <a:cs typeface="Futura Medium"/>
              </a:rPr>
              <a:t>Increase effectiveness </a:t>
            </a:r>
            <a:r>
              <a:rPr lang="en-US" sz="1800" dirty="0">
                <a:solidFill>
                  <a:srgbClr val="0F3858"/>
                </a:solidFill>
                <a:latin typeface="Futura Std Light"/>
                <a:cs typeface="Futura Medium"/>
              </a:rPr>
              <a:t>by linking key components of public health functions</a:t>
            </a:r>
          </a:p>
          <a:p>
            <a:pPr marL="0" marR="0" lvl="0" indent="0" algn="l" defTabSz="914400" rtl="0" eaLnBrk="1" fontAlgn="auto" latinLnBrk="0" hangingPunct="1">
              <a:lnSpc>
                <a:spcPct val="100000"/>
              </a:lnSpc>
              <a:spcBef>
                <a:spcPts val="0"/>
              </a:spcBef>
              <a:spcAft>
                <a:spcPts val="0"/>
              </a:spcAft>
              <a:buClrTx/>
              <a:buSzTx/>
              <a:buNone/>
              <a:tabLst/>
              <a:defRPr/>
            </a:pPr>
            <a:endParaRPr lang="en-US" sz="1800" dirty="0">
              <a:solidFill>
                <a:srgbClr val="0F3858"/>
              </a:solidFill>
              <a:latin typeface="Futura Std Light"/>
              <a:cs typeface="Futura Medium"/>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a:solidFill>
                  <a:srgbClr val="0F3858"/>
                </a:solidFill>
                <a:latin typeface="Futura Std Light"/>
                <a:cs typeface="Futura Medium"/>
              </a:rPr>
              <a:t>Develop </a:t>
            </a:r>
            <a:r>
              <a:rPr lang="en-US" sz="1800" dirty="0">
                <a:solidFill>
                  <a:srgbClr val="15853A"/>
                </a:solidFill>
                <a:latin typeface="Futura Std Light"/>
                <a:cs typeface="Futura Medium"/>
              </a:rPr>
              <a:t>human and physical capacities</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800" dirty="0">
              <a:solidFill>
                <a:srgbClr val="0F3858"/>
              </a:solidFill>
              <a:latin typeface="Futura Std Light"/>
              <a:cs typeface="Futura Medium"/>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a:solidFill>
                  <a:srgbClr val="0F3858"/>
                </a:solidFill>
                <a:latin typeface="Futura Std Light"/>
                <a:cs typeface="Futura Medium"/>
              </a:rPr>
              <a:t>Provide a </a:t>
            </a:r>
            <a:r>
              <a:rPr lang="en-US" sz="1800" dirty="0">
                <a:solidFill>
                  <a:srgbClr val="15853A"/>
                </a:solidFill>
                <a:latin typeface="Futura Std Light"/>
                <a:cs typeface="Futura Medium"/>
              </a:rPr>
              <a:t>coordination mechanism </a:t>
            </a:r>
            <a:r>
              <a:rPr lang="en-US" sz="1800" dirty="0">
                <a:solidFill>
                  <a:srgbClr val="0F3858"/>
                </a:solidFill>
                <a:latin typeface="Futura Std Light"/>
                <a:cs typeface="Futura Medium"/>
              </a:rPr>
              <a:t>for </a:t>
            </a:r>
            <a:r>
              <a:rPr lang="en-US" sz="1800" dirty="0">
                <a:solidFill>
                  <a:srgbClr val="15853A"/>
                </a:solidFill>
                <a:latin typeface="Futura Std Light"/>
                <a:cs typeface="Futura Medium"/>
              </a:rPr>
              <a:t>collaborative projects </a:t>
            </a:r>
            <a:r>
              <a:rPr lang="en-US" sz="1800" dirty="0">
                <a:solidFill>
                  <a:srgbClr val="0F3858"/>
                </a:solidFill>
                <a:latin typeface="Futura Std Light"/>
                <a:cs typeface="Futura Medium"/>
              </a:rPr>
              <a:t>focused on </a:t>
            </a:r>
            <a:r>
              <a:rPr lang="en-US" sz="1800" dirty="0">
                <a:solidFill>
                  <a:srgbClr val="15853A"/>
                </a:solidFill>
                <a:latin typeface="Futura Std Light"/>
                <a:cs typeface="Futura Medium"/>
              </a:rPr>
              <a:t>national priorities </a:t>
            </a:r>
            <a:r>
              <a:rPr lang="en-US" sz="1800" dirty="0">
                <a:solidFill>
                  <a:srgbClr val="0F3858"/>
                </a:solidFill>
                <a:latin typeface="Futura Std Light"/>
                <a:cs typeface="Futura Medium"/>
              </a:rPr>
              <a:t>and to bring together stakeholders wishing to tackle multiple aspects of a public health problem</a:t>
            </a:r>
          </a:p>
          <a:p>
            <a:pPr marL="0" marR="0" lvl="0" indent="0" algn="l" defTabSz="914400" rtl="0" eaLnBrk="1" fontAlgn="auto" latinLnBrk="0" hangingPunct="1">
              <a:lnSpc>
                <a:spcPct val="100000"/>
              </a:lnSpc>
              <a:spcBef>
                <a:spcPts val="0"/>
              </a:spcBef>
              <a:spcAft>
                <a:spcPts val="0"/>
              </a:spcAft>
              <a:buClrTx/>
              <a:buSzTx/>
              <a:buNone/>
              <a:tabLst/>
              <a:defRPr/>
            </a:pPr>
            <a:endParaRPr kumimoji="0" lang="en-US" sz="2000" b="0" i="0" u="none" strike="noStrike" kern="1200" cap="none" spc="0" normalizeH="0" baseline="0" noProof="0" dirty="0">
              <a:ln>
                <a:noFill/>
              </a:ln>
              <a:solidFill>
                <a:srgbClr val="000000"/>
              </a:solidFill>
              <a:effectLst/>
              <a:uLnTx/>
              <a:uFillTx/>
              <a:latin typeface="Arial"/>
              <a:ea typeface="+mn-ea"/>
              <a:cs typeface="+mn-cs"/>
            </a:endParaRPr>
          </a:p>
          <a:p>
            <a:pPr marL="342900" indent="-342900">
              <a:lnSpc>
                <a:spcPct val="100000"/>
              </a:lnSpc>
              <a:spcBef>
                <a:spcPts val="0"/>
              </a:spcBef>
              <a:defRPr/>
            </a:pPr>
            <a:r>
              <a:rPr lang="en-US" sz="1800" dirty="0">
                <a:solidFill>
                  <a:srgbClr val="0F3858"/>
                </a:solidFill>
                <a:latin typeface="Futura Std Light"/>
                <a:cs typeface="Futura Medium"/>
              </a:rPr>
              <a:t>Develop </a:t>
            </a:r>
            <a:r>
              <a:rPr lang="en-US" sz="1800" dirty="0">
                <a:solidFill>
                  <a:srgbClr val="15853A"/>
                </a:solidFill>
                <a:latin typeface="Futura Std Light"/>
                <a:cs typeface="Futura Medium"/>
              </a:rPr>
              <a:t>science based policies</a:t>
            </a:r>
            <a:r>
              <a:rPr lang="en-US" sz="1800" dirty="0">
                <a:solidFill>
                  <a:srgbClr val="0F3858"/>
                </a:solidFill>
                <a:latin typeface="Futura Std Light"/>
                <a:cs typeface="Futura Medium"/>
              </a:rPr>
              <a:t>, monitoring and responding to changing patterns and determinants of health and disease </a:t>
            </a:r>
          </a:p>
        </p:txBody>
      </p:sp>
      <p:pic>
        <p:nvPicPr>
          <p:cNvPr id="5" name="Image 4" descr="Une image contenant texte, Police, Graphique, capture d’écran&#10;&#10;Description générée automatiquement">
            <a:extLst>
              <a:ext uri="{FF2B5EF4-FFF2-40B4-BE49-F238E27FC236}">
                <a16:creationId xmlns:a16="http://schemas.microsoft.com/office/drawing/2014/main" id="{82B715EB-F6C1-4739-E6F8-47DD0BCFBBC3}"/>
              </a:ext>
            </a:extLst>
          </p:cNvPr>
          <p:cNvPicPr>
            <a:picLocks noChangeAspect="1"/>
          </p:cNvPicPr>
          <p:nvPr/>
        </p:nvPicPr>
        <p:blipFill>
          <a:blip r:embed="rId2"/>
          <a:stretch>
            <a:fillRect/>
          </a:stretch>
        </p:blipFill>
        <p:spPr>
          <a:xfrm>
            <a:off x="9645" y="4698347"/>
            <a:ext cx="12182354" cy="2158697"/>
          </a:xfrm>
          <a:prstGeom prst="rect">
            <a:avLst/>
          </a:prstGeom>
        </p:spPr>
      </p:pic>
    </p:spTree>
    <p:extLst>
      <p:ext uri="{BB962C8B-B14F-4D97-AF65-F5344CB8AC3E}">
        <p14:creationId xmlns:p14="http://schemas.microsoft.com/office/powerpoint/2010/main" val="29473085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E5F6E9-2D5F-EB49-A21F-BE8C40F8CE8E}"/>
              </a:ext>
            </a:extLst>
          </p:cNvPr>
          <p:cNvSpPr>
            <a:spLocks noGrp="1"/>
          </p:cNvSpPr>
          <p:nvPr>
            <p:ph type="title"/>
          </p:nvPr>
        </p:nvSpPr>
        <p:spPr>
          <a:xfrm>
            <a:off x="577807" y="1947334"/>
            <a:ext cx="3663994" cy="1422399"/>
          </a:xfrm>
        </p:spPr>
        <p:txBody>
          <a:bodyPr>
            <a:normAutofit/>
          </a:bodyPr>
          <a:lstStyle/>
          <a:p>
            <a:r>
              <a:rPr lang="en-US" sz="2100" dirty="0">
                <a:latin typeface="Futura Std Light"/>
                <a:cs typeface="Arial"/>
              </a:rPr>
              <a:t>Key interventions for the G20 Ministers Working Group on Health to consider</a:t>
            </a:r>
          </a:p>
        </p:txBody>
      </p:sp>
      <p:sp>
        <p:nvSpPr>
          <p:cNvPr id="3" name="Content Placeholder 2">
            <a:extLst>
              <a:ext uri="{FF2B5EF4-FFF2-40B4-BE49-F238E27FC236}">
                <a16:creationId xmlns:a16="http://schemas.microsoft.com/office/drawing/2014/main" id="{501F8707-884B-3A43-B40D-29E65D34BFCB}"/>
              </a:ext>
            </a:extLst>
          </p:cNvPr>
          <p:cNvSpPr>
            <a:spLocks noGrp="1"/>
          </p:cNvSpPr>
          <p:nvPr>
            <p:ph idx="1"/>
          </p:nvPr>
        </p:nvSpPr>
        <p:spPr>
          <a:xfrm>
            <a:off x="4377266" y="631074"/>
            <a:ext cx="7525867" cy="5595852"/>
          </a:xfrm>
        </p:spPr>
        <p:txBody>
          <a:bodyPr vert="horz" lIns="91440" tIns="45720" rIns="91440" bIns="45720" rtlCol="0" anchor="t">
            <a:normAutofit/>
          </a:bodyPr>
          <a:lstStyle/>
          <a:p>
            <a:r>
              <a:rPr lang="en-US" dirty="0">
                <a:solidFill>
                  <a:srgbClr val="0F3858"/>
                </a:solidFill>
                <a:latin typeface="Futura Std Light"/>
                <a:cs typeface="Futura Medium"/>
              </a:rPr>
              <a:t>Incorporate EPHFs into health laws, health policies, strategies, and plans.</a:t>
            </a:r>
          </a:p>
          <a:p>
            <a:pPr marL="0" indent="0">
              <a:buNone/>
            </a:pPr>
            <a:endParaRPr lang="en-US" dirty="0">
              <a:solidFill>
                <a:srgbClr val="0F3858"/>
              </a:solidFill>
              <a:latin typeface="Futura Std Light"/>
              <a:cs typeface="Futura Medium"/>
            </a:endParaRPr>
          </a:p>
          <a:p>
            <a:pPr marL="228600" lvl="1">
              <a:spcBef>
                <a:spcPts val="1000"/>
              </a:spcBef>
            </a:pPr>
            <a:r>
              <a:rPr lang="en-ET" sz="2400" dirty="0">
                <a:solidFill>
                  <a:srgbClr val="0F3858"/>
                </a:solidFill>
                <a:latin typeface="Futura Std Light"/>
                <a:cs typeface="Futura Medium"/>
              </a:rPr>
              <a:t>Set up an institutional arangement </a:t>
            </a:r>
            <a:r>
              <a:rPr lang="en-US" sz="2400" dirty="0">
                <a:solidFill>
                  <a:srgbClr val="0F3858"/>
                </a:solidFill>
                <a:latin typeface="Futura Std Light"/>
                <a:cs typeface="Futura Medium"/>
              </a:rPr>
              <a:t>to guide, coordinate, and oversee the implementation of EPHFs, among other measures.</a:t>
            </a:r>
          </a:p>
          <a:p>
            <a:pPr marL="228600" lvl="1">
              <a:spcBef>
                <a:spcPts val="1000"/>
              </a:spcBef>
            </a:pPr>
            <a:endParaRPr lang="en-US" sz="2400" dirty="0">
              <a:solidFill>
                <a:srgbClr val="0F3858"/>
              </a:solidFill>
              <a:latin typeface="Futura Std Light"/>
              <a:cs typeface="Futura Medium"/>
            </a:endParaRPr>
          </a:p>
          <a:p>
            <a:pPr marL="228600" lvl="1">
              <a:spcBef>
                <a:spcPts val="1000"/>
              </a:spcBef>
            </a:pPr>
            <a:r>
              <a:rPr lang="en-US" sz="2400" dirty="0">
                <a:solidFill>
                  <a:srgbClr val="0F3858"/>
                </a:solidFill>
                <a:latin typeface="Futura Std Light"/>
                <a:cs typeface="Futura Medium"/>
              </a:rPr>
              <a:t>Advocate for sustained political commitment, increased funding, improved infrastructure, and resources to support the functions of NPHIs.</a:t>
            </a:r>
          </a:p>
          <a:p>
            <a:pPr marL="228600" lvl="1">
              <a:spcBef>
                <a:spcPts val="1000"/>
              </a:spcBef>
            </a:pPr>
            <a:endParaRPr lang="en-US" sz="2400" dirty="0">
              <a:solidFill>
                <a:srgbClr val="0F3858"/>
              </a:solidFill>
              <a:latin typeface="Futura Std Light"/>
              <a:cs typeface="Futura Medium"/>
            </a:endParaRPr>
          </a:p>
        </p:txBody>
      </p:sp>
      <p:pic>
        <p:nvPicPr>
          <p:cNvPr id="6" name="Image 5" descr="Une image contenant texte, Police, Graphique, capture d’écran&#10;&#10;Description générée automatiquement">
            <a:extLst>
              <a:ext uri="{FF2B5EF4-FFF2-40B4-BE49-F238E27FC236}">
                <a16:creationId xmlns:a16="http://schemas.microsoft.com/office/drawing/2014/main" id="{D43FE37E-6459-4DC8-62BF-AE3761E8B116}"/>
              </a:ext>
            </a:extLst>
          </p:cNvPr>
          <p:cNvPicPr>
            <a:picLocks noChangeAspect="1"/>
          </p:cNvPicPr>
          <p:nvPr/>
        </p:nvPicPr>
        <p:blipFill>
          <a:blip r:embed="rId2"/>
          <a:stretch>
            <a:fillRect/>
          </a:stretch>
        </p:blipFill>
        <p:spPr>
          <a:xfrm>
            <a:off x="9645" y="4698347"/>
            <a:ext cx="12182354" cy="2158697"/>
          </a:xfrm>
          <a:prstGeom prst="rect">
            <a:avLst/>
          </a:prstGeom>
        </p:spPr>
      </p:pic>
    </p:spTree>
    <p:extLst>
      <p:ext uri="{BB962C8B-B14F-4D97-AF65-F5344CB8AC3E}">
        <p14:creationId xmlns:p14="http://schemas.microsoft.com/office/powerpoint/2010/main" val="67247391"/>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3" id="{FD098C86-F8D2-F249-BAB5-E044350BD1C8}" vid="{6A992130-8C8A-3442-A735-C67414F4792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7ec0f2c8-51f7-495d-a454-42413d559956" xsi:nil="true"/>
    <lcf76f155ced4ddcb4097134ff3c332f xmlns="edbc6619-208e-4139-904a-e28b829ed0c5">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33A0C26ED75B6F42858795A942B8A417" ma:contentTypeVersion="18" ma:contentTypeDescription="Crée un document." ma:contentTypeScope="" ma:versionID="d182f3109876402847789c0f9bf19ada">
  <xsd:schema xmlns:xsd="http://www.w3.org/2001/XMLSchema" xmlns:xs="http://www.w3.org/2001/XMLSchema" xmlns:p="http://schemas.microsoft.com/office/2006/metadata/properties" xmlns:ns2="edbc6619-208e-4139-904a-e28b829ed0c5" xmlns:ns3="7ec0f2c8-51f7-495d-a454-42413d559956" targetNamespace="http://schemas.microsoft.com/office/2006/metadata/properties" ma:root="true" ma:fieldsID="494e0b62db10ba8905d94693a82a3b61" ns2:_="" ns3:_="">
    <xsd:import namespace="edbc6619-208e-4139-904a-e28b829ed0c5"/>
    <xsd:import namespace="7ec0f2c8-51f7-495d-a454-42413d559956"/>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2:MediaLengthInSeconds" minOccurs="0"/>
                <xsd:element ref="ns3:SharedWithUsers" minOccurs="0"/>
                <xsd:element ref="ns3:SharedWithDetails" minOccurs="0"/>
                <xsd:element ref="ns2:lcf76f155ced4ddcb4097134ff3c332f" minOccurs="0"/>
                <xsd:element ref="ns3:TaxCatchAll" minOccurs="0"/>
                <xsd:element ref="ns2:MediaServiceAutoKeyPoints" minOccurs="0"/>
                <xsd:element ref="ns2:MediaServiceKeyPoints"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dbc6619-208e-4139-904a-e28b829ed0c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Extracted Text" ma:internalName="MediaServiceOCR" ma:readOnly="true">
      <xsd:simpleType>
        <xsd:restriction base="dms:Note">
          <xsd:maxLength value="255"/>
        </xsd:restriction>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Location" ma:index="14" nillable="true" ma:displayName="Location" ma:internalName="MediaServiceLocation" ma:readOnly="true">
      <xsd:simpleType>
        <xsd:restriction base="dms:Text"/>
      </xsd:simpleType>
    </xsd:element>
    <xsd:element name="MediaLengthInSeconds" ma:index="15" nillable="true" ma:displayName="Length (seconds)" ma:internalName="MediaLengthInSeconds" ma:readOnly="true">
      <xsd:simpleType>
        <xsd:restriction base="dms:Unknown"/>
      </xsd:simpleType>
    </xsd:element>
    <xsd:element name="lcf76f155ced4ddcb4097134ff3c332f" ma:index="19" nillable="true" ma:taxonomy="true" ma:internalName="lcf76f155ced4ddcb4097134ff3c332f" ma:taxonomyFieldName="MediaServiceImageTags" ma:displayName="Balises d’images" ma:readOnly="false" ma:fieldId="{5cf76f15-5ced-4ddc-b409-7134ff3c332f}" ma:taxonomyMulti="true" ma:sspId="992fa3da-db31-45ba-92de-38f16e295a42" ma:termSetId="09814cd3-568e-fe90-9814-8d621ff8fb84" ma:anchorId="fba54fb3-c3e1-fe81-a776-ca4b69148c4d" ma:open="true" ma:isKeyword="false">
      <xsd:complexType>
        <xsd:sequence>
          <xsd:element ref="pc:Terms" minOccurs="0" maxOccurs="1"/>
        </xsd:sequence>
      </xsd:complexType>
    </xsd:element>
    <xsd:element name="MediaServiceAutoKeyPoints" ma:index="21" nillable="true" ma:displayName="MediaServiceAutoKeyPoints" ma:hidden="true" ma:internalName="MediaServiceAutoKeyPoints" ma:readOnly="true">
      <xsd:simpleType>
        <xsd:restriction base="dms:Note"/>
      </xsd:simpleType>
    </xsd:element>
    <xsd:element name="MediaServiceKeyPoints" ma:index="22" nillable="true" ma:displayName="KeyPoints" ma:internalName="MediaServiceKeyPoints" ma:readOnly="true">
      <xsd:simpleType>
        <xsd:restriction base="dms:Note">
          <xsd:maxLength value="255"/>
        </xsd:restriction>
      </xsd:simpleType>
    </xsd:element>
    <xsd:element name="MediaServiceSearchProperties" ma:index="23" nillable="true" ma:displayName="MediaServiceSearchProperties" ma:hidden="true" ma:internalName="MediaServiceSearchProperties" ma:readOnly="true">
      <xsd:simpleType>
        <xsd:restriction base="dms:Note"/>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ec0f2c8-51f7-495d-a454-42413d559956" elementFormDefault="qualified">
    <xsd:import namespace="http://schemas.microsoft.com/office/2006/documentManagement/types"/>
    <xsd:import namespace="http://schemas.microsoft.com/office/infopath/2007/PartnerControls"/>
    <xsd:element name="SharedWithUsers" ma:index="16"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Partagé avec détails" ma:internalName="SharedWithDetails" ma:readOnly="true">
      <xsd:simpleType>
        <xsd:restriction base="dms:Note">
          <xsd:maxLength value="255"/>
        </xsd:restriction>
      </xsd:simpleType>
    </xsd:element>
    <xsd:element name="TaxCatchAll" ma:index="20" nillable="true" ma:displayName="Taxonomy Catch All Column" ma:hidden="true" ma:list="{7d0e3ae4-a038-4907-b63c-24631858edc7}" ma:internalName="TaxCatchAll" ma:showField="CatchAllData" ma:web="7ec0f2c8-51f7-495d-a454-42413d55995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B577783-C383-4399-A01F-EE390AF857EC}">
  <ds:schemaRefs>
    <ds:schemaRef ds:uri="http://schemas.microsoft.com/sharepoint/v3/contenttype/forms"/>
  </ds:schemaRefs>
</ds:datastoreItem>
</file>

<file path=customXml/itemProps2.xml><?xml version="1.0" encoding="utf-8"?>
<ds:datastoreItem xmlns:ds="http://schemas.openxmlformats.org/officeDocument/2006/customXml" ds:itemID="{91CAAAC1-F0F3-43EC-ADF2-4AF1D161417B}">
  <ds:schemaRefs>
    <ds:schemaRef ds:uri="http://purl.org/dc/elements/1.1/"/>
    <ds:schemaRef ds:uri="http://schemas.microsoft.com/office/2006/metadata/properties"/>
    <ds:schemaRef ds:uri="c08e9092-efc7-4ceb-83ea-7a257c2012d5"/>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74549803-6a6b-484e-a289-70d76010b226"/>
    <ds:schemaRef ds:uri="http://www.w3.org/XML/1998/namespace"/>
    <ds:schemaRef ds:uri="http://purl.org/dc/dcmitype/"/>
  </ds:schemaRefs>
</ds:datastoreItem>
</file>

<file path=customXml/itemProps3.xml><?xml version="1.0" encoding="utf-8"?>
<ds:datastoreItem xmlns:ds="http://schemas.openxmlformats.org/officeDocument/2006/customXml" ds:itemID="{DB26349A-BEBC-4A64-A784-4302355EBB87}"/>
</file>

<file path=docProps/app.xml><?xml version="1.0" encoding="utf-8"?>
<Properties xmlns="http://schemas.openxmlformats.org/officeDocument/2006/extended-properties" xmlns:vt="http://schemas.openxmlformats.org/officeDocument/2006/docPropsVTypes">
  <Template/>
  <TotalTime>620</TotalTime>
  <Words>1126</Words>
  <Application>Microsoft Macintosh PowerPoint</Application>
  <PresentationFormat>Widescreen</PresentationFormat>
  <Paragraphs>83</Paragraphs>
  <Slides>10</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Futura Std Light</vt:lpstr>
      <vt:lpstr>MuseoSans</vt:lpstr>
      <vt:lpstr>SourceSansPro</vt:lpstr>
      <vt:lpstr>Thème Office</vt:lpstr>
      <vt:lpstr>      Haftom Taame, MPH Principal Programme Officer- NPHI Africa CDC</vt:lpstr>
      <vt:lpstr>PowerPoint Presentation</vt:lpstr>
      <vt:lpstr>Unified List of Essential Public Health Functions</vt:lpstr>
      <vt:lpstr>EPHFs to build Health System Resilience</vt:lpstr>
      <vt:lpstr>PowerPoint Presentation</vt:lpstr>
      <vt:lpstr>EPHF 3: Public Health Stewardship</vt:lpstr>
      <vt:lpstr>Core Functions of NPHIs</vt:lpstr>
      <vt:lpstr>Benefits of NPHIs</vt:lpstr>
      <vt:lpstr>Key interventions for the G20 Ministers Working Group on Health to consider</vt:lpstr>
      <vt:lpstr>PowerPoint Presentation</vt:lpstr>
    </vt:vector>
  </TitlesOfParts>
  <Company>ANSP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COLLETAZ Paul</dc:creator>
  <cp:lastModifiedBy>Haftom Taame Desta</cp:lastModifiedBy>
  <cp:revision>203</cp:revision>
  <cp:lastPrinted>2024-03-28T16:49:30Z</cp:lastPrinted>
  <dcterms:created xsi:type="dcterms:W3CDTF">2024-01-24T08:51:44Z</dcterms:created>
  <dcterms:modified xsi:type="dcterms:W3CDTF">2024-09-05T10:12:41Z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0x01010033A0C26ED75B6F42858795A942B8A417</vt:lpwstr>
  </property>
  <property fmtid="{D5CDD505-2E9C-101B-9397-08002B2CF9AE}" pid="3" name="MediaServiceImageTags">
    <vt:lpwstr/>
  </property>
</Properties>
</file>