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7" r:id="rId5"/>
    <p:sldMasterId id="2147483682" r:id="rId6"/>
  </p:sldMasterIdLst>
  <p:notesMasterIdLst>
    <p:notesMasterId r:id="rId16"/>
  </p:notesMasterIdLst>
  <p:handoutMasterIdLst>
    <p:handoutMasterId r:id="rId17"/>
  </p:handoutMasterIdLst>
  <p:sldIdLst>
    <p:sldId id="2147471618" r:id="rId7"/>
    <p:sldId id="2147479559" r:id="rId8"/>
    <p:sldId id="2147479561" r:id="rId9"/>
    <p:sldId id="336" r:id="rId10"/>
    <p:sldId id="2147471613" r:id="rId11"/>
    <p:sldId id="2147309068" r:id="rId12"/>
    <p:sldId id="2147376140" r:id="rId13"/>
    <p:sldId id="2147479461" r:id="rId14"/>
    <p:sldId id="214747160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AB4F602-ECFE-76DE-BD40-2FEFAB44B509}" name="Myles, Ranell (CDC/NCHHSTP/OD)" initials="MR(" userId="S::fue0@cdc.gov::b3763def-a1fa-4de2-95fc-c232e804b58f" providerId="AD"/>
  <p188:author id="{58AC4977-0350-68AA-0B57-0D67138EABCC}" name="Turner, Victoria (CDC/NCCDPHP/OD)" initials="T(" userId="S::qnn4@cdc.gov::c930bf64-24cf-4dca-a97d-64630f57d5f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E9D4"/>
    <a:srgbClr val="2F78BC"/>
    <a:srgbClr val="256596"/>
    <a:srgbClr val="0F8577"/>
    <a:srgbClr val="F4605C"/>
    <a:srgbClr val="2C70BA"/>
    <a:srgbClr val="0F3858"/>
    <a:srgbClr val="5AAE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052A64-FBB7-27D4-5BAC-532D26CE4E52}" v="3" dt="2024-10-24T14:35:11.9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phaële Ismaïli" userId="S::raphaele.ismaili@ianphi.org::22e4389f-b5be-4379-98af-0b2fad5d35e7" providerId="AD" clId="Web-{B0052A64-FBB7-27D4-5BAC-532D26CE4E52}"/>
    <pc:docChg chg="modSld">
      <pc:chgData name="Raphaële Ismaïli" userId="S::raphaele.ismaili@ianphi.org::22e4389f-b5be-4379-98af-0b2fad5d35e7" providerId="AD" clId="Web-{B0052A64-FBB7-27D4-5BAC-532D26CE4E52}" dt="2024-10-24T14:35:11.990" v="2" actId="14100"/>
      <pc:docMkLst>
        <pc:docMk/>
      </pc:docMkLst>
      <pc:sldChg chg="addSp delSp modSp">
        <pc:chgData name="Raphaële Ismaïli" userId="S::raphaele.ismaili@ianphi.org::22e4389f-b5be-4379-98af-0b2fad5d35e7" providerId="AD" clId="Web-{B0052A64-FBB7-27D4-5BAC-532D26CE4E52}" dt="2024-10-24T14:35:11.990" v="2" actId="14100"/>
        <pc:sldMkLst>
          <pc:docMk/>
          <pc:sldMk cId="1234444318" sldId="2147471609"/>
        </pc:sldMkLst>
        <pc:picChg chg="del">
          <ac:chgData name="Raphaële Ismaïli" userId="S::raphaele.ismaili@ianphi.org::22e4389f-b5be-4379-98af-0b2fad5d35e7" providerId="AD" clId="Web-{B0052A64-FBB7-27D4-5BAC-532D26CE4E52}" dt="2024-10-24T14:35:06.756" v="0"/>
          <ac:picMkLst>
            <pc:docMk/>
            <pc:sldMk cId="1234444318" sldId="2147471609"/>
            <ac:picMk id="5" creationId="{3D91DAC5-A759-8A25-C1F1-EA9C3076F22A}"/>
          </ac:picMkLst>
        </pc:picChg>
        <pc:picChg chg="add mod">
          <ac:chgData name="Raphaële Ismaïli" userId="S::raphaele.ismaili@ianphi.org::22e4389f-b5be-4379-98af-0b2fad5d35e7" providerId="AD" clId="Web-{B0052A64-FBB7-27D4-5BAC-532D26CE4E52}" dt="2024-10-24T14:35:11.990" v="2" actId="14100"/>
          <ac:picMkLst>
            <pc:docMk/>
            <pc:sldMk cId="1234444318" sldId="2147471609"/>
            <ac:picMk id="7" creationId="{143DFA1E-947F-6833-6834-E8FFBEE7BB5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690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08BF4-ACE6-9943-AFBC-0E03144A4B56}" type="datetimeFigureOut">
              <a:t>24/10/2024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C859A-5609-E44D-A2E5-50FAA3A6E458}" type="slidenum">
              <a:t>‹N°›</a:t>
            </a:fld>
            <a:endParaRPr lang="en-US"/>
          </a:p>
        </p:txBody>
      </p:sp>
      <p:sp>
        <p:nvSpPr>
          <p:cNvPr id="8" name="Espace réservé de l'en-tête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9783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C859A-5609-E44D-A2E5-50FAA3A6E4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16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3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3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3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3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33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ADA5F2-7D7C-46F2-8412-68A99987502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334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969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B453B-070D-4E49-AF1F-950E716E1A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720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Courier New" panose="02070309020205020404" pitchFamily="49" charset="0"/>
              <a:buChar char="o"/>
            </a:pPr>
            <a:endParaRPr lang="en-US" sz="1200" b="1" i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lang="en-US" sz="12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B453B-070D-4E49-AF1F-950E716E1A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20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38E453-5BE1-D675-EBF7-E2E0C9345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61EE72-7D25-6608-8365-20ED93A336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914CBC-E2EF-1686-ECB8-22896C5EFB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38083B-FCA9-8C02-7BF6-A4BA7C1ED2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C859A-5609-E44D-A2E5-50FAA3A6E4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10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2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/ 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3410CAE-DC91-1D4C-9A9F-3710D17A06F9}"/>
              </a:ext>
            </a:extLst>
          </p:cNvPr>
          <p:cNvSpPr/>
          <p:nvPr userDrawn="1"/>
        </p:nvSpPr>
        <p:spPr>
          <a:xfrm>
            <a:off x="4114800" y="1"/>
            <a:ext cx="8077200" cy="6858000"/>
          </a:xfrm>
          <a:prstGeom prst="rect">
            <a:avLst/>
          </a:prstGeom>
          <a:solidFill>
            <a:srgbClr val="2C70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DBB9B88-E00B-774A-8344-BC68E8E99185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109935" y="1616983"/>
            <a:ext cx="6243865" cy="44726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Insert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79637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|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6">
            <a:extLst>
              <a:ext uri="{FF2B5EF4-FFF2-40B4-BE49-F238E27FC236}">
                <a16:creationId xmlns:a16="http://schemas.microsoft.com/office/drawing/2014/main" id="{E67E3BF6-3CC8-0047-BBA2-FF8805D17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88" y="-29962"/>
            <a:ext cx="12175112" cy="6887963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C182B34E-3313-2C43-86BF-3691D3D4D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4" y="1983706"/>
            <a:ext cx="11029615" cy="3678303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866B10-3FCA-4840-AD3C-F18AA51F3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0E3CB86-093F-1946-BD31-11D22BD0D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E033C3-FCDC-8747-BE08-BEF45DA6F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EA51E6-B005-8848-A06B-8944C8E9D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369" y="6554869"/>
            <a:ext cx="902633" cy="7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32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377">
              <a:defRPr/>
            </a:pPr>
            <a:fld id="{D57F1E4F-1CFF-5643-939E-217C01CDF565}" type="slidenum">
              <a:rPr lang="en-US" sz="900" smtClean="0">
                <a:solidFill>
                  <a:srgbClr val="2F78BC"/>
                </a:solidFill>
                <a:latin typeface="Arial"/>
              </a:rPr>
              <a:pPr algn="r" defTabSz="914377">
                <a:defRPr/>
              </a:pPr>
              <a:t>‹N°›</a:t>
            </a:fld>
            <a:endParaRPr lang="en-US" sz="900">
              <a:solidFill>
                <a:srgbClr val="2F78BC"/>
              </a:solidFill>
              <a:latin typeface="Aria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914377">
              <a:defRPr/>
            </a:pPr>
            <a:endParaRPr lang="en-US" sz="900">
              <a:solidFill>
                <a:srgbClr val="2F78BC"/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 sz="900" cap="all">
              <a:solidFill>
                <a:srgbClr val="2F78BC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2109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at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1835572"/>
            <a:ext cx="10972800" cy="4176467"/>
          </a:xfrm>
        </p:spPr>
        <p:txBody>
          <a:bodyPr/>
          <a:lstStyle>
            <a:lvl1pPr marL="304792" indent="-304792">
              <a:lnSpc>
                <a:spcPts val="2933"/>
              </a:lnSpc>
              <a:buClr>
                <a:srgbClr val="003BC0"/>
              </a:buClr>
              <a:buFont typeface="Arial" panose="020B0604020202020204" pitchFamily="34" charset="0"/>
              <a:buChar char="•"/>
              <a:defRPr sz="2667" b="1">
                <a:solidFill>
                  <a:srgbClr val="1D1D1D"/>
                </a:solidFill>
              </a:defRPr>
            </a:lvl1pPr>
            <a:lvl2pPr marL="609585" indent="-226478">
              <a:lnSpc>
                <a:spcPts val="2667"/>
              </a:lnSpc>
              <a:buClr>
                <a:srgbClr val="005761"/>
              </a:buClr>
              <a:buFont typeface="Arial" panose="020B0604020202020204" pitchFamily="34" charset="0"/>
              <a:buChar char="-"/>
              <a:tabLst>
                <a:tab pos="533387" algn="l"/>
              </a:tabLst>
              <a:defRPr sz="2400">
                <a:solidFill>
                  <a:srgbClr val="1D1D1D"/>
                </a:solidFill>
              </a:defRPr>
            </a:lvl2pPr>
            <a:lvl3pPr>
              <a:lnSpc>
                <a:spcPts val="2667"/>
              </a:lnSpc>
              <a:buClr>
                <a:srgbClr val="5A5A5A"/>
              </a:buClr>
              <a:defRPr sz="2667">
                <a:solidFill>
                  <a:srgbClr val="1D1D1D"/>
                </a:solidFill>
              </a:defRPr>
            </a:lvl3pPr>
            <a:lvl4pPr>
              <a:defRPr sz="2667">
                <a:solidFill>
                  <a:srgbClr val="1D1D1D"/>
                </a:solidFill>
              </a:defRPr>
            </a:lvl4pPr>
            <a:lvl5pPr>
              <a:defRPr sz="2667">
                <a:solidFill>
                  <a:srgbClr val="1D1D1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E7F2F02-184C-4505-8466-02885693F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1E5AAA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5710D62-FA23-37E1-D9CA-4E6562C12821}"/>
              </a:ext>
            </a:extLst>
          </p:cNvPr>
          <p:cNvGrpSpPr/>
          <p:nvPr userDrawn="1"/>
        </p:nvGrpSpPr>
        <p:grpSpPr>
          <a:xfrm>
            <a:off x="1" y="6725265"/>
            <a:ext cx="12192001" cy="142567"/>
            <a:chOff x="7355954" y="15880786"/>
            <a:chExt cx="21904846" cy="578414"/>
          </a:xfrm>
        </p:grpSpPr>
        <p:sp>
          <p:nvSpPr>
            <p:cNvPr id="3" name="Rectangle 20">
              <a:extLst>
                <a:ext uri="{FF2B5EF4-FFF2-40B4-BE49-F238E27FC236}">
                  <a16:creationId xmlns:a16="http://schemas.microsoft.com/office/drawing/2014/main" id="{3AD231D8-DCA4-570B-4CC6-32EBF38FADD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flipV="1">
              <a:off x="21984029" y="15880786"/>
              <a:ext cx="2432923" cy="578414"/>
            </a:xfrm>
            <a:prstGeom prst="rect">
              <a:avLst/>
            </a:prstGeom>
            <a:solidFill>
              <a:srgbClr val="194D93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3333"/>
            </a:p>
          </p:txBody>
        </p:sp>
        <p:sp>
          <p:nvSpPr>
            <p:cNvPr id="4" name="Rectangle 20">
              <a:extLst>
                <a:ext uri="{FF2B5EF4-FFF2-40B4-BE49-F238E27FC236}">
                  <a16:creationId xmlns:a16="http://schemas.microsoft.com/office/drawing/2014/main" id="{32619D13-D1C6-7836-5897-39ABF07B01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flipV="1">
              <a:off x="24406350" y="15880786"/>
              <a:ext cx="2432923" cy="578414"/>
            </a:xfrm>
            <a:prstGeom prst="rect">
              <a:avLst/>
            </a:prstGeom>
            <a:solidFill>
              <a:srgbClr val="1C56A4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3333"/>
            </a:p>
          </p:txBody>
        </p:sp>
        <p:sp>
          <p:nvSpPr>
            <p:cNvPr id="6" name="Rectangle 20">
              <a:extLst>
                <a:ext uri="{FF2B5EF4-FFF2-40B4-BE49-F238E27FC236}">
                  <a16:creationId xmlns:a16="http://schemas.microsoft.com/office/drawing/2014/main" id="{392F6D8E-420B-97AC-FD5D-3185F97EC0C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flipV="1">
              <a:off x="26827877" y="15880786"/>
              <a:ext cx="2432923" cy="578414"/>
            </a:xfrm>
            <a:prstGeom prst="rect">
              <a:avLst/>
            </a:prstGeom>
            <a:solidFill>
              <a:srgbClr val="1E5DB2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3333"/>
            </a:p>
          </p:txBody>
        </p:sp>
        <p:sp>
          <p:nvSpPr>
            <p:cNvPr id="8" name="Rectangle 20">
              <a:extLst>
                <a:ext uri="{FF2B5EF4-FFF2-40B4-BE49-F238E27FC236}">
                  <a16:creationId xmlns:a16="http://schemas.microsoft.com/office/drawing/2014/main" id="{6967D159-E4ED-FA77-F3CA-47CC8A1001C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flipV="1">
              <a:off x="7355954" y="15880786"/>
              <a:ext cx="14644447" cy="578414"/>
            </a:xfrm>
            <a:prstGeom prst="rect">
              <a:avLst/>
            </a:prstGeom>
            <a:solidFill>
              <a:srgbClr val="164380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3333"/>
            </a:p>
          </p:txBody>
        </p:sp>
      </p:grpSp>
    </p:spTree>
    <p:extLst>
      <p:ext uri="{BB962C8B-B14F-4D97-AF65-F5344CB8AC3E}">
        <p14:creationId xmlns:p14="http://schemas.microsoft.com/office/powerpoint/2010/main" val="8691703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_CDC_alt_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4309823-E745-9AE6-697D-FA12A6546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0" y="0"/>
            <a:ext cx="12192000" cy="228600"/>
            <a:chOff x="0" y="0"/>
            <a:chExt cx="9144000" cy="1714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E8587A6-7C1A-EC72-C16A-98204569B39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0" y="0"/>
              <a:ext cx="9144000" cy="171350"/>
            </a:xfrm>
            <a:prstGeom prst="rect">
              <a:avLst/>
            </a:prstGeom>
            <a:solidFill>
              <a:srgbClr val="1E66B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49"/>
            </a:p>
          </p:txBody>
        </p:sp>
        <p:sp>
          <p:nvSpPr>
            <p:cNvPr id="44" name="Parallelogram 9">
              <a:extLst>
                <a:ext uri="{FF2B5EF4-FFF2-40B4-BE49-F238E27FC236}">
                  <a16:creationId xmlns:a16="http://schemas.microsoft.com/office/drawing/2014/main" id="{EA18C2A9-CD91-4656-D4FD-18B4B82E4B8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553" y="100"/>
              <a:ext cx="734284" cy="171350"/>
            </a:xfrm>
            <a:custGeom>
              <a:avLst/>
              <a:gdLst>
                <a:gd name="connsiteX0" fmla="*/ 0 w 2399861"/>
                <a:gd name="connsiteY0" fmla="*/ 668592 h 668592"/>
                <a:gd name="connsiteX1" fmla="*/ 167148 w 2399861"/>
                <a:gd name="connsiteY1" fmla="*/ 0 h 668592"/>
                <a:gd name="connsiteX2" fmla="*/ 2399861 w 2399861"/>
                <a:gd name="connsiteY2" fmla="*/ 0 h 668592"/>
                <a:gd name="connsiteX3" fmla="*/ 2232713 w 2399861"/>
                <a:gd name="connsiteY3" fmla="*/ 668592 h 668592"/>
                <a:gd name="connsiteX4" fmla="*/ 0 w 2399861"/>
                <a:gd name="connsiteY4" fmla="*/ 668592 h 668592"/>
                <a:gd name="connsiteX0" fmla="*/ 0 w 2261638"/>
                <a:gd name="connsiteY0" fmla="*/ 668592 h 668592"/>
                <a:gd name="connsiteX1" fmla="*/ 28925 w 2261638"/>
                <a:gd name="connsiteY1" fmla="*/ 0 h 668592"/>
                <a:gd name="connsiteX2" fmla="*/ 2261638 w 2261638"/>
                <a:gd name="connsiteY2" fmla="*/ 0 h 668592"/>
                <a:gd name="connsiteX3" fmla="*/ 2094490 w 2261638"/>
                <a:gd name="connsiteY3" fmla="*/ 668592 h 668592"/>
                <a:gd name="connsiteX4" fmla="*/ 0 w 2261638"/>
                <a:gd name="connsiteY4" fmla="*/ 668592 h 66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1638" h="668592">
                  <a:moveTo>
                    <a:pt x="0" y="668592"/>
                  </a:moveTo>
                  <a:lnTo>
                    <a:pt x="28925" y="0"/>
                  </a:lnTo>
                  <a:lnTo>
                    <a:pt x="2261638" y="0"/>
                  </a:lnTo>
                  <a:lnTo>
                    <a:pt x="2094490" y="668592"/>
                  </a:lnTo>
                  <a:lnTo>
                    <a:pt x="0" y="668592"/>
                  </a:lnTo>
                  <a:close/>
                </a:path>
              </a:pathLst>
            </a:custGeom>
            <a:solidFill>
              <a:srgbClr val="1643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49"/>
            </a:p>
          </p:txBody>
        </p:sp>
        <p:sp>
          <p:nvSpPr>
            <p:cNvPr id="45" name="Parallelogram 44">
              <a:extLst>
                <a:ext uri="{FF2B5EF4-FFF2-40B4-BE49-F238E27FC236}">
                  <a16:creationId xmlns:a16="http://schemas.microsoft.com/office/drawing/2014/main" id="{AE0A8C09-00C3-D95E-B5DA-0F0A402DC7A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462891" y="100"/>
              <a:ext cx="1398588" cy="171350"/>
            </a:xfrm>
            <a:prstGeom prst="parallelogram">
              <a:avLst/>
            </a:prstGeom>
            <a:solidFill>
              <a:srgbClr val="194D9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49"/>
            </a:p>
          </p:txBody>
        </p:sp>
        <p:sp>
          <p:nvSpPr>
            <p:cNvPr id="46" name="Parallelogram 45">
              <a:extLst>
                <a:ext uri="{FF2B5EF4-FFF2-40B4-BE49-F238E27FC236}">
                  <a16:creationId xmlns:a16="http://schemas.microsoft.com/office/drawing/2014/main" id="{B944134F-25AD-BEB2-C0BF-43DF4B11FC3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537538" y="100"/>
              <a:ext cx="1825143" cy="171350"/>
            </a:xfrm>
            <a:prstGeom prst="parallelogram">
              <a:avLst/>
            </a:prstGeom>
            <a:solidFill>
              <a:srgbClr val="1C56A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49"/>
            </a:p>
          </p:txBody>
        </p:sp>
        <p:sp>
          <p:nvSpPr>
            <p:cNvPr id="47" name="Parallelogram 46">
              <a:extLst>
                <a:ext uri="{FF2B5EF4-FFF2-40B4-BE49-F238E27FC236}">
                  <a16:creationId xmlns:a16="http://schemas.microsoft.com/office/drawing/2014/main" id="{A01506F6-4045-30A7-1967-7A227206789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2971812" y="100"/>
              <a:ext cx="2201282" cy="171350"/>
            </a:xfrm>
            <a:prstGeom prst="parallelogram">
              <a:avLst/>
            </a:prstGeom>
            <a:solidFill>
              <a:srgbClr val="1E5DB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49"/>
            </a:p>
          </p:txBody>
        </p:sp>
      </p:grpSp>
      <p:sp>
        <p:nvSpPr>
          <p:cNvPr id="7" name="Title 1"/>
          <p:cNvSpPr>
            <a:spLocks noGrp="1"/>
          </p:cNvSpPr>
          <p:nvPr userDrawn="1">
            <p:ph type="title"/>
          </p:nvPr>
        </p:nvSpPr>
        <p:spPr>
          <a:xfrm>
            <a:off x="609600" y="1184276"/>
            <a:ext cx="10972800" cy="114300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000"/>
              </a:lnSpc>
              <a:defRPr sz="3733" b="1" baseline="0">
                <a:solidFill>
                  <a:srgbClr val="0057B7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ubtitle 2"/>
          <p:cNvSpPr>
            <a:spLocks noGrp="1"/>
          </p:cNvSpPr>
          <p:nvPr userDrawn="1">
            <p:ph type="subTitle" idx="1"/>
          </p:nvPr>
        </p:nvSpPr>
        <p:spPr>
          <a:xfrm>
            <a:off x="609600" y="2859349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67" b="1" baseline="0">
                <a:solidFill>
                  <a:srgbClr val="0057B7"/>
                </a:solidFill>
                <a:effectLst/>
                <a:latin typeface="Calibri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/>
          </a:p>
        </p:txBody>
      </p:sp>
      <p:sp>
        <p:nvSpPr>
          <p:cNvPr id="10" name="Text Placeholder 8"/>
          <p:cNvSpPr>
            <a:spLocks noGrp="1"/>
          </p:cNvSpPr>
          <p:nvPr userDrawn="1">
            <p:ph type="body" sz="quarter" idx="10"/>
          </p:nvPr>
        </p:nvSpPr>
        <p:spPr>
          <a:xfrm>
            <a:off x="609600" y="3946019"/>
            <a:ext cx="8534400" cy="1295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67"/>
              </a:lnSpc>
              <a:buNone/>
              <a:defRPr sz="2400" baseline="0">
                <a:solidFill>
                  <a:srgbClr val="000000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617DD9D-7533-7A57-89FB-4D057BCEAC55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09600" y="372533"/>
            <a:ext cx="9211733" cy="54186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Place center name here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73EE938-470B-9DA7-FFED-E3CE4A1A3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6" t="47892" r="12803" b="15738"/>
          <a:stretch/>
        </p:blipFill>
        <p:spPr>
          <a:xfrm>
            <a:off x="10872041" y="216207"/>
            <a:ext cx="1117600" cy="72591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89C2412-9C72-F68A-C89E-1B2C31ECA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220133"/>
            <a:ext cx="12192000" cy="914400"/>
          </a:xfrm>
          <a:prstGeom prst="rect">
            <a:avLst/>
          </a:prstGeom>
          <a:solidFill>
            <a:srgbClr val="0057B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8CF4BB-8534-F92D-F388-F00364BC9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27" t="-6498" r="-2168" b="-6487"/>
          <a:stretch/>
        </p:blipFill>
        <p:spPr>
          <a:xfrm>
            <a:off x="10892590" y="5999749"/>
            <a:ext cx="1066799" cy="72189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A2EE6-3458-FDE5-088F-0524F161B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77980" y="6355461"/>
            <a:ext cx="2743200" cy="366183"/>
          </a:xfrm>
        </p:spPr>
        <p:txBody>
          <a:bodyPr/>
          <a:lstStyle>
            <a:lvl1pPr algn="l">
              <a:defRPr sz="1333">
                <a:solidFill>
                  <a:srgbClr val="0057B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8E7DCDC-E408-4B61-982D-00D1D5E6AEF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8669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_CDC_with_tagli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267F8213-0BF4-9CFD-184D-957DBD90BE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0" y="0"/>
            <a:ext cx="12192000" cy="1158861"/>
            <a:chOff x="0" y="1079970"/>
            <a:chExt cx="7112000" cy="224439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E8587A6-7C1A-EC72-C16A-98204569B39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0" y="1079970"/>
              <a:ext cx="7112000" cy="224308"/>
            </a:xfrm>
            <a:prstGeom prst="rect">
              <a:avLst/>
            </a:prstGeom>
            <a:solidFill>
              <a:srgbClr val="0057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49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2EB7A224-4867-EA38-EAA4-ECD97FF9203A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430" y="1080101"/>
              <a:ext cx="5345267" cy="224308"/>
              <a:chOff x="1771" y="389"/>
              <a:chExt cx="18815689" cy="664930"/>
            </a:xfrm>
          </p:grpSpPr>
          <p:sp>
            <p:nvSpPr>
              <p:cNvPr id="44" name="Parallelogram 9">
                <a:extLst>
                  <a:ext uri="{FF2B5EF4-FFF2-40B4-BE49-F238E27FC236}">
                    <a16:creationId xmlns:a16="http://schemas.microsoft.com/office/drawing/2014/main" id="{EA18C2A9-CD91-4656-D4FD-18B4B82E4B8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1771" y="389"/>
                <a:ext cx="2010345" cy="664930"/>
              </a:xfrm>
              <a:custGeom>
                <a:avLst/>
                <a:gdLst>
                  <a:gd name="connsiteX0" fmla="*/ 0 w 2399861"/>
                  <a:gd name="connsiteY0" fmla="*/ 668592 h 668592"/>
                  <a:gd name="connsiteX1" fmla="*/ 167148 w 2399861"/>
                  <a:gd name="connsiteY1" fmla="*/ 0 h 668592"/>
                  <a:gd name="connsiteX2" fmla="*/ 2399861 w 2399861"/>
                  <a:gd name="connsiteY2" fmla="*/ 0 h 668592"/>
                  <a:gd name="connsiteX3" fmla="*/ 2232713 w 2399861"/>
                  <a:gd name="connsiteY3" fmla="*/ 668592 h 668592"/>
                  <a:gd name="connsiteX4" fmla="*/ 0 w 2399861"/>
                  <a:gd name="connsiteY4" fmla="*/ 668592 h 668592"/>
                  <a:gd name="connsiteX0" fmla="*/ 0 w 2261638"/>
                  <a:gd name="connsiteY0" fmla="*/ 668592 h 668592"/>
                  <a:gd name="connsiteX1" fmla="*/ 28925 w 2261638"/>
                  <a:gd name="connsiteY1" fmla="*/ 0 h 668592"/>
                  <a:gd name="connsiteX2" fmla="*/ 2261638 w 2261638"/>
                  <a:gd name="connsiteY2" fmla="*/ 0 h 668592"/>
                  <a:gd name="connsiteX3" fmla="*/ 2094490 w 2261638"/>
                  <a:gd name="connsiteY3" fmla="*/ 668592 h 668592"/>
                  <a:gd name="connsiteX4" fmla="*/ 0 w 2261638"/>
                  <a:gd name="connsiteY4" fmla="*/ 668592 h 66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1638" h="668592">
                    <a:moveTo>
                      <a:pt x="0" y="668592"/>
                    </a:moveTo>
                    <a:lnTo>
                      <a:pt x="28925" y="0"/>
                    </a:lnTo>
                    <a:lnTo>
                      <a:pt x="2261638" y="0"/>
                    </a:lnTo>
                    <a:lnTo>
                      <a:pt x="2094490" y="668592"/>
                    </a:lnTo>
                    <a:lnTo>
                      <a:pt x="0" y="668592"/>
                    </a:lnTo>
                    <a:close/>
                  </a:path>
                </a:pathLst>
              </a:custGeom>
              <a:solidFill>
                <a:srgbClr val="16438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49"/>
              </a:p>
            </p:txBody>
          </p:sp>
          <p:sp>
            <p:nvSpPr>
              <p:cNvPr id="45" name="Parallelogram 44">
                <a:extLst>
                  <a:ext uri="{FF2B5EF4-FFF2-40B4-BE49-F238E27FC236}">
                    <a16:creationId xmlns:a16="http://schemas.microsoft.com/office/drawing/2014/main" id="{AE0A8C09-00C3-D95E-B5DA-0F0A402DC7A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1267572" y="389"/>
                <a:ext cx="3829094" cy="664930"/>
              </a:xfrm>
              <a:prstGeom prst="parallelogram">
                <a:avLst/>
              </a:prstGeom>
              <a:solidFill>
                <a:srgbClr val="194D9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49"/>
              </a:p>
            </p:txBody>
          </p:sp>
          <p:sp>
            <p:nvSpPr>
              <p:cNvPr id="46" name="Parallelogram 45">
                <a:extLst>
                  <a:ext uri="{FF2B5EF4-FFF2-40B4-BE49-F238E27FC236}">
                    <a16:creationId xmlns:a16="http://schemas.microsoft.com/office/drawing/2014/main" id="{B944134F-25AD-BEB2-C0BF-43DF4B11FC3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4209773" y="389"/>
                <a:ext cx="4996928" cy="664930"/>
              </a:xfrm>
              <a:prstGeom prst="parallelogram">
                <a:avLst/>
              </a:prstGeom>
              <a:solidFill>
                <a:srgbClr val="1C56A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49"/>
              </a:p>
            </p:txBody>
          </p:sp>
          <p:sp>
            <p:nvSpPr>
              <p:cNvPr id="47" name="Parallelogram 46">
                <a:extLst>
                  <a:ext uri="{FF2B5EF4-FFF2-40B4-BE49-F238E27FC236}">
                    <a16:creationId xmlns:a16="http://schemas.microsoft.com/office/drawing/2014/main" id="{A01506F6-4045-30A7-1967-7A227206789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8136570" y="389"/>
                <a:ext cx="6026733" cy="664930"/>
              </a:xfrm>
              <a:prstGeom prst="parallelogram">
                <a:avLst/>
              </a:prstGeom>
              <a:solidFill>
                <a:srgbClr val="1E5DB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49"/>
              </a:p>
            </p:txBody>
          </p:sp>
          <p:sp>
            <p:nvSpPr>
              <p:cNvPr id="48" name="Parallelogram 47">
                <a:extLst>
                  <a:ext uri="{FF2B5EF4-FFF2-40B4-BE49-F238E27FC236}">
                    <a16:creationId xmlns:a16="http://schemas.microsoft.com/office/drawing/2014/main" id="{E1EB0327-76CF-A70A-BE29-7C1C2819C1B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15172395" y="389"/>
                <a:ext cx="3645065" cy="664930"/>
              </a:xfrm>
              <a:prstGeom prst="parallelogram">
                <a:avLst/>
              </a:prstGeom>
              <a:solidFill>
                <a:srgbClr val="0057B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49"/>
              </a:p>
            </p:txBody>
          </p:sp>
        </p:grpSp>
      </p:grpSp>
      <p:sp>
        <p:nvSpPr>
          <p:cNvPr id="7" name="Title 1"/>
          <p:cNvSpPr>
            <a:spLocks noGrp="1"/>
          </p:cNvSpPr>
          <p:nvPr userDrawn="1">
            <p:ph type="title"/>
          </p:nvPr>
        </p:nvSpPr>
        <p:spPr>
          <a:xfrm>
            <a:off x="609600" y="1184276"/>
            <a:ext cx="10972800" cy="114300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000"/>
              </a:lnSpc>
              <a:defRPr sz="3733" b="1" baseline="0">
                <a:solidFill>
                  <a:srgbClr val="0057B7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ubtitle 2"/>
          <p:cNvSpPr>
            <a:spLocks noGrp="1"/>
          </p:cNvSpPr>
          <p:nvPr userDrawn="1">
            <p:ph type="subTitle" idx="1"/>
          </p:nvPr>
        </p:nvSpPr>
        <p:spPr>
          <a:xfrm>
            <a:off x="609600" y="2859349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67" b="1" baseline="0">
                <a:solidFill>
                  <a:srgbClr val="0057B7"/>
                </a:solidFill>
                <a:effectLst/>
                <a:latin typeface="Calibri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/>
          </a:p>
        </p:txBody>
      </p:sp>
      <p:sp>
        <p:nvSpPr>
          <p:cNvPr id="10" name="Text Placeholder 8"/>
          <p:cNvSpPr>
            <a:spLocks noGrp="1"/>
          </p:cNvSpPr>
          <p:nvPr userDrawn="1">
            <p:ph type="body" sz="quarter" idx="10"/>
          </p:nvPr>
        </p:nvSpPr>
        <p:spPr>
          <a:xfrm>
            <a:off x="609600" y="3946019"/>
            <a:ext cx="8534400" cy="1295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67"/>
              </a:lnSpc>
              <a:buNone/>
              <a:defRPr sz="2400" baseline="0">
                <a:solidFill>
                  <a:srgbClr val="1D1D1D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617DD9D-7533-7A57-89FB-4D057BCEAC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372533"/>
            <a:ext cx="9211733" cy="54186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z="2400" ker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Optional title for CIO name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28FF65-A5C6-CBFE-D22F-B5C8824E9E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333">
                <a:solidFill>
                  <a:srgbClr val="0057B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8E7DCDC-E408-4B61-982D-00D1D5E6AEF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2547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_CDC_ATSD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4D200BC-739F-E118-66FF-78E246516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0" y="0"/>
            <a:ext cx="12192000" cy="1158861"/>
            <a:chOff x="0" y="1079970"/>
            <a:chExt cx="7112000" cy="22443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5488B65-51B9-24CC-82CF-581585667F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0" y="1079970"/>
              <a:ext cx="7112000" cy="224308"/>
            </a:xfrm>
            <a:prstGeom prst="rect">
              <a:avLst/>
            </a:prstGeom>
            <a:solidFill>
              <a:srgbClr val="0057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49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7EE0707-A628-935A-CECC-70626B3FA8FC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430" y="1080101"/>
              <a:ext cx="5345267" cy="224308"/>
              <a:chOff x="1771" y="389"/>
              <a:chExt cx="18815689" cy="664930"/>
            </a:xfrm>
          </p:grpSpPr>
          <p:sp>
            <p:nvSpPr>
              <p:cNvPr id="11" name="Parallelogram 9">
                <a:extLst>
                  <a:ext uri="{FF2B5EF4-FFF2-40B4-BE49-F238E27FC236}">
                    <a16:creationId xmlns:a16="http://schemas.microsoft.com/office/drawing/2014/main" id="{8C56AB45-808E-D371-67FF-0A735725B5B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1771" y="389"/>
                <a:ext cx="2010345" cy="664930"/>
              </a:xfrm>
              <a:custGeom>
                <a:avLst/>
                <a:gdLst>
                  <a:gd name="connsiteX0" fmla="*/ 0 w 2399861"/>
                  <a:gd name="connsiteY0" fmla="*/ 668592 h 668592"/>
                  <a:gd name="connsiteX1" fmla="*/ 167148 w 2399861"/>
                  <a:gd name="connsiteY1" fmla="*/ 0 h 668592"/>
                  <a:gd name="connsiteX2" fmla="*/ 2399861 w 2399861"/>
                  <a:gd name="connsiteY2" fmla="*/ 0 h 668592"/>
                  <a:gd name="connsiteX3" fmla="*/ 2232713 w 2399861"/>
                  <a:gd name="connsiteY3" fmla="*/ 668592 h 668592"/>
                  <a:gd name="connsiteX4" fmla="*/ 0 w 2399861"/>
                  <a:gd name="connsiteY4" fmla="*/ 668592 h 668592"/>
                  <a:gd name="connsiteX0" fmla="*/ 0 w 2261638"/>
                  <a:gd name="connsiteY0" fmla="*/ 668592 h 668592"/>
                  <a:gd name="connsiteX1" fmla="*/ 28925 w 2261638"/>
                  <a:gd name="connsiteY1" fmla="*/ 0 h 668592"/>
                  <a:gd name="connsiteX2" fmla="*/ 2261638 w 2261638"/>
                  <a:gd name="connsiteY2" fmla="*/ 0 h 668592"/>
                  <a:gd name="connsiteX3" fmla="*/ 2094490 w 2261638"/>
                  <a:gd name="connsiteY3" fmla="*/ 668592 h 668592"/>
                  <a:gd name="connsiteX4" fmla="*/ 0 w 2261638"/>
                  <a:gd name="connsiteY4" fmla="*/ 668592 h 66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1638" h="668592">
                    <a:moveTo>
                      <a:pt x="0" y="668592"/>
                    </a:moveTo>
                    <a:lnTo>
                      <a:pt x="28925" y="0"/>
                    </a:lnTo>
                    <a:lnTo>
                      <a:pt x="2261638" y="0"/>
                    </a:lnTo>
                    <a:lnTo>
                      <a:pt x="2094490" y="668592"/>
                    </a:lnTo>
                    <a:lnTo>
                      <a:pt x="0" y="668592"/>
                    </a:lnTo>
                    <a:close/>
                  </a:path>
                </a:pathLst>
              </a:custGeom>
              <a:solidFill>
                <a:srgbClr val="16438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49"/>
              </a:p>
            </p:txBody>
          </p:sp>
          <p:sp>
            <p:nvSpPr>
              <p:cNvPr id="12" name="Parallelogram 11">
                <a:extLst>
                  <a:ext uri="{FF2B5EF4-FFF2-40B4-BE49-F238E27FC236}">
                    <a16:creationId xmlns:a16="http://schemas.microsoft.com/office/drawing/2014/main" id="{91CB8924-C83A-F743-E7B7-6A26681D728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1267572" y="389"/>
                <a:ext cx="3829094" cy="664930"/>
              </a:xfrm>
              <a:prstGeom prst="parallelogram">
                <a:avLst/>
              </a:prstGeom>
              <a:solidFill>
                <a:srgbClr val="194D9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49"/>
              </a:p>
            </p:txBody>
          </p:sp>
          <p:sp>
            <p:nvSpPr>
              <p:cNvPr id="13" name="Parallelogram 12">
                <a:extLst>
                  <a:ext uri="{FF2B5EF4-FFF2-40B4-BE49-F238E27FC236}">
                    <a16:creationId xmlns:a16="http://schemas.microsoft.com/office/drawing/2014/main" id="{352A5B8C-A481-8BA7-8E13-68A6747B9BF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4209773" y="389"/>
                <a:ext cx="4996928" cy="664930"/>
              </a:xfrm>
              <a:prstGeom prst="parallelogram">
                <a:avLst/>
              </a:prstGeom>
              <a:solidFill>
                <a:srgbClr val="1C56A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49"/>
              </a:p>
            </p:txBody>
          </p:sp>
          <p:sp>
            <p:nvSpPr>
              <p:cNvPr id="14" name="Parallelogram 13">
                <a:extLst>
                  <a:ext uri="{FF2B5EF4-FFF2-40B4-BE49-F238E27FC236}">
                    <a16:creationId xmlns:a16="http://schemas.microsoft.com/office/drawing/2014/main" id="{DAB573E3-591C-13FE-7262-EA1F1564CB3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8136570" y="389"/>
                <a:ext cx="6026733" cy="664930"/>
              </a:xfrm>
              <a:prstGeom prst="parallelogram">
                <a:avLst/>
              </a:prstGeom>
              <a:solidFill>
                <a:srgbClr val="1E5DB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49"/>
              </a:p>
            </p:txBody>
          </p:sp>
          <p:sp>
            <p:nvSpPr>
              <p:cNvPr id="15" name="Parallelogram 14">
                <a:extLst>
                  <a:ext uri="{FF2B5EF4-FFF2-40B4-BE49-F238E27FC236}">
                    <a16:creationId xmlns:a16="http://schemas.microsoft.com/office/drawing/2014/main" id="{C0A06E43-B1E2-116B-6C8D-8AE5C97FA5C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15172395" y="389"/>
                <a:ext cx="3645065" cy="664930"/>
              </a:xfrm>
              <a:prstGeom prst="parallelogram">
                <a:avLst/>
              </a:prstGeom>
              <a:solidFill>
                <a:srgbClr val="0057B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49"/>
              </a:p>
            </p:txBody>
          </p:sp>
        </p:grpSp>
      </p:grpSp>
      <p:sp>
        <p:nvSpPr>
          <p:cNvPr id="7" name="Title 1"/>
          <p:cNvSpPr>
            <a:spLocks noGrp="1"/>
          </p:cNvSpPr>
          <p:nvPr userDrawn="1">
            <p:ph type="title"/>
          </p:nvPr>
        </p:nvSpPr>
        <p:spPr>
          <a:xfrm>
            <a:off x="609600" y="1184275"/>
            <a:ext cx="10972800" cy="1146048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000"/>
              </a:lnSpc>
              <a:defRPr sz="3733" b="1" baseline="0">
                <a:solidFill>
                  <a:srgbClr val="0057B7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ubtitle 2"/>
          <p:cNvSpPr>
            <a:spLocks noGrp="1"/>
          </p:cNvSpPr>
          <p:nvPr userDrawn="1">
            <p:ph type="subTitle" idx="1"/>
          </p:nvPr>
        </p:nvSpPr>
        <p:spPr>
          <a:xfrm>
            <a:off x="609600" y="2859349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67" b="1" baseline="0">
                <a:solidFill>
                  <a:srgbClr val="0057B7"/>
                </a:solidFill>
                <a:effectLst/>
                <a:latin typeface="Calibri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/>
          </a:p>
        </p:txBody>
      </p:sp>
      <p:sp>
        <p:nvSpPr>
          <p:cNvPr id="10" name="Text Placeholder 8"/>
          <p:cNvSpPr>
            <a:spLocks noGrp="1"/>
          </p:cNvSpPr>
          <p:nvPr userDrawn="1">
            <p:ph type="body" sz="quarter" idx="10"/>
          </p:nvPr>
        </p:nvSpPr>
        <p:spPr>
          <a:xfrm>
            <a:off x="609600" y="3946019"/>
            <a:ext cx="8534400" cy="1295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67"/>
              </a:lnSpc>
              <a:buNone/>
              <a:defRPr sz="2400" baseline="0">
                <a:solidFill>
                  <a:srgbClr val="1D1D1D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28E5FCF9-D4BB-C238-A1FB-70D35E4A4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57B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8E7DCDC-E408-4B61-982D-00D1D5E6AEF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6327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1">
    <p:bg>
      <p:bgPr>
        <a:solidFill>
          <a:srgbClr val="0057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467097"/>
            <a:ext cx="10972800" cy="114300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5333"/>
              </a:lnSpc>
              <a:defRPr sz="4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09601" y="5610098"/>
            <a:ext cx="10363200" cy="56832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667"/>
              </a:lnSpc>
              <a:buNone/>
              <a:defRPr sz="2667" baseline="0">
                <a:solidFill>
                  <a:schemeClr val="bg2"/>
                </a:solidFill>
                <a:latin typeface="Calibri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AB115-5E7C-25FD-D47F-33D7F9B62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65408" y="6356350"/>
            <a:ext cx="753275" cy="36618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8E7DCDC-E408-4B61-982D-00D1D5E6AEF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0137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OPTION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26368FE-BB30-52F8-89C1-D155114AB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0" y="0"/>
            <a:ext cx="12192000" cy="1158861"/>
            <a:chOff x="0" y="1079970"/>
            <a:chExt cx="7112000" cy="22443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A2EC66-252E-FB31-C586-41F7DC2F7D6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0" y="1079970"/>
              <a:ext cx="7112000" cy="224308"/>
            </a:xfrm>
            <a:prstGeom prst="rect">
              <a:avLst/>
            </a:prstGeom>
            <a:solidFill>
              <a:srgbClr val="0057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49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DF158DF-BAF5-68F6-78E1-1E179A3E0136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430" y="1080101"/>
              <a:ext cx="5345267" cy="224308"/>
              <a:chOff x="1771" y="389"/>
              <a:chExt cx="18815689" cy="664930"/>
            </a:xfrm>
          </p:grpSpPr>
          <p:sp>
            <p:nvSpPr>
              <p:cNvPr id="24" name="Parallelogram 9">
                <a:extLst>
                  <a:ext uri="{FF2B5EF4-FFF2-40B4-BE49-F238E27FC236}">
                    <a16:creationId xmlns:a16="http://schemas.microsoft.com/office/drawing/2014/main" id="{143E1EDA-4AF6-C976-C4EF-C1C84A0090F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1771" y="389"/>
                <a:ext cx="2010345" cy="664930"/>
              </a:xfrm>
              <a:custGeom>
                <a:avLst/>
                <a:gdLst>
                  <a:gd name="connsiteX0" fmla="*/ 0 w 2399861"/>
                  <a:gd name="connsiteY0" fmla="*/ 668592 h 668592"/>
                  <a:gd name="connsiteX1" fmla="*/ 167148 w 2399861"/>
                  <a:gd name="connsiteY1" fmla="*/ 0 h 668592"/>
                  <a:gd name="connsiteX2" fmla="*/ 2399861 w 2399861"/>
                  <a:gd name="connsiteY2" fmla="*/ 0 h 668592"/>
                  <a:gd name="connsiteX3" fmla="*/ 2232713 w 2399861"/>
                  <a:gd name="connsiteY3" fmla="*/ 668592 h 668592"/>
                  <a:gd name="connsiteX4" fmla="*/ 0 w 2399861"/>
                  <a:gd name="connsiteY4" fmla="*/ 668592 h 668592"/>
                  <a:gd name="connsiteX0" fmla="*/ 0 w 2261638"/>
                  <a:gd name="connsiteY0" fmla="*/ 668592 h 668592"/>
                  <a:gd name="connsiteX1" fmla="*/ 28925 w 2261638"/>
                  <a:gd name="connsiteY1" fmla="*/ 0 h 668592"/>
                  <a:gd name="connsiteX2" fmla="*/ 2261638 w 2261638"/>
                  <a:gd name="connsiteY2" fmla="*/ 0 h 668592"/>
                  <a:gd name="connsiteX3" fmla="*/ 2094490 w 2261638"/>
                  <a:gd name="connsiteY3" fmla="*/ 668592 h 668592"/>
                  <a:gd name="connsiteX4" fmla="*/ 0 w 2261638"/>
                  <a:gd name="connsiteY4" fmla="*/ 668592 h 66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1638" h="668592">
                    <a:moveTo>
                      <a:pt x="0" y="668592"/>
                    </a:moveTo>
                    <a:lnTo>
                      <a:pt x="28925" y="0"/>
                    </a:lnTo>
                    <a:lnTo>
                      <a:pt x="2261638" y="0"/>
                    </a:lnTo>
                    <a:lnTo>
                      <a:pt x="2094490" y="668592"/>
                    </a:lnTo>
                    <a:lnTo>
                      <a:pt x="0" y="668592"/>
                    </a:lnTo>
                    <a:close/>
                  </a:path>
                </a:pathLst>
              </a:custGeom>
              <a:solidFill>
                <a:srgbClr val="16438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49"/>
              </a:p>
            </p:txBody>
          </p:sp>
          <p:sp>
            <p:nvSpPr>
              <p:cNvPr id="25" name="Parallelogram 24">
                <a:extLst>
                  <a:ext uri="{FF2B5EF4-FFF2-40B4-BE49-F238E27FC236}">
                    <a16:creationId xmlns:a16="http://schemas.microsoft.com/office/drawing/2014/main" id="{F6FA40E6-EF82-BF3D-A917-8B343EC5949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1267572" y="389"/>
                <a:ext cx="3829094" cy="664930"/>
              </a:xfrm>
              <a:prstGeom prst="parallelogram">
                <a:avLst/>
              </a:prstGeom>
              <a:solidFill>
                <a:srgbClr val="194D9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49"/>
              </a:p>
            </p:txBody>
          </p:sp>
          <p:sp>
            <p:nvSpPr>
              <p:cNvPr id="26" name="Parallelogram 25">
                <a:extLst>
                  <a:ext uri="{FF2B5EF4-FFF2-40B4-BE49-F238E27FC236}">
                    <a16:creationId xmlns:a16="http://schemas.microsoft.com/office/drawing/2014/main" id="{23549B84-60EC-73B4-5015-36EDBB01E4A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4209773" y="389"/>
                <a:ext cx="4996928" cy="664930"/>
              </a:xfrm>
              <a:prstGeom prst="parallelogram">
                <a:avLst/>
              </a:prstGeom>
              <a:solidFill>
                <a:srgbClr val="1C56A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49"/>
              </a:p>
            </p:txBody>
          </p:sp>
          <p:sp>
            <p:nvSpPr>
              <p:cNvPr id="27" name="Parallelogram 26">
                <a:extLst>
                  <a:ext uri="{FF2B5EF4-FFF2-40B4-BE49-F238E27FC236}">
                    <a16:creationId xmlns:a16="http://schemas.microsoft.com/office/drawing/2014/main" id="{5C53FF0A-86FC-1D88-9239-97955B1F770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8136570" y="389"/>
                <a:ext cx="6026733" cy="664930"/>
              </a:xfrm>
              <a:prstGeom prst="parallelogram">
                <a:avLst/>
              </a:prstGeom>
              <a:solidFill>
                <a:srgbClr val="1E5DB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49"/>
              </a:p>
            </p:txBody>
          </p:sp>
          <p:sp>
            <p:nvSpPr>
              <p:cNvPr id="28" name="Parallelogram 27">
                <a:extLst>
                  <a:ext uri="{FF2B5EF4-FFF2-40B4-BE49-F238E27FC236}">
                    <a16:creationId xmlns:a16="http://schemas.microsoft.com/office/drawing/2014/main" id="{6AF49E4E-32CD-B60C-5A81-83D00D5ACF6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15172395" y="389"/>
                <a:ext cx="3645065" cy="664930"/>
              </a:xfrm>
              <a:prstGeom prst="parallelogram">
                <a:avLst/>
              </a:prstGeom>
              <a:solidFill>
                <a:srgbClr val="0057B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49"/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6E5637B-3F0C-2926-5B7D-F69F43A27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" y="6725265"/>
            <a:ext cx="12192001" cy="142567"/>
            <a:chOff x="7355954" y="15880786"/>
            <a:chExt cx="21904846" cy="578414"/>
          </a:xfrm>
        </p:grpSpPr>
        <p:sp>
          <p:nvSpPr>
            <p:cNvPr id="5" name="Rectangle 20">
              <a:extLst>
                <a:ext uri="{FF2B5EF4-FFF2-40B4-BE49-F238E27FC236}">
                  <a16:creationId xmlns:a16="http://schemas.microsoft.com/office/drawing/2014/main" id="{300377C4-FCF5-82F7-7DB1-68E20E9DF84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 flipV="1">
              <a:off x="21984029" y="15880786"/>
              <a:ext cx="2432923" cy="578414"/>
            </a:xfrm>
            <a:prstGeom prst="rect">
              <a:avLst/>
            </a:prstGeom>
            <a:solidFill>
              <a:srgbClr val="194D93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3333"/>
            </a:p>
          </p:txBody>
        </p:sp>
        <p:sp>
          <p:nvSpPr>
            <p:cNvPr id="6" name="Rectangle 20">
              <a:extLst>
                <a:ext uri="{FF2B5EF4-FFF2-40B4-BE49-F238E27FC236}">
                  <a16:creationId xmlns:a16="http://schemas.microsoft.com/office/drawing/2014/main" id="{8617F19E-1B06-5F6E-BC5F-B4999383D26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 flipV="1">
              <a:off x="24406350" y="15880786"/>
              <a:ext cx="2432923" cy="578414"/>
            </a:xfrm>
            <a:prstGeom prst="rect">
              <a:avLst/>
            </a:prstGeom>
            <a:solidFill>
              <a:srgbClr val="1C56A4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3333"/>
            </a:p>
          </p:txBody>
        </p:sp>
        <p:sp>
          <p:nvSpPr>
            <p:cNvPr id="7" name="Rectangle 20">
              <a:extLst>
                <a:ext uri="{FF2B5EF4-FFF2-40B4-BE49-F238E27FC236}">
                  <a16:creationId xmlns:a16="http://schemas.microsoft.com/office/drawing/2014/main" id="{A43CC56B-482B-7088-88A1-9E73AE17CF3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 flipV="1">
              <a:off x="26827877" y="15880786"/>
              <a:ext cx="2432923" cy="578414"/>
            </a:xfrm>
            <a:prstGeom prst="rect">
              <a:avLst/>
            </a:prstGeom>
            <a:solidFill>
              <a:srgbClr val="1E5DB2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3333"/>
            </a:p>
          </p:txBody>
        </p:sp>
        <p:sp>
          <p:nvSpPr>
            <p:cNvPr id="8" name="Rectangle 20">
              <a:extLst>
                <a:ext uri="{FF2B5EF4-FFF2-40B4-BE49-F238E27FC236}">
                  <a16:creationId xmlns:a16="http://schemas.microsoft.com/office/drawing/2014/main" id="{CAD4BAC6-1B0A-39BB-6345-BC7EBD64783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 flipV="1">
              <a:off x="7355954" y="15880786"/>
              <a:ext cx="14644447" cy="578414"/>
            </a:xfrm>
            <a:prstGeom prst="rect">
              <a:avLst/>
            </a:prstGeom>
            <a:solidFill>
              <a:srgbClr val="164380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3333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6E2CA051-2C2A-C819-70ED-EB963429D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467097"/>
            <a:ext cx="10972800" cy="114300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5333"/>
              </a:lnSpc>
              <a:defRPr sz="4800" b="1" baseline="0">
                <a:solidFill>
                  <a:srgbClr val="0057B7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8CB9565-742B-02A4-5552-FD20A36E6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5608320"/>
            <a:ext cx="10363200" cy="568325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667"/>
              </a:lnSpc>
              <a:buNone/>
              <a:defRPr sz="2667" baseline="0">
                <a:solidFill>
                  <a:srgbClr val="000000"/>
                </a:solidFill>
                <a:latin typeface="Calibri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BDCA29-50E7-82FD-B0E3-51922FF87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14933" y="6397680"/>
            <a:ext cx="539217" cy="366425"/>
          </a:xfrm>
        </p:spPr>
        <p:txBody>
          <a:bodyPr/>
          <a:lstStyle>
            <a:lvl1pPr>
              <a:defRPr>
                <a:solidFill>
                  <a:srgbClr val="0057B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8E7DCDC-E408-4B61-982D-00D1D5E6AEF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48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2-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0057B7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8BFD30-ED28-4470-96F2-C90951794F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1" y="1811867"/>
            <a:ext cx="5185833" cy="4421717"/>
          </a:xfrm>
        </p:spPr>
        <p:txBody>
          <a:bodyPr/>
          <a:lstStyle>
            <a:lvl1pPr marL="304792" indent="-304792">
              <a:buClr>
                <a:srgbClr val="003BC0"/>
              </a:buClr>
              <a:buFont typeface="Arial" panose="020B0604020202020204" pitchFamily="34" charset="0"/>
              <a:buChar char="•"/>
              <a:defRPr sz="2667" b="1">
                <a:solidFill>
                  <a:srgbClr val="1D1D1D"/>
                </a:solidFill>
              </a:defRPr>
            </a:lvl1pPr>
            <a:lvl2pPr marL="609585" indent="-228594">
              <a:buClr>
                <a:srgbClr val="005761"/>
              </a:buClr>
              <a:buFont typeface="Arial" panose="020B0604020202020204" pitchFamily="34" charset="0"/>
              <a:buChar char="-"/>
              <a:defRPr sz="2400">
                <a:solidFill>
                  <a:srgbClr val="1D1D1D"/>
                </a:solidFill>
              </a:defRPr>
            </a:lvl2pPr>
            <a:lvl3pPr>
              <a:defRPr sz="2133">
                <a:solidFill>
                  <a:srgbClr val="1D1D1D"/>
                </a:solidFill>
              </a:defRPr>
            </a:lvl3pPr>
            <a:lvl4pPr>
              <a:defRPr sz="1867">
                <a:solidFill>
                  <a:srgbClr val="1D1D1D"/>
                </a:solidFill>
              </a:defRPr>
            </a:lvl4pPr>
            <a:lvl5pPr>
              <a:defRPr sz="1867">
                <a:solidFill>
                  <a:srgbClr val="1D1D1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308A1BA-F127-444C-8EEB-78BB410C70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96568" y="1811867"/>
            <a:ext cx="5185833" cy="4421717"/>
          </a:xfrm>
        </p:spPr>
        <p:txBody>
          <a:bodyPr/>
          <a:lstStyle>
            <a:lvl1pPr marL="304792" indent="-304792">
              <a:buClr>
                <a:srgbClr val="0033A1"/>
              </a:buClr>
              <a:buFont typeface="Arial" panose="020B0604020202020204" pitchFamily="34" charset="0"/>
              <a:buChar char="•"/>
              <a:defRPr sz="2667" b="1">
                <a:solidFill>
                  <a:srgbClr val="1D1D1D"/>
                </a:solidFill>
              </a:defRPr>
            </a:lvl1pPr>
            <a:lvl2pPr marL="609585" indent="-228594">
              <a:buClr>
                <a:srgbClr val="005761"/>
              </a:buClr>
              <a:buFont typeface="Arial" panose="020B0604020202020204" pitchFamily="34" charset="0"/>
              <a:buChar char="-"/>
              <a:tabLst>
                <a:tab pos="380990" algn="l"/>
              </a:tabLst>
              <a:defRPr sz="2400">
                <a:solidFill>
                  <a:srgbClr val="1D1D1D"/>
                </a:solidFill>
              </a:defRPr>
            </a:lvl2pPr>
            <a:lvl3pPr>
              <a:defRPr sz="2133">
                <a:solidFill>
                  <a:srgbClr val="1D1D1D"/>
                </a:solidFill>
              </a:defRPr>
            </a:lvl3pPr>
            <a:lvl4pPr>
              <a:defRPr sz="1867">
                <a:solidFill>
                  <a:srgbClr val="1D1D1D"/>
                </a:solidFill>
              </a:defRPr>
            </a:lvl4pPr>
            <a:lvl5pPr>
              <a:defRPr sz="1867">
                <a:solidFill>
                  <a:srgbClr val="1D1D1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3F77754-22A0-2E82-7821-2D551EA53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" y="6725265"/>
            <a:ext cx="12192001" cy="142567"/>
            <a:chOff x="7355954" y="15880786"/>
            <a:chExt cx="21904846" cy="578414"/>
          </a:xfrm>
        </p:grpSpPr>
        <p:sp>
          <p:nvSpPr>
            <p:cNvPr id="12" name="Rectangle 20">
              <a:extLst>
                <a:ext uri="{FF2B5EF4-FFF2-40B4-BE49-F238E27FC236}">
                  <a16:creationId xmlns:a16="http://schemas.microsoft.com/office/drawing/2014/main" id="{FA84B6E9-CB28-F3EC-FE9B-CD95E83CFF6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 flipV="1">
              <a:off x="21984029" y="15880786"/>
              <a:ext cx="2432923" cy="578414"/>
            </a:xfrm>
            <a:prstGeom prst="rect">
              <a:avLst/>
            </a:prstGeom>
            <a:solidFill>
              <a:srgbClr val="194D93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3333"/>
            </a:p>
          </p:txBody>
        </p:sp>
        <p:sp>
          <p:nvSpPr>
            <p:cNvPr id="13" name="Rectangle 20">
              <a:extLst>
                <a:ext uri="{FF2B5EF4-FFF2-40B4-BE49-F238E27FC236}">
                  <a16:creationId xmlns:a16="http://schemas.microsoft.com/office/drawing/2014/main" id="{E3E7FB67-DA74-9748-2B12-CFD70C373C6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 flipV="1">
              <a:off x="24406350" y="15880786"/>
              <a:ext cx="2432923" cy="578414"/>
            </a:xfrm>
            <a:prstGeom prst="rect">
              <a:avLst/>
            </a:prstGeom>
            <a:solidFill>
              <a:srgbClr val="1C56A4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3333"/>
            </a:p>
          </p:txBody>
        </p:sp>
        <p:sp>
          <p:nvSpPr>
            <p:cNvPr id="14" name="Rectangle 20">
              <a:extLst>
                <a:ext uri="{FF2B5EF4-FFF2-40B4-BE49-F238E27FC236}">
                  <a16:creationId xmlns:a16="http://schemas.microsoft.com/office/drawing/2014/main" id="{CB6F0725-60D8-6C7C-D80E-17BCC9E630C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 flipV="1">
              <a:off x="26827877" y="15880786"/>
              <a:ext cx="2432923" cy="578414"/>
            </a:xfrm>
            <a:prstGeom prst="rect">
              <a:avLst/>
            </a:prstGeom>
            <a:solidFill>
              <a:srgbClr val="1E5DB2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3333"/>
            </a:p>
          </p:txBody>
        </p:sp>
        <p:sp>
          <p:nvSpPr>
            <p:cNvPr id="15" name="Rectangle 20">
              <a:extLst>
                <a:ext uri="{FF2B5EF4-FFF2-40B4-BE49-F238E27FC236}">
                  <a16:creationId xmlns:a16="http://schemas.microsoft.com/office/drawing/2014/main" id="{6D41011B-EA59-1C4E-7A59-087B094B7D3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 flipV="1">
              <a:off x="7355954" y="15880786"/>
              <a:ext cx="14644447" cy="578414"/>
            </a:xfrm>
            <a:prstGeom prst="rect">
              <a:avLst/>
            </a:prstGeom>
            <a:solidFill>
              <a:srgbClr val="164380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3333"/>
            </a:p>
          </p:txBody>
        </p:sp>
      </p:grp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1F4A2EA4-CB15-F760-81BC-C412F587A4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6416841"/>
            <a:ext cx="10779488" cy="292212"/>
          </a:xfrm>
        </p:spPr>
        <p:txBody>
          <a:bodyPr/>
          <a:lstStyle>
            <a:lvl1pPr marL="0" indent="0">
              <a:buNone/>
              <a:defRPr sz="1067"/>
            </a:lvl1pPr>
          </a:lstStyle>
          <a:p>
            <a:pPr lvl="0"/>
            <a:endParaRPr lang="en-US"/>
          </a:p>
        </p:txBody>
      </p:sp>
      <p:sp>
        <p:nvSpPr>
          <p:cNvPr id="4" name="Slide Number Placeholder 11">
            <a:extLst>
              <a:ext uri="{FF2B5EF4-FFF2-40B4-BE49-F238E27FC236}">
                <a16:creationId xmlns:a16="http://schemas.microsoft.com/office/drawing/2014/main" id="{BB1B9751-7180-4936-9F8D-56531DFB4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521440" y="6400800"/>
            <a:ext cx="536448" cy="365760"/>
          </a:xfrm>
          <a:prstGeom prst="rect">
            <a:avLst/>
          </a:prstGeom>
        </p:spPr>
        <p:txBody>
          <a:bodyPr/>
          <a:lstStyle>
            <a:lvl1pPr algn="r">
              <a:defRPr sz="1333">
                <a:solidFill>
                  <a:srgbClr val="0057B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E1A0740-F252-4427-A288-A0F9AF0CD4D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0235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CD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23A17BC3-1F5B-28A0-7789-0DA0C7A50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0" y="5699139"/>
            <a:ext cx="12192000" cy="1158861"/>
            <a:chOff x="0" y="4274354"/>
            <a:chExt cx="9144000" cy="86914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531CF5A-461C-2AF2-2E63-53A651F732B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0" y="4274354"/>
              <a:ext cx="9144000" cy="869146"/>
            </a:xfrm>
            <a:prstGeom prst="rect">
              <a:avLst/>
            </a:prstGeom>
            <a:solidFill>
              <a:srgbClr val="0057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49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8A96CBD-9BC4-3F48-F0A5-DB94DE1071B8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553" y="4274861"/>
              <a:ext cx="5172541" cy="868639"/>
              <a:chOff x="1771" y="389"/>
              <a:chExt cx="14161532" cy="664930"/>
            </a:xfrm>
          </p:grpSpPr>
          <p:sp>
            <p:nvSpPr>
              <p:cNvPr id="18" name="Parallelogram 9">
                <a:extLst>
                  <a:ext uri="{FF2B5EF4-FFF2-40B4-BE49-F238E27FC236}">
                    <a16:creationId xmlns:a16="http://schemas.microsoft.com/office/drawing/2014/main" id="{1DF45998-B7ED-3B13-D19D-C839BC93162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1771" y="389"/>
                <a:ext cx="2010345" cy="664930"/>
              </a:xfrm>
              <a:custGeom>
                <a:avLst/>
                <a:gdLst>
                  <a:gd name="connsiteX0" fmla="*/ 0 w 2399861"/>
                  <a:gd name="connsiteY0" fmla="*/ 668592 h 668592"/>
                  <a:gd name="connsiteX1" fmla="*/ 167148 w 2399861"/>
                  <a:gd name="connsiteY1" fmla="*/ 0 h 668592"/>
                  <a:gd name="connsiteX2" fmla="*/ 2399861 w 2399861"/>
                  <a:gd name="connsiteY2" fmla="*/ 0 h 668592"/>
                  <a:gd name="connsiteX3" fmla="*/ 2232713 w 2399861"/>
                  <a:gd name="connsiteY3" fmla="*/ 668592 h 668592"/>
                  <a:gd name="connsiteX4" fmla="*/ 0 w 2399861"/>
                  <a:gd name="connsiteY4" fmla="*/ 668592 h 668592"/>
                  <a:gd name="connsiteX0" fmla="*/ 0 w 2261638"/>
                  <a:gd name="connsiteY0" fmla="*/ 668592 h 668592"/>
                  <a:gd name="connsiteX1" fmla="*/ 28925 w 2261638"/>
                  <a:gd name="connsiteY1" fmla="*/ 0 h 668592"/>
                  <a:gd name="connsiteX2" fmla="*/ 2261638 w 2261638"/>
                  <a:gd name="connsiteY2" fmla="*/ 0 h 668592"/>
                  <a:gd name="connsiteX3" fmla="*/ 2094490 w 2261638"/>
                  <a:gd name="connsiteY3" fmla="*/ 668592 h 668592"/>
                  <a:gd name="connsiteX4" fmla="*/ 0 w 2261638"/>
                  <a:gd name="connsiteY4" fmla="*/ 668592 h 66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1638" h="668592">
                    <a:moveTo>
                      <a:pt x="0" y="668592"/>
                    </a:moveTo>
                    <a:lnTo>
                      <a:pt x="28925" y="0"/>
                    </a:lnTo>
                    <a:lnTo>
                      <a:pt x="2261638" y="0"/>
                    </a:lnTo>
                    <a:lnTo>
                      <a:pt x="2094490" y="668592"/>
                    </a:lnTo>
                    <a:lnTo>
                      <a:pt x="0" y="668592"/>
                    </a:lnTo>
                    <a:close/>
                  </a:path>
                </a:pathLst>
              </a:custGeom>
              <a:solidFill>
                <a:srgbClr val="16438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49"/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2C94CA9D-1D40-AB06-E28C-01B79FC23B9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1267572" y="389"/>
                <a:ext cx="3829094" cy="664930"/>
              </a:xfrm>
              <a:prstGeom prst="parallelogram">
                <a:avLst/>
              </a:prstGeom>
              <a:solidFill>
                <a:srgbClr val="194D9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49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2E700AAC-8ED5-0BD9-0D59-78D98E213E6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4209773" y="389"/>
                <a:ext cx="4996928" cy="664930"/>
              </a:xfrm>
              <a:prstGeom prst="parallelogram">
                <a:avLst/>
              </a:prstGeom>
              <a:solidFill>
                <a:srgbClr val="1C56A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49"/>
              </a:p>
            </p:txBody>
          </p:sp>
          <p:sp>
            <p:nvSpPr>
              <p:cNvPr id="21" name="Parallelogram 20">
                <a:extLst>
                  <a:ext uri="{FF2B5EF4-FFF2-40B4-BE49-F238E27FC236}">
                    <a16:creationId xmlns:a16="http://schemas.microsoft.com/office/drawing/2014/main" id="{524E04CF-F3D6-66B2-FB7C-10C171C1746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8136570" y="389"/>
                <a:ext cx="6026733" cy="664930"/>
              </a:xfrm>
              <a:prstGeom prst="parallelogram">
                <a:avLst/>
              </a:prstGeom>
              <a:solidFill>
                <a:srgbClr val="1E5DB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49"/>
              </a:p>
            </p:txBody>
          </p:sp>
        </p:grp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DA1AAE42-4A62-8308-16A3-AF933411C0D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09600" y="280416"/>
            <a:ext cx="10972800" cy="114300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000"/>
              </a:lnSpc>
              <a:defRPr sz="3733" b="1">
                <a:solidFill>
                  <a:srgbClr val="0057B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74EFB-518F-C978-3CDA-5C27004A6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21440" y="5364481"/>
            <a:ext cx="536448" cy="366183"/>
          </a:xfrm>
        </p:spPr>
        <p:txBody>
          <a:bodyPr/>
          <a:lstStyle>
            <a:lvl1pPr>
              <a:defRPr>
                <a:solidFill>
                  <a:srgbClr val="0057B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8E7DCDC-E408-4B61-982D-00D1D5E6AEFC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2" name="Graphic 1" descr="CDC logo with trademark. A blue rectangle with a white border. In the center, white sans-serif letters &quot;CDC&quot; are displayed, with four white rays radiating diagonally from the bottom left to the top right behind the letters.">
            <a:extLst>
              <a:ext uri="{FF2B5EF4-FFF2-40B4-BE49-F238E27FC236}">
                <a16:creationId xmlns:a16="http://schemas.microsoft.com/office/drawing/2014/main" id="{6208287E-A6C6-1BAB-5E93-7158745E07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91279" y="5946501"/>
            <a:ext cx="1069499" cy="6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03974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8EBFF30-7AB3-4E4C-900C-0ABE3022F35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70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2CF638-311B-9843-90B8-51FD216489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29932"/>
            <a:ext cx="9144000" cy="1398135"/>
          </a:xfrm>
        </p:spPr>
        <p:txBody>
          <a:bodyPr anchor="b">
            <a:normAutofit/>
          </a:bodyPr>
          <a:lstStyle>
            <a:lvl1pPr algn="ct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04555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CDC ATSD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DE51C5C-061E-82A7-65CD-CB91ADC1E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>
          <a:xfrm>
            <a:off x="0" y="5699139"/>
            <a:ext cx="12192000" cy="1158861"/>
            <a:chOff x="0" y="4274354"/>
            <a:chExt cx="9144000" cy="86914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032C90D-E6F5-DB53-F053-9B3394B1067E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4274354"/>
              <a:ext cx="9144000" cy="869146"/>
            </a:xfrm>
            <a:prstGeom prst="rect">
              <a:avLst/>
            </a:prstGeom>
            <a:solidFill>
              <a:srgbClr val="0057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49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C15464F-2DC0-02E4-5EBE-4271CBFCFE29}"/>
                </a:ext>
              </a:extLst>
            </p:cNvPr>
            <p:cNvGrpSpPr>
              <a:grpSpLocks/>
            </p:cNvGrpSpPr>
            <p:nvPr userDrawn="1"/>
          </p:nvGrpSpPr>
          <p:grpSpPr>
            <a:xfrm>
              <a:off x="553" y="4274861"/>
              <a:ext cx="5172541" cy="868639"/>
              <a:chOff x="1771" y="389"/>
              <a:chExt cx="14161532" cy="664930"/>
            </a:xfrm>
          </p:grpSpPr>
          <p:sp>
            <p:nvSpPr>
              <p:cNvPr id="7" name="Parallelogram 9">
                <a:extLst>
                  <a:ext uri="{FF2B5EF4-FFF2-40B4-BE49-F238E27FC236}">
                    <a16:creationId xmlns:a16="http://schemas.microsoft.com/office/drawing/2014/main" id="{4B1DA4E7-9DDE-5DDD-9BAC-121DCC207924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1771" y="389"/>
                <a:ext cx="2010345" cy="664930"/>
              </a:xfrm>
              <a:custGeom>
                <a:avLst/>
                <a:gdLst>
                  <a:gd name="connsiteX0" fmla="*/ 0 w 2399861"/>
                  <a:gd name="connsiteY0" fmla="*/ 668592 h 668592"/>
                  <a:gd name="connsiteX1" fmla="*/ 167148 w 2399861"/>
                  <a:gd name="connsiteY1" fmla="*/ 0 h 668592"/>
                  <a:gd name="connsiteX2" fmla="*/ 2399861 w 2399861"/>
                  <a:gd name="connsiteY2" fmla="*/ 0 h 668592"/>
                  <a:gd name="connsiteX3" fmla="*/ 2232713 w 2399861"/>
                  <a:gd name="connsiteY3" fmla="*/ 668592 h 668592"/>
                  <a:gd name="connsiteX4" fmla="*/ 0 w 2399861"/>
                  <a:gd name="connsiteY4" fmla="*/ 668592 h 668592"/>
                  <a:gd name="connsiteX0" fmla="*/ 0 w 2261638"/>
                  <a:gd name="connsiteY0" fmla="*/ 668592 h 668592"/>
                  <a:gd name="connsiteX1" fmla="*/ 28925 w 2261638"/>
                  <a:gd name="connsiteY1" fmla="*/ 0 h 668592"/>
                  <a:gd name="connsiteX2" fmla="*/ 2261638 w 2261638"/>
                  <a:gd name="connsiteY2" fmla="*/ 0 h 668592"/>
                  <a:gd name="connsiteX3" fmla="*/ 2094490 w 2261638"/>
                  <a:gd name="connsiteY3" fmla="*/ 668592 h 668592"/>
                  <a:gd name="connsiteX4" fmla="*/ 0 w 2261638"/>
                  <a:gd name="connsiteY4" fmla="*/ 668592 h 66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1638" h="668592">
                    <a:moveTo>
                      <a:pt x="0" y="668592"/>
                    </a:moveTo>
                    <a:lnTo>
                      <a:pt x="28925" y="0"/>
                    </a:lnTo>
                    <a:lnTo>
                      <a:pt x="2261638" y="0"/>
                    </a:lnTo>
                    <a:lnTo>
                      <a:pt x="2094490" y="668592"/>
                    </a:lnTo>
                    <a:lnTo>
                      <a:pt x="0" y="668592"/>
                    </a:lnTo>
                    <a:close/>
                  </a:path>
                </a:pathLst>
              </a:custGeom>
              <a:solidFill>
                <a:srgbClr val="16438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49"/>
              </a:p>
            </p:txBody>
          </p:sp>
          <p:sp>
            <p:nvSpPr>
              <p:cNvPr id="8" name="Parallelogram 7">
                <a:extLst>
                  <a:ext uri="{FF2B5EF4-FFF2-40B4-BE49-F238E27FC236}">
                    <a16:creationId xmlns:a16="http://schemas.microsoft.com/office/drawing/2014/main" id="{B86E1BC7-59E7-4F47-5FB3-C02246911E2C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1267572" y="389"/>
                <a:ext cx="3829094" cy="664930"/>
              </a:xfrm>
              <a:prstGeom prst="parallelogram">
                <a:avLst/>
              </a:prstGeom>
              <a:solidFill>
                <a:srgbClr val="194D9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49"/>
              </a:p>
            </p:txBody>
          </p:sp>
          <p:sp>
            <p:nvSpPr>
              <p:cNvPr id="13" name="Parallelogram 12">
                <a:extLst>
                  <a:ext uri="{FF2B5EF4-FFF2-40B4-BE49-F238E27FC236}">
                    <a16:creationId xmlns:a16="http://schemas.microsoft.com/office/drawing/2014/main" id="{1200FC31-8FC6-FF0D-B5D2-3AAF45711FE3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4209773" y="389"/>
                <a:ext cx="4996928" cy="664930"/>
              </a:xfrm>
              <a:prstGeom prst="parallelogram">
                <a:avLst/>
              </a:prstGeom>
              <a:solidFill>
                <a:srgbClr val="1C56A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49"/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9E48511E-6721-466F-BC20-6BA94574094F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8136570" y="389"/>
                <a:ext cx="6026733" cy="664930"/>
              </a:xfrm>
              <a:prstGeom prst="parallelogram">
                <a:avLst/>
              </a:prstGeom>
              <a:solidFill>
                <a:srgbClr val="1E5DB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49"/>
              </a:p>
            </p:txBody>
          </p:sp>
        </p:grp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DA1AAE42-4A62-8308-16A3-AF933411C0D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09600" y="280416"/>
            <a:ext cx="10972800" cy="114300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000"/>
              </a:lnSpc>
              <a:defRPr sz="3733" b="1">
                <a:solidFill>
                  <a:srgbClr val="1E5AA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2D3104C-B56F-273E-8CB7-21BAFD11E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21440" y="5364481"/>
            <a:ext cx="536448" cy="366183"/>
          </a:xfrm>
        </p:spPr>
        <p:txBody>
          <a:bodyPr/>
          <a:lstStyle>
            <a:lvl1pPr>
              <a:defRPr>
                <a:solidFill>
                  <a:srgbClr val="0057B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8E7DCDC-E408-4B61-982D-00D1D5E6AEFC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 descr="CDC logo with trademark. A blue rectangle with a white border. In the center, white sans-serif letters &quot;CDC&quot; are displayed, with four white rays radiating diagonally from the bottom left to the top right behind the letters.">
            <a:extLst>
              <a:ext uri="{FF2B5EF4-FFF2-40B4-BE49-F238E27FC236}">
                <a16:creationId xmlns:a16="http://schemas.microsoft.com/office/drawing/2014/main" id="{929714F4-AD3D-2131-3BF9-CCBA0355F9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607200" y="5946501"/>
            <a:ext cx="1069499" cy="677985"/>
          </a:xfrm>
          <a:prstGeom prst="rect">
            <a:avLst/>
          </a:prstGeom>
        </p:spPr>
      </p:pic>
      <p:pic>
        <p:nvPicPr>
          <p:cNvPr id="10" name="Graphic 9" descr="logo, Agency for Toxic Substances and Disease Registry">
            <a:extLst>
              <a:ext uri="{FF2B5EF4-FFF2-40B4-BE49-F238E27FC236}">
                <a16:creationId xmlns:a16="http://schemas.microsoft.com/office/drawing/2014/main" id="{EC223DA9-5D59-BBC5-2CAF-644912510E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98585" y="6065001"/>
            <a:ext cx="1091980" cy="32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10063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|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A94291-0D7B-DF48-96B6-72787D42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866B10-3FCA-4840-AD3C-F18AA51F3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0E3CB86-093F-1946-BD31-11D22BD0D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E033C3-FCDC-8747-BE08-BEF45DA6F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45A100A-AF11-1440-B501-CB828C32CF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46534" y="6562726"/>
            <a:ext cx="11293175" cy="97719"/>
            <a:chOff x="446534" y="6478060"/>
            <a:chExt cx="11293174" cy="9771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97ADA09-7AA8-9946-8964-3BAE3DAFE8A7}"/>
                </a:ext>
              </a:extLst>
            </p:cNvPr>
            <p:cNvSpPr/>
            <p:nvPr userDrawn="1"/>
          </p:nvSpPr>
          <p:spPr>
            <a:xfrm>
              <a:off x="446534" y="6478060"/>
              <a:ext cx="7205216" cy="9771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53E8B6E-5452-1945-A23E-E23F194A7720}"/>
                </a:ext>
              </a:extLst>
            </p:cNvPr>
            <p:cNvGrpSpPr/>
            <p:nvPr userDrawn="1"/>
          </p:nvGrpSpPr>
          <p:grpSpPr>
            <a:xfrm>
              <a:off x="7591778" y="6478439"/>
              <a:ext cx="4147930" cy="97339"/>
              <a:chOff x="6119314" y="6478440"/>
              <a:chExt cx="5676839" cy="9381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6B4ABAA-DE76-B845-9545-0E22FAC4168D}"/>
                  </a:ext>
                </a:extLst>
              </p:cNvPr>
              <p:cNvSpPr/>
              <p:nvPr userDrawn="1"/>
            </p:nvSpPr>
            <p:spPr>
              <a:xfrm>
                <a:off x="6119314" y="6478440"/>
                <a:ext cx="833936" cy="93810"/>
              </a:xfrm>
              <a:prstGeom prst="rect">
                <a:avLst/>
              </a:prstGeom>
              <a:solidFill>
                <a:srgbClr val="8A8D0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721FFA3-4CD2-D34C-8AC8-1FBC9CA88749}"/>
                  </a:ext>
                </a:extLst>
              </p:cNvPr>
              <p:cNvSpPr/>
              <p:nvPr userDrawn="1"/>
            </p:nvSpPr>
            <p:spPr>
              <a:xfrm>
                <a:off x="6946902" y="6478440"/>
                <a:ext cx="833936" cy="938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3DC3CF9-B3CD-F84B-84C5-050BDA996197}"/>
                  </a:ext>
                </a:extLst>
              </p:cNvPr>
              <p:cNvSpPr/>
              <p:nvPr userDrawn="1"/>
            </p:nvSpPr>
            <p:spPr>
              <a:xfrm>
                <a:off x="7774519" y="6478440"/>
                <a:ext cx="833936" cy="9381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E3EAF89-8BF5-E54B-8E64-206C23A19461}"/>
                  </a:ext>
                </a:extLst>
              </p:cNvPr>
              <p:cNvSpPr/>
              <p:nvPr userDrawn="1"/>
            </p:nvSpPr>
            <p:spPr>
              <a:xfrm>
                <a:off x="8602135" y="6478440"/>
                <a:ext cx="833936" cy="938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80112BF-6169-0443-BAFE-839589130E31}"/>
                  </a:ext>
                </a:extLst>
              </p:cNvPr>
              <p:cNvSpPr/>
              <p:nvPr userDrawn="1"/>
            </p:nvSpPr>
            <p:spPr>
              <a:xfrm>
                <a:off x="9362017" y="6478440"/>
                <a:ext cx="833936" cy="9381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092F185-164F-D14B-975A-D3FC195C4977}"/>
                  </a:ext>
                </a:extLst>
              </p:cNvPr>
              <p:cNvSpPr/>
              <p:nvPr userDrawn="1"/>
            </p:nvSpPr>
            <p:spPr>
              <a:xfrm>
                <a:off x="10189634" y="6478440"/>
                <a:ext cx="833936" cy="93810"/>
              </a:xfrm>
              <a:prstGeom prst="rect">
                <a:avLst/>
              </a:prstGeom>
              <a:solidFill>
                <a:srgbClr val="FDDC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10014D2-0B93-5D4D-9B80-7D172B8C5F11}"/>
                  </a:ext>
                </a:extLst>
              </p:cNvPr>
              <p:cNvSpPr/>
              <p:nvPr userDrawn="1"/>
            </p:nvSpPr>
            <p:spPr>
              <a:xfrm>
                <a:off x="10962217" y="6478440"/>
                <a:ext cx="833936" cy="93810"/>
              </a:xfrm>
              <a:prstGeom prst="rect">
                <a:avLst/>
              </a:prstGeom>
              <a:solidFill>
                <a:srgbClr val="08479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B8C6E31-1339-4340-8E59-29B23D94A29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1194" y="1983706"/>
            <a:ext cx="11029615" cy="3678303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</a:lstStyle>
          <a:p>
            <a:pPr lvl="0"/>
            <a:r>
              <a:rPr lang="en-US"/>
              <a:t>Edit text (Click icon below if you want to add an object and alt text)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4BB03F69-996C-7949-A380-220A33315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17255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|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6">
            <a:extLst>
              <a:ext uri="{FF2B5EF4-FFF2-40B4-BE49-F238E27FC236}">
                <a16:creationId xmlns:a16="http://schemas.microsoft.com/office/drawing/2014/main" id="{E67E3BF6-3CC8-0047-BBA2-FF8805D17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88" y="-29962"/>
            <a:ext cx="12175112" cy="6887963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C182B34E-3313-2C43-86BF-3691D3D4D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4" y="1983706"/>
            <a:ext cx="11029615" cy="3678303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866B10-3FCA-4840-AD3C-F18AA51F3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0E3CB86-093F-1946-BD31-11D22BD0D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E033C3-FCDC-8747-BE08-BEF45DA6F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EA51E6-B005-8848-A06B-8944C8E9D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369" y="6554869"/>
            <a:ext cx="902633" cy="7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595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Breadcrum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9C3DAE3-FC32-4DC4-B267-FECFECDBF25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5" imgH="416" progId="TCLayout.ActiveDocument.1">
                  <p:embed/>
                </p:oleObj>
              </mc:Choice>
              <mc:Fallback>
                <p:oleObj name="think-cell Slide" r:id="rId4" imgW="415" imgH="4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09C3DAE3-FC32-4DC4-B267-FECFECDBF2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926F5A6-2A3E-48F2-870C-70D3D964C4A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0" i="0" baseline="0">
              <a:latin typeface="Chronicle Display Black"/>
              <a:sym typeface="Chronicle Display Blac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67" y="694944"/>
            <a:ext cx="10955048" cy="594360"/>
          </a:xfrm>
        </p:spPr>
        <p:txBody>
          <a:bodyPr vert="horz" lIns="0" tIns="45720" rIns="0" bIns="0" rtlCol="0" anchor="t" anchorCtr="0">
            <a:noAutofit/>
          </a:bodyPr>
          <a:lstStyle>
            <a:lvl1pPr>
              <a:defRPr lang="en-US" sz="2400" b="0" spc="-75" dirty="0">
                <a:latin typeface="+mj-lt"/>
              </a:defRPr>
            </a:lvl1pPr>
          </a:lstStyle>
          <a:p>
            <a:pPr lvl="0" defTabSz="685783">
              <a:lnSpc>
                <a:spcPct val="85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FD545910-EC58-4E59-AC9B-9F096DAB35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639" y="466344"/>
            <a:ext cx="3547503" cy="2032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900" b="1" kern="0" cap="all" spc="251" baseline="0" dirty="0">
                <a:solidFill>
                  <a:schemeClr val="accent5">
                    <a:lumMod val="60000"/>
                    <a:lumOff val="40000"/>
                  </a:schemeClr>
                </a:solidFill>
                <a:ea typeface="Nexa Black" charset="0"/>
                <a:cs typeface="Nexa Black" charset="0"/>
              </a:defRPr>
            </a:lvl1pPr>
          </a:lstStyle>
          <a:p>
            <a:pPr marL="228594" lvl="0" indent="-228594"/>
            <a:r>
              <a:rPr lang="en-US"/>
              <a:t>BREADCRUMBS</a:t>
            </a:r>
          </a:p>
        </p:txBody>
      </p:sp>
    </p:spTree>
    <p:extLst>
      <p:ext uri="{BB962C8B-B14F-4D97-AF65-F5344CB8AC3E}">
        <p14:creationId xmlns:p14="http://schemas.microsoft.com/office/powerpoint/2010/main" val="2312978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Dat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E7F2F02-184C-4505-8466-02885693F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0057B7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1835573"/>
            <a:ext cx="10972800" cy="4176467"/>
          </a:xfrm>
        </p:spPr>
        <p:txBody>
          <a:bodyPr/>
          <a:lstStyle>
            <a:lvl1pPr marL="304784" indent="-304784">
              <a:lnSpc>
                <a:spcPts val="2933"/>
              </a:lnSpc>
              <a:buClr>
                <a:srgbClr val="003BC0"/>
              </a:buClr>
              <a:buFont typeface="Arial" panose="020B0604020202020204" pitchFamily="34" charset="0"/>
              <a:buChar char="•"/>
              <a:defRPr sz="2667" b="1">
                <a:solidFill>
                  <a:srgbClr val="1D1D1D"/>
                </a:solidFill>
              </a:defRPr>
            </a:lvl1pPr>
            <a:lvl2pPr marL="609570" indent="-226473">
              <a:lnSpc>
                <a:spcPts val="2667"/>
              </a:lnSpc>
              <a:buClr>
                <a:srgbClr val="005761"/>
              </a:buClr>
              <a:buFont typeface="Arial" panose="020B0604020202020204" pitchFamily="34" charset="0"/>
              <a:buChar char="-"/>
              <a:tabLst>
                <a:tab pos="533373" algn="l"/>
              </a:tabLst>
              <a:defRPr sz="2400">
                <a:solidFill>
                  <a:srgbClr val="1D1D1D"/>
                </a:solidFill>
              </a:defRPr>
            </a:lvl2pPr>
            <a:lvl3pPr>
              <a:lnSpc>
                <a:spcPts val="2667"/>
              </a:lnSpc>
              <a:buClr>
                <a:srgbClr val="5A5A5A"/>
              </a:buClr>
              <a:defRPr sz="2667">
                <a:solidFill>
                  <a:srgbClr val="1D1D1D"/>
                </a:solidFill>
              </a:defRPr>
            </a:lvl3pPr>
            <a:lvl4pPr>
              <a:defRPr sz="2667">
                <a:solidFill>
                  <a:srgbClr val="1D1D1D"/>
                </a:solidFill>
              </a:defRPr>
            </a:lvl4pPr>
            <a:lvl5pPr>
              <a:defRPr sz="2667">
                <a:solidFill>
                  <a:srgbClr val="1D1D1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5710D62-FA23-37E1-D9CA-4E6562C12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2" y="6725266"/>
            <a:ext cx="12192001" cy="142567"/>
            <a:chOff x="7355954" y="15880786"/>
            <a:chExt cx="21904846" cy="578414"/>
          </a:xfrm>
        </p:grpSpPr>
        <p:sp>
          <p:nvSpPr>
            <p:cNvPr id="3" name="Rectangle 20">
              <a:extLst>
                <a:ext uri="{FF2B5EF4-FFF2-40B4-BE49-F238E27FC236}">
                  <a16:creationId xmlns:a16="http://schemas.microsoft.com/office/drawing/2014/main" id="{3AD231D8-DCA4-570B-4CC6-32EBF38FADD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 flipV="1">
              <a:off x="21984029" y="15880786"/>
              <a:ext cx="2432923" cy="578414"/>
            </a:xfrm>
            <a:prstGeom prst="rect">
              <a:avLst/>
            </a:prstGeom>
            <a:solidFill>
              <a:srgbClr val="194D93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3333"/>
            </a:p>
          </p:txBody>
        </p:sp>
        <p:sp>
          <p:nvSpPr>
            <p:cNvPr id="4" name="Rectangle 20">
              <a:extLst>
                <a:ext uri="{FF2B5EF4-FFF2-40B4-BE49-F238E27FC236}">
                  <a16:creationId xmlns:a16="http://schemas.microsoft.com/office/drawing/2014/main" id="{32619D13-D1C6-7836-5897-39ABF07B01E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 flipV="1">
              <a:off x="24406350" y="15880786"/>
              <a:ext cx="2432923" cy="578414"/>
            </a:xfrm>
            <a:prstGeom prst="rect">
              <a:avLst/>
            </a:prstGeom>
            <a:solidFill>
              <a:srgbClr val="1C56A4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3333"/>
            </a:p>
          </p:txBody>
        </p:sp>
        <p:sp>
          <p:nvSpPr>
            <p:cNvPr id="6" name="Rectangle 20">
              <a:extLst>
                <a:ext uri="{FF2B5EF4-FFF2-40B4-BE49-F238E27FC236}">
                  <a16:creationId xmlns:a16="http://schemas.microsoft.com/office/drawing/2014/main" id="{392F6D8E-420B-97AC-FD5D-3185F97EC0C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 flipV="1">
              <a:off x="26827877" y="15880786"/>
              <a:ext cx="2432923" cy="578414"/>
            </a:xfrm>
            <a:prstGeom prst="rect">
              <a:avLst/>
            </a:prstGeom>
            <a:solidFill>
              <a:srgbClr val="1E5DB2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3333"/>
            </a:p>
          </p:txBody>
        </p:sp>
        <p:sp>
          <p:nvSpPr>
            <p:cNvPr id="8" name="Rectangle 20">
              <a:extLst>
                <a:ext uri="{FF2B5EF4-FFF2-40B4-BE49-F238E27FC236}">
                  <a16:creationId xmlns:a16="http://schemas.microsoft.com/office/drawing/2014/main" id="{6967D159-E4ED-FA77-F3CA-47CC8A1001C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 bwMode="auto">
            <a:xfrm flipV="1">
              <a:off x="7355954" y="15880786"/>
              <a:ext cx="14644447" cy="578414"/>
            </a:xfrm>
            <a:prstGeom prst="rect">
              <a:avLst/>
            </a:prstGeom>
            <a:solidFill>
              <a:srgbClr val="164380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3333"/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BEE049-4EDC-72E7-33F0-97CB98B025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6416842"/>
            <a:ext cx="10490976" cy="292212"/>
          </a:xfrm>
        </p:spPr>
        <p:txBody>
          <a:bodyPr/>
          <a:lstStyle>
            <a:lvl1pPr marL="0" indent="0">
              <a:buNone/>
              <a:defRPr sz="1067"/>
            </a:lvl1pPr>
          </a:lstStyle>
          <a:p>
            <a:pPr lvl="0"/>
            <a:endParaRPr lang="en-US"/>
          </a:p>
        </p:txBody>
      </p:sp>
      <p:sp>
        <p:nvSpPr>
          <p:cNvPr id="11" name="Slide Number Placeholder 11">
            <a:extLst>
              <a:ext uri="{FF2B5EF4-FFF2-40B4-BE49-F238E27FC236}">
                <a16:creationId xmlns:a16="http://schemas.microsoft.com/office/drawing/2014/main" id="{EE5CAFF7-7E21-9C78-9070-5FCF133DC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521439" y="6400799"/>
            <a:ext cx="536448" cy="365760"/>
          </a:xfrm>
          <a:prstGeom prst="rect">
            <a:avLst/>
          </a:prstGeom>
        </p:spPr>
        <p:txBody>
          <a:bodyPr/>
          <a:lstStyle>
            <a:lvl1pPr algn="r">
              <a:defRPr sz="1333">
                <a:solidFill>
                  <a:srgbClr val="0057B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E1A0740-F252-4427-A288-A0F9AF0CD4D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34045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| L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45EF5B8-1F19-024C-8319-7CA352C8E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5897B961-385F-9449-962C-D36861EEA017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3375478" y="2136500"/>
            <a:ext cx="5441044" cy="486571"/>
          </a:xfrm>
          <a:effectLst/>
        </p:spPr>
        <p:txBody>
          <a:bodyPr anchor="ctr">
            <a:norm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31DDABA-A541-5146-B0D8-608BF0639F58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133850" y="2585207"/>
            <a:ext cx="3924300" cy="49530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528EC04B-3C32-4742-9513-FBBEF03FA17B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3949700" y="3535315"/>
            <a:ext cx="4292600" cy="5903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cap="none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Date of Meeting | Presenter Name(s)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E9979E6-A41A-144A-ABE6-D37BDC279573}"/>
              </a:ext>
            </a:extLst>
          </p:cNvPr>
          <p:cNvSpPr txBox="1"/>
          <p:nvPr userDrawn="1"/>
        </p:nvSpPr>
        <p:spPr>
          <a:xfrm>
            <a:off x="281126" y="5861822"/>
            <a:ext cx="5814874" cy="48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>
                <a:solidFill>
                  <a:schemeClr val="bg1"/>
                </a:solidFill>
              </a:rPr>
              <a:t>Centers for Disease Control and Prevention</a:t>
            </a:r>
          </a:p>
          <a:p>
            <a:pPr lvl="0">
              <a:lnSpc>
                <a:spcPct val="150000"/>
              </a:lnSpc>
            </a:pPr>
            <a:r>
              <a:rPr lang="en-US" sz="900" b="0">
                <a:solidFill>
                  <a:schemeClr val="bg1"/>
                </a:solidFill>
              </a:rPr>
              <a:t>National Center for Chronic Disease Prevention and Health Promotion</a:t>
            </a:r>
          </a:p>
        </p:txBody>
      </p:sp>
      <p:sp>
        <p:nvSpPr>
          <p:cNvPr id="28" name="Division Name">
            <a:extLst>
              <a:ext uri="{FF2B5EF4-FFF2-40B4-BE49-F238E27FC236}">
                <a16:creationId xmlns:a16="http://schemas.microsoft.com/office/drawing/2014/main" id="{1C05C024-2448-084E-B53D-9CCD3F04AFA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81126" y="6355716"/>
            <a:ext cx="5154215" cy="2968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324000" indent="0">
              <a:buNone/>
              <a:defRPr/>
            </a:lvl2pPr>
            <a:lvl3pPr marL="630000" indent="0">
              <a:buNone/>
              <a:defRPr/>
            </a:lvl3pPr>
            <a:lvl4pPr marL="1008000" indent="0">
              <a:buNone/>
              <a:defRPr/>
            </a:lvl4pPr>
            <a:lvl5pPr marL="1368000" indent="0">
              <a:buNone/>
              <a:defRPr/>
            </a:lvl5pPr>
          </a:lstStyle>
          <a:p>
            <a:pPr lvl="0"/>
            <a:r>
              <a:rPr lang="en-US"/>
              <a:t>Click to enter your Division Name here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0EC4993-7A2E-F54A-A816-C8D1D0A8F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107047"/>
            <a:ext cx="12192000" cy="1750954"/>
          </a:xfrm>
          <a:prstGeom prst="rect">
            <a:avLst/>
          </a:prstGeom>
          <a:gradFill>
            <a:gsLst>
              <a:gs pos="0">
                <a:srgbClr val="31B1BA"/>
              </a:gs>
              <a:gs pos="24000">
                <a:srgbClr val="218092"/>
              </a:gs>
              <a:gs pos="99000">
                <a:srgbClr val="13556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70FA0AD-C01E-5B47-ACCE-F4A235E08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988925"/>
            <a:ext cx="12192000" cy="236243"/>
          </a:xfrm>
          <a:prstGeom prst="rect">
            <a:avLst/>
          </a:prstGeom>
          <a:solidFill>
            <a:schemeClr val="bg1">
              <a:alpha val="360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E26990E-92CC-084A-93B4-F8192307C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4684" y="3380127"/>
            <a:ext cx="902633" cy="70795"/>
          </a:xfrm>
          <a:prstGeom prst="rect">
            <a:avLst/>
          </a:prstGeom>
        </p:spPr>
      </p:pic>
      <p:pic>
        <p:nvPicPr>
          <p:cNvPr id="32" name="Picture 31" descr="logo: USDHHS (United States Department of Health and Human Services), CDC (Centers for Disease Control and Prevention)">
            <a:extLst>
              <a:ext uri="{FF2B5EF4-FFF2-40B4-BE49-F238E27FC236}">
                <a16:creationId xmlns:a16="http://schemas.microsoft.com/office/drawing/2014/main" id="{DD9FC9F1-872A-A844-BA3F-B9F5F423F7B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6874" y="5737970"/>
            <a:ext cx="1524001" cy="87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547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|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0EC4993-7A2E-F54A-A816-C8D1D0A8F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107047"/>
            <a:ext cx="12192000" cy="1750954"/>
          </a:xfrm>
          <a:prstGeom prst="rect">
            <a:avLst/>
          </a:prstGeom>
          <a:gradFill>
            <a:gsLst>
              <a:gs pos="0">
                <a:srgbClr val="31B1BA"/>
              </a:gs>
              <a:gs pos="24000">
                <a:srgbClr val="218092"/>
              </a:gs>
              <a:gs pos="99000">
                <a:srgbClr val="13556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70FA0AD-C01E-5B47-ACCE-F4A235E08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988925"/>
            <a:ext cx="12192000" cy="236243"/>
          </a:xfrm>
          <a:prstGeom prst="rect">
            <a:avLst/>
          </a:prstGeom>
          <a:solidFill>
            <a:schemeClr val="bg1">
              <a:alpha val="360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E26990E-92CC-084A-93B4-F8192307C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4684" y="3380127"/>
            <a:ext cx="902633" cy="70795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5897B961-385F-9449-962C-D36861EEA017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3375478" y="2136500"/>
            <a:ext cx="5441044" cy="486571"/>
          </a:xfrm>
          <a:effectLst/>
        </p:spPr>
        <p:txBody>
          <a:bodyPr anchor="ctr">
            <a:normAutofit/>
          </a:bodyPr>
          <a:lstStyle>
            <a:lvl1pPr algn="ctr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31DDABA-A541-5146-B0D8-608BF0639F58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133850" y="2585207"/>
            <a:ext cx="3924300" cy="49530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528EC04B-3C32-4742-9513-FBBEF03FA17B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3949700" y="3535315"/>
            <a:ext cx="4292600" cy="5903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Date of Meeting | Presenter Name(s)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E9979E6-A41A-144A-ABE6-D37BDC279573}"/>
              </a:ext>
            </a:extLst>
          </p:cNvPr>
          <p:cNvSpPr txBox="1"/>
          <p:nvPr userDrawn="1"/>
        </p:nvSpPr>
        <p:spPr>
          <a:xfrm>
            <a:off x="281126" y="5861822"/>
            <a:ext cx="5814874" cy="48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>
                <a:solidFill>
                  <a:schemeClr val="bg1"/>
                </a:solidFill>
              </a:rPr>
              <a:t>Centers for Disease Control and Prevention</a:t>
            </a:r>
          </a:p>
          <a:p>
            <a:pPr lvl="0">
              <a:lnSpc>
                <a:spcPct val="150000"/>
              </a:lnSpc>
            </a:pPr>
            <a:r>
              <a:rPr lang="en-US" sz="900" b="0">
                <a:solidFill>
                  <a:schemeClr val="bg1"/>
                </a:solidFill>
              </a:rPr>
              <a:t>National Center for Chronic Disease Prevention and Health Promotion</a:t>
            </a:r>
          </a:p>
        </p:txBody>
      </p:sp>
      <p:sp>
        <p:nvSpPr>
          <p:cNvPr id="28" name="Division Name">
            <a:extLst>
              <a:ext uri="{FF2B5EF4-FFF2-40B4-BE49-F238E27FC236}">
                <a16:creationId xmlns:a16="http://schemas.microsoft.com/office/drawing/2014/main" id="{1C05C024-2448-084E-B53D-9CCD3F04AFA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81126" y="6355716"/>
            <a:ext cx="5154215" cy="2968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324000" indent="0">
              <a:buNone/>
              <a:defRPr/>
            </a:lvl2pPr>
            <a:lvl3pPr marL="630000" indent="0">
              <a:buNone/>
              <a:defRPr/>
            </a:lvl3pPr>
            <a:lvl4pPr marL="1008000" indent="0">
              <a:buNone/>
              <a:defRPr/>
            </a:lvl4pPr>
            <a:lvl5pPr marL="1368000" indent="0">
              <a:buNone/>
              <a:defRPr/>
            </a:lvl5pPr>
          </a:lstStyle>
          <a:p>
            <a:pPr lvl="0"/>
            <a:r>
              <a:rPr lang="en-US"/>
              <a:t>Click to enter your Division Name here</a:t>
            </a:r>
          </a:p>
        </p:txBody>
      </p:sp>
      <p:pic>
        <p:nvPicPr>
          <p:cNvPr id="32" name="Picture 31" descr="logo: USDHHS (United States Department of Health and Human Services), CDC (Centers for Disease Control and Prevention)">
            <a:extLst>
              <a:ext uri="{FF2B5EF4-FFF2-40B4-BE49-F238E27FC236}">
                <a16:creationId xmlns:a16="http://schemas.microsoft.com/office/drawing/2014/main" id="{DD9FC9F1-872A-A844-BA3F-B9F5F423F7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6874" y="5737970"/>
            <a:ext cx="1524001" cy="87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980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| Photograph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48FAF1-D016-8244-B6B9-A68D48532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634727"/>
            <a:ext cx="12192000" cy="12232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Placeholder 6">
            <a:extLst>
              <a:ext uri="{FF2B5EF4-FFF2-40B4-BE49-F238E27FC236}">
                <a16:creationId xmlns:a16="http://schemas.microsoft.com/office/drawing/2014/main" id="{BF9B6DCF-B02F-C847-B214-F3548F2C1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8699" y="-1272"/>
            <a:ext cx="3053130" cy="3859968"/>
          </a:xfrm>
          <a:prstGeom prst="rect">
            <a:avLst/>
          </a:prstGeom>
        </p:spPr>
      </p:pic>
      <p:pic>
        <p:nvPicPr>
          <p:cNvPr id="14" name="Picture Placeholder 6">
            <a:extLst>
              <a:ext uri="{FF2B5EF4-FFF2-40B4-BE49-F238E27FC236}">
                <a16:creationId xmlns:a16="http://schemas.microsoft.com/office/drawing/2014/main" id="{586D702C-5FEE-1D49-BC85-65BE823AC5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8870" y="0"/>
            <a:ext cx="3053130" cy="3742774"/>
          </a:xfrm>
          <a:prstGeom prst="rect">
            <a:avLst/>
          </a:prstGeom>
        </p:spPr>
      </p:pic>
      <p:pic>
        <p:nvPicPr>
          <p:cNvPr id="20" name="Picture Placeholder 6">
            <a:extLst>
              <a:ext uri="{FF2B5EF4-FFF2-40B4-BE49-F238E27FC236}">
                <a16:creationId xmlns:a16="http://schemas.microsoft.com/office/drawing/2014/main" id="{B882EF8D-49EE-B34C-BE14-B912AF49A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2"/>
            <a:ext cx="3083242" cy="3742772"/>
          </a:xfrm>
          <a:prstGeom prst="rect">
            <a:avLst/>
          </a:prstGeom>
        </p:spPr>
      </p:pic>
      <p:pic>
        <p:nvPicPr>
          <p:cNvPr id="12" name="Picture Placeholder 6">
            <a:extLst>
              <a:ext uri="{FF2B5EF4-FFF2-40B4-BE49-F238E27FC236}">
                <a16:creationId xmlns:a16="http://schemas.microsoft.com/office/drawing/2014/main" id="{3140EFED-5F88-1A47-9AE6-07032D85E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4144" y="1"/>
            <a:ext cx="3051544" cy="38599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F7F3A6F-0DB6-3E4E-9354-5A3C02FB6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742774"/>
            <a:ext cx="12192000" cy="1891953"/>
          </a:xfrm>
          <a:prstGeom prst="rect">
            <a:avLst/>
          </a:prstGeom>
          <a:gradFill>
            <a:gsLst>
              <a:gs pos="0">
                <a:srgbClr val="31B1BA"/>
              </a:gs>
              <a:gs pos="24000">
                <a:srgbClr val="218092"/>
              </a:gs>
              <a:gs pos="99000">
                <a:srgbClr val="13556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E26990E-92CC-084A-93B4-F8192307C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636" y="5093753"/>
            <a:ext cx="902633" cy="7079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D30A13C-785C-D143-92EA-3E6776D42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623725"/>
            <a:ext cx="12192000" cy="236243"/>
          </a:xfrm>
          <a:prstGeom prst="rect">
            <a:avLst/>
          </a:prstGeom>
          <a:solidFill>
            <a:schemeClr val="bg1">
              <a:alpha val="360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0DDE451-2CF3-0949-B3F9-0E97F313B6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4084" y="4049701"/>
            <a:ext cx="5441044" cy="486571"/>
          </a:xfrm>
          <a:effectLst/>
        </p:spPr>
        <p:txBody>
          <a:bodyPr anchor="ctr">
            <a:norm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39AA9A01-1A33-8B4A-878D-1737A853FA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4084" y="4498408"/>
            <a:ext cx="3924300" cy="49530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528EC04B-3C32-4742-9513-FBBEF03FA1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6742" y="5212524"/>
            <a:ext cx="4292600" cy="389547"/>
          </a:xfrm>
        </p:spPr>
        <p:txBody>
          <a:bodyPr anchor="t">
            <a:normAutofit/>
          </a:bodyPr>
          <a:lstStyle>
            <a:lvl1pPr marL="0" indent="0" algn="l">
              <a:buNone/>
              <a:defRPr sz="1400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Date of Meeting | Presenter Name(s)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E864F8-4763-4847-88BA-A0BBD72EA6CA}"/>
              </a:ext>
            </a:extLst>
          </p:cNvPr>
          <p:cNvSpPr txBox="1"/>
          <p:nvPr userDrawn="1"/>
        </p:nvSpPr>
        <p:spPr>
          <a:xfrm>
            <a:off x="281126" y="5861822"/>
            <a:ext cx="5814874" cy="48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>
                <a:solidFill>
                  <a:schemeClr val="bg1"/>
                </a:solidFill>
              </a:rPr>
              <a:t>Centers for Disease Control and Prevention</a:t>
            </a:r>
          </a:p>
          <a:p>
            <a:pPr lvl="0">
              <a:lnSpc>
                <a:spcPct val="150000"/>
              </a:lnSpc>
            </a:pPr>
            <a:r>
              <a:rPr lang="en-US" sz="900" b="0">
                <a:solidFill>
                  <a:schemeClr val="bg1"/>
                </a:solidFill>
              </a:rPr>
              <a:t>National Center for Chronic Disease Prevention and Health Promotion</a:t>
            </a:r>
          </a:p>
        </p:txBody>
      </p:sp>
      <p:sp>
        <p:nvSpPr>
          <p:cNvPr id="15" name="Division Name">
            <a:extLst>
              <a:ext uri="{FF2B5EF4-FFF2-40B4-BE49-F238E27FC236}">
                <a16:creationId xmlns:a16="http://schemas.microsoft.com/office/drawing/2014/main" id="{0D6F8120-0546-4F43-AFAA-11D464A502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126" y="6412864"/>
            <a:ext cx="5154215" cy="2968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324000" indent="0">
              <a:buNone/>
              <a:defRPr/>
            </a:lvl2pPr>
            <a:lvl3pPr marL="630000" indent="0">
              <a:buNone/>
              <a:defRPr/>
            </a:lvl3pPr>
            <a:lvl4pPr marL="1008000" indent="0">
              <a:buNone/>
              <a:defRPr/>
            </a:lvl4pPr>
            <a:lvl5pPr marL="1368000" indent="0">
              <a:buNone/>
              <a:defRPr/>
            </a:lvl5pPr>
          </a:lstStyle>
          <a:p>
            <a:pPr lvl="0"/>
            <a:r>
              <a:rPr lang="en-US"/>
              <a:t>Click to enter your Division Name here</a:t>
            </a:r>
          </a:p>
        </p:txBody>
      </p:sp>
      <p:pic>
        <p:nvPicPr>
          <p:cNvPr id="32" name="Picture 31" descr="logo: USDHHS (United States Department of Health and Human Services), CDC (Centers for Disease Control and Prevention)">
            <a:extLst>
              <a:ext uri="{FF2B5EF4-FFF2-40B4-BE49-F238E27FC236}">
                <a16:creationId xmlns:a16="http://schemas.microsoft.com/office/drawing/2014/main" id="{DD9FC9F1-872A-A844-BA3F-B9F5F423F7B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6874" y="5795118"/>
            <a:ext cx="1524001" cy="87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633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| 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6E275F2-8210-4840-B12C-B36DA0B31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5328" y="705124"/>
            <a:ext cx="8165479" cy="1189554"/>
          </a:xfrm>
        </p:spPr>
        <p:txBody>
          <a:bodyPr/>
          <a:lstStyle/>
          <a:p>
            <a:r>
              <a:rPr lang="en-US"/>
              <a:t>Table of Contents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17E6E2B-5F88-584B-8B63-04704EA289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45327" y="2095122"/>
            <a:ext cx="8165479" cy="345009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Arial"/>
              <a:buNone/>
              <a:tabLst/>
              <a:defRPr>
                <a:solidFill>
                  <a:schemeClr val="tx1"/>
                </a:solidFill>
              </a:defRPr>
            </a:lvl1pPr>
            <a:lvl2pPr marL="324000" indent="0">
              <a:buNone/>
              <a:defRPr>
                <a:solidFill>
                  <a:schemeClr val="tx1"/>
                </a:solidFill>
              </a:defRPr>
            </a:lvl2pPr>
            <a:lvl3pPr marL="630000" indent="0">
              <a:buNone/>
              <a:defRPr>
                <a:solidFill>
                  <a:schemeClr val="tx1"/>
                </a:solidFill>
              </a:defRPr>
            </a:lvl3pPr>
            <a:lvl4pPr marL="1008000" indent="0">
              <a:buNone/>
              <a:defRPr>
                <a:solidFill>
                  <a:schemeClr val="tx1"/>
                </a:solidFill>
              </a:defRPr>
            </a:lvl4pPr>
            <a:lvl5pPr marL="13680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Section 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Arial"/>
              <a:buNone/>
              <a:tabLst/>
              <a:defRPr/>
            </a:pPr>
            <a:r>
              <a:rPr lang="en-US"/>
              <a:t>Section Title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Arial"/>
              <a:buNone/>
              <a:tabLst/>
              <a:defRPr/>
            </a:pPr>
            <a:r>
              <a:rPr lang="en-US"/>
              <a:t>Section Title 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Arial"/>
              <a:buNone/>
              <a:tabLst/>
              <a:defRPr/>
            </a:pPr>
            <a:r>
              <a:rPr lang="en-US"/>
              <a:t>Section Title 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Arial"/>
              <a:buNone/>
              <a:tabLst/>
              <a:defRPr/>
            </a:pPr>
            <a:r>
              <a:rPr lang="en-US"/>
              <a:t>Section Title 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Arial"/>
              <a:buNone/>
              <a:tabLst/>
              <a:defRPr/>
            </a:pPr>
            <a:r>
              <a:rPr lang="en-US"/>
              <a:t>Section Title 6</a:t>
            </a:r>
          </a:p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F78B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2F78B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2F78B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45326" y="6019046"/>
            <a:ext cx="4053075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2F78B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47F67F-9B94-2641-9A40-55B101D10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1873578" y="1873577"/>
            <a:ext cx="6858000" cy="3110845"/>
          </a:xfrm>
          <a:prstGeom prst="rect">
            <a:avLst/>
          </a:prstGeom>
          <a:gradFill>
            <a:gsLst>
              <a:gs pos="0">
                <a:srgbClr val="31B1BA"/>
              </a:gs>
              <a:gs pos="24000">
                <a:srgbClr val="218092"/>
              </a:gs>
              <a:gs pos="99000">
                <a:srgbClr val="13556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3FCEE8-3773-E546-9E7D-954BE62FB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318155" y="3310880"/>
            <a:ext cx="6857999" cy="236243"/>
          </a:xfrm>
          <a:prstGeom prst="rect">
            <a:avLst/>
          </a:prstGeom>
          <a:solidFill>
            <a:schemeClr val="tx1">
              <a:alpha val="360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638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|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6">
            <a:extLst>
              <a:ext uri="{FF2B5EF4-FFF2-40B4-BE49-F238E27FC236}">
                <a16:creationId xmlns:a16="http://schemas.microsoft.com/office/drawing/2014/main" id="{EB276D34-F03E-7441-BC58-5BDA718A4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88" y="-29962"/>
            <a:ext cx="12175112" cy="6887963"/>
          </a:xfrm>
          <a:prstGeom prst="rect">
            <a:avLst/>
          </a:prstGeom>
        </p:spPr>
      </p:pic>
      <p:sp>
        <p:nvSpPr>
          <p:cNvPr id="10" name="Title 6">
            <a:extLst>
              <a:ext uri="{FF2B5EF4-FFF2-40B4-BE49-F238E27FC236}">
                <a16:creationId xmlns:a16="http://schemas.microsoft.com/office/drawing/2014/main" id="{0B3D011E-A37B-F240-BF8F-AB462A6819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5328" y="705124"/>
            <a:ext cx="8165479" cy="1189554"/>
          </a:xfrm>
        </p:spPr>
        <p:txBody>
          <a:bodyPr/>
          <a:lstStyle/>
          <a:p>
            <a:r>
              <a:rPr lang="en-US"/>
              <a:t>Table of Contents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2266888-8F4F-8D42-AFA4-4B5164DE8E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45327" y="2095122"/>
            <a:ext cx="8165479" cy="345009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Arial"/>
              <a:buNone/>
              <a:tabLst/>
              <a:defRPr>
                <a:solidFill>
                  <a:schemeClr val="tx1"/>
                </a:solidFill>
              </a:defRPr>
            </a:lvl1pPr>
            <a:lvl2pPr marL="324000" indent="0">
              <a:buNone/>
              <a:defRPr>
                <a:solidFill>
                  <a:schemeClr val="tx1"/>
                </a:solidFill>
              </a:defRPr>
            </a:lvl2pPr>
            <a:lvl3pPr marL="630000" indent="0">
              <a:buNone/>
              <a:defRPr>
                <a:solidFill>
                  <a:schemeClr val="tx1"/>
                </a:solidFill>
              </a:defRPr>
            </a:lvl3pPr>
            <a:lvl4pPr marL="1008000" indent="0">
              <a:buNone/>
              <a:defRPr>
                <a:solidFill>
                  <a:schemeClr val="tx1"/>
                </a:solidFill>
              </a:defRPr>
            </a:lvl4pPr>
            <a:lvl5pPr marL="13680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Section 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Arial"/>
              <a:buNone/>
              <a:tabLst/>
              <a:defRPr/>
            </a:pPr>
            <a:r>
              <a:rPr lang="en-US"/>
              <a:t>Section Title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Arial"/>
              <a:buNone/>
              <a:tabLst/>
              <a:defRPr/>
            </a:pPr>
            <a:r>
              <a:rPr lang="en-US"/>
              <a:t>Section Title 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Arial"/>
              <a:buNone/>
              <a:tabLst/>
              <a:defRPr/>
            </a:pPr>
            <a:r>
              <a:rPr lang="en-US"/>
              <a:t>Section Title 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Arial"/>
              <a:buNone/>
              <a:tabLst/>
              <a:defRPr/>
            </a:pPr>
            <a:r>
              <a:rPr lang="en-US"/>
              <a:t>Section Title 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Arial"/>
              <a:buNone/>
              <a:tabLst/>
              <a:defRPr/>
            </a:pPr>
            <a:r>
              <a:rPr lang="en-US"/>
              <a:t>Section Title 6</a:t>
            </a:r>
          </a:p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F78B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2F78B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2F78B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45326" y="6019046"/>
            <a:ext cx="4053075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2F78B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47F67F-9B94-2641-9A40-55B101D10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1873578" y="1873577"/>
            <a:ext cx="6858000" cy="3110845"/>
          </a:xfrm>
          <a:prstGeom prst="rect">
            <a:avLst/>
          </a:prstGeom>
          <a:gradFill>
            <a:gsLst>
              <a:gs pos="0">
                <a:srgbClr val="31B1BA"/>
              </a:gs>
              <a:gs pos="24000">
                <a:srgbClr val="218092"/>
              </a:gs>
              <a:gs pos="99000">
                <a:srgbClr val="13556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3FCEE8-3773-E546-9E7D-954BE62FB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318155" y="3310880"/>
            <a:ext cx="6857999" cy="236243"/>
          </a:xfrm>
          <a:prstGeom prst="rect">
            <a:avLst/>
          </a:prstGeom>
          <a:solidFill>
            <a:schemeClr val="tx1">
              <a:alpha val="360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322462-E9BD-1046-A1FE-47F97D479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367" y="6554869"/>
            <a:ext cx="902633" cy="7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842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Slide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B9FCA-3234-6B42-A497-A784B5144A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46" y="2624137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2C70B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AA0CD-1B42-7147-A550-633821F55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2928" y="1404257"/>
            <a:ext cx="6052460" cy="4648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8448857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|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6">
            <a:extLst>
              <a:ext uri="{FF2B5EF4-FFF2-40B4-BE49-F238E27FC236}">
                <a16:creationId xmlns:a16="http://schemas.microsoft.com/office/drawing/2014/main" id="{E67E3BF6-3CC8-0047-BBA2-FF8805D17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88" y="-29962"/>
            <a:ext cx="12175112" cy="6887963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C182B34E-3313-2C43-86BF-3691D3D4D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83704"/>
            <a:ext cx="11029615" cy="3678303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866B10-3FCA-4840-AD3C-F18AA51F3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0E3CB86-093F-1946-BD31-11D22BD0D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E033C3-FCDC-8747-BE08-BEF45DA6F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EA51E6-B005-8848-A06B-8944C8E9D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367" y="6554869"/>
            <a:ext cx="902633" cy="7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6337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| 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4BB03F69-996C-7949-A380-220A33315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B8C6E31-1339-4340-8E59-29B23D94A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83704"/>
            <a:ext cx="11029615" cy="3678303"/>
          </a:xfrm>
        </p:spPr>
        <p:txBody>
          <a:bodyPr/>
          <a:lstStyle>
            <a:lvl1pPr>
              <a:buClr>
                <a:srgbClr val="569FD3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569FD3"/>
              </a:buCl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866B10-3FCA-4840-AD3C-F18AA51F3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0E3CB86-093F-1946-BD31-11D22BD0D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E033C3-FCDC-8747-BE08-BEF45DA6F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65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A6A41B2D-63A5-9E42-A734-7100CC60E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34873"/>
            <a:ext cx="12192000" cy="923128"/>
          </a:xfrm>
          <a:prstGeom prst="rect">
            <a:avLst/>
          </a:prstGeom>
          <a:gradFill>
            <a:gsLst>
              <a:gs pos="0">
                <a:srgbClr val="218092"/>
              </a:gs>
              <a:gs pos="99000">
                <a:srgbClr val="13556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7EEE80-8067-D748-858F-5D3F727CE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791D177-207F-9C47-AA89-4101F95F6D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1025" y="1973263"/>
            <a:ext cx="6917210" cy="3883025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 descr="Populate this object with alternative text.">
            <a:extLst>
              <a:ext uri="{FF2B5EF4-FFF2-40B4-BE49-F238E27FC236}">
                <a16:creationId xmlns:a16="http://schemas.microsoft.com/office/drawing/2014/main" id="{E09B5FA4-80F7-CF48-8417-05759757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05951" y="1973263"/>
            <a:ext cx="4005024" cy="38830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F17470-30B7-8B4F-B0F9-922A81AA58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C1D3F-16FE-BB4A-942F-7AC53B0B314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84224-0BA4-0D46-9A7F-3B46DB51B9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1A070BD-3871-C247-B2EB-AAD439AFE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367" y="6554869"/>
            <a:ext cx="902633" cy="7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003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6">
            <a:extLst>
              <a:ext uri="{FF2B5EF4-FFF2-40B4-BE49-F238E27FC236}">
                <a16:creationId xmlns:a16="http://schemas.microsoft.com/office/drawing/2014/main" id="{CA6BA279-F4F1-564E-A7D6-05C709834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88" y="-29962"/>
            <a:ext cx="12175112" cy="68879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7EEE80-8067-D748-858F-5D3F727CE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791D177-207F-9C47-AA89-4101F95F6D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1025" y="1973263"/>
            <a:ext cx="6917210" cy="3883025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 descr="Populate this object with alternative text.">
            <a:extLst>
              <a:ext uri="{FF2B5EF4-FFF2-40B4-BE49-F238E27FC236}">
                <a16:creationId xmlns:a16="http://schemas.microsoft.com/office/drawing/2014/main" id="{E09B5FA4-80F7-CF48-8417-05759757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05951" y="1973263"/>
            <a:ext cx="4005024" cy="38830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6A41B2D-63A5-9E42-A734-7100CC60E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34873"/>
            <a:ext cx="12192000" cy="923128"/>
          </a:xfrm>
          <a:prstGeom prst="rect">
            <a:avLst/>
          </a:prstGeom>
          <a:gradFill>
            <a:gsLst>
              <a:gs pos="0">
                <a:srgbClr val="218092"/>
              </a:gs>
              <a:gs pos="99000">
                <a:srgbClr val="13556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F17470-30B7-8B4F-B0F9-922A81AA58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C1D3F-16FE-BB4A-942F-7AC53B0B314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84224-0BA4-0D46-9A7F-3B46DB51B9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1A070BD-3871-C247-B2EB-AAD439AFE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367" y="6554869"/>
            <a:ext cx="902633" cy="7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468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Dark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FB4EA8-E9FD-5146-A146-E7141710A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75557"/>
            <a:ext cx="6448258" cy="15191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E9A4F8-3B04-2E43-816F-2CA6C4D15C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1025" y="2016578"/>
            <a:ext cx="6448258" cy="373175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 descr="Populate this object with alternative text.">
            <a:extLst>
              <a:ext uri="{FF2B5EF4-FFF2-40B4-BE49-F238E27FC236}">
                <a16:creationId xmlns:a16="http://schemas.microsoft.com/office/drawing/2014/main" id="{2ACE2404-71A3-414D-AF59-8DF131917D3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50113" y="0"/>
            <a:ext cx="4941887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7077223-3B81-114A-A648-1FB3DAC8D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367" y="6554869"/>
            <a:ext cx="902633" cy="70795"/>
          </a:xfrm>
          <a:prstGeom prst="rect">
            <a:avLst/>
          </a:prstGeom>
        </p:spPr>
      </p:pic>
      <p:sp>
        <p:nvSpPr>
          <p:cNvPr id="27" name="Slide Number Placeholder 9">
            <a:extLst>
              <a:ext uri="{FF2B5EF4-FFF2-40B4-BE49-F238E27FC236}">
                <a16:creationId xmlns:a16="http://schemas.microsoft.com/office/drawing/2014/main" id="{EC042F99-9C8A-1D4E-8EF7-B13D5DCBD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023372"/>
            <a:ext cx="105251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3" name="Date Placeholder 6">
            <a:extLst>
              <a:ext uri="{FF2B5EF4-FFF2-40B4-BE49-F238E27FC236}">
                <a16:creationId xmlns:a16="http://schemas.microsoft.com/office/drawing/2014/main" id="{4BB8420F-9C94-DC4D-B650-4A1C16C0E5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024449"/>
            <a:ext cx="284479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Footer Placeholder 8">
            <a:extLst>
              <a:ext uri="{FF2B5EF4-FFF2-40B4-BE49-F238E27FC236}">
                <a16:creationId xmlns:a16="http://schemas.microsoft.com/office/drawing/2014/main" id="{C96D7685-2B68-E540-AB92-8EFC5FA80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020123"/>
            <a:ext cx="691721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5BBEC84-13D5-DA48-AAD9-4ABF462FA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366" y="6554869"/>
            <a:ext cx="902633" cy="7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0535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6">
            <a:extLst>
              <a:ext uri="{FF2B5EF4-FFF2-40B4-BE49-F238E27FC236}">
                <a16:creationId xmlns:a16="http://schemas.microsoft.com/office/drawing/2014/main" id="{96EF7A6D-717B-4D4B-BE72-54D1E8B0F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4982"/>
            <a:ext cx="12175112" cy="688796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7077223-3B81-114A-A648-1FB3DAC8D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367" y="6554869"/>
            <a:ext cx="902633" cy="70795"/>
          </a:xfrm>
          <a:prstGeom prst="rect">
            <a:avLst/>
          </a:prstGeom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B0F35876-14D4-1748-9864-02A17F7C7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75557"/>
            <a:ext cx="6448258" cy="15191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A1303FC8-4E28-3646-9140-FABAB1D782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1025" y="2016578"/>
            <a:ext cx="6448258" cy="373175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Picture Placeholder 8" descr="Populate this object with alternative text.">
            <a:extLst>
              <a:ext uri="{FF2B5EF4-FFF2-40B4-BE49-F238E27FC236}">
                <a16:creationId xmlns:a16="http://schemas.microsoft.com/office/drawing/2014/main" id="{1472D0A2-D7ED-B84F-AA4B-3185DA90A34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50113" y="0"/>
            <a:ext cx="4941887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7" name="Slide Number Placeholder 9">
            <a:extLst>
              <a:ext uri="{FF2B5EF4-FFF2-40B4-BE49-F238E27FC236}">
                <a16:creationId xmlns:a16="http://schemas.microsoft.com/office/drawing/2014/main" id="{EC042F99-9C8A-1D4E-8EF7-B13D5DCBD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023372"/>
            <a:ext cx="105251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3" name="Date Placeholder 6">
            <a:extLst>
              <a:ext uri="{FF2B5EF4-FFF2-40B4-BE49-F238E27FC236}">
                <a16:creationId xmlns:a16="http://schemas.microsoft.com/office/drawing/2014/main" id="{4BB8420F-9C94-DC4D-B650-4A1C16C0E5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024449"/>
            <a:ext cx="284479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Footer Placeholder 8">
            <a:extLst>
              <a:ext uri="{FF2B5EF4-FFF2-40B4-BE49-F238E27FC236}">
                <a16:creationId xmlns:a16="http://schemas.microsoft.com/office/drawing/2014/main" id="{C96D7685-2B68-E540-AB92-8EFC5FA80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020123"/>
            <a:ext cx="691721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0422230-45CD-3B4C-B265-C64050D56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366" y="6554869"/>
            <a:ext cx="902633" cy="7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946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| Dark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75CC82AD-44BE-C94B-B717-A6556CB4D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4785" y="469503"/>
            <a:ext cx="6776192" cy="15191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AFC7444-E2F6-4846-A1A9-07148082D7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34618" y="2110524"/>
            <a:ext cx="6776192" cy="373175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 descr="Populate this object with alternative text.">
            <a:extLst>
              <a:ext uri="{FF2B5EF4-FFF2-40B4-BE49-F238E27FC236}">
                <a16:creationId xmlns:a16="http://schemas.microsoft.com/office/drawing/2014/main" id="{E09B5FA4-80F7-CF48-8417-05759757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-7542"/>
            <a:ext cx="4586050" cy="686554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F17470-30B7-8B4F-B0F9-922A81AA58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C1D3F-16FE-BB4A-942F-7AC53B0B314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84224-0BA4-0D46-9A7F-3B46DB51B9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303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| Light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6">
            <a:extLst>
              <a:ext uri="{FF2B5EF4-FFF2-40B4-BE49-F238E27FC236}">
                <a16:creationId xmlns:a16="http://schemas.microsoft.com/office/drawing/2014/main" id="{BBDB60DA-E331-604A-B662-F4B4634226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88" y="-29962"/>
            <a:ext cx="12175112" cy="6887963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C4D51730-58EB-1040-B94D-09BBDA1B0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4785" y="469503"/>
            <a:ext cx="6776192" cy="15191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66170891-AFB5-1D47-9398-D2F979DFAD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34618" y="2110524"/>
            <a:ext cx="6776192" cy="373175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 descr="Populate this object with alternative text.">
            <a:extLst>
              <a:ext uri="{FF2B5EF4-FFF2-40B4-BE49-F238E27FC236}">
                <a16:creationId xmlns:a16="http://schemas.microsoft.com/office/drawing/2014/main" id="{E09B5FA4-80F7-CF48-8417-05759757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-7542"/>
            <a:ext cx="4586050" cy="686554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F17470-30B7-8B4F-B0F9-922A81AA58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C1D3F-16FE-BB4A-942F-7AC53B0B314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84224-0BA4-0D46-9A7F-3B46DB51B9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CD66C1-C676-2340-B689-E319335F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367" y="6554869"/>
            <a:ext cx="902633" cy="7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13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Monitor | 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5"/>
            <a:ext cx="3193902" cy="171447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 descr="Populate this object with alternative text."/>
          <p:cNvSpPr>
            <a:spLocks noGrp="1"/>
          </p:cNvSpPr>
          <p:nvPr>
            <p:ph idx="1" hasCustomPrompt="1"/>
          </p:nvPr>
        </p:nvSpPr>
        <p:spPr>
          <a:xfrm>
            <a:off x="581192" y="2727025"/>
            <a:ext cx="3193902" cy="2849554"/>
          </a:xfrm>
        </p:spPr>
        <p:txBody>
          <a:bodyPr/>
          <a:lstStyle>
            <a:lvl1pPr marL="0" indent="0">
              <a:buNone/>
              <a:defRPr/>
            </a:lvl1pPr>
            <a:lvl2pPr marL="324000" indent="0">
              <a:buNone/>
              <a:defRPr/>
            </a:lvl2pPr>
          </a:lstStyle>
          <a:p>
            <a:pPr lvl="0"/>
            <a:r>
              <a:rPr lang="en-US"/>
              <a:t>Edit text (Click icon below if you want to add an object and alt text)</a:t>
            </a:r>
          </a:p>
        </p:txBody>
      </p:sp>
      <p:pic>
        <p:nvPicPr>
          <p:cNvPr id="12" name="Picture 11" descr="Populate this object with alternative text.">
            <a:extLst>
              <a:ext uri="{FF2B5EF4-FFF2-40B4-BE49-F238E27FC236}">
                <a16:creationId xmlns:a16="http://schemas.microsoft.com/office/drawing/2014/main" id="{E23C55B2-DB9A-2F42-BDCB-89B3EB22C2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4844" y="-279993"/>
            <a:ext cx="10648604" cy="7908322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866B10-3FCA-4840-AD3C-F18AA51F3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0E3CB86-093F-1946-BD31-11D22BD0D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E033C3-FCDC-8747-BE08-BEF45DA6F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756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Monitor |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6">
            <a:extLst>
              <a:ext uri="{FF2B5EF4-FFF2-40B4-BE49-F238E27FC236}">
                <a16:creationId xmlns:a16="http://schemas.microsoft.com/office/drawing/2014/main" id="{B1386601-D0AA-6045-84DC-1B262068A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88" y="-29962"/>
            <a:ext cx="12175112" cy="6887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5"/>
            <a:ext cx="3193902" cy="171447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1192" y="2727025"/>
            <a:ext cx="3193902" cy="2849554"/>
          </a:xfrm>
        </p:spPr>
        <p:txBody>
          <a:bodyPr/>
          <a:lstStyle>
            <a:lvl1pPr marL="0" indent="0">
              <a:buNone/>
              <a:defRPr/>
            </a:lvl1pPr>
            <a:lvl2pPr marL="324000" indent="0">
              <a:buNone/>
              <a:defRPr/>
            </a:lvl2pPr>
          </a:lstStyle>
          <a:p>
            <a:pPr lvl="0"/>
            <a:r>
              <a:rPr lang="en-US"/>
              <a:t>Edit text (Click icon below if you want to add an object and alt text)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3C55B2-DB9A-2F42-BDCB-89B3EB22C2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4844" y="-279993"/>
            <a:ext cx="10648604" cy="7908322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866B10-3FCA-4840-AD3C-F18AA51F3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0E3CB86-093F-1946-BD31-11D22BD0D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E033C3-FCDC-8747-BE08-BEF45DA6F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56C567-030D-584C-B89B-CD05F3CED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367" y="6554869"/>
            <a:ext cx="902633" cy="7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071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16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F540C12-E12A-374E-BA86-1C37257AF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42545"/>
            <a:ext cx="10515600" cy="3234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447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lide | 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193" y="1609223"/>
            <a:ext cx="11029615" cy="1497507"/>
          </a:xfrm>
        </p:spPr>
        <p:txBody>
          <a:bodyPr anchor="b">
            <a:normAutofit/>
          </a:bodyPr>
          <a:lstStyle>
            <a:lvl1pPr algn="ctr">
              <a:defRPr sz="36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81192" y="3106730"/>
            <a:ext cx="11029615" cy="60055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subtitle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191C31B-8D29-1D40-BA26-FD64F81E2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218043"/>
            <a:ext cx="12192000" cy="1639958"/>
          </a:xfrm>
          <a:prstGeom prst="rect">
            <a:avLst/>
          </a:prstGeom>
          <a:gradFill>
            <a:gsLst>
              <a:gs pos="0">
                <a:srgbClr val="218092"/>
              </a:gs>
              <a:gs pos="99000">
                <a:srgbClr val="13556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5F4CCD34-B8C5-3249-BA81-98E8A9C8A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367" y="6554869"/>
            <a:ext cx="902633" cy="7079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A6EDE7-574E-9042-AB0E-B3848BAC4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099921"/>
            <a:ext cx="12192000" cy="236243"/>
          </a:xfrm>
          <a:prstGeom prst="rect">
            <a:avLst/>
          </a:prstGeom>
          <a:solidFill>
            <a:schemeClr val="tx1">
              <a:alpha val="360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784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lide |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Placeholder 6">
            <a:extLst>
              <a:ext uri="{FF2B5EF4-FFF2-40B4-BE49-F238E27FC236}">
                <a16:creationId xmlns:a16="http://schemas.microsoft.com/office/drawing/2014/main" id="{536819FF-2479-804F-AC44-DA5E23A03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88" y="-29962"/>
            <a:ext cx="12175112" cy="688796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A9B52DCE-B4AC-8B4E-82EE-9207197A01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1193" y="1609223"/>
            <a:ext cx="11029615" cy="1497507"/>
          </a:xfrm>
        </p:spPr>
        <p:txBody>
          <a:bodyPr anchor="b">
            <a:normAutofit/>
          </a:bodyPr>
          <a:lstStyle>
            <a:lvl1pPr algn="ctr">
              <a:defRPr sz="36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6A48A43-069D-4B4F-9F30-4D0DC14C7DA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81192" y="3106730"/>
            <a:ext cx="11029615" cy="60055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subtitle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D3165F9-6887-8847-80AC-BE5A953BE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218043"/>
            <a:ext cx="12192000" cy="1639958"/>
          </a:xfrm>
          <a:prstGeom prst="rect">
            <a:avLst/>
          </a:prstGeom>
          <a:gradFill>
            <a:gsLst>
              <a:gs pos="0">
                <a:srgbClr val="218092"/>
              </a:gs>
              <a:gs pos="99000">
                <a:srgbClr val="13556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DD82DC2-E7F0-BC4C-BE62-455F0FEB9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367" y="6554869"/>
            <a:ext cx="902633" cy="7079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846D8E-C7A6-8242-95E5-2F6A618B9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099921"/>
            <a:ext cx="12192000" cy="236243"/>
          </a:xfrm>
          <a:prstGeom prst="rect">
            <a:avLst/>
          </a:prstGeom>
          <a:solidFill>
            <a:schemeClr val="tx1">
              <a:alpha val="360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415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|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C055329E-1508-4643-AA20-EE35A14AF5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1192" y="4037917"/>
            <a:ext cx="6537158" cy="901476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sz="5400" b="1" dirty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 marL="0" lvl="0" inden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Arial"/>
            </a:pPr>
            <a:r>
              <a:rPr lang="en-US"/>
              <a:t>QUESTIONS</a:t>
            </a:r>
          </a:p>
        </p:txBody>
      </p:sp>
      <p:pic>
        <p:nvPicPr>
          <p:cNvPr id="21" name="Picture Placeholder 6">
            <a:extLst>
              <a:ext uri="{FF2B5EF4-FFF2-40B4-BE49-F238E27FC236}">
                <a16:creationId xmlns:a16="http://schemas.microsoft.com/office/drawing/2014/main" id="{96EF7A6D-717B-4D4B-BE72-54D1E8B0F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88" y="-29962"/>
            <a:ext cx="12175112" cy="6887963"/>
          </a:xfrm>
          <a:prstGeom prst="rect">
            <a:avLst/>
          </a:prstGeom>
        </p:spPr>
      </p:pic>
      <p:pic>
        <p:nvPicPr>
          <p:cNvPr id="8" name="Picture Placeholder 6">
            <a:extLst>
              <a:ext uri="{FF2B5EF4-FFF2-40B4-BE49-F238E27FC236}">
                <a16:creationId xmlns:a16="http://schemas.microsoft.com/office/drawing/2014/main" id="{7676B9A7-9EE8-1A40-98DD-55FA9428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7077223-3B81-114A-A648-1FB3DAC8D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367" y="6554869"/>
            <a:ext cx="902633" cy="70795"/>
          </a:xfrm>
          <a:prstGeom prst="rect">
            <a:avLst/>
          </a:prstGeom>
        </p:spPr>
      </p:pic>
      <p:sp>
        <p:nvSpPr>
          <p:cNvPr id="27" name="Slide Number Placeholder 9">
            <a:extLst>
              <a:ext uri="{FF2B5EF4-FFF2-40B4-BE49-F238E27FC236}">
                <a16:creationId xmlns:a16="http://schemas.microsoft.com/office/drawing/2014/main" id="{EC042F99-9C8A-1D4E-8EF7-B13D5DCBD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023372"/>
            <a:ext cx="105251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3" name="Date Placeholder 6">
            <a:extLst>
              <a:ext uri="{FF2B5EF4-FFF2-40B4-BE49-F238E27FC236}">
                <a16:creationId xmlns:a16="http://schemas.microsoft.com/office/drawing/2014/main" id="{4BB8420F-9C94-DC4D-B650-4A1C16C0E5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024449"/>
            <a:ext cx="284479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Footer Placeholder 8">
            <a:extLst>
              <a:ext uri="{FF2B5EF4-FFF2-40B4-BE49-F238E27FC236}">
                <a16:creationId xmlns:a16="http://schemas.microsoft.com/office/drawing/2014/main" id="{C96D7685-2B68-E540-AB92-8EFC5FA80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020123"/>
            <a:ext cx="691721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932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|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6">
            <a:extLst>
              <a:ext uri="{FF2B5EF4-FFF2-40B4-BE49-F238E27FC236}">
                <a16:creationId xmlns:a16="http://schemas.microsoft.com/office/drawing/2014/main" id="{7676B9A7-9EE8-1A40-98DD-55FA9428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6FD40F6-634C-224C-9858-A8D5A36A5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72050" cy="6857999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9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055329E-1508-4643-AA20-EE35A14AF5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1192" y="4037917"/>
            <a:ext cx="6537158" cy="901476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sz="5400" b="1" dirty="0">
                <a:latin typeface="+mn-lt"/>
                <a:ea typeface="+mn-ea"/>
              </a:defRPr>
            </a:lvl1pPr>
          </a:lstStyle>
          <a:p>
            <a:pPr marL="0" lvl="0" inden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Arial"/>
            </a:pPr>
            <a:r>
              <a:rPr lang="en-US"/>
              <a:t>QUESTIONS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7077223-3B81-114A-A648-1FB3DAC8D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367" y="6554869"/>
            <a:ext cx="902633" cy="70795"/>
          </a:xfrm>
          <a:prstGeom prst="rect">
            <a:avLst/>
          </a:prstGeom>
        </p:spPr>
      </p:pic>
      <p:sp>
        <p:nvSpPr>
          <p:cNvPr id="27" name="Slide Number Placeholder 9">
            <a:extLst>
              <a:ext uri="{FF2B5EF4-FFF2-40B4-BE49-F238E27FC236}">
                <a16:creationId xmlns:a16="http://schemas.microsoft.com/office/drawing/2014/main" id="{EC042F99-9C8A-1D4E-8EF7-B13D5DCBD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023372"/>
            <a:ext cx="105251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3" name="Date Placeholder 6">
            <a:extLst>
              <a:ext uri="{FF2B5EF4-FFF2-40B4-BE49-F238E27FC236}">
                <a16:creationId xmlns:a16="http://schemas.microsoft.com/office/drawing/2014/main" id="{4BB8420F-9C94-DC4D-B650-4A1C16C0E5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024449"/>
            <a:ext cx="284479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Footer Placeholder 8">
            <a:extLst>
              <a:ext uri="{FF2B5EF4-FFF2-40B4-BE49-F238E27FC236}">
                <a16:creationId xmlns:a16="http://schemas.microsoft.com/office/drawing/2014/main" id="{C96D7685-2B68-E540-AB92-8EFC5FA80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020123"/>
            <a:ext cx="691721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682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| L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45EF5B8-1F19-024C-8319-7CA352C8E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0EC4993-7A2E-F54A-A816-C8D1D0A8F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107047"/>
            <a:ext cx="12192000" cy="1750954"/>
          </a:xfrm>
          <a:prstGeom prst="rect">
            <a:avLst/>
          </a:prstGeom>
          <a:gradFill>
            <a:gsLst>
              <a:gs pos="0">
                <a:srgbClr val="31B1BA"/>
              </a:gs>
              <a:gs pos="24000">
                <a:srgbClr val="218092"/>
              </a:gs>
              <a:gs pos="99000">
                <a:srgbClr val="13556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70FA0AD-C01E-5B47-ACCE-F4A235E08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988925"/>
            <a:ext cx="12192000" cy="236243"/>
          </a:xfrm>
          <a:prstGeom prst="rect">
            <a:avLst/>
          </a:prstGeom>
          <a:solidFill>
            <a:schemeClr val="bg1">
              <a:alpha val="360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384E0CD-A2C7-5541-8CC5-0ECDAEDA0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7383" y="3029550"/>
            <a:ext cx="902633" cy="7079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769CEF8-B1A7-694C-A10B-D1618F5FBE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91133" y="2101541"/>
            <a:ext cx="5453331" cy="715070"/>
          </a:xfrm>
          <a:effectLst/>
        </p:spPr>
        <p:txBody>
          <a:bodyPr anchor="ctr">
            <a:noAutofit/>
          </a:bodyPr>
          <a:lstStyle>
            <a:lvl1pPr algn="ctr">
              <a:defRPr sz="6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145E4AC-0F44-0F41-92D7-F07A266675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62400" y="3184738"/>
            <a:ext cx="4292600" cy="5903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cap="none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Date of Next Meeting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7DD82E-2761-0D47-99A6-208582B9B270}"/>
              </a:ext>
            </a:extLst>
          </p:cNvPr>
          <p:cNvSpPr txBox="1"/>
          <p:nvPr userDrawn="1"/>
        </p:nvSpPr>
        <p:spPr>
          <a:xfrm>
            <a:off x="6108699" y="5694613"/>
            <a:ext cx="5814874" cy="48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>
                <a:solidFill>
                  <a:schemeClr val="bg1"/>
                </a:solidFill>
              </a:rPr>
              <a:t>Centers for Disease Control and Prevention</a:t>
            </a:r>
          </a:p>
          <a:p>
            <a:pPr lvl="0" algn="r">
              <a:lnSpc>
                <a:spcPct val="150000"/>
              </a:lnSpc>
            </a:pPr>
            <a:r>
              <a:rPr lang="en-US" sz="900" b="0">
                <a:solidFill>
                  <a:schemeClr val="bg1"/>
                </a:solidFill>
              </a:rPr>
              <a:t>National Center for Chronic Disease Prevention and Health Promotion</a:t>
            </a:r>
          </a:p>
        </p:txBody>
      </p:sp>
      <p:sp>
        <p:nvSpPr>
          <p:cNvPr id="17" name="Division Name">
            <a:extLst>
              <a:ext uri="{FF2B5EF4-FFF2-40B4-BE49-F238E27FC236}">
                <a16:creationId xmlns:a16="http://schemas.microsoft.com/office/drawing/2014/main" id="{5813D31A-E497-5F47-BE63-99A047D95A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69358" y="6188507"/>
            <a:ext cx="5154215" cy="2968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900">
                <a:solidFill>
                  <a:schemeClr val="bg1"/>
                </a:solidFill>
              </a:defRPr>
            </a:lvl1pPr>
            <a:lvl2pPr marL="324000" indent="0">
              <a:buNone/>
              <a:defRPr/>
            </a:lvl2pPr>
            <a:lvl3pPr marL="630000" indent="0">
              <a:buNone/>
              <a:defRPr/>
            </a:lvl3pPr>
            <a:lvl4pPr marL="1008000" indent="0">
              <a:buNone/>
              <a:defRPr/>
            </a:lvl4pPr>
            <a:lvl5pPr marL="1368000" indent="0">
              <a:buNone/>
              <a:defRPr/>
            </a:lvl5pPr>
          </a:lstStyle>
          <a:p>
            <a:pPr lvl="0"/>
            <a:r>
              <a:rPr lang="en-US"/>
              <a:t>Click to enter your Division Name here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CFED2A-4725-3549-8D39-306DD1121E1E}"/>
              </a:ext>
            </a:extLst>
          </p:cNvPr>
          <p:cNvSpPr/>
          <p:nvPr userDrawn="1"/>
        </p:nvSpPr>
        <p:spPr>
          <a:xfrm>
            <a:off x="2356482" y="6426340"/>
            <a:ext cx="9567091" cy="27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3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FFEC58A-F342-794A-B73A-BA9E15465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742" y="5737970"/>
            <a:ext cx="1524001" cy="87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6137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|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0EC4993-7A2E-F54A-A816-C8D1D0A8F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107047"/>
            <a:ext cx="12192000" cy="1750954"/>
          </a:xfrm>
          <a:prstGeom prst="rect">
            <a:avLst/>
          </a:prstGeom>
          <a:gradFill>
            <a:gsLst>
              <a:gs pos="0">
                <a:srgbClr val="31B1BA"/>
              </a:gs>
              <a:gs pos="24000">
                <a:srgbClr val="218092"/>
              </a:gs>
              <a:gs pos="99000">
                <a:srgbClr val="13556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70FA0AD-C01E-5B47-ACCE-F4A235E08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988925"/>
            <a:ext cx="12192000" cy="236243"/>
          </a:xfrm>
          <a:prstGeom prst="rect">
            <a:avLst/>
          </a:prstGeom>
          <a:solidFill>
            <a:schemeClr val="bg1">
              <a:alpha val="360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1E2350-388A-D94B-B4AF-FF083C4C7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7383" y="3029550"/>
            <a:ext cx="902633" cy="7079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0B224DA-D422-904F-A7E5-7CC5FB0E14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91133" y="2101541"/>
            <a:ext cx="5453331" cy="715070"/>
          </a:xfrm>
          <a:effectLst/>
        </p:spPr>
        <p:txBody>
          <a:bodyPr anchor="ctr">
            <a:no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9BB7E49-A433-6B4B-A980-E11AEB54E9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62400" y="3184738"/>
            <a:ext cx="4292600" cy="5903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Date of Next Meeting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776558-3C73-6845-A401-B5BAEF1D066A}"/>
              </a:ext>
            </a:extLst>
          </p:cNvPr>
          <p:cNvSpPr txBox="1"/>
          <p:nvPr userDrawn="1"/>
        </p:nvSpPr>
        <p:spPr>
          <a:xfrm>
            <a:off x="6108699" y="5694613"/>
            <a:ext cx="5814874" cy="48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>
                <a:solidFill>
                  <a:schemeClr val="bg1"/>
                </a:solidFill>
              </a:rPr>
              <a:t>Centers for Disease Control and Prevention</a:t>
            </a:r>
          </a:p>
          <a:p>
            <a:pPr lvl="0" algn="r">
              <a:lnSpc>
                <a:spcPct val="150000"/>
              </a:lnSpc>
            </a:pPr>
            <a:r>
              <a:rPr lang="en-US" sz="900" b="0">
                <a:solidFill>
                  <a:schemeClr val="bg1"/>
                </a:solidFill>
              </a:rPr>
              <a:t>National Center for Chronic Disease Prevention and Health Promotion</a:t>
            </a:r>
          </a:p>
        </p:txBody>
      </p:sp>
      <p:sp>
        <p:nvSpPr>
          <p:cNvPr id="16" name="Division Name">
            <a:extLst>
              <a:ext uri="{FF2B5EF4-FFF2-40B4-BE49-F238E27FC236}">
                <a16:creationId xmlns:a16="http://schemas.microsoft.com/office/drawing/2014/main" id="{637FA8BF-B4BB-434C-84E7-DACF9376FF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69358" y="6188507"/>
            <a:ext cx="5154215" cy="2968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900">
                <a:solidFill>
                  <a:schemeClr val="bg1"/>
                </a:solidFill>
              </a:defRPr>
            </a:lvl1pPr>
            <a:lvl2pPr marL="324000" indent="0">
              <a:buNone/>
              <a:defRPr/>
            </a:lvl2pPr>
            <a:lvl3pPr marL="630000" indent="0">
              <a:buNone/>
              <a:defRPr/>
            </a:lvl3pPr>
            <a:lvl4pPr marL="1008000" indent="0">
              <a:buNone/>
              <a:defRPr/>
            </a:lvl4pPr>
            <a:lvl5pPr marL="1368000" indent="0">
              <a:buNone/>
              <a:defRPr/>
            </a:lvl5pPr>
          </a:lstStyle>
          <a:p>
            <a:pPr lvl="0"/>
            <a:r>
              <a:rPr lang="en-US"/>
              <a:t>Click to enter your Division Name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B127ABE-D5C8-4B40-921D-0788740B6D32}"/>
              </a:ext>
            </a:extLst>
          </p:cNvPr>
          <p:cNvSpPr/>
          <p:nvPr userDrawn="1"/>
        </p:nvSpPr>
        <p:spPr>
          <a:xfrm>
            <a:off x="2356482" y="6426340"/>
            <a:ext cx="9567091" cy="27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3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EE9B0B0-2A98-8346-BEE8-A9E1044C3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742" y="5737970"/>
            <a:ext cx="1524001" cy="87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2486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 | Phot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6">
            <a:extLst>
              <a:ext uri="{FF2B5EF4-FFF2-40B4-BE49-F238E27FC236}">
                <a16:creationId xmlns:a16="http://schemas.microsoft.com/office/drawing/2014/main" id="{C5C4B111-534A-524F-9225-2420A71EB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8699" y="-1272"/>
            <a:ext cx="3053130" cy="3859968"/>
          </a:xfrm>
          <a:prstGeom prst="rect">
            <a:avLst/>
          </a:prstGeom>
        </p:spPr>
      </p:pic>
      <p:pic>
        <p:nvPicPr>
          <p:cNvPr id="23" name="Picture Placeholder 6">
            <a:extLst>
              <a:ext uri="{FF2B5EF4-FFF2-40B4-BE49-F238E27FC236}">
                <a16:creationId xmlns:a16="http://schemas.microsoft.com/office/drawing/2014/main" id="{D84BF61F-2402-3641-93EB-EE81B7232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8870" y="0"/>
            <a:ext cx="3053130" cy="3742774"/>
          </a:xfrm>
          <a:prstGeom prst="rect">
            <a:avLst/>
          </a:prstGeom>
        </p:spPr>
      </p:pic>
      <p:pic>
        <p:nvPicPr>
          <p:cNvPr id="24" name="Picture Placeholder 6">
            <a:extLst>
              <a:ext uri="{FF2B5EF4-FFF2-40B4-BE49-F238E27FC236}">
                <a16:creationId xmlns:a16="http://schemas.microsoft.com/office/drawing/2014/main" id="{A2CAEB1B-F143-0044-9FBC-66B3CA079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2"/>
            <a:ext cx="3083242" cy="3742772"/>
          </a:xfrm>
          <a:prstGeom prst="rect">
            <a:avLst/>
          </a:prstGeom>
        </p:spPr>
      </p:pic>
      <p:pic>
        <p:nvPicPr>
          <p:cNvPr id="25" name="Picture Placeholder 6">
            <a:extLst>
              <a:ext uri="{FF2B5EF4-FFF2-40B4-BE49-F238E27FC236}">
                <a16:creationId xmlns:a16="http://schemas.microsoft.com/office/drawing/2014/main" id="{D24F8BDE-08C0-C549-B685-DB088C052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4144" y="1"/>
            <a:ext cx="3051544" cy="3859968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5897B961-385F-9449-962C-D36861EEA0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6742" y="4107608"/>
            <a:ext cx="5453331" cy="715070"/>
          </a:xfrm>
          <a:effectLst/>
        </p:spPr>
        <p:txBody>
          <a:bodyPr anchor="ctr">
            <a:noAutofit/>
          </a:bodyPr>
          <a:lstStyle>
            <a:lvl1pPr algn="l"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E59930-0883-0240-AEC6-30DA2A17B3FB}"/>
              </a:ext>
            </a:extLst>
          </p:cNvPr>
          <p:cNvSpPr txBox="1"/>
          <p:nvPr userDrawn="1"/>
        </p:nvSpPr>
        <p:spPr>
          <a:xfrm>
            <a:off x="6108699" y="5694613"/>
            <a:ext cx="5814874" cy="48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>
                <a:solidFill>
                  <a:schemeClr val="bg1"/>
                </a:solidFill>
              </a:rPr>
              <a:t>Centers for Disease Control and Prevention</a:t>
            </a:r>
          </a:p>
          <a:p>
            <a:pPr lvl="0" algn="r">
              <a:lnSpc>
                <a:spcPct val="150000"/>
              </a:lnSpc>
            </a:pPr>
            <a:r>
              <a:rPr lang="en-US" sz="900" b="0">
                <a:solidFill>
                  <a:schemeClr val="bg1"/>
                </a:solidFill>
              </a:rPr>
              <a:t>National Center for Chronic Disease Prevention and Health Promotion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528EC04B-3C32-4742-9513-FBBEF03FA1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6742" y="5043105"/>
            <a:ext cx="4292600" cy="389547"/>
          </a:xfrm>
        </p:spPr>
        <p:txBody>
          <a:bodyPr anchor="t">
            <a:normAutofit/>
          </a:bodyPr>
          <a:lstStyle>
            <a:lvl1pPr marL="0" indent="0" algn="l">
              <a:buNone/>
              <a:defRPr sz="1400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Contact Info</a:t>
            </a:r>
          </a:p>
        </p:txBody>
      </p:sp>
      <p:sp>
        <p:nvSpPr>
          <p:cNvPr id="18" name="Division Name">
            <a:extLst>
              <a:ext uri="{FF2B5EF4-FFF2-40B4-BE49-F238E27FC236}">
                <a16:creationId xmlns:a16="http://schemas.microsoft.com/office/drawing/2014/main" id="{2E17C6EB-E192-2741-BAFA-AF2449ADD8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69358" y="6188507"/>
            <a:ext cx="5154215" cy="2968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900">
                <a:solidFill>
                  <a:schemeClr val="bg1"/>
                </a:solidFill>
              </a:defRPr>
            </a:lvl1pPr>
            <a:lvl2pPr marL="324000" indent="0">
              <a:buNone/>
              <a:defRPr/>
            </a:lvl2pPr>
            <a:lvl3pPr marL="630000" indent="0">
              <a:buNone/>
              <a:defRPr/>
            </a:lvl3pPr>
            <a:lvl4pPr marL="1008000" indent="0">
              <a:buNone/>
              <a:defRPr/>
            </a:lvl4pPr>
            <a:lvl5pPr marL="1368000" indent="0">
              <a:buNone/>
              <a:defRPr/>
            </a:lvl5pPr>
          </a:lstStyle>
          <a:p>
            <a:pPr lvl="0"/>
            <a:r>
              <a:rPr lang="en-US"/>
              <a:t>Click to enter your Division Name here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7FCE278-30E9-4E4F-BC16-75E4DB661074}"/>
              </a:ext>
            </a:extLst>
          </p:cNvPr>
          <p:cNvSpPr/>
          <p:nvPr userDrawn="1"/>
        </p:nvSpPr>
        <p:spPr>
          <a:xfrm>
            <a:off x="2356482" y="6426340"/>
            <a:ext cx="9567091" cy="27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3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7F3A6F-0DB6-3E4E-9354-5A3C02FB6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742774"/>
            <a:ext cx="12192000" cy="3115226"/>
          </a:xfrm>
          <a:prstGeom prst="rect">
            <a:avLst/>
          </a:prstGeom>
          <a:gradFill>
            <a:gsLst>
              <a:gs pos="0">
                <a:srgbClr val="31B1BA"/>
              </a:gs>
              <a:gs pos="24000">
                <a:srgbClr val="218092"/>
              </a:gs>
              <a:gs pos="99000">
                <a:srgbClr val="13556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D9FC9F1-872A-A844-BA3F-B9F5F423F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742" y="5737970"/>
            <a:ext cx="1524001" cy="87332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E26990E-92CC-084A-93B4-F8192307C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800" y="4924334"/>
            <a:ext cx="902633" cy="7079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D30A13C-785C-D143-92EA-3E6776D42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654704"/>
            <a:ext cx="12192000" cy="236243"/>
          </a:xfrm>
          <a:prstGeom prst="rect">
            <a:avLst/>
          </a:prstGeom>
          <a:solidFill>
            <a:schemeClr val="bg1">
              <a:alpha val="360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026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itlePage_BG-0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499933"/>
            <a:ext cx="11494008" cy="142951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 descr="TitlePage_BG-02.png">
            <a:extLst>
              <a:ext uri="{FF2B5EF4-FFF2-40B4-BE49-F238E27FC236}">
                <a16:creationId xmlns:a16="http://schemas.microsoft.com/office/drawing/2014/main" id="{0AF63022-7ADE-48AD-AAEE-C1B7789187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499933"/>
            <a:ext cx="11494008" cy="142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7086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itlePage_BG-0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499933"/>
            <a:ext cx="11494008" cy="14295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0" name="Picture 9" descr="TitlePage_BG-02.png">
            <a:extLst>
              <a:ext uri="{FF2B5EF4-FFF2-40B4-BE49-F238E27FC236}">
                <a16:creationId xmlns:a16="http://schemas.microsoft.com/office/drawing/2014/main" id="{1F7A7CEE-B12D-470E-9019-C67D740CC9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499933"/>
            <a:ext cx="11494008" cy="142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807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or char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85120FC-1B2F-4132-95D7-ED8340727F60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854557" y="1805552"/>
            <a:ext cx="10497656" cy="4529796"/>
          </a:xfrm>
        </p:spPr>
        <p:txBody>
          <a:bodyPr/>
          <a:lstStyle>
            <a:lvl1pPr>
              <a:spcAft>
                <a:spcPts val="1200"/>
              </a:spcAft>
              <a:buNone/>
              <a:defRPr sz="3600" b="1">
                <a:solidFill>
                  <a:srgbClr val="17468F"/>
                </a:solidFill>
              </a:defRPr>
            </a:lvl1pPr>
            <a:lvl2pPr marL="290513" indent="-290513">
              <a:spcBef>
                <a:spcPts val="600"/>
              </a:spcBef>
              <a:spcAft>
                <a:spcPts val="600"/>
              </a:spcAft>
              <a:buClr>
                <a:srgbClr val="007D57"/>
              </a:buClr>
              <a:buFont typeface="Wingdings" panose="05000000000000000000" pitchFamily="2" charset="2"/>
              <a:buChar char="§"/>
              <a:defRPr sz="2800"/>
            </a:lvl2pPr>
            <a:lvl3pPr marL="623888" indent="-333375">
              <a:spcBef>
                <a:spcPts val="600"/>
              </a:spcBef>
              <a:spcAft>
                <a:spcPts val="600"/>
              </a:spcAft>
              <a:defRPr sz="2400"/>
            </a:lvl3pPr>
            <a:lvl4pPr marL="914400" indent="-231775">
              <a:spcBef>
                <a:spcPts val="600"/>
              </a:spcBef>
              <a:spcAft>
                <a:spcPts val="600"/>
              </a:spcAft>
              <a:defRPr/>
            </a:lvl4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B4241B2-BDC3-48F2-A9BF-80054FB2B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17468F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049B38-50F0-45F7-A324-BC5368813C4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670633"/>
            <a:ext cx="12192000" cy="19059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</p:spTree>
    <p:extLst>
      <p:ext uri="{BB962C8B-B14F-4D97-AF65-F5344CB8AC3E}">
        <p14:creationId xmlns:p14="http://schemas.microsoft.com/office/powerpoint/2010/main" val="748968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31EA8-D2BB-7E4D-902C-1EB2476B1A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4567464" cy="1033462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2C70B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B0E94E-8B83-1C46-B4CE-2C7DAACFD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026229"/>
            <a:ext cx="4567464" cy="306342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C709D3B-340F-344D-BB97-8EEECCA101F8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694714" y="992187"/>
            <a:ext cx="4876800" cy="492964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913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Breadcrum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9C3DAE3-FC32-4DC4-B267-FECFECDBF25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5" imgH="416" progId="TCLayout.ActiveDocument.1">
                  <p:embed/>
                </p:oleObj>
              </mc:Choice>
              <mc:Fallback>
                <p:oleObj name="think-cell Slide" r:id="rId4" imgW="415" imgH="4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09C3DAE3-FC32-4DC4-B267-FECFECDBF2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926F5A6-2A3E-48F2-870C-70D3D964C4A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0" i="0" baseline="0">
              <a:latin typeface="Chronicle Display Black"/>
              <a:sym typeface="Chronicle Display Blac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67" y="694944"/>
            <a:ext cx="10955048" cy="594360"/>
          </a:xfrm>
        </p:spPr>
        <p:txBody>
          <a:bodyPr vert="horz" lIns="0" tIns="45720" rIns="0" bIns="0" rtlCol="0" anchor="t" anchorCtr="0">
            <a:noAutofit/>
          </a:bodyPr>
          <a:lstStyle>
            <a:lvl1pPr>
              <a:defRPr lang="en-US" sz="2400" b="0" spc="-75" dirty="0">
                <a:latin typeface="+mj-lt"/>
              </a:defRPr>
            </a:lvl1pPr>
          </a:lstStyle>
          <a:p>
            <a:pPr lvl="0" defTabSz="685800">
              <a:lnSpc>
                <a:spcPct val="85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FD545910-EC58-4E59-AC9B-9F096DAB35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638" y="466344"/>
            <a:ext cx="3547503" cy="2032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900" b="1" kern="0" cap="all" spc="250" baseline="0" dirty="0">
                <a:solidFill>
                  <a:schemeClr val="accent5">
                    <a:lumMod val="60000"/>
                    <a:lumOff val="40000"/>
                  </a:schemeClr>
                </a:solidFill>
                <a:ea typeface="Nexa Black" charset="0"/>
                <a:cs typeface="Nexa Black" charset="0"/>
              </a:defRPr>
            </a:lvl1pPr>
          </a:lstStyle>
          <a:p>
            <a:pPr marL="228600" lvl="0" indent="-228600"/>
            <a:r>
              <a:rPr lang="en-US"/>
              <a:t>BREADCRUMBS</a:t>
            </a:r>
          </a:p>
        </p:txBody>
      </p:sp>
    </p:spTree>
    <p:extLst>
      <p:ext uri="{BB962C8B-B14F-4D97-AF65-F5344CB8AC3E}">
        <p14:creationId xmlns:p14="http://schemas.microsoft.com/office/powerpoint/2010/main" val="3560405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DFF8C7-4E12-1044-97F3-7CA8174020B4}"/>
              </a:ext>
            </a:extLst>
          </p:cNvPr>
          <p:cNvSpPr/>
          <p:nvPr userDrawn="1"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rgbClr val="2C70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E31EA8-D2BB-7E4D-902C-1EB2476B1A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7116" y="1807029"/>
            <a:ext cx="4567464" cy="1033462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2C70B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B0E94E-8B83-1C46-B4CE-2C7DAACFD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7116" y="3102432"/>
            <a:ext cx="4567464" cy="321128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79650DD-9FE9-6E46-980A-D710954CBB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42257" y="1807029"/>
            <a:ext cx="4778829" cy="450668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34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9951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65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_CDC_ATSD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4D200BC-739F-E118-66FF-78E246516802}"/>
              </a:ext>
            </a:extLst>
          </p:cNvPr>
          <p:cNvGrpSpPr/>
          <p:nvPr userDrawn="1"/>
        </p:nvGrpSpPr>
        <p:grpSpPr>
          <a:xfrm>
            <a:off x="0" y="0"/>
            <a:ext cx="12192000" cy="1158861"/>
            <a:chOff x="0" y="1079970"/>
            <a:chExt cx="7112000" cy="22443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5488B65-51B9-24CC-82CF-581585667F65}"/>
                </a:ext>
              </a:extLst>
            </p:cNvPr>
            <p:cNvSpPr/>
            <p:nvPr userDrawn="1"/>
          </p:nvSpPr>
          <p:spPr>
            <a:xfrm>
              <a:off x="0" y="1079970"/>
              <a:ext cx="7112000" cy="224308"/>
            </a:xfrm>
            <a:prstGeom prst="rect">
              <a:avLst/>
            </a:prstGeom>
            <a:solidFill>
              <a:srgbClr val="0057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49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7EE0707-A628-935A-CECC-70626B3FA8FC}"/>
                </a:ext>
              </a:extLst>
            </p:cNvPr>
            <p:cNvGrpSpPr/>
            <p:nvPr userDrawn="1"/>
          </p:nvGrpSpPr>
          <p:grpSpPr>
            <a:xfrm>
              <a:off x="430" y="1080101"/>
              <a:ext cx="5345267" cy="224308"/>
              <a:chOff x="1771" y="389"/>
              <a:chExt cx="18815689" cy="664930"/>
            </a:xfrm>
          </p:grpSpPr>
          <p:sp>
            <p:nvSpPr>
              <p:cNvPr id="11" name="Parallelogram 9">
                <a:extLst>
                  <a:ext uri="{FF2B5EF4-FFF2-40B4-BE49-F238E27FC236}">
                    <a16:creationId xmlns:a16="http://schemas.microsoft.com/office/drawing/2014/main" id="{8C56AB45-808E-D371-67FF-0A735725B5BF}"/>
                  </a:ext>
                </a:extLst>
              </p:cNvPr>
              <p:cNvSpPr/>
              <p:nvPr userDrawn="1"/>
            </p:nvSpPr>
            <p:spPr>
              <a:xfrm>
                <a:off x="1771" y="389"/>
                <a:ext cx="2010345" cy="664930"/>
              </a:xfrm>
              <a:custGeom>
                <a:avLst/>
                <a:gdLst>
                  <a:gd name="connsiteX0" fmla="*/ 0 w 2399861"/>
                  <a:gd name="connsiteY0" fmla="*/ 668592 h 668592"/>
                  <a:gd name="connsiteX1" fmla="*/ 167148 w 2399861"/>
                  <a:gd name="connsiteY1" fmla="*/ 0 h 668592"/>
                  <a:gd name="connsiteX2" fmla="*/ 2399861 w 2399861"/>
                  <a:gd name="connsiteY2" fmla="*/ 0 h 668592"/>
                  <a:gd name="connsiteX3" fmla="*/ 2232713 w 2399861"/>
                  <a:gd name="connsiteY3" fmla="*/ 668592 h 668592"/>
                  <a:gd name="connsiteX4" fmla="*/ 0 w 2399861"/>
                  <a:gd name="connsiteY4" fmla="*/ 668592 h 668592"/>
                  <a:gd name="connsiteX0" fmla="*/ 0 w 2261638"/>
                  <a:gd name="connsiteY0" fmla="*/ 668592 h 668592"/>
                  <a:gd name="connsiteX1" fmla="*/ 28925 w 2261638"/>
                  <a:gd name="connsiteY1" fmla="*/ 0 h 668592"/>
                  <a:gd name="connsiteX2" fmla="*/ 2261638 w 2261638"/>
                  <a:gd name="connsiteY2" fmla="*/ 0 h 668592"/>
                  <a:gd name="connsiteX3" fmla="*/ 2094490 w 2261638"/>
                  <a:gd name="connsiteY3" fmla="*/ 668592 h 668592"/>
                  <a:gd name="connsiteX4" fmla="*/ 0 w 2261638"/>
                  <a:gd name="connsiteY4" fmla="*/ 668592 h 66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1638" h="668592">
                    <a:moveTo>
                      <a:pt x="0" y="668592"/>
                    </a:moveTo>
                    <a:lnTo>
                      <a:pt x="28925" y="0"/>
                    </a:lnTo>
                    <a:lnTo>
                      <a:pt x="2261638" y="0"/>
                    </a:lnTo>
                    <a:lnTo>
                      <a:pt x="2094490" y="668592"/>
                    </a:lnTo>
                    <a:lnTo>
                      <a:pt x="0" y="668592"/>
                    </a:lnTo>
                    <a:close/>
                  </a:path>
                </a:pathLst>
              </a:custGeom>
              <a:solidFill>
                <a:srgbClr val="16438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49"/>
              </a:p>
            </p:txBody>
          </p:sp>
          <p:sp>
            <p:nvSpPr>
              <p:cNvPr id="12" name="Parallelogram 11">
                <a:extLst>
                  <a:ext uri="{FF2B5EF4-FFF2-40B4-BE49-F238E27FC236}">
                    <a16:creationId xmlns:a16="http://schemas.microsoft.com/office/drawing/2014/main" id="{91CB8924-C83A-F743-E7B7-6A26681D7283}"/>
                  </a:ext>
                </a:extLst>
              </p:cNvPr>
              <p:cNvSpPr/>
              <p:nvPr userDrawn="1"/>
            </p:nvSpPr>
            <p:spPr>
              <a:xfrm>
                <a:off x="1267572" y="389"/>
                <a:ext cx="3829094" cy="664930"/>
              </a:xfrm>
              <a:prstGeom prst="parallelogram">
                <a:avLst/>
              </a:prstGeom>
              <a:solidFill>
                <a:srgbClr val="194D9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49"/>
              </a:p>
            </p:txBody>
          </p:sp>
          <p:sp>
            <p:nvSpPr>
              <p:cNvPr id="13" name="Parallelogram 12">
                <a:extLst>
                  <a:ext uri="{FF2B5EF4-FFF2-40B4-BE49-F238E27FC236}">
                    <a16:creationId xmlns:a16="http://schemas.microsoft.com/office/drawing/2014/main" id="{352A5B8C-A481-8BA7-8E13-68A6747B9BFD}"/>
                  </a:ext>
                </a:extLst>
              </p:cNvPr>
              <p:cNvSpPr/>
              <p:nvPr userDrawn="1"/>
            </p:nvSpPr>
            <p:spPr>
              <a:xfrm>
                <a:off x="4209773" y="389"/>
                <a:ext cx="4996928" cy="664930"/>
              </a:xfrm>
              <a:prstGeom prst="parallelogram">
                <a:avLst/>
              </a:prstGeom>
              <a:solidFill>
                <a:srgbClr val="1C56A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49"/>
              </a:p>
            </p:txBody>
          </p:sp>
          <p:sp>
            <p:nvSpPr>
              <p:cNvPr id="14" name="Parallelogram 13">
                <a:extLst>
                  <a:ext uri="{FF2B5EF4-FFF2-40B4-BE49-F238E27FC236}">
                    <a16:creationId xmlns:a16="http://schemas.microsoft.com/office/drawing/2014/main" id="{DAB573E3-591C-13FE-7262-EA1F1564CB36}"/>
                  </a:ext>
                </a:extLst>
              </p:cNvPr>
              <p:cNvSpPr/>
              <p:nvPr userDrawn="1"/>
            </p:nvSpPr>
            <p:spPr>
              <a:xfrm>
                <a:off x="8136570" y="389"/>
                <a:ext cx="6026733" cy="664930"/>
              </a:xfrm>
              <a:prstGeom prst="parallelogram">
                <a:avLst/>
              </a:prstGeom>
              <a:solidFill>
                <a:srgbClr val="1E5DB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49"/>
              </a:p>
            </p:txBody>
          </p:sp>
          <p:sp>
            <p:nvSpPr>
              <p:cNvPr id="15" name="Parallelogram 14">
                <a:extLst>
                  <a:ext uri="{FF2B5EF4-FFF2-40B4-BE49-F238E27FC236}">
                    <a16:creationId xmlns:a16="http://schemas.microsoft.com/office/drawing/2014/main" id="{C0A06E43-B1E2-116B-6C8D-8AE5C97FA5CC}"/>
                  </a:ext>
                </a:extLst>
              </p:cNvPr>
              <p:cNvSpPr/>
              <p:nvPr userDrawn="1"/>
            </p:nvSpPr>
            <p:spPr>
              <a:xfrm>
                <a:off x="15172395" y="389"/>
                <a:ext cx="3645065" cy="664930"/>
              </a:xfrm>
              <a:prstGeom prst="parallelogram">
                <a:avLst/>
              </a:prstGeom>
              <a:solidFill>
                <a:srgbClr val="0057B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49"/>
              </a:p>
            </p:txBody>
          </p:sp>
        </p:grpSp>
      </p:grpSp>
      <p:sp>
        <p:nvSpPr>
          <p:cNvPr id="7" name="Title 1"/>
          <p:cNvSpPr>
            <a:spLocks noGrp="1"/>
          </p:cNvSpPr>
          <p:nvPr userDrawn="1">
            <p:ph type="title"/>
          </p:nvPr>
        </p:nvSpPr>
        <p:spPr>
          <a:xfrm>
            <a:off x="609600" y="1184275"/>
            <a:ext cx="10972800" cy="116936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000"/>
              </a:lnSpc>
              <a:defRPr sz="3733" b="1" baseline="0">
                <a:solidFill>
                  <a:srgbClr val="0057B7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ubtitle 2"/>
          <p:cNvSpPr>
            <a:spLocks noGrp="1"/>
          </p:cNvSpPr>
          <p:nvPr userDrawn="1">
            <p:ph type="subTitle" idx="1"/>
          </p:nvPr>
        </p:nvSpPr>
        <p:spPr>
          <a:xfrm>
            <a:off x="609600" y="2859349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67" b="1" baseline="0">
                <a:solidFill>
                  <a:srgbClr val="0057B7"/>
                </a:solidFill>
                <a:effectLst/>
                <a:latin typeface="Calibri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/>
          </a:p>
        </p:txBody>
      </p:sp>
      <p:sp>
        <p:nvSpPr>
          <p:cNvPr id="10" name="Text Placeholder 8"/>
          <p:cNvSpPr>
            <a:spLocks noGrp="1"/>
          </p:cNvSpPr>
          <p:nvPr userDrawn="1">
            <p:ph type="body" sz="quarter" idx="10"/>
          </p:nvPr>
        </p:nvSpPr>
        <p:spPr>
          <a:xfrm>
            <a:off x="609600" y="3946019"/>
            <a:ext cx="8534400" cy="1295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67"/>
              </a:lnSpc>
              <a:buNone/>
              <a:defRPr sz="2400" baseline="0">
                <a:solidFill>
                  <a:srgbClr val="1D1D1D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/>
          </a:p>
        </p:txBody>
      </p:sp>
      <p:pic>
        <p:nvPicPr>
          <p:cNvPr id="2" name="Picture 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E39FFFF-C774-97B8-69C4-310FAF71A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6" t="47892" r="12803" b="15738"/>
          <a:stretch/>
        </p:blipFill>
        <p:spPr>
          <a:xfrm>
            <a:off x="9579283" y="217823"/>
            <a:ext cx="1117600" cy="725917"/>
          </a:xfrm>
          <a:prstGeom prst="rect">
            <a:avLst/>
          </a:prstGeom>
        </p:spPr>
      </p:pic>
      <p:pic>
        <p:nvPicPr>
          <p:cNvPr id="5" name="Picture 4" descr="A black and white sign&#10;&#10;Description automatically generated with medium confidence">
            <a:extLst>
              <a:ext uri="{FF2B5EF4-FFF2-40B4-BE49-F238E27FC236}">
                <a16:creationId xmlns:a16="http://schemas.microsoft.com/office/drawing/2014/main" id="{215F3BEF-D3CB-A296-5B47-851ADE98EE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180" y="408811"/>
            <a:ext cx="1041453" cy="31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74958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image" Target="../media/image6.png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02F292-FBAA-624E-8DF0-65F4B11C8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6983"/>
            <a:ext cx="10515600" cy="98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D5248-E335-5143-ABE3-01277216A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942545"/>
            <a:ext cx="10515600" cy="3234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254681-13BF-2FE0-A774-96E9E79FDC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121" y="274866"/>
            <a:ext cx="3682106" cy="114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2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6" r:id="rId3"/>
    <p:sldLayoutId id="2147483657" r:id="rId4"/>
    <p:sldLayoutId id="2147483651" r:id="rId5"/>
    <p:sldLayoutId id="2147483660" r:id="rId6"/>
    <p:sldLayoutId id="2147483650" r:id="rId7"/>
    <p:sldLayoutId id="2147483662" r:id="rId8"/>
    <p:sldLayoutId id="2147483663" r:id="rId9"/>
    <p:sldLayoutId id="2147483664" r:id="rId10"/>
    <p:sldLayoutId id="2147483665" r:id="rId11"/>
    <p:sldLayoutId id="214748366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2C70BA"/>
          </a:solidFill>
          <a:latin typeface="Futura Std Light" panose="020B04020202040203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utura Std Light" panose="020B04020202040203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utura Std Light" panose="020B04020202040203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utura Std Light" panose="020B04020202040203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utura Std Light" panose="020B04020202040203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utura Std Light" panose="020B04020202040203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AE80B7-8459-1E57-E07B-EFD832E927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rgbClr val="0057B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EFFA85-9BE2-6483-0D38-5E20791A65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1388" y="6356350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rgbClr val="0057B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8E7DCDC-E408-4B61-982D-00D1D5E6AEF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1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4" r:id="rId6"/>
    <p:sldLayoutId id="2147483675" r:id="rId7"/>
    <p:sldLayoutId id="2147483676" r:id="rId8"/>
    <p:sldLayoutId id="2147483678" r:id="rId9"/>
    <p:sldLayoutId id="2147483679" r:id="rId10"/>
    <p:sldLayoutId id="2147483680" r:id="rId11"/>
    <p:sldLayoutId id="2147483681" r:id="rId12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rgbClr val="0033A1"/>
        </a:buClr>
        <a:buFont typeface="Arial" panose="020B0604020202020204" pitchFamily="34" charset="0"/>
        <a:buChar char="•"/>
        <a:defRPr sz="4267" kern="1200">
          <a:solidFill>
            <a:srgbClr val="1D1D1D"/>
          </a:solidFill>
          <a:latin typeface="Calibri" panose="020F0502020204030204" pitchFamily="34" charset="0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rgbClr val="0033A1"/>
        </a:buClr>
        <a:buFont typeface="Arial" panose="020B0604020202020204" pitchFamily="34" charset="0"/>
        <a:buChar char="–"/>
        <a:defRPr sz="3733" kern="1200">
          <a:solidFill>
            <a:srgbClr val="1D1D1D"/>
          </a:solidFill>
          <a:latin typeface="Calibri" panose="020F0502020204030204" pitchFamily="34" charset="0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1D1D1D"/>
          </a:solidFill>
          <a:latin typeface="Calibri" panose="020F0502020204030204" pitchFamily="34" charset="0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rgbClr val="1D1D1D"/>
          </a:solidFill>
          <a:latin typeface="Calibri" panose="020F0502020204030204" pitchFamily="34" charset="0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rgbClr val="1D1D1D"/>
          </a:solidFill>
          <a:latin typeface="Calibri" panose="020F0502020204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1997339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023372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023372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019046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11BD40E-B1E3-8841-94E9-6E7DE8F2A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367" y="6554869"/>
            <a:ext cx="902633" cy="7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170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704" r:id="rId22"/>
    <p:sldLayoutId id="2147483706" r:id="rId23"/>
    <p:sldLayoutId id="2147483707" r:id="rId24"/>
    <p:sldLayoutId id="2147483708" r:id="rId25"/>
    <p:sldLayoutId id="2147483709" r:id="rId26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200" b="0" kern="1200" cap="none">
          <a:solidFill>
            <a:schemeClr val="tx1"/>
          </a:solidFill>
          <a:latin typeface="+mj-lt"/>
          <a:ea typeface="+mj-ea"/>
          <a:cs typeface="Calibri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Arial"/>
        <a:buChar char="•"/>
        <a:defRPr sz="2000" kern="1200">
          <a:solidFill>
            <a:srgbClr val="122C41"/>
          </a:solidFill>
          <a:latin typeface="+mn-lt"/>
          <a:ea typeface="+mn-ea"/>
          <a:cs typeface="Calibri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Arial"/>
        <a:buChar char="•"/>
        <a:defRPr sz="1800" kern="1200">
          <a:solidFill>
            <a:srgbClr val="122C41"/>
          </a:solidFill>
          <a:latin typeface="+mn-lt"/>
          <a:ea typeface="+mn-ea"/>
          <a:cs typeface="Calibri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Arial"/>
        <a:buChar char="•"/>
        <a:defRPr sz="1600" kern="1200">
          <a:solidFill>
            <a:srgbClr val="122C41"/>
          </a:solidFill>
          <a:latin typeface="+mn-lt"/>
          <a:ea typeface="+mn-ea"/>
          <a:cs typeface="Calibri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Arial"/>
        <a:buChar char="•"/>
        <a:defRPr sz="1400" kern="1200">
          <a:solidFill>
            <a:srgbClr val="122C41"/>
          </a:solidFill>
          <a:latin typeface="+mn-lt"/>
          <a:ea typeface="+mn-ea"/>
          <a:cs typeface="Calibri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Arial"/>
        <a:buChar char="•"/>
        <a:defRPr sz="1400" kern="1200">
          <a:solidFill>
            <a:srgbClr val="122C41"/>
          </a:solidFill>
          <a:latin typeface="+mn-lt"/>
          <a:ea typeface="+mn-ea"/>
          <a:cs typeface="Calibri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18" Type="http://schemas.openxmlformats.org/officeDocument/2006/relationships/image" Target="../media/image42.png"/><Relationship Id="rId3" Type="http://schemas.openxmlformats.org/officeDocument/2006/relationships/hyperlink" Target="https://www.cdc.gov/health-equity-chronic-disease/sdoh-and-chronic-disease/nccdphps-approach-to-social-determinants-of-health.html" TargetMode="External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hyperlink" Target="https://health.gov/healthypeople/priority-areas/social-determinants-health" TargetMode="External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5" Type="http://schemas.openxmlformats.org/officeDocument/2006/relationships/image" Target="../media/image39.sv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Relationship Id="rId1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svg"/><Relationship Id="rId18" Type="http://schemas.openxmlformats.org/officeDocument/2006/relationships/image" Target="../media/image60.png"/><Relationship Id="rId3" Type="http://schemas.openxmlformats.org/officeDocument/2006/relationships/image" Target="../media/image45.png"/><Relationship Id="rId21" Type="http://schemas.openxmlformats.org/officeDocument/2006/relationships/image" Target="../media/image63.svg"/><Relationship Id="rId7" Type="http://schemas.openxmlformats.org/officeDocument/2006/relationships/image" Target="../media/image49.svg"/><Relationship Id="rId12" Type="http://schemas.openxmlformats.org/officeDocument/2006/relationships/image" Target="../media/image54.png"/><Relationship Id="rId17" Type="http://schemas.openxmlformats.org/officeDocument/2006/relationships/image" Target="../media/image59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3.svg"/><Relationship Id="rId5" Type="http://schemas.openxmlformats.org/officeDocument/2006/relationships/image" Target="../media/image47.png"/><Relationship Id="rId15" Type="http://schemas.openxmlformats.org/officeDocument/2006/relationships/image" Target="../media/image57.svg"/><Relationship Id="rId23" Type="http://schemas.openxmlformats.org/officeDocument/2006/relationships/image" Target="../media/image65.svg"/><Relationship Id="rId10" Type="http://schemas.openxmlformats.org/officeDocument/2006/relationships/image" Target="../media/image52.png"/><Relationship Id="rId19" Type="http://schemas.openxmlformats.org/officeDocument/2006/relationships/image" Target="../media/image61.svg"/><Relationship Id="rId4" Type="http://schemas.openxmlformats.org/officeDocument/2006/relationships/image" Target="../media/image46.svg"/><Relationship Id="rId9" Type="http://schemas.openxmlformats.org/officeDocument/2006/relationships/image" Target="../media/image51.svg"/><Relationship Id="rId14" Type="http://schemas.openxmlformats.org/officeDocument/2006/relationships/image" Target="../media/image56.png"/><Relationship Id="rId22" Type="http://schemas.openxmlformats.org/officeDocument/2006/relationships/image" Target="../media/image6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svg"/><Relationship Id="rId13" Type="http://schemas.openxmlformats.org/officeDocument/2006/relationships/image" Target="../media/image76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7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sv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10" Type="http://schemas.openxmlformats.org/officeDocument/2006/relationships/image" Target="../media/image73.svg"/><Relationship Id="rId4" Type="http://schemas.openxmlformats.org/officeDocument/2006/relationships/image" Target="../media/image67.svg"/><Relationship Id="rId9" Type="http://schemas.openxmlformats.org/officeDocument/2006/relationships/image" Target="../media/image72.png"/><Relationship Id="rId14" Type="http://schemas.openxmlformats.org/officeDocument/2006/relationships/image" Target="../media/image7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982" y="2956559"/>
            <a:ext cx="12178018" cy="1064577"/>
          </a:xfrm>
        </p:spPr>
        <p:txBody>
          <a:bodyPr>
            <a:normAutofit fontScale="90000"/>
          </a:bodyPr>
          <a:lstStyle/>
          <a:p>
            <a:pPr algn="ctr">
              <a:lnSpc>
                <a:spcPts val="2300"/>
              </a:lnSpc>
              <a:spcBef>
                <a:spcPts val="600"/>
              </a:spcBef>
            </a:pPr>
            <a:r>
              <a:rPr lang="en-US">
                <a:solidFill>
                  <a:srgbClr val="0F3858"/>
                </a:solidFill>
              </a:rPr>
              <a:t>Karen Hacker, MD, MPH</a:t>
            </a:r>
            <a:br>
              <a:rPr lang="en-US">
                <a:solidFill>
                  <a:srgbClr val="0F3858"/>
                </a:solidFill>
              </a:rPr>
            </a:br>
            <a:r>
              <a:rPr lang="en-US">
                <a:solidFill>
                  <a:srgbClr val="0F3858"/>
                </a:solidFill>
              </a:rPr>
              <a:t>Director, National Center for Chronic Disease and Health Promotion, CDC </a:t>
            </a:r>
            <a:br>
              <a:rPr lang="en-US">
                <a:solidFill>
                  <a:srgbClr val="0F3858"/>
                </a:solidFill>
              </a:rPr>
            </a:br>
            <a:r>
              <a:rPr lang="en-US">
                <a:solidFill>
                  <a:srgbClr val="0F3858"/>
                </a:solidFill>
              </a:rPr>
              <a:t>USA</a:t>
            </a:r>
            <a:endParaRPr lang="fr-FR">
              <a:solidFill>
                <a:srgbClr val="0F3858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981" y="1153321"/>
            <a:ext cx="12192000" cy="144763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spc="300">
                <a:solidFill>
                  <a:srgbClr val="5AAE45"/>
                </a:solidFill>
              </a:rPr>
              <a:t>Equity and Health</a:t>
            </a:r>
          </a:p>
          <a:p>
            <a:pPr marL="0" indent="0" algn="ctr">
              <a:buNone/>
            </a:pPr>
            <a:r>
              <a:rPr lang="en-US" b="1" spc="300">
                <a:solidFill>
                  <a:srgbClr val="5AAE45"/>
                </a:solidFill>
              </a:rPr>
              <a:t>Tackling Social Determinants of Health</a:t>
            </a:r>
          </a:p>
          <a:p>
            <a:pPr algn="ctr"/>
            <a:endParaRPr lang="fr-FR"/>
          </a:p>
        </p:txBody>
      </p:sp>
      <p:pic>
        <p:nvPicPr>
          <p:cNvPr id="6" name="Image 5" descr="Une image contenant texte, Police, Graphique, capture d’écran&#10;&#10;Description générée automatiquement">
            <a:extLst>
              <a:ext uri="{FF2B5EF4-FFF2-40B4-BE49-F238E27FC236}">
                <a16:creationId xmlns:a16="http://schemas.microsoft.com/office/drawing/2014/main" id="{161EF461-F1AF-B96F-B9C7-0FDC97DAE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5" y="4698347"/>
            <a:ext cx="12182354" cy="215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031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9A144-20F9-D4A8-C163-D2244E3E2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79576"/>
          </a:xfrm>
        </p:spPr>
        <p:txBody>
          <a:bodyPr>
            <a:normAutofit/>
          </a:bodyPr>
          <a:lstStyle/>
          <a:p>
            <a:pPr algn="ctr"/>
            <a:r>
              <a:rPr lang="en-US"/>
              <a:t>DEPARTMENT OF HEALTH AND HUMAN SERVICES </a:t>
            </a:r>
            <a:br>
              <a:rPr lang="en-US"/>
            </a:br>
            <a:r>
              <a:rPr lang="en-US"/>
              <a:t>CENTERS FOR DISEASE CONTROL AND PREVENTION (CDC)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20F6763-52E8-4091-A2B6-BE50098A93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80"/>
          <a:stretch/>
        </p:blipFill>
        <p:spPr>
          <a:xfrm>
            <a:off x="759081" y="1298448"/>
            <a:ext cx="10673838" cy="51017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589B175-A355-B265-AF4A-1202F8DE0906}"/>
              </a:ext>
            </a:extLst>
          </p:cNvPr>
          <p:cNvSpPr/>
          <p:nvPr/>
        </p:nvSpPr>
        <p:spPr>
          <a:xfrm>
            <a:off x="7123176" y="4992624"/>
            <a:ext cx="1051560" cy="13533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0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A12A7C0D-2C86-47BD-9303-0A8689404E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558" r="-1" b="14201"/>
          <a:stretch/>
        </p:blipFill>
        <p:spPr>
          <a:xfrm>
            <a:off x="-1" y="10"/>
            <a:ext cx="12228129" cy="4666928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2987478"/>
            <a:ext cx="12228128" cy="1828800"/>
            <a:chOff x="-305" y="2987478"/>
            <a:chExt cx="12188952" cy="1828800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62" name="Freeform: Shape 61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0" name="Title 4">
            <a:extLst>
              <a:ext uri="{FF2B5EF4-FFF2-40B4-BE49-F238E27FC236}">
                <a16:creationId xmlns:a16="http://schemas.microsoft.com/office/drawing/2014/main" id="{CF0D488A-95DE-F9C5-98F7-1796124E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628" y="4557234"/>
            <a:ext cx="3713007" cy="15099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>
                <a:latin typeface="Futura Std Light"/>
              </a:rPr>
              <a:t>Health Disparities in the US</a:t>
            </a:r>
          </a:p>
        </p:txBody>
      </p:sp>
      <p:sp>
        <p:nvSpPr>
          <p:cNvPr id="51" name="Content Placeholder 11">
            <a:extLst>
              <a:ext uri="{FF2B5EF4-FFF2-40B4-BE49-F238E27FC236}">
                <a16:creationId xmlns:a16="http://schemas.microsoft.com/office/drawing/2014/main" id="{4060FF89-38FD-6C32-7065-626CA14A2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3271" y="4551037"/>
            <a:ext cx="5593387" cy="20579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800">
                <a:latin typeface="Futura Std Light"/>
              </a:rPr>
              <a:t>Health disparities result from multiple factors, including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>
                <a:latin typeface="Futura Std Light"/>
              </a:rPr>
              <a:t>Poverty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>
                <a:latin typeface="Futura Std Light"/>
              </a:rPr>
              <a:t>Geographic location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>
                <a:latin typeface="Futura Std Light"/>
              </a:rPr>
              <a:t>Inadequate access to health care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>
                <a:latin typeface="Futura Std Light"/>
              </a:rPr>
              <a:t>Individual and behavioral factors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>
                <a:latin typeface="Futura Std Light"/>
              </a:rPr>
              <a:t>Educational inequalities</a:t>
            </a:r>
          </a:p>
        </p:txBody>
      </p:sp>
    </p:spTree>
    <p:extLst>
      <p:ext uri="{BB962C8B-B14F-4D97-AF65-F5344CB8AC3E}">
        <p14:creationId xmlns:p14="http://schemas.microsoft.com/office/powerpoint/2010/main" val="2802368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F4DB7D-8726-4FAC-05E5-64C902ADE1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2" b="352"/>
          <a:stretch/>
        </p:blipFill>
        <p:spPr>
          <a:xfrm>
            <a:off x="-13650" y="-64008"/>
            <a:ext cx="12219300" cy="69373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795237-7087-1746-F71A-51D83AF8F9CE}"/>
              </a:ext>
            </a:extLst>
          </p:cNvPr>
          <p:cNvSpPr/>
          <p:nvPr/>
        </p:nvSpPr>
        <p:spPr>
          <a:xfrm>
            <a:off x="385851" y="170698"/>
            <a:ext cx="5887879" cy="618392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57EE26-E8A9-A62B-2C40-ED5A739224DD}"/>
              </a:ext>
            </a:extLst>
          </p:cNvPr>
          <p:cNvSpPr/>
          <p:nvPr/>
        </p:nvSpPr>
        <p:spPr>
          <a:xfrm>
            <a:off x="444263" y="250851"/>
            <a:ext cx="5771052" cy="598572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7E4897-8BCD-37AF-431A-117A21F89E5F}"/>
              </a:ext>
            </a:extLst>
          </p:cNvPr>
          <p:cNvSpPr/>
          <p:nvPr/>
        </p:nvSpPr>
        <p:spPr>
          <a:xfrm>
            <a:off x="544040" y="367727"/>
            <a:ext cx="5571496" cy="5742893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rtlCol="0" anchor="t"/>
          <a:lstStyle/>
          <a:p>
            <a:pPr lvl="0" algn="ctr"/>
            <a:r>
              <a:rPr lang="en-US" sz="3467">
                <a:solidFill>
                  <a:schemeClr val="tx1"/>
                </a:solidFill>
                <a:latin typeface="Futura Std Light" panose="020B0402020204020303"/>
                <a:ea typeface="Tahoma" panose="020B0604030504040204" pitchFamily="34" charset="0"/>
                <a:cs typeface="Calibri" panose="020F0502020204030204" pitchFamily="34" charset="0"/>
              </a:rPr>
              <a:t>Health Equity &amp; </a:t>
            </a:r>
          </a:p>
          <a:p>
            <a:pPr lvl="0" algn="ctr"/>
            <a:r>
              <a:rPr lang="en-US" sz="3467">
                <a:solidFill>
                  <a:schemeClr val="tx1"/>
                </a:solidFill>
                <a:latin typeface="Futura Std Light" panose="020B0402020204020303"/>
                <a:ea typeface="Tahoma" panose="020B0604030504040204" pitchFamily="34" charset="0"/>
                <a:cs typeface="Calibri" panose="020F0502020204030204" pitchFamily="34" charset="0"/>
              </a:rPr>
              <a:t>Social Determinants </a:t>
            </a:r>
          </a:p>
          <a:p>
            <a:pPr lvl="0" algn="ctr"/>
            <a:r>
              <a:rPr lang="en-US" sz="3467">
                <a:solidFill>
                  <a:schemeClr val="tx1"/>
                </a:solidFill>
                <a:latin typeface="Futura Std Light" panose="020B0402020204020303"/>
                <a:ea typeface="Tahoma" panose="020B0604030504040204" pitchFamily="34" charset="0"/>
                <a:cs typeface="Calibri" panose="020F0502020204030204" pitchFamily="34" charset="0"/>
              </a:rPr>
              <a:t>of Health</a:t>
            </a:r>
          </a:p>
          <a:p>
            <a:pPr>
              <a:lnSpc>
                <a:spcPct val="150000"/>
              </a:lnSpc>
            </a:pPr>
            <a:endParaRPr lang="en-US" sz="1600">
              <a:solidFill>
                <a:schemeClr val="tx1"/>
              </a:solidFill>
              <a:latin typeface="Futura Std Light" panose="020B0402020204020303"/>
              <a:ea typeface="Tahoma" panose="020B0604030504040204" pitchFamily="34" charset="0"/>
              <a:cs typeface="Calibri" panose="020F0502020204030204" pitchFamily="34" charset="0"/>
            </a:endParaRPr>
          </a:p>
          <a:p>
            <a:r>
              <a:rPr lang="en-US" sz="2400" b="1">
                <a:solidFill>
                  <a:srgbClr val="0057B7"/>
                </a:solidFill>
                <a:latin typeface="Futura Std Light" panose="020B0402020204020303"/>
                <a:ea typeface="Tahoma"/>
                <a:cs typeface="Calibri"/>
              </a:rPr>
              <a:t>Health equity (HE) </a:t>
            </a:r>
            <a:r>
              <a:rPr lang="en-US" sz="2400">
                <a:solidFill>
                  <a:srgbClr val="000000"/>
                </a:solidFill>
                <a:latin typeface="Futura Std Light" panose="020B0402020204020303"/>
                <a:ea typeface="Tahoma"/>
                <a:cs typeface="Calibri"/>
              </a:rPr>
              <a:t>is the state in which everyone has a fair and just opportunity to attain their highest level of health.</a:t>
            </a:r>
          </a:p>
          <a:p>
            <a:endParaRPr lang="en-US" sz="2400">
              <a:solidFill>
                <a:srgbClr val="000000"/>
              </a:solidFill>
              <a:latin typeface="Futura Std Light" panose="020B0402020204020303"/>
              <a:ea typeface="Tahoma" panose="020B0604030504040204" pitchFamily="34" charset="0"/>
              <a:cs typeface="Calibri" panose="020F0502020204030204" pitchFamily="34" charset="0"/>
            </a:endParaRPr>
          </a:p>
          <a:p>
            <a:r>
              <a:rPr lang="en-US" sz="2400">
                <a:solidFill>
                  <a:srgbClr val="000000"/>
                </a:solidFill>
                <a:latin typeface="Futura Std Light" panose="020B0402020204020303"/>
                <a:ea typeface="Tahoma" panose="020B0604030504040204" pitchFamily="34" charset="0"/>
                <a:cs typeface="Calibri" panose="020F0502020204030204" pitchFamily="34" charset="0"/>
              </a:rPr>
              <a:t>When we refer to </a:t>
            </a:r>
            <a:r>
              <a:rPr lang="en-US" sz="2400" b="1">
                <a:solidFill>
                  <a:srgbClr val="0057B7"/>
                </a:solidFill>
                <a:latin typeface="Futura Std Light" panose="020B0402020204020303"/>
                <a:ea typeface="Tahoma" panose="020B0604030504040204" pitchFamily="34" charset="0"/>
                <a:cs typeface="Calibri" panose="020F0502020204030204" pitchFamily="34" charset="0"/>
              </a:rPr>
              <a:t>social determinants of health – or SDOH – </a:t>
            </a:r>
            <a:r>
              <a:rPr lang="en-US" sz="2400">
                <a:solidFill>
                  <a:srgbClr val="000000"/>
                </a:solidFill>
                <a:latin typeface="Futura Std Light" panose="020B0402020204020303"/>
                <a:ea typeface="Tahoma" panose="020B0604030504040204" pitchFamily="34" charset="0"/>
                <a:cs typeface="Calibri" panose="020F0502020204030204" pitchFamily="34" charset="0"/>
              </a:rPr>
              <a:t>we are speaking about the non-medical factors that influence health outcomes. </a:t>
            </a:r>
          </a:p>
        </p:txBody>
      </p:sp>
    </p:spTree>
    <p:extLst>
      <p:ext uri="{BB962C8B-B14F-4D97-AF65-F5344CB8AC3E}">
        <p14:creationId xmlns:p14="http://schemas.microsoft.com/office/powerpoint/2010/main" val="3175152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D9FE33B-60C5-96AF-450E-65219E4B12DF}"/>
              </a:ext>
            </a:extLst>
          </p:cNvPr>
          <p:cNvSpPr>
            <a:spLocks noGrp="1"/>
          </p:cNvSpPr>
          <p:nvPr/>
        </p:nvSpPr>
        <p:spPr>
          <a:xfrm>
            <a:off x="570711" y="2668813"/>
            <a:ext cx="4107083" cy="152037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2C70BA"/>
                </a:solidFill>
                <a:latin typeface="Futura Std Light" panose="020B04020202040203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70BA"/>
                </a:solidFill>
                <a:effectLst/>
                <a:uLnTx/>
                <a:uFillTx/>
                <a:latin typeface="Futura Std Light" panose="020B0402020204020303" pitchFamily="34" charset="0"/>
                <a:ea typeface="+mj-ea"/>
                <a:cs typeface="+mj-cs"/>
              </a:rPr>
              <a:t>CDC SDOH FRAMEWORK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956997-5BAF-8710-3A4B-CD3FBDF13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212" y="813582"/>
            <a:ext cx="7384708" cy="523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49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7DA33C-33CF-C64B-AF31-7C8BFFC9DAF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3975"/>
            <a:ext cx="11029950" cy="885825"/>
          </a:xfrm>
        </p:spPr>
        <p:txBody>
          <a:bodyPr>
            <a:noAutofit/>
          </a:bodyPr>
          <a:lstStyle/>
          <a:p>
            <a:pPr algn="ctr"/>
            <a:r>
              <a:rPr lang="en-US">
                <a:latin typeface="Futura Std Light"/>
                <a:cs typeface="Calibri" panose="020F0502020204030204" pitchFamily="34" charset="0"/>
              </a:rPr>
              <a:t>Approaches to Address SDOH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ED33BE4-61BE-C07B-16EA-25EED0DEE330}"/>
              </a:ext>
            </a:extLst>
          </p:cNvPr>
          <p:cNvSpPr txBox="1"/>
          <p:nvPr/>
        </p:nvSpPr>
        <p:spPr>
          <a:xfrm>
            <a:off x="1601877" y="1645292"/>
            <a:ext cx="399414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Futura Std Light"/>
                <a:cs typeface="Calibri" panose="020F0502020204030204" pitchFamily="34" charset="0"/>
              </a:rPr>
              <a:t>Economic Stability</a:t>
            </a:r>
          </a:p>
          <a:p>
            <a:r>
              <a:rPr lang="en-US" sz="1200">
                <a:solidFill>
                  <a:srgbClr val="000000"/>
                </a:solidFill>
                <a:latin typeface="Futura Std Light"/>
                <a:cs typeface="Calibri" panose="020F0502020204030204" pitchFamily="34" charset="0"/>
              </a:rPr>
              <a:t>Help people earn steady incomes that allow them to meet their health needs.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ADBF18-4692-3EEB-A955-9EE92802F13C}"/>
              </a:ext>
            </a:extLst>
          </p:cNvPr>
          <p:cNvSpPr txBox="1"/>
          <p:nvPr/>
        </p:nvSpPr>
        <p:spPr>
          <a:xfrm>
            <a:off x="1601877" y="2637333"/>
            <a:ext cx="399414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Futura Std Light"/>
                <a:cs typeface="Calibri" panose="020F0502020204030204" pitchFamily="34" charset="0"/>
              </a:rPr>
              <a:t>Education Access and Quality</a:t>
            </a:r>
          </a:p>
          <a:p>
            <a:r>
              <a:rPr lang="en-US" sz="1200">
                <a:solidFill>
                  <a:srgbClr val="000000"/>
                </a:solidFill>
                <a:latin typeface="Futura Std Light"/>
                <a:cs typeface="Calibri" panose="020F0502020204030204" pitchFamily="34" charset="0"/>
              </a:rPr>
              <a:t>Increase educational opportunities and help children and adolescents do well in school.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70BB169-05A4-DA32-9FA5-C84BDDCDE93E}"/>
              </a:ext>
            </a:extLst>
          </p:cNvPr>
          <p:cNvSpPr txBox="1"/>
          <p:nvPr/>
        </p:nvSpPr>
        <p:spPr>
          <a:xfrm>
            <a:off x="1601878" y="3683911"/>
            <a:ext cx="399414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Futura Std Light"/>
                <a:cs typeface="Calibri" panose="020F0502020204030204" pitchFamily="34" charset="0"/>
              </a:rPr>
              <a:t>Health Care Access and Quality</a:t>
            </a:r>
          </a:p>
          <a:p>
            <a:r>
              <a:rPr lang="en-US" sz="1200">
                <a:solidFill>
                  <a:srgbClr val="000000"/>
                </a:solidFill>
                <a:latin typeface="Futura Std Light"/>
                <a:cs typeface="Calibri" panose="020F0502020204030204" pitchFamily="34" charset="0"/>
              </a:rPr>
              <a:t>Increase access to comprehensive, high-quality health care services.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E1710F7-9307-B271-5BEC-D3F793BDDAEE}"/>
              </a:ext>
            </a:extLst>
          </p:cNvPr>
          <p:cNvSpPr txBox="1"/>
          <p:nvPr/>
        </p:nvSpPr>
        <p:spPr>
          <a:xfrm>
            <a:off x="1601876" y="4684880"/>
            <a:ext cx="3994147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Futura Std Light"/>
                <a:cs typeface="Calibri" panose="020F0502020204030204" pitchFamily="34" charset="0"/>
              </a:rPr>
              <a:t>Neighborhood and Built Environment</a:t>
            </a:r>
          </a:p>
          <a:p>
            <a:r>
              <a:rPr lang="en-US" sz="1200">
                <a:solidFill>
                  <a:srgbClr val="000000"/>
                </a:solidFill>
                <a:latin typeface="Futura Std Light"/>
                <a:cs typeface="Calibri" panose="020F0502020204030204" pitchFamily="34" charset="0"/>
              </a:rPr>
              <a:t>Create neighborhoods and environments that promote health and safety.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26BC8B0-9B82-02FB-F374-6402485C67C3}"/>
              </a:ext>
            </a:extLst>
          </p:cNvPr>
          <p:cNvSpPr txBox="1"/>
          <p:nvPr/>
        </p:nvSpPr>
        <p:spPr>
          <a:xfrm>
            <a:off x="1601877" y="5846095"/>
            <a:ext cx="3994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Futura Std Light"/>
                <a:cs typeface="Calibri" panose="020F0502020204030204" pitchFamily="34" charset="0"/>
              </a:rPr>
              <a:t>Social and Community Context</a:t>
            </a:r>
          </a:p>
          <a:p>
            <a:r>
              <a:rPr lang="en-US" sz="1200">
                <a:solidFill>
                  <a:srgbClr val="000000"/>
                </a:solidFill>
                <a:latin typeface="Futura Std Light"/>
                <a:cs typeface="Calibri" panose="020F0502020204030204" pitchFamily="34" charset="0"/>
              </a:rPr>
              <a:t>Increase social and community support.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6131632-331B-2B59-72D8-74590F13EF51}"/>
              </a:ext>
            </a:extLst>
          </p:cNvPr>
          <p:cNvSpPr/>
          <p:nvPr/>
        </p:nvSpPr>
        <p:spPr>
          <a:xfrm>
            <a:off x="1393831" y="1046019"/>
            <a:ext cx="3657600" cy="36576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Futura Std Light"/>
                <a:cs typeface="Calibri" panose="020F0502020204030204" pitchFamily="34" charset="0"/>
              </a:rPr>
              <a:t>Healthy People 2030 SDOH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2E369D4-31A6-18EF-82FF-A3CE5DB27D4E}"/>
              </a:ext>
            </a:extLst>
          </p:cNvPr>
          <p:cNvSpPr/>
          <p:nvPr/>
        </p:nvSpPr>
        <p:spPr>
          <a:xfrm>
            <a:off x="7164577" y="1049495"/>
            <a:ext cx="3657600" cy="36576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Futura Std Light"/>
                <a:cs typeface="Calibri" panose="020F0502020204030204" pitchFamily="34" charset="0"/>
              </a:rPr>
              <a:t>NCCDPHP’s SDOH Domains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4810B0-58E5-CAC3-9FCD-7BED6BE64293}"/>
              </a:ext>
            </a:extLst>
          </p:cNvPr>
          <p:cNvSpPr txBox="1"/>
          <p:nvPr/>
        </p:nvSpPr>
        <p:spPr>
          <a:xfrm>
            <a:off x="1" y="6580531"/>
            <a:ext cx="862676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Futura Std Light"/>
                <a:cs typeface="Calibri" panose="020F0502020204030204" pitchFamily="34" charset="0"/>
              </a:rPr>
              <a:t>Sources: </a:t>
            </a:r>
            <a:r>
              <a:rPr lang="en-US" sz="800">
                <a:solidFill>
                  <a:srgbClr val="0033CC"/>
                </a:solidFill>
                <a:latin typeface="Futura Std Ligh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Social Determinants of Health - Healthy People 2030 | health.gov</a:t>
            </a:r>
            <a:r>
              <a:rPr lang="en-US" sz="800">
                <a:solidFill>
                  <a:srgbClr val="0033CC"/>
                </a:solidFill>
                <a:latin typeface="Futura Std Light"/>
              </a:rPr>
              <a:t>; </a:t>
            </a:r>
            <a:r>
              <a:rPr lang="en-US" sz="800">
                <a:solidFill>
                  <a:srgbClr val="0033CC"/>
                </a:solidFill>
                <a:latin typeface="Futura Std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NCCDPHP’s Approach to Social Determinants of Health | CDC</a:t>
            </a:r>
            <a:endParaRPr lang="en-US" sz="700">
              <a:solidFill>
                <a:srgbClr val="0033CC"/>
              </a:solidFill>
              <a:latin typeface="Futura Std Light"/>
              <a:cs typeface="Calibri" panose="020F050202020403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BB21138-1479-AB29-3570-E822EDD76C69}"/>
              </a:ext>
            </a:extLst>
          </p:cNvPr>
          <p:cNvSpPr/>
          <p:nvPr/>
        </p:nvSpPr>
        <p:spPr>
          <a:xfrm>
            <a:off x="823659" y="1649642"/>
            <a:ext cx="693967" cy="693967"/>
          </a:xfrm>
          <a:prstGeom prst="ellipse">
            <a:avLst/>
          </a:prstGeom>
          <a:solidFill>
            <a:srgbClr val="18CEA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Graphic 8" descr="Dollar with solid fill">
            <a:extLst>
              <a:ext uri="{FF2B5EF4-FFF2-40B4-BE49-F238E27FC236}">
                <a16:creationId xmlns:a16="http://schemas.microsoft.com/office/drawing/2014/main" id="{F588B682-B313-5C6D-8A89-31067D61B8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5859" y="1779599"/>
            <a:ext cx="457200" cy="4572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6AA19D11-109D-E52B-B436-595827BD6B8D}"/>
              </a:ext>
            </a:extLst>
          </p:cNvPr>
          <p:cNvSpPr/>
          <p:nvPr/>
        </p:nvSpPr>
        <p:spPr>
          <a:xfrm>
            <a:off x="820703" y="2651357"/>
            <a:ext cx="693967" cy="693967"/>
          </a:xfrm>
          <a:prstGeom prst="ellipse">
            <a:avLst/>
          </a:prstGeom>
          <a:solidFill>
            <a:srgbClr val="00006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Graphic 11" descr="Graduation cap with solid fill">
            <a:extLst>
              <a:ext uri="{FF2B5EF4-FFF2-40B4-BE49-F238E27FC236}">
                <a16:creationId xmlns:a16="http://schemas.microsoft.com/office/drawing/2014/main" id="{FCEDE604-19AB-4FCE-63CA-7011A16494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2191" y="2711221"/>
            <a:ext cx="548640" cy="54864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293BD194-5E15-4402-FD98-5F2A49729338}"/>
              </a:ext>
            </a:extLst>
          </p:cNvPr>
          <p:cNvSpPr/>
          <p:nvPr/>
        </p:nvSpPr>
        <p:spPr>
          <a:xfrm>
            <a:off x="827477" y="3675482"/>
            <a:ext cx="693967" cy="693967"/>
          </a:xfrm>
          <a:prstGeom prst="ellipse">
            <a:avLst/>
          </a:prstGeom>
          <a:solidFill>
            <a:srgbClr val="F460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EE21CB9-1DD5-9A91-A61F-CB3B809E2F45}"/>
              </a:ext>
            </a:extLst>
          </p:cNvPr>
          <p:cNvSpPr/>
          <p:nvPr/>
        </p:nvSpPr>
        <p:spPr>
          <a:xfrm>
            <a:off x="827477" y="4704365"/>
            <a:ext cx="693967" cy="69396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CB28571-A417-7D3A-0AF4-A034C6FDE1C6}"/>
              </a:ext>
            </a:extLst>
          </p:cNvPr>
          <p:cNvSpPr/>
          <p:nvPr/>
        </p:nvSpPr>
        <p:spPr>
          <a:xfrm>
            <a:off x="829846" y="5727194"/>
            <a:ext cx="693967" cy="693967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Graphic 16" descr="Medical with solid fill">
            <a:extLst>
              <a:ext uri="{FF2B5EF4-FFF2-40B4-BE49-F238E27FC236}">
                <a16:creationId xmlns:a16="http://schemas.microsoft.com/office/drawing/2014/main" id="{B4B05B6E-0CE4-288A-37F8-859177F7BF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4419" y="3702423"/>
            <a:ext cx="640080" cy="6400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Graphic 18" descr="House with solid fill">
            <a:extLst>
              <a:ext uri="{FF2B5EF4-FFF2-40B4-BE49-F238E27FC236}">
                <a16:creationId xmlns:a16="http://schemas.microsoft.com/office/drawing/2014/main" id="{202A1E9E-8B81-FEFC-95CD-FD261E55AD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75656" y="4943935"/>
            <a:ext cx="274320" cy="274320"/>
          </a:xfrm>
          <a:prstGeom prst="rect">
            <a:avLst/>
          </a:prstGeom>
        </p:spPr>
      </p:pic>
      <p:pic>
        <p:nvPicPr>
          <p:cNvPr id="30" name="Graphic 29" descr="Building with solid fill">
            <a:extLst>
              <a:ext uri="{FF2B5EF4-FFF2-40B4-BE49-F238E27FC236}">
                <a16:creationId xmlns:a16="http://schemas.microsoft.com/office/drawing/2014/main" id="{92AD7EC8-80F6-2032-52ED-28BAE548807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75859" y="4859691"/>
            <a:ext cx="365760" cy="365760"/>
          </a:xfrm>
          <a:prstGeom prst="rect">
            <a:avLst/>
          </a:prstGeom>
        </p:spPr>
      </p:pic>
      <p:pic>
        <p:nvPicPr>
          <p:cNvPr id="45" name="Graphic 44" descr="Group success with solid fill">
            <a:extLst>
              <a:ext uri="{FF2B5EF4-FFF2-40B4-BE49-F238E27FC236}">
                <a16:creationId xmlns:a16="http://schemas.microsoft.com/office/drawing/2014/main" id="{388957A9-6F61-99AD-34A9-99FA6F11734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55555" y="5836800"/>
            <a:ext cx="457200" cy="4572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70F958A3-30B9-F9F4-B751-3F0EB771FDFC}"/>
              </a:ext>
            </a:extLst>
          </p:cNvPr>
          <p:cNvSpPr txBox="1"/>
          <p:nvPr/>
        </p:nvSpPr>
        <p:spPr>
          <a:xfrm>
            <a:off x="7377154" y="1645292"/>
            <a:ext cx="481484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Futura Std Light"/>
                <a:cs typeface="Calibri" panose="020F0502020204030204" pitchFamily="34" charset="0"/>
              </a:rPr>
              <a:t>Built Environment</a:t>
            </a:r>
          </a:p>
          <a:p>
            <a:r>
              <a:rPr lang="en-US" sz="1200">
                <a:solidFill>
                  <a:srgbClr val="000000"/>
                </a:solidFill>
                <a:latin typeface="Futura Std Light"/>
                <a:cs typeface="Calibri" panose="020F0502020204030204" pitchFamily="34" charset="0"/>
              </a:rPr>
              <a:t>Human-made surroundings that influence overall community health and people’s behaviors that drive health.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F6BD058-17D0-E863-79C5-FE07A7A835B2}"/>
              </a:ext>
            </a:extLst>
          </p:cNvPr>
          <p:cNvSpPr txBox="1"/>
          <p:nvPr/>
        </p:nvSpPr>
        <p:spPr>
          <a:xfrm>
            <a:off x="7377154" y="2609626"/>
            <a:ext cx="481484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Futura Std Light"/>
                <a:cs typeface="Calibri" panose="020F0502020204030204" pitchFamily="34" charset="0"/>
              </a:rPr>
              <a:t>Community-Clinical Linkages</a:t>
            </a:r>
          </a:p>
          <a:p>
            <a:r>
              <a:rPr lang="en-US" sz="1200">
                <a:solidFill>
                  <a:srgbClr val="000000"/>
                </a:solidFill>
                <a:latin typeface="Futura Std Light"/>
                <a:cs typeface="Calibri" panose="020F0502020204030204" pitchFamily="34" charset="0"/>
              </a:rPr>
              <a:t>When people or groups have relationships that create a sense of belonging and being cared for, valued, and supported.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C89B153-FECC-7240-B03A-922C70CB5F00}"/>
              </a:ext>
            </a:extLst>
          </p:cNvPr>
          <p:cNvSpPr txBox="1"/>
          <p:nvPr/>
        </p:nvSpPr>
        <p:spPr>
          <a:xfrm>
            <a:off x="7377156" y="3683911"/>
            <a:ext cx="399414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Futura Std Light"/>
                <a:cs typeface="Calibri" panose="020F0502020204030204" pitchFamily="34" charset="0"/>
              </a:rPr>
              <a:t>Food and Nutrition Security</a:t>
            </a:r>
          </a:p>
          <a:p>
            <a:r>
              <a:rPr lang="en-US" sz="1200">
                <a:solidFill>
                  <a:srgbClr val="000000"/>
                </a:solidFill>
                <a:latin typeface="Futura Std Light"/>
                <a:cs typeface="Calibri" panose="020F0502020204030204" pitchFamily="34" charset="0"/>
              </a:rPr>
              <a:t>Having reliable access to enough high-quality food to avoid hunger and stay health.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9639E6F-51CC-8F49-FCFE-CE1B86F1E62F}"/>
              </a:ext>
            </a:extLst>
          </p:cNvPr>
          <p:cNvSpPr txBox="1"/>
          <p:nvPr/>
        </p:nvSpPr>
        <p:spPr>
          <a:xfrm>
            <a:off x="7377153" y="4657172"/>
            <a:ext cx="4814847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Futura Std Light"/>
                <a:cs typeface="Calibri" panose="020F0502020204030204" pitchFamily="34" charset="0"/>
              </a:rPr>
              <a:t>Social Connectedness </a:t>
            </a:r>
          </a:p>
          <a:p>
            <a:r>
              <a:rPr lang="en-US" sz="1200">
                <a:solidFill>
                  <a:srgbClr val="000000"/>
                </a:solidFill>
                <a:latin typeface="Futura Std Light"/>
                <a:cs typeface="Calibri" panose="020F0502020204030204" pitchFamily="34" charset="0"/>
              </a:rPr>
              <a:t>When people or groups have relationships that create a sense of belonging and being cared for, valued, and supported.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5C84215-ABC3-A6D2-430A-7F86F27D774A}"/>
              </a:ext>
            </a:extLst>
          </p:cNvPr>
          <p:cNvSpPr txBox="1"/>
          <p:nvPr/>
        </p:nvSpPr>
        <p:spPr>
          <a:xfrm>
            <a:off x="7377155" y="5698319"/>
            <a:ext cx="4814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Futura Std Light"/>
                <a:cs typeface="Calibri" panose="020F0502020204030204" pitchFamily="34" charset="0"/>
              </a:rPr>
              <a:t>Tobacco-Free Policy</a:t>
            </a:r>
          </a:p>
          <a:p>
            <a:r>
              <a:rPr lang="en-US" sz="1200">
                <a:solidFill>
                  <a:srgbClr val="000000"/>
                </a:solidFill>
                <a:latin typeface="Futura Std Light"/>
                <a:cs typeface="Calibri" panose="020F0502020204030204" pitchFamily="34" charset="0"/>
              </a:rPr>
              <a:t>Population-based preventive measures to reduce tobacco use and tobacco-related illness and death.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A930300E-5012-414F-158F-24C57B8B27CB}"/>
              </a:ext>
            </a:extLst>
          </p:cNvPr>
          <p:cNvSpPr/>
          <p:nvPr/>
        </p:nvSpPr>
        <p:spPr>
          <a:xfrm>
            <a:off x="6595981" y="2651357"/>
            <a:ext cx="693967" cy="693967"/>
          </a:xfrm>
          <a:prstGeom prst="ellipse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6" name="Graphic 55" descr="Graduation cap with solid fill">
            <a:extLst>
              <a:ext uri="{FF2B5EF4-FFF2-40B4-BE49-F238E27FC236}">
                <a16:creationId xmlns:a16="http://schemas.microsoft.com/office/drawing/2014/main" id="{338D23A9-CB5F-02D9-991A-CB200676BE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77467" y="2711221"/>
            <a:ext cx="548640" cy="548640"/>
          </a:xfrm>
          <a:prstGeom prst="rect">
            <a:avLst/>
          </a:prstGeom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id="{EA2616C6-31BC-F730-7C4B-C53B670ADCDC}"/>
              </a:ext>
            </a:extLst>
          </p:cNvPr>
          <p:cNvSpPr/>
          <p:nvPr/>
        </p:nvSpPr>
        <p:spPr>
          <a:xfrm>
            <a:off x="6602754" y="3675482"/>
            <a:ext cx="693967" cy="6939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04BADBA9-2AAD-CFB8-8B93-447908D7BF54}"/>
              </a:ext>
            </a:extLst>
          </p:cNvPr>
          <p:cNvSpPr/>
          <p:nvPr/>
        </p:nvSpPr>
        <p:spPr>
          <a:xfrm>
            <a:off x="6602754" y="4704365"/>
            <a:ext cx="693967" cy="69396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F829FE2C-C530-6741-DE63-652E6C341E8A}"/>
              </a:ext>
            </a:extLst>
          </p:cNvPr>
          <p:cNvSpPr/>
          <p:nvPr/>
        </p:nvSpPr>
        <p:spPr>
          <a:xfrm>
            <a:off x="6605122" y="5727194"/>
            <a:ext cx="693967" cy="69396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4" name="Graphic 63" descr="Medical with solid fill">
            <a:extLst>
              <a:ext uri="{FF2B5EF4-FFF2-40B4-BE49-F238E27FC236}">
                <a16:creationId xmlns:a16="http://schemas.microsoft.com/office/drawing/2014/main" id="{264BE016-FE9E-79F6-EE9E-824B77579B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29695" y="3702423"/>
            <a:ext cx="640080" cy="640080"/>
          </a:xfrm>
          <a:prstGeom prst="rect">
            <a:avLst/>
          </a:prstGeom>
        </p:spPr>
      </p:pic>
      <p:pic>
        <p:nvPicPr>
          <p:cNvPr id="66" name="Graphic 65" descr="House with solid fill">
            <a:extLst>
              <a:ext uri="{FF2B5EF4-FFF2-40B4-BE49-F238E27FC236}">
                <a16:creationId xmlns:a16="http://schemas.microsoft.com/office/drawing/2014/main" id="{1F12B6A6-67A5-FD9E-3170-198ECEEA16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50933" y="4943935"/>
            <a:ext cx="274320" cy="274320"/>
          </a:xfrm>
          <a:prstGeom prst="rect">
            <a:avLst/>
          </a:prstGeom>
        </p:spPr>
      </p:pic>
      <p:pic>
        <p:nvPicPr>
          <p:cNvPr id="67" name="Graphic 66" descr="Building with solid fill">
            <a:extLst>
              <a:ext uri="{FF2B5EF4-FFF2-40B4-BE49-F238E27FC236}">
                <a16:creationId xmlns:a16="http://schemas.microsoft.com/office/drawing/2014/main" id="{B6F0DCFE-6EE7-8278-452C-770AF17FE9A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51136" y="4859691"/>
            <a:ext cx="365760" cy="365760"/>
          </a:xfrm>
          <a:prstGeom prst="rect">
            <a:avLst/>
          </a:prstGeom>
        </p:spPr>
      </p:pic>
      <p:pic>
        <p:nvPicPr>
          <p:cNvPr id="68" name="Graphic 67" descr="Group success with solid fill">
            <a:extLst>
              <a:ext uri="{FF2B5EF4-FFF2-40B4-BE49-F238E27FC236}">
                <a16:creationId xmlns:a16="http://schemas.microsoft.com/office/drawing/2014/main" id="{6ED91686-808D-6B66-8AEE-B3AEBB1F382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730831" y="5836800"/>
            <a:ext cx="457200" cy="457200"/>
          </a:xfrm>
          <a:prstGeom prst="rect">
            <a:avLst/>
          </a:prstGeom>
        </p:spPr>
      </p:pic>
      <p:sp>
        <p:nvSpPr>
          <p:cNvPr id="69" name="Oval 68">
            <a:extLst>
              <a:ext uri="{FF2B5EF4-FFF2-40B4-BE49-F238E27FC236}">
                <a16:creationId xmlns:a16="http://schemas.microsoft.com/office/drawing/2014/main" id="{A2D0A35B-271A-1DE1-8C32-3CD30F7995EB}"/>
              </a:ext>
            </a:extLst>
          </p:cNvPr>
          <p:cNvSpPr/>
          <p:nvPr/>
        </p:nvSpPr>
        <p:spPr>
          <a:xfrm>
            <a:off x="6590827" y="1653553"/>
            <a:ext cx="694944" cy="694944"/>
          </a:xfrm>
          <a:prstGeom prst="ellipse">
            <a:avLst/>
          </a:prstGeom>
          <a:solidFill>
            <a:schemeClr val="bg1"/>
          </a:solidFill>
          <a:ln w="38100">
            <a:solidFill>
              <a:srgbClr val="9CE09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0" name="Picture 69" descr="Logo, icon&#10;&#10;Description automatically generated">
            <a:extLst>
              <a:ext uri="{FF2B5EF4-FFF2-40B4-BE49-F238E27FC236}">
                <a16:creationId xmlns:a16="http://schemas.microsoft.com/office/drawing/2014/main" id="{4E21B07A-54B5-C3DC-BCC1-45DEC27EC3A7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1270" t="9852" r="12456" b="15614"/>
          <a:stretch/>
        </p:blipFill>
        <p:spPr>
          <a:xfrm>
            <a:off x="6662139" y="1714142"/>
            <a:ext cx="548640" cy="534537"/>
          </a:xfrm>
          <a:prstGeom prst="rect">
            <a:avLst/>
          </a:prstGeom>
        </p:spPr>
      </p:pic>
      <p:sp>
        <p:nvSpPr>
          <p:cNvPr id="72" name="Oval 71">
            <a:extLst>
              <a:ext uri="{FF2B5EF4-FFF2-40B4-BE49-F238E27FC236}">
                <a16:creationId xmlns:a16="http://schemas.microsoft.com/office/drawing/2014/main" id="{AA00A7C5-6EAC-40DA-362A-60FBCA630B21}"/>
              </a:ext>
            </a:extLst>
          </p:cNvPr>
          <p:cNvSpPr/>
          <p:nvPr/>
        </p:nvSpPr>
        <p:spPr>
          <a:xfrm>
            <a:off x="6601520" y="1653855"/>
            <a:ext cx="694944" cy="694944"/>
          </a:xfrm>
          <a:prstGeom prst="ellipse">
            <a:avLst/>
          </a:prstGeom>
          <a:noFill/>
          <a:ln w="38100">
            <a:solidFill>
              <a:srgbClr val="9CE09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E6A1BD87-5AFE-C7B6-ADE2-F337DA98DB63}"/>
              </a:ext>
            </a:extLst>
          </p:cNvPr>
          <p:cNvSpPr/>
          <p:nvPr/>
        </p:nvSpPr>
        <p:spPr>
          <a:xfrm>
            <a:off x="6590827" y="2650867"/>
            <a:ext cx="694944" cy="694944"/>
          </a:xfrm>
          <a:prstGeom prst="ellipse">
            <a:avLst/>
          </a:prstGeom>
          <a:solidFill>
            <a:schemeClr val="bg1"/>
          </a:solidFill>
          <a:ln w="34925">
            <a:solidFill>
              <a:srgbClr val="9AC5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4" name="Picture 73" descr="Icon&#10;&#10;Description automatically generated">
            <a:extLst>
              <a:ext uri="{FF2B5EF4-FFF2-40B4-BE49-F238E27FC236}">
                <a16:creationId xmlns:a16="http://schemas.microsoft.com/office/drawing/2014/main" id="{BCA7187B-4E21-16F9-0355-8B5D28046C1C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13099" t="8725" r="12782" b="14650"/>
          <a:stretch/>
        </p:blipFill>
        <p:spPr>
          <a:xfrm>
            <a:off x="6676833" y="2707623"/>
            <a:ext cx="527423" cy="548640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B8F7D1B1-FA70-8FBF-68D3-88454349AF21}"/>
              </a:ext>
            </a:extLst>
          </p:cNvPr>
          <p:cNvSpPr/>
          <p:nvPr/>
        </p:nvSpPr>
        <p:spPr>
          <a:xfrm>
            <a:off x="6602723" y="2652760"/>
            <a:ext cx="694944" cy="694944"/>
          </a:xfrm>
          <a:prstGeom prst="ellipse">
            <a:avLst/>
          </a:prstGeom>
          <a:noFill/>
          <a:ln w="38100">
            <a:solidFill>
              <a:srgbClr val="9AC5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92243328-D5DF-AF96-23FC-4D531570ACB6}"/>
              </a:ext>
            </a:extLst>
          </p:cNvPr>
          <p:cNvSpPr/>
          <p:nvPr/>
        </p:nvSpPr>
        <p:spPr>
          <a:xfrm>
            <a:off x="6598815" y="3680913"/>
            <a:ext cx="694944" cy="694944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7" name="Picture 76" descr="Icon&#10;&#10;Description automatically generated">
            <a:extLst>
              <a:ext uri="{FF2B5EF4-FFF2-40B4-BE49-F238E27FC236}">
                <a16:creationId xmlns:a16="http://schemas.microsoft.com/office/drawing/2014/main" id="{7D82321C-54BE-A745-0F75-C681EDA5824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588074" y="3671385"/>
            <a:ext cx="710044" cy="713232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3D0D9AE1-4B85-84C6-10BD-45C97497DF63}"/>
              </a:ext>
            </a:extLst>
          </p:cNvPr>
          <p:cNvSpPr/>
          <p:nvPr/>
        </p:nvSpPr>
        <p:spPr>
          <a:xfrm>
            <a:off x="6592384" y="3683005"/>
            <a:ext cx="694944" cy="694944"/>
          </a:xfrm>
          <a:prstGeom prst="ellipse">
            <a:avLst/>
          </a:prstGeom>
          <a:noFill/>
          <a:ln w="38100">
            <a:solidFill>
              <a:srgbClr val="7DF0E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54D00FE5-97CA-4F95-86B4-BF379C5F9756}"/>
              </a:ext>
            </a:extLst>
          </p:cNvPr>
          <p:cNvSpPr/>
          <p:nvPr/>
        </p:nvSpPr>
        <p:spPr>
          <a:xfrm>
            <a:off x="6604824" y="4711663"/>
            <a:ext cx="694944" cy="694944"/>
          </a:xfrm>
          <a:prstGeom prst="ellipse">
            <a:avLst/>
          </a:prstGeom>
          <a:solidFill>
            <a:schemeClr val="bg1"/>
          </a:solidFill>
          <a:ln w="34925">
            <a:solidFill>
              <a:srgbClr val="FAD41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0" name="Picture 79" descr="Logo&#10;&#10;Description automatically generated">
            <a:extLst>
              <a:ext uri="{FF2B5EF4-FFF2-40B4-BE49-F238E27FC236}">
                <a16:creationId xmlns:a16="http://schemas.microsoft.com/office/drawing/2014/main" id="{272B3AF5-B242-74F8-DBC6-F4AA4C4A158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601988" y="4697181"/>
            <a:ext cx="709357" cy="704088"/>
          </a:xfrm>
          <a:prstGeom prst="rect">
            <a:avLst/>
          </a:prstGeom>
        </p:spPr>
      </p:pic>
      <p:sp>
        <p:nvSpPr>
          <p:cNvPr id="81" name="Oval 80">
            <a:extLst>
              <a:ext uri="{FF2B5EF4-FFF2-40B4-BE49-F238E27FC236}">
                <a16:creationId xmlns:a16="http://schemas.microsoft.com/office/drawing/2014/main" id="{32D24666-EE57-4170-DD67-FD3C0DB549D1}"/>
              </a:ext>
            </a:extLst>
          </p:cNvPr>
          <p:cNvSpPr/>
          <p:nvPr/>
        </p:nvSpPr>
        <p:spPr>
          <a:xfrm>
            <a:off x="6611959" y="4711428"/>
            <a:ext cx="694944" cy="694944"/>
          </a:xfrm>
          <a:prstGeom prst="ellipse">
            <a:avLst/>
          </a:prstGeom>
          <a:noFill/>
          <a:ln w="38100">
            <a:solidFill>
              <a:srgbClr val="FAD41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FE7BFFB8-7ED1-DA4C-6A59-7366E8F59A4E}"/>
              </a:ext>
            </a:extLst>
          </p:cNvPr>
          <p:cNvSpPr/>
          <p:nvPr/>
        </p:nvSpPr>
        <p:spPr>
          <a:xfrm>
            <a:off x="6597729" y="5704431"/>
            <a:ext cx="694944" cy="694944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4" name="Picture 83" descr="Icon&#10;&#10;Description automatically generated">
            <a:extLst>
              <a:ext uri="{FF2B5EF4-FFF2-40B4-BE49-F238E27FC236}">
                <a16:creationId xmlns:a16="http://schemas.microsoft.com/office/drawing/2014/main" id="{9CA46881-13C2-A11A-0113-F677A6B9144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597243" y="5700297"/>
            <a:ext cx="693968" cy="703347"/>
          </a:xfrm>
          <a:prstGeom prst="rect">
            <a:avLst/>
          </a:prstGeom>
        </p:spPr>
      </p:pic>
      <p:sp>
        <p:nvSpPr>
          <p:cNvPr id="85" name="Oval 84">
            <a:extLst>
              <a:ext uri="{FF2B5EF4-FFF2-40B4-BE49-F238E27FC236}">
                <a16:creationId xmlns:a16="http://schemas.microsoft.com/office/drawing/2014/main" id="{23A1CF76-D13F-B02B-9047-4D64267E694D}"/>
              </a:ext>
            </a:extLst>
          </p:cNvPr>
          <p:cNvSpPr/>
          <p:nvPr/>
        </p:nvSpPr>
        <p:spPr>
          <a:xfrm>
            <a:off x="6597729" y="5706167"/>
            <a:ext cx="694944" cy="694944"/>
          </a:xfrm>
          <a:prstGeom prst="ellipse">
            <a:avLst/>
          </a:prstGeom>
          <a:noFill/>
          <a:ln w="38100">
            <a:solidFill>
              <a:srgbClr val="F8A0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535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Box 99">
            <a:extLst>
              <a:ext uri="{FF2B5EF4-FFF2-40B4-BE49-F238E27FC236}">
                <a16:creationId xmlns:a16="http://schemas.microsoft.com/office/drawing/2014/main" id="{5BC50AC8-ADFD-09BA-1675-A007FDB29F64}"/>
              </a:ext>
            </a:extLst>
          </p:cNvPr>
          <p:cNvSpPr txBox="1"/>
          <p:nvPr/>
        </p:nvSpPr>
        <p:spPr>
          <a:xfrm>
            <a:off x="7734925" y="1521568"/>
            <a:ext cx="209350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100" b="1">
                <a:solidFill>
                  <a:srgbClr val="000000"/>
                </a:solidFill>
                <a:latin typeface="Futura Std Light" panose="020B0402020204020303"/>
                <a:cs typeface="Calibri" panose="020F0502020204030204" pitchFamily="34" charset="0"/>
              </a:rPr>
              <a:t>NCCDPHP New Measures for Population Level Analysis and Community Estimates: 2023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C03A75-11E8-82E6-2145-30102D508EB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00013"/>
            <a:ext cx="11547475" cy="877887"/>
          </a:xfrm>
        </p:spPr>
        <p:txBody>
          <a:bodyPr/>
          <a:lstStyle/>
          <a:p>
            <a:r>
              <a:rPr lang="en-US">
                <a:latin typeface="Futura Std Light" panose="020B0402020204020303"/>
              </a:rPr>
              <a:t>Examples of SDOH Activities and Programs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2152355-BED8-B5E0-2266-14633DB8F7F3}"/>
              </a:ext>
            </a:extLst>
          </p:cNvPr>
          <p:cNvSpPr/>
          <p:nvPr/>
        </p:nvSpPr>
        <p:spPr>
          <a:xfrm>
            <a:off x="7102264" y="2473489"/>
            <a:ext cx="1911019" cy="1911019"/>
          </a:xfrm>
          <a:prstGeom prst="ellipse">
            <a:avLst/>
          </a:prstGeom>
          <a:solidFill>
            <a:srgbClr val="3CE9D4">
              <a:alpha val="7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676E8C3-B214-6C2F-D3F7-6C1CA0FAD428}"/>
              </a:ext>
            </a:extLst>
          </p:cNvPr>
          <p:cNvSpPr/>
          <p:nvPr/>
        </p:nvSpPr>
        <p:spPr>
          <a:xfrm>
            <a:off x="9868197" y="2338139"/>
            <a:ext cx="1911019" cy="1911019"/>
          </a:xfrm>
          <a:prstGeom prst="ellipse">
            <a:avLst/>
          </a:prstGeom>
          <a:solidFill>
            <a:srgbClr val="256596">
              <a:alpha val="75686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8007A0A-176B-A4EA-B5DF-437B88E8B2FA}"/>
              </a:ext>
            </a:extLst>
          </p:cNvPr>
          <p:cNvSpPr/>
          <p:nvPr/>
        </p:nvSpPr>
        <p:spPr>
          <a:xfrm>
            <a:off x="1082743" y="2382253"/>
            <a:ext cx="1828800" cy="1828800"/>
          </a:xfrm>
          <a:prstGeom prst="ellipse">
            <a:avLst/>
          </a:prstGeom>
          <a:solidFill>
            <a:srgbClr val="2F78BC">
              <a:alpha val="68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CD32846-5840-846E-C906-7E7911690B21}"/>
              </a:ext>
            </a:extLst>
          </p:cNvPr>
          <p:cNvSpPr/>
          <p:nvPr/>
        </p:nvSpPr>
        <p:spPr>
          <a:xfrm>
            <a:off x="2179697" y="2383359"/>
            <a:ext cx="1828800" cy="1828800"/>
          </a:xfrm>
          <a:prstGeom prst="ellipse">
            <a:avLst/>
          </a:prstGeom>
          <a:solidFill>
            <a:srgbClr val="0F8577">
              <a:alpha val="7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337562C-8FDB-C3A9-897E-DF226E53752D}"/>
              </a:ext>
            </a:extLst>
          </p:cNvPr>
          <p:cNvSpPr/>
          <p:nvPr/>
        </p:nvSpPr>
        <p:spPr>
          <a:xfrm>
            <a:off x="3646982" y="2738486"/>
            <a:ext cx="1371600" cy="1371600"/>
          </a:xfrm>
          <a:prstGeom prst="ellipse">
            <a:avLst/>
          </a:prstGeom>
          <a:solidFill>
            <a:srgbClr val="0F8577">
              <a:alpha val="55686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82F6D3A-680F-6E57-2896-9D76DD17565A}"/>
              </a:ext>
            </a:extLst>
          </p:cNvPr>
          <p:cNvSpPr/>
          <p:nvPr/>
        </p:nvSpPr>
        <p:spPr>
          <a:xfrm>
            <a:off x="8824207" y="2743200"/>
            <a:ext cx="1371600" cy="1371600"/>
          </a:xfrm>
          <a:prstGeom prst="ellipse">
            <a:avLst/>
          </a:prstGeom>
          <a:solidFill>
            <a:srgbClr val="FAD416">
              <a:alpha val="54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A3C2BFC-C150-5612-8001-11279A804313}"/>
              </a:ext>
            </a:extLst>
          </p:cNvPr>
          <p:cNvSpPr/>
          <p:nvPr/>
        </p:nvSpPr>
        <p:spPr>
          <a:xfrm>
            <a:off x="8315472" y="3012806"/>
            <a:ext cx="822960" cy="822960"/>
          </a:xfrm>
          <a:prstGeom prst="ellipse">
            <a:avLst/>
          </a:prstGeom>
          <a:solidFill>
            <a:srgbClr val="3CE9D4">
              <a:alpha val="48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DC523E0-0826-E228-435F-9CC4DCB9287A}"/>
              </a:ext>
            </a:extLst>
          </p:cNvPr>
          <p:cNvSpPr/>
          <p:nvPr/>
        </p:nvSpPr>
        <p:spPr>
          <a:xfrm>
            <a:off x="11029950" y="2875646"/>
            <a:ext cx="1097280" cy="1097280"/>
          </a:xfrm>
          <a:prstGeom prst="ellipse">
            <a:avLst/>
          </a:prstGeom>
          <a:solidFill>
            <a:srgbClr val="256596">
              <a:alpha val="79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38DC625-4FCA-33FD-EE87-A0B6A5F81973}"/>
              </a:ext>
            </a:extLst>
          </p:cNvPr>
          <p:cNvSpPr/>
          <p:nvPr/>
        </p:nvSpPr>
        <p:spPr>
          <a:xfrm>
            <a:off x="353478" y="2738486"/>
            <a:ext cx="1371600" cy="1371600"/>
          </a:xfrm>
          <a:prstGeom prst="ellipse">
            <a:avLst/>
          </a:prstGeom>
          <a:solidFill>
            <a:srgbClr val="2F78BC">
              <a:alpha val="73725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D0A0A2A-E51F-1E30-2CB2-27A0F2B70769}"/>
              </a:ext>
            </a:extLst>
          </p:cNvPr>
          <p:cNvSpPr/>
          <p:nvPr/>
        </p:nvSpPr>
        <p:spPr>
          <a:xfrm>
            <a:off x="39897" y="2971800"/>
            <a:ext cx="914400" cy="914400"/>
          </a:xfrm>
          <a:prstGeom prst="ellipse">
            <a:avLst/>
          </a:prstGeom>
          <a:solidFill>
            <a:srgbClr val="2F78BC">
              <a:alpha val="68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5C63E97-8A4E-AFC4-ACC0-2A8361F47F6F}"/>
              </a:ext>
            </a:extLst>
          </p:cNvPr>
          <p:cNvSpPr/>
          <p:nvPr/>
        </p:nvSpPr>
        <p:spPr>
          <a:xfrm>
            <a:off x="4377440" y="2971800"/>
            <a:ext cx="914400" cy="914400"/>
          </a:xfrm>
          <a:prstGeom prst="ellipse">
            <a:avLst/>
          </a:prstGeom>
          <a:solidFill>
            <a:srgbClr val="0F8577">
              <a:alpha val="63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1F4775F-9086-EE67-5D6D-B91C4FBBBD5D}"/>
              </a:ext>
            </a:extLst>
          </p:cNvPr>
          <p:cNvSpPr/>
          <p:nvPr/>
        </p:nvSpPr>
        <p:spPr>
          <a:xfrm>
            <a:off x="6673128" y="2859553"/>
            <a:ext cx="1097280" cy="1097280"/>
          </a:xfrm>
          <a:prstGeom prst="ellipse">
            <a:avLst/>
          </a:prstGeom>
          <a:solidFill>
            <a:srgbClr val="3CE9D4">
              <a:alpha val="48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3D68DAA-C147-8128-789E-966395E36567}"/>
              </a:ext>
            </a:extLst>
          </p:cNvPr>
          <p:cNvSpPr/>
          <p:nvPr/>
        </p:nvSpPr>
        <p:spPr>
          <a:xfrm>
            <a:off x="4957458" y="2182729"/>
            <a:ext cx="2286000" cy="2286000"/>
          </a:xfrm>
          <a:prstGeom prst="ellipse">
            <a:avLst/>
          </a:prstGeom>
          <a:solidFill>
            <a:srgbClr val="F4605C">
              <a:alpha val="75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DB7AE0E-3C8B-6FE1-8DC8-BDDD4B49CDEE}"/>
              </a:ext>
            </a:extLst>
          </p:cNvPr>
          <p:cNvSpPr/>
          <p:nvPr/>
        </p:nvSpPr>
        <p:spPr>
          <a:xfrm>
            <a:off x="8981277" y="3150068"/>
            <a:ext cx="548640" cy="548640"/>
          </a:xfrm>
          <a:prstGeom prst="ellipse">
            <a:avLst/>
          </a:prstGeom>
          <a:solidFill>
            <a:srgbClr val="FAD416">
              <a:alpha val="73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4BC1137-2A88-9FB7-BC8E-388F830D0BC2}"/>
              </a:ext>
            </a:extLst>
          </p:cNvPr>
          <p:cNvCxnSpPr>
            <a:cxnSpLocks/>
          </p:cNvCxnSpPr>
          <p:nvPr/>
        </p:nvCxnSpPr>
        <p:spPr>
          <a:xfrm flipV="1">
            <a:off x="4362667" y="1908312"/>
            <a:ext cx="0" cy="1097280"/>
          </a:xfrm>
          <a:prstGeom prst="line">
            <a:avLst/>
          </a:prstGeom>
          <a:ln w="635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320FF5C-8656-4E96-2B3D-1FD86FDE97E6}"/>
              </a:ext>
            </a:extLst>
          </p:cNvPr>
          <p:cNvCxnSpPr>
            <a:cxnSpLocks/>
          </p:cNvCxnSpPr>
          <p:nvPr/>
        </p:nvCxnSpPr>
        <p:spPr>
          <a:xfrm flipV="1">
            <a:off x="5590073" y="2076506"/>
            <a:ext cx="0" cy="365760"/>
          </a:xfrm>
          <a:prstGeom prst="line">
            <a:avLst/>
          </a:prstGeom>
          <a:ln w="635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197F7C4-E796-B7E7-F6CC-D93FD9763495}"/>
              </a:ext>
            </a:extLst>
          </p:cNvPr>
          <p:cNvCxnSpPr>
            <a:cxnSpLocks/>
          </p:cNvCxnSpPr>
          <p:nvPr/>
        </p:nvCxnSpPr>
        <p:spPr>
          <a:xfrm flipV="1">
            <a:off x="8441888" y="4174464"/>
            <a:ext cx="0" cy="1188720"/>
          </a:xfrm>
          <a:prstGeom prst="line">
            <a:avLst/>
          </a:prstGeom>
          <a:ln w="635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30B88C4-1DAF-84F7-BA26-8DAD9773F6FD}"/>
              </a:ext>
            </a:extLst>
          </p:cNvPr>
          <p:cNvSpPr/>
          <p:nvPr/>
        </p:nvSpPr>
        <p:spPr>
          <a:xfrm>
            <a:off x="-41963" y="3285678"/>
            <a:ext cx="12275926" cy="253163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02B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1999						         						                2024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E63ADC3-20DA-9347-A175-6D704601533A}"/>
              </a:ext>
            </a:extLst>
          </p:cNvPr>
          <p:cNvSpPr txBox="1"/>
          <p:nvPr/>
        </p:nvSpPr>
        <p:spPr>
          <a:xfrm>
            <a:off x="2925849" y="1202144"/>
            <a:ext cx="1920239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102B40"/>
                </a:solidFill>
                <a:effectLst/>
                <a:uLnTx/>
                <a:uFillTx/>
                <a:latin typeface="Futura Std Light" panose="020B0402020204020303"/>
              </a:rPr>
              <a:t>NCCDPHP Good Health and Wellness in Indian Country (GHWIC): 2014 </a:t>
            </a:r>
          </a:p>
        </p:txBody>
      </p:sp>
      <p:pic>
        <p:nvPicPr>
          <p:cNvPr id="39" name="Graphic 38" descr="Sunset scene with solid fill">
            <a:extLst>
              <a:ext uri="{FF2B5EF4-FFF2-40B4-BE49-F238E27FC236}">
                <a16:creationId xmlns:a16="http://schemas.microsoft.com/office/drawing/2014/main" id="{A15EC0E9-C1B5-C25E-97F0-255212096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02918" y="1804511"/>
            <a:ext cx="457200" cy="45720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147A8A30-AA58-BD1D-2D8F-8CAA27B47326}"/>
              </a:ext>
            </a:extLst>
          </p:cNvPr>
          <p:cNvSpPr txBox="1"/>
          <p:nvPr/>
        </p:nvSpPr>
        <p:spPr>
          <a:xfrm>
            <a:off x="343727" y="4928301"/>
            <a:ext cx="1802947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102B40"/>
                </a:solidFill>
                <a:effectLst/>
                <a:uLnTx/>
                <a:uFillTx/>
                <a:latin typeface="Futura Std Light" panose="020B0402020204020303"/>
              </a:rPr>
              <a:t>NCCDPHP Racial and Ethnic Approach to Community Health (REACH): 1999</a:t>
            </a:r>
          </a:p>
        </p:txBody>
      </p:sp>
      <p:pic>
        <p:nvPicPr>
          <p:cNvPr id="48" name="Picture 47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26E8F766-134C-C1AA-CCB3-2F51DA1D4A8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2636" y="4430556"/>
            <a:ext cx="659696" cy="415633"/>
          </a:xfrm>
          <a:prstGeom prst="rect">
            <a:avLst/>
          </a:prstGeom>
        </p:spPr>
      </p:pic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9D8ED9A-3D64-9F48-6DC3-44E3608DD834}"/>
              </a:ext>
            </a:extLst>
          </p:cNvPr>
          <p:cNvCxnSpPr/>
          <p:nvPr/>
        </p:nvCxnSpPr>
        <p:spPr>
          <a:xfrm>
            <a:off x="466287" y="4885980"/>
            <a:ext cx="1645920" cy="0"/>
          </a:xfrm>
          <a:prstGeom prst="line">
            <a:avLst/>
          </a:prstGeom>
          <a:ln w="19050">
            <a:solidFill>
              <a:srgbClr val="2F78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47EB1E43-371F-0504-CFB4-4216DF6271E5}"/>
              </a:ext>
            </a:extLst>
          </p:cNvPr>
          <p:cNvSpPr txBox="1"/>
          <p:nvPr/>
        </p:nvSpPr>
        <p:spPr>
          <a:xfrm>
            <a:off x="5246261" y="5196697"/>
            <a:ext cx="191101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102B40"/>
                </a:solidFill>
                <a:effectLst/>
                <a:uLnTx/>
                <a:uFillTx/>
                <a:latin typeface="Futura Std Light" panose="020B0402020204020303"/>
              </a:rPr>
              <a:t>NCCDPHP Community Health Workers for COVID Response and Resilient Communities (CCR): 2021</a:t>
            </a:r>
          </a:p>
        </p:txBody>
      </p:sp>
      <p:pic>
        <p:nvPicPr>
          <p:cNvPr id="72" name="Graphic 71" descr="Arrow: Clockwise curve with solid fill">
            <a:extLst>
              <a:ext uri="{FF2B5EF4-FFF2-40B4-BE49-F238E27FC236}">
                <a16:creationId xmlns:a16="http://schemas.microsoft.com/office/drawing/2014/main" id="{CB298D5F-59F8-BA56-A864-4E3FEB3301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4005" y="4895416"/>
            <a:ext cx="182880" cy="182880"/>
          </a:xfrm>
          <a:prstGeom prst="rect">
            <a:avLst/>
          </a:prstGeom>
        </p:spPr>
      </p:pic>
      <p:pic>
        <p:nvPicPr>
          <p:cNvPr id="74" name="Graphic 73" descr="User with solid fill">
            <a:extLst>
              <a:ext uri="{FF2B5EF4-FFF2-40B4-BE49-F238E27FC236}">
                <a16:creationId xmlns:a16="http://schemas.microsoft.com/office/drawing/2014/main" id="{9B008612-190F-5D3E-6C38-16B8CDE897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11566" y="4663400"/>
            <a:ext cx="274320" cy="274320"/>
          </a:xfrm>
          <a:prstGeom prst="rect">
            <a:avLst/>
          </a:prstGeom>
        </p:spPr>
      </p:pic>
      <p:pic>
        <p:nvPicPr>
          <p:cNvPr id="75" name="Graphic 74" descr="User with solid fill">
            <a:extLst>
              <a:ext uri="{FF2B5EF4-FFF2-40B4-BE49-F238E27FC236}">
                <a16:creationId xmlns:a16="http://schemas.microsoft.com/office/drawing/2014/main" id="{CD18C7AC-A8AD-78E6-6FB1-E1CF7FC1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39329" y="4866972"/>
            <a:ext cx="274320" cy="274320"/>
          </a:xfrm>
          <a:prstGeom prst="rect">
            <a:avLst/>
          </a:prstGeom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01850C0-BAD3-0F29-FCFF-464A8179EE34}"/>
              </a:ext>
            </a:extLst>
          </p:cNvPr>
          <p:cNvCxnSpPr/>
          <p:nvPr/>
        </p:nvCxnSpPr>
        <p:spPr>
          <a:xfrm>
            <a:off x="10217159" y="1840303"/>
            <a:ext cx="1920240" cy="0"/>
          </a:xfrm>
          <a:prstGeom prst="line">
            <a:avLst/>
          </a:prstGeom>
          <a:ln w="19050">
            <a:solidFill>
              <a:srgbClr val="2565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D90F5A2-FB00-5CB9-3B5D-0628EAEE0053}"/>
              </a:ext>
            </a:extLst>
          </p:cNvPr>
          <p:cNvCxnSpPr/>
          <p:nvPr/>
        </p:nvCxnSpPr>
        <p:spPr>
          <a:xfrm>
            <a:off x="10206990" y="1114768"/>
            <a:ext cx="1920240" cy="0"/>
          </a:xfrm>
          <a:prstGeom prst="line">
            <a:avLst/>
          </a:prstGeom>
          <a:ln w="19050">
            <a:solidFill>
              <a:srgbClr val="2565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28D9848-6636-A0FB-FB9B-EC40489E5C88}"/>
              </a:ext>
            </a:extLst>
          </p:cNvPr>
          <p:cNvCxnSpPr/>
          <p:nvPr/>
        </p:nvCxnSpPr>
        <p:spPr>
          <a:xfrm>
            <a:off x="10184879" y="5993773"/>
            <a:ext cx="18288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F60F0430-FBB4-C336-101D-3653DBC22672}"/>
              </a:ext>
            </a:extLst>
          </p:cNvPr>
          <p:cNvCxnSpPr/>
          <p:nvPr/>
        </p:nvCxnSpPr>
        <p:spPr>
          <a:xfrm>
            <a:off x="10126399" y="4971964"/>
            <a:ext cx="18288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AEA189D3-C0E4-203C-A868-D599722FBD37}"/>
              </a:ext>
            </a:extLst>
          </p:cNvPr>
          <p:cNvCxnSpPr/>
          <p:nvPr/>
        </p:nvCxnSpPr>
        <p:spPr>
          <a:xfrm>
            <a:off x="7858272" y="6435497"/>
            <a:ext cx="1828800" cy="0"/>
          </a:xfrm>
          <a:prstGeom prst="line">
            <a:avLst/>
          </a:prstGeom>
          <a:ln w="19050">
            <a:solidFill>
              <a:srgbClr val="3CE9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DCDA1EC3-56BB-8498-5FD4-CDB286806F94}"/>
              </a:ext>
            </a:extLst>
          </p:cNvPr>
          <p:cNvCxnSpPr/>
          <p:nvPr/>
        </p:nvCxnSpPr>
        <p:spPr>
          <a:xfrm>
            <a:off x="7858272" y="5488542"/>
            <a:ext cx="1828800" cy="0"/>
          </a:xfrm>
          <a:prstGeom prst="line">
            <a:avLst/>
          </a:prstGeom>
          <a:ln w="19050">
            <a:solidFill>
              <a:srgbClr val="3CE9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89A1D248-3260-4356-70E4-BABD864C54F4}"/>
              </a:ext>
            </a:extLst>
          </p:cNvPr>
          <p:cNvSpPr txBox="1"/>
          <p:nvPr/>
        </p:nvSpPr>
        <p:spPr>
          <a:xfrm>
            <a:off x="2769225" y="5313021"/>
            <a:ext cx="153009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Std Light" panose="020B0402020204020303"/>
              </a:rPr>
              <a:t>NCCDPHP State Physical Activity and Nutrition (SPAN): 2013</a:t>
            </a: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102B40"/>
              </a:solidFill>
              <a:effectLst/>
              <a:uLnTx/>
              <a:uFillTx/>
              <a:latin typeface="Futura Std Light" panose="020B0402020204020303"/>
            </a:endParaRP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1EE14FF-BB91-D01C-E971-6589BCAF56C6}"/>
              </a:ext>
            </a:extLst>
          </p:cNvPr>
          <p:cNvCxnSpPr/>
          <p:nvPr/>
        </p:nvCxnSpPr>
        <p:spPr>
          <a:xfrm>
            <a:off x="5562733" y="1307729"/>
            <a:ext cx="1371600" cy="0"/>
          </a:xfrm>
          <a:prstGeom prst="line">
            <a:avLst/>
          </a:prstGeom>
          <a:ln w="19050">
            <a:solidFill>
              <a:srgbClr val="F46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4BFE2326-F334-EF12-3002-3AF84799C3D3}"/>
              </a:ext>
            </a:extLst>
          </p:cNvPr>
          <p:cNvCxnSpPr>
            <a:cxnSpLocks/>
          </p:cNvCxnSpPr>
          <p:nvPr/>
        </p:nvCxnSpPr>
        <p:spPr>
          <a:xfrm>
            <a:off x="5562733" y="1967069"/>
            <a:ext cx="1371600" cy="0"/>
          </a:xfrm>
          <a:prstGeom prst="line">
            <a:avLst/>
          </a:prstGeom>
          <a:ln w="19050">
            <a:solidFill>
              <a:srgbClr val="F46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4956590B-9C44-0952-339C-0434C1B09E0B}"/>
              </a:ext>
            </a:extLst>
          </p:cNvPr>
          <p:cNvCxnSpPr/>
          <p:nvPr/>
        </p:nvCxnSpPr>
        <p:spPr>
          <a:xfrm>
            <a:off x="2987944" y="1831916"/>
            <a:ext cx="1828800" cy="0"/>
          </a:xfrm>
          <a:prstGeom prst="line">
            <a:avLst/>
          </a:prstGeom>
          <a:ln w="19050">
            <a:solidFill>
              <a:srgbClr val="0F8577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908A247E-7E13-7629-40FA-9C9E108A8223}"/>
              </a:ext>
            </a:extLst>
          </p:cNvPr>
          <p:cNvCxnSpPr/>
          <p:nvPr/>
        </p:nvCxnSpPr>
        <p:spPr>
          <a:xfrm>
            <a:off x="2987944" y="1156169"/>
            <a:ext cx="1828800" cy="0"/>
          </a:xfrm>
          <a:prstGeom prst="line">
            <a:avLst/>
          </a:prstGeom>
          <a:ln w="19050">
            <a:solidFill>
              <a:srgbClr val="0F8577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45D7B8F2-29E3-873A-FAE3-37F0335A5E97}"/>
              </a:ext>
            </a:extLst>
          </p:cNvPr>
          <p:cNvSpPr txBox="1"/>
          <p:nvPr/>
        </p:nvSpPr>
        <p:spPr>
          <a:xfrm>
            <a:off x="780047" y="1511672"/>
            <a:ext cx="1694858" cy="623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102B40"/>
                </a:solidFill>
                <a:effectLst/>
                <a:uLnTx/>
                <a:uFillTx/>
                <a:latin typeface="Futura Std Light" panose="020B0402020204020303"/>
              </a:rPr>
              <a:t>NCCDPHP National Tobacco Control Program: 1999</a:t>
            </a:r>
          </a:p>
        </p:txBody>
      </p:sp>
      <p:pic>
        <p:nvPicPr>
          <p:cNvPr id="114" name="Graphic 113" descr="No smoking with solid fill">
            <a:extLst>
              <a:ext uri="{FF2B5EF4-FFF2-40B4-BE49-F238E27FC236}">
                <a16:creationId xmlns:a16="http://schemas.microsoft.com/office/drawing/2014/main" id="{B5B3E9A6-5D43-C633-32F7-F3F111BA3E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02726" y="1703366"/>
            <a:ext cx="457200" cy="4572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124820-DECA-0D7A-AEE7-BADA49D236DB}"/>
              </a:ext>
            </a:extLst>
          </p:cNvPr>
          <p:cNvCxnSpPr>
            <a:cxnSpLocks/>
          </p:cNvCxnSpPr>
          <p:nvPr/>
        </p:nvCxnSpPr>
        <p:spPr>
          <a:xfrm flipV="1">
            <a:off x="1051838" y="2274486"/>
            <a:ext cx="0" cy="548640"/>
          </a:xfrm>
          <a:prstGeom prst="line">
            <a:avLst/>
          </a:prstGeom>
          <a:ln w="635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5A76A63-022C-1771-C070-FFBC0ADD00D4}"/>
              </a:ext>
            </a:extLst>
          </p:cNvPr>
          <p:cNvCxnSpPr/>
          <p:nvPr/>
        </p:nvCxnSpPr>
        <p:spPr>
          <a:xfrm>
            <a:off x="820357" y="1486025"/>
            <a:ext cx="1645920" cy="0"/>
          </a:xfrm>
          <a:prstGeom prst="line">
            <a:avLst/>
          </a:prstGeom>
          <a:ln w="19050">
            <a:solidFill>
              <a:srgbClr val="2F78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5483073-49B2-64A8-237B-074268A3840D}"/>
              </a:ext>
            </a:extLst>
          </p:cNvPr>
          <p:cNvCxnSpPr/>
          <p:nvPr/>
        </p:nvCxnSpPr>
        <p:spPr>
          <a:xfrm>
            <a:off x="820357" y="2171132"/>
            <a:ext cx="1645920" cy="0"/>
          </a:xfrm>
          <a:prstGeom prst="line">
            <a:avLst/>
          </a:prstGeom>
          <a:ln w="19050">
            <a:solidFill>
              <a:srgbClr val="2F78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EAB300D-7163-B9AE-E5EC-C7BD56F50363}"/>
              </a:ext>
            </a:extLst>
          </p:cNvPr>
          <p:cNvCxnSpPr/>
          <p:nvPr/>
        </p:nvCxnSpPr>
        <p:spPr>
          <a:xfrm>
            <a:off x="477576" y="5716143"/>
            <a:ext cx="1645920" cy="0"/>
          </a:xfrm>
          <a:prstGeom prst="line">
            <a:avLst/>
          </a:prstGeom>
          <a:ln w="19050">
            <a:solidFill>
              <a:srgbClr val="2F78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2BF15B5-4C73-F5CD-7151-C241D5A18B51}"/>
              </a:ext>
            </a:extLst>
          </p:cNvPr>
          <p:cNvCxnSpPr>
            <a:cxnSpLocks/>
          </p:cNvCxnSpPr>
          <p:nvPr/>
        </p:nvCxnSpPr>
        <p:spPr>
          <a:xfrm flipV="1">
            <a:off x="1051838" y="4018748"/>
            <a:ext cx="0" cy="731520"/>
          </a:xfrm>
          <a:prstGeom prst="line">
            <a:avLst/>
          </a:prstGeom>
          <a:ln w="635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CF24EC4-6644-79D6-93E2-05A6E962B0B0}"/>
              </a:ext>
            </a:extLst>
          </p:cNvPr>
          <p:cNvCxnSpPr/>
          <p:nvPr/>
        </p:nvCxnSpPr>
        <p:spPr>
          <a:xfrm>
            <a:off x="2855071" y="5286102"/>
            <a:ext cx="1371600" cy="0"/>
          </a:xfrm>
          <a:prstGeom prst="line">
            <a:avLst/>
          </a:prstGeom>
          <a:ln w="19050">
            <a:solidFill>
              <a:srgbClr val="0F85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C020A41-1BBD-BE2D-C0E4-D30BBA7E952C}"/>
              </a:ext>
            </a:extLst>
          </p:cNvPr>
          <p:cNvCxnSpPr/>
          <p:nvPr/>
        </p:nvCxnSpPr>
        <p:spPr>
          <a:xfrm>
            <a:off x="2864346" y="6089089"/>
            <a:ext cx="1371600" cy="0"/>
          </a:xfrm>
          <a:prstGeom prst="line">
            <a:avLst/>
          </a:prstGeom>
          <a:ln w="19050">
            <a:solidFill>
              <a:srgbClr val="0F85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914316-F770-0AAD-E0C9-B82A707160B8}"/>
              </a:ext>
            </a:extLst>
          </p:cNvPr>
          <p:cNvCxnSpPr>
            <a:cxnSpLocks/>
          </p:cNvCxnSpPr>
          <p:nvPr/>
        </p:nvCxnSpPr>
        <p:spPr>
          <a:xfrm flipV="1">
            <a:off x="3391221" y="3991584"/>
            <a:ext cx="0" cy="1188720"/>
          </a:xfrm>
          <a:prstGeom prst="line">
            <a:avLst/>
          </a:prstGeom>
          <a:ln w="635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ED4A7FD-9A3A-2859-7FE9-16C57A4FE70F}"/>
              </a:ext>
            </a:extLst>
          </p:cNvPr>
          <p:cNvCxnSpPr>
            <a:cxnSpLocks/>
          </p:cNvCxnSpPr>
          <p:nvPr/>
        </p:nvCxnSpPr>
        <p:spPr>
          <a:xfrm flipV="1">
            <a:off x="11018004" y="4044012"/>
            <a:ext cx="0" cy="822960"/>
          </a:xfrm>
          <a:prstGeom prst="line">
            <a:avLst/>
          </a:prstGeom>
          <a:ln w="635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DA8C715-EEB3-3BF4-7523-B5B7EEA723B3}"/>
              </a:ext>
            </a:extLst>
          </p:cNvPr>
          <p:cNvSpPr txBox="1"/>
          <p:nvPr/>
        </p:nvSpPr>
        <p:spPr>
          <a:xfrm>
            <a:off x="10206990" y="1169141"/>
            <a:ext cx="19202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Futura Std Light" panose="020B0402020204020303"/>
                <a:cs typeface="Calibri" panose="020F0502020204030204" pitchFamily="34" charset="0"/>
              </a:rPr>
              <a:t>White House Release of the U.S Playbook to Address SDOH: 2023</a:t>
            </a:r>
          </a:p>
        </p:txBody>
      </p:sp>
      <p:pic>
        <p:nvPicPr>
          <p:cNvPr id="67" name="Graphic 66" descr="Neighborhood with solid fill">
            <a:extLst>
              <a:ext uri="{FF2B5EF4-FFF2-40B4-BE49-F238E27FC236}">
                <a16:creationId xmlns:a16="http://schemas.microsoft.com/office/drawing/2014/main" id="{3A11CD51-B533-A9C4-01CE-5217D43F51C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11663228" y="1318097"/>
            <a:ext cx="457200" cy="457200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38ABB76E-A4CB-926F-D916-B8CE0AA6A9EF}"/>
              </a:ext>
            </a:extLst>
          </p:cNvPr>
          <p:cNvSpPr txBox="1"/>
          <p:nvPr/>
        </p:nvSpPr>
        <p:spPr>
          <a:xfrm>
            <a:off x="10112468" y="5019183"/>
            <a:ext cx="1946281" cy="9387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100" b="1">
                <a:solidFill>
                  <a:srgbClr val="000000"/>
                </a:solidFill>
                <a:latin typeface="Futura Std Light" panose="020B0402020204020303"/>
                <a:cs typeface="Calibri" panose="020F0502020204030204" pitchFamily="34" charset="0"/>
              </a:rPr>
              <a:t>HHS Call to Action: Addressing Health-Related Social Needs in Communities Across the Nation: 2023</a:t>
            </a:r>
          </a:p>
        </p:txBody>
      </p:sp>
      <p:pic>
        <p:nvPicPr>
          <p:cNvPr id="70" name="Graphic 69" descr="Clapper board with solid fill">
            <a:extLst>
              <a:ext uri="{FF2B5EF4-FFF2-40B4-BE49-F238E27FC236}">
                <a16:creationId xmlns:a16="http://schemas.microsoft.com/office/drawing/2014/main" id="{888579A1-C1D4-09A0-5B5A-E95451265A0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204221" y="5069787"/>
            <a:ext cx="304800" cy="304800"/>
          </a:xfrm>
          <a:prstGeom prst="rect">
            <a:avLst/>
          </a:prstGeom>
        </p:spPr>
      </p:pic>
      <p:pic>
        <p:nvPicPr>
          <p:cNvPr id="73" name="Graphic 72" descr="Run with solid fill">
            <a:extLst>
              <a:ext uri="{FF2B5EF4-FFF2-40B4-BE49-F238E27FC236}">
                <a16:creationId xmlns:a16="http://schemas.microsoft.com/office/drawing/2014/main" id="{126A7C4D-5720-C7A3-D001-309FFE11357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396043" y="1470066"/>
            <a:ext cx="365760" cy="365760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3F6BFD7C-CE55-0D99-FA01-B1DB6AC6C07D}"/>
              </a:ext>
            </a:extLst>
          </p:cNvPr>
          <p:cNvSpPr txBox="1"/>
          <p:nvPr/>
        </p:nvSpPr>
        <p:spPr>
          <a:xfrm>
            <a:off x="5483487" y="1338592"/>
            <a:ext cx="1530092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Std Light" panose="020B0402020204020303"/>
              </a:rPr>
              <a:t>NCCDPHP High Obesity Program (HOP): 2014</a:t>
            </a: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102B40"/>
              </a:solidFill>
              <a:effectLst/>
              <a:uLnTx/>
              <a:uFillTx/>
              <a:latin typeface="Futura Std Light" panose="020B0402020204020303"/>
            </a:endParaRPr>
          </a:p>
        </p:txBody>
      </p:sp>
      <p:pic>
        <p:nvPicPr>
          <p:cNvPr id="87" name="Graphic 86" descr="Fruit bowl with solid fill">
            <a:extLst>
              <a:ext uri="{FF2B5EF4-FFF2-40B4-BE49-F238E27FC236}">
                <a16:creationId xmlns:a16="http://schemas.microsoft.com/office/drawing/2014/main" id="{CFC9FE31-21F6-2305-8C01-84F35057E60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835575" y="5720741"/>
            <a:ext cx="274320" cy="274320"/>
          </a:xfrm>
          <a:prstGeom prst="rect">
            <a:avLst/>
          </a:prstGeom>
        </p:spPr>
      </p:pic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2E470091-263F-7E41-07C3-5761A20679D0}"/>
              </a:ext>
            </a:extLst>
          </p:cNvPr>
          <p:cNvCxnSpPr>
            <a:cxnSpLocks/>
          </p:cNvCxnSpPr>
          <p:nvPr/>
        </p:nvCxnSpPr>
        <p:spPr>
          <a:xfrm flipV="1">
            <a:off x="8613180" y="2457366"/>
            <a:ext cx="0" cy="365760"/>
          </a:xfrm>
          <a:prstGeom prst="line">
            <a:avLst/>
          </a:prstGeom>
          <a:ln w="6350">
            <a:solidFill>
              <a:srgbClr val="00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5D374417-9F9D-7B98-7073-FBF228FC524C}"/>
              </a:ext>
            </a:extLst>
          </p:cNvPr>
          <p:cNvCxnSpPr/>
          <p:nvPr/>
        </p:nvCxnSpPr>
        <p:spPr>
          <a:xfrm>
            <a:off x="7813389" y="2351368"/>
            <a:ext cx="1920240" cy="0"/>
          </a:xfrm>
          <a:prstGeom prst="line">
            <a:avLst/>
          </a:prstGeom>
          <a:ln w="19050">
            <a:solidFill>
              <a:srgbClr val="3CE9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2ADFBFBC-E9A7-1AF0-9499-1A9B2E086A07}"/>
              </a:ext>
            </a:extLst>
          </p:cNvPr>
          <p:cNvCxnSpPr/>
          <p:nvPr/>
        </p:nvCxnSpPr>
        <p:spPr>
          <a:xfrm>
            <a:off x="7813389" y="1467044"/>
            <a:ext cx="1920240" cy="0"/>
          </a:xfrm>
          <a:prstGeom prst="line">
            <a:avLst/>
          </a:prstGeom>
          <a:ln w="19050">
            <a:solidFill>
              <a:srgbClr val="3CE9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Graphic 96" descr="Laptop with solid fill">
            <a:extLst>
              <a:ext uri="{FF2B5EF4-FFF2-40B4-BE49-F238E27FC236}">
                <a16:creationId xmlns:a16="http://schemas.microsoft.com/office/drawing/2014/main" id="{10820D0F-9D4E-986C-DE94-F7E502AA073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247420" y="2012839"/>
            <a:ext cx="365760" cy="365760"/>
          </a:xfrm>
          <a:prstGeom prst="rect">
            <a:avLst/>
          </a:prstGeom>
        </p:spPr>
      </p:pic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4FFBDBB7-20BD-D0B6-6CD0-2AAF6338A970}"/>
              </a:ext>
            </a:extLst>
          </p:cNvPr>
          <p:cNvCxnSpPr>
            <a:cxnSpLocks/>
          </p:cNvCxnSpPr>
          <p:nvPr/>
        </p:nvCxnSpPr>
        <p:spPr>
          <a:xfrm flipV="1">
            <a:off x="11311090" y="1938694"/>
            <a:ext cx="0" cy="640080"/>
          </a:xfrm>
          <a:prstGeom prst="line">
            <a:avLst/>
          </a:prstGeom>
          <a:ln w="635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E744D890-DE38-627E-AB1C-466330BF26C9}"/>
              </a:ext>
            </a:extLst>
          </p:cNvPr>
          <p:cNvCxnSpPr>
            <a:cxnSpLocks/>
          </p:cNvCxnSpPr>
          <p:nvPr/>
        </p:nvCxnSpPr>
        <p:spPr>
          <a:xfrm flipV="1">
            <a:off x="6673128" y="4140783"/>
            <a:ext cx="0" cy="914400"/>
          </a:xfrm>
          <a:prstGeom prst="line">
            <a:avLst/>
          </a:prstGeom>
          <a:ln w="6350">
            <a:solidFill>
              <a:srgbClr val="00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DAC67C7B-3596-A573-51B7-33D2C7F7407A}"/>
              </a:ext>
            </a:extLst>
          </p:cNvPr>
          <p:cNvSpPr txBox="1"/>
          <p:nvPr/>
        </p:nvSpPr>
        <p:spPr>
          <a:xfrm>
            <a:off x="7629672" y="5493496"/>
            <a:ext cx="2285999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100" b="1">
                <a:solidFill>
                  <a:srgbClr val="000000"/>
                </a:solidFill>
                <a:latin typeface="Futura Std Light" panose="020B0402020204020303"/>
                <a:cs typeface="Calibri" panose="020F0502020204030204" pitchFamily="34" charset="0"/>
              </a:rPr>
              <a:t>NCCDPHP Behavioral Risk Factor Surveillance System (BRFSS) Social Determinants and Health Equity Module : 2022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D98A18A5-07A7-9FA8-A45C-0B88A97E6334}"/>
              </a:ext>
            </a:extLst>
          </p:cNvPr>
          <p:cNvCxnSpPr/>
          <p:nvPr/>
        </p:nvCxnSpPr>
        <p:spPr>
          <a:xfrm>
            <a:off x="5296460" y="5190756"/>
            <a:ext cx="1828800" cy="0"/>
          </a:xfrm>
          <a:prstGeom prst="line">
            <a:avLst/>
          </a:prstGeom>
          <a:ln w="19050">
            <a:solidFill>
              <a:srgbClr val="F46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E3AEAF94-090E-F013-CF30-574A5E500344}"/>
              </a:ext>
            </a:extLst>
          </p:cNvPr>
          <p:cNvCxnSpPr/>
          <p:nvPr/>
        </p:nvCxnSpPr>
        <p:spPr>
          <a:xfrm>
            <a:off x="5296460" y="5966138"/>
            <a:ext cx="1828800" cy="0"/>
          </a:xfrm>
          <a:prstGeom prst="line">
            <a:avLst/>
          </a:prstGeom>
          <a:ln w="19050">
            <a:solidFill>
              <a:srgbClr val="F46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9" name="Graphic 108" descr="Clipboard Partially Checked with solid fill">
            <a:extLst>
              <a:ext uri="{FF2B5EF4-FFF2-40B4-BE49-F238E27FC236}">
                <a16:creationId xmlns:a16="http://schemas.microsoft.com/office/drawing/2014/main" id="{0B48CBFD-6549-A217-F65B-896B4B552F13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473908" y="4954135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51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4FDF0B9-0A70-D423-9B22-D6DBAE20768A}"/>
              </a:ext>
            </a:extLst>
          </p:cNvPr>
          <p:cNvCxnSpPr>
            <a:cxnSpLocks/>
          </p:cNvCxnSpPr>
          <p:nvPr/>
        </p:nvCxnSpPr>
        <p:spPr>
          <a:xfrm rot="5400000" flipV="1">
            <a:off x="4353025" y="4401101"/>
            <a:ext cx="0" cy="731520"/>
          </a:xfrm>
          <a:prstGeom prst="line">
            <a:avLst/>
          </a:prstGeom>
          <a:ln w="19050">
            <a:solidFill>
              <a:srgbClr val="102B4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04C5FBE-DCE3-3A01-F2C1-C64E2C16FF3E}"/>
              </a:ext>
            </a:extLst>
          </p:cNvPr>
          <p:cNvCxnSpPr>
            <a:cxnSpLocks/>
          </p:cNvCxnSpPr>
          <p:nvPr/>
        </p:nvCxnSpPr>
        <p:spPr>
          <a:xfrm flipV="1">
            <a:off x="4193056" y="2607059"/>
            <a:ext cx="710000" cy="275128"/>
          </a:xfrm>
          <a:prstGeom prst="line">
            <a:avLst/>
          </a:prstGeom>
          <a:ln w="19050">
            <a:solidFill>
              <a:srgbClr val="102B4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D99D723-B828-9E59-3BE3-879FFC99B934}"/>
              </a:ext>
            </a:extLst>
          </p:cNvPr>
          <p:cNvCxnSpPr>
            <a:cxnSpLocks/>
          </p:cNvCxnSpPr>
          <p:nvPr/>
        </p:nvCxnSpPr>
        <p:spPr>
          <a:xfrm rot="5400000" flipV="1">
            <a:off x="4767059" y="3322743"/>
            <a:ext cx="0" cy="731520"/>
          </a:xfrm>
          <a:prstGeom prst="line">
            <a:avLst/>
          </a:prstGeom>
          <a:ln w="19050">
            <a:solidFill>
              <a:srgbClr val="102B4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A1B06C3-AB35-B600-F324-E08E746A7A30}"/>
              </a:ext>
            </a:extLst>
          </p:cNvPr>
          <p:cNvCxnSpPr>
            <a:cxnSpLocks/>
          </p:cNvCxnSpPr>
          <p:nvPr/>
        </p:nvCxnSpPr>
        <p:spPr>
          <a:xfrm rot="5400000" flipV="1">
            <a:off x="3725223" y="5456239"/>
            <a:ext cx="0" cy="731520"/>
          </a:xfrm>
          <a:prstGeom prst="line">
            <a:avLst/>
          </a:prstGeom>
          <a:ln w="19050">
            <a:solidFill>
              <a:srgbClr val="102B4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AB527BB-7542-6A4A-D7D0-14803EE2815F}"/>
              </a:ext>
            </a:extLst>
          </p:cNvPr>
          <p:cNvCxnSpPr/>
          <p:nvPr/>
        </p:nvCxnSpPr>
        <p:spPr>
          <a:xfrm flipV="1">
            <a:off x="3337661" y="5257057"/>
            <a:ext cx="0" cy="548640"/>
          </a:xfrm>
          <a:prstGeom prst="line">
            <a:avLst/>
          </a:prstGeom>
          <a:ln w="19050">
            <a:solidFill>
              <a:srgbClr val="102B4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57BD9D6-5567-F188-A162-8E7A37710F4C}"/>
              </a:ext>
            </a:extLst>
          </p:cNvPr>
          <p:cNvCxnSpPr>
            <a:cxnSpLocks/>
          </p:cNvCxnSpPr>
          <p:nvPr/>
        </p:nvCxnSpPr>
        <p:spPr>
          <a:xfrm rot="5400000" flipV="1">
            <a:off x="3621505" y="1406085"/>
            <a:ext cx="0" cy="731520"/>
          </a:xfrm>
          <a:prstGeom prst="line">
            <a:avLst/>
          </a:prstGeom>
          <a:ln w="19050">
            <a:solidFill>
              <a:srgbClr val="102B4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7F3CB0E3-F277-68CD-696F-991682D7D66B}"/>
              </a:ext>
            </a:extLst>
          </p:cNvPr>
          <p:cNvSpPr/>
          <p:nvPr/>
        </p:nvSpPr>
        <p:spPr>
          <a:xfrm>
            <a:off x="1418968" y="2422733"/>
            <a:ext cx="2560320" cy="2560320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E36AFA-3D4C-5499-687D-28E12769F8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1275"/>
            <a:ext cx="11980863" cy="1585913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cap="none">
                <a:solidFill>
                  <a:schemeClr val="tx1"/>
                </a:solidFill>
                <a:latin typeface="+mj-lt"/>
                <a:ea typeface="+mj-ea"/>
                <a:cs typeface="Calibri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>
                <a:latin typeface="Futura Std Light"/>
                <a:cs typeface="Calibri" panose="020F0502020204030204" pitchFamily="34" charset="0"/>
              </a:rPr>
              <a:t>Whole of Government Approach and Future CDC Efforts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06359BB-A4BE-EF47-C53A-67760FDFE48B}"/>
              </a:ext>
            </a:extLst>
          </p:cNvPr>
          <p:cNvSpPr/>
          <p:nvPr/>
        </p:nvSpPr>
        <p:spPr>
          <a:xfrm>
            <a:off x="1601848" y="2605613"/>
            <a:ext cx="2194560" cy="2194560"/>
          </a:xfrm>
          <a:prstGeom prst="ellipse">
            <a:avLst/>
          </a:prstGeom>
          <a:solidFill>
            <a:srgbClr val="102B40"/>
          </a:solidFill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rc 1">
            <a:extLst>
              <a:ext uri="{FF2B5EF4-FFF2-40B4-BE49-F238E27FC236}">
                <a16:creationId xmlns:a16="http://schemas.microsoft.com/office/drawing/2014/main" id="{A4897F4F-6C19-7C72-AEF9-6C49F409F74F}"/>
              </a:ext>
            </a:extLst>
          </p:cNvPr>
          <p:cNvSpPr/>
          <p:nvPr/>
        </p:nvSpPr>
        <p:spPr>
          <a:xfrm>
            <a:off x="1006955" y="2011253"/>
            <a:ext cx="3383280" cy="3383280"/>
          </a:xfrm>
          <a:prstGeom prst="arc">
            <a:avLst>
              <a:gd name="adj1" fmla="val 16288310"/>
              <a:gd name="adj2" fmla="val 5258773"/>
            </a:avLst>
          </a:prstGeom>
          <a:ln w="19050">
            <a:solidFill>
              <a:srgbClr val="102B40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C324232-800F-409C-6512-A9B6B2B619C8}"/>
              </a:ext>
            </a:extLst>
          </p:cNvPr>
          <p:cNvSpPr/>
          <p:nvPr/>
        </p:nvSpPr>
        <p:spPr>
          <a:xfrm>
            <a:off x="3959996" y="1413649"/>
            <a:ext cx="4206240" cy="731520"/>
          </a:xfrm>
          <a:prstGeom prst="roundRect">
            <a:avLst>
              <a:gd name="adj" fmla="val 50000"/>
            </a:avLst>
          </a:prstGeom>
          <a:solidFill>
            <a:srgbClr val="2A5660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Futura Std Light" panose="020B0402020204020303"/>
                <a:cs typeface="Calibri" panose="020F0502020204030204" pitchFamily="34" charset="0"/>
              </a:rPr>
              <a:t>HHS Advisory </a:t>
            </a:r>
            <a:br>
              <a:rPr lang="en-US" sz="1600" b="1">
                <a:latin typeface="Futura Std Light" panose="020B0402020204020303"/>
                <a:cs typeface="Calibri" panose="020F0502020204030204" pitchFamily="34" charset="0"/>
              </a:rPr>
            </a:br>
            <a:r>
              <a:rPr lang="en-US" sz="1600" b="1">
                <a:latin typeface="Futura Std Light" panose="020B0402020204020303"/>
                <a:cs typeface="Calibri" panose="020F0502020204030204" pitchFamily="34" charset="0"/>
              </a:rPr>
              <a:t>Committee on SDOH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984BFE0-8B43-D681-2FEA-91FAA818F4CC}"/>
              </a:ext>
            </a:extLst>
          </p:cNvPr>
          <p:cNvSpPr/>
          <p:nvPr/>
        </p:nvSpPr>
        <p:spPr>
          <a:xfrm>
            <a:off x="4019243" y="1459369"/>
            <a:ext cx="640080" cy="6400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Graphic 9" descr="Online meeting with solid fill">
            <a:extLst>
              <a:ext uri="{FF2B5EF4-FFF2-40B4-BE49-F238E27FC236}">
                <a16:creationId xmlns:a16="http://schemas.microsoft.com/office/drawing/2014/main" id="{D341B499-FDF2-26BA-F5FE-2FF161EF1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90983" y="1550809"/>
            <a:ext cx="457200" cy="457200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D891A88-E026-1B6B-45D8-CE73E0A2351D}"/>
              </a:ext>
            </a:extLst>
          </p:cNvPr>
          <p:cNvSpPr/>
          <p:nvPr/>
        </p:nvSpPr>
        <p:spPr>
          <a:xfrm>
            <a:off x="4481905" y="2375411"/>
            <a:ext cx="4206240" cy="73152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7D57">
                  <a:shade val="30000"/>
                  <a:satMod val="115000"/>
                </a:srgbClr>
              </a:gs>
              <a:gs pos="50000">
                <a:srgbClr val="007D57">
                  <a:shade val="67500"/>
                  <a:satMod val="115000"/>
                </a:srgbClr>
              </a:gs>
              <a:gs pos="100000">
                <a:srgbClr val="007D57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Futura Std Light" panose="020B0402020204020303"/>
                <a:cs typeface="Calibri" panose="020F0502020204030204" pitchFamily="34" charset="0"/>
              </a:rPr>
              <a:t>HUD &amp; CDC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DC72DCB-B6C3-54FE-8BC2-95A41608998B}"/>
              </a:ext>
            </a:extLst>
          </p:cNvPr>
          <p:cNvSpPr/>
          <p:nvPr/>
        </p:nvSpPr>
        <p:spPr>
          <a:xfrm>
            <a:off x="4537296" y="2425515"/>
            <a:ext cx="640080" cy="6400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Graphic 18" descr="Suburban scene with solid fill">
            <a:extLst>
              <a:ext uri="{FF2B5EF4-FFF2-40B4-BE49-F238E27FC236}">
                <a16:creationId xmlns:a16="http://schemas.microsoft.com/office/drawing/2014/main" id="{409C4E18-C9FC-B668-D236-3411158053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618835" y="2516955"/>
            <a:ext cx="457200" cy="45720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4751035-E94F-3054-DE03-64E9727FA8D7}"/>
              </a:ext>
            </a:extLst>
          </p:cNvPr>
          <p:cNvSpPr/>
          <p:nvPr/>
        </p:nvSpPr>
        <p:spPr>
          <a:xfrm>
            <a:off x="4905860" y="3330389"/>
            <a:ext cx="4206240" cy="731520"/>
          </a:xfrm>
          <a:prstGeom prst="roundRect">
            <a:avLst>
              <a:gd name="adj" fmla="val 50000"/>
            </a:avLst>
          </a:prstGeom>
          <a:solidFill>
            <a:srgbClr val="2A5660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Futura Std Light" panose="020B0402020204020303"/>
                <a:cs typeface="Calibri" panose="020F0502020204030204" pitchFamily="34" charset="0"/>
              </a:rPr>
              <a:t>DoT &amp; CDC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1D07195-28B4-2B73-7360-287DDC241679}"/>
              </a:ext>
            </a:extLst>
          </p:cNvPr>
          <p:cNvSpPr/>
          <p:nvPr/>
        </p:nvSpPr>
        <p:spPr>
          <a:xfrm>
            <a:off x="4942765" y="3368463"/>
            <a:ext cx="640080" cy="6400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Graphic 21" descr="Cycling with solid fill">
            <a:extLst>
              <a:ext uri="{FF2B5EF4-FFF2-40B4-BE49-F238E27FC236}">
                <a16:creationId xmlns:a16="http://schemas.microsoft.com/office/drawing/2014/main" id="{3FB04C2C-5A14-E9CD-3F4A-A9F5212CC0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017051" y="3459903"/>
            <a:ext cx="457200" cy="457200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E7AF545-32D9-B716-CC50-D4809A37AAFA}"/>
              </a:ext>
            </a:extLst>
          </p:cNvPr>
          <p:cNvSpPr/>
          <p:nvPr/>
        </p:nvSpPr>
        <p:spPr>
          <a:xfrm>
            <a:off x="4481905" y="4285368"/>
            <a:ext cx="4206240" cy="73152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7D57">
                  <a:shade val="30000"/>
                  <a:satMod val="115000"/>
                </a:srgbClr>
              </a:gs>
              <a:gs pos="50000">
                <a:srgbClr val="007D57">
                  <a:shade val="67500"/>
                  <a:satMod val="115000"/>
                </a:srgbClr>
              </a:gs>
              <a:gs pos="100000">
                <a:srgbClr val="007D57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Futura Std Light" panose="020B0402020204020303"/>
                <a:cs typeface="Calibri" panose="020F0502020204030204" pitchFamily="34" charset="0"/>
              </a:rPr>
              <a:t>CMS &amp; CDC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FE58C6-4CF4-97F2-ECD2-C47C73D02E69}"/>
              </a:ext>
            </a:extLst>
          </p:cNvPr>
          <p:cNvSpPr/>
          <p:nvPr/>
        </p:nvSpPr>
        <p:spPr>
          <a:xfrm>
            <a:off x="4526411" y="4322311"/>
            <a:ext cx="640080" cy="6400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FC139F-57DA-EECB-50CD-DA70EEBC42CB}"/>
              </a:ext>
            </a:extLst>
          </p:cNvPr>
          <p:cNvSpPr txBox="1"/>
          <p:nvPr/>
        </p:nvSpPr>
        <p:spPr>
          <a:xfrm>
            <a:off x="1626351" y="3098731"/>
            <a:ext cx="2098872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Futura Std Light" panose="020B0402020204020303"/>
                <a:cs typeface="Calibri" panose="020F0502020204030204" pitchFamily="34" charset="0"/>
              </a:rPr>
              <a:t>Cross-Agency Strategic Planning and Priority Setting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4413CFE-7376-4F2E-F0BA-D7888FA37F6C}"/>
              </a:ext>
            </a:extLst>
          </p:cNvPr>
          <p:cNvSpPr/>
          <p:nvPr/>
        </p:nvSpPr>
        <p:spPr>
          <a:xfrm>
            <a:off x="3959996" y="5235285"/>
            <a:ext cx="4206240" cy="731520"/>
          </a:xfrm>
          <a:prstGeom prst="roundRect">
            <a:avLst>
              <a:gd name="adj" fmla="val 50000"/>
            </a:avLst>
          </a:prstGeom>
          <a:solidFill>
            <a:srgbClr val="2A5660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Futura Std Light" panose="020B0402020204020303"/>
                <a:cs typeface="Calibri" panose="020F0502020204030204" pitchFamily="34" charset="0"/>
              </a:rPr>
              <a:t>ACL &amp; CDC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BC4B6C8-E87B-81CF-E0F5-4A696F342FA0}"/>
              </a:ext>
            </a:extLst>
          </p:cNvPr>
          <p:cNvSpPr/>
          <p:nvPr/>
        </p:nvSpPr>
        <p:spPr>
          <a:xfrm>
            <a:off x="3996901" y="5273359"/>
            <a:ext cx="640080" cy="6400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Graphic 27" descr="Group with solid fill">
            <a:extLst>
              <a:ext uri="{FF2B5EF4-FFF2-40B4-BE49-F238E27FC236}">
                <a16:creationId xmlns:a16="http://schemas.microsoft.com/office/drawing/2014/main" id="{94FAE495-7418-F6F5-4B3A-701F216066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4071187" y="5364799"/>
            <a:ext cx="457200" cy="457200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B9FAAF5-A570-9D81-F578-D430246DEDAB}"/>
              </a:ext>
            </a:extLst>
          </p:cNvPr>
          <p:cNvCxnSpPr/>
          <p:nvPr/>
        </p:nvCxnSpPr>
        <p:spPr>
          <a:xfrm flipV="1">
            <a:off x="3245999" y="1760959"/>
            <a:ext cx="0" cy="338491"/>
          </a:xfrm>
          <a:prstGeom prst="line">
            <a:avLst/>
          </a:prstGeom>
          <a:ln w="19050">
            <a:solidFill>
              <a:srgbClr val="102B4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A228AF21-A7CA-D57C-5872-C379C7647C4E}"/>
              </a:ext>
            </a:extLst>
          </p:cNvPr>
          <p:cNvSpPr/>
          <p:nvPr/>
        </p:nvSpPr>
        <p:spPr>
          <a:xfrm>
            <a:off x="3170767" y="2029781"/>
            <a:ext cx="137160" cy="137160"/>
          </a:xfrm>
          <a:prstGeom prst="ellipse">
            <a:avLst/>
          </a:prstGeom>
          <a:solidFill>
            <a:srgbClr val="007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50BC3FA-931A-41DF-1626-DDA22918A402}"/>
              </a:ext>
            </a:extLst>
          </p:cNvPr>
          <p:cNvCxnSpPr>
            <a:cxnSpLocks/>
          </p:cNvCxnSpPr>
          <p:nvPr/>
        </p:nvCxnSpPr>
        <p:spPr>
          <a:xfrm>
            <a:off x="4834204" y="4499125"/>
            <a:ext cx="0" cy="200155"/>
          </a:xfrm>
          <a:prstGeom prst="line">
            <a:avLst/>
          </a:prstGeom>
          <a:ln w="19050">
            <a:solidFill>
              <a:srgbClr val="102B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Graphic 44" descr="User with solid fill">
            <a:extLst>
              <a:ext uri="{FF2B5EF4-FFF2-40B4-BE49-F238E27FC236}">
                <a16:creationId xmlns:a16="http://schemas.microsoft.com/office/drawing/2014/main" id="{4556DDEC-46E8-2CF2-4D43-024D62E954D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742764" y="4373395"/>
            <a:ext cx="182880" cy="182880"/>
          </a:xfrm>
          <a:prstGeom prst="rect">
            <a:avLst/>
          </a:prstGeom>
        </p:spPr>
      </p:pic>
      <p:pic>
        <p:nvPicPr>
          <p:cNvPr id="46" name="Graphic 45" descr="User with solid fill">
            <a:extLst>
              <a:ext uri="{FF2B5EF4-FFF2-40B4-BE49-F238E27FC236}">
                <a16:creationId xmlns:a16="http://schemas.microsoft.com/office/drawing/2014/main" id="{6BCEDE35-EBD1-6F79-2D4A-4199C01656F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542529" y="4508495"/>
            <a:ext cx="182880" cy="182880"/>
          </a:xfrm>
          <a:prstGeom prst="rect">
            <a:avLst/>
          </a:prstGeom>
        </p:spPr>
      </p:pic>
      <p:pic>
        <p:nvPicPr>
          <p:cNvPr id="47" name="Graphic 46" descr="User with solid fill">
            <a:extLst>
              <a:ext uri="{FF2B5EF4-FFF2-40B4-BE49-F238E27FC236}">
                <a16:creationId xmlns:a16="http://schemas.microsoft.com/office/drawing/2014/main" id="{1474503B-9B1E-B6B9-6036-97E101B5B6E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943692" y="4516399"/>
            <a:ext cx="182880" cy="182880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5183EAF-224F-AA74-EB88-6F2A7D2B6126}"/>
              </a:ext>
            </a:extLst>
          </p:cNvPr>
          <p:cNvCxnSpPr>
            <a:cxnSpLocks/>
          </p:cNvCxnSpPr>
          <p:nvPr/>
        </p:nvCxnSpPr>
        <p:spPr>
          <a:xfrm flipH="1">
            <a:off x="4910526" y="4638971"/>
            <a:ext cx="151919" cy="104580"/>
          </a:xfrm>
          <a:prstGeom prst="line">
            <a:avLst/>
          </a:prstGeom>
          <a:ln w="19050">
            <a:solidFill>
              <a:srgbClr val="102B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Graphic 48" descr="Database with solid fill">
            <a:extLst>
              <a:ext uri="{FF2B5EF4-FFF2-40B4-BE49-F238E27FC236}">
                <a16:creationId xmlns:a16="http://schemas.microsoft.com/office/drawing/2014/main" id="{A4E450A6-EB84-BB33-6073-BA9956A01F4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697397" y="4613659"/>
            <a:ext cx="274320" cy="274320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EE1E9C5-3FF6-520F-3E95-B531625E3D0D}"/>
              </a:ext>
            </a:extLst>
          </p:cNvPr>
          <p:cNvCxnSpPr>
            <a:cxnSpLocks/>
          </p:cNvCxnSpPr>
          <p:nvPr/>
        </p:nvCxnSpPr>
        <p:spPr>
          <a:xfrm flipH="1" flipV="1">
            <a:off x="4624769" y="4633712"/>
            <a:ext cx="142291" cy="117107"/>
          </a:xfrm>
          <a:prstGeom prst="line">
            <a:avLst/>
          </a:prstGeom>
          <a:ln w="19050">
            <a:solidFill>
              <a:srgbClr val="102B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EDF5066A-E648-A099-7C6A-BCD2F550C4AA}"/>
              </a:ext>
            </a:extLst>
          </p:cNvPr>
          <p:cNvSpPr/>
          <p:nvPr/>
        </p:nvSpPr>
        <p:spPr>
          <a:xfrm>
            <a:off x="3266223" y="5195559"/>
            <a:ext cx="137160" cy="137160"/>
          </a:xfrm>
          <a:prstGeom prst="ellipse">
            <a:avLst/>
          </a:prstGeom>
          <a:solidFill>
            <a:srgbClr val="007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FD2DA376-4EDB-8097-2FBD-54D0268E1F9E}"/>
              </a:ext>
            </a:extLst>
          </p:cNvPr>
          <p:cNvSpPr/>
          <p:nvPr/>
        </p:nvSpPr>
        <p:spPr>
          <a:xfrm>
            <a:off x="4311500" y="3613247"/>
            <a:ext cx="137160" cy="137160"/>
          </a:xfrm>
          <a:prstGeom prst="ellipse">
            <a:avLst/>
          </a:prstGeom>
          <a:solidFill>
            <a:srgbClr val="007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C6A02735-D353-E614-7D3B-20B12BBB2DEF}"/>
              </a:ext>
            </a:extLst>
          </p:cNvPr>
          <p:cNvSpPr/>
          <p:nvPr/>
        </p:nvSpPr>
        <p:spPr>
          <a:xfrm>
            <a:off x="4124476" y="2816816"/>
            <a:ext cx="137160" cy="137160"/>
          </a:xfrm>
          <a:prstGeom prst="ellipse">
            <a:avLst/>
          </a:prstGeom>
          <a:solidFill>
            <a:srgbClr val="2A56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7B96D9A-B5EB-3C8E-77A2-51EF8F4E1712}"/>
              </a:ext>
            </a:extLst>
          </p:cNvPr>
          <p:cNvSpPr/>
          <p:nvPr/>
        </p:nvSpPr>
        <p:spPr>
          <a:xfrm>
            <a:off x="3928628" y="4710053"/>
            <a:ext cx="137160" cy="137160"/>
          </a:xfrm>
          <a:prstGeom prst="ellipse">
            <a:avLst/>
          </a:prstGeom>
          <a:solidFill>
            <a:srgbClr val="2A56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875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397D9-BB35-DB07-1EE1-743007403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19D1E-C2C5-3A97-D316-4AC07A43B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059" y="2237261"/>
            <a:ext cx="5053862" cy="1600200"/>
          </a:xfrm>
        </p:spPr>
        <p:txBody>
          <a:bodyPr>
            <a:normAutofit/>
          </a:bodyPr>
          <a:lstStyle/>
          <a:p>
            <a:pPr algn="ctr"/>
            <a:r>
              <a:rPr lang="en-US" spc="300">
                <a:solidFill>
                  <a:srgbClr val="0F3858"/>
                </a:solidFill>
              </a:rPr>
              <a:t>Thank you!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C6380EE-A5B3-69B9-C29F-646FCB22351C}"/>
              </a:ext>
            </a:extLst>
          </p:cNvPr>
          <p:cNvSpPr txBox="1">
            <a:spLocks/>
          </p:cNvSpPr>
          <p:nvPr/>
        </p:nvSpPr>
        <p:spPr>
          <a:xfrm>
            <a:off x="235527" y="4756727"/>
            <a:ext cx="11720946" cy="4941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2C70BA"/>
                </a:solidFill>
                <a:latin typeface="Futura Std Light" panose="020B0402020204020303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sz="800" spc="300">
              <a:solidFill>
                <a:srgbClr val="0F3858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00C5B4-F1FD-AA88-A2BF-661A4AFB952C}"/>
              </a:ext>
            </a:extLst>
          </p:cNvPr>
          <p:cNvSpPr txBox="1"/>
          <p:nvPr/>
        </p:nvSpPr>
        <p:spPr>
          <a:xfrm>
            <a:off x="3048000" y="4510799"/>
            <a:ext cx="60960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>
                <a:latin typeface="Futura Std Light" panose="020B0402020204020303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pic>
        <p:nvPicPr>
          <p:cNvPr id="7" name="Image 6" descr="Une image contenant texte, Police, Graphique, capture d’écran&#10;&#10;Description générée automatiquement">
            <a:extLst>
              <a:ext uri="{FF2B5EF4-FFF2-40B4-BE49-F238E27FC236}">
                <a16:creationId xmlns:a16="http://schemas.microsoft.com/office/drawing/2014/main" id="{143DFA1E-947F-6833-6834-E8FFBEE7B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33384"/>
            <a:ext cx="12191999" cy="202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443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eTqFRC.fAbNV.J6gZA0G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eTqFRC.fAbNV.J6gZA0Gg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FD098C86-F8D2-F249-BAB5-E044350BD1C8}" vid="{6A992130-8C8A-3442-A735-C67414F47925}"/>
    </a:ext>
  </a:extLst>
</a:theme>
</file>

<file path=ppt/theme/theme2.xml><?xml version="1.0" encoding="utf-8"?>
<a:theme xmlns:a="http://schemas.openxmlformats.org/drawingml/2006/main" name="NCEH_ATSDR_combined">
  <a:themeElements>
    <a:clrScheme name="Custom 1">
      <a:dk1>
        <a:srgbClr val="0F56DC"/>
      </a:dk1>
      <a:lt1>
        <a:srgbClr val="FFFFFF"/>
      </a:lt1>
      <a:dk2>
        <a:srgbClr val="0B7D58"/>
      </a:dk2>
      <a:lt2>
        <a:srgbClr val="FFFFFF"/>
      </a:lt2>
      <a:accent1>
        <a:srgbClr val="7F8080"/>
      </a:accent1>
      <a:accent2>
        <a:srgbClr val="546DB4"/>
      </a:accent2>
      <a:accent3>
        <a:srgbClr val="9A3B25"/>
      </a:accent3>
      <a:accent4>
        <a:srgbClr val="7F7F7F"/>
      </a:accent4>
      <a:accent5>
        <a:srgbClr val="0033A1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4_Dividend">
  <a:themeElements>
    <a:clrScheme name="#d3f9f3">
      <a:dk1>
        <a:srgbClr val="102B40"/>
      </a:dk1>
      <a:lt1>
        <a:srgbClr val="FFFFFF"/>
      </a:lt1>
      <a:dk2>
        <a:srgbClr val="2A5660"/>
      </a:dk2>
      <a:lt2>
        <a:srgbClr val="D2F9EB"/>
      </a:lt2>
      <a:accent1>
        <a:srgbClr val="569FD3"/>
      </a:accent1>
      <a:accent2>
        <a:srgbClr val="2F78BC"/>
      </a:accent2>
      <a:accent3>
        <a:srgbClr val="0F8577"/>
      </a:accent3>
      <a:accent4>
        <a:srgbClr val="5ACB59"/>
      </a:accent4>
      <a:accent5>
        <a:srgbClr val="F4605C"/>
      </a:accent5>
      <a:accent6>
        <a:srgbClr val="851238"/>
      </a:accent6>
      <a:hlink>
        <a:srgbClr val="569FD3"/>
      </a:hlink>
      <a:folHlink>
        <a:srgbClr val="102B40"/>
      </a:folHlink>
    </a:clrScheme>
    <a:fontScheme name="NCCDPHP template blank June202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A0C26ED75B6F42858795A942B8A417" ma:contentTypeVersion="18" ma:contentTypeDescription="Crée un document." ma:contentTypeScope="" ma:versionID="d182f3109876402847789c0f9bf19ada">
  <xsd:schema xmlns:xsd="http://www.w3.org/2001/XMLSchema" xmlns:xs="http://www.w3.org/2001/XMLSchema" xmlns:p="http://schemas.microsoft.com/office/2006/metadata/properties" xmlns:ns2="edbc6619-208e-4139-904a-e28b829ed0c5" xmlns:ns3="7ec0f2c8-51f7-495d-a454-42413d559956" targetNamespace="http://schemas.microsoft.com/office/2006/metadata/properties" ma:root="true" ma:fieldsID="494e0b62db10ba8905d94693a82a3b61" ns2:_="" ns3:_="">
    <xsd:import namespace="edbc6619-208e-4139-904a-e28b829ed0c5"/>
    <xsd:import namespace="7ec0f2c8-51f7-495d-a454-42413d5599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bc6619-208e-4139-904a-e28b829ed0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992fa3da-db31-45ba-92de-38f16e295a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c0f2c8-51f7-495d-a454-42413d55995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d0e3ae4-a038-4907-b63c-24631858edc7}" ma:internalName="TaxCatchAll" ma:showField="CatchAllData" ma:web="7ec0f2c8-51f7-495d-a454-42413d5599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ec0f2c8-51f7-495d-a454-42413d559956" xsi:nil="true"/>
    <lcf76f155ced4ddcb4097134ff3c332f xmlns="edbc6619-208e-4139-904a-e28b829ed0c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449CDB9-BED2-4C22-AAEF-12BB9CDDB1DE}"/>
</file>

<file path=customXml/itemProps2.xml><?xml version="1.0" encoding="utf-8"?>
<ds:datastoreItem xmlns:ds="http://schemas.openxmlformats.org/officeDocument/2006/customXml" ds:itemID="{1B577783-C383-4399-A01F-EE390AF857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CAAAC1-F0F3-43EC-ADF2-4AF1D161417B}">
  <ds:schemaRefs>
    <ds:schemaRef ds:uri="74549803-6a6b-484e-a289-70d76010b226"/>
    <ds:schemaRef ds:uri="c08e9092-efc7-4ceb-83ea-7a257c2012d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548</Words>
  <Application>Microsoft Office PowerPoint</Application>
  <PresentationFormat>Grand écran</PresentationFormat>
  <Paragraphs>71</Paragraphs>
  <Slides>9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9</vt:i4>
      </vt:variant>
    </vt:vector>
  </HeadingPairs>
  <TitlesOfParts>
    <vt:vector size="12" baseType="lpstr">
      <vt:lpstr>Thème Office</vt:lpstr>
      <vt:lpstr>NCEH_ATSDR_combined</vt:lpstr>
      <vt:lpstr>4_Dividend</vt:lpstr>
      <vt:lpstr>Karen Hacker, MD, MPH Director, National Center for Chronic Disease and Health Promotion, CDC  USA</vt:lpstr>
      <vt:lpstr>DEPARTMENT OF HEALTH AND HUMAN SERVICES  CENTERS FOR DISEASE CONTROL AND PREVENTION (CDC)</vt:lpstr>
      <vt:lpstr>Health Disparities in the US</vt:lpstr>
      <vt:lpstr>Présentation PowerPoint</vt:lpstr>
      <vt:lpstr>Présentation PowerPoint</vt:lpstr>
      <vt:lpstr>Approaches to Address SDOH</vt:lpstr>
      <vt:lpstr>Examples of SDOH Activities and Programs</vt:lpstr>
      <vt:lpstr>Whole of Government Approach and Future CDC Efforts</vt:lpstr>
      <vt:lpstr>Thank you!</vt:lpstr>
    </vt:vector>
  </TitlesOfParts>
  <Company>ANSP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COLLETAZ Paul</dc:creator>
  <cp:lastModifiedBy>Turner, Victoria (CDC/NCCDPHP/OD)</cp:lastModifiedBy>
  <cp:revision>4</cp:revision>
  <cp:lastPrinted>2024-03-28T16:49:30Z</cp:lastPrinted>
  <dcterms:created xsi:type="dcterms:W3CDTF">2024-01-24T08:51:44Z</dcterms:created>
  <dcterms:modified xsi:type="dcterms:W3CDTF">2024-10-24T14:35:13Z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0x01010033A0C26ED75B6F42858795A942B8A417</vt:lpwstr>
  </property>
  <property fmtid="{D5CDD505-2E9C-101B-9397-08002B2CF9AE}" pid="3" name="MediaServiceImageTags">
    <vt:lpwstr/>
  </property>
  <property fmtid="{D5CDD505-2E9C-101B-9397-08002B2CF9AE}" pid="4" name="MSIP_Label_7b94a7b8-f06c-4dfe-bdcc-9b548fd58c31_Enabled">
    <vt:lpwstr>true</vt:lpwstr>
  </property>
  <property fmtid="{D5CDD505-2E9C-101B-9397-08002B2CF9AE}" pid="5" name="MSIP_Label_7b94a7b8-f06c-4dfe-bdcc-9b548fd58c31_SetDate">
    <vt:lpwstr>2024-08-28T17:26:42Z</vt:lpwstr>
  </property>
  <property fmtid="{D5CDD505-2E9C-101B-9397-08002B2CF9AE}" pid="6" name="MSIP_Label_7b94a7b8-f06c-4dfe-bdcc-9b548fd58c31_Method">
    <vt:lpwstr>Privileged</vt:lpwstr>
  </property>
  <property fmtid="{D5CDD505-2E9C-101B-9397-08002B2CF9AE}" pid="7" name="MSIP_Label_7b94a7b8-f06c-4dfe-bdcc-9b548fd58c31_Name">
    <vt:lpwstr>7b94a7b8-f06c-4dfe-bdcc-9b548fd58c31</vt:lpwstr>
  </property>
  <property fmtid="{D5CDD505-2E9C-101B-9397-08002B2CF9AE}" pid="8" name="MSIP_Label_7b94a7b8-f06c-4dfe-bdcc-9b548fd58c31_SiteId">
    <vt:lpwstr>9ce70869-60db-44fd-abe8-d2767077fc8f</vt:lpwstr>
  </property>
  <property fmtid="{D5CDD505-2E9C-101B-9397-08002B2CF9AE}" pid="9" name="MSIP_Label_7b94a7b8-f06c-4dfe-bdcc-9b548fd58c31_ActionId">
    <vt:lpwstr>ae697541-e01b-4aa3-a4ef-6aba7b9e6c3c</vt:lpwstr>
  </property>
  <property fmtid="{D5CDD505-2E9C-101B-9397-08002B2CF9AE}" pid="10" name="MSIP_Label_7b94a7b8-f06c-4dfe-bdcc-9b548fd58c31_ContentBits">
    <vt:lpwstr>0</vt:lpwstr>
  </property>
</Properties>
</file>