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147471618" r:id="rId5"/>
    <p:sldId id="294" r:id="rId6"/>
    <p:sldId id="2147471622" r:id="rId7"/>
    <p:sldId id="2147471624" r:id="rId8"/>
    <p:sldId id="2147471625" r:id="rId9"/>
    <p:sldId id="2147471626" r:id="rId10"/>
    <p:sldId id="2147471629" r:id="rId11"/>
    <p:sldId id="2147471623" r:id="rId12"/>
    <p:sldId id="2147471627" r:id="rId13"/>
    <p:sldId id="2147471628" r:id="rId14"/>
    <p:sldId id="214747160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858"/>
    <a:srgbClr val="5AAE45"/>
    <a:srgbClr val="2C70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9A27F1-9C2E-37B1-FAEF-4C0473FECD4E}" v="2" dt="2024-10-24T14:34:34.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79" autoAdjust="0"/>
    <p:restoredTop sz="94660"/>
  </p:normalViewPr>
  <p:slideViewPr>
    <p:cSldViewPr snapToGrid="0">
      <p:cViewPr varScale="1">
        <p:scale>
          <a:sx n="78" d="100"/>
          <a:sy n="78" d="100"/>
        </p:scale>
        <p:origin x="1176" y="67"/>
      </p:cViewPr>
      <p:guideLst/>
    </p:cSldViewPr>
  </p:slideViewPr>
  <p:notesTextViewPr>
    <p:cViewPr>
      <p:scale>
        <a:sx n="1" d="1"/>
        <a:sy n="1" d="1"/>
      </p:scale>
      <p:origin x="0" y="0"/>
    </p:cViewPr>
  </p:notesTextViewPr>
  <p:notesViewPr>
    <p:cSldViewPr snapToGrid="0">
      <p:cViewPr>
        <p:scale>
          <a:sx n="1" d="2"/>
          <a:sy n="1" d="2"/>
        </p:scale>
        <p:origin x="1856" y="1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lix Julio Rosenberg" userId="cfe4e8c3-518a-4c8c-9078-c5fce09ac2e4" providerId="ADAL" clId="{379C531A-B3E2-4D40-8427-70FFBE01D357}"/>
    <pc:docChg chg="undo custSel addSld delSld modSld">
      <pc:chgData name="Felix Julio Rosenberg" userId="cfe4e8c3-518a-4c8c-9078-c5fce09ac2e4" providerId="ADAL" clId="{379C531A-B3E2-4D40-8427-70FFBE01D357}" dt="2024-09-09T03:26:02.983" v="3752" actId="20577"/>
      <pc:docMkLst>
        <pc:docMk/>
      </pc:docMkLst>
      <pc:sldChg chg="modSp mod">
        <pc:chgData name="Felix Julio Rosenberg" userId="cfe4e8c3-518a-4c8c-9078-c5fce09ac2e4" providerId="ADAL" clId="{379C531A-B3E2-4D40-8427-70FFBE01D357}" dt="2024-09-05T19:15:50.479" v="1326" actId="6549"/>
        <pc:sldMkLst>
          <pc:docMk/>
          <pc:sldMk cId="3328290301" sldId="294"/>
        </pc:sldMkLst>
        <pc:spChg chg="mod">
          <ac:chgData name="Felix Julio Rosenberg" userId="cfe4e8c3-518a-4c8c-9078-c5fce09ac2e4" providerId="ADAL" clId="{379C531A-B3E2-4D40-8427-70FFBE01D357}" dt="2024-09-05T19:15:50.479" v="1326" actId="6549"/>
          <ac:spMkLst>
            <pc:docMk/>
            <pc:sldMk cId="3328290301" sldId="294"/>
            <ac:spMk id="3" creationId="{501F8707-884B-3A43-B40D-29E65D34BFCB}"/>
          </ac:spMkLst>
        </pc:spChg>
      </pc:sldChg>
      <pc:sldChg chg="modSp del mod">
        <pc:chgData name="Felix Julio Rosenberg" userId="cfe4e8c3-518a-4c8c-9078-c5fce09ac2e4" providerId="ADAL" clId="{379C531A-B3E2-4D40-8427-70FFBE01D357}" dt="2024-09-05T19:10:03.194" v="1255" actId="47"/>
        <pc:sldMkLst>
          <pc:docMk/>
          <pc:sldMk cId="2031349631" sldId="2147471613"/>
        </pc:sldMkLst>
        <pc:spChg chg="mod">
          <ac:chgData name="Felix Julio Rosenberg" userId="cfe4e8c3-518a-4c8c-9078-c5fce09ac2e4" providerId="ADAL" clId="{379C531A-B3E2-4D40-8427-70FFBE01D357}" dt="2024-09-05T16:55:05.823" v="143"/>
          <ac:spMkLst>
            <pc:docMk/>
            <pc:sldMk cId="2031349631" sldId="2147471613"/>
            <ac:spMk id="5" creationId="{00000000-0000-0000-0000-000000000000}"/>
          </ac:spMkLst>
        </pc:spChg>
      </pc:sldChg>
      <pc:sldChg chg="del">
        <pc:chgData name="Felix Julio Rosenberg" userId="cfe4e8c3-518a-4c8c-9078-c5fce09ac2e4" providerId="ADAL" clId="{379C531A-B3E2-4D40-8427-70FFBE01D357}" dt="2024-09-05T19:10:09.402" v="1256" actId="47"/>
        <pc:sldMkLst>
          <pc:docMk/>
          <pc:sldMk cId="891281530" sldId="2147471614"/>
        </pc:sldMkLst>
      </pc:sldChg>
      <pc:sldChg chg="del">
        <pc:chgData name="Felix Julio Rosenberg" userId="cfe4e8c3-518a-4c8c-9078-c5fce09ac2e4" providerId="ADAL" clId="{379C531A-B3E2-4D40-8427-70FFBE01D357}" dt="2024-09-05T19:10:26.864" v="1258" actId="47"/>
        <pc:sldMkLst>
          <pc:docMk/>
          <pc:sldMk cId="3297540718" sldId="2147471616"/>
        </pc:sldMkLst>
      </pc:sldChg>
      <pc:sldChg chg="del">
        <pc:chgData name="Felix Julio Rosenberg" userId="cfe4e8c3-518a-4c8c-9078-c5fce09ac2e4" providerId="ADAL" clId="{379C531A-B3E2-4D40-8427-70FFBE01D357}" dt="2024-09-05T19:10:11.340" v="1257" actId="47"/>
        <pc:sldMkLst>
          <pc:docMk/>
          <pc:sldMk cId="67247391" sldId="2147471621"/>
        </pc:sldMkLst>
      </pc:sldChg>
      <pc:sldChg chg="modSp mod">
        <pc:chgData name="Felix Julio Rosenberg" userId="cfe4e8c3-518a-4c8c-9078-c5fce09ac2e4" providerId="ADAL" clId="{379C531A-B3E2-4D40-8427-70FFBE01D357}" dt="2024-09-06T16:19:59.281" v="2708" actId="255"/>
        <pc:sldMkLst>
          <pc:docMk/>
          <pc:sldMk cId="2160262841" sldId="2147471622"/>
        </pc:sldMkLst>
        <pc:spChg chg="mod">
          <ac:chgData name="Felix Julio Rosenberg" userId="cfe4e8c3-518a-4c8c-9078-c5fce09ac2e4" providerId="ADAL" clId="{379C531A-B3E2-4D40-8427-70FFBE01D357}" dt="2024-09-06T16:19:59.281" v="2708" actId="255"/>
          <ac:spMkLst>
            <pc:docMk/>
            <pc:sldMk cId="2160262841" sldId="2147471622"/>
            <ac:spMk id="3" creationId="{501F8707-884B-3A43-B40D-29E65D34BFCB}"/>
          </ac:spMkLst>
        </pc:spChg>
      </pc:sldChg>
      <pc:sldChg chg="modSp mod">
        <pc:chgData name="Felix Julio Rosenberg" userId="cfe4e8c3-518a-4c8c-9078-c5fce09ac2e4" providerId="ADAL" clId="{379C531A-B3E2-4D40-8427-70FFBE01D357}" dt="2024-09-09T03:17:10.790" v="3538" actId="313"/>
        <pc:sldMkLst>
          <pc:docMk/>
          <pc:sldMk cId="3690648042" sldId="2147471623"/>
        </pc:sldMkLst>
        <pc:spChg chg="mod">
          <ac:chgData name="Felix Julio Rosenberg" userId="cfe4e8c3-518a-4c8c-9078-c5fce09ac2e4" providerId="ADAL" clId="{379C531A-B3E2-4D40-8427-70FFBE01D357}" dt="2024-09-09T03:17:10.790" v="3538" actId="313"/>
          <ac:spMkLst>
            <pc:docMk/>
            <pc:sldMk cId="3690648042" sldId="2147471623"/>
            <ac:spMk id="3" creationId="{501F8707-884B-3A43-B40D-29E65D34BFCB}"/>
          </ac:spMkLst>
        </pc:spChg>
      </pc:sldChg>
      <pc:sldChg chg="modSp mod">
        <pc:chgData name="Felix Julio Rosenberg" userId="cfe4e8c3-518a-4c8c-9078-c5fce09ac2e4" providerId="ADAL" clId="{379C531A-B3E2-4D40-8427-70FFBE01D357}" dt="2024-09-06T16:19:30.325" v="2706" actId="255"/>
        <pc:sldMkLst>
          <pc:docMk/>
          <pc:sldMk cId="1175097684" sldId="2147471624"/>
        </pc:sldMkLst>
        <pc:spChg chg="mod">
          <ac:chgData name="Felix Julio Rosenberg" userId="cfe4e8c3-518a-4c8c-9078-c5fce09ac2e4" providerId="ADAL" clId="{379C531A-B3E2-4D40-8427-70FFBE01D357}" dt="2024-09-06T16:19:30.325" v="2706" actId="255"/>
          <ac:spMkLst>
            <pc:docMk/>
            <pc:sldMk cId="1175097684" sldId="2147471624"/>
            <ac:spMk id="3" creationId="{501F8707-884B-3A43-B40D-29E65D34BFCB}"/>
          </ac:spMkLst>
        </pc:spChg>
      </pc:sldChg>
      <pc:sldChg chg="modSp mod">
        <pc:chgData name="Felix Julio Rosenberg" userId="cfe4e8c3-518a-4c8c-9078-c5fce09ac2e4" providerId="ADAL" clId="{379C531A-B3E2-4D40-8427-70FFBE01D357}" dt="2024-09-06T16:27:53.370" v="2877" actId="20577"/>
        <pc:sldMkLst>
          <pc:docMk/>
          <pc:sldMk cId="3507215445" sldId="2147471625"/>
        </pc:sldMkLst>
        <pc:spChg chg="mod">
          <ac:chgData name="Felix Julio Rosenberg" userId="cfe4e8c3-518a-4c8c-9078-c5fce09ac2e4" providerId="ADAL" clId="{379C531A-B3E2-4D40-8427-70FFBE01D357}" dt="2024-09-06T16:27:53.370" v="2877" actId="20577"/>
          <ac:spMkLst>
            <pc:docMk/>
            <pc:sldMk cId="3507215445" sldId="2147471625"/>
            <ac:spMk id="3" creationId="{501F8707-884B-3A43-B40D-29E65D34BFCB}"/>
          </ac:spMkLst>
        </pc:spChg>
        <pc:picChg chg="mod">
          <ac:chgData name="Felix Julio Rosenberg" userId="cfe4e8c3-518a-4c8c-9078-c5fce09ac2e4" providerId="ADAL" clId="{379C531A-B3E2-4D40-8427-70FFBE01D357}" dt="2024-09-05T19:33:24.287" v="1552" actId="14100"/>
          <ac:picMkLst>
            <pc:docMk/>
            <pc:sldMk cId="3507215445" sldId="2147471625"/>
            <ac:picMk id="5" creationId="{82B715EB-F6C1-4739-E6F8-47DD0BCFBBC3}"/>
          </ac:picMkLst>
        </pc:picChg>
      </pc:sldChg>
      <pc:sldChg chg="modSp mod">
        <pc:chgData name="Felix Julio Rosenberg" userId="cfe4e8c3-518a-4c8c-9078-c5fce09ac2e4" providerId="ADAL" clId="{379C531A-B3E2-4D40-8427-70FFBE01D357}" dt="2024-09-09T03:13:59.937" v="3519" actId="6549"/>
        <pc:sldMkLst>
          <pc:docMk/>
          <pc:sldMk cId="544035692" sldId="2147471626"/>
        </pc:sldMkLst>
        <pc:spChg chg="mod">
          <ac:chgData name="Felix Julio Rosenberg" userId="cfe4e8c3-518a-4c8c-9078-c5fce09ac2e4" providerId="ADAL" clId="{379C531A-B3E2-4D40-8427-70FFBE01D357}" dt="2024-09-06T15:46:50.556" v="2615" actId="6549"/>
          <ac:spMkLst>
            <pc:docMk/>
            <pc:sldMk cId="544035692" sldId="2147471626"/>
            <ac:spMk id="2" creationId="{CEE5F6E9-2D5F-EB49-A21F-BE8C40F8CE8E}"/>
          </ac:spMkLst>
        </pc:spChg>
        <pc:spChg chg="mod">
          <ac:chgData name="Felix Julio Rosenberg" userId="cfe4e8c3-518a-4c8c-9078-c5fce09ac2e4" providerId="ADAL" clId="{379C531A-B3E2-4D40-8427-70FFBE01D357}" dt="2024-09-09T03:13:59.937" v="3519" actId="6549"/>
          <ac:spMkLst>
            <pc:docMk/>
            <pc:sldMk cId="544035692" sldId="2147471626"/>
            <ac:spMk id="3" creationId="{501F8707-884B-3A43-B40D-29E65D34BFCB}"/>
          </ac:spMkLst>
        </pc:spChg>
        <pc:picChg chg="mod">
          <ac:chgData name="Felix Julio Rosenberg" userId="cfe4e8c3-518a-4c8c-9078-c5fce09ac2e4" providerId="ADAL" clId="{379C531A-B3E2-4D40-8427-70FFBE01D357}" dt="2024-09-05T19:39:03.284" v="1602" actId="14100"/>
          <ac:picMkLst>
            <pc:docMk/>
            <pc:sldMk cId="544035692" sldId="2147471626"/>
            <ac:picMk id="5" creationId="{82B715EB-F6C1-4739-E6F8-47DD0BCFBBC3}"/>
          </ac:picMkLst>
        </pc:picChg>
      </pc:sldChg>
      <pc:sldChg chg="modSp mod">
        <pc:chgData name="Felix Julio Rosenberg" userId="cfe4e8c3-518a-4c8c-9078-c5fce09ac2e4" providerId="ADAL" clId="{379C531A-B3E2-4D40-8427-70FFBE01D357}" dt="2024-09-09T03:18:55.996" v="3572" actId="20577"/>
        <pc:sldMkLst>
          <pc:docMk/>
          <pc:sldMk cId="433574586" sldId="2147471627"/>
        </pc:sldMkLst>
        <pc:spChg chg="mod">
          <ac:chgData name="Felix Julio Rosenberg" userId="cfe4e8c3-518a-4c8c-9078-c5fce09ac2e4" providerId="ADAL" clId="{379C531A-B3E2-4D40-8427-70FFBE01D357}" dt="2024-09-09T03:18:55.996" v="3572" actId="20577"/>
          <ac:spMkLst>
            <pc:docMk/>
            <pc:sldMk cId="433574586" sldId="2147471627"/>
            <ac:spMk id="3" creationId="{501F8707-884B-3A43-B40D-29E65D34BFCB}"/>
          </ac:spMkLst>
        </pc:spChg>
        <pc:picChg chg="mod">
          <ac:chgData name="Felix Julio Rosenberg" userId="cfe4e8c3-518a-4c8c-9078-c5fce09ac2e4" providerId="ADAL" clId="{379C531A-B3E2-4D40-8427-70FFBE01D357}" dt="2024-09-05T19:44:21.075" v="1625" actId="14100"/>
          <ac:picMkLst>
            <pc:docMk/>
            <pc:sldMk cId="433574586" sldId="2147471627"/>
            <ac:picMk id="5" creationId="{82B715EB-F6C1-4739-E6F8-47DD0BCFBBC3}"/>
          </ac:picMkLst>
        </pc:picChg>
      </pc:sldChg>
      <pc:sldChg chg="modSp mod">
        <pc:chgData name="Felix Julio Rosenberg" userId="cfe4e8c3-518a-4c8c-9078-c5fce09ac2e4" providerId="ADAL" clId="{379C531A-B3E2-4D40-8427-70FFBE01D357}" dt="2024-09-09T03:26:02.983" v="3752" actId="20577"/>
        <pc:sldMkLst>
          <pc:docMk/>
          <pc:sldMk cId="2852937841" sldId="2147471628"/>
        </pc:sldMkLst>
        <pc:spChg chg="mod">
          <ac:chgData name="Felix Julio Rosenberg" userId="cfe4e8c3-518a-4c8c-9078-c5fce09ac2e4" providerId="ADAL" clId="{379C531A-B3E2-4D40-8427-70FFBE01D357}" dt="2024-09-09T03:26:02.983" v="3752" actId="20577"/>
          <ac:spMkLst>
            <pc:docMk/>
            <pc:sldMk cId="2852937841" sldId="2147471628"/>
            <ac:spMk id="2" creationId="{CEE5F6E9-2D5F-EB49-A21F-BE8C40F8CE8E}"/>
          </ac:spMkLst>
        </pc:spChg>
        <pc:spChg chg="mod">
          <ac:chgData name="Felix Julio Rosenberg" userId="cfe4e8c3-518a-4c8c-9078-c5fce09ac2e4" providerId="ADAL" clId="{379C531A-B3E2-4D40-8427-70FFBE01D357}" dt="2024-09-09T03:24:56.927" v="3746" actId="790"/>
          <ac:spMkLst>
            <pc:docMk/>
            <pc:sldMk cId="2852937841" sldId="2147471628"/>
            <ac:spMk id="3" creationId="{501F8707-884B-3A43-B40D-29E65D34BFCB}"/>
          </ac:spMkLst>
        </pc:spChg>
        <pc:picChg chg="mod">
          <ac:chgData name="Felix Julio Rosenberg" userId="cfe4e8c3-518a-4c8c-9078-c5fce09ac2e4" providerId="ADAL" clId="{379C531A-B3E2-4D40-8427-70FFBE01D357}" dt="2024-09-09T03:21:08.639" v="3645" actId="14100"/>
          <ac:picMkLst>
            <pc:docMk/>
            <pc:sldMk cId="2852937841" sldId="2147471628"/>
            <ac:picMk id="5" creationId="{82B715EB-F6C1-4739-E6F8-47DD0BCFBBC3}"/>
          </ac:picMkLst>
        </pc:picChg>
      </pc:sldChg>
      <pc:sldChg chg="modSp add mod">
        <pc:chgData name="Felix Julio Rosenberg" userId="cfe4e8c3-518a-4c8c-9078-c5fce09ac2e4" providerId="ADAL" clId="{379C531A-B3E2-4D40-8427-70FFBE01D357}" dt="2024-09-06T15:57:31.730" v="2651" actId="6549"/>
        <pc:sldMkLst>
          <pc:docMk/>
          <pc:sldMk cId="909774519" sldId="2147471629"/>
        </pc:sldMkLst>
        <pc:spChg chg="mod">
          <ac:chgData name="Felix Julio Rosenberg" userId="cfe4e8c3-518a-4c8c-9078-c5fce09ac2e4" providerId="ADAL" clId="{379C531A-B3E2-4D40-8427-70FFBE01D357}" dt="2024-09-06T15:57:31.730" v="2651" actId="6549"/>
          <ac:spMkLst>
            <pc:docMk/>
            <pc:sldMk cId="909774519" sldId="2147471629"/>
            <ac:spMk id="3" creationId="{501F8707-884B-3A43-B40D-29E65D34BFCB}"/>
          </ac:spMkLst>
        </pc:spChg>
      </pc:sldChg>
      <pc:sldMasterChg chg="delSldLayout">
        <pc:chgData name="Felix Julio Rosenberg" userId="cfe4e8c3-518a-4c8c-9078-c5fce09ac2e4" providerId="ADAL" clId="{379C531A-B3E2-4D40-8427-70FFBE01D357}" dt="2024-09-05T19:10:03.194" v="1255" actId="47"/>
        <pc:sldMasterMkLst>
          <pc:docMk/>
          <pc:sldMasterMk cId="1920427975" sldId="2147483648"/>
        </pc:sldMasterMkLst>
        <pc:sldLayoutChg chg="del">
          <pc:chgData name="Felix Julio Rosenberg" userId="cfe4e8c3-518a-4c8c-9078-c5fce09ac2e4" providerId="ADAL" clId="{379C531A-B3E2-4D40-8427-70FFBE01D357}" dt="2024-09-05T19:10:03.194" v="1255" actId="47"/>
          <pc:sldLayoutMkLst>
            <pc:docMk/>
            <pc:sldMasterMk cId="1920427975" sldId="2147483648"/>
            <pc:sldLayoutMk cId="3829765888" sldId="2147483662"/>
          </pc:sldLayoutMkLst>
        </pc:sldLayoutChg>
      </pc:sldMasterChg>
    </pc:docChg>
  </pc:docChgLst>
  <pc:docChgLst>
    <pc:chgData name="Raphaële Ismaïli" userId="S::raphaele.ismaili@ianphi.org::22e4389f-b5be-4379-98af-0b2fad5d35e7" providerId="AD" clId="Web-{709A27F1-9C2E-37B1-FAEF-4C0473FECD4E}"/>
    <pc:docChg chg="modSld">
      <pc:chgData name="Raphaële Ismaïli" userId="S::raphaele.ismaili@ianphi.org::22e4389f-b5be-4379-98af-0b2fad5d35e7" providerId="AD" clId="Web-{709A27F1-9C2E-37B1-FAEF-4C0473FECD4E}" dt="2024-10-24T14:34:34.321" v="1"/>
      <pc:docMkLst>
        <pc:docMk/>
      </pc:docMkLst>
      <pc:sldChg chg="addSp delSp">
        <pc:chgData name="Raphaële Ismaïli" userId="S::raphaele.ismaili@ianphi.org::22e4389f-b5be-4379-98af-0b2fad5d35e7" providerId="AD" clId="Web-{709A27F1-9C2E-37B1-FAEF-4C0473FECD4E}" dt="2024-10-24T14:34:34.321" v="1"/>
        <pc:sldMkLst>
          <pc:docMk/>
          <pc:sldMk cId="1234444318" sldId="2147471609"/>
        </pc:sldMkLst>
        <pc:picChg chg="add">
          <ac:chgData name="Raphaële Ismaïli" userId="S::raphaele.ismaili@ianphi.org::22e4389f-b5be-4379-98af-0b2fad5d35e7" providerId="AD" clId="Web-{709A27F1-9C2E-37B1-FAEF-4C0473FECD4E}" dt="2024-10-24T14:34:34.321" v="1"/>
          <ac:picMkLst>
            <pc:docMk/>
            <pc:sldMk cId="1234444318" sldId="2147471609"/>
            <ac:picMk id="4" creationId="{1BE9D2D1-1D0F-896F-945E-41D1380E66A1}"/>
          </ac:picMkLst>
        </pc:picChg>
        <pc:picChg chg="del">
          <ac:chgData name="Raphaële Ismaïli" userId="S::raphaele.ismaili@ianphi.org::22e4389f-b5be-4379-98af-0b2fad5d35e7" providerId="AD" clId="Web-{709A27F1-9C2E-37B1-FAEF-4C0473FECD4E}" dt="2024-10-24T14:34:33.977" v="0"/>
          <ac:picMkLst>
            <pc:docMk/>
            <pc:sldMk cId="1234444318" sldId="2147471609"/>
            <ac:picMk id="5" creationId="{3D91DAC5-A759-8A25-C1F1-EA9C3076F22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690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B08BF4-ACE6-9943-AFBC-0E03144A4B56}" type="datetimeFigureOut">
              <a:t>24/10/2024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EC859A-5609-E44D-A2E5-50FAA3A6E458}" type="slidenum">
              <a:t>‹N°›</a:t>
            </a:fld>
            <a:endParaRPr lang="en-US"/>
          </a:p>
        </p:txBody>
      </p:sp>
      <p:sp>
        <p:nvSpPr>
          <p:cNvPr id="8" name="Espace réservé de l'en-tête 7"/>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Tree>
    <p:extLst>
      <p:ext uri="{BB962C8B-B14F-4D97-AF65-F5344CB8AC3E}">
        <p14:creationId xmlns:p14="http://schemas.microsoft.com/office/powerpoint/2010/main" val="1589783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38E453-5BE1-D675-EBF7-E2E0C9345F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61EE72-7D25-6608-8365-20ED93A336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914CBC-E2EF-1686-ECB8-22896C5EFBF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4938083B-FCA9-8C02-7BF6-A4BA7C1ED2A2}"/>
              </a:ext>
            </a:extLst>
          </p:cNvPr>
          <p:cNvSpPr>
            <a:spLocks noGrp="1"/>
          </p:cNvSpPr>
          <p:nvPr>
            <p:ph type="sldNum" sz="quarter" idx="5"/>
          </p:nvPr>
        </p:nvSpPr>
        <p:spPr/>
        <p:txBody>
          <a:bodyPr/>
          <a:lstStyle/>
          <a:p>
            <a:fld id="{1CEC859A-5609-E44D-A2E5-50FAA3A6E458}" type="slidenum">
              <a:rPr lang="en-US" smtClean="0"/>
              <a:t>11</a:t>
            </a:fld>
            <a:endParaRPr lang="en-US"/>
          </a:p>
        </p:txBody>
      </p:sp>
    </p:spTree>
    <p:extLst>
      <p:ext uri="{BB962C8B-B14F-4D97-AF65-F5344CB8AC3E}">
        <p14:creationId xmlns:p14="http://schemas.microsoft.com/office/powerpoint/2010/main" val="270791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 Firs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3410CAE-DC91-1D4C-9A9F-3710D17A06F9}"/>
              </a:ext>
            </a:extLst>
          </p:cNvPr>
          <p:cNvSpPr/>
          <p:nvPr userDrawn="1"/>
        </p:nvSpPr>
        <p:spPr>
          <a:xfrm>
            <a:off x="4114800" y="1"/>
            <a:ext cx="8077200"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2">
            <a:extLst>
              <a:ext uri="{FF2B5EF4-FFF2-40B4-BE49-F238E27FC236}">
                <a16:creationId xmlns:a16="http://schemas.microsoft.com/office/drawing/2014/main" id="{3DBB9B88-E00B-774A-8344-BC68E8E99185}"/>
              </a:ext>
            </a:extLst>
          </p:cNvPr>
          <p:cNvSpPr>
            <a:spLocks noGrp="1"/>
          </p:cNvSpPr>
          <p:nvPr>
            <p:ph type="body" idx="10" hasCustomPrompt="1"/>
          </p:nvPr>
        </p:nvSpPr>
        <p:spPr>
          <a:xfrm>
            <a:off x="5109935" y="1616983"/>
            <a:ext cx="6243865" cy="4472667"/>
          </a:xfrm>
        </p:spPr>
        <p:txBody>
          <a:bodyPr>
            <a:normAutofit/>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Insert presentation title</a:t>
            </a:r>
          </a:p>
        </p:txBody>
      </p:sp>
    </p:spTree>
    <p:extLst>
      <p:ext uri="{BB962C8B-B14F-4D97-AF65-F5344CB8AC3E}">
        <p14:creationId xmlns:p14="http://schemas.microsoft.com/office/powerpoint/2010/main" val="7963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EBFF30-7AB3-4E4C-900C-0ABE3022F353}"/>
              </a:ext>
            </a:extLst>
          </p:cNvPr>
          <p:cNvSpPr/>
          <p:nvPr userDrawn="1"/>
        </p:nvSpPr>
        <p:spPr>
          <a:xfrm>
            <a:off x="0" y="0"/>
            <a:ext cx="12192000"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2CF638-311B-9843-90B8-51FD216489CA}"/>
              </a:ext>
            </a:extLst>
          </p:cNvPr>
          <p:cNvSpPr>
            <a:spLocks noGrp="1"/>
          </p:cNvSpPr>
          <p:nvPr>
            <p:ph type="ctrTitle" hasCustomPrompt="1"/>
          </p:nvPr>
        </p:nvSpPr>
        <p:spPr>
          <a:xfrm>
            <a:off x="1524000" y="2729932"/>
            <a:ext cx="9144000" cy="1398135"/>
          </a:xfrm>
        </p:spPr>
        <p:txBody>
          <a:bodyPr anchor="b">
            <a:normAutofit/>
          </a:bodyPr>
          <a:lstStyle>
            <a:lvl1pPr algn="ctr">
              <a:defRPr sz="3800">
                <a:solidFill>
                  <a:schemeClr val="bg1"/>
                </a:solidFill>
              </a:defRPr>
            </a:lvl1pPr>
          </a:lstStyle>
          <a:p>
            <a:r>
              <a:rPr lang="en-US"/>
              <a:t>CLICK TO EDIT MASTER TITLE STYLE</a:t>
            </a:r>
          </a:p>
        </p:txBody>
      </p:sp>
    </p:spTree>
    <p:extLst>
      <p:ext uri="{BB962C8B-B14F-4D97-AF65-F5344CB8AC3E}">
        <p14:creationId xmlns:p14="http://schemas.microsoft.com/office/powerpoint/2010/main" val="80045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B9FCA-3234-6B42-A497-A784B5144A06}"/>
              </a:ext>
            </a:extLst>
          </p:cNvPr>
          <p:cNvSpPr>
            <a:spLocks noGrp="1"/>
          </p:cNvSpPr>
          <p:nvPr>
            <p:ph type="title" hasCustomPrompt="1"/>
          </p:nvPr>
        </p:nvSpPr>
        <p:spPr>
          <a:xfrm>
            <a:off x="720046" y="2624137"/>
            <a:ext cx="3932237" cy="1600200"/>
          </a:xfrm>
        </p:spPr>
        <p:txBody>
          <a:bodyPr anchor="b">
            <a:normAutofit/>
          </a:bodyPr>
          <a:lstStyle>
            <a:lvl1pPr>
              <a:defRPr sz="2800">
                <a:solidFill>
                  <a:srgbClr val="2C70BA"/>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78AA0CD-1B42-7147-A550-633821F55906}"/>
              </a:ext>
            </a:extLst>
          </p:cNvPr>
          <p:cNvSpPr>
            <a:spLocks noGrp="1"/>
          </p:cNvSpPr>
          <p:nvPr>
            <p:ph idx="1"/>
          </p:nvPr>
        </p:nvSpPr>
        <p:spPr>
          <a:xfrm>
            <a:off x="5302928" y="1404257"/>
            <a:ext cx="6052460" cy="4648200"/>
          </a:xfrm>
        </p:spPr>
        <p:txBody>
          <a:bodyPr/>
          <a:lstStyle>
            <a:lvl1pPr>
              <a:defRPr sz="2400"/>
            </a:lvl1pPr>
            <a:lvl2pPr>
              <a:defRPr sz="2000"/>
            </a:lvl2pPr>
            <a:lvl3pPr>
              <a:defRPr sz="16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384488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p:bg>
      <p:bgPr>
        <a:blipFill>
          <a:blip r:embed="rId2">
            <a:extLst>
              <a:ext uri="{BEBA8EAE-BF5A-486C-A8C5-ECC9F3942E4B}">
                <a14:imgProps xmlns:a14="http://schemas.microsoft.com/office/drawing/2010/main">
                  <a14:imgLayer r:embed="rId3">
                    <a14:imgEffect>
                      <a14:saturation sat="316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DF540C12-E12A-374E-BA86-1C37257AF204}"/>
              </a:ext>
            </a:extLst>
          </p:cNvPr>
          <p:cNvSpPr>
            <a:spLocks noGrp="1"/>
          </p:cNvSpPr>
          <p:nvPr>
            <p:ph idx="1"/>
          </p:nvPr>
        </p:nvSpPr>
        <p:spPr>
          <a:xfrm>
            <a:off x="838200" y="2942545"/>
            <a:ext cx="10515600" cy="323441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p:txBody>
      </p:sp>
      <p:sp>
        <p:nvSpPr>
          <p:cNvPr id="2" name="Titre 1"/>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680344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1EA8-D2BB-7E4D-902C-1EB2476B1AD6}"/>
              </a:ext>
            </a:extLst>
          </p:cNvPr>
          <p:cNvSpPr>
            <a:spLocks noGrp="1"/>
          </p:cNvSpPr>
          <p:nvPr>
            <p:ph type="title" hasCustomPrompt="1"/>
          </p:nvPr>
        </p:nvSpPr>
        <p:spPr>
          <a:xfrm>
            <a:off x="831850" y="1709739"/>
            <a:ext cx="4567464" cy="1033462"/>
          </a:xfrm>
        </p:spPr>
        <p:txBody>
          <a:bodyPr anchor="b">
            <a:normAutofit/>
          </a:bodyPr>
          <a:lstStyle>
            <a:lvl1pPr>
              <a:defRPr sz="2800">
                <a:solidFill>
                  <a:srgbClr val="2C70BA"/>
                </a:solidFill>
              </a:defRPr>
            </a:lvl1pPr>
          </a:lstStyle>
          <a:p>
            <a:r>
              <a:rPr lang="en-US"/>
              <a:t>CLICK TO EDIT MASTER TITLE STYLE</a:t>
            </a:r>
          </a:p>
        </p:txBody>
      </p:sp>
      <p:sp>
        <p:nvSpPr>
          <p:cNvPr id="3" name="Text Placeholder 2">
            <a:extLst>
              <a:ext uri="{FF2B5EF4-FFF2-40B4-BE49-F238E27FC236}">
                <a16:creationId xmlns:a16="http://schemas.microsoft.com/office/drawing/2014/main" id="{F2B0E94E-8B83-1C46-B4CE-2C7DAACFD3B3}"/>
              </a:ext>
            </a:extLst>
          </p:cNvPr>
          <p:cNvSpPr>
            <a:spLocks noGrp="1"/>
          </p:cNvSpPr>
          <p:nvPr>
            <p:ph type="body" idx="1"/>
          </p:nvPr>
        </p:nvSpPr>
        <p:spPr>
          <a:xfrm>
            <a:off x="831850" y="3026229"/>
            <a:ext cx="4567464" cy="3063421"/>
          </a:xfrm>
        </p:spPr>
        <p:txBody>
          <a:bodyPr>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11" name="Picture Placeholder 2">
            <a:extLst>
              <a:ext uri="{FF2B5EF4-FFF2-40B4-BE49-F238E27FC236}">
                <a16:creationId xmlns:a16="http://schemas.microsoft.com/office/drawing/2014/main" id="{4C709D3B-340F-344D-BB97-8EEECCA101F8}"/>
              </a:ext>
            </a:extLst>
          </p:cNvPr>
          <p:cNvSpPr>
            <a:spLocks noGrp="1"/>
          </p:cNvSpPr>
          <p:nvPr>
            <p:ph type="pic" idx="10"/>
          </p:nvPr>
        </p:nvSpPr>
        <p:spPr>
          <a:xfrm>
            <a:off x="6694714" y="992187"/>
            <a:ext cx="4876800" cy="492964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Tree>
    <p:extLst>
      <p:ext uri="{BB962C8B-B14F-4D97-AF65-F5344CB8AC3E}">
        <p14:creationId xmlns:p14="http://schemas.microsoft.com/office/powerpoint/2010/main" val="202069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DFF8C7-4E12-1044-97F3-7CA8174020B4}"/>
              </a:ext>
            </a:extLst>
          </p:cNvPr>
          <p:cNvSpPr/>
          <p:nvPr userDrawn="1"/>
        </p:nvSpPr>
        <p:spPr>
          <a:xfrm>
            <a:off x="0" y="0"/>
            <a:ext cx="6095999"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E31EA8-D2BB-7E4D-902C-1EB2476B1AD6}"/>
              </a:ext>
            </a:extLst>
          </p:cNvPr>
          <p:cNvSpPr>
            <a:spLocks noGrp="1"/>
          </p:cNvSpPr>
          <p:nvPr>
            <p:ph type="title" hasCustomPrompt="1"/>
          </p:nvPr>
        </p:nvSpPr>
        <p:spPr>
          <a:xfrm>
            <a:off x="6847116" y="1807029"/>
            <a:ext cx="4567464" cy="1033462"/>
          </a:xfrm>
        </p:spPr>
        <p:txBody>
          <a:bodyPr anchor="b">
            <a:normAutofit/>
          </a:bodyPr>
          <a:lstStyle>
            <a:lvl1pPr>
              <a:defRPr sz="2800">
                <a:solidFill>
                  <a:srgbClr val="2C70BA"/>
                </a:solidFill>
              </a:defRPr>
            </a:lvl1pPr>
          </a:lstStyle>
          <a:p>
            <a:r>
              <a:rPr lang="en-US"/>
              <a:t>CLICK TO EDIT MASTER TITLE STYLE</a:t>
            </a:r>
          </a:p>
        </p:txBody>
      </p:sp>
      <p:sp>
        <p:nvSpPr>
          <p:cNvPr id="3" name="Text Placeholder 2">
            <a:extLst>
              <a:ext uri="{FF2B5EF4-FFF2-40B4-BE49-F238E27FC236}">
                <a16:creationId xmlns:a16="http://schemas.microsoft.com/office/drawing/2014/main" id="{F2B0E94E-8B83-1C46-B4CE-2C7DAACFD3B3}"/>
              </a:ext>
            </a:extLst>
          </p:cNvPr>
          <p:cNvSpPr>
            <a:spLocks noGrp="1"/>
          </p:cNvSpPr>
          <p:nvPr>
            <p:ph type="body" idx="1"/>
          </p:nvPr>
        </p:nvSpPr>
        <p:spPr>
          <a:xfrm>
            <a:off x="6847116" y="3102432"/>
            <a:ext cx="4567464" cy="3211283"/>
          </a:xfrm>
        </p:spPr>
        <p:txBody>
          <a:bodyPr>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8" name="Picture Placeholder 2">
            <a:extLst>
              <a:ext uri="{FF2B5EF4-FFF2-40B4-BE49-F238E27FC236}">
                <a16:creationId xmlns:a16="http://schemas.microsoft.com/office/drawing/2014/main" id="{E79650DD-9FE9-6E46-980A-D710954CBB93}"/>
              </a:ext>
            </a:extLst>
          </p:cNvPr>
          <p:cNvSpPr>
            <a:spLocks noGrp="1"/>
          </p:cNvSpPr>
          <p:nvPr>
            <p:ph type="pic" idx="10"/>
          </p:nvPr>
        </p:nvSpPr>
        <p:spPr>
          <a:xfrm>
            <a:off x="642257" y="1807029"/>
            <a:ext cx="4778829" cy="450668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Tree>
    <p:extLst>
      <p:ext uri="{BB962C8B-B14F-4D97-AF65-F5344CB8AC3E}">
        <p14:creationId xmlns:p14="http://schemas.microsoft.com/office/powerpoint/2010/main" val="6852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9951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2F292-FBAA-624E-8DF0-65F4B11C8EF4}"/>
              </a:ext>
            </a:extLst>
          </p:cNvPr>
          <p:cNvSpPr>
            <a:spLocks noGrp="1"/>
          </p:cNvSpPr>
          <p:nvPr>
            <p:ph type="title"/>
          </p:nvPr>
        </p:nvSpPr>
        <p:spPr>
          <a:xfrm>
            <a:off x="838200" y="1616983"/>
            <a:ext cx="10515600" cy="984704"/>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a:extLst>
              <a:ext uri="{FF2B5EF4-FFF2-40B4-BE49-F238E27FC236}">
                <a16:creationId xmlns:a16="http://schemas.microsoft.com/office/drawing/2014/main" id="{B8ED5248-E335-5143-ABE3-01277216AB5F}"/>
              </a:ext>
            </a:extLst>
          </p:cNvPr>
          <p:cNvSpPr>
            <a:spLocks noGrp="1"/>
          </p:cNvSpPr>
          <p:nvPr>
            <p:ph type="body" idx="1"/>
          </p:nvPr>
        </p:nvSpPr>
        <p:spPr>
          <a:xfrm>
            <a:off x="838200" y="2942545"/>
            <a:ext cx="10515600" cy="323441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pic>
        <p:nvPicPr>
          <p:cNvPr id="6" name="Picture 5">
            <a:extLst>
              <a:ext uri="{FF2B5EF4-FFF2-40B4-BE49-F238E27FC236}">
                <a16:creationId xmlns:a16="http://schemas.microsoft.com/office/drawing/2014/main" id="{1F254681-13BF-2FE0-A774-96E9E79FDC5B}"/>
              </a:ext>
            </a:extLst>
          </p:cNvPr>
          <p:cNvPicPr>
            <a:picLocks noChangeAspect="1"/>
          </p:cNvPicPr>
          <p:nvPr userDrawn="1"/>
        </p:nvPicPr>
        <p:blipFill rotWithShape="1">
          <a:blip r:embed="rId9" cstate="screen">
            <a:extLst>
              <a:ext uri="{28A0092B-C50C-407E-A947-70E740481C1C}">
                <a14:useLocalDpi xmlns:a14="http://schemas.microsoft.com/office/drawing/2010/main"/>
              </a:ext>
            </a:extLst>
          </a:blip>
          <a:srcRect/>
          <a:stretch/>
        </p:blipFill>
        <p:spPr>
          <a:xfrm>
            <a:off x="282121" y="274866"/>
            <a:ext cx="3682106" cy="1140279"/>
          </a:xfrm>
          <a:prstGeom prst="rect">
            <a:avLst/>
          </a:prstGeom>
        </p:spPr>
      </p:pic>
    </p:spTree>
    <p:extLst>
      <p:ext uri="{BB962C8B-B14F-4D97-AF65-F5344CB8AC3E}">
        <p14:creationId xmlns:p14="http://schemas.microsoft.com/office/powerpoint/2010/main" val="1920427975"/>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6" r:id="rId3"/>
    <p:sldLayoutId id="2147483657" r:id="rId4"/>
    <p:sldLayoutId id="2147483651" r:id="rId5"/>
    <p:sldLayoutId id="2147483660" r:id="rId6"/>
    <p:sldLayoutId id="2147483650" r:id="rId7"/>
  </p:sldLayoutIdLst>
  <p:txStyles>
    <p:titleStyle>
      <a:lvl1pPr algn="l" defTabSz="914400" rtl="0" eaLnBrk="1" latinLnBrk="0" hangingPunct="1">
        <a:lnSpc>
          <a:spcPct val="90000"/>
        </a:lnSpc>
        <a:spcBef>
          <a:spcPct val="0"/>
        </a:spcBef>
        <a:buNone/>
        <a:defRPr sz="2800" kern="1200">
          <a:solidFill>
            <a:srgbClr val="2C70BA"/>
          </a:solidFill>
          <a:latin typeface="Futura Std Light" panose="020B04020202040203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utura Std Light" panose="020B04020202040203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utura Std Light" panose="020B04020202040203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utura Std Light" panose="020B04020202040203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Std Light" panose="020B04020202040203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Std Light" panose="020B04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6310" y="3215148"/>
            <a:ext cx="11975690" cy="1573162"/>
          </a:xfrm>
        </p:spPr>
        <p:txBody>
          <a:bodyPr>
            <a:normAutofit/>
          </a:bodyPr>
          <a:lstStyle/>
          <a:p>
            <a:pPr algn="ctr">
              <a:lnSpc>
                <a:spcPts val="2300"/>
              </a:lnSpc>
              <a:spcBef>
                <a:spcPts val="600"/>
              </a:spcBef>
            </a:pPr>
            <a:r>
              <a:rPr lang="en-US" sz="2400" dirty="0">
                <a:solidFill>
                  <a:srgbClr val="0F3858"/>
                </a:solidFill>
              </a:rPr>
              <a:t>Felix J. Rosenberg, DVM, </a:t>
            </a:r>
            <a:r>
              <a:rPr lang="en-US" sz="2400" dirty="0" err="1">
                <a:solidFill>
                  <a:srgbClr val="0F3858"/>
                </a:solidFill>
              </a:rPr>
              <a:t>MMSc</a:t>
            </a:r>
            <a:br>
              <a:rPr lang="en-US" sz="2400" dirty="0">
                <a:solidFill>
                  <a:srgbClr val="0F3858"/>
                </a:solidFill>
              </a:rPr>
            </a:br>
            <a:r>
              <a:rPr lang="en-US" sz="2400" dirty="0">
                <a:solidFill>
                  <a:srgbClr val="0F3858"/>
                </a:solidFill>
              </a:rPr>
              <a:t>Diretor, </a:t>
            </a:r>
            <a:r>
              <a:rPr lang="en-US" sz="2400" dirty="0" err="1">
                <a:solidFill>
                  <a:srgbClr val="0F3858"/>
                </a:solidFill>
              </a:rPr>
              <a:t>Fórum</a:t>
            </a:r>
            <a:r>
              <a:rPr lang="en-US" sz="2400" dirty="0">
                <a:solidFill>
                  <a:srgbClr val="0F3858"/>
                </a:solidFill>
              </a:rPr>
              <a:t> </a:t>
            </a:r>
            <a:r>
              <a:rPr lang="en-US" sz="2400" dirty="0" err="1">
                <a:solidFill>
                  <a:srgbClr val="0F3858"/>
                </a:solidFill>
              </a:rPr>
              <a:t>Itaboraí</a:t>
            </a:r>
            <a:r>
              <a:rPr lang="en-US" sz="2400" dirty="0">
                <a:solidFill>
                  <a:srgbClr val="0F3858"/>
                </a:solidFill>
              </a:rPr>
              <a:t>: Política, </a:t>
            </a:r>
            <a:r>
              <a:rPr lang="en-US" sz="2400" dirty="0" err="1">
                <a:solidFill>
                  <a:srgbClr val="0F3858"/>
                </a:solidFill>
              </a:rPr>
              <a:t>Ciência</a:t>
            </a:r>
            <a:r>
              <a:rPr lang="en-US" sz="2400" dirty="0">
                <a:solidFill>
                  <a:srgbClr val="0F3858"/>
                </a:solidFill>
              </a:rPr>
              <a:t> e Cultura </a:t>
            </a:r>
            <a:r>
              <a:rPr lang="en-US" sz="2400" dirty="0" err="1">
                <a:solidFill>
                  <a:srgbClr val="0F3858"/>
                </a:solidFill>
              </a:rPr>
              <a:t>na</a:t>
            </a:r>
            <a:r>
              <a:rPr lang="en-US" sz="2400" dirty="0">
                <a:solidFill>
                  <a:srgbClr val="0F3858"/>
                </a:solidFill>
              </a:rPr>
              <a:t> Saúde / FIOCRUZ</a:t>
            </a:r>
            <a:br>
              <a:rPr lang="en-US" sz="2400" dirty="0">
                <a:solidFill>
                  <a:srgbClr val="0F3858"/>
                </a:solidFill>
              </a:rPr>
            </a:br>
            <a:r>
              <a:rPr lang="en-US" sz="2400" dirty="0" err="1">
                <a:solidFill>
                  <a:srgbClr val="0F3858"/>
                </a:solidFill>
              </a:rPr>
              <a:t>Coordenador</a:t>
            </a:r>
            <a:r>
              <a:rPr lang="en-US" sz="2400" dirty="0">
                <a:solidFill>
                  <a:srgbClr val="0F3858"/>
                </a:solidFill>
              </a:rPr>
              <a:t>, Rede </a:t>
            </a:r>
            <a:r>
              <a:rPr lang="en-US" sz="2400" dirty="0" err="1">
                <a:solidFill>
                  <a:srgbClr val="0F3858"/>
                </a:solidFill>
              </a:rPr>
              <a:t>Latinoamericana</a:t>
            </a:r>
            <a:r>
              <a:rPr lang="en-US" sz="2400" dirty="0">
                <a:solidFill>
                  <a:srgbClr val="0F3858"/>
                </a:solidFill>
              </a:rPr>
              <a:t> IANPHI / LATAM</a:t>
            </a:r>
            <a:br>
              <a:rPr lang="en-US" sz="2400" dirty="0">
                <a:solidFill>
                  <a:srgbClr val="0F3858"/>
                </a:solidFill>
              </a:rPr>
            </a:br>
            <a:r>
              <a:rPr lang="en-US" sz="2400" dirty="0">
                <a:solidFill>
                  <a:srgbClr val="0F3858"/>
                </a:solidFill>
              </a:rPr>
              <a:t>BRASIL</a:t>
            </a:r>
            <a:endParaRPr lang="fr-FR" sz="2400" dirty="0">
              <a:solidFill>
                <a:srgbClr val="0F3858"/>
              </a:solidFill>
            </a:endParaRPr>
          </a:p>
        </p:txBody>
      </p:sp>
      <p:sp>
        <p:nvSpPr>
          <p:cNvPr id="3" name="Espace réservé du contenu 2"/>
          <p:cNvSpPr>
            <a:spLocks noGrp="1"/>
          </p:cNvSpPr>
          <p:nvPr>
            <p:ph idx="1"/>
          </p:nvPr>
        </p:nvSpPr>
        <p:spPr>
          <a:xfrm>
            <a:off x="23627" y="1153321"/>
            <a:ext cx="12182354" cy="1875014"/>
          </a:xfrm>
        </p:spPr>
        <p:txBody>
          <a:bodyPr>
            <a:normAutofit fontScale="85000" lnSpcReduction="20000"/>
          </a:bodyPr>
          <a:lstStyle/>
          <a:p>
            <a:pPr marL="0" indent="0" algn="ctr">
              <a:buNone/>
            </a:pPr>
            <a:r>
              <a:rPr lang="en-US" sz="3000" b="1" spc="300" dirty="0">
                <a:solidFill>
                  <a:srgbClr val="5AAE45"/>
                </a:solidFill>
              </a:rPr>
              <a:t>SDGs: AN INTERSECTORAL APPROACH TO FACE HEALTH INEQUITIES</a:t>
            </a:r>
          </a:p>
          <a:p>
            <a:pPr marL="0" indent="0" algn="ctr">
              <a:buNone/>
            </a:pPr>
            <a:endParaRPr lang="en-US" sz="3000" b="1" spc="300" dirty="0">
              <a:solidFill>
                <a:srgbClr val="5AAE45"/>
              </a:solidFill>
            </a:endParaRPr>
          </a:p>
          <a:p>
            <a:pPr marL="0" indent="0" algn="ctr">
              <a:buNone/>
            </a:pPr>
            <a:r>
              <a:rPr lang="en-US" sz="3000" b="1" spc="300" dirty="0">
                <a:solidFill>
                  <a:srgbClr val="5AAE45"/>
                </a:solidFill>
              </a:rPr>
              <a:t>ODS: UM ENFOQUE INTERSECTORIAL PARA ENFRENTAR AS INEQUIDADES EM SAÚDE</a:t>
            </a:r>
          </a:p>
          <a:p>
            <a:pPr algn="ctr"/>
            <a:endParaRPr lang="fr-FR" dirty="0"/>
          </a:p>
        </p:txBody>
      </p:sp>
      <p:pic>
        <p:nvPicPr>
          <p:cNvPr id="6" name="Image 5" descr="Une image contenant texte, Police, Graphique, capture d’écran&#10;&#10;Description générée automatiquement">
            <a:extLst>
              <a:ext uri="{FF2B5EF4-FFF2-40B4-BE49-F238E27FC236}">
                <a16:creationId xmlns:a16="http://schemas.microsoft.com/office/drawing/2014/main" id="{161EF461-F1AF-B96F-B9C7-0FDC97DAEA6B}"/>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657031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09600" y="1317524"/>
            <a:ext cx="2507226" cy="2661688"/>
          </a:xfrm>
        </p:spPr>
        <p:txBody>
          <a:bodyPr>
            <a:normAutofit/>
          </a:bodyPr>
          <a:lstStyle/>
          <a:p>
            <a:r>
              <a:rPr lang="en-US" b="1" dirty="0">
                <a:latin typeface="Futura Std Light"/>
                <a:cs typeface="Arial"/>
              </a:rPr>
              <a:t>THE POTENTIAL ROLE OF NPHIs: FIRST (NEW) STEPS</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293806" y="345294"/>
            <a:ext cx="8534521" cy="5957183"/>
          </a:xfrm>
        </p:spPr>
        <p:txBody>
          <a:bodyPr vert="horz" lIns="91440" tIns="45720" rIns="91440" bIns="45720" rtlCol="0" anchor="t">
            <a:normAutofit/>
          </a:bodyPr>
          <a:lstStyle/>
          <a:p>
            <a:r>
              <a:rPr lang="en-US" sz="2200" b="1" i="1" dirty="0">
                <a:solidFill>
                  <a:srgbClr val="0F3858"/>
                </a:solidFill>
                <a:latin typeface="Futura Std Light"/>
                <a:cs typeface="Futura Medium"/>
              </a:rPr>
              <a:t>Advocate</a:t>
            </a:r>
            <a:r>
              <a:rPr lang="en-US" sz="2200" dirty="0">
                <a:solidFill>
                  <a:srgbClr val="0F3858"/>
                </a:solidFill>
                <a:latin typeface="Futura Std Light"/>
                <a:cs typeface="Futura Medium"/>
              </a:rPr>
              <a:t> to incorporate Health Inequities as a strategic area of concern </a:t>
            </a:r>
            <a:r>
              <a:rPr lang="en-US" sz="2200" b="1" i="1" dirty="0">
                <a:solidFill>
                  <a:srgbClr val="0F3858"/>
                </a:solidFill>
                <a:latin typeface="Futura Std Light"/>
                <a:cs typeface="Futura Medium"/>
              </a:rPr>
              <a:t>at the NPHIs </a:t>
            </a:r>
            <a:r>
              <a:rPr lang="en-US" sz="2200" dirty="0">
                <a:solidFill>
                  <a:srgbClr val="0F3858"/>
                </a:solidFill>
                <a:latin typeface="Futura Std Light"/>
                <a:cs typeface="Futura Medium"/>
              </a:rPr>
              <a:t>– The IANPHI Committee on Health Inequalities is an excellent platform</a:t>
            </a:r>
          </a:p>
          <a:p>
            <a:r>
              <a:rPr lang="en-US" sz="2200" dirty="0">
                <a:solidFill>
                  <a:srgbClr val="0F3858"/>
                </a:solidFill>
                <a:latin typeface="Futura Std Light"/>
                <a:cs typeface="Futura Medium"/>
              </a:rPr>
              <a:t>Introduce and strengthen </a:t>
            </a:r>
            <a:r>
              <a:rPr lang="en-US" sz="2200" b="1" i="1" dirty="0">
                <a:solidFill>
                  <a:srgbClr val="0F3858"/>
                </a:solidFill>
                <a:latin typeface="Futura Std Light"/>
                <a:cs typeface="Futura Medium"/>
              </a:rPr>
              <a:t>training and research </a:t>
            </a:r>
            <a:r>
              <a:rPr lang="en-US" sz="2200" dirty="0">
                <a:solidFill>
                  <a:srgbClr val="0F3858"/>
                </a:solidFill>
                <a:latin typeface="Futura Std Light"/>
                <a:cs typeface="Futura Medium"/>
              </a:rPr>
              <a:t>about the National Health Systems including the </a:t>
            </a:r>
            <a:r>
              <a:rPr lang="en-US" sz="2200" b="1" i="1" dirty="0">
                <a:solidFill>
                  <a:srgbClr val="0F3858"/>
                </a:solidFill>
                <a:latin typeface="Futura Std Light"/>
                <a:cs typeface="Futura Medium"/>
              </a:rPr>
              <a:t>acces</a:t>
            </a:r>
            <a:r>
              <a:rPr lang="en-US" sz="2200" b="1" dirty="0">
                <a:solidFill>
                  <a:srgbClr val="0F3858"/>
                </a:solidFill>
                <a:latin typeface="Futura Std Light"/>
                <a:cs typeface="Futura Medium"/>
              </a:rPr>
              <a:t>s </a:t>
            </a:r>
            <a:r>
              <a:rPr lang="en-US" sz="2200" dirty="0">
                <a:solidFill>
                  <a:srgbClr val="0F3858"/>
                </a:solidFill>
                <a:latin typeface="Futura Std Light"/>
                <a:cs typeface="Futura Medium"/>
              </a:rPr>
              <a:t>of fragile / vulnerable populations to the PHS</a:t>
            </a:r>
          </a:p>
          <a:p>
            <a:r>
              <a:rPr lang="en-US" sz="2200" b="1" i="1" dirty="0">
                <a:solidFill>
                  <a:srgbClr val="0F3858"/>
                </a:solidFill>
                <a:latin typeface="Futura Std Light"/>
                <a:cs typeface="Futura Medium"/>
              </a:rPr>
              <a:t>Monitor </a:t>
            </a:r>
            <a:r>
              <a:rPr lang="en-US" sz="2200" dirty="0">
                <a:solidFill>
                  <a:srgbClr val="0F3858"/>
                </a:solidFill>
                <a:latin typeface="Futura Std Light"/>
                <a:cs typeface="Futura Medium"/>
              </a:rPr>
              <a:t>the evolution of</a:t>
            </a:r>
            <a:r>
              <a:rPr lang="en-US" sz="2200" b="1" i="1" dirty="0">
                <a:solidFill>
                  <a:srgbClr val="0F3858"/>
                </a:solidFill>
                <a:latin typeface="Futura Std Light"/>
                <a:cs typeface="Futura Medium"/>
              </a:rPr>
              <a:t> SDGs </a:t>
            </a:r>
            <a:r>
              <a:rPr lang="en-US" sz="2200" dirty="0">
                <a:solidFill>
                  <a:srgbClr val="0F3858"/>
                </a:solidFill>
                <a:latin typeface="Futura Std Light"/>
                <a:cs typeface="Futura Medium"/>
              </a:rPr>
              <a:t>at national and territorial levels </a:t>
            </a:r>
          </a:p>
          <a:p>
            <a:r>
              <a:rPr lang="en-US" sz="2200" dirty="0">
                <a:solidFill>
                  <a:srgbClr val="0F3858"/>
                </a:solidFill>
                <a:latin typeface="Futura Std Light"/>
                <a:cs typeface="Futura Medium"/>
              </a:rPr>
              <a:t>Build </a:t>
            </a:r>
            <a:r>
              <a:rPr lang="en-US" sz="2200" b="1" i="1" dirty="0">
                <a:solidFill>
                  <a:srgbClr val="0F3858"/>
                </a:solidFill>
                <a:latin typeface="Futura Std Light"/>
                <a:cs typeface="Futura Medium"/>
              </a:rPr>
              <a:t>indicators</a:t>
            </a:r>
            <a:r>
              <a:rPr lang="en-US" sz="2200" dirty="0">
                <a:solidFill>
                  <a:srgbClr val="0F3858"/>
                </a:solidFill>
                <a:latin typeface="Futura Std Light"/>
                <a:cs typeface="Futura Medium"/>
              </a:rPr>
              <a:t> of inequities in health and wellbeing.   </a:t>
            </a:r>
          </a:p>
          <a:p>
            <a:r>
              <a:rPr lang="en-US" sz="2200" dirty="0">
                <a:solidFill>
                  <a:srgbClr val="0F3858"/>
                </a:solidFill>
                <a:latin typeface="Futura Std Light"/>
                <a:cs typeface="Futura Medium"/>
              </a:rPr>
              <a:t>Develop </a:t>
            </a:r>
            <a:r>
              <a:rPr lang="en-US" sz="2200" b="1" i="1" dirty="0">
                <a:solidFill>
                  <a:srgbClr val="0F3858"/>
                </a:solidFill>
                <a:latin typeface="Futura Std Light"/>
                <a:cs typeface="Futura Medium"/>
              </a:rPr>
              <a:t>pilot projects </a:t>
            </a:r>
            <a:r>
              <a:rPr lang="en-US" sz="2200" dirty="0">
                <a:solidFill>
                  <a:srgbClr val="0F3858"/>
                </a:solidFill>
                <a:latin typeface="Futura Std Light"/>
                <a:cs typeface="Futura Medium"/>
              </a:rPr>
              <a:t>at local / municipal levels for the implementation of </a:t>
            </a:r>
            <a:r>
              <a:rPr lang="en-US" sz="2200" b="1" i="1" dirty="0">
                <a:solidFill>
                  <a:srgbClr val="0F3858"/>
                </a:solidFill>
                <a:latin typeface="Futura Std Light"/>
                <a:cs typeface="Futura Medium"/>
              </a:rPr>
              <a:t>Social Technology </a:t>
            </a:r>
            <a:r>
              <a:rPr lang="en-US" sz="2200" dirty="0">
                <a:solidFill>
                  <a:srgbClr val="0F3858"/>
                </a:solidFill>
                <a:latin typeface="Futura Std Light"/>
                <a:cs typeface="Futura Medium"/>
              </a:rPr>
              <a:t>applying qualitative tools to identify the </a:t>
            </a:r>
            <a:r>
              <a:rPr lang="en-US" sz="2200" b="1" i="1" dirty="0">
                <a:solidFill>
                  <a:srgbClr val="0F3858"/>
                </a:solidFill>
                <a:latin typeface="Futura Std Light"/>
                <a:cs typeface="Futura Medium"/>
              </a:rPr>
              <a:t>perception</a:t>
            </a:r>
            <a:r>
              <a:rPr lang="en-US" sz="2200" dirty="0">
                <a:solidFill>
                  <a:srgbClr val="0F3858"/>
                </a:solidFill>
                <a:latin typeface="Futura Std Light"/>
                <a:cs typeface="Futura Medium"/>
              </a:rPr>
              <a:t> of specific social groups, cultures, gender and </a:t>
            </a:r>
            <a:r>
              <a:rPr lang="en-US" sz="2200" b="1" i="1" dirty="0">
                <a:solidFill>
                  <a:srgbClr val="0F3858"/>
                </a:solidFill>
                <a:latin typeface="Futura Std Light"/>
                <a:cs typeface="Futura Medium"/>
              </a:rPr>
              <a:t>territorial realities </a:t>
            </a:r>
            <a:r>
              <a:rPr lang="en-US" sz="2200" dirty="0">
                <a:solidFill>
                  <a:srgbClr val="0F3858"/>
                </a:solidFill>
                <a:latin typeface="Futura Std Light"/>
                <a:cs typeface="Futura Medium"/>
              </a:rPr>
              <a:t>on  health inequalities and wellbeing as well as their ideas and proposals to face them </a:t>
            </a:r>
          </a:p>
          <a:p>
            <a:endParaRPr lang="pt-BR" sz="2000" dirty="0">
              <a:solidFill>
                <a:srgbClr val="0F3858"/>
              </a:solidFill>
              <a:latin typeface="Futura Std Light"/>
              <a:cs typeface="Futura Medium"/>
            </a:endParaRPr>
          </a:p>
          <a:p>
            <a:pPr>
              <a:buFont typeface="Arial" panose="020B0604020202020204" pitchFamily="34" charset="0"/>
              <a:buChar char="•"/>
            </a:pPr>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540476"/>
            <a:ext cx="12191999" cy="1316568"/>
          </a:xfrm>
          <a:prstGeom prst="rect">
            <a:avLst/>
          </a:prstGeom>
        </p:spPr>
      </p:pic>
    </p:spTree>
    <p:extLst>
      <p:ext uri="{BB962C8B-B14F-4D97-AF65-F5344CB8AC3E}">
        <p14:creationId xmlns:p14="http://schemas.microsoft.com/office/powerpoint/2010/main" val="2852937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397D9-BB35-DB07-1EE1-743007403C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C19D1E-C2C5-3A97-D316-4AC07A43BD8F}"/>
              </a:ext>
            </a:extLst>
          </p:cNvPr>
          <p:cNvSpPr>
            <a:spLocks noGrp="1"/>
          </p:cNvSpPr>
          <p:nvPr>
            <p:ph type="title"/>
          </p:nvPr>
        </p:nvSpPr>
        <p:spPr>
          <a:xfrm>
            <a:off x="4940863" y="2228208"/>
            <a:ext cx="5053862" cy="1600200"/>
          </a:xfrm>
        </p:spPr>
        <p:txBody>
          <a:bodyPr>
            <a:normAutofit/>
          </a:bodyPr>
          <a:lstStyle/>
          <a:p>
            <a:r>
              <a:rPr lang="en-US" spc="300" dirty="0">
                <a:solidFill>
                  <a:srgbClr val="0F3858"/>
                </a:solidFill>
              </a:rPr>
              <a:t>Thank you!</a:t>
            </a:r>
          </a:p>
        </p:txBody>
      </p:sp>
      <p:pic>
        <p:nvPicPr>
          <p:cNvPr id="4" name="Image 3" descr="Une image contenant texte, Police, Graphique, capture d’écran&#10;&#10;Description générée automatiquement">
            <a:extLst>
              <a:ext uri="{FF2B5EF4-FFF2-40B4-BE49-F238E27FC236}">
                <a16:creationId xmlns:a16="http://schemas.microsoft.com/office/drawing/2014/main" id="{1BE9D2D1-1D0F-896F-945E-41D1380E66A1}"/>
              </a:ext>
            </a:extLst>
          </p:cNvPr>
          <p:cNvPicPr>
            <a:picLocks noChangeAspect="1"/>
          </p:cNvPicPr>
          <p:nvPr/>
        </p:nvPicPr>
        <p:blipFill>
          <a:blip r:embed="rId3"/>
          <a:stretch>
            <a:fillRect/>
          </a:stretch>
        </p:blipFill>
        <p:spPr>
          <a:xfrm>
            <a:off x="0" y="5540476"/>
            <a:ext cx="12191999" cy="1316568"/>
          </a:xfrm>
          <a:prstGeom prst="rect">
            <a:avLst/>
          </a:prstGeom>
        </p:spPr>
      </p:pic>
    </p:spTree>
    <p:extLst>
      <p:ext uri="{BB962C8B-B14F-4D97-AF65-F5344CB8AC3E}">
        <p14:creationId xmlns:p14="http://schemas.microsoft.com/office/powerpoint/2010/main" val="1234444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68594" y="1820514"/>
            <a:ext cx="3500283" cy="2158697"/>
          </a:xfrm>
        </p:spPr>
        <p:txBody>
          <a:bodyPr>
            <a:normAutofit/>
          </a:bodyPr>
          <a:lstStyle/>
          <a:p>
            <a:r>
              <a:rPr lang="en-US" b="1" dirty="0">
                <a:latin typeface="Futura Std Light"/>
                <a:cs typeface="Arial"/>
              </a:rPr>
              <a:t>SOCIAL INEQUALITIES DETERMINE HEALTH INEQUITIES</a:t>
            </a:r>
            <a:br>
              <a:rPr lang="en-US" b="1" dirty="0">
                <a:latin typeface="Futura Std Light"/>
                <a:cs typeface="Arial"/>
              </a:rPr>
            </a:br>
            <a:endParaRPr lang="en-US" b="1" dirty="0">
              <a:latin typeface="Futura Std Light"/>
              <a:cs typeface="Arial"/>
            </a:endParaRP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4316361" y="345295"/>
            <a:ext cx="7511966" cy="5514732"/>
          </a:xfrm>
        </p:spPr>
        <p:txBody>
          <a:bodyPr vert="horz" lIns="91440" tIns="45720" rIns="91440" bIns="45720" rtlCol="0" anchor="t">
            <a:normAutofit/>
          </a:bodyPr>
          <a:lstStyle/>
          <a:p>
            <a:r>
              <a:rPr lang="en-US" sz="2200" dirty="0">
                <a:solidFill>
                  <a:schemeClr val="accent1">
                    <a:lumMod val="50000"/>
                  </a:schemeClr>
                </a:solidFill>
              </a:rPr>
              <a:t>Health inequities can be defined as those </a:t>
            </a:r>
            <a:r>
              <a:rPr lang="en-US" sz="2200" b="1" i="1" dirty="0">
                <a:solidFill>
                  <a:schemeClr val="accent1">
                    <a:lumMod val="50000"/>
                  </a:schemeClr>
                </a:solidFill>
              </a:rPr>
              <a:t>differences</a:t>
            </a:r>
            <a:r>
              <a:rPr lang="en-US" sz="2200" dirty="0">
                <a:solidFill>
                  <a:schemeClr val="accent1">
                    <a:lumMod val="50000"/>
                  </a:schemeClr>
                </a:solidFill>
              </a:rPr>
              <a:t> in the exposure to biological, socio-economic and environmental determinants of health and disease, in enjoying the right to health, and in the access to health services that are </a:t>
            </a:r>
            <a:r>
              <a:rPr lang="en-US" sz="2200" b="1" i="1" dirty="0">
                <a:solidFill>
                  <a:schemeClr val="accent1">
                    <a:lumMod val="50000"/>
                  </a:schemeClr>
                </a:solidFill>
              </a:rPr>
              <a:t>avoidable and unfair </a:t>
            </a:r>
            <a:r>
              <a:rPr lang="en-US" sz="2200" dirty="0">
                <a:solidFill>
                  <a:schemeClr val="accent1">
                    <a:lumMod val="50000"/>
                  </a:schemeClr>
                </a:solidFill>
              </a:rPr>
              <a:t>and that </a:t>
            </a:r>
            <a:r>
              <a:rPr lang="en-US" sz="2200" b="1" i="1" dirty="0">
                <a:solidFill>
                  <a:schemeClr val="accent1">
                    <a:lumMod val="50000"/>
                  </a:schemeClr>
                </a:solidFill>
              </a:rPr>
              <a:t>systematically </a:t>
            </a:r>
            <a:r>
              <a:rPr lang="en-US" sz="2200" dirty="0">
                <a:solidFill>
                  <a:schemeClr val="accent1">
                    <a:lumMod val="50000"/>
                  </a:schemeClr>
                </a:solidFill>
              </a:rPr>
              <a:t>affect fragile and vulnerable populations. </a:t>
            </a:r>
          </a:p>
          <a:p>
            <a:r>
              <a:rPr lang="pt-BR" sz="2200" dirty="0">
                <a:solidFill>
                  <a:srgbClr val="0F3858"/>
                </a:solidFill>
                <a:latin typeface="Futura Std Light"/>
                <a:cs typeface="Futura Medium"/>
              </a:rPr>
              <a:t>Determinants such as housing, education, income, water and sanitation, public transportation (urban and rural mobility), sports, culture, leisure... are not only causal factors of diseases but they impair people of enjoying </a:t>
            </a:r>
            <a:r>
              <a:rPr lang="pt-BR" sz="2200" b="1" i="1" dirty="0">
                <a:solidFill>
                  <a:srgbClr val="0F3858"/>
                </a:solidFill>
                <a:latin typeface="Futura Std Light"/>
                <a:cs typeface="Futura Medium"/>
              </a:rPr>
              <a:t>citizenship and wellbeing, </a:t>
            </a:r>
            <a:r>
              <a:rPr lang="pt-BR" sz="2200" dirty="0">
                <a:solidFill>
                  <a:srgbClr val="0F3858"/>
                </a:solidFill>
                <a:latin typeface="Futura Std Light"/>
                <a:cs typeface="Futura Medium"/>
              </a:rPr>
              <a:t>probably the most important health indicators. </a:t>
            </a:r>
          </a:p>
          <a:p>
            <a:pPr>
              <a:buFont typeface="Arial" panose="020B0604020202020204" pitchFamily="34" charset="0"/>
              <a:buChar char="•"/>
            </a:pPr>
            <a:r>
              <a:rPr lang="pt-BR" sz="2200" dirty="0">
                <a:solidFill>
                  <a:schemeClr val="accent1">
                    <a:lumMod val="50000"/>
                  </a:schemeClr>
                </a:solidFill>
                <a:latin typeface="Futura Std Light"/>
                <a:cs typeface="Futura Medium"/>
              </a:rPr>
              <a:t>Systemic (resilient), avoidable and unfair differences are at the base of the </a:t>
            </a:r>
            <a:r>
              <a:rPr lang="pt-BR" sz="2200" b="1" i="1" dirty="0">
                <a:solidFill>
                  <a:schemeClr val="accent1">
                    <a:lumMod val="50000"/>
                  </a:schemeClr>
                </a:solidFill>
                <a:latin typeface="Futura Std Light"/>
                <a:cs typeface="Futura Medium"/>
              </a:rPr>
              <a:t>social structure </a:t>
            </a:r>
            <a:r>
              <a:rPr lang="pt-BR" sz="2200" dirty="0">
                <a:solidFill>
                  <a:schemeClr val="accent1">
                    <a:lumMod val="50000"/>
                  </a:schemeClr>
                </a:solidFill>
                <a:latin typeface="Futura Std Light"/>
                <a:cs typeface="Futura Medium"/>
              </a:rPr>
              <a:t>at global, national and local levels. </a:t>
            </a:r>
            <a:r>
              <a:rPr lang="pt-BR" sz="2200" dirty="0">
                <a:solidFill>
                  <a:srgbClr val="0F3858"/>
                </a:solidFill>
                <a:latin typeface="Futura Std Light"/>
                <a:cs typeface="Futura Medium"/>
              </a:rPr>
              <a:t>  </a:t>
            </a: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555226"/>
            <a:ext cx="12191999" cy="1301818"/>
          </a:xfrm>
          <a:prstGeom prst="rect">
            <a:avLst/>
          </a:prstGeom>
        </p:spPr>
      </p:pic>
    </p:spTree>
    <p:extLst>
      <p:ext uri="{BB962C8B-B14F-4D97-AF65-F5344CB8AC3E}">
        <p14:creationId xmlns:p14="http://schemas.microsoft.com/office/powerpoint/2010/main" val="332829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88258" y="2477729"/>
            <a:ext cx="3146323" cy="1501482"/>
          </a:xfrm>
        </p:spPr>
        <p:txBody>
          <a:bodyPr>
            <a:normAutofit/>
          </a:bodyPr>
          <a:lstStyle/>
          <a:p>
            <a:r>
              <a:rPr lang="en-US" b="1" dirty="0">
                <a:latin typeface="Futura Std Light"/>
                <a:cs typeface="Arial"/>
              </a:rPr>
              <a:t>EVIDENCES ARE QUITE OLD…</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991897" y="345294"/>
            <a:ext cx="7836430" cy="5957183"/>
          </a:xfrm>
        </p:spPr>
        <p:txBody>
          <a:bodyPr vert="horz" lIns="91440" tIns="45720" rIns="91440" bIns="45720" rtlCol="0" anchor="t">
            <a:normAutofit/>
          </a:bodyPr>
          <a:lstStyle/>
          <a:p>
            <a:pPr>
              <a:buFont typeface="Arial" panose="020B0604020202020204" pitchFamily="34" charset="0"/>
              <a:buChar char="•"/>
            </a:pPr>
            <a:r>
              <a:rPr lang="pt-BR" sz="2800" dirty="0">
                <a:solidFill>
                  <a:srgbClr val="0F3858"/>
                </a:solidFill>
                <a:latin typeface="Futura Std Light"/>
                <a:cs typeface="Futura Medium"/>
              </a:rPr>
              <a:t>About 200 years ago, John Snow, statistically evidenced the </a:t>
            </a:r>
            <a:r>
              <a:rPr lang="pt-BR" sz="2800" b="1" i="1" dirty="0">
                <a:solidFill>
                  <a:srgbClr val="0F3858"/>
                </a:solidFill>
                <a:latin typeface="Futura Std Light"/>
                <a:cs typeface="Futura Medium"/>
              </a:rPr>
              <a:t>territorial determination </a:t>
            </a:r>
            <a:r>
              <a:rPr lang="pt-BR" sz="2800" dirty="0">
                <a:solidFill>
                  <a:srgbClr val="0F3858"/>
                </a:solidFill>
                <a:latin typeface="Futura Std Light"/>
                <a:cs typeface="Futura Medium"/>
              </a:rPr>
              <a:t>of cholera in London, where the affected territory was characterized by the lack of </a:t>
            </a:r>
            <a:r>
              <a:rPr lang="pt-BR" sz="2800" b="1" i="1" dirty="0">
                <a:solidFill>
                  <a:srgbClr val="0F3858"/>
                </a:solidFill>
                <a:latin typeface="Futura Std Light"/>
                <a:cs typeface="Futura Medium"/>
              </a:rPr>
              <a:t>safe water supply</a:t>
            </a:r>
            <a:r>
              <a:rPr lang="pt-BR" sz="2800" dirty="0">
                <a:solidFill>
                  <a:srgbClr val="0F3858"/>
                </a:solidFill>
                <a:latin typeface="Futura Std Light"/>
                <a:cs typeface="Futura Medium"/>
              </a:rPr>
              <a:t>. He also related </a:t>
            </a:r>
            <a:r>
              <a:rPr lang="pt-BR" sz="2800" b="1" i="1" dirty="0">
                <a:solidFill>
                  <a:srgbClr val="0F3858"/>
                </a:solidFill>
                <a:latin typeface="Futura Std Light"/>
                <a:cs typeface="Futura Medium"/>
              </a:rPr>
              <a:t>low profile occupations </a:t>
            </a:r>
            <a:r>
              <a:rPr lang="pt-BR" sz="2800" dirty="0">
                <a:solidFill>
                  <a:srgbClr val="0F3858"/>
                </a:solidFill>
                <a:latin typeface="Futura Std Light"/>
                <a:cs typeface="Futura Medium"/>
              </a:rPr>
              <a:t>to up to ten times differences in cholera mortality. </a:t>
            </a:r>
          </a:p>
          <a:p>
            <a:pPr>
              <a:buFont typeface="Arial" panose="020B0604020202020204" pitchFamily="34" charset="0"/>
              <a:buChar char="•"/>
            </a:pPr>
            <a:r>
              <a:rPr lang="pt-BR" sz="2800" dirty="0">
                <a:solidFill>
                  <a:srgbClr val="0F3858"/>
                </a:solidFill>
                <a:latin typeface="Futura Std Light"/>
                <a:cs typeface="Futura Medium"/>
              </a:rPr>
              <a:t>Hence, those</a:t>
            </a:r>
            <a:r>
              <a:rPr lang="pt-BR" sz="2800" b="1" i="1" dirty="0">
                <a:solidFill>
                  <a:srgbClr val="0F3858"/>
                </a:solidFill>
                <a:latin typeface="Futura Std Light"/>
                <a:cs typeface="Futura Medium"/>
              </a:rPr>
              <a:t> occupations </a:t>
            </a:r>
            <a:r>
              <a:rPr lang="pt-BR" sz="2800" dirty="0">
                <a:solidFill>
                  <a:srgbClr val="0F3858"/>
                </a:solidFill>
                <a:latin typeface="Futura Std Light"/>
                <a:cs typeface="Futura Medium"/>
              </a:rPr>
              <a:t>were clearly associated to the </a:t>
            </a:r>
            <a:r>
              <a:rPr lang="pt-BR" sz="2800" b="1" i="1" dirty="0">
                <a:solidFill>
                  <a:srgbClr val="0F3858"/>
                </a:solidFill>
                <a:latin typeface="Futura Std Light"/>
                <a:cs typeface="Futura Medium"/>
              </a:rPr>
              <a:t>affected territory</a:t>
            </a:r>
            <a:r>
              <a:rPr lang="pt-BR" sz="2800" dirty="0">
                <a:solidFill>
                  <a:srgbClr val="0F3858"/>
                </a:solidFill>
                <a:latin typeface="Futura Std Light"/>
                <a:cs typeface="Futura Medium"/>
              </a:rPr>
              <a:t>. </a:t>
            </a:r>
          </a:p>
          <a:p>
            <a:pPr>
              <a:buFont typeface="Arial" panose="020B0604020202020204" pitchFamily="34" charset="0"/>
              <a:buChar char="•"/>
            </a:pPr>
            <a:r>
              <a:rPr lang="pt-BR" sz="2800" dirty="0">
                <a:solidFill>
                  <a:srgbClr val="0F3858"/>
                </a:solidFill>
                <a:latin typeface="Futura Std Light"/>
                <a:cs typeface="Futura Medium"/>
              </a:rPr>
              <a:t>Occupation / profession is the main indicator of </a:t>
            </a:r>
            <a:r>
              <a:rPr lang="pt-BR" sz="2800" b="1" i="1" dirty="0">
                <a:solidFill>
                  <a:srgbClr val="0F3858"/>
                </a:solidFill>
                <a:latin typeface="Futura Std Light"/>
                <a:cs typeface="Futura Medium"/>
              </a:rPr>
              <a:t>social gradient or social class</a:t>
            </a:r>
            <a:r>
              <a:rPr lang="pt-BR" sz="2800" dirty="0">
                <a:solidFill>
                  <a:srgbClr val="0F3858"/>
                </a:solidFill>
                <a:latin typeface="Futura Std Light"/>
                <a:cs typeface="Futura Medium"/>
              </a:rPr>
              <a:t>, i.e. an indicator of social structure.</a:t>
            </a:r>
          </a:p>
          <a:p>
            <a:pPr marL="0" indent="0">
              <a:buNone/>
            </a:pPr>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260257"/>
            <a:ext cx="12191999" cy="1596787"/>
          </a:xfrm>
          <a:prstGeom prst="rect">
            <a:avLst/>
          </a:prstGeom>
        </p:spPr>
      </p:pic>
    </p:spTree>
    <p:extLst>
      <p:ext uri="{BB962C8B-B14F-4D97-AF65-F5344CB8AC3E}">
        <p14:creationId xmlns:p14="http://schemas.microsoft.com/office/powerpoint/2010/main" val="216026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88258" y="2477729"/>
            <a:ext cx="3146323" cy="1501482"/>
          </a:xfrm>
        </p:spPr>
        <p:txBody>
          <a:bodyPr>
            <a:normAutofit/>
          </a:bodyPr>
          <a:lstStyle/>
          <a:p>
            <a:r>
              <a:rPr lang="en-US" b="1" dirty="0">
                <a:latin typeface="Futura Std Light"/>
                <a:cs typeface="Arial"/>
              </a:rPr>
              <a:t>EVIDENCES ARE ABUNDANT…</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991897" y="345294"/>
            <a:ext cx="7836430" cy="5957183"/>
          </a:xfrm>
        </p:spPr>
        <p:txBody>
          <a:bodyPr vert="horz" lIns="91440" tIns="45720" rIns="91440" bIns="45720" rtlCol="0" anchor="t">
            <a:normAutofit/>
          </a:bodyPr>
          <a:lstStyle/>
          <a:p>
            <a:pPr>
              <a:buFont typeface="Arial" panose="020B0604020202020204" pitchFamily="34" charset="0"/>
              <a:buChar char="•"/>
            </a:pPr>
            <a:r>
              <a:rPr lang="pt-BR" sz="2800" dirty="0">
                <a:solidFill>
                  <a:srgbClr val="0F3858"/>
                </a:solidFill>
                <a:latin typeface="Futura Std Light"/>
                <a:cs typeface="Futura Medium"/>
              </a:rPr>
              <a:t>During, at least, the last 70 years, a miriad of published papers around the world, most particularly in Latin America and Europe, utilize </a:t>
            </a:r>
            <a:r>
              <a:rPr lang="pt-BR" sz="2800" b="1" i="1" dirty="0">
                <a:solidFill>
                  <a:srgbClr val="0F3858"/>
                </a:solidFill>
                <a:latin typeface="Futura Std Light"/>
                <a:cs typeface="Futura Medium"/>
              </a:rPr>
              <a:t>socio-economic and environmental determinants </a:t>
            </a:r>
            <a:r>
              <a:rPr lang="pt-BR" sz="2800" dirty="0">
                <a:solidFill>
                  <a:srgbClr val="0F3858"/>
                </a:solidFill>
                <a:latin typeface="Futura Std Light"/>
                <a:cs typeface="Futura Medium"/>
              </a:rPr>
              <a:t>as </a:t>
            </a:r>
            <a:r>
              <a:rPr lang="pt-BR" sz="2800" b="1" i="1" dirty="0">
                <a:solidFill>
                  <a:srgbClr val="0F3858"/>
                </a:solidFill>
                <a:latin typeface="Futura Std Light"/>
                <a:cs typeface="Futura Medium"/>
              </a:rPr>
              <a:t>risk indicators </a:t>
            </a:r>
            <a:r>
              <a:rPr lang="pt-BR" sz="2800" dirty="0">
                <a:solidFill>
                  <a:srgbClr val="0F3858"/>
                </a:solidFill>
                <a:latin typeface="Futura Std Light"/>
                <a:cs typeface="Futura Medium"/>
              </a:rPr>
              <a:t>for the most diverse diseases and pathologies as well as for morbidity and mortality rates.</a:t>
            </a:r>
          </a:p>
          <a:p>
            <a:pPr>
              <a:buFont typeface="Arial" panose="020B0604020202020204" pitchFamily="34" charset="0"/>
              <a:buChar char="•"/>
            </a:pPr>
            <a:r>
              <a:rPr lang="pt-BR" sz="2800" dirty="0">
                <a:solidFill>
                  <a:srgbClr val="0F3858"/>
                </a:solidFill>
                <a:latin typeface="Futura Std Light"/>
                <a:cs typeface="Futura Medium"/>
              </a:rPr>
              <a:t>Evidences about the structural determinants of health and disease are quite abundant. </a:t>
            </a:r>
            <a:r>
              <a:rPr lang="pt-BR" sz="2800" b="1" i="1" dirty="0">
                <a:solidFill>
                  <a:srgbClr val="0F3858"/>
                </a:solidFill>
                <a:latin typeface="Futura Std Light"/>
                <a:cs typeface="Futura Medium"/>
              </a:rPr>
              <a:t>Showing this relationship is not the issue anymore</a:t>
            </a:r>
          </a:p>
          <a:p>
            <a:pPr marL="0" indent="0">
              <a:buNone/>
            </a:pPr>
            <a:r>
              <a:rPr lang="pt-BR" dirty="0">
                <a:solidFill>
                  <a:srgbClr val="0F3858"/>
                </a:solidFill>
                <a:latin typeface="Futura Std Light"/>
                <a:cs typeface="Futura Medium"/>
              </a:rPr>
              <a:t>  </a:t>
            </a:r>
          </a:p>
          <a:p>
            <a:pPr>
              <a:buFont typeface="Arial" panose="020B0604020202020204" pitchFamily="34" charset="0"/>
              <a:buChar char="•"/>
            </a:pPr>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260257"/>
            <a:ext cx="12191999" cy="1596787"/>
          </a:xfrm>
          <a:prstGeom prst="rect">
            <a:avLst/>
          </a:prstGeom>
        </p:spPr>
      </p:pic>
    </p:spTree>
    <p:extLst>
      <p:ext uri="{BB962C8B-B14F-4D97-AF65-F5344CB8AC3E}">
        <p14:creationId xmlns:p14="http://schemas.microsoft.com/office/powerpoint/2010/main" val="1175097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88258" y="2477729"/>
            <a:ext cx="3146323" cy="1501482"/>
          </a:xfrm>
        </p:spPr>
        <p:txBody>
          <a:bodyPr>
            <a:normAutofit fontScale="90000"/>
          </a:bodyPr>
          <a:lstStyle/>
          <a:p>
            <a:r>
              <a:rPr lang="en-US" b="1" dirty="0">
                <a:latin typeface="Futura Std Light"/>
                <a:cs typeface="Arial"/>
              </a:rPr>
              <a:t>SDGs, 2030 AGENDA, DISEASE, HEALTH AND WELLBEING</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991897" y="345294"/>
            <a:ext cx="7836430" cy="5957183"/>
          </a:xfrm>
        </p:spPr>
        <p:txBody>
          <a:bodyPr vert="horz" lIns="91440" tIns="45720" rIns="91440" bIns="45720" rtlCol="0" anchor="t">
            <a:normAutofit/>
          </a:bodyPr>
          <a:lstStyle/>
          <a:p>
            <a:r>
              <a:rPr lang="pt-BR" dirty="0">
                <a:solidFill>
                  <a:srgbClr val="0F3858"/>
                </a:solidFill>
                <a:latin typeface="Futura Std Light"/>
                <a:cs typeface="Futura Medium"/>
              </a:rPr>
              <a:t>The </a:t>
            </a:r>
            <a:r>
              <a:rPr lang="pt-BR" b="1" i="1" dirty="0">
                <a:solidFill>
                  <a:srgbClr val="0F3858"/>
                </a:solidFill>
                <a:latin typeface="Futura Std Light"/>
                <a:cs typeface="Futura Medium"/>
              </a:rPr>
              <a:t>world distribution of cholera </a:t>
            </a:r>
            <a:r>
              <a:rPr lang="pt-BR" dirty="0">
                <a:solidFill>
                  <a:srgbClr val="0F3858"/>
                </a:solidFill>
                <a:latin typeface="Futura Std Light"/>
                <a:cs typeface="Futura Medium"/>
              </a:rPr>
              <a:t>is nowadays, 200 years after John Snow, a mapping portrait of the status of </a:t>
            </a:r>
            <a:r>
              <a:rPr lang="pt-BR" b="1" i="1" dirty="0">
                <a:solidFill>
                  <a:srgbClr val="0F3858"/>
                </a:solidFill>
                <a:latin typeface="Futura Std Light"/>
                <a:cs typeface="Futura Medium"/>
              </a:rPr>
              <a:t>SDGs and the 2030 Agenda goals</a:t>
            </a:r>
            <a:r>
              <a:rPr lang="pt-BR" dirty="0">
                <a:solidFill>
                  <a:srgbClr val="0F3858"/>
                </a:solidFill>
                <a:latin typeface="Futura Std Light"/>
                <a:cs typeface="Futura Medium"/>
              </a:rPr>
              <a:t>. </a:t>
            </a:r>
          </a:p>
          <a:p>
            <a:r>
              <a:rPr lang="pt-BR" dirty="0">
                <a:solidFill>
                  <a:srgbClr val="0F3858"/>
                </a:solidFill>
                <a:latin typeface="Futura Std Light"/>
                <a:cs typeface="Futura Medium"/>
              </a:rPr>
              <a:t>Existing evidences allow us to measure the risk factors for the </a:t>
            </a:r>
            <a:r>
              <a:rPr lang="pt-BR" b="1" i="1" dirty="0">
                <a:solidFill>
                  <a:srgbClr val="0F3858"/>
                </a:solidFill>
                <a:latin typeface="Futura Std Light"/>
                <a:cs typeface="Futura Medium"/>
              </a:rPr>
              <a:t>achievement of SDG #3 </a:t>
            </a:r>
            <a:r>
              <a:rPr lang="pt-BR" dirty="0">
                <a:solidFill>
                  <a:srgbClr val="0F3858"/>
                </a:solidFill>
                <a:latin typeface="Futura Std Light"/>
                <a:cs typeface="Futura Medium"/>
              </a:rPr>
              <a:t>through the status of most of </a:t>
            </a:r>
            <a:r>
              <a:rPr lang="pt-BR" b="1" dirty="0">
                <a:solidFill>
                  <a:srgbClr val="0F3858"/>
                </a:solidFill>
                <a:latin typeface="Futura Std Light"/>
                <a:cs typeface="Futura Medium"/>
              </a:rPr>
              <a:t>the other SDGs</a:t>
            </a:r>
            <a:r>
              <a:rPr lang="pt-BR" dirty="0">
                <a:solidFill>
                  <a:srgbClr val="0F3858"/>
                </a:solidFill>
                <a:latin typeface="Futura Std Light"/>
                <a:cs typeface="Futura Medium"/>
              </a:rPr>
              <a:t>.  </a:t>
            </a:r>
          </a:p>
          <a:p>
            <a:r>
              <a:rPr lang="pt-BR" dirty="0">
                <a:solidFill>
                  <a:srgbClr val="0F3858"/>
                </a:solidFill>
                <a:latin typeface="Futura Std Light"/>
                <a:cs typeface="Futura Medium"/>
              </a:rPr>
              <a:t>Reciprocally, SDG #3 can be used as </a:t>
            </a:r>
            <a:r>
              <a:rPr lang="pt-BR" b="1" i="1" dirty="0">
                <a:solidFill>
                  <a:srgbClr val="0F3858"/>
                </a:solidFill>
                <a:latin typeface="Futura Std Light"/>
                <a:cs typeface="Futura Medium"/>
              </a:rPr>
              <a:t>indicator</a:t>
            </a:r>
            <a:r>
              <a:rPr lang="pt-BR" dirty="0">
                <a:solidFill>
                  <a:srgbClr val="0F3858"/>
                </a:solidFill>
                <a:latin typeface="Futura Std Light"/>
                <a:cs typeface="Futura Medium"/>
              </a:rPr>
              <a:t> of the achievement of </a:t>
            </a:r>
            <a:r>
              <a:rPr lang="pt-BR" b="1" i="1" dirty="0">
                <a:solidFill>
                  <a:srgbClr val="0F3858"/>
                </a:solidFill>
                <a:latin typeface="Futura Std Light"/>
                <a:cs typeface="Futura Medium"/>
              </a:rPr>
              <a:t>most of the other SDGs. </a:t>
            </a:r>
          </a:p>
          <a:p>
            <a:r>
              <a:rPr lang="pt-BR" dirty="0">
                <a:solidFill>
                  <a:srgbClr val="0F3858"/>
                </a:solidFill>
                <a:latin typeface="Futura Std Light"/>
                <a:cs typeface="Futura Medium"/>
              </a:rPr>
              <a:t>Therefore, equity in </a:t>
            </a:r>
            <a:r>
              <a:rPr lang="pt-BR" b="1" i="1" dirty="0">
                <a:solidFill>
                  <a:srgbClr val="0F3858"/>
                </a:solidFill>
                <a:latin typeface="Futura Std Light"/>
                <a:cs typeface="Futura Medium"/>
              </a:rPr>
              <a:t>health and wellbeing</a:t>
            </a:r>
            <a:r>
              <a:rPr lang="pt-BR" dirty="0">
                <a:solidFill>
                  <a:srgbClr val="0F3858"/>
                </a:solidFill>
                <a:latin typeface="Futura Std Light"/>
                <a:cs typeface="Futura Medium"/>
              </a:rPr>
              <a:t>, is directly related to the achievement of most of the SDGs and its 2030 Agenda goals: </a:t>
            </a:r>
            <a:r>
              <a:rPr lang="pt-BR" b="1" i="1" dirty="0">
                <a:solidFill>
                  <a:srgbClr val="0F3858"/>
                </a:solidFill>
                <a:latin typeface="Futura Std Light"/>
                <a:cs typeface="Futura Medium"/>
              </a:rPr>
              <a:t>Nobody is to be left behind</a:t>
            </a:r>
            <a:r>
              <a:rPr lang="pt-BR" dirty="0">
                <a:solidFill>
                  <a:srgbClr val="0F3858"/>
                </a:solidFill>
                <a:latin typeface="Futura Std Light"/>
                <a:cs typeface="Futura Medium"/>
              </a:rPr>
              <a:t>.</a:t>
            </a:r>
          </a:p>
          <a:p>
            <a:r>
              <a:rPr lang="pt-BR" dirty="0">
                <a:solidFill>
                  <a:srgbClr val="0F3858"/>
                </a:solidFill>
                <a:latin typeface="Futura Std Light"/>
                <a:cs typeface="Futura Medium"/>
              </a:rPr>
              <a:t>This is the true meaning of “</a:t>
            </a:r>
            <a:r>
              <a:rPr lang="pt-BR" b="1" i="1" dirty="0">
                <a:solidFill>
                  <a:srgbClr val="0F3858"/>
                </a:solidFill>
                <a:latin typeface="Futura Std Light"/>
                <a:cs typeface="Futura Medium"/>
              </a:rPr>
              <a:t>Health on All Policies</a:t>
            </a:r>
            <a:r>
              <a:rPr lang="pt-BR" dirty="0">
                <a:solidFill>
                  <a:srgbClr val="0F3858"/>
                </a:solidFill>
                <a:latin typeface="Futura Std Light"/>
                <a:cs typeface="Futura Medium"/>
              </a:rPr>
              <a:t>”</a:t>
            </a:r>
          </a:p>
          <a:p>
            <a:pPr marL="0" indent="0">
              <a:buNone/>
            </a:pPr>
            <a:endParaRPr lang="pt-BR"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771535"/>
            <a:ext cx="12191999" cy="1085509"/>
          </a:xfrm>
          <a:prstGeom prst="rect">
            <a:avLst/>
          </a:prstGeom>
        </p:spPr>
      </p:pic>
    </p:spTree>
    <p:extLst>
      <p:ext uri="{BB962C8B-B14F-4D97-AF65-F5344CB8AC3E}">
        <p14:creationId xmlns:p14="http://schemas.microsoft.com/office/powerpoint/2010/main" val="3507215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88258" y="2477729"/>
            <a:ext cx="3146323" cy="1501482"/>
          </a:xfrm>
        </p:spPr>
        <p:txBody>
          <a:bodyPr>
            <a:normAutofit/>
          </a:bodyPr>
          <a:lstStyle/>
          <a:p>
            <a:r>
              <a:rPr lang="en-US" b="1" dirty="0">
                <a:latin typeface="Futura Std Light"/>
                <a:cs typeface="Arial"/>
              </a:rPr>
              <a:t>OPPORTUNITIES FOR THE HEALTH SECTOR</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991897" y="345294"/>
            <a:ext cx="7836430" cy="5957183"/>
          </a:xfrm>
        </p:spPr>
        <p:txBody>
          <a:bodyPr vert="horz" lIns="91440" tIns="45720" rIns="91440" bIns="45720" rtlCol="0" anchor="t">
            <a:normAutofit fontScale="25000" lnSpcReduction="20000"/>
          </a:bodyPr>
          <a:lstStyle/>
          <a:p>
            <a:r>
              <a:rPr lang="pt-BR" sz="9600" dirty="0">
                <a:solidFill>
                  <a:srgbClr val="0F3858"/>
                </a:solidFill>
                <a:latin typeface="Futura Std Light"/>
                <a:cs typeface="Futura Medium"/>
              </a:rPr>
              <a:t>The </a:t>
            </a:r>
            <a:r>
              <a:rPr lang="pt-BR" sz="9600" b="1" i="1" dirty="0">
                <a:solidFill>
                  <a:srgbClr val="0F3858"/>
                </a:solidFill>
                <a:latin typeface="Futura Std Light"/>
                <a:cs typeface="Futura Medium"/>
              </a:rPr>
              <a:t>challenge</a:t>
            </a:r>
            <a:r>
              <a:rPr lang="pt-BR" sz="9600" dirty="0">
                <a:solidFill>
                  <a:srgbClr val="0F3858"/>
                </a:solidFill>
                <a:latin typeface="Futura Std Light"/>
                <a:cs typeface="Futura Medium"/>
              </a:rPr>
              <a:t> is: What can we do, from the health sector, and more specifically from the </a:t>
            </a:r>
            <a:r>
              <a:rPr lang="pt-BR" sz="9600" b="1" i="1" dirty="0">
                <a:solidFill>
                  <a:srgbClr val="0F3858"/>
                </a:solidFill>
                <a:latin typeface="Futura Std Light"/>
                <a:cs typeface="Futura Medium"/>
              </a:rPr>
              <a:t>NPHIs</a:t>
            </a:r>
            <a:r>
              <a:rPr lang="pt-BR" sz="9600" dirty="0">
                <a:solidFill>
                  <a:srgbClr val="0F3858"/>
                </a:solidFill>
                <a:latin typeface="Futura Std Light"/>
                <a:cs typeface="Futura Medium"/>
              </a:rPr>
              <a:t>, in order to </a:t>
            </a:r>
            <a:r>
              <a:rPr lang="pt-BR" sz="9600" b="1" i="1" dirty="0">
                <a:solidFill>
                  <a:srgbClr val="0F3858"/>
                </a:solidFill>
                <a:latin typeface="Futura Std Light"/>
                <a:cs typeface="Futura Medium"/>
              </a:rPr>
              <a:t>intervene / interfere in all policies </a:t>
            </a:r>
            <a:r>
              <a:rPr lang="pt-BR" sz="9600" dirty="0">
                <a:solidFill>
                  <a:srgbClr val="0F3858"/>
                </a:solidFill>
                <a:latin typeface="Futura Std Light"/>
                <a:cs typeface="Futura Medium"/>
              </a:rPr>
              <a:t>to face health inequities? </a:t>
            </a:r>
          </a:p>
          <a:p>
            <a:r>
              <a:rPr lang="pt-BR" sz="9600" dirty="0">
                <a:solidFill>
                  <a:srgbClr val="0F3858"/>
                </a:solidFill>
                <a:latin typeface="Futura Std Light"/>
                <a:cs typeface="Futura Medium"/>
              </a:rPr>
              <a:t>We have some </a:t>
            </a:r>
            <a:r>
              <a:rPr lang="pt-BR" sz="9600" b="1" i="1" dirty="0">
                <a:solidFill>
                  <a:srgbClr val="0F3858"/>
                </a:solidFill>
                <a:latin typeface="Futura Std Light"/>
                <a:cs typeface="Futura Medium"/>
              </a:rPr>
              <a:t>opportunities</a:t>
            </a:r>
            <a:r>
              <a:rPr lang="pt-BR" sz="9600" dirty="0">
                <a:solidFill>
                  <a:srgbClr val="0F3858"/>
                </a:solidFill>
                <a:latin typeface="Futura Std Light"/>
                <a:cs typeface="Futura Medium"/>
              </a:rPr>
              <a:t>, such as enhancing the </a:t>
            </a:r>
            <a:r>
              <a:rPr lang="pt-BR" sz="9600" b="1" i="1" dirty="0">
                <a:solidFill>
                  <a:srgbClr val="0F3858"/>
                </a:solidFill>
                <a:latin typeface="Futura Std Light"/>
                <a:cs typeface="Futura Medium"/>
              </a:rPr>
              <a:t>equitative access </a:t>
            </a:r>
            <a:r>
              <a:rPr lang="pt-BR" sz="9600" dirty="0">
                <a:solidFill>
                  <a:srgbClr val="0F3858"/>
                </a:solidFill>
                <a:latin typeface="Futura Std Light"/>
                <a:cs typeface="Futura Medium"/>
              </a:rPr>
              <a:t>to </a:t>
            </a:r>
            <a:r>
              <a:rPr lang="pt-BR" sz="9600" b="1" i="1" dirty="0">
                <a:solidFill>
                  <a:srgbClr val="0F3858"/>
                </a:solidFill>
                <a:latin typeface="Futura Std Light"/>
                <a:cs typeface="Futura Medium"/>
              </a:rPr>
              <a:t>health products </a:t>
            </a:r>
            <a:r>
              <a:rPr lang="pt-BR" sz="9600" dirty="0">
                <a:solidFill>
                  <a:srgbClr val="0F3858"/>
                </a:solidFill>
                <a:latin typeface="Futura Std Light"/>
                <a:cs typeface="Futura Medium"/>
              </a:rPr>
              <a:t>and advocating for the universal access to </a:t>
            </a:r>
            <a:r>
              <a:rPr lang="pt-BR" sz="9600" b="1" i="1" dirty="0">
                <a:solidFill>
                  <a:srgbClr val="0F3858"/>
                </a:solidFill>
                <a:latin typeface="Futura Std Light"/>
                <a:cs typeface="Futura Medium"/>
              </a:rPr>
              <a:t>health services</a:t>
            </a:r>
            <a:r>
              <a:rPr lang="pt-BR" sz="9600" dirty="0">
                <a:solidFill>
                  <a:srgbClr val="0F3858"/>
                </a:solidFill>
                <a:latin typeface="Futura Std Light"/>
                <a:cs typeface="Futura Medium"/>
              </a:rPr>
              <a:t>.</a:t>
            </a:r>
          </a:p>
          <a:p>
            <a:r>
              <a:rPr lang="pt-BR" sz="9600" b="1" i="1" dirty="0">
                <a:solidFill>
                  <a:srgbClr val="0F3858"/>
                </a:solidFill>
                <a:latin typeface="Futura Std Light"/>
                <a:cs typeface="Futura Medium"/>
              </a:rPr>
              <a:t>Fiocruz, </a:t>
            </a:r>
            <a:r>
              <a:rPr lang="pt-BR" sz="9600" dirty="0">
                <a:solidFill>
                  <a:srgbClr val="0F3858"/>
                </a:solidFill>
                <a:latin typeface="Futura Std Light"/>
                <a:cs typeface="Futura Medium"/>
              </a:rPr>
              <a:t>Brazilian NPHI, in its 125 years, influenced national policies, including the creation of its </a:t>
            </a:r>
            <a:r>
              <a:rPr lang="pt-BR" sz="9600" b="1" i="1" dirty="0">
                <a:solidFill>
                  <a:srgbClr val="0F3858"/>
                </a:solidFill>
                <a:latin typeface="Futura Std Light"/>
                <a:cs typeface="Futura Medium"/>
              </a:rPr>
              <a:t>Unified National Health System – SUS;</a:t>
            </a:r>
            <a:r>
              <a:rPr lang="pt-BR" sz="9600" dirty="0">
                <a:solidFill>
                  <a:srgbClr val="0F3858"/>
                </a:solidFill>
                <a:latin typeface="Futura Std Light"/>
                <a:cs typeface="Futura Medium"/>
              </a:rPr>
              <a:t> producing </a:t>
            </a:r>
            <a:r>
              <a:rPr lang="pt-BR" sz="9600" b="1" i="1" dirty="0">
                <a:solidFill>
                  <a:srgbClr val="0F3858"/>
                </a:solidFill>
                <a:latin typeface="Futura Std Light"/>
                <a:cs typeface="Futura Medium"/>
              </a:rPr>
              <a:t>vaccines, drugs and diagnostic kits </a:t>
            </a:r>
            <a:r>
              <a:rPr lang="pt-BR" sz="9600" dirty="0">
                <a:solidFill>
                  <a:srgbClr val="0F3858"/>
                </a:solidFill>
                <a:latin typeface="Futura Std Light"/>
                <a:cs typeface="Futura Medium"/>
              </a:rPr>
              <a:t>for public access; establishing specific policies for vulnerable populations, such </a:t>
            </a:r>
            <a:r>
              <a:rPr lang="pt-BR" sz="9600" b="1" i="1" dirty="0">
                <a:solidFill>
                  <a:srgbClr val="0F3858"/>
                </a:solidFill>
                <a:latin typeface="Futura Std Light"/>
                <a:cs typeface="Futura Medium"/>
              </a:rPr>
              <a:t>as indigenous and afro-descendants</a:t>
            </a:r>
            <a:r>
              <a:rPr lang="pt-BR" sz="9600" i="1" dirty="0">
                <a:solidFill>
                  <a:srgbClr val="0F3858"/>
                </a:solidFill>
                <a:latin typeface="Futura Std Light"/>
                <a:cs typeface="Futura Medium"/>
              </a:rPr>
              <a:t>; </a:t>
            </a:r>
            <a:r>
              <a:rPr lang="pt-BR" sz="9600" b="1" i="1" dirty="0">
                <a:solidFill>
                  <a:srgbClr val="0F3858"/>
                </a:solidFill>
                <a:latin typeface="Futura Std Light"/>
                <a:cs typeface="Futura Medium"/>
              </a:rPr>
              <a:t>training</a:t>
            </a:r>
            <a:r>
              <a:rPr lang="pt-BR" sz="9600" i="1" dirty="0">
                <a:solidFill>
                  <a:srgbClr val="0F3858"/>
                </a:solidFill>
                <a:latin typeface="Futura Std Light"/>
                <a:cs typeface="Futura Medium"/>
              </a:rPr>
              <a:t> public health professionals and health technicians including </a:t>
            </a:r>
            <a:r>
              <a:rPr lang="pt-BR" sz="9600" b="1" i="1" dirty="0">
                <a:solidFill>
                  <a:srgbClr val="0F3858"/>
                </a:solidFill>
                <a:latin typeface="Futura Std Light"/>
                <a:cs typeface="Futura Medium"/>
              </a:rPr>
              <a:t>Community Health Agents</a:t>
            </a:r>
            <a:r>
              <a:rPr lang="pt-BR" sz="9600" i="1" dirty="0">
                <a:solidFill>
                  <a:srgbClr val="0F3858"/>
                </a:solidFill>
                <a:latin typeface="Futura Std Light"/>
                <a:cs typeface="Futura Medium"/>
              </a:rPr>
              <a:t>, </a:t>
            </a:r>
            <a:r>
              <a:rPr lang="pt-BR" sz="9600" dirty="0">
                <a:solidFill>
                  <a:srgbClr val="0F3858"/>
                </a:solidFill>
                <a:latin typeface="Futura Std Light"/>
                <a:cs typeface="Futura Medium"/>
              </a:rPr>
              <a:t>among many other health equity related issues</a:t>
            </a:r>
          </a:p>
          <a:p>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456903"/>
            <a:ext cx="12191999" cy="1400141"/>
          </a:xfrm>
          <a:prstGeom prst="rect">
            <a:avLst/>
          </a:prstGeom>
        </p:spPr>
      </p:pic>
    </p:spTree>
    <p:extLst>
      <p:ext uri="{BB962C8B-B14F-4D97-AF65-F5344CB8AC3E}">
        <p14:creationId xmlns:p14="http://schemas.microsoft.com/office/powerpoint/2010/main" val="54403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88258" y="2477729"/>
            <a:ext cx="3146323" cy="1501482"/>
          </a:xfrm>
        </p:spPr>
        <p:txBody>
          <a:bodyPr>
            <a:normAutofit fontScale="90000"/>
          </a:bodyPr>
          <a:lstStyle/>
          <a:p>
            <a:r>
              <a:rPr lang="en-US" b="1" dirty="0">
                <a:latin typeface="Futura Std Light"/>
                <a:cs typeface="Arial"/>
              </a:rPr>
              <a:t>HEALTH INEQUITIES CAN ONLY BE APPROACHED INTERSECTORIALLY</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991897" y="345294"/>
            <a:ext cx="7836430" cy="5957183"/>
          </a:xfrm>
        </p:spPr>
        <p:txBody>
          <a:bodyPr vert="horz" lIns="91440" tIns="45720" rIns="91440" bIns="45720" rtlCol="0" anchor="t">
            <a:normAutofit/>
          </a:bodyPr>
          <a:lstStyle/>
          <a:p>
            <a:r>
              <a:rPr lang="pt-BR" dirty="0">
                <a:solidFill>
                  <a:srgbClr val="0F3858"/>
                </a:solidFill>
                <a:latin typeface="Futura Std Light"/>
                <a:cs typeface="Futura Medium"/>
              </a:rPr>
              <a:t>However, facing </a:t>
            </a:r>
            <a:r>
              <a:rPr lang="pt-BR" b="1" i="1" dirty="0">
                <a:solidFill>
                  <a:srgbClr val="0F3858"/>
                </a:solidFill>
                <a:latin typeface="Futura Std Light"/>
                <a:cs typeface="Futura Medium"/>
              </a:rPr>
              <a:t>intersectoral resilient changes </a:t>
            </a:r>
            <a:r>
              <a:rPr lang="pt-BR" dirty="0">
                <a:solidFill>
                  <a:srgbClr val="0F3858"/>
                </a:solidFill>
                <a:latin typeface="Futura Std Light"/>
                <a:cs typeface="Futura Medium"/>
              </a:rPr>
              <a:t>that impact nationally the social, economic and environmental determinants of health and disease are, in general, </a:t>
            </a:r>
            <a:r>
              <a:rPr lang="pt-BR" b="1" i="1" dirty="0">
                <a:solidFill>
                  <a:srgbClr val="0F3858"/>
                </a:solidFill>
                <a:latin typeface="Futura Std Light"/>
                <a:cs typeface="Futura Medium"/>
              </a:rPr>
              <a:t>out of our scope </a:t>
            </a:r>
            <a:r>
              <a:rPr lang="pt-BR" dirty="0">
                <a:solidFill>
                  <a:srgbClr val="0F3858"/>
                </a:solidFill>
                <a:latin typeface="Futura Std Light"/>
                <a:cs typeface="Futura Medium"/>
              </a:rPr>
              <a:t>of actions and responsibilities.</a:t>
            </a:r>
          </a:p>
          <a:p>
            <a:r>
              <a:rPr lang="pt-BR" dirty="0">
                <a:solidFill>
                  <a:srgbClr val="0F3858"/>
                </a:solidFill>
                <a:latin typeface="Futura Std Light"/>
                <a:cs typeface="Futura Medium"/>
              </a:rPr>
              <a:t>Whereas sectoral policies are discussed globally and defined at national levels, the implementation and impact of these policies will </a:t>
            </a:r>
            <a:r>
              <a:rPr lang="pt-BR" b="1" i="1" dirty="0">
                <a:solidFill>
                  <a:srgbClr val="0F3858"/>
                </a:solidFill>
                <a:latin typeface="Futura Std Light"/>
                <a:cs typeface="Futura Medium"/>
              </a:rPr>
              <a:t>integrate at the territories</a:t>
            </a:r>
            <a:r>
              <a:rPr lang="pt-BR" dirty="0">
                <a:solidFill>
                  <a:srgbClr val="0F3858"/>
                </a:solidFill>
                <a:latin typeface="Futura Std Light"/>
                <a:cs typeface="Futura Medium"/>
              </a:rPr>
              <a:t>, where people live.</a:t>
            </a:r>
          </a:p>
          <a:p>
            <a:r>
              <a:rPr lang="pt-BR" dirty="0">
                <a:solidFill>
                  <a:srgbClr val="0F3858"/>
                </a:solidFill>
                <a:latin typeface="Futura Std Light"/>
                <a:cs typeface="Futura Medium"/>
              </a:rPr>
              <a:t>As initially shown by John Snow in the early days of epidemiology, </a:t>
            </a:r>
            <a:r>
              <a:rPr lang="pt-BR" b="1" i="1" dirty="0">
                <a:solidFill>
                  <a:srgbClr val="0F3858"/>
                </a:solidFill>
                <a:latin typeface="Futura Std Light"/>
                <a:cs typeface="Futura Medium"/>
              </a:rPr>
              <a:t>fragile / vulnerable territories are characterized by fragile / vulnerable social structure</a:t>
            </a:r>
            <a:endParaRPr lang="pt-BR" dirty="0">
              <a:solidFill>
                <a:srgbClr val="0F3858"/>
              </a:solidFill>
              <a:latin typeface="Futura Std Light"/>
              <a:cs typeface="Futura Medium"/>
            </a:endParaRPr>
          </a:p>
          <a:p>
            <a:endParaRPr lang="pt-BR" sz="2800" dirty="0">
              <a:solidFill>
                <a:srgbClr val="0F3858"/>
              </a:solidFill>
              <a:latin typeface="Futura Std Light"/>
              <a:cs typeface="Futura Medium"/>
            </a:endParaRPr>
          </a:p>
          <a:p>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456903"/>
            <a:ext cx="12191999" cy="1400141"/>
          </a:xfrm>
          <a:prstGeom prst="rect">
            <a:avLst/>
          </a:prstGeom>
        </p:spPr>
      </p:pic>
    </p:spTree>
    <p:extLst>
      <p:ext uri="{BB962C8B-B14F-4D97-AF65-F5344CB8AC3E}">
        <p14:creationId xmlns:p14="http://schemas.microsoft.com/office/powerpoint/2010/main" val="90977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68595" y="1820514"/>
            <a:ext cx="2290916" cy="2158697"/>
          </a:xfrm>
        </p:spPr>
        <p:txBody>
          <a:bodyPr>
            <a:normAutofit/>
          </a:bodyPr>
          <a:lstStyle/>
          <a:p>
            <a:r>
              <a:rPr lang="en-US" b="1" dirty="0">
                <a:latin typeface="Futura Std Light"/>
                <a:cs typeface="Arial"/>
              </a:rPr>
              <a:t>THINK GLOBAL / ACT LOCAL</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283974" y="345294"/>
            <a:ext cx="8544353" cy="5957183"/>
          </a:xfrm>
        </p:spPr>
        <p:txBody>
          <a:bodyPr vert="horz" lIns="91440" tIns="45720" rIns="91440" bIns="45720" rtlCol="0" anchor="t">
            <a:normAutofit/>
          </a:bodyPr>
          <a:lstStyle/>
          <a:p>
            <a:r>
              <a:rPr lang="en-US" sz="2800" b="1" i="1" dirty="0">
                <a:solidFill>
                  <a:srgbClr val="0F3858"/>
                </a:solidFill>
                <a:latin typeface="Futura Std Light"/>
                <a:cs typeface="Futura Medium"/>
              </a:rPr>
              <a:t>Intersectoral Territorial strategies </a:t>
            </a:r>
            <a:r>
              <a:rPr lang="en-US" sz="2800" dirty="0">
                <a:solidFill>
                  <a:srgbClr val="0F3858"/>
                </a:solidFill>
                <a:latin typeface="Futura Std Light"/>
                <a:cs typeface="Futura Medium"/>
              </a:rPr>
              <a:t>are more efficient and feasible:</a:t>
            </a:r>
          </a:p>
          <a:p>
            <a:pPr lvl="1"/>
            <a:r>
              <a:rPr lang="en-US" sz="2800" dirty="0">
                <a:solidFill>
                  <a:srgbClr val="0F3858"/>
                </a:solidFill>
                <a:latin typeface="Futura Std Light"/>
                <a:cs typeface="Futura Medium"/>
              </a:rPr>
              <a:t>Local (municipal) governments are more acquainted with the territorial realities</a:t>
            </a:r>
          </a:p>
          <a:p>
            <a:pPr lvl="1"/>
            <a:r>
              <a:rPr lang="en-US" sz="2800" dirty="0">
                <a:solidFill>
                  <a:srgbClr val="0F3858"/>
                </a:solidFill>
                <a:latin typeface="Futura Std Light"/>
                <a:cs typeface="Futura Medium"/>
              </a:rPr>
              <a:t>Intersectoral approaches are politically more feasible at the local levels</a:t>
            </a:r>
          </a:p>
          <a:p>
            <a:pPr lvl="1"/>
            <a:r>
              <a:rPr lang="en-US" sz="2800" dirty="0">
                <a:solidFill>
                  <a:srgbClr val="0F3858"/>
                </a:solidFill>
                <a:latin typeface="Futura Std Light"/>
                <a:cs typeface="Futura Medium"/>
              </a:rPr>
              <a:t>The territory will “tell” you which are the most important inequities </a:t>
            </a:r>
          </a:p>
          <a:p>
            <a:pPr lvl="1"/>
            <a:r>
              <a:rPr lang="en-US" sz="2800" dirty="0">
                <a:solidFill>
                  <a:srgbClr val="0F3858"/>
                </a:solidFill>
                <a:latin typeface="Futura Std Light"/>
                <a:cs typeface="Futura Medium"/>
              </a:rPr>
              <a:t>You can act on a set of determinants simultaneously</a:t>
            </a:r>
          </a:p>
          <a:p>
            <a:pPr>
              <a:buFont typeface="Arial" panose="020B0604020202020204" pitchFamily="34" charset="0"/>
              <a:buChar char="•"/>
            </a:pPr>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437239"/>
            <a:ext cx="12191999" cy="1419805"/>
          </a:xfrm>
          <a:prstGeom prst="rect">
            <a:avLst/>
          </a:prstGeom>
        </p:spPr>
      </p:pic>
    </p:spTree>
    <p:extLst>
      <p:ext uri="{BB962C8B-B14F-4D97-AF65-F5344CB8AC3E}">
        <p14:creationId xmlns:p14="http://schemas.microsoft.com/office/powerpoint/2010/main" val="369064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609599" y="1317524"/>
            <a:ext cx="2802315" cy="2661688"/>
          </a:xfrm>
        </p:spPr>
        <p:txBody>
          <a:bodyPr>
            <a:normAutofit/>
          </a:bodyPr>
          <a:lstStyle/>
          <a:p>
            <a:r>
              <a:rPr lang="en-US" b="1" dirty="0">
                <a:latin typeface="Futura Std Light"/>
                <a:cs typeface="Arial"/>
              </a:rPr>
              <a:t>ASSETS AND OPPORTUNITIES OF THE HEALTH SECTOR AT THE LOCAL LEVEL</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775587" y="345294"/>
            <a:ext cx="8052740" cy="5957183"/>
          </a:xfrm>
        </p:spPr>
        <p:txBody>
          <a:bodyPr vert="horz" lIns="91440" tIns="45720" rIns="91440" bIns="45720" rtlCol="0" anchor="t">
            <a:normAutofit/>
          </a:bodyPr>
          <a:lstStyle/>
          <a:p>
            <a:r>
              <a:rPr lang="en-US" dirty="0">
                <a:solidFill>
                  <a:srgbClr val="0F3858"/>
                </a:solidFill>
                <a:latin typeface="Futura Std Light"/>
                <a:cs typeface="Futura Medium"/>
              </a:rPr>
              <a:t>It is much easier to </a:t>
            </a:r>
            <a:r>
              <a:rPr lang="en-US" b="1" i="1" dirty="0">
                <a:solidFill>
                  <a:srgbClr val="0F3858"/>
                </a:solidFill>
                <a:latin typeface="Futura Std Light"/>
                <a:cs typeface="Futura Medium"/>
              </a:rPr>
              <a:t>advocate for intersectoral approach </a:t>
            </a:r>
            <a:r>
              <a:rPr lang="en-US" dirty="0">
                <a:solidFill>
                  <a:srgbClr val="0F3858"/>
                </a:solidFill>
                <a:latin typeface="Futura Std Light"/>
                <a:cs typeface="Futura Medium"/>
              </a:rPr>
              <a:t>to health inequalities at local governmental level.</a:t>
            </a:r>
          </a:p>
          <a:p>
            <a:pPr>
              <a:buFont typeface="Arial" panose="020B0604020202020204" pitchFamily="34" charset="0"/>
              <a:buChar char="•"/>
            </a:pPr>
            <a:r>
              <a:rPr lang="en-US" dirty="0">
                <a:solidFill>
                  <a:srgbClr val="0F3858"/>
                </a:solidFill>
                <a:latin typeface="Futura Std Light"/>
                <a:cs typeface="Futura Medium"/>
              </a:rPr>
              <a:t>The local structure of </a:t>
            </a:r>
            <a:r>
              <a:rPr lang="en-US" b="1" i="1" dirty="0">
                <a:solidFill>
                  <a:srgbClr val="0F3858"/>
                </a:solidFill>
                <a:latin typeface="Futura Std Light"/>
                <a:cs typeface="Futura Medium"/>
              </a:rPr>
              <a:t>Primary Health Systems (PHS) </a:t>
            </a:r>
            <a:r>
              <a:rPr lang="en-US" dirty="0">
                <a:solidFill>
                  <a:srgbClr val="0F3858"/>
                </a:solidFill>
                <a:latin typeface="Futura Std Light"/>
                <a:cs typeface="Futura Medium"/>
              </a:rPr>
              <a:t>is probably the major asset to act on intersectoral determinants of health at local levels. Because</a:t>
            </a:r>
            <a:r>
              <a:rPr lang="en-US" sz="2200" dirty="0">
                <a:solidFill>
                  <a:srgbClr val="0F3858"/>
                </a:solidFill>
                <a:latin typeface="Futura Std Light"/>
                <a:cs typeface="Futura Medium"/>
              </a:rPr>
              <a:t>:</a:t>
            </a:r>
          </a:p>
          <a:p>
            <a:pPr lvl="1"/>
            <a:r>
              <a:rPr lang="en-US" sz="2200" dirty="0">
                <a:solidFill>
                  <a:srgbClr val="0F3858"/>
                </a:solidFill>
                <a:latin typeface="Futura Std Light"/>
                <a:cs typeface="Futura Medium"/>
              </a:rPr>
              <a:t>PHS is the health and well being approach to </a:t>
            </a:r>
            <a:r>
              <a:rPr lang="en-US" sz="2200" b="1" i="1" dirty="0">
                <a:solidFill>
                  <a:srgbClr val="0F3858"/>
                </a:solidFill>
                <a:latin typeface="Futura Std Light"/>
                <a:cs typeface="Futura Medium"/>
              </a:rPr>
              <a:t>community participation </a:t>
            </a:r>
            <a:r>
              <a:rPr lang="en-US" sz="2200" dirty="0">
                <a:solidFill>
                  <a:srgbClr val="0F3858"/>
                </a:solidFill>
                <a:latin typeface="Futura Std Light"/>
                <a:cs typeface="Futura Medium"/>
              </a:rPr>
              <a:t>and not just the port of entry for disease prevention and care. </a:t>
            </a:r>
          </a:p>
          <a:p>
            <a:pPr lvl="1"/>
            <a:r>
              <a:rPr lang="en-US" sz="2200" dirty="0">
                <a:solidFill>
                  <a:srgbClr val="0F3858"/>
                </a:solidFill>
                <a:latin typeface="Futura Std Light"/>
                <a:cs typeface="Futura Medium"/>
              </a:rPr>
              <a:t>PHS is the </a:t>
            </a:r>
            <a:r>
              <a:rPr lang="en-US" sz="2200" b="1" i="1" dirty="0">
                <a:solidFill>
                  <a:srgbClr val="0F3858"/>
                </a:solidFill>
                <a:latin typeface="Futura Std Light"/>
                <a:cs typeface="Futura Medium"/>
              </a:rPr>
              <a:t>wider presence </a:t>
            </a:r>
            <a:r>
              <a:rPr lang="en-US" sz="2200" dirty="0">
                <a:solidFill>
                  <a:srgbClr val="0F3858"/>
                </a:solidFill>
                <a:latin typeface="Futura Std Light"/>
                <a:cs typeface="Futura Medium"/>
              </a:rPr>
              <a:t>of the State at the territories </a:t>
            </a:r>
          </a:p>
          <a:p>
            <a:pPr lvl="1"/>
            <a:r>
              <a:rPr lang="en-US" sz="2200" dirty="0">
                <a:solidFill>
                  <a:srgbClr val="0F3858"/>
                </a:solidFill>
                <a:latin typeface="Futura Std Light"/>
                <a:cs typeface="Futura Medium"/>
              </a:rPr>
              <a:t>At least the </a:t>
            </a:r>
            <a:r>
              <a:rPr lang="en-US" sz="2200" b="1" i="1" dirty="0">
                <a:solidFill>
                  <a:srgbClr val="0F3858"/>
                </a:solidFill>
                <a:latin typeface="Futura Std Light"/>
                <a:cs typeface="Futura Medium"/>
              </a:rPr>
              <a:t>health, social assistance and education </a:t>
            </a:r>
            <a:r>
              <a:rPr lang="en-US" sz="2200" dirty="0">
                <a:solidFill>
                  <a:srgbClr val="0F3858"/>
                </a:solidFill>
                <a:latin typeface="Futura Std Light"/>
                <a:cs typeface="Futura Medium"/>
              </a:rPr>
              <a:t>sectors can share common issues and challenges at the local level</a:t>
            </a:r>
          </a:p>
          <a:p>
            <a:pPr marL="0" indent="0">
              <a:buNone/>
            </a:pPr>
            <a:endParaRPr lang="pt-BR" sz="2000" dirty="0">
              <a:solidFill>
                <a:srgbClr val="0F3858"/>
              </a:solidFill>
              <a:latin typeface="Futura Std Light"/>
              <a:cs typeface="Futura Medium"/>
            </a:endParaRP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0" y="5540476"/>
            <a:ext cx="12191999" cy="1316568"/>
          </a:xfrm>
          <a:prstGeom prst="rect">
            <a:avLst/>
          </a:prstGeom>
        </p:spPr>
      </p:pic>
    </p:spTree>
    <p:extLst>
      <p:ext uri="{BB962C8B-B14F-4D97-AF65-F5344CB8AC3E}">
        <p14:creationId xmlns:p14="http://schemas.microsoft.com/office/powerpoint/2010/main" val="4335745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FD098C86-F8D2-F249-BAB5-E044350BD1C8}" vid="{6A992130-8C8A-3442-A735-C67414F479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A0C26ED75B6F42858795A942B8A417" ma:contentTypeVersion="18" ma:contentTypeDescription="Crée un document." ma:contentTypeScope="" ma:versionID="d182f3109876402847789c0f9bf19ada">
  <xsd:schema xmlns:xsd="http://www.w3.org/2001/XMLSchema" xmlns:xs="http://www.w3.org/2001/XMLSchema" xmlns:p="http://schemas.microsoft.com/office/2006/metadata/properties" xmlns:ns2="edbc6619-208e-4139-904a-e28b829ed0c5" xmlns:ns3="7ec0f2c8-51f7-495d-a454-42413d559956" targetNamespace="http://schemas.microsoft.com/office/2006/metadata/properties" ma:root="true" ma:fieldsID="494e0b62db10ba8905d94693a82a3b61" ns2:_="" ns3:_="">
    <xsd:import namespace="edbc6619-208e-4139-904a-e28b829ed0c5"/>
    <xsd:import namespace="7ec0f2c8-51f7-495d-a454-42413d559956"/>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AutoKeyPoints" minOccurs="0"/>
                <xsd:element ref="ns2:MediaServiceKeyPoint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bc6619-208e-4139-904a-e28b829ed0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992fa3da-db31-45ba-92de-38f16e295a42"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c0f2c8-51f7-495d-a454-42413d559956"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7d0e3ae4-a038-4907-b63c-24631858edc7}" ma:internalName="TaxCatchAll" ma:showField="CatchAllData" ma:web="7ec0f2c8-51f7-495d-a454-42413d5599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ec0f2c8-51f7-495d-a454-42413d559956" xsi:nil="true"/>
    <lcf76f155ced4ddcb4097134ff3c332f xmlns="edbc6619-208e-4139-904a-e28b829ed0c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D4DAD6-2B3A-44AE-8C6A-56DC1C060E1C}"/>
</file>

<file path=customXml/itemProps2.xml><?xml version="1.0" encoding="utf-8"?>
<ds:datastoreItem xmlns:ds="http://schemas.openxmlformats.org/officeDocument/2006/customXml" ds:itemID="{91CAAAC1-F0F3-43EC-ADF2-4AF1D161417B}">
  <ds:schemaRefs>
    <ds:schemaRef ds:uri="http://purl.org/dc/elements/1.1/"/>
    <ds:schemaRef ds:uri="http://schemas.microsoft.com/office/2006/metadata/properties"/>
    <ds:schemaRef ds:uri="c08e9092-efc7-4ceb-83ea-7a257c2012d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4549803-6a6b-484e-a289-70d76010b226"/>
    <ds:schemaRef ds:uri="http://www.w3.org/XML/1998/namespace"/>
    <ds:schemaRef ds:uri="http://purl.org/dc/dcmitype/"/>
  </ds:schemaRefs>
</ds:datastoreItem>
</file>

<file path=customXml/itemProps3.xml><?xml version="1.0" encoding="utf-8"?>
<ds:datastoreItem xmlns:ds="http://schemas.openxmlformats.org/officeDocument/2006/customXml" ds:itemID="{1B577783-C383-4399-A01F-EE390AF857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2787</TotalTime>
  <Words>1004</Words>
  <Application>Microsoft Office PowerPoint</Application>
  <PresentationFormat>Grand écran</PresentationFormat>
  <Paragraphs>50</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Felix J. Rosenberg, DVM, MMSc Diretor, Fórum Itaboraí: Política, Ciência e Cultura na Saúde / FIOCRUZ Coordenador, Rede Latinoamericana IANPHI / LATAM BRASIL</vt:lpstr>
      <vt:lpstr>SOCIAL INEQUALITIES DETERMINE HEALTH INEQUITIES </vt:lpstr>
      <vt:lpstr>EVIDENCES ARE QUITE OLD…</vt:lpstr>
      <vt:lpstr>EVIDENCES ARE ABUNDANT…</vt:lpstr>
      <vt:lpstr>SDGs, 2030 AGENDA, DISEASE, HEALTH AND WELLBEING</vt:lpstr>
      <vt:lpstr>OPPORTUNITIES FOR THE HEALTH SECTOR</vt:lpstr>
      <vt:lpstr>HEALTH INEQUITIES CAN ONLY BE APPROACHED INTERSECTORIALLY</vt:lpstr>
      <vt:lpstr>THINK GLOBAL / ACT LOCAL</vt:lpstr>
      <vt:lpstr>ASSETS AND OPPORTUNITIES OF THE HEALTH SECTOR AT THE LOCAL LEVEL</vt:lpstr>
      <vt:lpstr>THE POTENTIAL ROLE OF NPHIs: FIRST (NEW) STEPS</vt:lpstr>
      <vt:lpstr>Thank you!</vt:lpstr>
    </vt:vector>
  </TitlesOfParts>
  <Company>ANSP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COLLETAZ Paul</dc:creator>
  <cp:lastModifiedBy>Felix Julio Rosenberg</cp:lastModifiedBy>
  <cp:revision>183</cp:revision>
  <cp:lastPrinted>2024-03-28T16:49:30Z</cp:lastPrinted>
  <dcterms:created xsi:type="dcterms:W3CDTF">2024-01-24T08:51:44Z</dcterms:created>
  <dcterms:modified xsi:type="dcterms:W3CDTF">2024-10-24T14:34:39Z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0x01010033A0C26ED75B6F42858795A942B8A417</vt:lpwstr>
  </property>
  <property fmtid="{D5CDD505-2E9C-101B-9397-08002B2CF9AE}" pid="3" name="MediaServiceImageTags">
    <vt:lpwstr/>
  </property>
</Properties>
</file>