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7.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8.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18"/>
  </p:notesMasterIdLst>
  <p:handoutMasterIdLst>
    <p:handoutMasterId r:id="rId19"/>
  </p:handoutMasterIdLst>
  <p:sldIdLst>
    <p:sldId id="2147471618" r:id="rId7"/>
    <p:sldId id="2147471613" r:id="rId8"/>
    <p:sldId id="2147471614" r:id="rId9"/>
    <p:sldId id="2147471622" r:id="rId10"/>
    <p:sldId id="2147471623" r:id="rId11"/>
    <p:sldId id="2147471624" r:id="rId12"/>
    <p:sldId id="2147471625" r:id="rId13"/>
    <p:sldId id="2147471626" r:id="rId14"/>
    <p:sldId id="2147471627" r:id="rId15"/>
    <p:sldId id="2147471628" r:id="rId16"/>
    <p:sldId id="3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3858"/>
    <a:srgbClr val="5AAE45"/>
    <a:srgbClr val="2C70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79" autoAdjust="0"/>
    <p:restoredTop sz="64746" autoAdjust="0"/>
  </p:normalViewPr>
  <p:slideViewPr>
    <p:cSldViewPr snapToGrid="0">
      <p:cViewPr varScale="1">
        <p:scale>
          <a:sx n="42" d="100"/>
          <a:sy n="42" d="100"/>
        </p:scale>
        <p:origin x="1848" y="44"/>
      </p:cViewPr>
      <p:guideLst/>
    </p:cSldViewPr>
  </p:slideViewPr>
  <p:notesTextViewPr>
    <p:cViewPr>
      <p:scale>
        <a:sx n="1" d="1"/>
        <a:sy n="1" d="1"/>
      </p:scale>
      <p:origin x="0" y="0"/>
    </p:cViewPr>
  </p:notesTextViewPr>
  <p:notesViewPr>
    <p:cSldViewPr snapToGrid="0">
      <p:cViewPr>
        <p:scale>
          <a:sx n="1" d="2"/>
          <a:sy n="1" d="2"/>
        </p:scale>
        <p:origin x="1856" y="1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3" Type="http://schemas.openxmlformats.org/officeDocument/2006/relationships/tableStyles" Target="tableStyles.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handoutMaster" Target="handoutMasters/handoutMaster1.xml"/><Relationship Id="rId22" Type="http://schemas.openxmlformats.org/officeDocument/2006/relationships/theme" Target="theme/theme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Suzuki_E\Downloads\7edd0817-e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ain.oecd.org\ASgenELS\EMO2024_GREEN_JOBS\archives\Satoshi\outputs\ECWS_AWCS_Results.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https://portal.oecd.org/eshare/els/pc/Deliverables/AMR/AMR+/Presentations%20and%20events/Rio%20-%20G20%20Brazil%20-%20Sept%202024/Fig1.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portal.oecd.org/eshare/els/pc/Deliverables/AMR/AMR+/Presentations%20and%20events/Rio%20-%20G20%20Brazil%20-%20Sept%202024/Fig3%20-%20Human%20and%20animal%20ATB%20use.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portal.oecd.org/eshare/els/pc/Deliverables/AMR/AMR+/Presentations%20and%20events/Rio%20-%20G20%20Brazil%20-%20Sept%202024/Fig3%20-%20Human%20and%20animal%20ATB%20use.xlsx" TargetMode="Externa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1.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200" dirty="0">
                <a:solidFill>
                  <a:schemeClr val="tx1"/>
                </a:solidFill>
              </a:rPr>
              <a:t>Population exposure to hot summer days (&gt;35°C),               2000-04 vs 2017-21</a:t>
            </a:r>
          </a:p>
        </c:rich>
      </c:tx>
      <c:layout>
        <c:manualLayout>
          <c:xMode val="edge"/>
          <c:yMode val="edge"/>
          <c:x val="0.13014182076369826"/>
          <c:y val="0.15724137931034482"/>
        </c:manualLayout>
      </c:layout>
      <c:overlay val="0"/>
    </c:title>
    <c:autoTitleDeleted val="0"/>
    <c:plotArea>
      <c:layout>
        <c:manualLayout>
          <c:xMode val="edge"/>
          <c:yMode val="edge"/>
          <c:x val="8.725504391694075E-3"/>
          <c:y val="0.12517568827212947"/>
          <c:w val="0.98691174341245891"/>
          <c:h val="0.8599577479175351"/>
        </c:manualLayout>
      </c:layout>
      <c:lineChart>
        <c:grouping val="standard"/>
        <c:varyColors val="0"/>
        <c:ser>
          <c:idx val="0"/>
          <c:order val="0"/>
          <c:tx>
            <c:strRef>
              <c:f>'g4-16'!$B$27</c:f>
              <c:strCache>
                <c:ptCount val="1"/>
                <c:pt idx="0">
                  <c:v>2000-04</c:v>
                </c:pt>
              </c:strCache>
            </c:strRef>
          </c:tx>
          <c:spPr>
            <a:ln w="28575">
              <a:noFill/>
            </a:ln>
          </c:spPr>
          <c:marker>
            <c:symbol val="circle"/>
            <c:size val="8"/>
            <c:spPr>
              <a:solidFill>
                <a:srgbClr val="FFFFFF"/>
              </a:solidFill>
              <a:ln>
                <a:solidFill>
                  <a:srgbClr val="000000"/>
                </a:solidFill>
                <a:prstDash val="solid"/>
              </a:ln>
            </c:spPr>
          </c:marker>
          <c:dPt>
            <c:idx val="9"/>
            <c:bubble3D val="0"/>
            <c:extLst>
              <c:ext xmlns:c16="http://schemas.microsoft.com/office/drawing/2014/chart" uri="{C3380CC4-5D6E-409C-BE32-E72D297353CC}">
                <c16:uniqueId val="{00000000-C7F1-4EA2-A6C5-45A5B3FD2A5E}"/>
              </c:ext>
            </c:extLst>
          </c:dPt>
          <c:dPt>
            <c:idx val="10"/>
            <c:bubble3D val="0"/>
            <c:extLst>
              <c:ext xmlns:c16="http://schemas.microsoft.com/office/drawing/2014/chart" uri="{C3380CC4-5D6E-409C-BE32-E72D297353CC}">
                <c16:uniqueId val="{00000001-C7F1-4EA2-A6C5-45A5B3FD2A5E}"/>
              </c:ext>
            </c:extLst>
          </c:dPt>
          <c:dPt>
            <c:idx val="11"/>
            <c:marker>
              <c:spPr>
                <a:solidFill>
                  <a:srgbClr val="3F3F3F"/>
                </a:solidFill>
                <a:ln>
                  <a:solidFill>
                    <a:srgbClr val="000000"/>
                  </a:solidFill>
                  <a:prstDash val="solid"/>
                </a:ln>
              </c:spPr>
            </c:marker>
            <c:bubble3D val="0"/>
            <c:extLst>
              <c:ext xmlns:c16="http://schemas.microsoft.com/office/drawing/2014/chart" uri="{C3380CC4-5D6E-409C-BE32-E72D297353CC}">
                <c16:uniqueId val="{00000002-C7F1-4EA2-A6C5-45A5B3FD2A5E}"/>
              </c:ext>
            </c:extLst>
          </c:dPt>
          <c:dPt>
            <c:idx val="13"/>
            <c:bubble3D val="0"/>
            <c:extLst>
              <c:ext xmlns:c16="http://schemas.microsoft.com/office/drawing/2014/chart" uri="{C3380CC4-5D6E-409C-BE32-E72D297353CC}">
                <c16:uniqueId val="{00000003-C7F1-4EA2-A6C5-45A5B3FD2A5E}"/>
              </c:ext>
            </c:extLst>
          </c:dPt>
          <c:dPt>
            <c:idx val="15"/>
            <c:marker>
              <c:spPr>
                <a:solidFill>
                  <a:sysClr val="window" lastClr="FFFFFF"/>
                </a:solidFill>
                <a:ln w="6350" cap="flat" cmpd="sng" algn="ctr">
                  <a:solidFill>
                    <a:srgbClr val="000000"/>
                  </a:solidFill>
                  <a:prstDash val="solid"/>
                  <a:round/>
                </a:ln>
                <a:effectLst/>
              </c:spPr>
            </c:marker>
            <c:bubble3D val="0"/>
            <c:extLst>
              <c:ext xmlns:c16="http://schemas.microsoft.com/office/drawing/2014/chart" uri="{C3380CC4-5D6E-409C-BE32-E72D297353CC}">
                <c16:uniqueId val="{00000004-C7F1-4EA2-A6C5-45A5B3FD2A5E}"/>
              </c:ext>
            </c:extLst>
          </c:dPt>
          <c:cat>
            <c:strRef>
              <c:f>'g4-16'!$A$28:$A$76</c:f>
              <c:strCache>
                <c:ptCount val="31"/>
                <c:pt idx="0">
                  <c:v>CRI</c:v>
                </c:pt>
                <c:pt idx="1">
                  <c:v>GBR</c:v>
                </c:pt>
                <c:pt idx="2">
                  <c:v>CHE</c:v>
                </c:pt>
                <c:pt idx="3">
                  <c:v>CAN</c:v>
                </c:pt>
                <c:pt idx="4">
                  <c:v>CHL</c:v>
                </c:pt>
                <c:pt idx="5">
                  <c:v>POL</c:v>
                </c:pt>
                <c:pt idx="6">
                  <c:v>CZE</c:v>
                </c:pt>
                <c:pt idx="7">
                  <c:v>SVN</c:v>
                </c:pt>
                <c:pt idx="8">
                  <c:v>LUX</c:v>
                </c:pt>
                <c:pt idx="9">
                  <c:v>IDN</c:v>
                </c:pt>
                <c:pt idx="10">
                  <c:v>NLD</c:v>
                </c:pt>
                <c:pt idx="11">
                  <c:v>OECD38</c:v>
                </c:pt>
                <c:pt idx="12">
                  <c:v>AUT</c:v>
                </c:pt>
                <c:pt idx="13">
                  <c:v>COL</c:v>
                </c:pt>
                <c:pt idx="14">
                  <c:v>PRT</c:v>
                </c:pt>
                <c:pt idx="15">
                  <c:v>SVK</c:v>
                </c:pt>
                <c:pt idx="16">
                  <c:v>DEU</c:v>
                </c:pt>
                <c:pt idx="17">
                  <c:v>MEX</c:v>
                </c:pt>
                <c:pt idx="18">
                  <c:v>HRV</c:v>
                </c:pt>
                <c:pt idx="19">
                  <c:v>BEL</c:v>
                </c:pt>
                <c:pt idx="20">
                  <c:v>JPN</c:v>
                </c:pt>
                <c:pt idx="21">
                  <c:v>ITA</c:v>
                </c:pt>
                <c:pt idx="22">
                  <c:v>TUR</c:v>
                </c:pt>
                <c:pt idx="23">
                  <c:v>FRA</c:v>
                </c:pt>
                <c:pt idx="24">
                  <c:v>HUN</c:v>
                </c:pt>
                <c:pt idx="25">
                  <c:v>KOR</c:v>
                </c:pt>
                <c:pt idx="26">
                  <c:v>USA</c:v>
                </c:pt>
                <c:pt idx="27">
                  <c:v>ESP</c:v>
                </c:pt>
                <c:pt idx="28">
                  <c:v>GRC</c:v>
                </c:pt>
                <c:pt idx="29">
                  <c:v>AUS</c:v>
                </c:pt>
                <c:pt idx="30">
                  <c:v>ISR</c:v>
                </c:pt>
              </c:strCache>
              <c:extLst/>
            </c:strRef>
          </c:cat>
          <c:val>
            <c:numRef>
              <c:f>'g4-16'!$B$28:$B$76</c:f>
              <c:numCache>
                <c:formatCode>0.0</c:formatCode>
                <c:ptCount val="31"/>
                <c:pt idx="0">
                  <c:v>6.7200000000000006</c:v>
                </c:pt>
                <c:pt idx="1">
                  <c:v>0</c:v>
                </c:pt>
                <c:pt idx="2">
                  <c:v>11.32</c:v>
                </c:pt>
                <c:pt idx="3">
                  <c:v>7.2</c:v>
                </c:pt>
                <c:pt idx="4">
                  <c:v>1.1199999999999999</c:v>
                </c:pt>
                <c:pt idx="5">
                  <c:v>6.4</c:v>
                </c:pt>
                <c:pt idx="6">
                  <c:v>14.419999999999998</c:v>
                </c:pt>
                <c:pt idx="7">
                  <c:v>19.3</c:v>
                </c:pt>
                <c:pt idx="8">
                  <c:v>13.76</c:v>
                </c:pt>
                <c:pt idx="9">
                  <c:v>17.559999999999999</c:v>
                </c:pt>
                <c:pt idx="10">
                  <c:v>4.3400000000000007</c:v>
                </c:pt>
                <c:pt idx="11">
                  <c:v>21.608947368421052</c:v>
                </c:pt>
                <c:pt idx="12">
                  <c:v>18.739999999999998</c:v>
                </c:pt>
                <c:pt idx="13">
                  <c:v>22.580000000000002</c:v>
                </c:pt>
                <c:pt idx="14">
                  <c:v>27.18</c:v>
                </c:pt>
                <c:pt idx="15">
                  <c:v>25.44</c:v>
                </c:pt>
                <c:pt idx="16">
                  <c:v>20.54</c:v>
                </c:pt>
                <c:pt idx="17">
                  <c:v>43.819999999999993</c:v>
                </c:pt>
                <c:pt idx="18">
                  <c:v>54.179999999999993</c:v>
                </c:pt>
                <c:pt idx="19">
                  <c:v>5.5600000000000005</c:v>
                </c:pt>
                <c:pt idx="20">
                  <c:v>40.94</c:v>
                </c:pt>
                <c:pt idx="21">
                  <c:v>37.08</c:v>
                </c:pt>
                <c:pt idx="22">
                  <c:v>55.5</c:v>
                </c:pt>
                <c:pt idx="23">
                  <c:v>25.48</c:v>
                </c:pt>
                <c:pt idx="24">
                  <c:v>72.040000000000006</c:v>
                </c:pt>
                <c:pt idx="25">
                  <c:v>18.339999999999996</c:v>
                </c:pt>
                <c:pt idx="26">
                  <c:v>49.92</c:v>
                </c:pt>
                <c:pt idx="27">
                  <c:v>51.14</c:v>
                </c:pt>
                <c:pt idx="28">
                  <c:v>73.97999999999999</c:v>
                </c:pt>
                <c:pt idx="29">
                  <c:v>70.14</c:v>
                </c:pt>
                <c:pt idx="30">
                  <c:v>78.139999999999986</c:v>
                </c:pt>
              </c:numCache>
              <c:extLst/>
            </c:numRef>
          </c:val>
          <c:smooth val="0"/>
          <c:extLst>
            <c:ext xmlns:c16="http://schemas.microsoft.com/office/drawing/2014/chart" uri="{C3380CC4-5D6E-409C-BE32-E72D297353CC}">
              <c16:uniqueId val="{00000005-C7F1-4EA2-A6C5-45A5B3FD2A5E}"/>
            </c:ext>
          </c:extLst>
        </c:ser>
        <c:ser>
          <c:idx val="1"/>
          <c:order val="1"/>
          <c:tx>
            <c:strRef>
              <c:f>'g4-16'!$C$27</c:f>
              <c:strCache>
                <c:ptCount val="1"/>
                <c:pt idx="0">
                  <c:v>2017-21</c:v>
                </c:pt>
              </c:strCache>
            </c:strRef>
          </c:tx>
          <c:spPr>
            <a:ln w="28575">
              <a:noFill/>
            </a:ln>
          </c:spPr>
          <c:marker>
            <c:symbol val="circle"/>
            <c:size val="8"/>
            <c:spPr>
              <a:solidFill>
                <a:srgbClr val="1F6E5A"/>
              </a:solidFill>
              <a:ln>
                <a:solidFill>
                  <a:srgbClr val="000000"/>
                </a:solidFill>
                <a:prstDash val="solid"/>
              </a:ln>
            </c:spPr>
          </c:marker>
          <c:dPt>
            <c:idx val="9"/>
            <c:bubble3D val="0"/>
            <c:extLst>
              <c:ext xmlns:c16="http://schemas.microsoft.com/office/drawing/2014/chart" uri="{C3380CC4-5D6E-409C-BE32-E72D297353CC}">
                <c16:uniqueId val="{00000006-C7F1-4EA2-A6C5-45A5B3FD2A5E}"/>
              </c:ext>
            </c:extLst>
          </c:dPt>
          <c:dPt>
            <c:idx val="10"/>
            <c:bubble3D val="0"/>
            <c:extLst>
              <c:ext xmlns:c16="http://schemas.microsoft.com/office/drawing/2014/chart" uri="{C3380CC4-5D6E-409C-BE32-E72D297353CC}">
                <c16:uniqueId val="{00000007-C7F1-4EA2-A6C5-45A5B3FD2A5E}"/>
              </c:ext>
            </c:extLst>
          </c:dPt>
          <c:dPt>
            <c:idx val="11"/>
            <c:marker>
              <c:spPr>
                <a:solidFill>
                  <a:srgbClr val="C00000"/>
                </a:solidFill>
                <a:ln>
                  <a:solidFill>
                    <a:srgbClr val="000000"/>
                  </a:solidFill>
                  <a:prstDash val="solid"/>
                </a:ln>
              </c:spPr>
            </c:marker>
            <c:bubble3D val="0"/>
            <c:extLst>
              <c:ext xmlns:c16="http://schemas.microsoft.com/office/drawing/2014/chart" uri="{C3380CC4-5D6E-409C-BE32-E72D297353CC}">
                <c16:uniqueId val="{00000008-C7F1-4EA2-A6C5-45A5B3FD2A5E}"/>
              </c:ext>
            </c:extLst>
          </c:dPt>
          <c:dPt>
            <c:idx val="13"/>
            <c:bubble3D val="0"/>
            <c:extLst>
              <c:ext xmlns:c16="http://schemas.microsoft.com/office/drawing/2014/chart" uri="{C3380CC4-5D6E-409C-BE32-E72D297353CC}">
                <c16:uniqueId val="{00000009-C7F1-4EA2-A6C5-45A5B3FD2A5E}"/>
              </c:ext>
            </c:extLst>
          </c:dPt>
          <c:dPt>
            <c:idx val="15"/>
            <c:bubble3D val="0"/>
            <c:extLst>
              <c:ext xmlns:c16="http://schemas.microsoft.com/office/drawing/2014/chart" uri="{C3380CC4-5D6E-409C-BE32-E72D297353CC}">
                <c16:uniqueId val="{0000000A-C7F1-4EA2-A6C5-45A5B3FD2A5E}"/>
              </c:ext>
            </c:extLst>
          </c:dPt>
          <c:cat>
            <c:strRef>
              <c:f>'g4-16'!$A$28:$A$76</c:f>
              <c:strCache>
                <c:ptCount val="31"/>
                <c:pt idx="0">
                  <c:v>CRI</c:v>
                </c:pt>
                <c:pt idx="1">
                  <c:v>GBR</c:v>
                </c:pt>
                <c:pt idx="2">
                  <c:v>CHE</c:v>
                </c:pt>
                <c:pt idx="3">
                  <c:v>CAN</c:v>
                </c:pt>
                <c:pt idx="4">
                  <c:v>CHL</c:v>
                </c:pt>
                <c:pt idx="5">
                  <c:v>POL</c:v>
                </c:pt>
                <c:pt idx="6">
                  <c:v>CZE</c:v>
                </c:pt>
                <c:pt idx="7">
                  <c:v>SVN</c:v>
                </c:pt>
                <c:pt idx="8">
                  <c:v>LUX</c:v>
                </c:pt>
                <c:pt idx="9">
                  <c:v>IDN</c:v>
                </c:pt>
                <c:pt idx="10">
                  <c:v>NLD</c:v>
                </c:pt>
                <c:pt idx="11">
                  <c:v>OECD38</c:v>
                </c:pt>
                <c:pt idx="12">
                  <c:v>AUT</c:v>
                </c:pt>
                <c:pt idx="13">
                  <c:v>COL</c:v>
                </c:pt>
                <c:pt idx="14">
                  <c:v>PRT</c:v>
                </c:pt>
                <c:pt idx="15">
                  <c:v>SVK</c:v>
                </c:pt>
                <c:pt idx="16">
                  <c:v>DEU</c:v>
                </c:pt>
                <c:pt idx="17">
                  <c:v>MEX</c:v>
                </c:pt>
                <c:pt idx="18">
                  <c:v>HRV</c:v>
                </c:pt>
                <c:pt idx="19">
                  <c:v>BEL</c:v>
                </c:pt>
                <c:pt idx="20">
                  <c:v>JPN</c:v>
                </c:pt>
                <c:pt idx="21">
                  <c:v>ITA</c:v>
                </c:pt>
                <c:pt idx="22">
                  <c:v>TUR</c:v>
                </c:pt>
                <c:pt idx="23">
                  <c:v>FRA</c:v>
                </c:pt>
                <c:pt idx="24">
                  <c:v>HUN</c:v>
                </c:pt>
                <c:pt idx="25">
                  <c:v>KOR</c:v>
                </c:pt>
                <c:pt idx="26">
                  <c:v>USA</c:v>
                </c:pt>
                <c:pt idx="27">
                  <c:v>ESP</c:v>
                </c:pt>
                <c:pt idx="28">
                  <c:v>GRC</c:v>
                </c:pt>
                <c:pt idx="29">
                  <c:v>AUS</c:v>
                </c:pt>
                <c:pt idx="30">
                  <c:v>ISR</c:v>
                </c:pt>
              </c:strCache>
              <c:extLst/>
            </c:strRef>
          </c:cat>
          <c:val>
            <c:numRef>
              <c:f>'g4-16'!$C$28:$C$76</c:f>
              <c:numCache>
                <c:formatCode>0.0</c:formatCode>
                <c:ptCount val="31"/>
                <c:pt idx="0">
                  <c:v>6.26</c:v>
                </c:pt>
                <c:pt idx="1">
                  <c:v>7.0400000000000009</c:v>
                </c:pt>
                <c:pt idx="2">
                  <c:v>8.94</c:v>
                </c:pt>
                <c:pt idx="3">
                  <c:v>12.219999999999999</c:v>
                </c:pt>
                <c:pt idx="4">
                  <c:v>17.259999999999998</c:v>
                </c:pt>
                <c:pt idx="5">
                  <c:v>20.6</c:v>
                </c:pt>
                <c:pt idx="6">
                  <c:v>20.84</c:v>
                </c:pt>
                <c:pt idx="7">
                  <c:v>21.68</c:v>
                </c:pt>
                <c:pt idx="8">
                  <c:v>22.22</c:v>
                </c:pt>
                <c:pt idx="9">
                  <c:v>25.139999999999997</c:v>
                </c:pt>
                <c:pt idx="10">
                  <c:v>27.580000000000002</c:v>
                </c:pt>
                <c:pt idx="11">
                  <c:v>29.210000000000008</c:v>
                </c:pt>
                <c:pt idx="12">
                  <c:v>29.28</c:v>
                </c:pt>
                <c:pt idx="13">
                  <c:v>29.7</c:v>
                </c:pt>
                <c:pt idx="14">
                  <c:v>31.4</c:v>
                </c:pt>
                <c:pt idx="15">
                  <c:v>32.64</c:v>
                </c:pt>
                <c:pt idx="16">
                  <c:v>38.059999999999988</c:v>
                </c:pt>
                <c:pt idx="17">
                  <c:v>44.64</c:v>
                </c:pt>
                <c:pt idx="18">
                  <c:v>45.78</c:v>
                </c:pt>
                <c:pt idx="19">
                  <c:v>47.04</c:v>
                </c:pt>
                <c:pt idx="20">
                  <c:v>52.88000000000001</c:v>
                </c:pt>
                <c:pt idx="21">
                  <c:v>52.96</c:v>
                </c:pt>
                <c:pt idx="22">
                  <c:v>54.2</c:v>
                </c:pt>
                <c:pt idx="23">
                  <c:v>57.959999999999994</c:v>
                </c:pt>
                <c:pt idx="24">
                  <c:v>59.92</c:v>
                </c:pt>
                <c:pt idx="25">
                  <c:v>60.1</c:v>
                </c:pt>
                <c:pt idx="26">
                  <c:v>61.48</c:v>
                </c:pt>
                <c:pt idx="27">
                  <c:v>63.879999999999995</c:v>
                </c:pt>
                <c:pt idx="28">
                  <c:v>75.62</c:v>
                </c:pt>
                <c:pt idx="29">
                  <c:v>75.88000000000001</c:v>
                </c:pt>
                <c:pt idx="30">
                  <c:v>77.7</c:v>
                </c:pt>
              </c:numCache>
              <c:extLst/>
            </c:numRef>
          </c:val>
          <c:smooth val="0"/>
          <c:extLst>
            <c:ext xmlns:c16="http://schemas.microsoft.com/office/drawing/2014/chart" uri="{C3380CC4-5D6E-409C-BE32-E72D297353CC}">
              <c16:uniqueId val="{0000000B-C7F1-4EA2-A6C5-45A5B3FD2A5E}"/>
            </c:ext>
          </c:extLst>
        </c:ser>
        <c:dLbls>
          <c:showLegendKey val="0"/>
          <c:showVal val="0"/>
          <c:showCatName val="0"/>
          <c:showSerName val="0"/>
          <c:showPercent val="0"/>
          <c:showBubbleSize val="0"/>
        </c:dLbls>
        <c:hiLowLines>
          <c:spPr>
            <a:ln w="6350">
              <a:solidFill>
                <a:srgbClr val="000000"/>
              </a:solidFill>
            </a:ln>
          </c:spPr>
        </c:hiLowLines>
        <c:marker val="1"/>
        <c:smooth val="0"/>
        <c:axId val="194111967"/>
        <c:axId val="1"/>
      </c:lineChart>
      <c:catAx>
        <c:axId val="194111967"/>
        <c:scaling>
          <c:orientation val="minMax"/>
        </c:scaling>
        <c:delete val="0"/>
        <c:axPos val="b"/>
        <c:majorGridlines>
          <c:spPr>
            <a:ln w="9525" cmpd="sng">
              <a:solidFill>
                <a:srgbClr val="FFFFFF"/>
              </a:solidFill>
              <a:prstDash val="solid"/>
            </a:ln>
          </c:spPr>
        </c:majorGridlines>
        <c:numFmt formatCode="General" sourceLinked="0"/>
        <c:majorTickMark val="in"/>
        <c:minorTickMark val="none"/>
        <c:tickLblPos val="low"/>
        <c:spPr>
          <a:noFill/>
          <a:ln w="9525">
            <a:solidFill>
              <a:sysClr val="window" lastClr="FFFFFF">
                <a:lumMod val="50000"/>
              </a:sysClr>
            </a:solidFill>
            <a:prstDash val="solid"/>
          </a:ln>
          <a:extLst>
            <a:ext uri="{909E8E84-426E-40DD-AFC4-6F175D3DCCD1}">
              <a14:hiddenFill xmlns:a14="http://schemas.microsoft.com/office/drawing/2010/main">
                <a:noFill/>
              </a14:hiddenFill>
            </a:ext>
          </a:extLst>
        </c:spPr>
        <c:txPr>
          <a:bodyPr rot="-2700000" vert="horz"/>
          <a:lstStyle/>
          <a:p>
            <a:pPr>
              <a:defRPr sz="800">
                <a:solidFill>
                  <a:schemeClr val="bg1">
                    <a:lumMod val="50000"/>
                  </a:schemeClr>
                </a:solidFill>
              </a:defRPr>
            </a:pPr>
            <a:endParaRPr lang="en-US"/>
          </a:p>
        </c:txPr>
        <c:crossAx val="1"/>
        <c:crosses val="autoZero"/>
        <c:auto val="1"/>
        <c:lblAlgn val="ctr"/>
        <c:lblOffset val="0"/>
        <c:tickLblSkip val="1"/>
        <c:noMultiLvlLbl val="0"/>
      </c:catAx>
      <c:valAx>
        <c:axId val="1"/>
        <c:scaling>
          <c:orientation val="minMax"/>
          <c:max val="100"/>
        </c:scaling>
        <c:delete val="0"/>
        <c:axPos val="l"/>
        <c:majorGridlines>
          <c:spPr>
            <a:ln w="9525" cmpd="sng">
              <a:solidFill>
                <a:srgbClr val="FFFFFF"/>
              </a:solidFill>
              <a:prstDash val="solid"/>
            </a:ln>
          </c:spPr>
        </c:majorGridlines>
        <c:numFmt formatCode="0" sourceLinked="0"/>
        <c:majorTickMark val="in"/>
        <c:minorTickMark val="none"/>
        <c:tickLblPos val="nextTo"/>
        <c:spPr>
          <a:noFill/>
          <a:ln w="9525">
            <a:solidFill>
              <a:sysClr val="window" lastClr="FFFFFF">
                <a:lumMod val="50000"/>
              </a:sysClr>
            </a:solidFill>
            <a:prstDash val="solid"/>
          </a:ln>
          <a:extLst>
            <a:ext uri="{909E8E84-426E-40DD-AFC4-6F175D3DCCD1}">
              <a14:hiddenFill xmlns:a14="http://schemas.microsoft.com/office/drawing/2010/main">
                <a:noFill/>
              </a14:hiddenFill>
            </a:ext>
          </a:extLst>
        </c:spPr>
        <c:txPr>
          <a:bodyPr rot="0" vert="horz"/>
          <a:lstStyle/>
          <a:p>
            <a:pPr>
              <a:defRPr sz="900">
                <a:solidFill>
                  <a:schemeClr val="bg1">
                    <a:lumMod val="50000"/>
                  </a:schemeClr>
                </a:solidFill>
              </a:defRPr>
            </a:pPr>
            <a:endParaRPr lang="en-US"/>
          </a:p>
        </c:txPr>
        <c:crossAx val="194111967"/>
        <c:crosses val="autoZero"/>
        <c:crossBetween val="between"/>
      </c:valAx>
      <c:spPr>
        <a:noFill/>
        <a:ln w="25400">
          <a:noFill/>
        </a:ln>
      </c:spPr>
    </c:plotArea>
    <c:legend>
      <c:legendPos val="r"/>
      <c:layout>
        <c:manualLayout>
          <c:xMode val="edge"/>
          <c:yMode val="edge"/>
          <c:x val="0.64046008798731857"/>
          <c:y val="2.0680314960629921E-2"/>
          <c:w val="0.3337102841361802"/>
          <c:h val="0.10634982351344015"/>
        </c:manualLayout>
      </c:layout>
      <c:overlay val="1"/>
      <c:spPr>
        <a:solidFill>
          <a:srgbClr val="EAEAEA"/>
        </a:solidFill>
        <a:ln w="25400">
          <a:noFill/>
        </a:ln>
      </c:spPr>
    </c:legend>
    <c:plotVisOnly val="1"/>
    <c:dispBlanksAs val="gap"/>
    <c:showDLblsOverMax val="1"/>
  </c:chart>
  <c:spPr>
    <a:solidFill>
      <a:srgbClr val="FFFFFF"/>
    </a:solidFill>
    <a:ln w="9525">
      <a:noFill/>
    </a:ln>
  </c:spPr>
  <c:txPr>
    <a:bodyPr/>
    <a:lstStyle/>
    <a:p>
      <a:pPr>
        <a:defRPr sz="1200" b="0"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r>
              <a:rPr lang="en-GB" sz="1200" b="0" dirty="0">
                <a:solidFill>
                  <a:schemeClr val="tx1"/>
                </a:solidFill>
              </a:rPr>
              <a:t>%</a:t>
            </a:r>
            <a:r>
              <a:rPr lang="en-GB" sz="1200" b="0" baseline="0" dirty="0">
                <a:solidFill>
                  <a:schemeClr val="tx1"/>
                </a:solidFill>
              </a:rPr>
              <a:t> of employees exposed to high temperatures at least half their working time, 2015</a:t>
            </a:r>
            <a:endParaRPr lang="en-GB" sz="1200" b="0" dirty="0">
              <a:solidFill>
                <a:schemeClr val="tx1"/>
              </a:solidFill>
            </a:endParaRPr>
          </a:p>
        </c:rich>
      </c:tx>
      <c:layout>
        <c:manualLayout>
          <c:xMode val="edge"/>
          <c:yMode val="edge"/>
          <c:x val="0.11482944089214041"/>
          <c:y val="0.15172413793103448"/>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2441311021700824E-2"/>
          <c:y val="6.3722644500304071E-2"/>
          <c:w val="0.94610655074893224"/>
          <c:h val="0.84252788499461573"/>
        </c:manualLayout>
      </c:layout>
      <c:barChart>
        <c:barDir val="col"/>
        <c:grouping val="clustered"/>
        <c:varyColors val="0"/>
        <c:ser>
          <c:idx val="0"/>
          <c:order val="0"/>
          <c:tx>
            <c:strRef>
              <c:f>FIGURE!$E$32</c:f>
              <c:strCache>
                <c:ptCount val="1"/>
                <c:pt idx="0">
                  <c:v>2015</c:v>
                </c:pt>
              </c:strCache>
            </c:strRef>
          </c:tx>
          <c:spPr>
            <a:solidFill>
              <a:srgbClr val="1F6E5A"/>
            </a:solidFill>
            <a:ln>
              <a:noFill/>
            </a:ln>
            <a:effectLst/>
            <a:extLst>
              <a:ext uri="{91240B29-F687-4F45-9708-019B960494DF}">
                <a14:hiddenLine xmlns:a14="http://schemas.microsoft.com/office/drawing/2010/main">
                  <a:noFill/>
                </a14:hiddenLine>
              </a:ext>
            </a:extLst>
          </c:spPr>
          <c:invertIfNegative val="0"/>
          <c:dPt>
            <c:idx val="3"/>
            <c:invertIfNegative val="0"/>
            <c:bubble3D val="0"/>
            <c:spPr>
              <a:solidFill>
                <a:srgbClr val="1F6E5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1-9A6B-43C9-9CDA-4FB103654B8F}"/>
              </c:ext>
            </c:extLst>
          </c:dPt>
          <c:dPt>
            <c:idx val="17"/>
            <c:invertIfNegative val="0"/>
            <c:bubble3D val="0"/>
            <c:spPr>
              <a:solidFill>
                <a:srgbClr val="1F6E5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3-9A6B-43C9-9CDA-4FB103654B8F}"/>
              </c:ext>
            </c:extLst>
          </c:dPt>
          <c:dPt>
            <c:idx val="18"/>
            <c:invertIfNegative val="0"/>
            <c:bubble3D val="0"/>
            <c:spPr>
              <a:solidFill>
                <a:srgbClr val="C00000"/>
              </a:solidFill>
              <a:ln>
                <a:noFill/>
              </a:ln>
              <a:effectLst/>
            </c:spPr>
            <c:extLst>
              <c:ext xmlns:c16="http://schemas.microsoft.com/office/drawing/2014/chart" uri="{C3380CC4-5D6E-409C-BE32-E72D297353CC}">
                <c16:uniqueId val="{00000005-9A6B-43C9-9CDA-4FB103654B8F}"/>
              </c:ext>
            </c:extLst>
          </c:dPt>
          <c:dPt>
            <c:idx val="19"/>
            <c:invertIfNegative val="0"/>
            <c:bubble3D val="0"/>
            <c:spPr>
              <a:solidFill>
                <a:srgbClr val="1F6E5A"/>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7-9A6B-43C9-9CDA-4FB103654B8F}"/>
              </c:ext>
            </c:extLst>
          </c:dPt>
          <c:cat>
            <c:strRef>
              <c:f>FIGURE!$A$33:$A$60</c:f>
              <c:strCache>
                <c:ptCount val="28"/>
                <c:pt idx="0">
                  <c:v>EST</c:v>
                </c:pt>
                <c:pt idx="1">
                  <c:v>NOR</c:v>
                </c:pt>
                <c:pt idx="2">
                  <c:v>ITA</c:v>
                </c:pt>
                <c:pt idx="3">
                  <c:v>FIN</c:v>
                </c:pt>
                <c:pt idx="4">
                  <c:v>BEL</c:v>
                </c:pt>
                <c:pt idx="5">
                  <c:v>IRL</c:v>
                </c:pt>
                <c:pt idx="6">
                  <c:v>PRT</c:v>
                </c:pt>
                <c:pt idx="7">
                  <c:v>DEU</c:v>
                </c:pt>
                <c:pt idx="8">
                  <c:v>LUX</c:v>
                </c:pt>
                <c:pt idx="9">
                  <c:v>LVA</c:v>
                </c:pt>
                <c:pt idx="10">
                  <c:v>GBR</c:v>
                </c:pt>
                <c:pt idx="11">
                  <c:v>LTU</c:v>
                </c:pt>
                <c:pt idx="12">
                  <c:v>NLD</c:v>
                </c:pt>
                <c:pt idx="13">
                  <c:v>CHE</c:v>
                </c:pt>
                <c:pt idx="14">
                  <c:v>DNK</c:v>
                </c:pt>
                <c:pt idx="15">
                  <c:v>CZE</c:v>
                </c:pt>
                <c:pt idx="16">
                  <c:v>SWE</c:v>
                </c:pt>
                <c:pt idx="17">
                  <c:v>HUN</c:v>
                </c:pt>
                <c:pt idx="18">
                  <c:v>Average</c:v>
                </c:pt>
                <c:pt idx="19">
                  <c:v>FRA</c:v>
                </c:pt>
                <c:pt idx="20">
                  <c:v>AUT</c:v>
                </c:pt>
                <c:pt idx="21">
                  <c:v>SVK</c:v>
                </c:pt>
                <c:pt idx="22">
                  <c:v>POL</c:v>
                </c:pt>
                <c:pt idx="23">
                  <c:v>SVN</c:v>
                </c:pt>
                <c:pt idx="24">
                  <c:v>USA</c:v>
                </c:pt>
                <c:pt idx="25">
                  <c:v>GRC</c:v>
                </c:pt>
                <c:pt idx="26">
                  <c:v>ESP</c:v>
                </c:pt>
                <c:pt idx="27">
                  <c:v>TUR</c:v>
                </c:pt>
              </c:strCache>
            </c:strRef>
          </c:cat>
          <c:val>
            <c:numRef>
              <c:f>FIGURE!$E$33:$E$60</c:f>
              <c:numCache>
                <c:formatCode>0</c:formatCode>
                <c:ptCount val="28"/>
                <c:pt idx="0">
                  <c:v>5.5069398880004883</c:v>
                </c:pt>
                <c:pt idx="1">
                  <c:v>6.9128818511962891</c:v>
                </c:pt>
                <c:pt idx="2">
                  <c:v>7.9081315994262695</c:v>
                </c:pt>
                <c:pt idx="3">
                  <c:v>8.1671075820922852</c:v>
                </c:pt>
                <c:pt idx="4">
                  <c:v>8.5302591323852539</c:v>
                </c:pt>
                <c:pt idx="5">
                  <c:v>9.3729324340820313</c:v>
                </c:pt>
                <c:pt idx="6">
                  <c:v>9.5032787322998047</c:v>
                </c:pt>
                <c:pt idx="7">
                  <c:v>9.8602981567382813</c:v>
                </c:pt>
                <c:pt idx="8">
                  <c:v>9.9000968933105469</c:v>
                </c:pt>
                <c:pt idx="9">
                  <c:v>10.49199104309082</c:v>
                </c:pt>
                <c:pt idx="10">
                  <c:v>10.926995277404785</c:v>
                </c:pt>
                <c:pt idx="11">
                  <c:v>10.938721656799316</c:v>
                </c:pt>
                <c:pt idx="12">
                  <c:v>11.13530158996582</c:v>
                </c:pt>
                <c:pt idx="13">
                  <c:v>11.56812858581543</c:v>
                </c:pt>
                <c:pt idx="14">
                  <c:v>11.678633689880371</c:v>
                </c:pt>
                <c:pt idx="15">
                  <c:v>11.782468795776367</c:v>
                </c:pt>
                <c:pt idx="16">
                  <c:v>11.828476905822754</c:v>
                </c:pt>
                <c:pt idx="17">
                  <c:v>12.530794143676758</c:v>
                </c:pt>
                <c:pt idx="18">
                  <c:v>12.848586082458496</c:v>
                </c:pt>
                <c:pt idx="19">
                  <c:v>13.128607749938965</c:v>
                </c:pt>
                <c:pt idx="20">
                  <c:v>14.994978904724121</c:v>
                </c:pt>
                <c:pt idx="21">
                  <c:v>15.374974250793457</c:v>
                </c:pt>
                <c:pt idx="22">
                  <c:v>16.143266677856445</c:v>
                </c:pt>
                <c:pt idx="23">
                  <c:v>17.065771102905273</c:v>
                </c:pt>
                <c:pt idx="24">
                  <c:v>18.372333526611328</c:v>
                </c:pt>
                <c:pt idx="25">
                  <c:v>22.140594482421875</c:v>
                </c:pt>
                <c:pt idx="26">
                  <c:v>25.440849304199219</c:v>
                </c:pt>
                <c:pt idx="27">
                  <c:v>25.706998825073242</c:v>
                </c:pt>
              </c:numCache>
            </c:numRef>
          </c:val>
          <c:extLst>
            <c:ext xmlns:c16="http://schemas.microsoft.com/office/drawing/2014/chart" uri="{C3380CC4-5D6E-409C-BE32-E72D297353CC}">
              <c16:uniqueId val="{00000008-9A6B-43C9-9CDA-4FB103654B8F}"/>
            </c:ext>
          </c:extLst>
        </c:ser>
        <c:dLbls>
          <c:showLegendKey val="0"/>
          <c:showVal val="0"/>
          <c:showCatName val="0"/>
          <c:showSerName val="0"/>
          <c:showPercent val="0"/>
          <c:showBubbleSize val="0"/>
        </c:dLbls>
        <c:gapWidth val="150"/>
        <c:axId val="239442831"/>
        <c:axId val="160107999"/>
      </c:barChart>
      <c:catAx>
        <c:axId val="239442831"/>
        <c:scaling>
          <c:orientation val="minMax"/>
        </c:scaling>
        <c:delete val="0"/>
        <c:axPos val="b"/>
        <c:numFmt formatCode="General" sourceLinked="1"/>
        <c:majorTickMark val="in"/>
        <c:minorTickMark val="none"/>
        <c:tickLblPos val="low"/>
        <c:spPr>
          <a:noFill/>
          <a:ln w="9525" cap="flat" cmpd="sng" algn="ctr">
            <a:solidFill>
              <a:schemeClr val="bg1">
                <a:lumMod val="50000"/>
              </a:schemeClr>
            </a:solidFill>
            <a:prstDash val="solid"/>
            <a:round/>
          </a:ln>
          <a:effectLst/>
          <a:extLst>
            <a:ext uri="{909E8E84-426E-40DD-AFC4-6F175D3DCCD1}">
              <a14:hiddenFill xmlns:a14="http://schemas.microsoft.com/office/drawing/2010/main">
                <a:noFill/>
              </a14:hiddenFill>
            </a:ext>
          </a:ex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0107999"/>
        <c:crosses val="autoZero"/>
        <c:auto val="1"/>
        <c:lblAlgn val="ctr"/>
        <c:lblOffset val="0"/>
        <c:noMultiLvlLbl val="0"/>
      </c:catAx>
      <c:valAx>
        <c:axId val="160107999"/>
        <c:scaling>
          <c:orientation val="minMax"/>
        </c:scaling>
        <c:delete val="0"/>
        <c:axPos val="l"/>
        <c:title>
          <c:tx>
            <c:rich>
              <a:bodyPr rot="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a:t>%</a:t>
                </a:r>
              </a:p>
            </c:rich>
          </c:tx>
          <c:layout>
            <c:manualLayout>
              <c:xMode val="edge"/>
              <c:yMode val="edge"/>
              <c:x val="1.8499250315769166E-2"/>
              <c:y val="7.3485745316318202E-3"/>
            </c:manualLayout>
          </c:layout>
          <c:overlay val="0"/>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0"/>
        <c:majorTickMark val="in"/>
        <c:minorTickMark val="none"/>
        <c:tickLblPos val="nextTo"/>
        <c:spPr>
          <a:noFill/>
          <a:ln w="9525">
            <a:solidFill>
              <a:schemeClr val="bg1">
                <a:lumMod val="50000"/>
              </a:schemeClr>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9442831"/>
        <c:crosses val="autoZero"/>
        <c:crossBetween val="between"/>
      </c:valAx>
      <c:spPr>
        <a:solidFill>
          <a:srgbClr val="FFFFFF"/>
        </a:solidFill>
        <a:ln>
          <a:noFill/>
        </a:ln>
        <a:effectLst/>
        <a:extLst>
          <a:ext uri="{91240B29-F687-4F45-9708-019B960494DF}">
            <a14:hiddenLine xmlns:a14="http://schemas.microsoft.com/office/drawing/2010/main">
              <a:noFill/>
            </a14:hiddenLine>
          </a:ext>
        </a:extLst>
      </c:spPr>
    </c:plotArea>
    <c:plotVisOnly val="1"/>
    <c:dispBlanksAs val="gap"/>
    <c:extLst>
      <c:ext xmlns:c16r3="http://schemas.microsoft.com/office/drawing/2017/03/chart" uri="{56B9EC1D-385E-4148-901F-78D8002777C0}">
        <c16r3:dataDisplayOptions16>
          <c16r3:dispNaAsBlank val="1"/>
        </c16r3:dataDisplayOptions16>
      </c:ext>
    </c:extLst>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8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xMode val="edge"/>
          <c:yMode val="edge"/>
          <c:x val="8.725504391694075E-3"/>
          <c:y val="0.1673171285757025"/>
          <c:w val="0.98691174341245891"/>
          <c:h val="0.81781630761396196"/>
        </c:manualLayout>
      </c:layout>
      <c:lineChart>
        <c:grouping val="standard"/>
        <c:varyColors val="0"/>
        <c:ser>
          <c:idx val="1"/>
          <c:order val="0"/>
          <c:tx>
            <c:strRef>
              <c:f>'g1-2'!$C$33</c:f>
              <c:strCache>
                <c:ptCount val="1"/>
                <c:pt idx="0">
                  <c:v>2019</c:v>
                </c:pt>
              </c:strCache>
            </c:strRef>
          </c:tx>
          <c:spPr>
            <a:ln w="25400">
              <a:noFill/>
            </a:ln>
            <a:effectLst/>
          </c:spPr>
          <c:marker>
            <c:symbol val="circle"/>
            <c:size val="13"/>
            <c:spPr>
              <a:solidFill>
                <a:srgbClr val="5B9BD5">
                  <a:lumMod val="20000"/>
                  <a:lumOff val="80000"/>
                </a:srgbClr>
              </a:solidFill>
              <a:ln w="6350" cap="flat" cmpd="sng" algn="ctr">
                <a:solidFill>
                  <a:srgbClr val="002F6C"/>
                </a:solidFill>
                <a:prstDash val="solid"/>
                <a:round/>
              </a:ln>
              <a:effectLst/>
            </c:spPr>
          </c:marker>
          <c:dPt>
            <c:idx val="31"/>
            <c:bubble3D val="0"/>
            <c:extLst>
              <c:ext xmlns:c16="http://schemas.microsoft.com/office/drawing/2014/chart" uri="{C3380CC4-5D6E-409C-BE32-E72D297353CC}">
                <c16:uniqueId val="{00000000-7258-44C1-9FBD-E3F0CFE02FF9}"/>
              </c:ext>
            </c:extLst>
          </c:dPt>
          <c:dPt>
            <c:idx val="33"/>
            <c:bubble3D val="0"/>
            <c:extLst>
              <c:ext xmlns:c16="http://schemas.microsoft.com/office/drawing/2014/chart" uri="{C3380CC4-5D6E-409C-BE32-E72D297353CC}">
                <c16:uniqueId val="{00000001-7258-44C1-9FBD-E3F0CFE02FF9}"/>
              </c:ext>
            </c:extLst>
          </c:dPt>
          <c:dPt>
            <c:idx val="40"/>
            <c:bubble3D val="0"/>
            <c:extLst>
              <c:ext xmlns:c16="http://schemas.microsoft.com/office/drawing/2014/chart" uri="{C3380CC4-5D6E-409C-BE32-E72D297353CC}">
                <c16:uniqueId val="{00000002-7258-44C1-9FBD-E3F0CFE02FF9}"/>
              </c:ext>
            </c:extLst>
          </c:dPt>
          <c:cat>
            <c:strRef>
              <c:f>'g1-2'!$A$34:$A$53</c:f>
              <c:strCache>
                <c:ptCount val="20"/>
                <c:pt idx="0">
                  <c:v>India</c:v>
                </c:pt>
                <c:pt idx="1">
                  <c:v>Türkiye</c:v>
                </c:pt>
                <c:pt idx="2">
                  <c:v>Saudi Arabia</c:v>
                </c:pt>
                <c:pt idx="3">
                  <c:v>Indonesia</c:v>
                </c:pt>
                <c:pt idx="4">
                  <c:v>Mexico</c:v>
                </c:pt>
                <c:pt idx="5">
                  <c:v>China</c:v>
                </c:pt>
                <c:pt idx="6">
                  <c:v>Argentina</c:v>
                </c:pt>
                <c:pt idx="7">
                  <c:v>South Africa</c:v>
                </c:pt>
                <c:pt idx="8">
                  <c:v>Italy</c:v>
                </c:pt>
                <c:pt idx="9">
                  <c:v>Brazil</c:v>
                </c:pt>
                <c:pt idx="10">
                  <c:v>Korea</c:v>
                </c:pt>
                <c:pt idx="11">
                  <c:v>G20</c:v>
                </c:pt>
                <c:pt idx="12">
                  <c:v>United States</c:v>
                </c:pt>
                <c:pt idx="13">
                  <c:v>OECD</c:v>
                </c:pt>
                <c:pt idx="14">
                  <c:v>Canada</c:v>
                </c:pt>
                <c:pt idx="15">
                  <c:v>Japan</c:v>
                </c:pt>
                <c:pt idx="16">
                  <c:v>Australia</c:v>
                </c:pt>
                <c:pt idx="17">
                  <c:v>France</c:v>
                </c:pt>
                <c:pt idx="18">
                  <c:v>Germany</c:v>
                </c:pt>
                <c:pt idx="19">
                  <c:v>United Kingdom</c:v>
                </c:pt>
              </c:strCache>
            </c:strRef>
          </c:cat>
          <c:val>
            <c:numRef>
              <c:f>'g1-2'!$C$34:$C$53</c:f>
              <c:numCache>
                <c:formatCode>0.0</c:formatCode>
                <c:ptCount val="20"/>
                <c:pt idx="0">
                  <c:v>56.650202569647099</c:v>
                </c:pt>
                <c:pt idx="1">
                  <c:v>46.5</c:v>
                </c:pt>
                <c:pt idx="2">
                  <c:v>43.623394039400402</c:v>
                </c:pt>
                <c:pt idx="3">
                  <c:v>40.985319959260899</c:v>
                </c:pt>
                <c:pt idx="4">
                  <c:v>38.287601278121301</c:v>
                </c:pt>
                <c:pt idx="5">
                  <c:v>35.772914343355097</c:v>
                </c:pt>
                <c:pt idx="6">
                  <c:v>35.304932182617598</c:v>
                </c:pt>
                <c:pt idx="7">
                  <c:v>33.971769462204399</c:v>
                </c:pt>
                <c:pt idx="8">
                  <c:v>35.6666666666667</c:v>
                </c:pt>
                <c:pt idx="9">
                  <c:v>31.110903402502299</c:v>
                </c:pt>
                <c:pt idx="10">
                  <c:v>31.7936359768829</c:v>
                </c:pt>
                <c:pt idx="11">
                  <c:v>29.988261416887099</c:v>
                </c:pt>
                <c:pt idx="12">
                  <c:v>24.460782099037701</c:v>
                </c:pt>
                <c:pt idx="13">
                  <c:v>20.117202814126301</c:v>
                </c:pt>
                <c:pt idx="14">
                  <c:v>17.7196927280132</c:v>
                </c:pt>
                <c:pt idx="15">
                  <c:v>14.6928839149107</c:v>
                </c:pt>
                <c:pt idx="16">
                  <c:v>13.164673548014299</c:v>
                </c:pt>
                <c:pt idx="17">
                  <c:v>13.75</c:v>
                </c:pt>
                <c:pt idx="18">
                  <c:v>15.5</c:v>
                </c:pt>
                <c:pt idx="19">
                  <c:v>10.8333333333333</c:v>
                </c:pt>
              </c:numCache>
            </c:numRef>
          </c:val>
          <c:smooth val="0"/>
          <c:extLst>
            <c:ext xmlns:c16="http://schemas.microsoft.com/office/drawing/2014/chart" uri="{C3380CC4-5D6E-409C-BE32-E72D297353CC}">
              <c16:uniqueId val="{00000003-7258-44C1-9FBD-E3F0CFE02FF9}"/>
            </c:ext>
          </c:extLst>
        </c:ser>
        <c:ser>
          <c:idx val="2"/>
          <c:order val="1"/>
          <c:tx>
            <c:strRef>
              <c:f>'g1-2'!$D$33</c:f>
              <c:strCache>
                <c:ptCount val="1"/>
                <c:pt idx="0">
                  <c:v>2035</c:v>
                </c:pt>
              </c:strCache>
            </c:strRef>
          </c:tx>
          <c:spPr>
            <a:ln w="25400">
              <a:noFill/>
            </a:ln>
            <a:effectLst/>
          </c:spPr>
          <c:marker>
            <c:symbol val="triangle"/>
            <c:size val="12"/>
            <c:spPr>
              <a:solidFill>
                <a:srgbClr val="002F6C"/>
              </a:solidFill>
              <a:ln w="6350" cap="flat" cmpd="sng" algn="ctr">
                <a:solidFill>
                  <a:srgbClr val="002F6C"/>
                </a:solidFill>
                <a:prstDash val="solid"/>
                <a:round/>
              </a:ln>
              <a:effectLst/>
            </c:spPr>
          </c:marker>
          <c:dPt>
            <c:idx val="31"/>
            <c:bubble3D val="0"/>
            <c:extLst>
              <c:ext xmlns:c16="http://schemas.microsoft.com/office/drawing/2014/chart" uri="{C3380CC4-5D6E-409C-BE32-E72D297353CC}">
                <c16:uniqueId val="{00000004-7258-44C1-9FBD-E3F0CFE02FF9}"/>
              </c:ext>
            </c:extLst>
          </c:dPt>
          <c:dPt>
            <c:idx val="33"/>
            <c:bubble3D val="0"/>
            <c:extLst>
              <c:ext xmlns:c16="http://schemas.microsoft.com/office/drawing/2014/chart" uri="{C3380CC4-5D6E-409C-BE32-E72D297353CC}">
                <c16:uniqueId val="{00000005-7258-44C1-9FBD-E3F0CFE02FF9}"/>
              </c:ext>
            </c:extLst>
          </c:dPt>
          <c:dPt>
            <c:idx val="40"/>
            <c:bubble3D val="0"/>
            <c:extLst>
              <c:ext xmlns:c16="http://schemas.microsoft.com/office/drawing/2014/chart" uri="{C3380CC4-5D6E-409C-BE32-E72D297353CC}">
                <c16:uniqueId val="{00000006-7258-44C1-9FBD-E3F0CFE02FF9}"/>
              </c:ext>
            </c:extLst>
          </c:dPt>
          <c:cat>
            <c:strRef>
              <c:f>'g1-2'!$A$34:$A$53</c:f>
              <c:strCache>
                <c:ptCount val="20"/>
                <c:pt idx="0">
                  <c:v>India</c:v>
                </c:pt>
                <c:pt idx="1">
                  <c:v>Türkiye</c:v>
                </c:pt>
                <c:pt idx="2">
                  <c:v>Saudi Arabia</c:v>
                </c:pt>
                <c:pt idx="3">
                  <c:v>Indonesia</c:v>
                </c:pt>
                <c:pt idx="4">
                  <c:v>Mexico</c:v>
                </c:pt>
                <c:pt idx="5">
                  <c:v>China</c:v>
                </c:pt>
                <c:pt idx="6">
                  <c:v>Argentina</c:v>
                </c:pt>
                <c:pt idx="7">
                  <c:v>South Africa</c:v>
                </c:pt>
                <c:pt idx="8">
                  <c:v>Italy</c:v>
                </c:pt>
                <c:pt idx="9">
                  <c:v>Brazil</c:v>
                </c:pt>
                <c:pt idx="10">
                  <c:v>Korea</c:v>
                </c:pt>
                <c:pt idx="11">
                  <c:v>G20</c:v>
                </c:pt>
                <c:pt idx="12">
                  <c:v>United States</c:v>
                </c:pt>
                <c:pt idx="13">
                  <c:v>OECD</c:v>
                </c:pt>
                <c:pt idx="14">
                  <c:v>Canada</c:v>
                </c:pt>
                <c:pt idx="15">
                  <c:v>Japan</c:v>
                </c:pt>
                <c:pt idx="16">
                  <c:v>Australia</c:v>
                </c:pt>
                <c:pt idx="17">
                  <c:v>France</c:v>
                </c:pt>
                <c:pt idx="18">
                  <c:v>Germany</c:v>
                </c:pt>
                <c:pt idx="19">
                  <c:v>United Kingdom</c:v>
                </c:pt>
              </c:strCache>
            </c:strRef>
          </c:cat>
          <c:val>
            <c:numRef>
              <c:f>'g1-2'!$D$34:$D$53</c:f>
              <c:numCache>
                <c:formatCode>0.0</c:formatCode>
                <c:ptCount val="20"/>
                <c:pt idx="0">
                  <c:v>54.559927919105498</c:v>
                </c:pt>
                <c:pt idx="1">
                  <c:v>43.753249611632903</c:v>
                </c:pt>
                <c:pt idx="2">
                  <c:v>40.388592421479203</c:v>
                </c:pt>
                <c:pt idx="3">
                  <c:v>40.046253774228703</c:v>
                </c:pt>
                <c:pt idx="4">
                  <c:v>38.796193203146899</c:v>
                </c:pt>
                <c:pt idx="5">
                  <c:v>38.685703806995299</c:v>
                </c:pt>
                <c:pt idx="6">
                  <c:v>37.808033119904799</c:v>
                </c:pt>
                <c:pt idx="7">
                  <c:v>32.898713322294299</c:v>
                </c:pt>
                <c:pt idx="8">
                  <c:v>31.967763890011799</c:v>
                </c:pt>
                <c:pt idx="9">
                  <c:v>29.838872966794501</c:v>
                </c:pt>
                <c:pt idx="10">
                  <c:v>29.557300129048901</c:v>
                </c:pt>
                <c:pt idx="11">
                  <c:v>29.008384741347299</c:v>
                </c:pt>
                <c:pt idx="12">
                  <c:v>23.704271554788701</c:v>
                </c:pt>
                <c:pt idx="13">
                  <c:v>19.235448023454801</c:v>
                </c:pt>
                <c:pt idx="14">
                  <c:v>17.9903990240797</c:v>
                </c:pt>
                <c:pt idx="15">
                  <c:v>15.337932819906101</c:v>
                </c:pt>
                <c:pt idx="16">
                  <c:v>13.1852863351107</c:v>
                </c:pt>
                <c:pt idx="17">
                  <c:v>12.891287251931599</c:v>
                </c:pt>
                <c:pt idx="18">
                  <c:v>11.431593767980001</c:v>
                </c:pt>
                <c:pt idx="19">
                  <c:v>9.3095504258117803</c:v>
                </c:pt>
              </c:numCache>
            </c:numRef>
          </c:val>
          <c:smooth val="0"/>
          <c:extLst>
            <c:ext xmlns:c16="http://schemas.microsoft.com/office/drawing/2014/chart" uri="{C3380CC4-5D6E-409C-BE32-E72D297353CC}">
              <c16:uniqueId val="{00000007-7258-44C1-9FBD-E3F0CFE02FF9}"/>
            </c:ext>
          </c:extLst>
        </c:ser>
        <c:dLbls>
          <c:showLegendKey val="0"/>
          <c:showVal val="0"/>
          <c:showCatName val="0"/>
          <c:showSerName val="0"/>
          <c:showPercent val="0"/>
          <c:showBubbleSize val="0"/>
        </c:dLbls>
        <c:hiLowLines>
          <c:spPr>
            <a:ln w="6350">
              <a:solidFill>
                <a:srgbClr val="000000"/>
              </a:solidFill>
            </a:ln>
          </c:spPr>
        </c:hiLowLines>
        <c:marker val="1"/>
        <c:smooth val="0"/>
        <c:axId val="95221248"/>
        <c:axId val="95223168"/>
      </c:lineChart>
      <c:catAx>
        <c:axId val="95221248"/>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400" b="0" i="0" u="none" strike="noStrike" baseline="0">
                <a:solidFill>
                  <a:srgbClr val="000000"/>
                </a:solidFill>
                <a:latin typeface="Arial Narrow"/>
                <a:ea typeface="Arial Narrow"/>
                <a:cs typeface="Arial Narrow"/>
              </a:defRPr>
            </a:pPr>
            <a:endParaRPr lang="en-US"/>
          </a:p>
        </c:txPr>
        <c:crossAx val="95223168"/>
        <c:crosses val="autoZero"/>
        <c:auto val="1"/>
        <c:lblAlgn val="ctr"/>
        <c:lblOffset val="0"/>
        <c:tickLblSkip val="1"/>
        <c:noMultiLvlLbl val="0"/>
      </c:catAx>
      <c:valAx>
        <c:axId val="95223168"/>
        <c:scaling>
          <c:orientation val="minMax"/>
        </c:scaling>
        <c:delete val="0"/>
        <c:axPos val="l"/>
        <c:majorGridlines>
          <c:spPr>
            <a:ln w="9525" cmpd="sng">
              <a:solidFill>
                <a:srgbClr val="FFFFFF"/>
              </a:solidFill>
              <a:prstDash val="solid"/>
            </a:ln>
          </c:spPr>
        </c:majorGridlines>
        <c:title>
          <c:tx>
            <c:rich>
              <a:bodyPr rot="0" vert="horz" anchor="b" anchorCtr="1"/>
              <a:lstStyle/>
              <a:p>
                <a:pPr>
                  <a:defRPr sz="1400" b="0" i="0">
                    <a:solidFill>
                      <a:srgbClr val="000000"/>
                    </a:solidFill>
                    <a:latin typeface="Arial Narrow" panose="020B0606020202030204" pitchFamily="34" charset="0"/>
                  </a:defRPr>
                </a:pPr>
                <a:r>
                  <a:rPr lang="en-US" sz="1400" b="0" i="0">
                    <a:solidFill>
                      <a:srgbClr val="000000"/>
                    </a:solidFill>
                    <a:latin typeface="Arial Narrow" panose="020B0606020202030204" pitchFamily="34" charset="0"/>
                  </a:rPr>
                  <a:t>Resistance</a:t>
                </a:r>
                <a:r>
                  <a:rPr lang="en-US" sz="1400" b="0" i="0" baseline="0">
                    <a:solidFill>
                      <a:srgbClr val="000000"/>
                    </a:solidFill>
                    <a:latin typeface="Arial Narrow" panose="020B0606020202030204" pitchFamily="34" charset="0"/>
                  </a:rPr>
                  <a:t> rates for 12 bug-drug combinations (</a:t>
                </a:r>
                <a:r>
                  <a:rPr lang="en-US" sz="1400" b="0" i="0">
                    <a:solidFill>
                      <a:srgbClr val="000000"/>
                    </a:solidFill>
                    <a:latin typeface="Arial Narrow" panose="020B0606020202030204" pitchFamily="34" charset="0"/>
                  </a:rPr>
                  <a:t>%)</a:t>
                </a:r>
              </a:p>
            </c:rich>
          </c:tx>
          <c:layout>
            <c:manualLayout>
              <c:xMode val="edge"/>
              <c:yMode val="edge"/>
              <c:x val="4.0634427980930921E-2"/>
              <c:y val="0.10935666980335298"/>
            </c:manualLayout>
          </c:layout>
          <c:overlay val="0"/>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vert="horz"/>
          <a:lstStyle/>
          <a:p>
            <a:pPr>
              <a:defRPr sz="1800" b="0" i="0" u="none" strike="noStrike" baseline="0">
                <a:solidFill>
                  <a:srgbClr val="000000"/>
                </a:solidFill>
                <a:latin typeface="Arial Narrow"/>
                <a:ea typeface="Arial Narrow"/>
                <a:cs typeface="Arial Narrow"/>
              </a:defRPr>
            </a:pPr>
            <a:endParaRPr lang="en-US"/>
          </a:p>
        </c:txPr>
        <c:crossAx val="95221248"/>
        <c:crosses val="autoZero"/>
        <c:crossBetween val="between"/>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legend>
      <c:legendPos val="r"/>
      <c:layout>
        <c:manualLayout>
          <c:xMode val="edge"/>
          <c:yMode val="edge"/>
          <c:x val="5.1318847965471738E-2"/>
          <c:y val="1.9822085080447228E-2"/>
          <c:w val="0.92709875433119093"/>
          <c:h val="7.4332819051677115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a:lstStyle/>
        <a:p>
          <a:pPr>
            <a:defRPr sz="20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775404297257216"/>
          <c:y val="0.13236312257152949"/>
          <c:w val="0.74105311802249774"/>
          <c:h val="0.70505813744096701"/>
        </c:manualLayout>
      </c:layout>
      <c:barChart>
        <c:barDir val="bar"/>
        <c:grouping val="clustered"/>
        <c:varyColors val="0"/>
        <c:ser>
          <c:idx val="1"/>
          <c:order val="0"/>
          <c:tx>
            <c:strRef>
              <c:f>'Sheet1 (2)'!$F$3</c:f>
              <c:strCache>
                <c:ptCount val="1"/>
                <c:pt idx="0">
                  <c:v>2035</c:v>
                </c:pt>
              </c:strCache>
            </c:strRef>
          </c:tx>
          <c:spPr>
            <a:solidFill>
              <a:schemeClr val="accent4"/>
            </a:solidFill>
            <a:ln>
              <a:noFill/>
            </a:ln>
            <a:effectLst/>
            <a:extLst>
              <a:ext uri="{91240B29-F687-4F45-9708-019B960494DF}">
                <a14:hiddenLine xmlns:a14="http://schemas.microsoft.com/office/drawing/2010/main">
                  <a:noFill/>
                </a14:hiddenLine>
              </a:ext>
            </a:extLst>
          </c:spPr>
          <c:invertIfNegative val="0"/>
          <c:cat>
            <c:strRef>
              <c:f>'Sheet1 (2)'!$C$4:$C$6</c:f>
              <c:strCache>
                <c:ptCount val="3"/>
                <c:pt idx="0">
                  <c:v>EU/EEA</c:v>
                </c:pt>
                <c:pt idx="1">
                  <c:v>OECD</c:v>
                </c:pt>
                <c:pt idx="2">
                  <c:v>G20</c:v>
                </c:pt>
              </c:strCache>
            </c:strRef>
          </c:cat>
          <c:val>
            <c:numRef>
              <c:f>'Sheet1 (2)'!$F$4:$F$6</c:f>
              <c:numCache>
                <c:formatCode>0.00</c:formatCode>
                <c:ptCount val="3"/>
                <c:pt idx="0">
                  <c:v>23.296491736986301</c:v>
                </c:pt>
                <c:pt idx="1">
                  <c:v>22.625131041600575</c:v>
                </c:pt>
                <c:pt idx="2">
                  <c:v>21.292627232420084</c:v>
                </c:pt>
              </c:numCache>
            </c:numRef>
          </c:val>
          <c:extLst>
            <c:ext xmlns:c16="http://schemas.microsoft.com/office/drawing/2014/chart" uri="{C3380CC4-5D6E-409C-BE32-E72D297353CC}">
              <c16:uniqueId val="{00000000-1295-4022-B2C4-D3076574BF54}"/>
            </c:ext>
          </c:extLst>
        </c:ser>
        <c:ser>
          <c:idx val="0"/>
          <c:order val="1"/>
          <c:tx>
            <c:strRef>
              <c:f>'Sheet1 (2)'!$E$3</c:f>
              <c:strCache>
                <c:ptCount val="1"/>
                <c:pt idx="0">
                  <c:v>2020</c:v>
                </c:pt>
              </c:strCache>
            </c:strRef>
          </c:tx>
          <c:spPr>
            <a:solidFill>
              <a:schemeClr val="accent4">
                <a:shade val="65000"/>
              </a:schemeClr>
            </a:solidFill>
            <a:ln>
              <a:noFill/>
            </a:ln>
            <a:effectLst/>
            <a:extLst>
              <a:ext uri="{91240B29-F687-4F45-9708-019B960494DF}">
                <a14:hiddenLine xmlns:a14="http://schemas.microsoft.com/office/drawing/2010/main">
                  <a:noFill/>
                </a14:hiddenLine>
              </a:ext>
            </a:extLst>
          </c:spPr>
          <c:invertIfNegative val="0"/>
          <c:cat>
            <c:strRef>
              <c:f>'Sheet1 (2)'!$C$4:$C$6</c:f>
              <c:strCache>
                <c:ptCount val="3"/>
                <c:pt idx="0">
                  <c:v>EU/EEA</c:v>
                </c:pt>
                <c:pt idx="1">
                  <c:v>OECD</c:v>
                </c:pt>
                <c:pt idx="2">
                  <c:v>G20</c:v>
                </c:pt>
              </c:strCache>
            </c:strRef>
          </c:cat>
          <c:val>
            <c:numRef>
              <c:f>'Sheet1 (2)'!$E$4:$E$6</c:f>
              <c:numCache>
                <c:formatCode>0.0</c:formatCode>
                <c:ptCount val="3"/>
                <c:pt idx="0">
                  <c:v>23.580351780821918</c:v>
                </c:pt>
                <c:pt idx="1">
                  <c:v>22.717196085868764</c:v>
                </c:pt>
                <c:pt idx="2">
                  <c:v>20.97632250989345</c:v>
                </c:pt>
              </c:numCache>
            </c:numRef>
          </c:val>
          <c:extLst>
            <c:ext xmlns:c16="http://schemas.microsoft.com/office/drawing/2014/chart" uri="{C3380CC4-5D6E-409C-BE32-E72D297353CC}">
              <c16:uniqueId val="{00000001-1295-4022-B2C4-D3076574BF54}"/>
            </c:ext>
          </c:extLst>
        </c:ser>
        <c:ser>
          <c:idx val="2"/>
          <c:order val="2"/>
          <c:tx>
            <c:strRef>
              <c:f>'Sheet1 (2)'!$D$3</c:f>
              <c:strCache>
                <c:ptCount val="1"/>
                <c:pt idx="0">
                  <c:v>2000</c:v>
                </c:pt>
              </c:strCache>
            </c:strRef>
          </c:tx>
          <c:spPr>
            <a:solidFill>
              <a:schemeClr val="accent4">
                <a:tint val="65000"/>
              </a:schemeClr>
            </a:solidFill>
            <a:ln>
              <a:noFill/>
            </a:ln>
            <a:effectLst/>
          </c:spPr>
          <c:invertIfNegative val="0"/>
          <c:cat>
            <c:strRef>
              <c:f>'Sheet1 (2)'!$C$4:$C$6</c:f>
              <c:strCache>
                <c:ptCount val="3"/>
                <c:pt idx="0">
                  <c:v>EU/EEA</c:v>
                </c:pt>
                <c:pt idx="1">
                  <c:v>OECD</c:v>
                </c:pt>
                <c:pt idx="2">
                  <c:v>G20</c:v>
                </c:pt>
              </c:strCache>
            </c:strRef>
          </c:cat>
          <c:val>
            <c:numRef>
              <c:f>'Sheet1 (2)'!$D$4:$D$6</c:f>
              <c:numCache>
                <c:formatCode>General</c:formatCode>
                <c:ptCount val="3"/>
                <c:pt idx="0">
                  <c:v>21.44</c:v>
                </c:pt>
                <c:pt idx="1">
                  <c:v>21.38</c:v>
                </c:pt>
                <c:pt idx="2">
                  <c:v>18.489999999999998</c:v>
                </c:pt>
              </c:numCache>
            </c:numRef>
          </c:val>
          <c:extLst>
            <c:ext xmlns:c16="http://schemas.microsoft.com/office/drawing/2014/chart" uri="{C3380CC4-5D6E-409C-BE32-E72D297353CC}">
              <c16:uniqueId val="{00000002-1295-4022-B2C4-D3076574BF54}"/>
            </c:ext>
          </c:extLst>
        </c:ser>
        <c:dLbls>
          <c:showLegendKey val="0"/>
          <c:showVal val="0"/>
          <c:showCatName val="0"/>
          <c:showSerName val="0"/>
          <c:showPercent val="0"/>
          <c:showBubbleSize val="0"/>
        </c:dLbls>
        <c:gapWidth val="150"/>
        <c:axId val="368936448"/>
        <c:axId val="368937984"/>
      </c:barChart>
      <c:catAx>
        <c:axId val="368936448"/>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crossAx val="368937984"/>
        <c:crosses val="autoZero"/>
        <c:auto val="1"/>
        <c:lblAlgn val="ctr"/>
        <c:lblOffset val="0"/>
        <c:tickLblSkip val="1"/>
        <c:noMultiLvlLbl val="0"/>
      </c:catAx>
      <c:valAx>
        <c:axId val="368937984"/>
        <c:scaling>
          <c:orientation val="minMax"/>
          <c:min val="0"/>
        </c:scaling>
        <c:delete val="0"/>
        <c:axPos val="b"/>
        <c:majorGridlines>
          <c:spPr>
            <a:ln w="9525" cap="flat" cmpd="sng" algn="ctr">
              <a:solidFill>
                <a:srgbClr val="FFFFFF"/>
              </a:solidFill>
              <a:prstDash val="solid"/>
              <a:round/>
            </a:ln>
            <a:effectLst/>
          </c:spPr>
        </c:majorGridlines>
        <c:title>
          <c:tx>
            <c:rich>
              <a:bodyPr rot="0" spcFirstLastPara="1" vertOverflow="ellipsis" vert="horz" wrap="square" anchor="ctr" anchorCtr="1"/>
              <a:lstStyle/>
              <a:p>
                <a:pPr>
                  <a:defRPr sz="1700" b="1" i="0" u="none" strike="noStrike" kern="1200" baseline="0">
                    <a:solidFill>
                      <a:schemeClr val="tx1"/>
                    </a:solidFill>
                    <a:latin typeface="+mn-lt"/>
                    <a:ea typeface="+mn-ea"/>
                    <a:cs typeface="+mn-cs"/>
                  </a:defRPr>
                </a:pPr>
                <a:r>
                  <a:rPr lang="en-US" sz="1700" b="0"/>
                  <a:t>(defined </a:t>
                </a:r>
                <a:r>
                  <a:rPr lang="en-US" sz="1700" b="0" dirty="0"/>
                  <a:t>daily doses per 1000 inhabitants </a:t>
                </a:r>
                <a:r>
                  <a:rPr lang="en-US" sz="1700" b="0"/>
                  <a:t>per day) </a:t>
                </a:r>
                <a:endParaRPr lang="en-US" sz="1700" b="0" dirty="0"/>
              </a:p>
            </c:rich>
          </c:tx>
          <c:overlay val="0"/>
          <c:spPr>
            <a:noFill/>
            <a:ln>
              <a:noFill/>
            </a:ln>
            <a:effectLst/>
          </c:spPr>
          <c:txPr>
            <a:bodyPr rot="0" spcFirstLastPara="1" vertOverflow="ellipsis" vert="horz" wrap="square" anchor="ctr" anchorCtr="1"/>
            <a:lstStyle/>
            <a:p>
              <a:pPr>
                <a:defRPr sz="1700" b="1" i="0" u="none" strike="noStrike" kern="1200" baseline="0">
                  <a:solidFill>
                    <a:schemeClr val="tx1"/>
                  </a:solidFill>
                  <a:latin typeface="+mn-lt"/>
                  <a:ea typeface="+mn-ea"/>
                  <a:cs typeface="+mn-cs"/>
                </a:defRPr>
              </a:pPr>
              <a:endParaRPr lang="en-US"/>
            </a:p>
          </c:txPr>
        </c:title>
        <c:numFmt formatCode="General" sourceLinked="0"/>
        <c:majorTickMark val="in"/>
        <c:minorTickMark val="none"/>
        <c:tickLblPos val="nextTo"/>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crossAx val="368936448"/>
        <c:crosses val="autoZero"/>
        <c:crossBetween val="between"/>
        <c:majorUnit val="5"/>
      </c:valAx>
      <c:spPr>
        <a:solidFill>
          <a:srgbClr val="EAEAEA"/>
        </a:solid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0.16644074124013147"/>
          <c:y val="1.9846672732664147E-2"/>
          <c:w val="0.75763823877014691"/>
          <c:h val="7.8532452469921452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93798002692706"/>
          <c:y val="0.13236341542290994"/>
          <c:w val="0.71208676047593311"/>
          <c:h val="0.71272211191057888"/>
        </c:manualLayout>
      </c:layout>
      <c:barChart>
        <c:barDir val="bar"/>
        <c:grouping val="clustered"/>
        <c:varyColors val="0"/>
        <c:ser>
          <c:idx val="1"/>
          <c:order val="0"/>
          <c:tx>
            <c:strRef>
              <c:f>'Sheet1 (2)'!$F$9</c:f>
              <c:strCache>
                <c:ptCount val="1"/>
                <c:pt idx="0">
                  <c:v>2035</c:v>
                </c:pt>
              </c:strCache>
            </c:strRef>
          </c:tx>
          <c:spPr>
            <a:solidFill>
              <a:schemeClr val="accent4"/>
            </a:solidFill>
            <a:ln>
              <a:noFill/>
            </a:ln>
            <a:effectLst/>
            <a:extLst>
              <a:ext uri="{91240B29-F687-4F45-9708-019B960494DF}">
                <a14:hiddenLine xmlns:a14="http://schemas.microsoft.com/office/drawing/2010/main">
                  <a:noFill/>
                </a14:hiddenLine>
              </a:ext>
            </a:extLst>
          </c:spPr>
          <c:invertIfNegative val="0"/>
          <c:cat>
            <c:strRef>
              <c:f>'Sheet1 (2)'!$C$10:$C$12</c:f>
              <c:strCache>
                <c:ptCount val="3"/>
                <c:pt idx="0">
                  <c:v>EU/EEA</c:v>
                </c:pt>
                <c:pt idx="1">
                  <c:v>OECD</c:v>
                </c:pt>
                <c:pt idx="2">
                  <c:v>G20</c:v>
                </c:pt>
              </c:strCache>
            </c:strRef>
          </c:cat>
          <c:val>
            <c:numRef>
              <c:f>'Sheet1 (2)'!$F$10:$F$12</c:f>
              <c:numCache>
                <c:formatCode>0.00</c:formatCode>
                <c:ptCount val="3"/>
                <c:pt idx="0">
                  <c:v>57.737447459006901</c:v>
                </c:pt>
                <c:pt idx="1">
                  <c:v>81.866200854411801</c:v>
                </c:pt>
                <c:pt idx="2">
                  <c:v>161.367283878975</c:v>
                </c:pt>
              </c:numCache>
            </c:numRef>
          </c:val>
          <c:extLst>
            <c:ext xmlns:c16="http://schemas.microsoft.com/office/drawing/2014/chart" uri="{C3380CC4-5D6E-409C-BE32-E72D297353CC}">
              <c16:uniqueId val="{00000000-86EB-4B68-87AB-E9D21E0EC0C5}"/>
            </c:ext>
          </c:extLst>
        </c:ser>
        <c:ser>
          <c:idx val="0"/>
          <c:order val="1"/>
          <c:tx>
            <c:strRef>
              <c:f>'Sheet1 (2)'!$E$9</c:f>
              <c:strCache>
                <c:ptCount val="1"/>
                <c:pt idx="0">
                  <c:v>2020</c:v>
                </c:pt>
              </c:strCache>
            </c:strRef>
          </c:tx>
          <c:spPr>
            <a:solidFill>
              <a:schemeClr val="accent4">
                <a:shade val="65000"/>
              </a:schemeClr>
            </a:solidFill>
            <a:ln>
              <a:noFill/>
            </a:ln>
            <a:effectLst/>
            <a:extLst>
              <a:ext uri="{91240B29-F687-4F45-9708-019B960494DF}">
                <a14:hiddenLine xmlns:a14="http://schemas.microsoft.com/office/drawing/2010/main">
                  <a:noFill/>
                </a14:hiddenLine>
              </a:ext>
            </a:extLst>
          </c:spPr>
          <c:invertIfNegative val="0"/>
          <c:cat>
            <c:strRef>
              <c:f>'Sheet1 (2)'!$C$10:$C$12</c:f>
              <c:strCache>
                <c:ptCount val="3"/>
                <c:pt idx="0">
                  <c:v>EU/EEA</c:v>
                </c:pt>
                <c:pt idx="1">
                  <c:v>OECD</c:v>
                </c:pt>
                <c:pt idx="2">
                  <c:v>G20</c:v>
                </c:pt>
              </c:strCache>
            </c:strRef>
          </c:cat>
          <c:val>
            <c:numRef>
              <c:f>'Sheet1 (2)'!$E$10:$E$12</c:f>
              <c:numCache>
                <c:formatCode>0</c:formatCode>
                <c:ptCount val="3"/>
                <c:pt idx="0">
                  <c:v>65.648464913298497</c:v>
                </c:pt>
                <c:pt idx="1">
                  <c:v>91.400281202036297</c:v>
                </c:pt>
                <c:pt idx="2">
                  <c:v>162.62606092502</c:v>
                </c:pt>
              </c:numCache>
            </c:numRef>
          </c:val>
          <c:extLst>
            <c:ext xmlns:c16="http://schemas.microsoft.com/office/drawing/2014/chart" uri="{C3380CC4-5D6E-409C-BE32-E72D297353CC}">
              <c16:uniqueId val="{00000001-86EB-4B68-87AB-E9D21E0EC0C5}"/>
            </c:ext>
          </c:extLst>
        </c:ser>
        <c:ser>
          <c:idx val="2"/>
          <c:order val="2"/>
          <c:tx>
            <c:strRef>
              <c:f>'Sheet1 (2)'!$D$9</c:f>
              <c:strCache>
                <c:ptCount val="1"/>
                <c:pt idx="0">
                  <c:v>2000</c:v>
                </c:pt>
              </c:strCache>
            </c:strRef>
          </c:tx>
          <c:spPr>
            <a:solidFill>
              <a:schemeClr val="accent4">
                <a:tint val="65000"/>
              </a:schemeClr>
            </a:solidFill>
            <a:ln>
              <a:noFill/>
            </a:ln>
            <a:effectLst/>
          </c:spPr>
          <c:invertIfNegative val="0"/>
          <c:cat>
            <c:strRef>
              <c:f>'Sheet1 (2)'!$C$10:$C$12</c:f>
              <c:strCache>
                <c:ptCount val="3"/>
                <c:pt idx="0">
                  <c:v>EU/EEA</c:v>
                </c:pt>
                <c:pt idx="1">
                  <c:v>OECD</c:v>
                </c:pt>
                <c:pt idx="2">
                  <c:v>G20</c:v>
                </c:pt>
              </c:strCache>
            </c:strRef>
          </c:cat>
          <c:val>
            <c:numRef>
              <c:f>'Sheet1 (2)'!$D$10:$D$12</c:f>
              <c:numCache>
                <c:formatCode>0.00</c:formatCode>
                <c:ptCount val="3"/>
                <c:pt idx="0">
                  <c:v>137.78531671244599</c:v>
                </c:pt>
                <c:pt idx="1">
                  <c:v>181.48064672726599</c:v>
                </c:pt>
                <c:pt idx="2">
                  <c:v>267.33736486481502</c:v>
                </c:pt>
              </c:numCache>
            </c:numRef>
          </c:val>
          <c:extLst>
            <c:ext xmlns:c16="http://schemas.microsoft.com/office/drawing/2014/chart" uri="{C3380CC4-5D6E-409C-BE32-E72D297353CC}">
              <c16:uniqueId val="{00000002-86EB-4B68-87AB-E9D21E0EC0C5}"/>
            </c:ext>
          </c:extLst>
        </c:ser>
        <c:dLbls>
          <c:showLegendKey val="0"/>
          <c:showVal val="0"/>
          <c:showCatName val="0"/>
          <c:showSerName val="0"/>
          <c:showPercent val="0"/>
          <c:showBubbleSize val="0"/>
        </c:dLbls>
        <c:gapWidth val="150"/>
        <c:axId val="368936448"/>
        <c:axId val="368937984"/>
      </c:barChart>
      <c:catAx>
        <c:axId val="368936448"/>
        <c:scaling>
          <c:orientation val="minMax"/>
        </c:scaling>
        <c:delete val="0"/>
        <c:axPos val="l"/>
        <c:majorGridlines>
          <c:spPr>
            <a:ln w="9525" cap="flat" cmpd="sng" algn="ctr">
              <a:solidFill>
                <a:srgbClr val="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crossAx val="368937984"/>
        <c:crosses val="autoZero"/>
        <c:auto val="1"/>
        <c:lblAlgn val="ctr"/>
        <c:lblOffset val="0"/>
        <c:tickLblSkip val="1"/>
        <c:noMultiLvlLbl val="0"/>
      </c:catAx>
      <c:valAx>
        <c:axId val="368937984"/>
        <c:scaling>
          <c:orientation val="minMax"/>
          <c:max val="300"/>
          <c:min val="0"/>
        </c:scaling>
        <c:delete val="0"/>
        <c:axPos val="b"/>
        <c:majorGridlines>
          <c:spPr>
            <a:ln w="9525" cap="flat" cmpd="sng" algn="ctr">
              <a:solidFill>
                <a:srgbClr val="FFFFFF"/>
              </a:solidFill>
              <a:prstDash val="solid"/>
              <a:round/>
            </a:ln>
            <a:effectLst/>
          </c:spPr>
        </c:majorGridlines>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US" sz="1700" b="0" i="0" u="none" strike="noStrike" kern="1200" baseline="0" dirty="0">
                    <a:solidFill>
                      <a:srgbClr val="3F3F3F"/>
                    </a:solidFill>
                    <a:latin typeface="Arial Narrow" panose="020B0606020202030204" pitchFamily="34" charset="0"/>
                  </a:rPr>
                  <a:t>(mg of antimicrobial per kg of food animal)</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General" sourceLinked="0"/>
        <c:majorTickMark val="in"/>
        <c:minorTickMark val="none"/>
        <c:tickLblPos val="nextTo"/>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crossAx val="368936448"/>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legend>
      <c:legendPos val="r"/>
      <c:layout>
        <c:manualLayout>
          <c:xMode val="edge"/>
          <c:yMode val="edge"/>
          <c:x val="0.1878936202725196"/>
          <c:y val="1.9846737187297177E-2"/>
          <c:w val="0.72454706298380633"/>
          <c:h val="8.4707527991178047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800" b="0" i="0" u="none" strike="noStrike" kern="1200" baseline="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176954415927039E-2"/>
          <c:y val="0.14670594716026905"/>
          <c:w val="0.85363511659807956"/>
          <c:h val="0.76679582089755571"/>
        </c:manualLayout>
      </c:layout>
      <c:lineChart>
        <c:grouping val="standard"/>
        <c:varyColors val="0"/>
        <c:ser>
          <c:idx val="6"/>
          <c:order val="0"/>
          <c:spPr>
            <a:ln w="57150" cap="rnd" cmpd="sng" algn="ctr">
              <a:solidFill>
                <a:schemeClr val="accent4"/>
              </a:solidFill>
              <a:prstDash val="solid"/>
              <a:round/>
            </a:ln>
            <a:effectLst/>
          </c:spPr>
          <c:marker>
            <c:symbol val="none"/>
          </c:marker>
          <c:cat>
            <c:numRef>
              <c:f>'g2-8'!$A$40:$A$70</c:f>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cat>
          <c:val>
            <c:numRef>
              <c:f>'g2-8'!$H$40:$H$59</c:f>
              <c:numCache>
                <c:formatCode>_(* #,##0.00_);_(* \(#,##0.00\);_(* "-"??_);_(@_)</c:formatCode>
                <c:ptCount val="20"/>
                <c:pt idx="0">
                  <c:v>100</c:v>
                </c:pt>
                <c:pt idx="1">
                  <c:v>99.968913278946843</c:v>
                </c:pt>
                <c:pt idx="2">
                  <c:v>99.566723736871538</c:v>
                </c:pt>
                <c:pt idx="3">
                  <c:v>98.862396492186008</c:v>
                </c:pt>
                <c:pt idx="4">
                  <c:v>100.14967643742962</c:v>
                </c:pt>
                <c:pt idx="5">
                  <c:v>100.98726609392985</c:v>
                </c:pt>
                <c:pt idx="6">
                  <c:v>98.955397225848145</c:v>
                </c:pt>
                <c:pt idx="7">
                  <c:v>99.334766417786184</c:v>
                </c:pt>
                <c:pt idx="8">
                  <c:v>98.372774769398106</c:v>
                </c:pt>
                <c:pt idx="9">
                  <c:v>97.65891355455787</c:v>
                </c:pt>
                <c:pt idx="10">
                  <c:v>96.42141668104675</c:v>
                </c:pt>
                <c:pt idx="11">
                  <c:v>95.658703514869075</c:v>
                </c:pt>
                <c:pt idx="12">
                  <c:v>95.229402387697164</c:v>
                </c:pt>
                <c:pt idx="13">
                  <c:v>97.165751302542333</c:v>
                </c:pt>
                <c:pt idx="14">
                  <c:v>101.55115212423016</c:v>
                </c:pt>
                <c:pt idx="15">
                  <c:v>98.190888691742899</c:v>
                </c:pt>
                <c:pt idx="16">
                  <c:v>98.061760533672896</c:v>
                </c:pt>
                <c:pt idx="17">
                  <c:v>97.653753527207627</c:v>
                </c:pt>
                <c:pt idx="18">
                  <c:v>97.114801473257202</c:v>
                </c:pt>
                <c:pt idx="19">
                  <c:v>96.54463580441265</c:v>
                </c:pt>
              </c:numCache>
            </c:numRef>
          </c:val>
          <c:smooth val="0"/>
          <c:extLst>
            <c:ext xmlns:c16="http://schemas.microsoft.com/office/drawing/2014/chart" uri="{C3380CC4-5D6E-409C-BE32-E72D297353CC}">
              <c16:uniqueId val="{00000000-311A-4E99-9EC7-C27DACCD4B7B}"/>
            </c:ext>
          </c:extLst>
        </c:ser>
        <c:ser>
          <c:idx val="0"/>
          <c:order val="1"/>
          <c:spPr>
            <a:ln w="57150" cap="rnd" cmpd="sng" algn="ctr">
              <a:solidFill>
                <a:schemeClr val="accent2"/>
              </a:solidFill>
              <a:prstDash val="solid"/>
              <a:round/>
            </a:ln>
            <a:effectLst/>
          </c:spPr>
          <c:marker>
            <c:symbol val="none"/>
          </c:marker>
          <c:cat>
            <c:numRef>
              <c:f>'g2-8'!$A$40:$A$70</c:f>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cat>
          <c:val>
            <c:numRef>
              <c:f>'g2-8'!$I$40:$I$59</c:f>
              <c:numCache>
                <c:formatCode>_(* #,##0.00_);_(* \(#,##0.00\);_(* "-"??_);_(@_)</c:formatCode>
                <c:ptCount val="20"/>
                <c:pt idx="0">
                  <c:v>100</c:v>
                </c:pt>
                <c:pt idx="1">
                  <c:v>101.70339940246413</c:v>
                </c:pt>
                <c:pt idx="2">
                  <c:v>104.54614590206491</c:v>
                </c:pt>
                <c:pt idx="3">
                  <c:v>105.79064144179762</c:v>
                </c:pt>
                <c:pt idx="4">
                  <c:v>108.67310997400203</c:v>
                </c:pt>
                <c:pt idx="5">
                  <c:v>110.27527718275061</c:v>
                </c:pt>
                <c:pt idx="6">
                  <c:v>108.79714067877171</c:v>
                </c:pt>
                <c:pt idx="7">
                  <c:v>110.56892453860377</c:v>
                </c:pt>
                <c:pt idx="8">
                  <c:v>111.1631187733247</c:v>
                </c:pt>
                <c:pt idx="9">
                  <c:v>110.98115672787947</c:v>
                </c:pt>
                <c:pt idx="10">
                  <c:v>115.11873641640602</c:v>
                </c:pt>
                <c:pt idx="11">
                  <c:v>116.45369086047697</c:v>
                </c:pt>
                <c:pt idx="12">
                  <c:v>114.17313578138615</c:v>
                </c:pt>
                <c:pt idx="13">
                  <c:v>120.51251889219662</c:v>
                </c:pt>
                <c:pt idx="14">
                  <c:v>122.25254717503088</c:v>
                </c:pt>
                <c:pt idx="15">
                  <c:v>119.30598786543327</c:v>
                </c:pt>
                <c:pt idx="16">
                  <c:v>121.21538368907663</c:v>
                </c:pt>
                <c:pt idx="17">
                  <c:v>121.30220351017533</c:v>
                </c:pt>
                <c:pt idx="18">
                  <c:v>121.37445849263963</c:v>
                </c:pt>
                <c:pt idx="19">
                  <c:v>121.55059937458313</c:v>
                </c:pt>
              </c:numCache>
            </c:numRef>
          </c:val>
          <c:smooth val="0"/>
          <c:extLst>
            <c:ext xmlns:c16="http://schemas.microsoft.com/office/drawing/2014/chart" uri="{C3380CC4-5D6E-409C-BE32-E72D297353CC}">
              <c16:uniqueId val="{00000001-311A-4E99-9EC7-C27DACCD4B7B}"/>
            </c:ext>
          </c:extLst>
        </c:ser>
        <c:ser>
          <c:idx val="1"/>
          <c:order val="2"/>
          <c:spPr>
            <a:ln w="57150" cap="rnd" cmpd="sng" algn="ctr">
              <a:solidFill>
                <a:schemeClr val="accent1"/>
              </a:solidFill>
              <a:prstDash val="solid"/>
              <a:round/>
            </a:ln>
            <a:effectLst/>
          </c:spPr>
          <c:marker>
            <c:symbol val="none"/>
          </c:marker>
          <c:cat>
            <c:numRef>
              <c:f>'g2-8'!$A$40:$A$70</c:f>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cat>
          <c:val>
            <c:numRef>
              <c:f>'g2-8'!$J$40:$J$59</c:f>
              <c:numCache>
                <c:formatCode>_(* #,##0.00_);_(* \(#,##0.00\);_(* "-"??_);_(@_)</c:formatCode>
                <c:ptCount val="20"/>
                <c:pt idx="0">
                  <c:v>100</c:v>
                </c:pt>
                <c:pt idx="1">
                  <c:v>95.577977760943838</c:v>
                </c:pt>
                <c:pt idx="2">
                  <c:v>89.388921847739951</c:v>
                </c:pt>
                <c:pt idx="3">
                  <c:v>81.212318817040767</c:v>
                </c:pt>
                <c:pt idx="4">
                  <c:v>86.151733382494626</c:v>
                </c:pt>
                <c:pt idx="5">
                  <c:v>91.879718058434079</c:v>
                </c:pt>
                <c:pt idx="6">
                  <c:v>94.981804851593282</c:v>
                </c:pt>
                <c:pt idx="7">
                  <c:v>98.954865538538201</c:v>
                </c:pt>
                <c:pt idx="8">
                  <c:v>100.83783991440616</c:v>
                </c:pt>
                <c:pt idx="9">
                  <c:v>107.05150255006251</c:v>
                </c:pt>
                <c:pt idx="10">
                  <c:v>120.20431158357748</c:v>
                </c:pt>
                <c:pt idx="11">
                  <c:v>136.36548172897386</c:v>
                </c:pt>
                <c:pt idx="12">
                  <c:v>138.09240817629674</c:v>
                </c:pt>
                <c:pt idx="13">
                  <c:v>161.56544470443859</c:v>
                </c:pt>
                <c:pt idx="14">
                  <c:v>161.88039869133186</c:v>
                </c:pt>
                <c:pt idx="15">
                  <c:v>152.20594297049661</c:v>
                </c:pt>
                <c:pt idx="16">
                  <c:v>159.24399768758636</c:v>
                </c:pt>
                <c:pt idx="17">
                  <c:v>159.26797478391904</c:v>
                </c:pt>
                <c:pt idx="18">
                  <c:v>158.46785214173909</c:v>
                </c:pt>
                <c:pt idx="19">
                  <c:v>158.00539653682304</c:v>
                </c:pt>
              </c:numCache>
            </c:numRef>
          </c:val>
          <c:smooth val="0"/>
          <c:extLst>
            <c:ext xmlns:c16="http://schemas.microsoft.com/office/drawing/2014/chart" uri="{C3380CC4-5D6E-409C-BE32-E72D297353CC}">
              <c16:uniqueId val="{00000002-311A-4E99-9EC7-C27DACCD4B7B}"/>
            </c:ext>
          </c:extLst>
        </c:ser>
        <c:ser>
          <c:idx val="2"/>
          <c:order val="3"/>
          <c:spPr>
            <a:ln w="38100">
              <a:solidFill>
                <a:schemeClr val="accent5"/>
              </a:solidFill>
              <a:prstDash val="sysDash"/>
            </a:ln>
          </c:spPr>
          <c:marker>
            <c:symbol val="none"/>
          </c:marker>
          <c:cat>
            <c:numRef>
              <c:f>'g2-8'!$A$40:$A$70</c:f>
              <c:numCache>
                <c:formatCode>General</c:formatCode>
                <c:ptCount val="31"/>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2024</c:v>
                </c:pt>
                <c:pt idx="20">
                  <c:v>2025</c:v>
                </c:pt>
                <c:pt idx="21">
                  <c:v>2026</c:v>
                </c:pt>
                <c:pt idx="22">
                  <c:v>2027</c:v>
                </c:pt>
                <c:pt idx="23">
                  <c:v>2028</c:v>
                </c:pt>
                <c:pt idx="24">
                  <c:v>2029</c:v>
                </c:pt>
                <c:pt idx="25">
                  <c:v>2030</c:v>
                </c:pt>
                <c:pt idx="26">
                  <c:v>2031</c:v>
                </c:pt>
                <c:pt idx="27">
                  <c:v>2032</c:v>
                </c:pt>
                <c:pt idx="28">
                  <c:v>2033</c:v>
                </c:pt>
                <c:pt idx="29">
                  <c:v>2034</c:v>
                </c:pt>
                <c:pt idx="30">
                  <c:v>2035</c:v>
                </c:pt>
              </c:numCache>
            </c:numRef>
          </c:cat>
          <c:val>
            <c:numRef>
              <c:f>'g2-8'!$N$40:$N$59</c:f>
              <c:numCache>
                <c:formatCode>General</c:formatCode>
                <c:ptCount val="20"/>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numCache>
            </c:numRef>
          </c:val>
          <c:smooth val="0"/>
          <c:extLst>
            <c:ext xmlns:c16="http://schemas.microsoft.com/office/drawing/2014/chart" uri="{C3380CC4-5D6E-409C-BE32-E72D297353CC}">
              <c16:uniqueId val="{00000003-311A-4E99-9EC7-C27DACCD4B7B}"/>
            </c:ext>
          </c:extLst>
        </c:ser>
        <c:dLbls>
          <c:showLegendKey val="0"/>
          <c:showVal val="0"/>
          <c:showCatName val="0"/>
          <c:showSerName val="0"/>
          <c:showPercent val="0"/>
          <c:showBubbleSize val="0"/>
        </c:dLbls>
        <c:smooth val="0"/>
        <c:axId val="142518144"/>
        <c:axId val="142536704"/>
      </c:lineChart>
      <c:catAx>
        <c:axId val="14251814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800" b="0" i="0">
                <a:solidFill>
                  <a:srgbClr val="000000"/>
                </a:solidFill>
                <a:latin typeface="Arial Narrow"/>
                <a:ea typeface="Arial Narrow"/>
                <a:cs typeface="Arial Narrow"/>
              </a:defRPr>
            </a:pPr>
            <a:endParaRPr lang="en-US"/>
          </a:p>
        </c:txPr>
        <c:crossAx val="142536704"/>
        <c:crosses val="autoZero"/>
        <c:auto val="1"/>
        <c:lblAlgn val="ctr"/>
        <c:lblOffset val="0"/>
        <c:tickLblSkip val="5"/>
        <c:tickMarkSkip val="5"/>
        <c:noMultiLvlLbl val="0"/>
      </c:catAx>
      <c:valAx>
        <c:axId val="142536704"/>
        <c:scaling>
          <c:orientation val="minMax"/>
          <c:max val="200"/>
          <c:min val="50"/>
        </c:scaling>
        <c:delete val="0"/>
        <c:axPos val="l"/>
        <c:majorGridlines>
          <c:spPr>
            <a:ln w="9525" cmpd="sng">
              <a:solidFill>
                <a:srgbClr val="FFFFFF"/>
              </a:solidFill>
              <a:prstDash val="solid"/>
            </a:ln>
          </c:spPr>
        </c:majorGridlines>
        <c:numFmt formatCode="_(* #,##0_);_(* \(#,##0\);_(* &quot;-&quot;_);_(@_)"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800" b="0" i="0">
                <a:solidFill>
                  <a:srgbClr val="000000"/>
                </a:solidFill>
                <a:latin typeface="Arial Narrow"/>
                <a:ea typeface="Arial Narrow"/>
                <a:cs typeface="Arial Narrow"/>
              </a:defRPr>
            </a:pPr>
            <a:endParaRPr lang="en-US"/>
          </a:p>
        </c:txPr>
        <c:crossAx val="142518144"/>
        <c:crossesAt val="1"/>
        <c:crossBetween val="between"/>
        <c:majorUnit val="50"/>
      </c:valAx>
      <c:spPr>
        <a:solidFill>
          <a:srgbClr val="EAEAEA"/>
        </a:solidFill>
        <a:ln w="9525">
          <a:noFill/>
        </a:ln>
        <a:effectLst/>
        <a:extLst>
          <a:ext uri="{91240B29-F687-4F45-9708-019B960494DF}">
            <a14:hiddenLine xmlns:a14="http://schemas.microsoft.com/office/drawing/2010/main" w="9525">
              <a:solidFill>
                <a:srgbClr val="000000"/>
              </a:solidFill>
            </a14:hiddenLine>
          </a:ext>
        </a:extLst>
      </c:spPr>
    </c:plotArea>
    <c:plotVisOnly val="1"/>
    <c:dispBlanksAs val="gap"/>
    <c:showDLblsOverMax val="1"/>
  </c:chart>
  <c:spPr>
    <a:solidFill>
      <a:sysClr val="window" lastClr="FFFFFF"/>
    </a:solidFill>
    <a:ln>
      <a:noFill/>
    </a:ln>
  </c:spPr>
  <c:txPr>
    <a:bodyPr/>
    <a:lstStyle/>
    <a:p>
      <a:pPr>
        <a:defRPr sz="900">
          <a:latin typeface="Segoe UI Semilight" panose="020B0402040204020203" pitchFamily="34" charset="0"/>
          <a:cs typeface="Segoe UI Semilight" panose="020B0402040204020203" pitchFamily="34" charset="0"/>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t>Health and </a:t>
            </a:r>
            <a:r>
              <a:rPr lang="en-US" b="0" dirty="0" err="1"/>
              <a:t>labour</a:t>
            </a:r>
            <a:r>
              <a:rPr lang="en-US" b="0" dirty="0"/>
              <a:t> cost of resistant infections per year up to 2050 </a:t>
            </a:r>
          </a:p>
        </c:rich>
      </c:tx>
      <c:layout>
        <c:manualLayout>
          <c:xMode val="edge"/>
          <c:yMode val="edge"/>
          <c:x val="0.16586517146955276"/>
          <c:y val="5.42198022639346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16216803581519"/>
          <c:y val="0.20148878691824604"/>
          <c:w val="0.78618281392619638"/>
          <c:h val="0.61937222818280635"/>
        </c:manualLayout>
      </c:layout>
      <c:barChart>
        <c:barDir val="bar"/>
        <c:grouping val="stacked"/>
        <c:varyColors val="0"/>
        <c:ser>
          <c:idx val="0"/>
          <c:order val="0"/>
          <c:tx>
            <c:strRef>
              <c:f>'Fig3'!$B$23</c:f>
              <c:strCache>
                <c:ptCount val="1"/>
                <c:pt idx="0">
                  <c:v> Extra health expenditure </c:v>
                </c:pt>
              </c:strCache>
            </c:strRef>
          </c:tx>
          <c:spPr>
            <a:solidFill>
              <a:schemeClr val="accent1"/>
            </a:solidFill>
            <a:ln>
              <a:noFill/>
            </a:ln>
            <a:effectLst/>
            <a:extLst>
              <a:ext uri="{91240B29-F687-4F45-9708-019B960494DF}">
                <a14:hiddenLine xmlns:a14="http://schemas.microsoft.com/office/drawing/2010/main">
                  <a:noFill/>
                </a14:hiddenLine>
              </a:ext>
            </a:extLst>
          </c:spPr>
          <c:invertIfNegative val="0"/>
          <c:cat>
            <c:strRef>
              <c:f>'Fig3'!$A$24:$A$31</c:f>
              <c:strCache>
                <c:ptCount val="8"/>
                <c:pt idx="0">
                  <c:v>UK</c:v>
                </c:pt>
                <c:pt idx="1">
                  <c:v>France</c:v>
                </c:pt>
                <c:pt idx="2">
                  <c:v>EU/EEA</c:v>
                </c:pt>
                <c:pt idx="3">
                  <c:v>Germany</c:v>
                </c:pt>
                <c:pt idx="4">
                  <c:v>Japan</c:v>
                </c:pt>
                <c:pt idx="5">
                  <c:v>OECD</c:v>
                </c:pt>
                <c:pt idx="6">
                  <c:v>Italy</c:v>
                </c:pt>
                <c:pt idx="7">
                  <c:v>US</c:v>
                </c:pt>
              </c:strCache>
            </c:strRef>
          </c:cat>
          <c:val>
            <c:numRef>
              <c:f>'Fig3'!$B$24:$B$31</c:f>
              <c:numCache>
                <c:formatCode>#,##0</c:formatCode>
                <c:ptCount val="8"/>
                <c:pt idx="0">
                  <c:v>9.6978232695463316</c:v>
                </c:pt>
                <c:pt idx="1">
                  <c:v>13.099765557755935</c:v>
                </c:pt>
                <c:pt idx="2">
                  <c:v>15.265184187374288</c:v>
                </c:pt>
                <c:pt idx="3">
                  <c:v>20.480283628822775</c:v>
                </c:pt>
                <c:pt idx="4">
                  <c:v>26.831781179912934</c:v>
                </c:pt>
                <c:pt idx="5">
                  <c:v>26.09678879099982</c:v>
                </c:pt>
                <c:pt idx="6">
                  <c:v>39.551073381181489</c:v>
                </c:pt>
                <c:pt idx="7">
                  <c:v>44.018021496216861</c:v>
                </c:pt>
              </c:numCache>
            </c:numRef>
          </c:val>
          <c:extLst>
            <c:ext xmlns:c16="http://schemas.microsoft.com/office/drawing/2014/chart" uri="{C3380CC4-5D6E-409C-BE32-E72D297353CC}">
              <c16:uniqueId val="{00000000-D06F-485A-9D6C-97432DFC4AF4}"/>
            </c:ext>
          </c:extLst>
        </c:ser>
        <c:ser>
          <c:idx val="1"/>
          <c:order val="1"/>
          <c:tx>
            <c:strRef>
              <c:f>'Fig3'!$C$23</c:f>
              <c:strCache>
                <c:ptCount val="1"/>
                <c:pt idx="0">
                  <c:v>Productivity loss</c:v>
                </c:pt>
              </c:strCache>
            </c:strRef>
          </c:tx>
          <c:spPr>
            <a:solidFill>
              <a:schemeClr val="accent2"/>
            </a:solidFill>
            <a:ln>
              <a:noFill/>
            </a:ln>
            <a:effectLst/>
            <a:extLst>
              <a:ext uri="{91240B29-F687-4F45-9708-019B960494DF}">
                <a14:hiddenLine xmlns:a14="http://schemas.microsoft.com/office/drawing/2010/main">
                  <a:noFill/>
                </a14:hiddenLine>
              </a:ext>
            </a:extLst>
          </c:spPr>
          <c:invertIfNegative val="0"/>
          <c:cat>
            <c:strRef>
              <c:f>'Fig3'!$A$24:$A$31</c:f>
              <c:strCache>
                <c:ptCount val="8"/>
                <c:pt idx="0">
                  <c:v>UK</c:v>
                </c:pt>
                <c:pt idx="1">
                  <c:v>France</c:v>
                </c:pt>
                <c:pt idx="2">
                  <c:v>EU/EEA</c:v>
                </c:pt>
                <c:pt idx="3">
                  <c:v>Germany</c:v>
                </c:pt>
                <c:pt idx="4">
                  <c:v>Japan</c:v>
                </c:pt>
                <c:pt idx="5">
                  <c:v>OECD</c:v>
                </c:pt>
                <c:pt idx="6">
                  <c:v>Italy</c:v>
                </c:pt>
                <c:pt idx="7">
                  <c:v>US</c:v>
                </c:pt>
              </c:strCache>
            </c:strRef>
          </c:cat>
          <c:val>
            <c:numRef>
              <c:f>'Fig3'!$C$24:$C$31</c:f>
              <c:numCache>
                <c:formatCode>0</c:formatCode>
                <c:ptCount val="8"/>
                <c:pt idx="0">
                  <c:v>9.4032642673463158</c:v>
                </c:pt>
                <c:pt idx="1">
                  <c:v>9.65012099231887</c:v>
                </c:pt>
                <c:pt idx="2">
                  <c:v>11.839930435415514</c:v>
                </c:pt>
                <c:pt idx="3">
                  <c:v>15.838707290061505</c:v>
                </c:pt>
                <c:pt idx="4">
                  <c:v>29.061888247879224</c:v>
                </c:pt>
                <c:pt idx="5">
                  <c:v>33.357186560834108</c:v>
                </c:pt>
                <c:pt idx="6">
                  <c:v>23.81109023413331</c:v>
                </c:pt>
                <c:pt idx="7">
                  <c:v>61.748822025095862</c:v>
                </c:pt>
              </c:numCache>
            </c:numRef>
          </c:val>
          <c:extLst>
            <c:ext xmlns:c16="http://schemas.microsoft.com/office/drawing/2014/chart" uri="{C3380CC4-5D6E-409C-BE32-E72D297353CC}">
              <c16:uniqueId val="{00000001-D06F-485A-9D6C-97432DFC4AF4}"/>
            </c:ext>
          </c:extLst>
        </c:ser>
        <c:dLbls>
          <c:showLegendKey val="0"/>
          <c:showVal val="0"/>
          <c:showCatName val="0"/>
          <c:showSerName val="0"/>
          <c:showPercent val="0"/>
          <c:showBubbleSize val="0"/>
        </c:dLbls>
        <c:gapWidth val="150"/>
        <c:overlap val="100"/>
        <c:axId val="292179968"/>
        <c:axId val="292181504"/>
      </c:barChart>
      <c:catAx>
        <c:axId val="2921799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92181504"/>
        <c:crosses val="autoZero"/>
        <c:auto val="1"/>
        <c:lblAlgn val="ctr"/>
        <c:lblOffset val="0"/>
        <c:tickLblSkip val="1"/>
        <c:noMultiLvlLbl val="0"/>
      </c:catAx>
      <c:valAx>
        <c:axId val="292181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r>
                  <a:rPr lang="en-US"/>
                  <a:t>Per capita (USD PPP)</a:t>
                </a:r>
              </a:p>
            </c:rich>
          </c:tx>
          <c:overlay val="0"/>
          <c:spPr>
            <a:noFill/>
            <a:ln>
              <a:noFill/>
            </a:ln>
            <a:effectLst/>
          </c:spPr>
          <c:txPr>
            <a:bodyPr rot="0" spcFirstLastPara="1" vertOverflow="ellipsis" vert="horz" wrap="square" anchor="ctr" anchorCtr="1"/>
            <a:lstStyle/>
            <a:p>
              <a:pPr>
                <a:defRPr sz="133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noFill/>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92179968"/>
        <c:crosses val="autoZero"/>
        <c:crossBetween val="between"/>
        <c:majorUnit val="30"/>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23451975485721738"/>
          <c:y val="0.92333061903480473"/>
          <c:w val="0.59278497848480904"/>
          <c:h val="4.3381363603004132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b="1"/>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33695865372711"/>
          <c:y val="0.1122880500051481"/>
          <c:w val="0.6504384002344441"/>
          <c:h val="0.8048414105339875"/>
        </c:manualLayout>
      </c:layout>
      <c:barChart>
        <c:barDir val="bar"/>
        <c:grouping val="stacked"/>
        <c:varyColors val="0"/>
        <c:ser>
          <c:idx val="0"/>
          <c:order val="0"/>
          <c:tx>
            <c:strRef>
              <c:f>'All sample except RUS (simplif)'!$H$1</c:f>
              <c:strCache>
                <c:ptCount val="1"/>
                <c:pt idx="0">
                  <c:v>Most advanced</c:v>
                </c:pt>
              </c:strCache>
            </c:strRef>
          </c:tx>
          <c:spPr>
            <a:solidFill>
              <a:schemeClr val="accent1"/>
            </a:solidFill>
            <a:ln>
              <a:noFill/>
            </a:ln>
            <a:effectLst/>
            <a:extLst>
              <a:ext uri="{91240B29-F687-4F45-9708-019B960494DF}">
                <a14:hiddenLine xmlns:a14="http://schemas.microsoft.com/office/drawing/2010/main">
                  <a:noFill/>
                </a14:hiddenLine>
              </a:ext>
            </a:extLst>
          </c:spPr>
          <c:invertIfNegative val="0"/>
          <c:cat>
            <c:strRef>
              <c:f>'All sample except RUS (simplif)'!$A$2:$A$11</c:f>
              <c:strCache>
                <c:ptCount val="10"/>
                <c:pt idx="0">
                  <c:v>Good hygiene practices in food processing</c:v>
                </c:pt>
                <c:pt idx="1">
                  <c:v>Good hygiene practices in animal production</c:v>
                </c:pt>
                <c:pt idx="2">
                  <c:v>Optimising ATB use in terrestrial animals</c:v>
                </c:pt>
                <c:pt idx="4">
                  <c:v>Enhancing IPC practices in human health care </c:v>
                </c:pt>
                <c:pt idx="5">
                  <c:v>Surveillance systems for AMR in humans </c:v>
                </c:pt>
                <c:pt idx="6">
                  <c:v>Monitoring ATB consumption in humans</c:v>
                </c:pt>
                <c:pt idx="7">
                  <c:v>Optimising ATB use in humans</c:v>
                </c:pt>
                <c:pt idx="9">
                  <c:v>AMR national action plan</c:v>
                </c:pt>
              </c:strCache>
            </c:strRef>
          </c:cat>
          <c:val>
            <c:numRef>
              <c:f>'All sample except RUS (simplif)'!$H$2:$H$11</c:f>
              <c:numCache>
                <c:formatCode>0%</c:formatCode>
                <c:ptCount val="10"/>
                <c:pt idx="0">
                  <c:v>0.25531914893617019</c:v>
                </c:pt>
                <c:pt idx="1">
                  <c:v>0.14583333333333334</c:v>
                </c:pt>
                <c:pt idx="2">
                  <c:v>0.35416666666666669</c:v>
                </c:pt>
                <c:pt idx="4">
                  <c:v>0.41666666666666669</c:v>
                </c:pt>
                <c:pt idx="5">
                  <c:v>0.25</c:v>
                </c:pt>
                <c:pt idx="6">
                  <c:v>0.47916666666666669</c:v>
                </c:pt>
                <c:pt idx="7">
                  <c:v>0.1875</c:v>
                </c:pt>
                <c:pt idx="9">
                  <c:v>0.22916666666666666</c:v>
                </c:pt>
              </c:numCache>
            </c:numRef>
          </c:val>
          <c:extLst>
            <c:ext xmlns:c16="http://schemas.microsoft.com/office/drawing/2014/chart" uri="{C3380CC4-5D6E-409C-BE32-E72D297353CC}">
              <c16:uniqueId val="{00000000-45BB-4790-9BCD-D867D985476B}"/>
            </c:ext>
          </c:extLst>
        </c:ser>
        <c:ser>
          <c:idx val="1"/>
          <c:order val="1"/>
          <c:tx>
            <c:strRef>
              <c:f>'All sample except RUS (simplif)'!$I$1</c:f>
              <c:strCache>
                <c:ptCount val="1"/>
                <c:pt idx="0">
                  <c:v>Third stage</c:v>
                </c:pt>
              </c:strCache>
            </c:strRef>
          </c:tx>
          <c:spPr>
            <a:solidFill>
              <a:schemeClr val="accent2"/>
            </a:solidFill>
            <a:ln>
              <a:noFill/>
            </a:ln>
            <a:effectLst/>
            <a:extLst>
              <a:ext uri="{91240B29-F687-4F45-9708-019B960494DF}">
                <a14:hiddenLine xmlns:a14="http://schemas.microsoft.com/office/drawing/2010/main">
                  <a:noFill/>
                </a14:hiddenLine>
              </a:ext>
            </a:extLst>
          </c:spPr>
          <c:invertIfNegative val="0"/>
          <c:cat>
            <c:strRef>
              <c:f>'All sample except RUS (simplif)'!$A$2:$A$11</c:f>
              <c:strCache>
                <c:ptCount val="10"/>
                <c:pt idx="0">
                  <c:v>Good hygiene practices in food processing</c:v>
                </c:pt>
                <c:pt idx="1">
                  <c:v>Good hygiene practices in animal production</c:v>
                </c:pt>
                <c:pt idx="2">
                  <c:v>Optimising ATB use in terrestrial animals</c:v>
                </c:pt>
                <c:pt idx="4">
                  <c:v>Enhancing IPC practices in human health care </c:v>
                </c:pt>
                <c:pt idx="5">
                  <c:v>Surveillance systems for AMR in humans </c:v>
                </c:pt>
                <c:pt idx="6">
                  <c:v>Monitoring ATB consumption in humans</c:v>
                </c:pt>
                <c:pt idx="7">
                  <c:v>Optimising ATB use in humans</c:v>
                </c:pt>
                <c:pt idx="9">
                  <c:v>AMR national action plan</c:v>
                </c:pt>
              </c:strCache>
            </c:strRef>
          </c:cat>
          <c:val>
            <c:numRef>
              <c:f>'All sample except RUS (simplif)'!$I$2:$I$11</c:f>
              <c:numCache>
                <c:formatCode>0%</c:formatCode>
                <c:ptCount val="10"/>
                <c:pt idx="0">
                  <c:v>0.25531914893617019</c:v>
                </c:pt>
                <c:pt idx="1">
                  <c:v>0.25</c:v>
                </c:pt>
                <c:pt idx="2">
                  <c:v>0.20833333333333334</c:v>
                </c:pt>
                <c:pt idx="4">
                  <c:v>0.22916666666666666</c:v>
                </c:pt>
                <c:pt idx="5">
                  <c:v>0.58333333333333337</c:v>
                </c:pt>
                <c:pt idx="6">
                  <c:v>0.1875</c:v>
                </c:pt>
                <c:pt idx="7">
                  <c:v>0.3125</c:v>
                </c:pt>
                <c:pt idx="9">
                  <c:v>0.125</c:v>
                </c:pt>
              </c:numCache>
            </c:numRef>
          </c:val>
          <c:extLst>
            <c:ext xmlns:c16="http://schemas.microsoft.com/office/drawing/2014/chart" uri="{C3380CC4-5D6E-409C-BE32-E72D297353CC}">
              <c16:uniqueId val="{00000001-45BB-4790-9BCD-D867D985476B}"/>
            </c:ext>
          </c:extLst>
        </c:ser>
        <c:ser>
          <c:idx val="2"/>
          <c:order val="2"/>
          <c:tx>
            <c:strRef>
              <c:f>'All sample except RUS (simplif)'!$J$1</c:f>
              <c:strCache>
                <c:ptCount val="1"/>
                <c:pt idx="0">
                  <c:v>Second stage </c:v>
                </c:pt>
              </c:strCache>
            </c:strRef>
          </c:tx>
          <c:spPr>
            <a:solidFill>
              <a:schemeClr val="accent3"/>
            </a:solidFill>
            <a:ln>
              <a:noFill/>
            </a:ln>
            <a:effectLst/>
          </c:spPr>
          <c:invertIfNegative val="0"/>
          <c:cat>
            <c:strRef>
              <c:f>'All sample except RUS (simplif)'!$A$2:$A$11</c:f>
              <c:strCache>
                <c:ptCount val="10"/>
                <c:pt idx="0">
                  <c:v>Good hygiene practices in food processing</c:v>
                </c:pt>
                <c:pt idx="1">
                  <c:v>Good hygiene practices in animal production</c:v>
                </c:pt>
                <c:pt idx="2">
                  <c:v>Optimising ATB use in terrestrial animals</c:v>
                </c:pt>
                <c:pt idx="4">
                  <c:v>Enhancing IPC practices in human health care </c:v>
                </c:pt>
                <c:pt idx="5">
                  <c:v>Surveillance systems for AMR in humans </c:v>
                </c:pt>
                <c:pt idx="6">
                  <c:v>Monitoring ATB consumption in humans</c:v>
                </c:pt>
                <c:pt idx="7">
                  <c:v>Optimising ATB use in humans</c:v>
                </c:pt>
                <c:pt idx="9">
                  <c:v>AMR national action plan</c:v>
                </c:pt>
              </c:strCache>
            </c:strRef>
          </c:cat>
          <c:val>
            <c:numRef>
              <c:f>'All sample except RUS (simplif)'!$J$2:$J$11</c:f>
              <c:numCache>
                <c:formatCode>0%</c:formatCode>
                <c:ptCount val="10"/>
                <c:pt idx="0">
                  <c:v>0.21276595744680851</c:v>
                </c:pt>
                <c:pt idx="1">
                  <c:v>0.22916666666666666</c:v>
                </c:pt>
                <c:pt idx="2">
                  <c:v>0.375</c:v>
                </c:pt>
                <c:pt idx="4">
                  <c:v>0.27083333333333331</c:v>
                </c:pt>
                <c:pt idx="5">
                  <c:v>0.125</c:v>
                </c:pt>
                <c:pt idx="6">
                  <c:v>0.14583333333333334</c:v>
                </c:pt>
                <c:pt idx="7">
                  <c:v>0.33333333333333331</c:v>
                </c:pt>
                <c:pt idx="9">
                  <c:v>0.39583333333333331</c:v>
                </c:pt>
              </c:numCache>
            </c:numRef>
          </c:val>
          <c:extLst>
            <c:ext xmlns:c16="http://schemas.microsoft.com/office/drawing/2014/chart" uri="{C3380CC4-5D6E-409C-BE32-E72D297353CC}">
              <c16:uniqueId val="{00000002-45BB-4790-9BCD-D867D985476B}"/>
            </c:ext>
          </c:extLst>
        </c:ser>
        <c:ser>
          <c:idx val="3"/>
          <c:order val="3"/>
          <c:tx>
            <c:strRef>
              <c:f>'All sample except RUS (simplif)'!$K$1</c:f>
              <c:strCache>
                <c:ptCount val="1"/>
                <c:pt idx="0">
                  <c:v>First stage </c:v>
                </c:pt>
              </c:strCache>
            </c:strRef>
          </c:tx>
          <c:spPr>
            <a:solidFill>
              <a:schemeClr val="accent4"/>
            </a:solidFill>
            <a:ln>
              <a:noFill/>
            </a:ln>
            <a:effectLst/>
            <a:extLst>
              <a:ext uri="{91240B29-F687-4F45-9708-019B960494DF}">
                <a14:hiddenLine xmlns:a14="http://schemas.microsoft.com/office/drawing/2010/main">
                  <a:noFill/>
                </a14:hiddenLine>
              </a:ext>
            </a:extLst>
          </c:spPr>
          <c:invertIfNegative val="0"/>
          <c:cat>
            <c:strRef>
              <c:f>'All sample except RUS (simplif)'!$A$2:$A$11</c:f>
              <c:strCache>
                <c:ptCount val="10"/>
                <c:pt idx="0">
                  <c:v>Good hygiene practices in food processing</c:v>
                </c:pt>
                <c:pt idx="1">
                  <c:v>Good hygiene practices in animal production</c:v>
                </c:pt>
                <c:pt idx="2">
                  <c:v>Optimising ATB use in terrestrial animals</c:v>
                </c:pt>
                <c:pt idx="4">
                  <c:v>Enhancing IPC practices in human health care </c:v>
                </c:pt>
                <c:pt idx="5">
                  <c:v>Surveillance systems for AMR in humans </c:v>
                </c:pt>
                <c:pt idx="6">
                  <c:v>Monitoring ATB consumption in humans</c:v>
                </c:pt>
                <c:pt idx="7">
                  <c:v>Optimising ATB use in humans</c:v>
                </c:pt>
                <c:pt idx="9">
                  <c:v>AMR national action plan</c:v>
                </c:pt>
              </c:strCache>
            </c:strRef>
          </c:cat>
          <c:val>
            <c:numRef>
              <c:f>'All sample except RUS (simplif)'!$K$2:$K$11</c:f>
              <c:numCache>
                <c:formatCode>0%</c:formatCode>
                <c:ptCount val="10"/>
                <c:pt idx="0">
                  <c:v>0.21276595744680851</c:v>
                </c:pt>
                <c:pt idx="1">
                  <c:v>0.35416666666666669</c:v>
                </c:pt>
                <c:pt idx="2">
                  <c:v>6.25E-2</c:v>
                </c:pt>
                <c:pt idx="4">
                  <c:v>4.1666666666666664E-2</c:v>
                </c:pt>
                <c:pt idx="5">
                  <c:v>4.1666666666666664E-2</c:v>
                </c:pt>
                <c:pt idx="6">
                  <c:v>0.14583333333333334</c:v>
                </c:pt>
                <c:pt idx="7">
                  <c:v>0.125</c:v>
                </c:pt>
                <c:pt idx="9">
                  <c:v>0.16666666666666666</c:v>
                </c:pt>
              </c:numCache>
            </c:numRef>
          </c:val>
          <c:extLst>
            <c:ext xmlns:c16="http://schemas.microsoft.com/office/drawing/2014/chart" uri="{C3380CC4-5D6E-409C-BE32-E72D297353CC}">
              <c16:uniqueId val="{00000003-45BB-4790-9BCD-D867D985476B}"/>
            </c:ext>
          </c:extLst>
        </c:ser>
        <c:ser>
          <c:idx val="4"/>
          <c:order val="4"/>
          <c:tx>
            <c:strRef>
              <c:f>'All sample except RUS (simplif)'!$L$1</c:f>
              <c:strCache>
                <c:ptCount val="1"/>
                <c:pt idx="0">
                  <c:v>No implementation</c:v>
                </c:pt>
              </c:strCache>
            </c:strRef>
          </c:tx>
          <c:spPr>
            <a:solidFill>
              <a:schemeClr val="accent5"/>
            </a:solidFill>
            <a:ln>
              <a:noFill/>
            </a:ln>
            <a:effectLst/>
            <a:extLst>
              <a:ext uri="{91240B29-F687-4F45-9708-019B960494DF}">
                <a14:hiddenLine xmlns:a14="http://schemas.microsoft.com/office/drawing/2010/main">
                  <a:noFill/>
                </a14:hiddenLine>
              </a:ext>
            </a:extLst>
          </c:spPr>
          <c:invertIfNegative val="0"/>
          <c:cat>
            <c:strRef>
              <c:f>'All sample except RUS (simplif)'!$A$2:$A$11</c:f>
              <c:strCache>
                <c:ptCount val="10"/>
                <c:pt idx="0">
                  <c:v>Good hygiene practices in food processing</c:v>
                </c:pt>
                <c:pt idx="1">
                  <c:v>Good hygiene practices in animal production</c:v>
                </c:pt>
                <c:pt idx="2">
                  <c:v>Optimising ATB use in terrestrial animals</c:v>
                </c:pt>
                <c:pt idx="4">
                  <c:v>Enhancing IPC practices in human health care </c:v>
                </c:pt>
                <c:pt idx="5">
                  <c:v>Surveillance systems for AMR in humans </c:v>
                </c:pt>
                <c:pt idx="6">
                  <c:v>Monitoring ATB consumption in humans</c:v>
                </c:pt>
                <c:pt idx="7">
                  <c:v>Optimising ATB use in humans</c:v>
                </c:pt>
                <c:pt idx="9">
                  <c:v>AMR national action plan</c:v>
                </c:pt>
              </c:strCache>
            </c:strRef>
          </c:cat>
          <c:val>
            <c:numRef>
              <c:f>'All sample except RUS (simplif)'!$L$2:$L$11</c:f>
              <c:numCache>
                <c:formatCode>0%</c:formatCode>
                <c:ptCount val="10"/>
                <c:pt idx="0">
                  <c:v>6.3829787234042548E-2</c:v>
                </c:pt>
                <c:pt idx="1">
                  <c:v>2.0833333333333332E-2</c:v>
                </c:pt>
                <c:pt idx="2">
                  <c:v>0</c:v>
                </c:pt>
                <c:pt idx="4">
                  <c:v>4.1666666666666664E-2</c:v>
                </c:pt>
                <c:pt idx="5">
                  <c:v>0</c:v>
                </c:pt>
                <c:pt idx="6">
                  <c:v>4.1666666666666664E-2</c:v>
                </c:pt>
                <c:pt idx="7">
                  <c:v>4.1666666666666664E-2</c:v>
                </c:pt>
                <c:pt idx="9">
                  <c:v>8.3333333333333329E-2</c:v>
                </c:pt>
              </c:numCache>
            </c:numRef>
          </c:val>
          <c:extLst>
            <c:ext xmlns:c16="http://schemas.microsoft.com/office/drawing/2014/chart" uri="{C3380CC4-5D6E-409C-BE32-E72D297353CC}">
              <c16:uniqueId val="{00000004-45BB-4790-9BCD-D867D985476B}"/>
            </c:ext>
          </c:extLst>
        </c:ser>
        <c:dLbls>
          <c:showLegendKey val="0"/>
          <c:showVal val="0"/>
          <c:showCatName val="0"/>
          <c:showSerName val="0"/>
          <c:showPercent val="0"/>
          <c:showBubbleSize val="0"/>
        </c:dLbls>
        <c:gapWidth val="150"/>
        <c:overlap val="100"/>
        <c:axId val="292179968"/>
        <c:axId val="292181504"/>
      </c:barChart>
      <c:catAx>
        <c:axId val="2921799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2181504"/>
        <c:crosses val="autoZero"/>
        <c:auto val="1"/>
        <c:lblAlgn val="r"/>
        <c:lblOffset val="0"/>
        <c:tickLblSkip val="1"/>
        <c:noMultiLvlLbl val="0"/>
      </c:catAx>
      <c:valAx>
        <c:axId val="29218150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2179968"/>
        <c:crosses val="autoZero"/>
        <c:crossBetween val="between"/>
      </c:valAx>
      <c:spPr>
        <a:noFill/>
        <a:ln>
          <a:noFill/>
        </a:ln>
        <a:effectLst/>
        <a:extLst>
          <a:ext uri="{91240B29-F687-4F45-9708-019B960494DF}">
            <a14:hiddenLine xmlns:a14="http://schemas.microsoft.com/office/drawing/2010/main">
              <a:noFill/>
            </a14:hiddenLine>
          </a:ext>
        </a:extLst>
      </c:spPr>
    </c:plotArea>
    <c:legend>
      <c:legendPos val="b"/>
      <c:layout>
        <c:manualLayout>
          <c:xMode val="edge"/>
          <c:yMode val="edge"/>
          <c:x val="0.31046637957776885"/>
          <c:y val="3.5942650366488825E-2"/>
          <c:w val="0.68953362042223121"/>
          <c:h val="6.2970282097267821E-2"/>
        </c:manualLayout>
      </c:layout>
      <c:overlay val="0"/>
      <c:spPr>
        <a:no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1"/>
  </c:chart>
  <c:spPr>
    <a:noFill/>
    <a:ln>
      <a:noFill/>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hade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65F7-4806-8259-9882B6F70725}"/>
              </c:ext>
            </c:extLst>
          </c:dPt>
          <c:dPt>
            <c:idx val="1"/>
            <c:bubble3D val="0"/>
            <c:spPr>
              <a:solidFill>
                <a:schemeClr val="accent1">
                  <a:shade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65F7-4806-8259-9882B6F70725}"/>
              </c:ext>
            </c:extLst>
          </c:dPt>
          <c:dPt>
            <c:idx val="2"/>
            <c:bubble3D val="0"/>
            <c:spPr>
              <a:solidFill>
                <a:schemeClr val="accent1">
                  <a:shade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65F7-4806-8259-9882B6F70725}"/>
              </c:ext>
            </c:extLst>
          </c:dPt>
          <c:dPt>
            <c:idx val="3"/>
            <c:bubble3D val="0"/>
            <c:spPr>
              <a:solidFill>
                <a:schemeClr val="accent1">
                  <a:shade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65F7-4806-8259-9882B6F70725}"/>
              </c:ext>
            </c:extLst>
          </c:dPt>
          <c:dPt>
            <c:idx val="4"/>
            <c:bubble3D val="0"/>
            <c:spPr>
              <a:solidFill>
                <a:schemeClr val="accent1">
                  <a:shade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65F7-4806-8259-9882B6F70725}"/>
              </c:ext>
            </c:extLst>
          </c:dPt>
          <c:dPt>
            <c:idx val="5"/>
            <c:bubble3D val="0"/>
            <c:spPr>
              <a:solidFill>
                <a:schemeClr val="accent1">
                  <a:shade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65F7-4806-8259-9882B6F70725}"/>
              </c:ext>
            </c:extLst>
          </c:dPt>
          <c:dPt>
            <c:idx val="6"/>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65F7-4806-8259-9882B6F70725}"/>
              </c:ext>
            </c:extLst>
          </c:dPt>
          <c:dPt>
            <c:idx val="7"/>
            <c:bubble3D val="0"/>
            <c:spPr>
              <a:solidFill>
                <a:schemeClr val="accent1">
                  <a:tint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65F7-4806-8259-9882B6F70725}"/>
              </c:ext>
            </c:extLst>
          </c:dPt>
          <c:dPt>
            <c:idx val="8"/>
            <c:bubble3D val="0"/>
            <c:spPr>
              <a:solidFill>
                <a:schemeClr val="accent1">
                  <a:tint val="8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65F7-4806-8259-9882B6F70725}"/>
              </c:ext>
            </c:extLst>
          </c:dPt>
          <c:dPt>
            <c:idx val="9"/>
            <c:bubble3D val="0"/>
            <c:spPr>
              <a:solidFill>
                <a:schemeClr val="accent1">
                  <a:tint val="7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65F7-4806-8259-9882B6F70725}"/>
              </c:ext>
            </c:extLst>
          </c:dPt>
          <c:dPt>
            <c:idx val="10"/>
            <c:bubble3D val="0"/>
            <c:spPr>
              <a:solidFill>
                <a:schemeClr val="bg2">
                  <a:lumMod val="9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65F7-4806-8259-9882B6F70725}"/>
              </c:ext>
            </c:extLst>
          </c:dPt>
          <c:dPt>
            <c:idx val="11"/>
            <c:bubble3D val="0"/>
            <c:spPr>
              <a:solidFill>
                <a:schemeClr val="accent1">
                  <a:tint val="5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65F7-4806-8259-9882B6F70725}"/>
              </c:ext>
            </c:extLst>
          </c:dPt>
          <c:dPt>
            <c:idx val="12"/>
            <c:bubble3D val="0"/>
            <c:spPr>
              <a:solidFill>
                <a:schemeClr val="accent1">
                  <a:tint val="4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9-65F7-4806-8259-9882B6F70725}"/>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hade val="4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65F7-4806-8259-9882B6F70725}"/>
                </c:ext>
              </c:extLst>
            </c:dLbl>
            <c:dLbl>
              <c:idx val="1"/>
              <c:layout>
                <c:manualLayout>
                  <c:x val="2.8202455115780296E-2"/>
                  <c:y val="-5.4660495202621562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032959789057351"/>
                      <c:h val="0.12689814814814815"/>
                    </c:manualLayout>
                  </c15:layout>
                </c:ext>
                <c:ext xmlns:c16="http://schemas.microsoft.com/office/drawing/2014/chart" uri="{C3380CC4-5D6E-409C-BE32-E72D297353CC}">
                  <c16:uniqueId val="{00000003-65F7-4806-8259-9882B6F70725}"/>
                </c:ext>
              </c:extLst>
            </c:dLbl>
            <c:dLbl>
              <c:idx val="2"/>
              <c:layout>
                <c:manualLayout>
                  <c:x val="0"/>
                  <c:y val="-1.1465284956028176E-16"/>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79894528675017"/>
                      <c:h val="0.12689814814814815"/>
                    </c:manualLayout>
                  </c15:layout>
                </c:ext>
                <c:ext xmlns:c16="http://schemas.microsoft.com/office/drawing/2014/chart" uri="{C3380CC4-5D6E-409C-BE32-E72D297353CC}">
                  <c16:uniqueId val="{00000005-65F7-4806-8259-9882B6F70725}"/>
                </c:ext>
              </c:extLst>
            </c:dLbl>
            <c:dLbl>
              <c:idx val="3"/>
              <c:layout>
                <c:manualLayout>
                  <c:x val="1.8457481872116016E-2"/>
                  <c:y val="-4.6296296296297144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695441168074163"/>
                      <c:h val="0.12689814814814815"/>
                    </c:manualLayout>
                  </c15:layout>
                </c:ext>
                <c:ext xmlns:c16="http://schemas.microsoft.com/office/drawing/2014/chart" uri="{C3380CC4-5D6E-409C-BE32-E72D297353CC}">
                  <c16:uniqueId val="{00000007-65F7-4806-8259-9882B6F70725}"/>
                </c:ext>
              </c:extLst>
            </c:dLbl>
            <c:dLbl>
              <c:idx val="4"/>
              <c:layout>
                <c:manualLayout>
                  <c:x val="6.7801971358721791E-2"/>
                  <c:y val="-1.388888888888897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690177982860906"/>
                      <c:h val="0.12689814814814815"/>
                    </c:manualLayout>
                  </c15:layout>
                </c:ext>
                <c:ext xmlns:c16="http://schemas.microsoft.com/office/drawing/2014/chart" uri="{C3380CC4-5D6E-409C-BE32-E72D297353CC}">
                  <c16:uniqueId val="{00000009-65F7-4806-8259-9882B6F70725}"/>
                </c:ext>
              </c:extLst>
            </c:dLbl>
            <c:dLbl>
              <c:idx val="5"/>
              <c:layout>
                <c:manualLayout>
                  <c:x val="0.14883010915659262"/>
                  <c:y val="2.3148148148148147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1414468049763"/>
                      <c:h val="0.12689814814814815"/>
                    </c:manualLayout>
                  </c15:layout>
                </c:ext>
                <c:ext xmlns:c16="http://schemas.microsoft.com/office/drawing/2014/chart" uri="{C3380CC4-5D6E-409C-BE32-E72D297353CC}">
                  <c16:uniqueId val="{0000000B-65F7-4806-8259-9882B6F70725}"/>
                </c:ext>
              </c:extLst>
            </c:dLbl>
            <c:dLbl>
              <c:idx val="6"/>
              <c:layout>
                <c:manualLayout>
                  <c:x val="-4.1730726309178394E-2"/>
                  <c:y val="3.703721930592009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996704021094264"/>
                      <c:h val="0.12016221930592007"/>
                    </c:manualLayout>
                  </c15:layout>
                </c:ext>
                <c:ext xmlns:c16="http://schemas.microsoft.com/office/drawing/2014/chart" uri="{C3380CC4-5D6E-409C-BE32-E72D297353CC}">
                  <c16:uniqueId val="{0000000D-65F7-4806-8259-9882B6F70725}"/>
                </c:ext>
              </c:extLst>
            </c:dLbl>
            <c:dLbl>
              <c:idx val="7"/>
              <c:layout>
                <c:manualLayout>
                  <c:x val="-4.2188529993408039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6625021410886594E-2"/>
                      <c:h val="0.11560185185185186"/>
                    </c:manualLayout>
                  </c15:layout>
                </c:ext>
                <c:ext xmlns:c16="http://schemas.microsoft.com/office/drawing/2014/chart" uri="{C3380CC4-5D6E-409C-BE32-E72D297353CC}">
                  <c16:uniqueId val="{0000000F-65F7-4806-8259-9882B6F70725}"/>
                </c:ext>
              </c:extLst>
            </c:dLbl>
            <c:dLbl>
              <c:idx val="8"/>
              <c:layout>
                <c:manualLayout>
                  <c:x val="4.4825313117996042E-2"/>
                  <c:y val="4.6296296296296294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65F7-4806-8259-9882B6F70725}"/>
                </c:ext>
              </c:extLst>
            </c:dLbl>
            <c:dLbl>
              <c:idx val="9"/>
              <c:layout>
                <c:manualLayout>
                  <c:x val="-4.096169916795997E-2"/>
                  <c:y val="0.1620370370370370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65F7-4806-8259-9882B6F70725}"/>
                </c:ext>
              </c:extLst>
            </c:dLbl>
            <c:dLbl>
              <c:idx val="10"/>
              <c:layout>
                <c:manualLayout>
                  <c:x val="-5.8009124930576819E-2"/>
                  <c:y val="0"/>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390783716307048"/>
                      <c:h val="0.18194444444444444"/>
                    </c:manualLayout>
                  </c15:layout>
                </c:ext>
                <c:ext xmlns:c16="http://schemas.microsoft.com/office/drawing/2014/chart" uri="{C3380CC4-5D6E-409C-BE32-E72D297353CC}">
                  <c16:uniqueId val="{00000015-65F7-4806-8259-9882B6F70725}"/>
                </c:ext>
              </c:extLst>
            </c:dLbl>
            <c:dLbl>
              <c:idx val="11"/>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17-65F7-4806-8259-9882B6F70725}"/>
                </c:ext>
              </c:extLst>
            </c:dLbl>
            <c:dLbl>
              <c:idx val="12"/>
              <c:layout>
                <c:manualLayout>
                  <c:x val="-2.3731048121292023E-2"/>
                  <c:y val="0"/>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65F7-4806-8259-9882B6F7072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Sheet1!$A$2:$A$14</c:f>
              <c:strCache>
                <c:ptCount val="13"/>
                <c:pt idx="0">
                  <c:v>New antimicrobials</c:v>
                </c:pt>
                <c:pt idx="1">
                  <c:v>Education</c:v>
                </c:pt>
                <c:pt idx="2">
                  <c:v>Mass media</c:v>
                </c:pt>
                <c:pt idx="3">
                  <c:v>Food hygiene</c:v>
                </c:pt>
                <c:pt idx="4">
                  <c:v>Diagnostics</c:v>
                </c:pt>
                <c:pt idx="5">
                  <c:v>Vaccines</c:v>
                </c:pt>
                <c:pt idx="6">
                  <c:v>Delayed prescribing</c:v>
                </c:pt>
                <c:pt idx="7">
                  <c:v>ASP</c:v>
                </c:pt>
                <c:pt idx="8">
                  <c:v>Financial incentives</c:v>
                </c:pt>
                <c:pt idx="9">
                  <c:v>Biosecurity</c:v>
                </c:pt>
                <c:pt idx="10">
                  <c:v>Hand hygiene</c:v>
                </c:pt>
                <c:pt idx="11">
                  <c:v>WASH</c:v>
                </c:pt>
                <c:pt idx="12">
                  <c:v>Environmental hygiene</c:v>
                </c:pt>
              </c:strCache>
            </c:strRef>
          </c:cat>
          <c:val>
            <c:numRef>
              <c:f>Sheet1!$B$2:$B$14</c:f>
              <c:numCache>
                <c:formatCode>General</c:formatCode>
                <c:ptCount val="13"/>
                <c:pt idx="0">
                  <c:v>23.3</c:v>
                </c:pt>
                <c:pt idx="1">
                  <c:v>1.4</c:v>
                </c:pt>
                <c:pt idx="2">
                  <c:v>5.9</c:v>
                </c:pt>
                <c:pt idx="3">
                  <c:v>1.2</c:v>
                </c:pt>
                <c:pt idx="4">
                  <c:v>8.1</c:v>
                </c:pt>
                <c:pt idx="5">
                  <c:v>0.2</c:v>
                </c:pt>
                <c:pt idx="6">
                  <c:v>1.6</c:v>
                </c:pt>
                <c:pt idx="7">
                  <c:v>10.1</c:v>
                </c:pt>
                <c:pt idx="8">
                  <c:v>15.6</c:v>
                </c:pt>
                <c:pt idx="9">
                  <c:v>1.2</c:v>
                </c:pt>
                <c:pt idx="10">
                  <c:v>1.4</c:v>
                </c:pt>
                <c:pt idx="11">
                  <c:v>22.5</c:v>
                </c:pt>
                <c:pt idx="12">
                  <c:v>7.4</c:v>
                </c:pt>
              </c:numCache>
            </c:numRef>
          </c:val>
          <c:extLst>
            <c:ext xmlns:c16="http://schemas.microsoft.com/office/drawing/2014/chart" uri="{C3380CC4-5D6E-409C-BE32-E72D297353CC}">
              <c16:uniqueId val="{0000001A-65F7-4806-8259-9882B6F70725}"/>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absSizeAnchor xmlns:cdr="http://schemas.openxmlformats.org/drawingml/2006/chartDrawing">
    <cdr:from>
      <cdr:x>0.0309</cdr:x>
      <cdr:y>0.07817</cdr:y>
    </cdr:from>
    <cdr:ext cx="1478279" cy="198920"/>
    <cdr:sp macro="" textlink="">
      <cdr:nvSpPr>
        <cdr:cNvPr id="2" name="TextBox 1"/>
        <cdr:cNvSpPr txBox="1"/>
      </cdr:nvSpPr>
      <cdr:spPr>
        <a:xfrm xmlns:a="http://schemas.openxmlformats.org/drawingml/2006/main">
          <a:off x="162422" y="359879"/>
          <a:ext cx="1478279" cy="1989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b="0" i="0" dirty="0">
              <a:solidFill>
                <a:schemeClr val="bg1">
                  <a:lumMod val="50000"/>
                </a:schemeClr>
              </a:solidFill>
              <a:latin typeface="Arial" panose="020B0604020202020204" pitchFamily="34" charset="0"/>
              <a:cs typeface="Arial" panose="020B0604020202020204" pitchFamily="34" charset="0"/>
            </a:rPr>
            <a:t>%</a:t>
          </a:r>
        </a:p>
      </cdr:txBody>
    </cdr:sp>
  </cdr:absSizeAnchor>
</c:userShapes>
</file>

<file path=ppt/drawings/drawing2.xml><?xml version="1.0" encoding="utf-8"?>
<c:userShapes xmlns:c="http://schemas.openxmlformats.org/drawingml/2006/chart">
  <cdr:relSizeAnchor xmlns:cdr="http://schemas.openxmlformats.org/drawingml/2006/chartDrawing">
    <cdr:from>
      <cdr:x>0.02317</cdr:x>
      <cdr:y>0.01933</cdr:y>
    </cdr:from>
    <cdr:to>
      <cdr:x>0.34345</cdr:x>
      <cdr:y>0.07292</cdr:y>
    </cdr:to>
    <cdr:sp macro="" textlink="">
      <cdr:nvSpPr>
        <cdr:cNvPr id="2" name="TextBox 1"/>
        <cdr:cNvSpPr txBox="1"/>
      </cdr:nvSpPr>
      <cdr:spPr>
        <a:xfrm xmlns:a="http://schemas.openxmlformats.org/drawingml/2006/main">
          <a:off x="262145" y="85132"/>
          <a:ext cx="3622893" cy="23602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en-GB" sz="1800" b="0" i="0" baseline="0" dirty="0">
              <a:solidFill>
                <a:srgbClr val="000000"/>
              </a:solidFill>
              <a:effectLst/>
              <a:latin typeface="Arial Narrow" panose="020B0606020202030204" pitchFamily="34" charset="0"/>
              <a:ea typeface="+mn-ea"/>
              <a:cs typeface="+mn-cs"/>
            </a:rPr>
            <a:t>Antimicrobial resistance index [2005 = 100]</a:t>
          </a:r>
          <a:endParaRPr lang="en-GB" sz="1800" b="0" i="0" dirty="0">
            <a:solidFill>
              <a:srgbClr val="000000"/>
            </a:solidFill>
            <a:effectLst/>
            <a:latin typeface="Arial Narrow" panose="020B0606020202030204" pitchFamily="34" charset="0"/>
          </a:endParaRPr>
        </a:p>
      </cdr:txBody>
    </cdr:sp>
  </cdr:relSizeAnchor>
  <cdr:relSizeAnchor xmlns:cdr="http://schemas.openxmlformats.org/drawingml/2006/chartDrawing">
    <cdr:from>
      <cdr:x>0.75845</cdr:x>
      <cdr:y>0.23875</cdr:y>
    </cdr:from>
    <cdr:to>
      <cdr:x>0.97249</cdr:x>
      <cdr:y>0.32676</cdr:y>
    </cdr:to>
    <cdr:sp macro="" textlink="">
      <cdr:nvSpPr>
        <cdr:cNvPr id="3" name="TextBox 1">
          <a:extLst xmlns:a="http://schemas.openxmlformats.org/drawingml/2006/main">
            <a:ext uri="{FF2B5EF4-FFF2-40B4-BE49-F238E27FC236}">
              <a16:creationId xmlns:a16="http://schemas.microsoft.com/office/drawing/2014/main" id="{0D9D73EC-2FA8-45E4-5056-213BA0DF8426}"/>
            </a:ext>
          </a:extLst>
        </cdr:cNvPr>
        <cdr:cNvSpPr txBox="1"/>
      </cdr:nvSpPr>
      <cdr:spPr>
        <a:xfrm xmlns:a="http://schemas.openxmlformats.org/drawingml/2006/main">
          <a:off x="8579350" y="1051546"/>
          <a:ext cx="2421100" cy="387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Last resort antibiotics</a:t>
          </a:r>
        </a:p>
      </cdr:txBody>
    </cdr:sp>
  </cdr:relSizeAnchor>
  <cdr:relSizeAnchor xmlns:cdr="http://schemas.openxmlformats.org/drawingml/2006/chartDrawing">
    <cdr:from>
      <cdr:x>0.75845</cdr:x>
      <cdr:y>0.456</cdr:y>
    </cdr:from>
    <cdr:to>
      <cdr:x>0.97249</cdr:x>
      <cdr:y>0.544</cdr:y>
    </cdr:to>
    <cdr:sp macro="" textlink="">
      <cdr:nvSpPr>
        <cdr:cNvPr id="4" name="TextBox 1">
          <a:extLst xmlns:a="http://schemas.openxmlformats.org/drawingml/2006/main">
            <a:ext uri="{FF2B5EF4-FFF2-40B4-BE49-F238E27FC236}">
              <a16:creationId xmlns:a16="http://schemas.microsoft.com/office/drawing/2014/main" id="{D540D486-552E-30F2-7A97-467E12359556}"/>
            </a:ext>
          </a:extLst>
        </cdr:cNvPr>
        <cdr:cNvSpPr txBox="1"/>
      </cdr:nvSpPr>
      <cdr:spPr>
        <a:xfrm xmlns:a="http://schemas.openxmlformats.org/drawingml/2006/main">
          <a:off x="8579350" y="2008355"/>
          <a:ext cx="2421100" cy="3875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Reserve antibiotics</a:t>
          </a:r>
        </a:p>
      </cdr:txBody>
    </cdr:sp>
  </cdr:relSizeAnchor>
  <cdr:relSizeAnchor xmlns:cdr="http://schemas.openxmlformats.org/drawingml/2006/chartDrawing">
    <cdr:from>
      <cdr:x>0.75845</cdr:x>
      <cdr:y>0.74553</cdr:y>
    </cdr:from>
    <cdr:to>
      <cdr:x>0.97249</cdr:x>
      <cdr:y>0.83353</cdr:y>
    </cdr:to>
    <cdr:sp macro="" textlink="">
      <cdr:nvSpPr>
        <cdr:cNvPr id="5" name="TextBox 1">
          <a:extLst xmlns:a="http://schemas.openxmlformats.org/drawingml/2006/main">
            <a:ext uri="{FF2B5EF4-FFF2-40B4-BE49-F238E27FC236}">
              <a16:creationId xmlns:a16="http://schemas.microsoft.com/office/drawing/2014/main" id="{5EC96C1A-8864-9173-CD05-6E37FF7FC9A4}"/>
            </a:ext>
          </a:extLst>
        </cdr:cNvPr>
        <cdr:cNvSpPr txBox="1"/>
      </cdr:nvSpPr>
      <cdr:spPr>
        <a:xfrm xmlns:a="http://schemas.openxmlformats.org/drawingml/2006/main">
          <a:off x="8579350" y="3283539"/>
          <a:ext cx="2421100" cy="38758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Access antibiotics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05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08BF4-ACE6-9943-AFBC-0E03144A4B56}" type="datetimeFigureOut">
              <a:t>09-Sep-2024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C859A-5609-E44D-A2E5-50FAA3A6E458}" type="slidenum">
              <a:t>‹#›</a:t>
            </a:fld>
            <a:endParaRPr lang="en-US"/>
          </a:p>
        </p:txBody>
      </p:sp>
      <p:sp>
        <p:nvSpPr>
          <p:cNvPr id="8" name="Espace réservé de l'en-tête 7"/>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Tree>
    <p:extLst>
      <p:ext uri="{BB962C8B-B14F-4D97-AF65-F5344CB8AC3E}">
        <p14:creationId xmlns:p14="http://schemas.microsoft.com/office/powerpoint/2010/main" val="158978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dirty="0">
                <a:latin typeface="Arial Narrow" panose="020B0606020202030204" pitchFamily="34" charset="0"/>
              </a:rPr>
              <a:t>Let me briefly highlight the </a:t>
            </a:r>
            <a:r>
              <a:rPr lang="en-GB" sz="1400" b="1" dirty="0">
                <a:latin typeface="Arial Narrow" panose="020B0606020202030204" pitchFamily="34" charset="0"/>
              </a:rPr>
              <a:t>OECD’s overall commitment </a:t>
            </a:r>
            <a:r>
              <a:rPr lang="en-GB" sz="1400" dirty="0">
                <a:latin typeface="Arial Narrow" panose="020B0606020202030204" pitchFamily="34" charset="0"/>
              </a:rPr>
              <a:t>on the climate –health nexus at this year’s OECD Health Ministerial in January.</a:t>
            </a:r>
          </a:p>
          <a:p>
            <a:endParaRPr lang="en-GB" sz="1400" dirty="0">
              <a:latin typeface="Arial Narrow" panose="020B0606020202030204" pitchFamily="34" charset="0"/>
            </a:endParaRPr>
          </a:p>
          <a:p>
            <a:r>
              <a:rPr lang="en-GB" sz="1400" dirty="0">
                <a:latin typeface="Arial Narrow" panose="020B0606020202030204" pitchFamily="34" charset="0"/>
              </a:rPr>
              <a:t>One of the major comparative advantages of the OECD is our ability to work cross-</a:t>
            </a:r>
            <a:r>
              <a:rPr lang="en-GB" sz="1400" dirty="0" err="1">
                <a:latin typeface="Arial Narrow" panose="020B0606020202030204" pitchFamily="34" charset="0"/>
              </a:rPr>
              <a:t>sectorally</a:t>
            </a:r>
            <a:r>
              <a:rPr lang="en-GB" sz="1400" dirty="0">
                <a:latin typeface="Arial Narrow" panose="020B0606020202030204" pitchFamily="34" charset="0"/>
              </a:rPr>
              <a:t> on challenges that require a broader response. Climate change is a prime example of this. Our work on health is bolstered by expertise from our colleagues in the Environment Directorate, in regional expertise, in the data and knowledge from the IEA. Moreover, we are able to bring the economic case and get the attention of those in government who hold the purse strings – to demonstrate that there is an economic – and not only health or environmental – benefit to investing in climate change adaptation and mitigation policies.</a:t>
            </a:r>
          </a:p>
          <a:p>
            <a:endParaRPr lang="en-GB" sz="1400" dirty="0">
              <a:latin typeface="Arial Narrow" panose="020B0606020202030204" pitchFamily="34" charset="0"/>
            </a:endParaRPr>
          </a:p>
          <a:p>
            <a:r>
              <a:rPr lang="en-US" sz="1400" dirty="0">
                <a:latin typeface="Arial Narrow" panose="020B0606020202030204" pitchFamily="34" charset="0"/>
              </a:rPr>
              <a:t>This means our focus on health is anchored in the overall challenge that climate change poses for the economy, people and the planet and that we are concentrated on identifying cross-policy solutions rather than looking more narrowly at direct health effects.</a:t>
            </a:r>
          </a:p>
          <a:p>
            <a:endParaRPr lang="en-US" sz="1400" dirty="0">
              <a:latin typeface="Arial Narrow" panose="020B0606020202030204" pitchFamily="34" charset="0"/>
            </a:endParaRPr>
          </a:p>
          <a:p>
            <a:r>
              <a:rPr lang="en-US" sz="1400" dirty="0">
                <a:latin typeface="Arial Narrow" panose="020B0606020202030204" pitchFamily="34" charset="0"/>
              </a:rPr>
              <a:t>The next slides will take you through some examples of what I mean here.</a:t>
            </a:r>
            <a:endParaRPr lang="en-GB" sz="1400" dirty="0">
              <a:latin typeface="Arial Narrow" panose="020B0606020202030204" pitchFamily="34" charset="0"/>
            </a:endParaRPr>
          </a:p>
          <a:p>
            <a:endParaRPr lang="en-US" altLang="en-US" sz="1400" dirty="0">
              <a:latin typeface="Arial Narrow" panose="020B060602020203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18969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Narrow" panose="020B0606020202030204" pitchFamily="34" charset="0"/>
              </a:rPr>
              <a:t>Let’s consider the impact of climate change on the labour market/workers. From our work in OECD countries, we see that the proportion of workers exposed to hot summer days has grown by 35%, or nearly eight percentage points, over the last two decades.</a:t>
            </a:r>
            <a:r>
              <a:rPr lang="en-GB" sz="1200" dirty="0">
                <a:highlight>
                  <a:srgbClr val="FFFF00"/>
                </a:highlight>
                <a:latin typeface="Arial Narrow" panose="020B0606020202030204" pitchFamily="34" charset="0"/>
              </a:rPr>
              <a:t> </a:t>
            </a:r>
          </a:p>
          <a:p>
            <a:endParaRPr lang="en-GB" sz="1200" dirty="0">
              <a:latin typeface="Arial Narrow" panose="020B0606020202030204" pitchFamily="34" charset="0"/>
            </a:endParaRPr>
          </a:p>
          <a:p>
            <a:r>
              <a:rPr lang="en-GB" sz="1200" dirty="0">
                <a:latin typeface="Arial Narrow" panose="020B0606020202030204" pitchFamily="34" charset="0"/>
              </a:rPr>
              <a:t>There is also a </a:t>
            </a:r>
            <a:r>
              <a:rPr lang="en-GB" sz="1200" b="1" dirty="0">
                <a:latin typeface="Arial Narrow" panose="020B0606020202030204" pitchFamily="34" charset="0"/>
              </a:rPr>
              <a:t>labour market cost to inaction</a:t>
            </a:r>
            <a:r>
              <a:rPr lang="en-GB" sz="1200" dirty="0">
                <a:latin typeface="Arial Narrow" panose="020B0606020202030204" pitchFamily="34" charset="0"/>
              </a:rPr>
              <a:t>. An upcoming analysis we conducted for the </a:t>
            </a:r>
            <a:r>
              <a:rPr lang="en-GB" sz="1200" b="1" dirty="0">
                <a:latin typeface="Arial Narrow" panose="020B0606020202030204" pitchFamily="34" charset="0"/>
              </a:rPr>
              <a:t>Employment Outlook </a:t>
            </a:r>
            <a:r>
              <a:rPr lang="en-GB" sz="1200" dirty="0">
                <a:latin typeface="Arial Narrow" panose="020B0606020202030204" pitchFamily="34" charset="0"/>
              </a:rPr>
              <a:t>we released earlier this summer found that </a:t>
            </a:r>
            <a:r>
              <a:rPr lang="en-GB" sz="1200" b="1" dirty="0">
                <a:latin typeface="Arial Narrow" panose="020B0606020202030204" pitchFamily="34" charset="0"/>
              </a:rPr>
              <a:t>one in seven workers</a:t>
            </a:r>
            <a:r>
              <a:rPr lang="en-GB" sz="1200" b="0" dirty="0">
                <a:latin typeface="Arial Narrow" panose="020B0606020202030204" pitchFamily="34" charset="0"/>
              </a:rPr>
              <a:t> reported heat-related discomfort – meaning they spend more than half of their working hours exposed to hot temperatures – in Europe and the United States. The regions where the proportion of workers exposed to high temperatures is higher than average are also the regions that are projected to experience the largest temperature increases by 2050.</a:t>
            </a:r>
          </a:p>
          <a:p>
            <a:endParaRPr lang="en-GB" sz="1200" b="0" dirty="0">
              <a:latin typeface="Arial Narrow" panose="020B0606020202030204" pitchFamily="34" charset="0"/>
            </a:endParaRPr>
          </a:p>
          <a:p>
            <a:r>
              <a:rPr lang="en-US" sz="1200" b="1" dirty="0">
                <a:latin typeface="Arial Narrow" panose="020B0606020202030204" pitchFamily="34" charset="0"/>
              </a:rPr>
              <a:t>Some occupations are especially hard hit. </a:t>
            </a:r>
            <a:r>
              <a:rPr lang="en-US" sz="1200" dirty="0">
                <a:latin typeface="Arial Narrow" panose="020B0606020202030204" pitchFamily="34" charset="0"/>
              </a:rPr>
              <a:t>The occupations most exposed to heat discomfort are </a:t>
            </a:r>
            <a:r>
              <a:rPr lang="en-US" sz="1200" b="1" dirty="0">
                <a:latin typeface="Arial Narrow" panose="020B0606020202030204" pitchFamily="34" charset="0"/>
              </a:rPr>
              <a:t>predominantly mid- and low-skilled</a:t>
            </a:r>
            <a:r>
              <a:rPr lang="en-US" sz="1200" dirty="0">
                <a:latin typeface="Arial Narrow" panose="020B0606020202030204" pitchFamily="34" charset="0"/>
              </a:rPr>
              <a:t>. These occupations, which already experience higher heat discomfort, could become even more difficult to perform as temperatures continue to increase. And certain professions including healthcare workers, will be exposed to a double burden: they will be exposed to increasing temperatures, as they do a physical-intense work mostly outside and/or wear personal protective equipment which can unintendedly contribute to heat stress. And they will also be called to respond to more frequent extreme weather events and fires and face a higher influx of patients during heatwaves, leading to higher workload and stressful and physically demanding conditions.</a:t>
            </a:r>
            <a:endParaRPr lang="en-GB" sz="1200" b="0" dirty="0">
              <a:latin typeface="Arial Narrow" panose="020B0606020202030204" pitchFamily="34" charset="0"/>
            </a:endParaRPr>
          </a:p>
          <a:p>
            <a:endParaRPr lang="en-GB" sz="1200" b="0" dirty="0">
              <a:latin typeface="Arial Narrow" panose="020B0606020202030204" pitchFamily="34" charset="0"/>
            </a:endParaRPr>
          </a:p>
          <a:p>
            <a:r>
              <a:rPr lang="en-US" sz="1800" b="0" i="0" dirty="0">
                <a:solidFill>
                  <a:srgbClr val="2E2E2E"/>
                </a:solidFill>
                <a:effectLst/>
                <a:latin typeface="Source Sans Pro" panose="020B0503030403020204" pitchFamily="34" charset="0"/>
              </a:rPr>
              <a:t>The Lancet Countdown has estimated that 490 billion potential labour hours were lost in 2022 worldwide due to heat – an increase of more than 40% compared to the 1991-2000 average. They estimate that some $863 billion of income may have been lost worldwide due to heat in 2022. Potential income losses are highest in poor countries, with the potential income lost in low Human Development Index (HDI) countries exceeding 6% (6.1%) of GDP, and nearly 4% (3.8%) of GDP in countries with medium HDI. </a:t>
            </a:r>
          </a:p>
          <a:p>
            <a:endParaRPr lang="en-GB" sz="1200" b="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Why does this matter? Heat exposure is well-recognised as an occupational health and safety risk. Heat-stress can interfere with how people perform physical tasks, complex cognitively demanding tasks, and even relatively simple routine tasks. In other words, we have ample evidence that heat stress lowers productivity, can increase the risk of work-related accidents – including fatal accidents – and can also impact how machinery and infrastructure operate.</a:t>
            </a:r>
          </a:p>
          <a:p>
            <a:endParaRPr lang="en-GB" sz="1200" dirty="0">
              <a:latin typeface="Arial Narrow" panose="020B0606020202030204" pitchFamily="34" charset="0"/>
            </a:endParaRPr>
          </a:p>
          <a:p>
            <a:endParaRPr lang="en-GB" sz="1200" dirty="0">
              <a:latin typeface="Arial Narrow" panose="020B0606020202030204" pitchFamily="34" charset="0"/>
            </a:endParaRPr>
          </a:p>
          <a:p>
            <a:endParaRPr lang="en-GB" sz="1200" dirty="0">
              <a:latin typeface="Arial Narrow" panose="020B0606020202030204" pitchFamily="34" charset="0"/>
            </a:endParaRPr>
          </a:p>
          <a:p>
            <a:endParaRPr lang="en-GB" dirty="0"/>
          </a:p>
        </p:txBody>
      </p:sp>
      <p:sp>
        <p:nvSpPr>
          <p:cNvPr id="4" name="Slide Number Placeholder 3"/>
          <p:cNvSpPr>
            <a:spLocks noGrp="1"/>
          </p:cNvSpPr>
          <p:nvPr>
            <p:ph type="sldNum" sz="quarter" idx="5"/>
          </p:nvPr>
        </p:nvSpPr>
        <p:spPr/>
        <p:txBody>
          <a:bodyPr/>
          <a:lstStyle/>
          <a:p>
            <a:fld id="{1CEC859A-5609-E44D-A2E5-50FAA3A6E458}" type="slidenum">
              <a:rPr lang="en-GB" smtClean="0"/>
              <a:t>3</a:t>
            </a:fld>
            <a:endParaRPr lang="en-GB"/>
          </a:p>
        </p:txBody>
      </p:sp>
    </p:spTree>
    <p:extLst>
      <p:ext uri="{BB962C8B-B14F-4D97-AF65-F5344CB8AC3E}">
        <p14:creationId xmlns:p14="http://schemas.microsoft.com/office/powerpoint/2010/main" val="1607386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Worsening</a:t>
            </a: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AMR rates is another global health challenge in the context of climate change, and here the </a:t>
            </a:r>
            <a:r>
              <a:rPr lang="en-US" sz="1400" b="1" i="0" dirty="0">
                <a:solidFill>
                  <a:srgbClr val="333333"/>
                </a:solidFill>
                <a:effectLst/>
                <a:latin typeface="Arial Narrow" panose="020B0606020202030204" pitchFamily="34" charset="0"/>
              </a:rPr>
              <a:t>OECD has been at the forefront of international efforts to drive policy action</a:t>
            </a:r>
            <a:r>
              <a:rPr lang="en-US" sz="1400" b="0" i="0" dirty="0">
                <a:solidFill>
                  <a:srgbClr val="333333"/>
                </a:solidFill>
                <a:effectLst/>
                <a:latin typeface="Arial Narrow" panose="020B0606020202030204" pitchFamily="34" charset="0"/>
              </a:rPr>
              <a:t>. </a:t>
            </a:r>
          </a:p>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endParaRPr lang="en-US" sz="1400" b="0" i="0" dirty="0">
              <a:solidFill>
                <a:srgbClr val="333333"/>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Over the years, we have become a world leader in making the economic case for tackling major public health threats such as AMR and calculating the return on investment of scaling up policy action – not just in OECD countries but across the G20 economies and beyond. </a:t>
            </a:r>
          </a:p>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Today, AMR rates in G20 are already high. </a:t>
            </a: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 2019, resistance proportions in G20 countries stood at 30%, substantially higher than the OECD average of around 20% in the same year. </a:t>
            </a: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This means that today, one in every three bacterial infections occurring across G20 countries are caused by resistant microorganisms. </a:t>
            </a:r>
          </a:p>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endPar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ts val="1300"/>
              </a:lnSpc>
              <a:spcBef>
                <a:spcPts val="600"/>
              </a:spcBef>
              <a:spcAft>
                <a:spcPts val="600"/>
              </a:spcAft>
              <a:buClrTx/>
              <a:buSzTx/>
              <a:buFont typeface="Arial" panose="020B0604020202020204" pitchFamily="34" charset="0"/>
              <a:buNone/>
              <a:tabLst/>
              <a:defRPr/>
            </a:pP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Going beyond simply interpreting averages reveals important differences across-countries</a:t>
            </a: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Our analysis shows that there is </a:t>
            </a:r>
            <a:r>
              <a:rPr lang="en-US" sz="1400" b="0" i="0" dirty="0">
                <a:solidFill>
                  <a:srgbClr val="586179"/>
                </a:solidFill>
                <a:effectLst/>
                <a:latin typeface="Arial Narrow" panose="020B0606020202030204" pitchFamily="34" charset="0"/>
              </a:rPr>
              <a:t>enormous variation in resistance proportions. For example, in 2019, the estimated average resistance proportion, across 12 antibiotic-bacterium pairs, was around 5 times higher in India (56.7%) than in the United Kingdom (10.8%). </a:t>
            </a:r>
          </a:p>
          <a:p>
            <a:pPr marL="171450" marR="0" lvl="0" indent="-171450" algn="just" defTabSz="914400" rtl="0" eaLnBrk="1" fontAlgn="auto" latinLnBrk="0" hangingPunct="1">
              <a:lnSpc>
                <a:spcPts val="1300"/>
              </a:lnSpc>
              <a:spcBef>
                <a:spcPts val="600"/>
              </a:spcBef>
              <a:spcAft>
                <a:spcPts val="600"/>
              </a:spcAft>
              <a:buClrTx/>
              <a:buSzTx/>
              <a:buFont typeface="Arial" panose="020B0604020202020204" pitchFamily="34" charset="0"/>
              <a:buChar char="•"/>
              <a:tabLst/>
              <a:defRPr/>
            </a:pPr>
            <a:endParaRPr lang="en-US" sz="1400" b="0" i="0" dirty="0">
              <a:solidFill>
                <a:srgbClr val="586179"/>
              </a:solidFill>
              <a:effectLst/>
              <a:latin typeface="Arial Narrow" panose="020B060602020203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Arial" panose="020B0604020202020204" pitchFamily="34" charset="0"/>
              <a:buNone/>
            </a:pP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Without stronger policy action, resistance proportions in G20 will </a:t>
            </a: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remain high (at around 29%) and expected to rise in two-thirds of G20 countries by 2035. </a:t>
            </a: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This means average resistance proportions in G20 countries </a:t>
            </a: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are expected to remain substantially higher than the expected OECD average (19%) by 2035</a:t>
            </a: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 closer look at the data shows that: </a:t>
            </a:r>
          </a:p>
          <a:p>
            <a:pPr marL="0" lvl="0" indent="0" algn="just">
              <a:lnSpc>
                <a:spcPts val="1300"/>
              </a:lnSpc>
              <a:spcBef>
                <a:spcPts val="600"/>
              </a:spcBef>
              <a:spcAft>
                <a:spcPts val="600"/>
              </a:spcAft>
              <a:buFont typeface="Arial" panose="020B0604020202020204" pitchFamily="34" charset="0"/>
              <a:buNone/>
            </a:pPr>
            <a:endPar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171450" lvl="0" indent="-171450" algn="just">
              <a:lnSpc>
                <a:spcPts val="1300"/>
              </a:lnSpc>
              <a:spcBef>
                <a:spcPts val="600"/>
              </a:spcBef>
              <a:spcAft>
                <a:spcPts val="600"/>
              </a:spcAft>
              <a:buFont typeface="Arial" panose="020B0604020202020204" pitchFamily="34" charset="0"/>
              <a:buChar char="•"/>
            </a:pPr>
            <a:r>
              <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 some G20 countries, </a:t>
            </a:r>
            <a:r>
              <a:rPr lang="en-US" sz="1400" dirty="0">
                <a:effectLst/>
                <a:latin typeface="Arial Narrow" panose="020B0606020202030204" pitchFamily="34" charset="0"/>
                <a:ea typeface="Calibri" panose="020F0502020204030204" pitchFamily="34" charset="0"/>
              </a:rPr>
              <a:t>such as India, Türkiye and Saudi Arabia, more than 40% of infections will be resistant, with an increase compared to current level. </a:t>
            </a:r>
            <a:endPar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171450" lvl="0" indent="-171450" algn="just">
              <a:lnSpc>
                <a:spcPts val="1300"/>
              </a:lnSpc>
              <a:spcBef>
                <a:spcPts val="600"/>
              </a:spcBef>
              <a:spcAft>
                <a:spcPts val="600"/>
              </a:spcAft>
              <a:buFont typeface="Arial" panose="020B0604020202020204" pitchFamily="34" charset="0"/>
              <a:buChar char="•"/>
            </a:pPr>
            <a:r>
              <a:rPr lang="en-US" sz="1400" b="0" i="0" dirty="0">
                <a:solidFill>
                  <a:srgbClr val="586179"/>
                </a:solidFill>
                <a:effectLst/>
                <a:latin typeface="Arial Narrow" panose="020B0606020202030204" pitchFamily="34" charset="0"/>
              </a:rPr>
              <a:t>In absolute terms, across G20 countries, China and Argentina could see the largest percentage point increases (2.7% and 2.4% rise respectively).   </a:t>
            </a:r>
          </a:p>
          <a:p>
            <a:pPr marL="171450" lvl="0" indent="-171450" algn="just">
              <a:lnSpc>
                <a:spcPts val="1300"/>
              </a:lnSpc>
              <a:spcBef>
                <a:spcPts val="600"/>
              </a:spcBef>
              <a:spcAft>
                <a:spcPts val="600"/>
              </a:spcAft>
              <a:buFont typeface="Arial" panose="020B0604020202020204" pitchFamily="34" charset="0"/>
              <a:buChar char="•"/>
            </a:pPr>
            <a:r>
              <a:rPr lang="en-US" sz="1400" b="0" i="0" dirty="0">
                <a:solidFill>
                  <a:srgbClr val="586179"/>
                </a:solidFill>
                <a:effectLst/>
                <a:latin typeface="Arial Narrow" panose="020B0606020202030204" pitchFamily="34" charset="0"/>
              </a:rPr>
              <a:t>Resistance proportions for certain antibiotic-bacterium pairs are projected to remain dangerously high. For example, by 2035, it is projected that in G20 countries around half of infections due to </a:t>
            </a:r>
            <a:r>
              <a:rPr lang="en-US" sz="1400" b="0" i="1" dirty="0">
                <a:solidFill>
                  <a:srgbClr val="586179"/>
                </a:solidFill>
                <a:effectLst/>
                <a:latin typeface="Arial Narrow" panose="020B0606020202030204" pitchFamily="34" charset="0"/>
              </a:rPr>
              <a:t>A. </a:t>
            </a:r>
            <a:r>
              <a:rPr lang="en-US" sz="1400" b="0" i="1" dirty="0" err="1">
                <a:solidFill>
                  <a:srgbClr val="586179"/>
                </a:solidFill>
                <a:effectLst/>
                <a:latin typeface="Arial Narrow" panose="020B0606020202030204" pitchFamily="34" charset="0"/>
              </a:rPr>
              <a:t>baumannii</a:t>
            </a:r>
            <a:r>
              <a:rPr lang="en-US" sz="1400" b="0" i="1" dirty="0">
                <a:solidFill>
                  <a:srgbClr val="586179"/>
                </a:solidFill>
                <a:effectLst/>
                <a:latin typeface="Arial Narrow" panose="020B0606020202030204" pitchFamily="34" charset="0"/>
              </a:rPr>
              <a:t> </a:t>
            </a:r>
            <a:r>
              <a:rPr lang="en-US" sz="1400" b="0" i="0" dirty="0">
                <a:solidFill>
                  <a:srgbClr val="586179"/>
                </a:solidFill>
                <a:effectLst/>
                <a:latin typeface="Arial Narrow" panose="020B0606020202030204" pitchFamily="34" charset="0"/>
              </a:rPr>
              <a:t>could be resistant to either fluoroquinolones or carbapenems.</a:t>
            </a:r>
            <a:endPar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Arial" panose="020B0604020202020204" pitchFamily="34" charset="0"/>
              <a:buNone/>
            </a:pPr>
            <a:endParaRPr lang="en-GB"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lvl="0" indent="0" algn="just">
              <a:lnSpc>
                <a:spcPts val="1300"/>
              </a:lnSpc>
              <a:spcBef>
                <a:spcPts val="600"/>
              </a:spcBef>
              <a:spcAft>
                <a:spcPts val="600"/>
              </a:spcAft>
              <a:buFont typeface="Arial" panose="020B0604020202020204" pitchFamily="34" charset="0"/>
              <a:buNone/>
            </a:pPr>
            <a:r>
              <a:rPr lang="en-GB" sz="1400" b="0" i="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[NB: In case you get a question, methods for this calculation: We</a:t>
            </a:r>
            <a:r>
              <a:rPr lang="en-US" sz="1400" b="1" i="1" dirty="0">
                <a:solidFill>
                  <a:schemeClr val="accent1"/>
                </a:solidFill>
                <a:latin typeface="Arial Narrow" panose="020B0606020202030204" pitchFamily="34" charset="0"/>
              </a:rPr>
              <a:t> forecast the future antibiotic consumption and resistance rates </a:t>
            </a:r>
            <a:r>
              <a:rPr lang="en-US" sz="1400" b="0" i="1" dirty="0">
                <a:solidFill>
                  <a:schemeClr val="accent1"/>
                </a:solidFill>
                <a:latin typeface="Arial Narrow" panose="020B0606020202030204" pitchFamily="34" charset="0"/>
              </a:rPr>
              <a:t>using a combination of machine learning techniques making use of as much as possible </a:t>
            </a:r>
            <a:r>
              <a:rPr lang="en-US" sz="1400" b="0" i="1" dirty="0">
                <a:solidFill>
                  <a:srgbClr val="333333"/>
                </a:solidFill>
                <a:effectLst/>
                <a:latin typeface="Arial Narrow" panose="020B0606020202030204" pitchFamily="34" charset="0"/>
              </a:rPr>
              <a:t>publicly available, internationally comparable, while also incorporating uncertainty in the underlying data, models and assumptions.]</a:t>
            </a:r>
            <a:endParaRPr lang="en-US" sz="1400" i="1" dirty="0">
              <a:solidFill>
                <a:schemeClr val="accent1"/>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i="1" dirty="0">
                <a:solidFill>
                  <a:schemeClr val="accent1"/>
                </a:solidFill>
                <a:latin typeface="Arial Narrow" panose="020B0606020202030204" pitchFamily="34" charset="0"/>
              </a:rPr>
              <a:t> </a:t>
            </a:r>
          </a:p>
          <a:p>
            <a:pPr lvl="0"/>
            <a:endParaRPr lang="en-US" sz="1400" dirty="0">
              <a:latin typeface="Arial Narrow" panose="020B0606020202030204" pitchFamily="34" charset="0"/>
            </a:endParaRPr>
          </a:p>
          <a:p>
            <a:pPr lvl="0"/>
            <a:endParaRPr lang="en-GB" sz="140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1CEC859A-5609-E44D-A2E5-50FAA3A6E458}" type="slidenum">
              <a:rPr lang="en-GB" smtClean="0"/>
              <a:t>4</a:t>
            </a:fld>
            <a:endParaRPr lang="en-GB"/>
          </a:p>
        </p:txBody>
      </p:sp>
    </p:spTree>
    <p:extLst>
      <p:ext uri="{BB962C8B-B14F-4D97-AF65-F5344CB8AC3E}">
        <p14:creationId xmlns:p14="http://schemas.microsoft.com/office/powerpoint/2010/main" val="298544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At OECD, we recently calculated the current and future antibiotic consumption patterns across 51 OECD, EU/EEA and G20 countries, as well as the health and economic burden of AMR.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Here are some of the </a:t>
            </a: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key findings from our latest analysis on the burden of AMR</a:t>
            </a:r>
            <a:r>
              <a:rPr lang="en-GB" sz="1400" dirty="0">
                <a:effectLst/>
                <a:latin typeface="Arial Narrow" panose="020B0606020202030204" pitchFamily="34" charset="0"/>
                <a:ea typeface="Calibri" panose="020F0502020204030204" pitchFamily="34" charset="0"/>
                <a:cs typeface="Times New Roman" panose="02020603050405020304" pitchFamily="18" charset="0"/>
              </a:rPr>
              <a:t>: </a:t>
            </a:r>
          </a:p>
          <a:p>
            <a:endParaRPr lang="en-US" sz="1400" b="0" dirty="0">
              <a:latin typeface="Arial Narrow" panose="020B0606020202030204" pitchFamily="34" charset="0"/>
            </a:endParaRPr>
          </a:p>
          <a:p>
            <a:pPr marL="171450" indent="-171450">
              <a:buFont typeface="Arial" panose="020B0604020202020204" pitchFamily="34" charset="0"/>
              <a:buChar char="•"/>
            </a:pPr>
            <a:r>
              <a:rPr lang="en-US" sz="1400" b="0" dirty="0">
                <a:latin typeface="Arial Narrow" panose="020B0606020202030204" pitchFamily="34" charset="0"/>
              </a:rPr>
              <a:t>AMR continues to threaten lives across the globe, with causing up to 4.95 million deaths every year (IHME, 2022). We calculated that in OECD countries, the annual death toll of AMR is as high as 78 thousand people. </a:t>
            </a:r>
          </a:p>
          <a:p>
            <a:pPr marL="171450" indent="-171450">
              <a:buFont typeface="Arial" panose="020B0604020202020204" pitchFamily="34" charset="0"/>
              <a:buChar char="•"/>
            </a:pPr>
            <a:endParaRPr lang="en-US" sz="1400" b="0" dirty="0">
              <a:latin typeface="Arial Narrow" panose="020B0606020202030204" pitchFamily="34" charset="0"/>
            </a:endParaRPr>
          </a:p>
          <a:p>
            <a:pPr marL="171450" indent="-171450">
              <a:buFont typeface="Arial" panose="020B0604020202020204" pitchFamily="34" charset="0"/>
              <a:buChar char="•"/>
            </a:pPr>
            <a:r>
              <a:rPr lang="en-US" sz="1400" b="0" dirty="0">
                <a:latin typeface="Arial Narrow" panose="020B0606020202030204" pitchFamily="34" charset="0"/>
              </a:rPr>
              <a:t>The overuse and misuse of antibiotics remains one of the key drivers of AMR. </a:t>
            </a:r>
            <a:r>
              <a:rPr lang="en-GB" sz="1400" dirty="0">
                <a:effectLst/>
                <a:latin typeface="Arial Narrow" panose="020B0606020202030204" pitchFamily="34" charset="0"/>
                <a:ea typeface="Arial" panose="020B0604020202020204" pitchFamily="34" charset="0"/>
                <a:cs typeface="Times New Roman" panose="02020603050405020304" pitchFamily="18" charset="0"/>
              </a:rPr>
              <a:t>Globally, consumption of antibiotics in humans has been increasing for the last 20 years, with antibiotic use in animal health far exceeding the use in human health. </a:t>
            </a:r>
          </a:p>
          <a:p>
            <a:pPr marL="171450" indent="-171450">
              <a:buFont typeface="Arial" panose="020B0604020202020204" pitchFamily="34" charset="0"/>
              <a:buChar char="•"/>
            </a:pPr>
            <a:endParaRPr lang="en-GB" sz="1400" dirty="0">
              <a:effectLst/>
              <a:latin typeface="Arial Narrow" panose="020B060602020203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sz="1400" dirty="0">
                <a:effectLst/>
                <a:latin typeface="Arial Narrow" panose="020B0606020202030204" pitchFamily="34" charset="0"/>
                <a:ea typeface="Arial" panose="020B0604020202020204" pitchFamily="34" charset="0"/>
                <a:cs typeface="Times New Roman" panose="02020603050405020304" pitchFamily="18" charset="0"/>
              </a:rPr>
              <a:t>When we look at the trends in the last two decades, in human health, </a:t>
            </a:r>
            <a:r>
              <a:rPr lang="en-GB" sz="1400" b="0" dirty="0">
                <a:effectLst/>
                <a:latin typeface="Arial Narrow" panose="020B0606020202030204" pitchFamily="34" charset="0"/>
                <a:ea typeface="Arial" panose="020B0604020202020204" pitchFamily="34" charset="0"/>
                <a:cs typeface="Times New Roman" panose="02020603050405020304" pitchFamily="18" charset="0"/>
              </a:rPr>
              <a:t>G</a:t>
            </a:r>
            <a:r>
              <a:rPr lang="en-GB" sz="1400" dirty="0">
                <a:effectLst/>
                <a:latin typeface="Arial Narrow" panose="020B0606020202030204" pitchFamily="34" charset="0"/>
                <a:ea typeface="Arial" panose="020B0604020202020204" pitchFamily="34" charset="0"/>
                <a:cs typeface="Times New Roman" panose="02020603050405020304" pitchFamily="18" charset="0"/>
              </a:rPr>
              <a:t>20 countries saw a rise in antibiotic use </a:t>
            </a:r>
            <a:r>
              <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and converged towards OECD and EU/EEA levels. This trend was especially pronounced in G20 countries such as Brazil, China, India, Indonesia and Saudi Arabia, and it is partially </a:t>
            </a:r>
            <a:r>
              <a:rPr lang="en-GB" sz="1400" dirty="0">
                <a:effectLst/>
                <a:latin typeface="Arial Narrow" panose="020B0606020202030204" pitchFamily="34" charset="0"/>
                <a:ea typeface="Arial" panose="020B0604020202020204" pitchFamily="34" charset="0"/>
                <a:cs typeface="Times New Roman" panose="02020603050405020304" pitchFamily="18" charset="0"/>
              </a:rPr>
              <a:t>due to increases in access to care in many G20 countries in recent years. </a:t>
            </a:r>
          </a:p>
          <a:p>
            <a:pPr marL="171450" indent="-171450">
              <a:buFont typeface="Arial" panose="020B0604020202020204" pitchFamily="34" charset="0"/>
              <a:buChar char="•"/>
            </a:pPr>
            <a:endParaRPr lang="en-GB" sz="1400" dirty="0">
              <a:effectLst/>
              <a:latin typeface="Arial Narrow" panose="020B0606020202030204" pitchFamily="34" charset="0"/>
              <a:ea typeface="Arial" panose="020B0604020202020204" pitchFamily="34" charset="0"/>
              <a:cs typeface="Times New Roman" panose="02020603050405020304" pitchFamily="18" charset="0"/>
            </a:endParaRPr>
          </a:p>
          <a:p>
            <a:pPr marL="171450" indent="-171450">
              <a:buFont typeface="Arial" panose="020B0604020202020204" pitchFamily="34" charset="0"/>
              <a:buChar char="•"/>
            </a:pPr>
            <a:r>
              <a:rPr lang="en-GB" sz="1400" dirty="0">
                <a:effectLst/>
                <a:latin typeface="Arial Narrow" panose="020B0606020202030204" pitchFamily="34" charset="0"/>
                <a:ea typeface="Arial" panose="020B0604020202020204" pitchFamily="34" charset="0"/>
                <a:cs typeface="Times New Roman" panose="02020603050405020304" pitchFamily="18" charset="0"/>
              </a:rPr>
              <a:t>In animal health, </a:t>
            </a:r>
            <a:r>
              <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veterinary antibiotic consumption in G20 declined but remained well-above the OECD levels (~1.7 times).</a:t>
            </a:r>
          </a:p>
          <a:p>
            <a:pPr marL="171450" indent="-171450">
              <a:buFont typeface="Arial" panose="020B0604020202020204" pitchFamily="34" charset="0"/>
              <a:buChar char="•"/>
            </a:pPr>
            <a:endPar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Our analysis demonstrate that unless we take action now, our heavy reliance on antibiotics will continue to be the reality for years to come.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In human health, in G20, antibiotic consumption is expected to rise slightly (+1.4%) by 2035 compared to the 2020 levels. In this period, OECD countries are projected to see a modest decline in their reliance on antibiotics in humans. But, there is still considerable inappropriate antibiotic use.  While </a:t>
            </a:r>
            <a:r>
              <a:rPr lang="en-GB" sz="1400" b="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there is no systematic cross-country evidence on the levels of inappropriate antibiotic use in human health, with recent estimates range from 15% up to 60% [1].</a:t>
            </a:r>
            <a:r>
              <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dirty="0">
              <a:solidFill>
                <a:srgbClr val="040C28"/>
              </a:solidFill>
              <a:effectLst/>
              <a:latin typeface="Arial Narrow" panose="020B0606020202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In G20, antibiotic use in animal health is expected to remain stable by 2035, but OECD is forecasted to reduce its reliance on veterinary antibiotics in the same period. This could mean that by 2035, veterinary antimicrobial sales in G20 could correspond to double the OECD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effectLst/>
              <a:latin typeface="Arial Narrow" panose="020B060602020203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i="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 case you get a question, methods for this calculation: We</a:t>
            </a:r>
            <a:r>
              <a:rPr lang="en-US" sz="1400" b="1" i="1" dirty="0">
                <a:solidFill>
                  <a:schemeClr val="accent1"/>
                </a:solidFill>
                <a:latin typeface="Arial Narrow" panose="020B0606020202030204" pitchFamily="34" charset="0"/>
              </a:rPr>
              <a:t> forecast the future antibiotic consumption and resistance rates </a:t>
            </a:r>
            <a:r>
              <a:rPr lang="en-US" sz="1400" b="0" i="1" dirty="0">
                <a:solidFill>
                  <a:schemeClr val="accent1"/>
                </a:solidFill>
                <a:latin typeface="Arial Narrow" panose="020B0606020202030204" pitchFamily="34" charset="0"/>
              </a:rPr>
              <a:t>using a combination of machine learning techniques making use of as much as possible </a:t>
            </a:r>
            <a:r>
              <a:rPr lang="en-US" sz="1400" b="0" i="1" dirty="0">
                <a:solidFill>
                  <a:srgbClr val="333333"/>
                </a:solidFill>
                <a:effectLst/>
                <a:latin typeface="Arial Narrow" panose="020B0606020202030204" pitchFamily="34" charset="0"/>
              </a:rPr>
              <a:t>publicly available, internationally comparable, while also incorporating uncertainty in the underlying data, models and assumptions.)</a:t>
            </a:r>
            <a:endParaRPr lang="en-US" sz="1400" i="1" dirty="0">
              <a:solidFill>
                <a:schemeClr val="accent1"/>
              </a:solidFill>
              <a:latin typeface="Arial Narrow" panose="020B0606020202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effectLst/>
                <a:latin typeface="Arial Narrow" panose="020B0606020202030204" pitchFamily="34" charset="0"/>
                <a:ea typeface="Arial" panose="020B0604020202020204" pitchFamily="34" charset="0"/>
                <a:cs typeface="Times New Roman" panose="02020603050405020304" pitchFamily="18" charset="0"/>
              </a:rPr>
              <a:t>[1</a:t>
            </a:r>
            <a:r>
              <a:rPr lang="en-US" sz="1400" dirty="0">
                <a:effectLst/>
                <a:latin typeface="Arial Narrow" panose="020B0606020202030204" pitchFamily="34" charset="0"/>
                <a:ea typeface="Arial" panose="020B0604020202020204" pitchFamily="34" charset="0"/>
                <a:cs typeface="Times New Roman" panose="02020603050405020304" pitchFamily="18" charset="0"/>
              </a:rPr>
              <a:t>] I</a:t>
            </a:r>
            <a:r>
              <a:rPr lang="en-US" sz="1400" dirty="0">
                <a:latin typeface="Arial Narrow" panose="020B0606020202030204" pitchFamily="34" charset="0"/>
              </a:rPr>
              <a:t>rfan, M. et al (2022), “Antimicrobial Resistance and Its Drivers—A Review”, Antibiotics, Vol. 11/10, p. 1362, Retrieved from https://doi.org/10.3390/antibiotics11101362</a:t>
            </a:r>
          </a:p>
        </p:txBody>
      </p:sp>
      <p:sp>
        <p:nvSpPr>
          <p:cNvPr id="4" name="Slide Number Placeholder 3"/>
          <p:cNvSpPr>
            <a:spLocks noGrp="1"/>
          </p:cNvSpPr>
          <p:nvPr>
            <p:ph type="sldNum" sz="quarter" idx="5"/>
          </p:nvPr>
        </p:nvSpPr>
        <p:spPr/>
        <p:txBody>
          <a:bodyPr/>
          <a:lstStyle/>
          <a:p>
            <a:fld id="{1CEC859A-5609-E44D-A2E5-50FAA3A6E458}" type="slidenum">
              <a:rPr lang="en-GB" smtClean="0"/>
              <a:t>5</a:t>
            </a:fld>
            <a:endParaRPr lang="en-GB"/>
          </a:p>
        </p:txBody>
      </p:sp>
    </p:spTree>
    <p:extLst>
      <p:ext uri="{BB962C8B-B14F-4D97-AF65-F5344CB8AC3E}">
        <p14:creationId xmlns:p14="http://schemas.microsoft.com/office/powerpoint/2010/main" val="219714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1200"/>
              </a:spcAft>
              <a:buClr>
                <a:schemeClr val="tx2"/>
              </a:buClr>
              <a:buSzTx/>
              <a:buFont typeface="Arial" panose="020B0604020202020204" pitchFamily="34" charset="0"/>
              <a:buNone/>
              <a:tabLst/>
              <a:defRPr/>
            </a:pPr>
            <a:r>
              <a:rPr lang="en-GB" sz="1400" dirty="0">
                <a:latin typeface="Arial Narrow" panose="020B0606020202030204" pitchFamily="34" charset="0"/>
              </a:rPr>
              <a:t>Reserve and last resort antibiotics are our back-up option should access antibiotics stop being effective. </a:t>
            </a:r>
            <a:r>
              <a:rPr lang="en-GB" sz="1400" b="1" dirty="0">
                <a:latin typeface="Arial Narrow" panose="020B0606020202030204" pitchFamily="34" charset="0"/>
              </a:rPr>
              <a:t>In G20, resistance to these antibiotics has been growing over the last 2 decades (between 2005-24), with a 22% rise in resistance to reserve antibiotics and 58% rise against last reserve antibiotics.</a:t>
            </a:r>
            <a:r>
              <a:rPr lang="en-US" sz="1400" dirty="0">
                <a:latin typeface="Arial Narrow" panose="020B0606020202030204" pitchFamily="34" charset="0"/>
              </a:rPr>
              <a:t> </a:t>
            </a:r>
          </a:p>
          <a:p>
            <a:pPr marL="0" marR="0" lvl="0" indent="0" algn="l" defTabSz="914400" rtl="0" eaLnBrk="1" fontAlgn="auto" latinLnBrk="0" hangingPunct="1">
              <a:lnSpc>
                <a:spcPct val="100000"/>
              </a:lnSpc>
              <a:spcBef>
                <a:spcPts val="1200"/>
              </a:spcBef>
              <a:spcAft>
                <a:spcPts val="1200"/>
              </a:spcAft>
              <a:buClr>
                <a:schemeClr val="tx2"/>
              </a:buClr>
              <a:buSzTx/>
              <a:buFont typeface="Arial" panose="020B0604020202020204" pitchFamily="34" charset="0"/>
              <a:buNone/>
              <a:tabLst/>
              <a:defRPr/>
            </a:pPr>
            <a:endParaRPr lang="en-US" sz="1400" dirty="0">
              <a:latin typeface="Arial Narrow" panose="020B0606020202030204" pitchFamily="34" charset="0"/>
            </a:endParaRPr>
          </a:p>
          <a:p>
            <a:pPr marL="0" marR="0" lvl="0" indent="0" algn="l" defTabSz="914400" rtl="0" eaLnBrk="1" fontAlgn="auto" latinLnBrk="0" hangingPunct="1">
              <a:lnSpc>
                <a:spcPct val="100000"/>
              </a:lnSpc>
              <a:spcBef>
                <a:spcPts val="1200"/>
              </a:spcBef>
              <a:spcAft>
                <a:spcPts val="1200"/>
              </a:spcAft>
              <a:buClr>
                <a:schemeClr val="tx2"/>
              </a:buClr>
              <a:buSzTx/>
              <a:buFont typeface="Arial" panose="020B0604020202020204" pitchFamily="34" charset="0"/>
              <a:buNone/>
              <a:tabLst/>
              <a:defRPr/>
            </a:pPr>
            <a:r>
              <a:rPr lang="en-US" sz="1400" dirty="0">
                <a:latin typeface="Arial Narrow" panose="020B0606020202030204" pitchFamily="34" charset="0"/>
              </a:rPr>
              <a:t>Resistance to access antibiotics has been estimated to remain stable but starting from significantly higher levels. </a:t>
            </a:r>
            <a:r>
              <a:rPr lang="en-GB" sz="1400" b="0" dirty="0">
                <a:latin typeface="Arial Narrow" panose="020B0606020202030204" pitchFamily="34" charset="0"/>
              </a:rPr>
              <a:t>This means that </a:t>
            </a:r>
            <a:r>
              <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it has already become more difficult and costly to treat many illnesses such as pneumonia and bloodstream infections. </a:t>
            </a:r>
          </a:p>
          <a:p>
            <a:pPr marL="0" marR="0" lvl="0" indent="0" algn="l" defTabSz="914400" rtl="0" eaLnBrk="1" fontAlgn="auto" latinLnBrk="0" hangingPunct="1">
              <a:lnSpc>
                <a:spcPct val="100000"/>
              </a:lnSpc>
              <a:spcBef>
                <a:spcPts val="1200"/>
              </a:spcBef>
              <a:spcAft>
                <a:spcPts val="1200"/>
              </a:spcAft>
              <a:buClr>
                <a:schemeClr val="tx2"/>
              </a:buClr>
              <a:buSzTx/>
              <a:buFont typeface="Arial" panose="020B0604020202020204" pitchFamily="34" charset="0"/>
              <a:buNone/>
              <a:tabLst/>
              <a:defRPr/>
            </a:pPr>
            <a:endParaRPr lang="en-US" sz="1400" dirty="0">
              <a:latin typeface="Arial Narrow" panose="020B0606020202030204" pitchFamily="34" charset="0"/>
            </a:endParaRPr>
          </a:p>
          <a:p>
            <a:pPr marL="0" marR="0" lvl="0" indent="0" algn="l" defTabSz="914400" rtl="0" eaLnBrk="1" fontAlgn="auto" latinLnBrk="0" hangingPunct="1">
              <a:lnSpc>
                <a:spcPct val="100000"/>
              </a:lnSpc>
              <a:spcBef>
                <a:spcPts val="1200"/>
              </a:spcBef>
              <a:spcAft>
                <a:spcPts val="1200"/>
              </a:spcAft>
              <a:buClr>
                <a:schemeClr val="tx2"/>
              </a:buClr>
              <a:buSzTx/>
              <a:buFont typeface="Arial" panose="020B0604020202020204" pitchFamily="34" charset="0"/>
              <a:buNone/>
              <a:tabLst/>
              <a:defRPr/>
            </a:pPr>
            <a:r>
              <a:rPr lang="en-GB" sz="1400" b="0" dirty="0">
                <a:latin typeface="Arial Narrow" panose="020B0606020202030204" pitchFamily="34" charset="0"/>
              </a:rPr>
              <a:t>Unless we take robust policy action now, these trends are expected to persist in decades to come, threatening population health and straining health systems across G20 and beyond. </a:t>
            </a:r>
          </a:p>
          <a:p>
            <a:pPr marL="0" marR="0" lvl="0" indent="0" algn="l" defTabSz="914400" rtl="0" eaLnBrk="1" fontAlgn="auto" latinLnBrk="0" hangingPunct="1">
              <a:lnSpc>
                <a:spcPct val="100000"/>
              </a:lnSpc>
              <a:spcBef>
                <a:spcPts val="1200"/>
              </a:spcBef>
              <a:spcAft>
                <a:spcPts val="1200"/>
              </a:spcAft>
              <a:buClr>
                <a:schemeClr val="tx2"/>
              </a:buClr>
              <a:buSzTx/>
              <a:buFont typeface="Arial" panose="020B0604020202020204" pitchFamily="34" charset="0"/>
              <a:buNone/>
              <a:tabLst/>
              <a:defRPr/>
            </a:pPr>
            <a:endParaRPr lang="en-US" sz="1400" dirty="0">
              <a:latin typeface="Arial Narrow" panose="020B0606020202030204" pitchFamily="34" charset="0"/>
            </a:endParaRPr>
          </a:p>
          <a:p>
            <a:pPr marL="0" indent="0">
              <a:spcBef>
                <a:spcPts val="1200"/>
              </a:spcBef>
              <a:spcAft>
                <a:spcPts val="1200"/>
              </a:spcAft>
              <a:buClr>
                <a:schemeClr val="tx2"/>
              </a:buClr>
              <a:buFont typeface="Arial" panose="020B0604020202020204" pitchFamily="34" charset="0"/>
              <a:buNone/>
            </a:pPr>
            <a:r>
              <a:rPr lang="en-US" sz="1400" b="0" i="1" dirty="0">
                <a:latin typeface="Arial Narrow" panose="020B0606020202030204" pitchFamily="34" charset="0"/>
              </a:rPr>
              <a:t>[NB: In case you get a question, examples of antibiotic-bug combinations included in the analysis above]: </a:t>
            </a:r>
          </a:p>
          <a:p>
            <a:pPr marL="285750" indent="-285750">
              <a:spcBef>
                <a:spcPts val="1200"/>
              </a:spcBef>
              <a:spcAft>
                <a:spcPts val="1200"/>
              </a:spcAft>
              <a:buClr>
                <a:schemeClr val="tx2"/>
              </a:buClr>
              <a:buFont typeface="Arial" panose="020B0604020202020204" pitchFamily="34" charset="0"/>
              <a:buChar char="•"/>
            </a:pPr>
            <a:r>
              <a:rPr lang="en-US" sz="1400" b="0" i="0" dirty="0">
                <a:solidFill>
                  <a:srgbClr val="333333"/>
                </a:solidFill>
                <a:effectLst/>
                <a:latin typeface="Arial Narrow" panose="020B0606020202030204" pitchFamily="34" charset="0"/>
              </a:rPr>
              <a:t>Access antibiotics: Penicillin-resistant </a:t>
            </a:r>
            <a:r>
              <a:rPr lang="en-US" sz="1400" b="0" i="1" dirty="0">
                <a:solidFill>
                  <a:srgbClr val="333333"/>
                </a:solidFill>
                <a:effectLst/>
                <a:latin typeface="Arial Narrow" panose="020B0606020202030204" pitchFamily="34" charset="0"/>
              </a:rPr>
              <a:t>S. pneumoniae</a:t>
            </a:r>
            <a:r>
              <a:rPr lang="en-US" sz="1400" b="0" i="0" dirty="0">
                <a:solidFill>
                  <a:srgbClr val="333333"/>
                </a:solidFill>
                <a:effectLst/>
                <a:latin typeface="Arial Narrow" panose="020B0606020202030204" pitchFamily="34" charset="0"/>
              </a:rPr>
              <a:t>, MRSA, fluoroquinolone-resistant </a:t>
            </a:r>
            <a:r>
              <a:rPr lang="en-US" sz="1400" b="0" i="1" dirty="0">
                <a:solidFill>
                  <a:srgbClr val="333333"/>
                </a:solidFill>
                <a:effectLst/>
                <a:latin typeface="Arial Narrow" panose="020B0606020202030204" pitchFamily="34" charset="0"/>
              </a:rPr>
              <a:t>A. </a:t>
            </a:r>
            <a:r>
              <a:rPr lang="en-US" sz="1400" b="0" i="1" dirty="0" err="1">
                <a:solidFill>
                  <a:srgbClr val="333333"/>
                </a:solidFill>
                <a:effectLst/>
                <a:latin typeface="Arial Narrow" panose="020B0606020202030204" pitchFamily="34" charset="0"/>
              </a:rPr>
              <a:t>baumannii</a:t>
            </a:r>
            <a:r>
              <a:rPr lang="en-US" sz="1400" b="0" i="0" dirty="0">
                <a:solidFill>
                  <a:srgbClr val="333333"/>
                </a:solidFill>
                <a:effectLst/>
                <a:latin typeface="Arial Narrow" panose="020B0606020202030204" pitchFamily="34" charset="0"/>
              </a:rPr>
              <a:t>, and carbapenem-resistant </a:t>
            </a:r>
            <a:r>
              <a:rPr lang="en-US" sz="1400" b="0" i="1" dirty="0">
                <a:solidFill>
                  <a:srgbClr val="333333"/>
                </a:solidFill>
                <a:effectLst/>
                <a:latin typeface="Arial Narrow" panose="020B0606020202030204" pitchFamily="34" charset="0"/>
              </a:rPr>
              <a:t>A. </a:t>
            </a:r>
            <a:r>
              <a:rPr lang="en-US" sz="1400" b="0" i="1" dirty="0" err="1">
                <a:solidFill>
                  <a:srgbClr val="333333"/>
                </a:solidFill>
                <a:effectLst/>
                <a:latin typeface="Arial Narrow" panose="020B0606020202030204" pitchFamily="34" charset="0"/>
              </a:rPr>
              <a:t>baumannii</a:t>
            </a:r>
            <a:r>
              <a:rPr lang="en-US" sz="1400" b="0" i="0" dirty="0">
                <a:solidFill>
                  <a:srgbClr val="333333"/>
                </a:solidFill>
                <a:effectLst/>
                <a:latin typeface="Arial Narrow" panose="020B0606020202030204" pitchFamily="34" charset="0"/>
              </a:rPr>
              <a:t>. </a:t>
            </a:r>
          </a:p>
          <a:p>
            <a:pPr marL="285750" indent="-285750">
              <a:spcBef>
                <a:spcPts val="1200"/>
              </a:spcBef>
              <a:spcAft>
                <a:spcPts val="1200"/>
              </a:spcAft>
              <a:buClr>
                <a:schemeClr val="tx2"/>
              </a:buClr>
              <a:buFont typeface="Arial" panose="020B0604020202020204" pitchFamily="34" charset="0"/>
              <a:buChar char="•"/>
            </a:pPr>
            <a:r>
              <a:rPr lang="en-US" sz="1400" b="0" i="0" dirty="0">
                <a:solidFill>
                  <a:srgbClr val="333333"/>
                </a:solidFill>
                <a:effectLst/>
                <a:latin typeface="Arial Narrow" panose="020B0606020202030204" pitchFamily="34" charset="0"/>
              </a:rPr>
              <a:t>Reserve antibiotics: </a:t>
            </a:r>
            <a:r>
              <a:rPr lang="en-US" sz="1400" b="0" i="1" dirty="0">
                <a:solidFill>
                  <a:srgbClr val="333333"/>
                </a:solidFill>
                <a:effectLst/>
                <a:latin typeface="Arial Narrow" panose="020B0606020202030204" pitchFamily="34" charset="0"/>
              </a:rPr>
              <a:t>E. coli</a:t>
            </a:r>
            <a:r>
              <a:rPr lang="en-US" sz="1400" b="0" i="0" dirty="0">
                <a:solidFill>
                  <a:srgbClr val="333333"/>
                </a:solidFill>
                <a:effectLst/>
                <a:latin typeface="Arial Narrow" panose="020B0606020202030204" pitchFamily="34" charset="0"/>
              </a:rPr>
              <a:t> and </a:t>
            </a:r>
            <a:r>
              <a:rPr lang="en-US" sz="1400" b="0" i="1" dirty="0">
                <a:solidFill>
                  <a:srgbClr val="333333"/>
                </a:solidFill>
                <a:effectLst/>
                <a:latin typeface="Arial Narrow" panose="020B0606020202030204" pitchFamily="34" charset="0"/>
              </a:rPr>
              <a:t>K. pneumoniae</a:t>
            </a:r>
            <a:r>
              <a:rPr lang="en-US" sz="1400" b="0" i="0" dirty="0">
                <a:solidFill>
                  <a:srgbClr val="333333"/>
                </a:solidFill>
                <a:effectLst/>
                <a:latin typeface="Arial Narrow" panose="020B0606020202030204" pitchFamily="34" charset="0"/>
              </a:rPr>
              <a:t> resistant to third-generation cephalosporins, </a:t>
            </a:r>
            <a:r>
              <a:rPr lang="en-US" sz="1400" b="0" i="1" dirty="0">
                <a:solidFill>
                  <a:srgbClr val="333333"/>
                </a:solidFill>
                <a:effectLst/>
                <a:latin typeface="Arial Narrow" panose="020B0606020202030204" pitchFamily="34" charset="0"/>
              </a:rPr>
              <a:t>E. coli</a:t>
            </a:r>
            <a:r>
              <a:rPr lang="en-US" sz="1400" b="0" i="0" dirty="0">
                <a:solidFill>
                  <a:srgbClr val="333333"/>
                </a:solidFill>
                <a:effectLst/>
                <a:latin typeface="Arial Narrow" panose="020B0606020202030204" pitchFamily="34" charset="0"/>
              </a:rPr>
              <a:t> resistant to fluoroquinolones, vancomycin-resistant </a:t>
            </a:r>
            <a:r>
              <a:rPr lang="en-US" sz="1400" b="0" i="1" dirty="0">
                <a:solidFill>
                  <a:srgbClr val="333333"/>
                </a:solidFill>
                <a:effectLst/>
                <a:latin typeface="Arial Narrow" panose="020B0606020202030204" pitchFamily="34" charset="0"/>
              </a:rPr>
              <a:t>E. faecalis</a:t>
            </a:r>
            <a:r>
              <a:rPr lang="en-US" sz="1400" b="0" i="0" dirty="0">
                <a:solidFill>
                  <a:srgbClr val="333333"/>
                </a:solidFill>
                <a:effectLst/>
                <a:latin typeface="Arial Narrow" panose="020B0606020202030204" pitchFamily="34" charset="0"/>
              </a:rPr>
              <a:t>, vancomycin-resistant </a:t>
            </a:r>
            <a:r>
              <a:rPr lang="en-US" sz="1400" b="0" i="1" dirty="0">
                <a:solidFill>
                  <a:srgbClr val="333333"/>
                </a:solidFill>
                <a:effectLst/>
                <a:latin typeface="Arial Narrow" panose="020B0606020202030204" pitchFamily="34" charset="0"/>
              </a:rPr>
              <a:t>E. faecium</a:t>
            </a:r>
            <a:r>
              <a:rPr lang="en-US" sz="1400" b="0" i="0" dirty="0">
                <a:solidFill>
                  <a:srgbClr val="333333"/>
                </a:solidFill>
                <a:effectLst/>
                <a:latin typeface="Arial Narrow" panose="020B0606020202030204" pitchFamily="34" charset="0"/>
              </a:rPr>
              <a:t>, and carbapenem-resistant </a:t>
            </a:r>
            <a:r>
              <a:rPr lang="en-US" sz="1400" b="0" i="1" dirty="0">
                <a:solidFill>
                  <a:srgbClr val="333333"/>
                </a:solidFill>
                <a:effectLst/>
                <a:latin typeface="Arial Narrow" panose="020B0606020202030204" pitchFamily="34" charset="0"/>
              </a:rPr>
              <a:t>P. aeruginosa</a:t>
            </a:r>
            <a:r>
              <a:rPr lang="en-US" sz="1400" b="0" i="0" dirty="0">
                <a:solidFill>
                  <a:srgbClr val="333333"/>
                </a:solidFill>
                <a:effectLst/>
                <a:latin typeface="Arial Narrow" panose="020B0606020202030204" pitchFamily="34" charset="0"/>
              </a:rPr>
              <a:t>. </a:t>
            </a:r>
          </a:p>
          <a:p>
            <a:pPr marL="285750" indent="-285750">
              <a:spcBef>
                <a:spcPts val="1200"/>
              </a:spcBef>
              <a:spcAft>
                <a:spcPts val="1200"/>
              </a:spcAft>
              <a:buClr>
                <a:schemeClr val="tx2"/>
              </a:buClr>
              <a:buFont typeface="Arial" panose="020B0604020202020204" pitchFamily="34" charset="0"/>
              <a:buChar char="•"/>
            </a:pPr>
            <a:r>
              <a:rPr lang="en-US" sz="1400" b="0" i="0" dirty="0">
                <a:solidFill>
                  <a:srgbClr val="333333"/>
                </a:solidFill>
                <a:effectLst/>
                <a:latin typeface="Arial Narrow" panose="020B0606020202030204" pitchFamily="34" charset="0"/>
              </a:rPr>
              <a:t>Last-resort antibiotics: </a:t>
            </a:r>
            <a:r>
              <a:rPr lang="en-US" sz="1400" b="0" i="1" dirty="0">
                <a:solidFill>
                  <a:srgbClr val="333333"/>
                </a:solidFill>
                <a:effectLst/>
                <a:latin typeface="Arial Narrow" panose="020B0606020202030204" pitchFamily="34" charset="0"/>
              </a:rPr>
              <a:t>K. pneumoniae</a:t>
            </a:r>
            <a:r>
              <a:rPr lang="en-US" sz="1400" b="0" i="0" dirty="0">
                <a:solidFill>
                  <a:srgbClr val="333333"/>
                </a:solidFill>
                <a:effectLst/>
                <a:latin typeface="Arial Narrow" panose="020B0606020202030204" pitchFamily="34" charset="0"/>
              </a:rPr>
              <a:t> resistant to carbapenems and carbapenem-resistant </a:t>
            </a:r>
            <a:r>
              <a:rPr lang="en-US" sz="1400" b="0" i="1" dirty="0">
                <a:solidFill>
                  <a:srgbClr val="333333"/>
                </a:solidFill>
                <a:effectLst/>
                <a:latin typeface="Arial Narrow" panose="020B0606020202030204" pitchFamily="34" charset="0"/>
              </a:rPr>
              <a:t>E. coli</a:t>
            </a:r>
            <a:r>
              <a:rPr lang="en-US" sz="1400" b="0" i="0" dirty="0">
                <a:solidFill>
                  <a:srgbClr val="333333"/>
                </a:solidFill>
                <a:effectLst/>
                <a:latin typeface="Arial Narrow" panose="020B0606020202030204" pitchFamily="34" charset="0"/>
              </a:rPr>
              <a:t>.</a:t>
            </a:r>
          </a:p>
          <a:p>
            <a:pPr marL="285750" indent="-285750">
              <a:spcBef>
                <a:spcPts val="1200"/>
              </a:spcBef>
              <a:spcAft>
                <a:spcPts val="1200"/>
              </a:spcAft>
              <a:buClr>
                <a:schemeClr val="tx2"/>
              </a:buClr>
              <a:buFont typeface="Arial" panose="020B0604020202020204" pitchFamily="34" charset="0"/>
              <a:buChar char="•"/>
            </a:pPr>
            <a:endParaRPr lang="it-IT" sz="1400" dirty="0">
              <a:latin typeface="Arial Narrow" panose="020B0606020202030204" pitchFamily="34" charset="0"/>
            </a:endParaRPr>
          </a:p>
          <a:p>
            <a:endParaRPr lang="en-US" sz="140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1CEC859A-5609-E44D-A2E5-50FAA3A6E458}" type="slidenum">
              <a:rPr lang="en-GB" smtClean="0"/>
              <a:t>6</a:t>
            </a:fld>
            <a:endParaRPr lang="en-GB"/>
          </a:p>
        </p:txBody>
      </p:sp>
    </p:spTree>
    <p:extLst>
      <p:ext uri="{BB962C8B-B14F-4D97-AF65-F5344CB8AC3E}">
        <p14:creationId xmlns:p14="http://schemas.microsoft.com/office/powerpoint/2010/main" val="20992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In recent years, we have also been expanding our work on AMR through building strategic collaborations with international partners such as the </a:t>
            </a:r>
            <a:r>
              <a:rPr lang="en-US" sz="1400" b="0" i="0" dirty="0">
                <a:solidFill>
                  <a:srgbClr val="1A1A1A"/>
                </a:solidFill>
                <a:effectLst/>
                <a:latin typeface="Arial Narrow" panose="020B0606020202030204" pitchFamily="34" charset="0"/>
              </a:rPr>
              <a:t>Quadripartite</a:t>
            </a:r>
            <a:r>
              <a:rPr lang="en-GB" sz="1400" dirty="0">
                <a:effectLst/>
                <a:latin typeface="Arial Narrow" panose="020B0606020202030204" pitchFamily="34" charset="0"/>
                <a:ea typeface="Calibri" panose="020F0502020204030204" pitchFamily="34" charset="0"/>
                <a:cs typeface="Times New Roman" panose="02020603050405020304" pitchFamily="18" charset="0"/>
              </a:rPr>
              <a:t> organisations (i.e. WHO, FAO, WOAH and UNEP), the World Bank and the Asian Infrastructure Investment Bank.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We are excited to see that the results of </a:t>
            </a:r>
            <a:r>
              <a:rPr lang="en-US" sz="1400" dirty="0">
                <a:latin typeface="Arial Narrow" panose="020B0606020202030204" pitchFamily="34" charset="0"/>
              </a:rPr>
              <a:t>our joint work with the Quadripartite organisations and the World Bank</a:t>
            </a:r>
            <a:r>
              <a:rPr lang="en-GB" sz="1400" dirty="0">
                <a:effectLst/>
                <a:latin typeface="Arial Narrow" panose="020B0606020202030204" pitchFamily="34" charset="0"/>
                <a:ea typeface="Calibri" panose="020F0502020204030204" pitchFamily="34" charset="0"/>
                <a:cs typeface="Times New Roman" panose="02020603050405020304" pitchFamily="18" charset="0"/>
              </a:rPr>
              <a:t> will be made public prior to the United Nations General Assembly High Level Meeting on AMR in September, and will directly feed into building the next generation of AMR policy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Here are some of the </a:t>
            </a: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key findings from our latest global analysis on the burden of AMR as part of our joint work with the </a:t>
            </a:r>
            <a:r>
              <a:rPr lang="en-US" sz="1400" b="1" dirty="0">
                <a:latin typeface="Arial Narrow" panose="020B0606020202030204" pitchFamily="34" charset="0"/>
              </a:rPr>
              <a:t>Quadripartite organisations and the World Bank</a:t>
            </a: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US" sz="1400" b="0" i="0" dirty="0">
                <a:solidFill>
                  <a:srgbClr val="1A1A1A"/>
                </a:solidFill>
                <a:effectLst/>
                <a:latin typeface="Arial Narrow" panose="020B0606020202030204" pitchFamily="34" charset="0"/>
              </a:rPr>
              <a:t>Our analysis showed, for the first time, that annually, AMR costs </a:t>
            </a:r>
            <a:r>
              <a:rPr lang="en-US" sz="1400" b="1" i="0" dirty="0">
                <a:solidFill>
                  <a:srgbClr val="1A1A1A"/>
                </a:solidFill>
                <a:effectLst/>
                <a:latin typeface="Arial Narrow" panose="020B0606020202030204" pitchFamily="34" charset="0"/>
              </a:rPr>
              <a:t>health systems across the world around USD 594 billion</a:t>
            </a:r>
            <a:r>
              <a:rPr lang="en-US" sz="1400" b="0" i="0" dirty="0">
                <a:solidFill>
                  <a:srgbClr val="1A1A1A"/>
                </a:solidFill>
                <a:effectLst/>
                <a:latin typeface="Arial Narrow" panose="020B0606020202030204" pitchFamily="34" charset="0"/>
              </a:rPr>
              <a:t>, adjusting for the differences in the purchasing power across countries. </a:t>
            </a:r>
            <a:r>
              <a:rPr lang="en-GB" sz="1400" dirty="0">
                <a:effectLst/>
                <a:latin typeface="Arial Narrow" panose="020B0606020202030204" pitchFamily="34" charset="0"/>
                <a:ea typeface="Calibri" panose="020F0502020204030204" pitchFamily="34" charset="0"/>
                <a:cs typeface="Times New Roman" panose="02020603050405020304" pitchFamily="18" charset="0"/>
              </a:rPr>
              <a:t>It is almost equivalent to the </a:t>
            </a:r>
            <a:r>
              <a:rPr lang="en-GB" sz="1400" b="0" dirty="0">
                <a:effectLst/>
                <a:latin typeface="Arial Narrow" panose="020B0606020202030204" pitchFamily="34" charset="0"/>
                <a:ea typeface="Calibri" panose="020F0502020204030204" pitchFamily="34" charset="0"/>
                <a:cs typeface="Times New Roman" panose="02020603050405020304" pitchFamily="18" charset="0"/>
              </a:rPr>
              <a:t>entire health expenditure in a country like Germany in 2022. AMR is costly to the health systems because patients suffering from resistant infections tend to require more complex and intensive care and stay in hospitals longer. </a:t>
            </a:r>
            <a:endParaRPr lang="en-US" sz="1400" b="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endParaRPr lang="en-US"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In addition to healthcare costs, AMR lowers economic productivity. This is because AMR depresses participation in the labour markets while increasing the number of days people miss work due to ill health and lowing people’s productivity while they are at work. Our analysis shows that the cost of AMR to the global economy is </a:t>
            </a: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around USD PPP 691 billion </a:t>
            </a:r>
            <a:r>
              <a:rPr lang="en-GB" sz="1400" dirty="0">
                <a:effectLst/>
                <a:latin typeface="Arial Narrow" panose="020B0606020202030204" pitchFamily="34" charset="0"/>
                <a:ea typeface="Calibri" panose="020F0502020204030204" pitchFamily="34" charset="0"/>
                <a:cs typeface="Times New Roman" panose="02020603050405020304" pitchFamily="18" charset="0"/>
              </a:rPr>
              <a:t>every year due to the </a:t>
            </a:r>
            <a:r>
              <a:rPr lang="en-GB" sz="1400" b="1" dirty="0">
                <a:effectLst/>
                <a:latin typeface="Arial Narrow" panose="020B0606020202030204" pitchFamily="34" charset="0"/>
                <a:ea typeface="Calibri" panose="020F0502020204030204" pitchFamily="34" charset="0"/>
                <a:cs typeface="Times New Roman" panose="02020603050405020304" pitchFamily="18" charset="0"/>
              </a:rPr>
              <a:t>reductions in economic productivity. </a:t>
            </a: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endParaRPr lang="en-GB" sz="1400" b="0" dirty="0">
              <a:solidFill>
                <a:srgbClr val="0C5DAB"/>
              </a:solidFill>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Courier New" panose="02070309020205020404" pitchFamily="49" charset="0"/>
              <a:buNone/>
              <a:tabLst/>
              <a:defRPr/>
            </a:pPr>
            <a:r>
              <a:rPr lang="en-US" sz="1400" b="0" i="1" dirty="0">
                <a:solidFill>
                  <a:srgbClr val="0C5DAB"/>
                </a:solidFill>
                <a:latin typeface="Arial Narrow" panose="020B0606020202030204" pitchFamily="34" charset="0"/>
              </a:rPr>
              <a:t>(In case you get a question</a:t>
            </a:r>
            <a:r>
              <a:rPr lang="en-US" sz="1400" b="0" dirty="0">
                <a:solidFill>
                  <a:srgbClr val="0C5DAB"/>
                </a:solidFill>
                <a:latin typeface="Arial Narrow" panose="020B0606020202030204" pitchFamily="34" charset="0"/>
              </a:rPr>
              <a:t>: The economic burden of AMR tends to be different across countries, reflecting the differences in the burden of infectious diseases, cost of healthcare, variation in medical treatment guidelines across countries, levels of salaries, and the strengthen of AMR surveillance systems.)</a:t>
            </a:r>
            <a:endParaRPr lang="en-US" sz="1400" dirty="0">
              <a:latin typeface="Arial Narrow" panose="020B060602020203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89029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The outlook is worrying, but it’s not all bad news. Since the launch of the Global Action Plan to tackle AMR in 2015, there has been notable progress, globally, in the number of countries that are taking political and policy action: this includes  developing a </a:t>
            </a:r>
            <a:r>
              <a:rPr lang="en-US"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national action plan to fight AMR, </a:t>
            </a:r>
            <a:r>
              <a:rPr lang="en-US" sz="1400" b="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and increasing recognition that</a:t>
            </a:r>
            <a:r>
              <a:rPr lang="en-US"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One Health policy action is critical for the world to win this fight.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Nevertheless, in tracking global advancements in the development and implementation of AMR-relevant policies, our analysis of the latest </a:t>
            </a:r>
            <a:r>
              <a:rPr lang="en-US" sz="1400" dirty="0" err="1">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Quartipartite</a:t>
            </a:r>
            <a:r>
              <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AMR Self-Assessment Survey showed that there are still gaps in the implementation of AMR agenda. For instance, in 2022-23, about </a:t>
            </a:r>
            <a:r>
              <a:rPr lang="en-US"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92% (</a:t>
            </a:r>
            <a:r>
              <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44/48) OECD, EU/EEA and G20 countries that reported data to the </a:t>
            </a:r>
            <a:r>
              <a:rPr lang="en-US" sz="1400" b="0" dirty="0">
                <a:latin typeface="Arial Narrow" panose="020B0606020202030204" pitchFamily="34" charset="0"/>
              </a:rPr>
              <a:t>2023 round of AMR Country Self-Assessment Survey </a:t>
            </a:r>
            <a:r>
              <a:rPr lang="en-US"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developed their national action plans to tackle AMR</a:t>
            </a:r>
            <a:r>
              <a:rPr lang="en-GB"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But only a fraction (i.e., 11) of these countries </a:t>
            </a:r>
            <a:r>
              <a:rPr lang="en-US" sz="1400" b="1"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incorporated financial provisions </a:t>
            </a:r>
            <a:r>
              <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rPr>
              <a:t>for the implementation of their AMR-NAPs into national action plans and budgets.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0000"/>
              </a:solidFill>
              <a:effectLst/>
              <a:latin typeface="Arial Narrow" panose="020B060602020203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Arial Narrow" panose="020B0606020202030204" pitchFamily="34" charset="0"/>
                <a:cs typeface="Times New Roman" panose="02020603050405020304" pitchFamily="18" charset="0"/>
              </a:rPr>
              <a:t>Our analysis of policy gaps also identified five priorities for policy action, including: </a:t>
            </a:r>
          </a:p>
          <a:p>
            <a:pPr marL="171450" indent="-171450">
              <a:buFont typeface="Arial" panose="020B0604020202020204" pitchFamily="34" charset="0"/>
              <a:buChar char="•"/>
            </a:pPr>
            <a:r>
              <a:rPr lang="en-US" sz="1400" dirty="0">
                <a:effectLst/>
                <a:latin typeface="Arial Narrow" panose="020B0606020202030204" pitchFamily="34" charset="0"/>
                <a:ea typeface="Calibri" panose="020F0502020204030204" pitchFamily="34" charset="0"/>
              </a:rPr>
              <a:t>We need to strengthen the nationwide implementation of </a:t>
            </a:r>
            <a:r>
              <a:rPr lang="en-US" sz="1400" dirty="0" err="1">
                <a:effectLst/>
                <a:latin typeface="Arial Narrow" panose="020B0606020202030204" pitchFamily="34" charset="0"/>
                <a:ea typeface="Calibri" panose="020F0502020204030204" pitchFamily="34" charset="0"/>
              </a:rPr>
              <a:t>programmes</a:t>
            </a:r>
            <a:r>
              <a:rPr lang="en-US" sz="1400" dirty="0">
                <a:effectLst/>
                <a:latin typeface="Arial Narrow" panose="020B0606020202030204" pitchFamily="34" charset="0"/>
                <a:ea typeface="Calibri" panose="020F0502020204030204" pitchFamily="34" charset="0"/>
              </a:rPr>
              <a:t> for infection prevention and control in healthcare settings; </a:t>
            </a:r>
          </a:p>
          <a:p>
            <a:pPr marL="171450" indent="-171450">
              <a:buFont typeface="Arial" panose="020B0604020202020204" pitchFamily="34" charset="0"/>
              <a:buChar char="•"/>
            </a:pPr>
            <a:r>
              <a:rPr lang="en-US" sz="1400" dirty="0">
                <a:effectLst/>
                <a:latin typeface="Arial Narrow" panose="020B0606020202030204" pitchFamily="34" charset="0"/>
                <a:ea typeface="Calibri" panose="020F0502020204030204" pitchFamily="34" charset="0"/>
              </a:rPr>
              <a:t>We need to support antimicrobial stewardship programs in line with international standards and best practices across human and animal health, as well as agri-food systems; </a:t>
            </a:r>
          </a:p>
          <a:p>
            <a:pPr marL="171450" indent="-171450">
              <a:buFont typeface="Arial" panose="020B0604020202020204" pitchFamily="34" charset="0"/>
              <a:buChar char="•"/>
            </a:pPr>
            <a:r>
              <a:rPr lang="en-US" sz="1400" dirty="0">
                <a:effectLst/>
                <a:latin typeface="Arial Narrow" panose="020B0606020202030204" pitchFamily="34" charset="0"/>
                <a:ea typeface="Calibri" panose="020F0502020204030204" pitchFamily="34" charset="0"/>
              </a:rPr>
              <a:t>We need to ramp up investments to strengthen our surveillance systems to monitor AMR rates and antibiotic use across sectors;  </a:t>
            </a:r>
          </a:p>
          <a:p>
            <a:pPr marL="171450" indent="-171450">
              <a:buFont typeface="Arial" panose="020B0604020202020204" pitchFamily="34" charset="0"/>
              <a:buChar char="•"/>
            </a:pPr>
            <a:r>
              <a:rPr lang="en-US" sz="1400" dirty="0">
                <a:effectLst/>
                <a:latin typeface="Arial Narrow" panose="020B0606020202030204" pitchFamily="34" charset="0"/>
                <a:ea typeface="Calibri" panose="020F0502020204030204" pitchFamily="34" charset="0"/>
              </a:rPr>
              <a:t>We need to make sure that there is greater compliance with regulatory frameworks, especially to promote prudent use of antimicrobials in animals; </a:t>
            </a:r>
          </a:p>
          <a:p>
            <a:pPr marL="171450" indent="-171450">
              <a:buFont typeface="Arial" panose="020B0604020202020204" pitchFamily="34" charset="0"/>
              <a:buChar char="•"/>
            </a:pPr>
            <a:r>
              <a:rPr lang="en-US" sz="1400" dirty="0">
                <a:effectLst/>
                <a:latin typeface="Arial Narrow" panose="020B0606020202030204" pitchFamily="34" charset="0"/>
                <a:ea typeface="Calibri" panose="020F0502020204030204" pitchFamily="34" charset="0"/>
              </a:rPr>
              <a:t>We need to increase R&amp;D investments for new antibiotics, vaccines and diagnostics.  </a:t>
            </a:r>
          </a:p>
          <a:p>
            <a:pPr marL="171450" indent="-171450">
              <a:buFont typeface="Arial" panose="020B0604020202020204" pitchFamily="34" charset="0"/>
              <a:buChar char="•"/>
            </a:pPr>
            <a:endParaRPr lang="en-US" sz="1400" dirty="0">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1CEC859A-5609-E44D-A2E5-50FAA3A6E458}" type="slidenum">
              <a:rPr lang="en-GB" smtClean="0"/>
              <a:t>8</a:t>
            </a:fld>
            <a:endParaRPr lang="en-GB"/>
          </a:p>
        </p:txBody>
      </p:sp>
    </p:spTree>
    <p:extLst>
      <p:ext uri="{BB962C8B-B14F-4D97-AF65-F5344CB8AC3E}">
        <p14:creationId xmlns:p14="http://schemas.microsoft.com/office/powerpoint/2010/main" val="3822826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Arial Narrow" panose="020B0606020202030204" pitchFamily="34" charset="0"/>
              </a:rPr>
              <a:t>In our joint work with the </a:t>
            </a:r>
            <a:r>
              <a:rPr lang="en-US" sz="1400" dirty="0" err="1">
                <a:latin typeface="Arial Narrow" panose="020B0606020202030204" pitchFamily="34" charset="0"/>
              </a:rPr>
              <a:t>Quarpartite</a:t>
            </a:r>
            <a:r>
              <a:rPr lang="en-US" sz="1400" dirty="0">
                <a:latin typeface="Arial Narrow" panose="020B0606020202030204" pitchFamily="34" charset="0"/>
              </a:rPr>
              <a:t> organisations and the World Bank, we also </a:t>
            </a:r>
            <a:r>
              <a:rPr lang="en-GB" sz="1400" dirty="0">
                <a:effectLst/>
                <a:latin typeface="Arial Narrow" panose="020B0606020202030204" pitchFamily="34" charset="0"/>
                <a:ea typeface="Calibri" panose="020F0502020204030204" pitchFamily="34" charset="0"/>
                <a:cs typeface="Times New Roman" panose="02020603050405020304" pitchFamily="18" charset="0"/>
              </a:rPr>
              <a:t>calculated the cost of future investments needed at the global level to tackle AMR in line with a One Health approach, an approach promoting multisectoral policy action across human, animal and plant health, as well as agri-food systems and the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latin typeface="Arial Narrow" panose="020B0606020202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latin typeface="Arial Narrow" panose="020B0606020202030204" pitchFamily="34" charset="0"/>
                <a:ea typeface="Calibri" panose="020F0502020204030204" pitchFamily="34" charset="0"/>
                <a:cs typeface="Times New Roman" panose="02020603050405020304" pitchFamily="18" charset="0"/>
              </a:rPr>
              <a:t>This new </a:t>
            </a:r>
            <a:r>
              <a:rPr lang="en-GB" sz="1400" dirty="0">
                <a:latin typeface="Arial Narrow" panose="020B0606020202030204" pitchFamily="34" charset="0"/>
              </a:rPr>
              <a:t>analysis shows that globally, implementing such a policy package would require an investment of USD 46 billion per year over the period 2020-50. </a:t>
            </a:r>
            <a:r>
              <a:rPr lang="en-GB" sz="1400" b="1" dirty="0">
                <a:latin typeface="Arial Narrow" panose="020B0606020202030204" pitchFamily="34" charset="0"/>
              </a:rPr>
              <a:t>This corresponds to less than 0.5% of what we already spend on health worldwide.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We also show that the nearly one quarter of this investment (~23.3%) is needed to support research and development (R&amp;D) efforts to develop novel antibiotics, followed by strengthening the implementation of WASH interventions, antibiotic stewardship programmes and infection prevention and control programmes across settings (e.g. implementing environmental hygiene and hand hygiene programmes in healthcare facilities, biosecurity practices in farms etc.)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Importantly, our analysis demonstrate that the one health policy package can nearly halve the health and economic burden of AMR in LMICs.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Arial Narrow" panose="020B0606020202030204" pitchFamily="34" charset="0"/>
              </a:rPr>
              <a:t>In</a:t>
            </a:r>
            <a:r>
              <a:rPr lang="en-US" sz="1400" dirty="0">
                <a:effectLst/>
                <a:latin typeface="Arial Narrow" panose="020B0606020202030204" pitchFamily="34" charset="0"/>
                <a:ea typeface="Calibri" panose="020F0502020204030204" pitchFamily="34" charset="0"/>
              </a:rPr>
              <a:t>vesting in this package will pay big dividends.</a:t>
            </a:r>
            <a:r>
              <a:rPr lang="en-GB" sz="1400" dirty="0">
                <a:latin typeface="Arial Narrow" panose="020B0606020202030204" pitchFamily="34" charset="0"/>
              </a:rPr>
              <a:t> Every USD invested in this package is expected to return about USD 8 in every year of implementation. </a:t>
            </a:r>
          </a:p>
          <a:p>
            <a:endParaRPr lang="en-US" sz="1400" dirty="0">
              <a:latin typeface="Arial Narrow" panose="020B060602020203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639274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dirty="0">
              <a:latin typeface="Arial Narrow" panose="020B060602020203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2400">
                <a:solidFill>
                  <a:schemeClr val="tx1"/>
                </a:solidFill>
                <a:latin typeface="Arial" panose="020B0604020202020204" pitchFamily="34" charset="0"/>
                <a:ea typeface="ＭＳ Ｐゴシック" panose="020B0600070205080204" pitchFamily="34" charset="-128"/>
              </a:defRPr>
            </a:lvl1pPr>
            <a:lvl2pPr marL="742950" indent="-285750" defTabSz="933450">
              <a:defRPr sz="2400">
                <a:solidFill>
                  <a:schemeClr val="tx1"/>
                </a:solidFill>
                <a:latin typeface="Arial" panose="020B0604020202020204" pitchFamily="34" charset="0"/>
                <a:ea typeface="ＭＳ Ｐゴシック" panose="020B0600070205080204" pitchFamily="34" charset="-128"/>
              </a:defRPr>
            </a:lvl2pPr>
            <a:lvl3pPr marL="1143000" indent="-228600" defTabSz="933450">
              <a:defRPr sz="2400">
                <a:solidFill>
                  <a:schemeClr val="tx1"/>
                </a:solidFill>
                <a:latin typeface="Arial" panose="020B0604020202020204" pitchFamily="34" charset="0"/>
                <a:ea typeface="ＭＳ Ｐゴシック" panose="020B0600070205080204" pitchFamily="34" charset="-128"/>
              </a:defRPr>
            </a:lvl3pPr>
            <a:lvl4pPr marL="1600200" indent="-228600" defTabSz="933450">
              <a:defRPr sz="2400">
                <a:solidFill>
                  <a:schemeClr val="tx1"/>
                </a:solidFill>
                <a:latin typeface="Arial" panose="020B0604020202020204" pitchFamily="34" charset="0"/>
                <a:ea typeface="ＭＳ Ｐゴシック" panose="020B0600070205080204" pitchFamily="34" charset="-128"/>
              </a:defRPr>
            </a:lvl4pPr>
            <a:lvl5pPr marL="2057400" indent="-228600" defTabSz="933450">
              <a:defRPr sz="2400">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33450" rtl="0" eaLnBrk="1" fontAlgn="auto" latinLnBrk="0" hangingPunct="1">
              <a:lnSpc>
                <a:spcPct val="100000"/>
              </a:lnSpc>
              <a:spcBef>
                <a:spcPts val="0"/>
              </a:spcBef>
              <a:spcAft>
                <a:spcPts val="0"/>
              </a:spcAft>
              <a:buClrTx/>
              <a:buSzTx/>
              <a:buFontTx/>
              <a:buNone/>
              <a:tabLst/>
              <a:defRPr/>
            </a:pPr>
            <a:fld id="{71ADA5F2-7D7C-46F2-8412-68A999875026}"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33450" rtl="0" eaLnBrk="1" fontAlgn="auto" latinLnBrk="0" hangingPunct="1">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219982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 First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410CAE-DC91-1D4C-9A9F-3710D17A06F9}"/>
              </a:ext>
            </a:extLst>
          </p:cNvPr>
          <p:cNvSpPr/>
          <p:nvPr userDrawn="1"/>
        </p:nvSpPr>
        <p:spPr>
          <a:xfrm>
            <a:off x="4114800" y="1"/>
            <a:ext cx="8077200" cy="6858000"/>
          </a:xfrm>
          <a:prstGeom prst="rect">
            <a:avLst/>
          </a:prstGeom>
          <a:solidFill>
            <a:srgbClr val="2C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3DBB9B88-E00B-774A-8344-BC68E8E99185}"/>
              </a:ext>
            </a:extLst>
          </p:cNvPr>
          <p:cNvSpPr>
            <a:spLocks noGrp="1"/>
          </p:cNvSpPr>
          <p:nvPr>
            <p:ph type="body" idx="10" hasCustomPrompt="1"/>
          </p:nvPr>
        </p:nvSpPr>
        <p:spPr>
          <a:xfrm>
            <a:off x="5109935" y="1616983"/>
            <a:ext cx="6243865" cy="4472667"/>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presentation title</a:t>
            </a:r>
          </a:p>
        </p:txBody>
      </p:sp>
    </p:spTree>
    <p:extLst>
      <p:ext uri="{BB962C8B-B14F-4D97-AF65-F5344CB8AC3E}">
        <p14:creationId xmlns:p14="http://schemas.microsoft.com/office/powerpoint/2010/main" val="7963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8EBFF30-7AB3-4E4C-900C-0ABE3022F353}"/>
              </a:ext>
            </a:extLst>
          </p:cNvPr>
          <p:cNvSpPr/>
          <p:nvPr userDrawn="1"/>
        </p:nvSpPr>
        <p:spPr>
          <a:xfrm>
            <a:off x="0" y="0"/>
            <a:ext cx="12192000" cy="6858000"/>
          </a:xfrm>
          <a:prstGeom prst="rect">
            <a:avLst/>
          </a:prstGeom>
          <a:solidFill>
            <a:srgbClr val="2C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2CF638-311B-9843-90B8-51FD216489CA}"/>
              </a:ext>
            </a:extLst>
          </p:cNvPr>
          <p:cNvSpPr>
            <a:spLocks noGrp="1"/>
          </p:cNvSpPr>
          <p:nvPr>
            <p:ph type="ctrTitle" hasCustomPrompt="1"/>
          </p:nvPr>
        </p:nvSpPr>
        <p:spPr>
          <a:xfrm>
            <a:off x="1524000" y="2729932"/>
            <a:ext cx="9144000" cy="1398135"/>
          </a:xfrm>
        </p:spPr>
        <p:txBody>
          <a:bodyPr anchor="b">
            <a:normAutofit/>
          </a:bodyPr>
          <a:lstStyle>
            <a:lvl1pPr algn="ctr">
              <a:defRPr sz="3800">
                <a:solidFill>
                  <a:schemeClr val="bg1"/>
                </a:solidFill>
              </a:defRPr>
            </a:lvl1pPr>
          </a:lstStyle>
          <a:p>
            <a:r>
              <a:rPr lang="en-US"/>
              <a:t>CLICK TO EDIT MASTER TITLE STYLE</a:t>
            </a:r>
          </a:p>
        </p:txBody>
      </p:sp>
    </p:spTree>
    <p:extLst>
      <p:ext uri="{BB962C8B-B14F-4D97-AF65-F5344CB8AC3E}">
        <p14:creationId xmlns:p14="http://schemas.microsoft.com/office/powerpoint/2010/main" val="80045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Slid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9FCA-3234-6B42-A497-A784B5144A06}"/>
              </a:ext>
            </a:extLst>
          </p:cNvPr>
          <p:cNvSpPr>
            <a:spLocks noGrp="1"/>
          </p:cNvSpPr>
          <p:nvPr>
            <p:ph type="title" hasCustomPrompt="1"/>
          </p:nvPr>
        </p:nvSpPr>
        <p:spPr>
          <a:xfrm>
            <a:off x="720046" y="2624137"/>
            <a:ext cx="3932237" cy="1600200"/>
          </a:xfrm>
        </p:spPr>
        <p:txBody>
          <a:bodyPr anchor="b">
            <a:normAutofit/>
          </a:bodyPr>
          <a:lstStyle>
            <a:lvl1pPr>
              <a:defRPr sz="2800">
                <a:solidFill>
                  <a:srgbClr val="2C70BA"/>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78AA0CD-1B42-7147-A550-633821F55906}"/>
              </a:ext>
            </a:extLst>
          </p:cNvPr>
          <p:cNvSpPr>
            <a:spLocks noGrp="1"/>
          </p:cNvSpPr>
          <p:nvPr>
            <p:ph idx="1"/>
          </p:nvPr>
        </p:nvSpPr>
        <p:spPr>
          <a:xfrm>
            <a:off x="5302928" y="1404257"/>
            <a:ext cx="6052460" cy="4648200"/>
          </a:xfrm>
        </p:spPr>
        <p:txBody>
          <a:bodyPr/>
          <a:lstStyle>
            <a:lvl1pPr>
              <a:defRPr sz="2400"/>
            </a:lvl1pPr>
            <a:lvl2pPr>
              <a:defRPr sz="2000"/>
            </a:lvl2pPr>
            <a:lvl3pPr>
              <a:defRPr sz="16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p:txBody>
      </p:sp>
    </p:spTree>
    <p:extLst>
      <p:ext uri="{BB962C8B-B14F-4D97-AF65-F5344CB8AC3E}">
        <p14:creationId xmlns:p14="http://schemas.microsoft.com/office/powerpoint/2010/main" val="3844885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p:bg>
      <p:bgPr>
        <a:blipFill>
          <a:blip r:embed="rId2">
            <a:extLst>
              <a:ext uri="{BEBA8EAE-BF5A-486C-A8C5-ECC9F3942E4B}">
                <a14:imgProps xmlns:a14="http://schemas.microsoft.com/office/drawing/2010/main">
                  <a14:imgLayer r:embed="rId3">
                    <a14:imgEffect>
                      <a14:saturation sat="316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DF540C12-E12A-374E-BA86-1C37257AF204}"/>
              </a:ext>
            </a:extLst>
          </p:cNvPr>
          <p:cNvSpPr>
            <a:spLocks noGrp="1"/>
          </p:cNvSpPr>
          <p:nvPr>
            <p:ph idx="1"/>
          </p:nvPr>
        </p:nvSpPr>
        <p:spPr>
          <a:xfrm>
            <a:off x="838200" y="2942545"/>
            <a:ext cx="10515600" cy="323441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p:txBody>
      </p:sp>
      <p:sp>
        <p:nvSpPr>
          <p:cNvPr id="2" name="Titre 1"/>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3680344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1EA8-D2BB-7E4D-902C-1EB2476B1AD6}"/>
              </a:ext>
            </a:extLst>
          </p:cNvPr>
          <p:cNvSpPr>
            <a:spLocks noGrp="1"/>
          </p:cNvSpPr>
          <p:nvPr>
            <p:ph type="title" hasCustomPrompt="1"/>
          </p:nvPr>
        </p:nvSpPr>
        <p:spPr>
          <a:xfrm>
            <a:off x="831850" y="1709739"/>
            <a:ext cx="4567464" cy="1033462"/>
          </a:xfrm>
        </p:spPr>
        <p:txBody>
          <a:bodyPr anchor="b">
            <a:normAutofit/>
          </a:bodyPr>
          <a:lstStyle>
            <a:lvl1pPr>
              <a:defRPr sz="2800">
                <a:solidFill>
                  <a:srgbClr val="2C70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B0E94E-8B83-1C46-B4CE-2C7DAACFD3B3}"/>
              </a:ext>
            </a:extLst>
          </p:cNvPr>
          <p:cNvSpPr>
            <a:spLocks noGrp="1"/>
          </p:cNvSpPr>
          <p:nvPr>
            <p:ph type="body" idx="1"/>
          </p:nvPr>
        </p:nvSpPr>
        <p:spPr>
          <a:xfrm>
            <a:off x="831850" y="3026229"/>
            <a:ext cx="4567464" cy="3063421"/>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11" name="Picture Placeholder 2">
            <a:extLst>
              <a:ext uri="{FF2B5EF4-FFF2-40B4-BE49-F238E27FC236}">
                <a16:creationId xmlns:a16="http://schemas.microsoft.com/office/drawing/2014/main" id="{4C709D3B-340F-344D-BB97-8EEECCA101F8}"/>
              </a:ext>
            </a:extLst>
          </p:cNvPr>
          <p:cNvSpPr>
            <a:spLocks noGrp="1"/>
          </p:cNvSpPr>
          <p:nvPr>
            <p:ph type="pic" idx="10"/>
          </p:nvPr>
        </p:nvSpPr>
        <p:spPr>
          <a:xfrm>
            <a:off x="6694714" y="992187"/>
            <a:ext cx="4876800" cy="49296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Tree>
    <p:extLst>
      <p:ext uri="{BB962C8B-B14F-4D97-AF65-F5344CB8AC3E}">
        <p14:creationId xmlns:p14="http://schemas.microsoft.com/office/powerpoint/2010/main" val="2020691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DFF8C7-4E12-1044-97F3-7CA8174020B4}"/>
              </a:ext>
            </a:extLst>
          </p:cNvPr>
          <p:cNvSpPr/>
          <p:nvPr userDrawn="1"/>
        </p:nvSpPr>
        <p:spPr>
          <a:xfrm>
            <a:off x="0" y="0"/>
            <a:ext cx="6095999" cy="6858000"/>
          </a:xfrm>
          <a:prstGeom prst="rect">
            <a:avLst/>
          </a:prstGeom>
          <a:solidFill>
            <a:srgbClr val="2C70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E31EA8-D2BB-7E4D-902C-1EB2476B1AD6}"/>
              </a:ext>
            </a:extLst>
          </p:cNvPr>
          <p:cNvSpPr>
            <a:spLocks noGrp="1"/>
          </p:cNvSpPr>
          <p:nvPr>
            <p:ph type="title" hasCustomPrompt="1"/>
          </p:nvPr>
        </p:nvSpPr>
        <p:spPr>
          <a:xfrm>
            <a:off x="6847116" y="1807029"/>
            <a:ext cx="4567464" cy="1033462"/>
          </a:xfrm>
        </p:spPr>
        <p:txBody>
          <a:bodyPr anchor="b">
            <a:normAutofit/>
          </a:bodyPr>
          <a:lstStyle>
            <a:lvl1pPr>
              <a:defRPr sz="2800">
                <a:solidFill>
                  <a:srgbClr val="2C70BA"/>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B0E94E-8B83-1C46-B4CE-2C7DAACFD3B3}"/>
              </a:ext>
            </a:extLst>
          </p:cNvPr>
          <p:cNvSpPr>
            <a:spLocks noGrp="1"/>
          </p:cNvSpPr>
          <p:nvPr>
            <p:ph type="body" idx="1"/>
          </p:nvPr>
        </p:nvSpPr>
        <p:spPr>
          <a:xfrm>
            <a:off x="6847116" y="3102432"/>
            <a:ext cx="4567464" cy="3211283"/>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8" name="Picture Placeholder 2">
            <a:extLst>
              <a:ext uri="{FF2B5EF4-FFF2-40B4-BE49-F238E27FC236}">
                <a16:creationId xmlns:a16="http://schemas.microsoft.com/office/drawing/2014/main" id="{E79650DD-9FE9-6E46-980A-D710954CBB93}"/>
              </a:ext>
            </a:extLst>
          </p:cNvPr>
          <p:cNvSpPr>
            <a:spLocks noGrp="1"/>
          </p:cNvSpPr>
          <p:nvPr>
            <p:ph type="pic" idx="10"/>
          </p:nvPr>
        </p:nvSpPr>
        <p:spPr>
          <a:xfrm>
            <a:off x="642257" y="1807029"/>
            <a:ext cx="4778829" cy="45066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Tree>
    <p:extLst>
      <p:ext uri="{BB962C8B-B14F-4D97-AF65-F5344CB8AC3E}">
        <p14:creationId xmlns:p14="http://schemas.microsoft.com/office/powerpoint/2010/main" val="685234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995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382976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3"/>
          <p:cNvSpPr>
            <a:spLocks noGrp="1"/>
          </p:cNvSpPr>
          <p:nvPr>
            <p:ph type="dt" sz="half" idx="2"/>
          </p:nvPr>
        </p:nvSpPr>
        <p:spPr>
          <a:xfrm>
            <a:off x="537600" y="6411600"/>
            <a:ext cx="12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1B05DEFE-17A8-48CA-8D9E-A9669C18AEEC}" type="datetimeFigureOut">
              <a:rPr lang="en-US" smtClean="0"/>
              <a:t>09-Sep-2024</a:t>
            </a:fld>
            <a:endParaRPr lang="en-US"/>
          </a:p>
        </p:txBody>
      </p:sp>
      <p:sp>
        <p:nvSpPr>
          <p:cNvPr id="9" name="Footer Placeholder 4"/>
          <p:cNvSpPr>
            <a:spLocks noGrp="1"/>
          </p:cNvSpPr>
          <p:nvPr>
            <p:ph type="ftr" sz="quarter" idx="3"/>
          </p:nvPr>
        </p:nvSpPr>
        <p:spPr>
          <a:xfrm>
            <a:off x="1824000" y="6411600"/>
            <a:ext cx="624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US"/>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F7E0E8BA-7AC4-45C4-8A72-F460D0EB8A3F}" type="slidenum">
              <a:rPr lang="en-US" smtClean="0"/>
              <a:t>‹#›</a:t>
            </a:fld>
            <a:endParaRPr lang="en-US"/>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109442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02F292-FBAA-624E-8DF0-65F4B11C8EF4}"/>
              </a:ext>
            </a:extLst>
          </p:cNvPr>
          <p:cNvSpPr>
            <a:spLocks noGrp="1"/>
          </p:cNvSpPr>
          <p:nvPr>
            <p:ph type="title"/>
          </p:nvPr>
        </p:nvSpPr>
        <p:spPr>
          <a:xfrm>
            <a:off x="838200" y="1616983"/>
            <a:ext cx="10515600" cy="984704"/>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B8ED5248-E335-5143-ABE3-01277216AB5F}"/>
              </a:ext>
            </a:extLst>
          </p:cNvPr>
          <p:cNvSpPr>
            <a:spLocks noGrp="1"/>
          </p:cNvSpPr>
          <p:nvPr>
            <p:ph type="body" idx="1"/>
          </p:nvPr>
        </p:nvSpPr>
        <p:spPr>
          <a:xfrm>
            <a:off x="838200" y="2942545"/>
            <a:ext cx="10515600" cy="3234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1F254681-13BF-2FE0-A774-96E9E79FDC5B}"/>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a:stretch/>
        </p:blipFill>
        <p:spPr>
          <a:xfrm>
            <a:off x="282121" y="274866"/>
            <a:ext cx="3682106" cy="1140279"/>
          </a:xfrm>
          <a:prstGeom prst="rect">
            <a:avLst/>
          </a:prstGeom>
        </p:spPr>
      </p:pic>
      <p:sp>
        <p:nvSpPr>
          <p:cNvPr id="5" name="TextBox 4">
            <a:extLst>
              <a:ext uri="{FF2B5EF4-FFF2-40B4-BE49-F238E27FC236}">
                <a16:creationId xmlns:a16="http://schemas.microsoft.com/office/drawing/2014/main" id="{2443BEE0-F4F5-DB71-AD1B-0AF151C24225}"/>
              </a:ext>
            </a:extLst>
          </p:cNvPr>
          <p:cNvSpPr txBox="1"/>
          <p:nvPr userDrawn="1">
            <p:extLst>
              <p:ext uri="{1162E1C5-73C7-4A58-AE30-91384D911F3F}">
                <p184:classification xmlns:p184="http://schemas.microsoft.com/office/powerpoint/2018/4/main" val="ftr"/>
              </p:ext>
            </p:extLst>
          </p:nvPr>
        </p:nvSpPr>
        <p:spPr>
          <a:xfrm>
            <a:off x="5237163" y="6642100"/>
            <a:ext cx="1746250" cy="152400"/>
          </a:xfrm>
          <a:prstGeom prst="rect">
            <a:avLst/>
          </a:prstGeom>
        </p:spPr>
        <p:txBody>
          <a:bodyPr horzOverflow="overflow" lIns="0" tIns="0" rIns="0" bIns="0">
            <a:spAutoFit/>
          </a:bodyPr>
          <a:lstStyle/>
          <a:p>
            <a:pPr algn="l"/>
            <a:r>
              <a:rPr lang="en-GB" sz="1000">
                <a:solidFill>
                  <a:srgbClr val="0000FF"/>
                </a:solidFill>
                <a:latin typeface="Calibri" panose="020F0502020204030204" pitchFamily="34" charset="0"/>
                <a:ea typeface="Calibri" panose="020F0502020204030204" pitchFamily="34" charset="0"/>
                <a:cs typeface="Calibri" panose="020F0502020204030204" pitchFamily="34" charset="0"/>
              </a:rPr>
              <a:t>Restricted Use - À usage restreint</a:t>
            </a:r>
          </a:p>
        </p:txBody>
      </p:sp>
    </p:spTree>
    <p:extLst>
      <p:ext uri="{BB962C8B-B14F-4D97-AF65-F5344CB8AC3E}">
        <p14:creationId xmlns:p14="http://schemas.microsoft.com/office/powerpoint/2010/main" val="1920427975"/>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6" r:id="rId3"/>
    <p:sldLayoutId id="2147483657" r:id="rId4"/>
    <p:sldLayoutId id="2147483651" r:id="rId5"/>
    <p:sldLayoutId id="2147483660" r:id="rId6"/>
    <p:sldLayoutId id="2147483650" r:id="rId7"/>
    <p:sldLayoutId id="2147483662" r:id="rId8"/>
    <p:sldLayoutId id="2147483663" r:id="rId9"/>
  </p:sldLayoutIdLst>
  <p:txStyles>
    <p:title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utura Std Light" panose="020B04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Std Light" panose="020B04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utura Std Light" panose="020B04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Std Light" panose="020B04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Std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mailto:Mark.Pearson@oecd.org" TargetMode="Externa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hyperlink" Target="https://oe.cd/amr-onehealth"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oe.cd/amr-onehealth" TargetMode="Externa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oe.cd/amr-onehealth" TargetMode="External"/><Relationship Id="rId5" Type="http://schemas.openxmlformats.org/officeDocument/2006/relationships/hyperlink" Target="https://www.amrleaders.org/resources/m/item/annex-to-the-glg-report"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chart" Target="../charts/chart9.xml"/><Relationship Id="rId5" Type="http://schemas.openxmlformats.org/officeDocument/2006/relationships/hyperlink" Target="https://oe.cd/amr-onehealth" TargetMode="External"/><Relationship Id="rId4" Type="http://schemas.openxmlformats.org/officeDocument/2006/relationships/hyperlink" Target="https://www.amrleaders.org/resources/m/item/annex-to-the-glg-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82" y="2956559"/>
            <a:ext cx="12178018" cy="1064577"/>
          </a:xfrm>
        </p:spPr>
        <p:txBody>
          <a:bodyPr>
            <a:normAutofit fontScale="90000"/>
          </a:bodyPr>
          <a:lstStyle/>
          <a:p>
            <a:pPr algn="ctr">
              <a:lnSpc>
                <a:spcPct val="100000"/>
              </a:lnSpc>
              <a:spcBef>
                <a:spcPts val="600"/>
              </a:spcBef>
            </a:pPr>
            <a:r>
              <a:rPr lang="en-US" dirty="0">
                <a:solidFill>
                  <a:srgbClr val="0F3858"/>
                </a:solidFill>
              </a:rPr>
              <a:t>Mark Pearson, </a:t>
            </a:r>
            <a:br>
              <a:rPr lang="en-US" dirty="0">
                <a:solidFill>
                  <a:srgbClr val="0F3858"/>
                </a:solidFill>
              </a:rPr>
            </a:br>
            <a:r>
              <a:rPr lang="en-US" dirty="0">
                <a:solidFill>
                  <a:srgbClr val="0F3858"/>
                </a:solidFill>
              </a:rPr>
              <a:t>Deputy Director, Employment, Labour and Social Affairs </a:t>
            </a:r>
            <a:br>
              <a:rPr lang="en-US" dirty="0">
                <a:solidFill>
                  <a:srgbClr val="0F3858"/>
                </a:solidFill>
              </a:rPr>
            </a:br>
            <a:r>
              <a:rPr lang="en-US" dirty="0">
                <a:solidFill>
                  <a:srgbClr val="0F3858"/>
                </a:solidFill>
              </a:rPr>
              <a:t>OECD</a:t>
            </a:r>
            <a:endParaRPr lang="fr-FR" dirty="0">
              <a:solidFill>
                <a:srgbClr val="0F3858"/>
              </a:solidFill>
            </a:endParaRPr>
          </a:p>
        </p:txBody>
      </p:sp>
      <p:sp>
        <p:nvSpPr>
          <p:cNvPr id="3" name="Espace réservé du contenu 2"/>
          <p:cNvSpPr>
            <a:spLocks noGrp="1"/>
          </p:cNvSpPr>
          <p:nvPr>
            <p:ph idx="1"/>
          </p:nvPr>
        </p:nvSpPr>
        <p:spPr>
          <a:xfrm>
            <a:off x="13981" y="1153321"/>
            <a:ext cx="12192000" cy="1447639"/>
          </a:xfrm>
        </p:spPr>
        <p:txBody>
          <a:bodyPr/>
          <a:lstStyle/>
          <a:p>
            <a:pPr marL="0" indent="0" algn="ctr">
              <a:buNone/>
            </a:pPr>
            <a:r>
              <a:rPr lang="en-US" b="1" spc="300">
                <a:solidFill>
                  <a:srgbClr val="5AAE45"/>
                </a:solidFill>
              </a:rPr>
              <a:t>Climate Change and AMR</a:t>
            </a:r>
            <a:endParaRPr lang="en-US" b="1" spc="300" dirty="0">
              <a:solidFill>
                <a:srgbClr val="5AAE45"/>
              </a:solidFill>
            </a:endParaRPr>
          </a:p>
          <a:p>
            <a:pPr marL="0" indent="0" algn="ctr">
              <a:buNone/>
            </a:pPr>
            <a:endParaRPr lang="en-US" b="1" spc="300" dirty="0">
              <a:solidFill>
                <a:srgbClr val="5AAE45"/>
              </a:solidFill>
            </a:endParaRPr>
          </a:p>
          <a:p>
            <a:pPr algn="ctr"/>
            <a:endParaRPr lang="fr-FR" dirty="0"/>
          </a:p>
        </p:txBody>
      </p:sp>
      <p:pic>
        <p:nvPicPr>
          <p:cNvPr id="6" name="Image 5" descr="Une image contenant texte, Police, Graphique, capture d’écran&#10;&#10;Description générée automatiquement">
            <a:extLst>
              <a:ext uri="{FF2B5EF4-FFF2-40B4-BE49-F238E27FC236}">
                <a16:creationId xmlns:a16="http://schemas.microsoft.com/office/drawing/2014/main" id="{161EF461-F1AF-B96F-B9C7-0FDC97DAEA6B}"/>
              </a:ext>
            </a:extLst>
          </p:cNvPr>
          <p:cNvPicPr>
            <a:picLocks noChangeAspect="1"/>
          </p:cNvPicPr>
          <p:nvPr/>
        </p:nvPicPr>
        <p:blipFill>
          <a:blip r:embed="rId2"/>
          <a:stretch>
            <a:fillRect/>
          </a:stretch>
        </p:blipFill>
        <p:spPr>
          <a:xfrm>
            <a:off x="9645" y="4698347"/>
            <a:ext cx="12182354" cy="2158697"/>
          </a:xfrm>
          <a:prstGeom prst="rect">
            <a:avLst/>
          </a:prstGeom>
        </p:spPr>
      </p:pic>
    </p:spTree>
    <p:extLst>
      <p:ext uri="{BB962C8B-B14F-4D97-AF65-F5344CB8AC3E}">
        <p14:creationId xmlns:p14="http://schemas.microsoft.com/office/powerpoint/2010/main" val="65703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698582" y="75139"/>
            <a:ext cx="11112418" cy="727082"/>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r>
              <a:rPr lang="en-US" sz="2000" b="1" dirty="0"/>
              <a:t>OECD Contributes to the Global and Regional Efforts to Address Global Health Challenges</a:t>
            </a:r>
          </a:p>
        </p:txBody>
      </p:sp>
      <p:pic>
        <p:nvPicPr>
          <p:cNvPr id="7" name="Image 6" descr="Une image contenant texte, Police, Graphique, capture d’écran&#10;&#10;Description générée automatiquement">
            <a:extLst>
              <a:ext uri="{FF2B5EF4-FFF2-40B4-BE49-F238E27FC236}">
                <a16:creationId xmlns:a16="http://schemas.microsoft.com/office/drawing/2014/main" id="{7312F578-BD99-A724-CDCC-D6E1273FAA54}"/>
              </a:ext>
            </a:extLst>
          </p:cNvPr>
          <p:cNvPicPr>
            <a:picLocks noChangeAspect="1"/>
          </p:cNvPicPr>
          <p:nvPr/>
        </p:nvPicPr>
        <p:blipFill>
          <a:blip r:embed="rId3"/>
          <a:stretch>
            <a:fillRect/>
          </a:stretch>
        </p:blipFill>
        <p:spPr>
          <a:xfrm>
            <a:off x="9645" y="5125067"/>
            <a:ext cx="12182354" cy="2158697"/>
          </a:xfrm>
          <a:prstGeom prst="rect">
            <a:avLst/>
          </a:prstGeom>
        </p:spPr>
      </p:pic>
      <p:sp>
        <p:nvSpPr>
          <p:cNvPr id="17" name="Text Placeholder 5">
            <a:extLst>
              <a:ext uri="{FF2B5EF4-FFF2-40B4-BE49-F238E27FC236}">
                <a16:creationId xmlns:a16="http://schemas.microsoft.com/office/drawing/2014/main" id="{1F6AA868-E1CE-5658-DF16-BFD2C0D5362A}"/>
              </a:ext>
            </a:extLst>
          </p:cNvPr>
          <p:cNvSpPr txBox="1">
            <a:spLocks/>
          </p:cNvSpPr>
          <p:nvPr/>
        </p:nvSpPr>
        <p:spPr>
          <a:xfrm>
            <a:off x="698582" y="1312127"/>
            <a:ext cx="2398669" cy="90000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lang="en-GB" sz="2400" b="1" kern="1200" dirty="0">
                <a:solidFill>
                  <a:schemeClr val="accent1">
                    <a:lumMod val="75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4775">
                    <a:lumMod val="75000"/>
                  </a:srgbClr>
                </a:solidFill>
                <a:effectLst/>
                <a:uLnTx/>
                <a:uFillTx/>
                <a:latin typeface="Arial Narrow" panose="020B0606020202030204" pitchFamily="34" charset="0"/>
                <a:ea typeface="+mn-ea"/>
                <a:cs typeface="+mn-cs"/>
              </a:rPr>
              <a:t>A global assessment of AMR burden</a:t>
            </a:r>
            <a:endParaRPr kumimoji="0" lang="en-US" sz="2000" b="1" i="0" u="none" strike="noStrike" kern="1200" cap="none" spc="0" normalizeH="0" baseline="0" noProof="0" dirty="0">
              <a:ln>
                <a:noFill/>
              </a:ln>
              <a:solidFill>
                <a:srgbClr val="004775">
                  <a:lumMod val="75000"/>
                </a:srgbClr>
              </a:solidFill>
              <a:effectLst/>
              <a:uLnTx/>
              <a:uFillTx/>
              <a:latin typeface="Arial Narrow" panose="020B0606020202030204" pitchFamily="34" charset="0"/>
              <a:ea typeface="+mn-ea"/>
              <a:cs typeface="+mn-cs"/>
            </a:endParaRPr>
          </a:p>
        </p:txBody>
      </p:sp>
      <p:sp>
        <p:nvSpPr>
          <p:cNvPr id="18" name="Text Placeholder 6">
            <a:extLst>
              <a:ext uri="{FF2B5EF4-FFF2-40B4-BE49-F238E27FC236}">
                <a16:creationId xmlns:a16="http://schemas.microsoft.com/office/drawing/2014/main" id="{0A46A5AE-64C4-5031-195E-40C4494E877E}"/>
              </a:ext>
            </a:extLst>
          </p:cNvPr>
          <p:cNvSpPr txBox="1">
            <a:spLocks/>
          </p:cNvSpPr>
          <p:nvPr/>
        </p:nvSpPr>
        <p:spPr>
          <a:xfrm>
            <a:off x="3448125" y="1282933"/>
            <a:ext cx="8568945" cy="9000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F3F3F"/>
                </a:solidFill>
                <a:effectLst/>
                <a:uLnTx/>
                <a:uFillTx/>
                <a:latin typeface="Arial Narrow"/>
                <a:ea typeface="+mn-ea"/>
                <a:cs typeface="+mn-cs"/>
              </a:rPr>
              <a:t>In collaboration with the </a:t>
            </a:r>
            <a:r>
              <a:rPr kumimoji="0" lang="en-US" sz="1800" b="1" i="0" u="none" strike="noStrike" kern="1200" cap="none" spc="0" normalizeH="0" baseline="0" noProof="0">
                <a:ln>
                  <a:noFill/>
                </a:ln>
                <a:solidFill>
                  <a:srgbClr val="1A1A1A"/>
                </a:solidFill>
                <a:effectLst/>
                <a:uLnTx/>
                <a:uFillTx/>
                <a:latin typeface="Arial Narrow"/>
                <a:ea typeface="+mn-ea"/>
                <a:cs typeface="+mn-cs"/>
              </a:rPr>
              <a:t>Quadripartite organizations and the World Bank, </a:t>
            </a:r>
            <a:r>
              <a:rPr kumimoji="0" lang="en-US" sz="1800" b="0" i="0" u="none" strike="noStrike" kern="1200" cap="none" spc="0" normalizeH="0" baseline="0" noProof="0">
                <a:ln>
                  <a:noFill/>
                </a:ln>
                <a:solidFill>
                  <a:srgbClr val="1A1A1A"/>
                </a:solidFill>
                <a:effectLst/>
                <a:uLnTx/>
                <a:uFillTx/>
                <a:latin typeface="Arial Narrow"/>
                <a:ea typeface="+mn-ea"/>
                <a:cs typeface="+mn-cs"/>
              </a:rPr>
              <a:t>we assessed </a:t>
            </a:r>
            <a:r>
              <a:rPr kumimoji="0" lang="en-US" sz="1800" b="0" i="0" u="none" strike="noStrike" kern="1200" cap="none" spc="0" normalizeH="0" baseline="0" noProof="0">
                <a:ln>
                  <a:noFill/>
                </a:ln>
                <a:solidFill>
                  <a:srgbClr val="3F3F3F"/>
                </a:solidFill>
                <a:effectLst/>
                <a:uLnTx/>
                <a:uFillTx/>
                <a:latin typeface="Arial Narrow"/>
                <a:ea typeface="+mn-ea"/>
                <a:cs typeface="+mn-cs"/>
              </a:rPr>
              <a:t>the global burden of AMR and return-on-investment in One Health policies </a:t>
            </a:r>
            <a:endParaRPr kumimoji="0" lang="en-US" sz="1800" b="0" i="0" u="none" strike="noStrike" kern="1200" cap="none" spc="0" normalizeH="0" baseline="0" noProof="0">
              <a:ln>
                <a:noFill/>
              </a:ln>
              <a:solidFill>
                <a:srgbClr val="1A1A1A"/>
              </a:solidFill>
              <a:effectLst/>
              <a:uLnTx/>
              <a:uFillTx/>
              <a:latin typeface="Arial Narrow"/>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1A1A1A"/>
                </a:solidFill>
                <a:effectLst/>
                <a:uLnTx/>
                <a:uFillTx/>
                <a:latin typeface="Arial Narrow"/>
                <a:ea typeface="+mn-ea"/>
                <a:cs typeface="+mn-cs"/>
              </a:rPr>
              <a:t>Results will be presented prior to the </a:t>
            </a:r>
            <a:r>
              <a:rPr kumimoji="0" lang="en-US" sz="1800" b="0" i="0" u="none" strike="noStrike" kern="1200" cap="none" spc="0" normalizeH="0" baseline="0" noProof="0">
                <a:ln>
                  <a:noFill/>
                </a:ln>
                <a:solidFill>
                  <a:srgbClr val="3F3F3F"/>
                </a:solidFill>
                <a:effectLst/>
                <a:uLnTx/>
                <a:uFillTx/>
                <a:latin typeface="Arial Narrow"/>
                <a:ea typeface="+mn-ea"/>
                <a:cs typeface="+mn-cs"/>
              </a:rPr>
              <a:t>UN General Assembly High-Level Meeting on AMR in September 2024 </a:t>
            </a:r>
            <a:endParaRPr kumimoji="0" lang="en-US" sz="1800" b="0" i="0" u="none" strike="noStrike" kern="1200" cap="none" spc="0" normalizeH="0" baseline="0" noProof="0" dirty="0">
              <a:ln>
                <a:noFill/>
              </a:ln>
              <a:solidFill>
                <a:srgbClr val="1A1A1A"/>
              </a:solidFill>
              <a:effectLst/>
              <a:uLnTx/>
              <a:uFillTx/>
              <a:latin typeface="Arial Narrow"/>
              <a:ea typeface="+mn-ea"/>
              <a:cs typeface="+mn-cs"/>
            </a:endParaRPr>
          </a:p>
        </p:txBody>
      </p:sp>
      <p:sp>
        <p:nvSpPr>
          <p:cNvPr id="19" name="Text Placeholder 7">
            <a:extLst>
              <a:ext uri="{FF2B5EF4-FFF2-40B4-BE49-F238E27FC236}">
                <a16:creationId xmlns:a16="http://schemas.microsoft.com/office/drawing/2014/main" id="{49E4DAB5-CCEA-81B7-2E14-3C52DA5CD66E}"/>
              </a:ext>
            </a:extLst>
          </p:cNvPr>
          <p:cNvSpPr txBox="1">
            <a:spLocks/>
          </p:cNvSpPr>
          <p:nvPr/>
        </p:nvSpPr>
        <p:spPr>
          <a:xfrm>
            <a:off x="698582" y="2618143"/>
            <a:ext cx="2398669" cy="90000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lang="en-GB" sz="2400" b="1" kern="1200" dirty="0">
                <a:solidFill>
                  <a:schemeClr val="accent2"/>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6EB03F"/>
                </a:solidFill>
                <a:effectLst/>
                <a:uLnTx/>
                <a:uFillTx/>
                <a:latin typeface="Arial Narrow" panose="020B0606020202030204" pitchFamily="34" charset="0"/>
                <a:ea typeface="+mn-ea"/>
                <a:cs typeface="+mn-cs"/>
              </a:rPr>
              <a:t>Assessing the burden of AMR in Brazil, China, India, Indonesia</a:t>
            </a:r>
          </a:p>
        </p:txBody>
      </p:sp>
      <p:sp>
        <p:nvSpPr>
          <p:cNvPr id="20" name="Text Placeholder 8">
            <a:extLst>
              <a:ext uri="{FF2B5EF4-FFF2-40B4-BE49-F238E27FC236}">
                <a16:creationId xmlns:a16="http://schemas.microsoft.com/office/drawing/2014/main" id="{F0D30CAC-D416-1147-8B45-0C7831D2222B}"/>
              </a:ext>
            </a:extLst>
          </p:cNvPr>
          <p:cNvSpPr txBox="1">
            <a:spLocks/>
          </p:cNvSpPr>
          <p:nvPr/>
        </p:nvSpPr>
        <p:spPr>
          <a:xfrm>
            <a:off x="3448125" y="2618143"/>
            <a:ext cx="8568945" cy="9000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srgbClr val="3F3F3F"/>
                </a:solidFill>
                <a:effectLst/>
                <a:uLnTx/>
                <a:uFillTx/>
                <a:latin typeface="Arial Narrow"/>
                <a:ea typeface="+mn-ea"/>
                <a:cs typeface="+mn-cs"/>
              </a:rPr>
              <a:t>In collaboration with the Asian Infrastructure Investment Bank (AIIB)</a:t>
            </a:r>
            <a:r>
              <a:rPr kumimoji="0" lang="en-US" sz="1800" b="0" i="0" u="none" strike="noStrike" kern="1200" cap="none" spc="0" normalizeH="0" baseline="0" noProof="0">
                <a:ln>
                  <a:noFill/>
                </a:ln>
                <a:solidFill>
                  <a:srgbClr val="3F3F3F"/>
                </a:solidFill>
                <a:effectLst/>
                <a:uLnTx/>
                <a:uFillTx/>
                <a:latin typeface="Arial Narrow"/>
                <a:ea typeface="+mn-ea"/>
                <a:cs typeface="+mn-cs"/>
              </a:rPr>
              <a:t>, we are currently evaluating the health and economic burden of AMR in Brazil, China, India and Indonesia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F3F3F"/>
                </a:solidFill>
                <a:effectLst/>
                <a:uLnTx/>
                <a:uFillTx/>
                <a:latin typeface="Arial Narrow"/>
                <a:ea typeface="+mn-ea"/>
                <a:cs typeface="+mn-cs"/>
              </a:rPr>
              <a:t>We will assess the effectiveness and cost-effectiveness of selected interventions aligned with the One Health approach </a:t>
            </a:r>
            <a:endParaRPr kumimoji="0" lang="en-US" sz="1800" b="0" i="0" u="none" strike="noStrike" kern="1200" cap="none" spc="0" normalizeH="0" baseline="0" noProof="0" dirty="0">
              <a:ln>
                <a:noFill/>
              </a:ln>
              <a:solidFill>
                <a:srgbClr val="3F3F3F"/>
              </a:solidFill>
              <a:effectLst/>
              <a:uLnTx/>
              <a:uFillTx/>
              <a:latin typeface="Arial Narrow"/>
              <a:ea typeface="+mn-ea"/>
              <a:cs typeface="+mn-cs"/>
            </a:endParaRPr>
          </a:p>
        </p:txBody>
      </p:sp>
      <p:sp>
        <p:nvSpPr>
          <p:cNvPr id="21" name="Text Placeholder 9">
            <a:extLst>
              <a:ext uri="{FF2B5EF4-FFF2-40B4-BE49-F238E27FC236}">
                <a16:creationId xmlns:a16="http://schemas.microsoft.com/office/drawing/2014/main" id="{01A26A66-5344-ECB9-0337-15746B9339DE}"/>
              </a:ext>
            </a:extLst>
          </p:cNvPr>
          <p:cNvSpPr txBox="1">
            <a:spLocks/>
          </p:cNvSpPr>
          <p:nvPr/>
        </p:nvSpPr>
        <p:spPr>
          <a:xfrm>
            <a:off x="698582" y="3719177"/>
            <a:ext cx="2398669" cy="90000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lang="en-GB" sz="2400" b="1" kern="1200" dirty="0">
                <a:solidFill>
                  <a:schemeClr val="accent3"/>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9999"/>
                </a:solidFill>
                <a:effectLst/>
                <a:uLnTx/>
                <a:uFillTx/>
                <a:latin typeface="Arial Narrow" panose="020B0606020202030204" pitchFamily="34" charset="0"/>
                <a:ea typeface="+mn-ea"/>
                <a:cs typeface="+mn-cs"/>
              </a:rPr>
              <a:t>Benchmarking health systems policies to address climate change </a:t>
            </a:r>
            <a:endParaRPr kumimoji="0" lang="en-US" sz="1800" b="1" i="0" u="none" strike="noStrike" kern="1200" cap="none" spc="0" normalizeH="0" baseline="0" noProof="0" dirty="0">
              <a:ln>
                <a:noFill/>
              </a:ln>
              <a:solidFill>
                <a:srgbClr val="009999"/>
              </a:solidFill>
              <a:effectLst/>
              <a:uLnTx/>
              <a:uFillTx/>
              <a:latin typeface="Arial Narrow" panose="020B0606020202030204" pitchFamily="34" charset="0"/>
              <a:ea typeface="+mn-ea"/>
              <a:cs typeface="+mn-cs"/>
            </a:endParaRPr>
          </a:p>
        </p:txBody>
      </p:sp>
      <p:sp>
        <p:nvSpPr>
          <p:cNvPr id="22" name="Text Placeholder 10">
            <a:extLst>
              <a:ext uri="{FF2B5EF4-FFF2-40B4-BE49-F238E27FC236}">
                <a16:creationId xmlns:a16="http://schemas.microsoft.com/office/drawing/2014/main" id="{503BEC18-F006-1457-1B1A-33C375238D1F}"/>
              </a:ext>
            </a:extLst>
          </p:cNvPr>
          <p:cNvSpPr txBox="1">
            <a:spLocks/>
          </p:cNvSpPr>
          <p:nvPr/>
        </p:nvSpPr>
        <p:spPr>
          <a:xfrm>
            <a:off x="3448125" y="3719177"/>
            <a:ext cx="8341549" cy="9000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F3F3F"/>
                </a:solidFill>
                <a:effectLst/>
                <a:uLnTx/>
                <a:uFillTx/>
                <a:latin typeface="Arial Narrow" panose="020B0606020202030204" pitchFamily="34" charset="0"/>
                <a:ea typeface="+mn-ea"/>
                <a:cs typeface="+mn-cs"/>
              </a:rPr>
              <a:t>Policy report assessing mitigation and adaptation policies adopted by health systems to address climate change and emissions to be release in 2025</a:t>
            </a:r>
            <a:endParaRPr kumimoji="0" lang="en-US" sz="1800" b="0" i="0" u="none" strike="noStrike" kern="1200" cap="none" spc="0" normalizeH="0" baseline="0" noProof="0" dirty="0">
              <a:ln>
                <a:noFill/>
              </a:ln>
              <a:solidFill>
                <a:srgbClr val="3F3F3F"/>
              </a:solidFill>
              <a:effectLst/>
              <a:uLnTx/>
              <a:uFillTx/>
              <a:latin typeface="Arial Narrow" panose="020B0606020202030204" pitchFamily="34" charset="0"/>
              <a:ea typeface="+mn-ea"/>
              <a:cs typeface="+mn-cs"/>
            </a:endParaRPr>
          </a:p>
        </p:txBody>
      </p:sp>
      <p:sp>
        <p:nvSpPr>
          <p:cNvPr id="23" name="Text Placeholder 11">
            <a:extLst>
              <a:ext uri="{FF2B5EF4-FFF2-40B4-BE49-F238E27FC236}">
                <a16:creationId xmlns:a16="http://schemas.microsoft.com/office/drawing/2014/main" id="{639F42E9-CE9F-CD10-94E4-9BB8CAC84D0E}"/>
              </a:ext>
            </a:extLst>
          </p:cNvPr>
          <p:cNvSpPr txBox="1">
            <a:spLocks/>
          </p:cNvSpPr>
          <p:nvPr/>
        </p:nvSpPr>
        <p:spPr>
          <a:xfrm>
            <a:off x="698582" y="4796487"/>
            <a:ext cx="2398669" cy="900000"/>
          </a:xfrm>
          <a:prstGeom prst="rect">
            <a:avLst/>
          </a:prstGeom>
        </p:spPr>
        <p:txBody>
          <a:bodyPr anchor="ctr"/>
          <a:lstStyle>
            <a:lvl1pPr marL="0" indent="0" algn="r" defTabSz="914400" rtl="0" eaLnBrk="1" latinLnBrk="0" hangingPunct="1">
              <a:lnSpc>
                <a:spcPct val="90000"/>
              </a:lnSpc>
              <a:spcBef>
                <a:spcPts val="1000"/>
              </a:spcBef>
              <a:buFont typeface="Arial" panose="020B0604020202020204" pitchFamily="34" charset="0"/>
              <a:buNone/>
              <a:defRPr lang="en-GB" sz="2400" b="1" kern="1200" dirty="0">
                <a:solidFill>
                  <a:schemeClr val="accent4"/>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47BC1"/>
                </a:solidFill>
                <a:effectLst/>
                <a:uLnTx/>
                <a:uFillTx/>
                <a:latin typeface="Arial Narrow" panose="020B0606020202030204" pitchFamily="34" charset="0"/>
                <a:ea typeface="+mn-ea"/>
                <a:cs typeface="+mn-cs"/>
              </a:rPr>
              <a:t>Developing indicators to strengthen the climate-health nexus</a:t>
            </a:r>
            <a:endParaRPr kumimoji="0" lang="en-US" sz="1800" b="1" i="0" u="none" strike="noStrike" kern="1200" cap="none" spc="0" normalizeH="0" baseline="0" noProof="0" dirty="0">
              <a:ln>
                <a:noFill/>
              </a:ln>
              <a:solidFill>
                <a:srgbClr val="047BC1"/>
              </a:solidFill>
              <a:effectLst/>
              <a:uLnTx/>
              <a:uFillTx/>
              <a:latin typeface="Arial Narrow" panose="020B0606020202030204" pitchFamily="34" charset="0"/>
              <a:ea typeface="+mn-ea"/>
              <a:cs typeface="+mn-cs"/>
            </a:endParaRPr>
          </a:p>
        </p:txBody>
      </p:sp>
      <p:sp>
        <p:nvSpPr>
          <p:cNvPr id="24" name="Text Placeholder 12">
            <a:extLst>
              <a:ext uri="{FF2B5EF4-FFF2-40B4-BE49-F238E27FC236}">
                <a16:creationId xmlns:a16="http://schemas.microsoft.com/office/drawing/2014/main" id="{BE2E63B1-A3E1-DE89-A5B2-5D2C7925085F}"/>
              </a:ext>
            </a:extLst>
          </p:cNvPr>
          <p:cNvSpPr txBox="1">
            <a:spLocks/>
          </p:cNvSpPr>
          <p:nvPr/>
        </p:nvSpPr>
        <p:spPr>
          <a:xfrm>
            <a:off x="3448125" y="4796487"/>
            <a:ext cx="8341549" cy="900000"/>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lang="en-GB" sz="1800" b="0" kern="1200" dirty="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3F3F3F"/>
                </a:solidFill>
                <a:effectLst/>
                <a:uLnTx/>
                <a:uFillTx/>
                <a:latin typeface="Arial Narrow" panose="020B0606020202030204" pitchFamily="34" charset="0"/>
                <a:ea typeface="+mn-ea"/>
                <a:cs typeface="+mn-cs"/>
              </a:rPr>
              <a:t>Ongoing work to develop new indicators to measure 1) health impacts of climate change; 2) health systems contribution to emissions</a:t>
            </a:r>
            <a:endParaRPr kumimoji="0" lang="en-US" sz="1800" b="0" i="0" u="none" strike="noStrike" kern="1200" cap="none" spc="0" normalizeH="0" baseline="0" noProof="0" dirty="0">
              <a:ln>
                <a:noFill/>
              </a:ln>
              <a:solidFill>
                <a:srgbClr val="3F3F3F"/>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105500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C7EC1E9-EBAC-4E7B-11F9-C45C20ED32E0}"/>
              </a:ext>
            </a:extLst>
          </p:cNvPr>
          <p:cNvSpPr/>
          <p:nvPr/>
        </p:nvSpPr>
        <p:spPr>
          <a:xfrm>
            <a:off x="1631" y="5521046"/>
            <a:ext cx="12192000" cy="4613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3941E68-AB13-C16B-9D4D-4168487215B8}"/>
              </a:ext>
            </a:extLst>
          </p:cNvPr>
          <p:cNvSpPr/>
          <p:nvPr/>
        </p:nvSpPr>
        <p:spPr>
          <a:xfrm>
            <a:off x="-17419" y="6071"/>
            <a:ext cx="12192000" cy="46133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83838C9-AA5D-D759-3BB4-9A14AB1BE856}"/>
              </a:ext>
            </a:extLst>
          </p:cNvPr>
          <p:cNvSpPr/>
          <p:nvPr/>
        </p:nvSpPr>
        <p:spPr>
          <a:xfrm>
            <a:off x="1959182" y="5990838"/>
            <a:ext cx="10320469" cy="87375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Calibri Light" panose="020F0302020204030204" pitchFamily="34" charset="0"/>
            </a:endParaRPr>
          </a:p>
        </p:txBody>
      </p:sp>
      <p:sp>
        <p:nvSpPr>
          <p:cNvPr id="5" name="Pentagon 17">
            <a:extLst>
              <a:ext uri="{FF2B5EF4-FFF2-40B4-BE49-F238E27FC236}">
                <a16:creationId xmlns:a16="http://schemas.microsoft.com/office/drawing/2014/main" id="{42F8FFC1-C792-9FB7-E054-910CD696E01E}"/>
              </a:ext>
            </a:extLst>
          </p:cNvPr>
          <p:cNvSpPr/>
          <p:nvPr/>
        </p:nvSpPr>
        <p:spPr>
          <a:xfrm>
            <a:off x="1" y="5990838"/>
            <a:ext cx="2420479" cy="873751"/>
          </a:xfrm>
          <a:prstGeom prst="homePlate">
            <a:avLst>
              <a:gd name="adj" fmla="val 3418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996"/>
            <a:r>
              <a:rPr lang="en-GB" sz="2400" dirty="0">
                <a:latin typeface="Segoe UI Semibold" panose="020B0702040204020203" pitchFamily="34" charset="0"/>
              </a:rPr>
              <a:t>Email us</a:t>
            </a:r>
          </a:p>
        </p:txBody>
      </p:sp>
      <p:sp>
        <p:nvSpPr>
          <p:cNvPr id="6" name="TextBox 5">
            <a:extLst>
              <a:ext uri="{FF2B5EF4-FFF2-40B4-BE49-F238E27FC236}">
                <a16:creationId xmlns:a16="http://schemas.microsoft.com/office/drawing/2014/main" id="{487A221B-3397-B8AF-1C9B-9BE792D14BD7}"/>
              </a:ext>
            </a:extLst>
          </p:cNvPr>
          <p:cNvSpPr txBox="1"/>
          <p:nvPr/>
        </p:nvSpPr>
        <p:spPr>
          <a:xfrm>
            <a:off x="2928819" y="6156433"/>
            <a:ext cx="8381196" cy="461665"/>
          </a:xfrm>
          <a:prstGeom prst="rect">
            <a:avLst/>
          </a:prstGeom>
          <a:noFill/>
        </p:spPr>
        <p:txBody>
          <a:bodyPr wrap="square" rtlCol="0">
            <a:spAutoFit/>
          </a:bodyPr>
          <a:lstStyle/>
          <a:p>
            <a:pPr algn="ctr"/>
            <a:r>
              <a:rPr lang="en-GB" sz="2400" u="sng" dirty="0">
                <a:solidFill>
                  <a:schemeClr val="tx2"/>
                </a:solidFill>
                <a:latin typeface="Segoe UI Semilight" panose="020B0402040204020203" pitchFamily="34" charset="0"/>
                <a:cs typeface="Segoe UI Semilight" panose="020B0402040204020203" pitchFamily="34" charset="0"/>
                <a:hlinkClick r:id="rId2"/>
              </a:rPr>
              <a:t>Mark.Pearson@oecd.org</a:t>
            </a:r>
            <a:endParaRPr lang="en-GB" sz="2400" u="sng" dirty="0">
              <a:solidFill>
                <a:schemeClr val="tx2"/>
              </a:solidFill>
              <a:latin typeface="Segoe UI Semilight" panose="020B0402040204020203" pitchFamily="34" charset="0"/>
              <a:cs typeface="Segoe UI Semilight" panose="020B0402040204020203" pitchFamily="34" charset="0"/>
            </a:endParaRPr>
          </a:p>
        </p:txBody>
      </p:sp>
      <p:pic>
        <p:nvPicPr>
          <p:cNvPr id="7" name="Picture 6">
            <a:extLst>
              <a:ext uri="{FF2B5EF4-FFF2-40B4-BE49-F238E27FC236}">
                <a16:creationId xmlns:a16="http://schemas.microsoft.com/office/drawing/2014/main" id="{76818602-F50E-5FC6-9540-CE99DEAF64D0}"/>
              </a:ext>
            </a:extLst>
          </p:cNvPr>
          <p:cNvPicPr>
            <a:picLocks noChangeAspect="1"/>
          </p:cNvPicPr>
          <p:nvPr/>
        </p:nvPicPr>
        <p:blipFill>
          <a:blip r:embed="rId3"/>
          <a:stretch>
            <a:fillRect/>
          </a:stretch>
        </p:blipFill>
        <p:spPr>
          <a:xfrm>
            <a:off x="10709836" y="6031713"/>
            <a:ext cx="848570" cy="792000"/>
          </a:xfrm>
          <a:prstGeom prst="rect">
            <a:avLst/>
          </a:prstGeom>
        </p:spPr>
      </p:pic>
      <p:sp>
        <p:nvSpPr>
          <p:cNvPr id="8" name="Rectangle 7">
            <a:extLst>
              <a:ext uri="{FF2B5EF4-FFF2-40B4-BE49-F238E27FC236}">
                <a16:creationId xmlns:a16="http://schemas.microsoft.com/office/drawing/2014/main" id="{9EF3DC0A-4100-81A7-6DA7-A0FEFF1B14E7}"/>
              </a:ext>
            </a:extLst>
          </p:cNvPr>
          <p:cNvSpPr/>
          <p:nvPr/>
        </p:nvSpPr>
        <p:spPr>
          <a:xfrm>
            <a:off x="1754739" y="441561"/>
            <a:ext cx="10437261" cy="50784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latin typeface="Calibri Light" panose="020F0302020204030204" pitchFamily="34" charset="0"/>
            </a:endParaRPr>
          </a:p>
        </p:txBody>
      </p:sp>
      <p:sp>
        <p:nvSpPr>
          <p:cNvPr id="9" name="Pentagon 14">
            <a:extLst>
              <a:ext uri="{FF2B5EF4-FFF2-40B4-BE49-F238E27FC236}">
                <a16:creationId xmlns:a16="http://schemas.microsoft.com/office/drawing/2014/main" id="{7F77A7B9-0AD1-845B-F164-8895A33CE060}"/>
              </a:ext>
            </a:extLst>
          </p:cNvPr>
          <p:cNvSpPr/>
          <p:nvPr/>
        </p:nvSpPr>
        <p:spPr>
          <a:xfrm>
            <a:off x="-17419" y="441562"/>
            <a:ext cx="2753045" cy="5078470"/>
          </a:xfrm>
          <a:prstGeom prst="homePlate">
            <a:avLst>
              <a:gd name="adj" fmla="val 1962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3996"/>
            <a:r>
              <a:rPr lang="en-GB" sz="2400" dirty="0">
                <a:latin typeface="Segoe UI Semibold" panose="020B0702040204020203" pitchFamily="34" charset="0"/>
              </a:rPr>
              <a:t>Find our AMR reports and country profiles online</a:t>
            </a:r>
          </a:p>
        </p:txBody>
      </p:sp>
      <p:sp>
        <p:nvSpPr>
          <p:cNvPr id="10" name="TextBox 9">
            <a:extLst>
              <a:ext uri="{FF2B5EF4-FFF2-40B4-BE49-F238E27FC236}">
                <a16:creationId xmlns:a16="http://schemas.microsoft.com/office/drawing/2014/main" id="{027BA021-2120-01EC-2C4B-EDF68F8293BD}"/>
              </a:ext>
            </a:extLst>
          </p:cNvPr>
          <p:cNvSpPr txBox="1"/>
          <p:nvPr/>
        </p:nvSpPr>
        <p:spPr>
          <a:xfrm>
            <a:off x="4656950" y="502210"/>
            <a:ext cx="4001241" cy="461665"/>
          </a:xfrm>
          <a:prstGeom prst="rect">
            <a:avLst/>
          </a:prstGeom>
          <a:noFill/>
        </p:spPr>
        <p:txBody>
          <a:bodyPr wrap="square" rtlCol="0">
            <a:spAutoFit/>
          </a:bodyPr>
          <a:lstStyle/>
          <a:p>
            <a:r>
              <a:rPr lang="en-GB" sz="2400" u="sng" dirty="0">
                <a:solidFill>
                  <a:schemeClr val="tx2"/>
                </a:solidFill>
                <a:latin typeface="Segoe UI Semilight" panose="020B0402040204020203" pitchFamily="34" charset="0"/>
                <a:cs typeface="Segoe UI Semilight" panose="020B0402040204020203" pitchFamily="34" charset="0"/>
              </a:rPr>
              <a:t>https://oe.cd/amr-onehealth</a:t>
            </a:r>
          </a:p>
        </p:txBody>
      </p:sp>
      <p:pic>
        <p:nvPicPr>
          <p:cNvPr id="14" name="Picture 13">
            <a:extLst>
              <a:ext uri="{FF2B5EF4-FFF2-40B4-BE49-F238E27FC236}">
                <a16:creationId xmlns:a16="http://schemas.microsoft.com/office/drawing/2014/main" id="{028EC82B-40DE-3130-B55B-927167FE6A8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061448" y="1167018"/>
            <a:ext cx="2857832" cy="3965739"/>
          </a:xfrm>
          <a:prstGeom prst="rect">
            <a:avLst/>
          </a:prstGeom>
        </p:spPr>
      </p:pic>
      <p:pic>
        <p:nvPicPr>
          <p:cNvPr id="16" name="Picture 15">
            <a:extLst>
              <a:ext uri="{FF2B5EF4-FFF2-40B4-BE49-F238E27FC236}">
                <a16:creationId xmlns:a16="http://schemas.microsoft.com/office/drawing/2014/main" id="{A6DAC0ED-45C6-7F47-5EB8-93941C012F39}"/>
              </a:ext>
            </a:extLst>
          </p:cNvPr>
          <p:cNvPicPr>
            <a:picLocks noChangeAspect="1"/>
          </p:cNvPicPr>
          <p:nvPr/>
        </p:nvPicPr>
        <p:blipFill>
          <a:blip r:embed="rId5"/>
          <a:stretch>
            <a:fillRect/>
          </a:stretch>
        </p:blipFill>
        <p:spPr>
          <a:xfrm rot="20177473">
            <a:off x="6569547" y="1549127"/>
            <a:ext cx="2371728" cy="3420000"/>
          </a:xfrm>
          <a:prstGeom prst="rect">
            <a:avLst/>
          </a:prstGeom>
        </p:spPr>
      </p:pic>
      <p:pic>
        <p:nvPicPr>
          <p:cNvPr id="20" name="Picture 19">
            <a:extLst>
              <a:ext uri="{FF2B5EF4-FFF2-40B4-BE49-F238E27FC236}">
                <a16:creationId xmlns:a16="http://schemas.microsoft.com/office/drawing/2014/main" id="{33645EC1-C341-905F-B4F9-63E704EF5E57}"/>
              </a:ext>
            </a:extLst>
          </p:cNvPr>
          <p:cNvPicPr>
            <a:picLocks noChangeAspect="1"/>
          </p:cNvPicPr>
          <p:nvPr/>
        </p:nvPicPr>
        <p:blipFill>
          <a:blip r:embed="rId6"/>
          <a:stretch>
            <a:fillRect/>
          </a:stretch>
        </p:blipFill>
        <p:spPr>
          <a:xfrm rot="1528496">
            <a:off x="9172714" y="1614757"/>
            <a:ext cx="2382173" cy="3420000"/>
          </a:xfrm>
          <a:prstGeom prst="rect">
            <a:avLst/>
          </a:prstGeom>
        </p:spPr>
      </p:pic>
      <p:pic>
        <p:nvPicPr>
          <p:cNvPr id="18" name="Picture 17">
            <a:extLst>
              <a:ext uri="{FF2B5EF4-FFF2-40B4-BE49-F238E27FC236}">
                <a16:creationId xmlns:a16="http://schemas.microsoft.com/office/drawing/2014/main" id="{AAEE44A8-57EF-8909-F171-76D61F071E70}"/>
              </a:ext>
            </a:extLst>
          </p:cNvPr>
          <p:cNvPicPr>
            <a:picLocks noChangeAspect="1"/>
          </p:cNvPicPr>
          <p:nvPr/>
        </p:nvPicPr>
        <p:blipFill>
          <a:blip r:embed="rId7"/>
          <a:stretch>
            <a:fillRect/>
          </a:stretch>
        </p:blipFill>
        <p:spPr>
          <a:xfrm>
            <a:off x="8184374" y="1129470"/>
            <a:ext cx="2392681" cy="3420000"/>
          </a:xfrm>
          <a:prstGeom prst="rect">
            <a:avLst/>
          </a:prstGeom>
        </p:spPr>
      </p:pic>
    </p:spTree>
    <p:extLst>
      <p:ext uri="{BB962C8B-B14F-4D97-AF65-F5344CB8AC3E}">
        <p14:creationId xmlns:p14="http://schemas.microsoft.com/office/powerpoint/2010/main" val="1798552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txBox="1">
            <a:spLocks noChangeArrowheads="1"/>
          </p:cNvSpPr>
          <p:nvPr/>
        </p:nvSpPr>
        <p:spPr bwMode="auto">
          <a:xfrm>
            <a:off x="906148" y="1570760"/>
            <a:ext cx="6188335" cy="332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457200">
              <a:spcBef>
                <a:spcPct val="20000"/>
              </a:spcBef>
              <a:buFont typeface="Arial" panose="020B0604020202020204" pitchFamily="34" charset="0"/>
              <a:buChar char="•"/>
              <a:tabLst>
                <a:tab pos="793750" algn="l"/>
                <a:tab pos="1082675" algn="l"/>
              </a:tabLst>
              <a:defRPr sz="3200">
                <a:solidFill>
                  <a:schemeClr val="tx1"/>
                </a:solidFill>
                <a:latin typeface="Cambria" panose="02040503050406030204" pitchFamily="18" charset="0"/>
                <a:ea typeface="ＭＳ Ｐゴシック" panose="020B0600070205080204" pitchFamily="34" charset="-128"/>
              </a:defRPr>
            </a:lvl1pPr>
            <a:lvl2pPr indent="-457200">
              <a:spcBef>
                <a:spcPct val="20000"/>
              </a:spcBef>
              <a:buFont typeface="Arial" panose="020B0604020202020204" pitchFamily="34" charset="0"/>
              <a:buChar char="–"/>
              <a:tabLst>
                <a:tab pos="793750" algn="l"/>
                <a:tab pos="1082675" algn="l"/>
              </a:tabLst>
              <a:defRPr sz="2800">
                <a:solidFill>
                  <a:schemeClr val="tx1"/>
                </a:solidFill>
                <a:latin typeface="Cambria" panose="020405030504060302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793750" algn="l"/>
                <a:tab pos="1082675" algn="l"/>
              </a:tabLst>
              <a:defRPr sz="2400">
                <a:solidFill>
                  <a:schemeClr val="tx1"/>
                </a:solidFill>
                <a:latin typeface="Cambria" panose="020405030504060302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tabLst>
                <a:tab pos="793750" algn="l"/>
                <a:tab pos="1082675" algn="l"/>
              </a:tabLst>
              <a:defRPr sz="2000">
                <a:solidFill>
                  <a:schemeClr val="tx1"/>
                </a:solidFill>
                <a:latin typeface="Cambria" panose="02040503050406030204" pitchFamily="18" charset="0"/>
                <a:ea typeface="ＭＳ Ｐゴシック" panose="020B0600070205080204" pitchFamily="34" charset="-128"/>
              </a:defRPr>
            </a:lvl9pPr>
          </a:lstStyle>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rPr>
              <a:t>Ministerial and senior-level participation from over 40 countries, including 19 G20 members</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r>
              <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rPr>
              <a:t>Ministerial Declaration includes explicit call for further work on climate change </a:t>
            </a:r>
          </a:p>
          <a:p>
            <a:pPr marL="457200" marR="0" lvl="1" indent="-457200" algn="l" defTabSz="914400" rtl="0" eaLnBrk="1" fontAlgn="auto" latinLnBrk="0" hangingPunct="1">
              <a:lnSpc>
                <a:spcPct val="100000"/>
              </a:lnSpc>
              <a:spcBef>
                <a:spcPct val="20000"/>
              </a:spcBef>
              <a:spcAft>
                <a:spcPts val="0"/>
              </a:spcAft>
              <a:buClrTx/>
              <a:buSzPct val="75000"/>
              <a:buFont typeface="Arial" panose="020B0604020202020204" pitchFamily="34" charset="0"/>
              <a:buChar char="•"/>
              <a:tabLst>
                <a:tab pos="793750" algn="l"/>
                <a:tab pos="1082675" algn="l"/>
              </a:tabLst>
              <a:defRPr/>
            </a:pP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a:p>
            <a:pPr marL="0" marR="0" lvl="1" indent="0" algn="ctr" defTabSz="914400" rtl="0" eaLnBrk="1" fontAlgn="auto" latinLnBrk="0" hangingPunct="1">
              <a:lnSpc>
                <a:spcPct val="100000"/>
              </a:lnSpc>
              <a:spcBef>
                <a:spcPct val="20000"/>
              </a:spcBef>
              <a:spcAft>
                <a:spcPts val="0"/>
              </a:spcAft>
              <a:buClrTx/>
              <a:buSzPct val="75000"/>
              <a:buNone/>
              <a:tabLst>
                <a:tab pos="793750" algn="l"/>
                <a:tab pos="1082675" algn="l"/>
              </a:tabLst>
              <a:defRPr/>
            </a:pPr>
            <a:r>
              <a:rPr kumimoji="0" lang="en-US" altLang="en-US" sz="2000" b="0" i="1"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rPr>
              <a:t>“WE CALL on the OECD…to assist in our effort to make our health systems climate neutral, and environmentally sustainable by developing a dashboard with robust measures”</a:t>
            </a:r>
            <a:endParaRPr kumimoji="0" lang="en-US" altLang="en-US" sz="2000" b="0" i="0" u="none" strike="noStrike" kern="1200" cap="none" spc="0" normalizeH="0" baseline="0" noProof="0" dirty="0">
              <a:ln>
                <a:noFill/>
              </a:ln>
              <a:solidFill>
                <a:srgbClr val="0F3858"/>
              </a:solidFill>
              <a:effectLst/>
              <a:uLnTx/>
              <a:uFillTx/>
              <a:latin typeface="Futura Std Light" panose="020B0402020204020303" pitchFamily="34" charset="0"/>
              <a:ea typeface="ＭＳ Ｐゴシック" panose="020B0600070205080204" pitchFamily="34" charset="-128"/>
              <a:cs typeface="+mn-cs"/>
            </a:endParaRPr>
          </a:p>
        </p:txBody>
      </p:sp>
      <p:sp>
        <p:nvSpPr>
          <p:cNvPr id="4" name="Title 1">
            <a:extLst>
              <a:ext uri="{FF2B5EF4-FFF2-40B4-BE49-F238E27FC236}">
                <a16:creationId xmlns:a16="http://schemas.microsoft.com/office/drawing/2014/main" id="{1D9FE33B-60C5-96AF-450E-65219E4B12DF}"/>
              </a:ext>
            </a:extLst>
          </p:cNvPr>
          <p:cNvSpPr>
            <a:spLocks noGrp="1"/>
          </p:cNvSpPr>
          <p:nvPr/>
        </p:nvSpPr>
        <p:spPr>
          <a:xfrm>
            <a:off x="698583" y="431158"/>
            <a:ext cx="4590748" cy="588309"/>
          </a:xfrm>
          <a:prstGeom prst="rect">
            <a:avLst/>
          </a:prstGeom>
        </p:spPr>
        <p:txBody>
          <a:bodyPr vert="horz" lIns="68580" tIns="34290" rIns="68580" bIns="34290" rtlCol="0" anchor="b">
            <a:normAutofit fontScale="70000" lnSpcReduction="20000"/>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2C70BA"/>
                </a:solidFill>
                <a:effectLst/>
                <a:uLnTx/>
                <a:uFillTx/>
                <a:latin typeface="Futura Std Light" panose="020B0402020204020303" pitchFamily="34" charset="0"/>
                <a:ea typeface="+mj-ea"/>
                <a:cs typeface="+mj-cs"/>
              </a:rPr>
              <a:t>OECD Health Ministerial 2024</a:t>
            </a:r>
          </a:p>
        </p:txBody>
      </p:sp>
      <p:pic>
        <p:nvPicPr>
          <p:cNvPr id="3" name="Image 2" descr="Une image contenant texte, Police, Graphique, capture d’écran&#10;&#10;Description générée automatiquement">
            <a:extLst>
              <a:ext uri="{FF2B5EF4-FFF2-40B4-BE49-F238E27FC236}">
                <a16:creationId xmlns:a16="http://schemas.microsoft.com/office/drawing/2014/main" id="{97065686-C4A6-2672-2D99-9F8838B1413D}"/>
              </a:ext>
            </a:extLst>
          </p:cNvPr>
          <p:cNvPicPr>
            <a:picLocks noChangeAspect="1"/>
          </p:cNvPicPr>
          <p:nvPr/>
        </p:nvPicPr>
        <p:blipFill>
          <a:blip r:embed="rId3"/>
          <a:stretch>
            <a:fillRect/>
          </a:stretch>
        </p:blipFill>
        <p:spPr>
          <a:xfrm>
            <a:off x="9645" y="4698347"/>
            <a:ext cx="12182354" cy="2158697"/>
          </a:xfrm>
          <a:prstGeom prst="rect">
            <a:avLst/>
          </a:prstGeom>
        </p:spPr>
      </p:pic>
      <p:pic>
        <p:nvPicPr>
          <p:cNvPr id="2" name="Picture 1">
            <a:extLst>
              <a:ext uri="{FF2B5EF4-FFF2-40B4-BE49-F238E27FC236}">
                <a16:creationId xmlns:a16="http://schemas.microsoft.com/office/drawing/2014/main" id="{C112ED95-F75E-8F40-FA4D-413B2F2C9FED}"/>
              </a:ext>
            </a:extLst>
          </p:cNvPr>
          <p:cNvPicPr>
            <a:picLocks noChangeAspect="1"/>
          </p:cNvPicPr>
          <p:nvPr/>
        </p:nvPicPr>
        <p:blipFill>
          <a:blip r:embed="rId4"/>
          <a:stretch>
            <a:fillRect/>
          </a:stretch>
        </p:blipFill>
        <p:spPr>
          <a:xfrm>
            <a:off x="7380513" y="725313"/>
            <a:ext cx="3371715" cy="4303033"/>
          </a:xfrm>
          <a:prstGeom prst="rect">
            <a:avLst/>
          </a:prstGeom>
        </p:spPr>
      </p:pic>
    </p:spTree>
    <p:extLst>
      <p:ext uri="{BB962C8B-B14F-4D97-AF65-F5344CB8AC3E}">
        <p14:creationId xmlns:p14="http://schemas.microsoft.com/office/powerpoint/2010/main" val="2031349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E4D-1740-D248-A1BB-326312402D5C}"/>
              </a:ext>
            </a:extLst>
          </p:cNvPr>
          <p:cNvSpPr>
            <a:spLocks noGrp="1"/>
          </p:cNvSpPr>
          <p:nvPr>
            <p:ph type="title"/>
          </p:nvPr>
        </p:nvSpPr>
        <p:spPr>
          <a:xfrm>
            <a:off x="515932" y="413212"/>
            <a:ext cx="9698990" cy="581905"/>
          </a:xfrm>
        </p:spPr>
        <p:txBody>
          <a:bodyPr>
            <a:normAutofit fontScale="90000"/>
          </a:bodyPr>
          <a:lstStyle/>
          <a:p>
            <a:r>
              <a:rPr lang="en-US" b="1" dirty="0"/>
              <a:t>Climate change damages health and working conditions</a:t>
            </a:r>
          </a:p>
        </p:txBody>
      </p:sp>
      <p:pic>
        <p:nvPicPr>
          <p:cNvPr id="7" name="Image 6" descr="Une image contenant texte, Police, Graphique, capture d’écran&#10;&#10;Description générée automatiquement">
            <a:extLst>
              <a:ext uri="{FF2B5EF4-FFF2-40B4-BE49-F238E27FC236}">
                <a16:creationId xmlns:a16="http://schemas.microsoft.com/office/drawing/2014/main" id="{7806F14E-8A7A-507C-DDFF-238C0CDC347F}"/>
              </a:ext>
            </a:extLst>
          </p:cNvPr>
          <p:cNvPicPr>
            <a:picLocks noChangeAspect="1"/>
          </p:cNvPicPr>
          <p:nvPr/>
        </p:nvPicPr>
        <p:blipFill>
          <a:blip r:embed="rId3"/>
          <a:stretch>
            <a:fillRect/>
          </a:stretch>
        </p:blipFill>
        <p:spPr>
          <a:xfrm>
            <a:off x="9645" y="4698347"/>
            <a:ext cx="12182354" cy="2158697"/>
          </a:xfrm>
          <a:prstGeom prst="rect">
            <a:avLst/>
          </a:prstGeom>
        </p:spPr>
      </p:pic>
      <p:graphicFrame>
        <p:nvGraphicFramePr>
          <p:cNvPr id="20" name="Content Placeholder 9">
            <a:extLst>
              <a:ext uri="{FF2B5EF4-FFF2-40B4-BE49-F238E27FC236}">
                <a16:creationId xmlns:a16="http://schemas.microsoft.com/office/drawing/2014/main" id="{59ADDE81-0EBA-0D87-7428-93FA663CC160}"/>
              </a:ext>
            </a:extLst>
          </p:cNvPr>
          <p:cNvGraphicFramePr>
            <a:graphicFrameLocks/>
          </p:cNvGraphicFramePr>
          <p:nvPr>
            <p:extLst>
              <p:ext uri="{D42A27DB-BD31-4B8C-83A1-F6EECF244321}">
                <p14:modId xmlns:p14="http://schemas.microsoft.com/office/powerpoint/2010/main" val="1381167059"/>
              </p:ext>
            </p:extLst>
          </p:nvPr>
        </p:nvGraphicFramePr>
        <p:xfrm>
          <a:off x="515932" y="1778001"/>
          <a:ext cx="5256212" cy="363219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Placeholder 26">
            <a:extLst>
              <a:ext uri="{FF2B5EF4-FFF2-40B4-BE49-F238E27FC236}">
                <a16:creationId xmlns:a16="http://schemas.microsoft.com/office/drawing/2014/main" id="{FBE9564B-B766-6A92-9BC2-8BF947C94DC2}"/>
              </a:ext>
            </a:extLst>
          </p:cNvPr>
          <p:cNvSpPr txBox="1">
            <a:spLocks/>
          </p:cNvSpPr>
          <p:nvPr/>
        </p:nvSpPr>
        <p:spPr>
          <a:xfrm>
            <a:off x="515932" y="1266825"/>
            <a:ext cx="5256086" cy="511175"/>
          </a:xfrm>
          <a:prstGeom prst="rect">
            <a:avLst/>
          </a:prstGeom>
          <a:solidFill>
            <a:srgbClr val="004775"/>
          </a:solidFill>
        </p:spPr>
        <p:txBody>
          <a:bodyPr lIns="180000" anchor="ctr"/>
          <a:lstStyle>
            <a:lvl1pPr marL="0" indent="0" algn="ctr" defTabSz="914400" rtl="0" eaLnBrk="1" latinLnBrk="0" hangingPunct="1">
              <a:lnSpc>
                <a:spcPct val="90000"/>
              </a:lnSpc>
              <a:spcBef>
                <a:spcPts val="1000"/>
              </a:spcBef>
              <a:buFont typeface="Arial" panose="020B0604020202020204" pitchFamily="34" charset="0"/>
              <a:buNone/>
              <a:defRPr sz="1800" b="1"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a:ln>
                  <a:noFill/>
                </a:ln>
                <a:solidFill>
                  <a:sysClr val="window" lastClr="FFFFFF"/>
                </a:solidFill>
                <a:effectLst/>
                <a:uLnTx/>
                <a:uFillTx/>
                <a:latin typeface="Arial Narrow" panose="020B0606020202030204" pitchFamily="34" charset="0"/>
                <a:ea typeface="+mn-ea"/>
                <a:cs typeface="+mn-cs"/>
              </a:rPr>
              <a:t>Heat exposure is rising</a:t>
            </a:r>
            <a:endParaRPr kumimoji="0" lang="en-GB" sz="1600" b="1" i="0" u="none" strike="noStrike" kern="1200" cap="none" spc="0" normalizeH="0" baseline="0" noProof="0" dirty="0">
              <a:ln>
                <a:noFill/>
              </a:ln>
              <a:solidFill>
                <a:sysClr val="window" lastClr="FFFFFF"/>
              </a:solidFill>
              <a:effectLst/>
              <a:uLnTx/>
              <a:uFillTx/>
              <a:latin typeface="Arial Narrow" panose="020B0606020202030204" pitchFamily="34" charset="0"/>
              <a:ea typeface="+mn-ea"/>
              <a:cs typeface="+mn-cs"/>
            </a:endParaRPr>
          </a:p>
        </p:txBody>
      </p:sp>
      <p:sp>
        <p:nvSpPr>
          <p:cNvPr id="22" name="Text Placeholder 27">
            <a:extLst>
              <a:ext uri="{FF2B5EF4-FFF2-40B4-BE49-F238E27FC236}">
                <a16:creationId xmlns:a16="http://schemas.microsoft.com/office/drawing/2014/main" id="{9B4E0C2D-882C-ACF0-A85A-11B68F2AE479}"/>
              </a:ext>
            </a:extLst>
          </p:cNvPr>
          <p:cNvSpPr txBox="1">
            <a:spLocks/>
          </p:cNvSpPr>
          <p:nvPr/>
        </p:nvSpPr>
        <p:spPr>
          <a:xfrm>
            <a:off x="6419983" y="1266825"/>
            <a:ext cx="5256410" cy="511175"/>
          </a:xfrm>
          <a:prstGeom prst="rect">
            <a:avLst/>
          </a:prstGeom>
          <a:solidFill>
            <a:srgbClr val="047BC1"/>
          </a:solidFill>
        </p:spPr>
        <p:txBody>
          <a:bodyPr lIns="180000" anchor="ctr"/>
          <a:lstStyle>
            <a:lvl1pPr marL="0" indent="0" algn="ctr" defTabSz="914400" rtl="0" eaLnBrk="1" latinLnBrk="0" hangingPunct="1">
              <a:lnSpc>
                <a:spcPct val="90000"/>
              </a:lnSpc>
              <a:spcBef>
                <a:spcPts val="1000"/>
              </a:spcBef>
              <a:buFont typeface="Arial" panose="020B0604020202020204" pitchFamily="34" charset="0"/>
              <a:buNone/>
              <a:defRPr sz="1800" b="1"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lumMod val="65000"/>
                    <a:lumOff val="35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a:ln>
                  <a:noFill/>
                </a:ln>
                <a:solidFill>
                  <a:sysClr val="window" lastClr="FFFFFF"/>
                </a:solidFill>
                <a:effectLst/>
                <a:uLnTx/>
                <a:uFillTx/>
                <a:latin typeface="Arial Narrow"/>
                <a:ea typeface="Calibri" panose="020F0502020204030204" pitchFamily="34" charset="0"/>
                <a:cs typeface="Calibri" panose="020F0502020204030204" pitchFamily="34" charset="0"/>
              </a:rPr>
              <a:t>A high proportion of workers are exposed to high temperatures at work</a:t>
            </a:r>
            <a:endParaRPr kumimoji="0" lang="en-US" sz="1600" b="1" i="0" u="none" strike="noStrike" kern="1200" cap="none" spc="0" normalizeH="0" baseline="0" noProof="0" dirty="0">
              <a:ln>
                <a:noFill/>
              </a:ln>
              <a:solidFill>
                <a:sysClr val="window" lastClr="FFFFFF"/>
              </a:solidFill>
              <a:effectLst/>
              <a:uLnTx/>
              <a:uFillTx/>
              <a:latin typeface="Arial Narrow"/>
              <a:ea typeface="Calibri" panose="020F0502020204030204" pitchFamily="34" charset="0"/>
              <a:cs typeface="Calibri" panose="020F0502020204030204" pitchFamily="34" charset="0"/>
            </a:endParaRPr>
          </a:p>
        </p:txBody>
      </p:sp>
      <p:graphicFrame>
        <p:nvGraphicFramePr>
          <p:cNvPr id="23" name="Content Placeholder 28">
            <a:extLst>
              <a:ext uri="{FF2B5EF4-FFF2-40B4-BE49-F238E27FC236}">
                <a16:creationId xmlns:a16="http://schemas.microsoft.com/office/drawing/2014/main" id="{3701F472-A7AC-7EE5-AADE-52B78BC99791}"/>
              </a:ext>
            </a:extLst>
          </p:cNvPr>
          <p:cNvGraphicFramePr>
            <a:graphicFrameLocks/>
          </p:cNvGraphicFramePr>
          <p:nvPr>
            <p:extLst>
              <p:ext uri="{D42A27DB-BD31-4B8C-83A1-F6EECF244321}">
                <p14:modId xmlns:p14="http://schemas.microsoft.com/office/powerpoint/2010/main" val="2341742011"/>
              </p:ext>
            </p:extLst>
          </p:nvPr>
        </p:nvGraphicFramePr>
        <p:xfrm>
          <a:off x="6419844" y="1778000"/>
          <a:ext cx="5256213" cy="36321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9128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6" descr="Une image contenant texte, Police, Graphique, capture d’écran&#10;&#10;Description générée automatiquement">
            <a:extLst>
              <a:ext uri="{FF2B5EF4-FFF2-40B4-BE49-F238E27FC236}">
                <a16:creationId xmlns:a16="http://schemas.microsoft.com/office/drawing/2014/main" id="{F483D669-A822-42BD-E289-552558390DF2}"/>
              </a:ext>
            </a:extLst>
          </p:cNvPr>
          <p:cNvPicPr>
            <a:picLocks noChangeAspect="1"/>
          </p:cNvPicPr>
          <p:nvPr/>
        </p:nvPicPr>
        <p:blipFill>
          <a:blip r:embed="rId3"/>
          <a:stretch>
            <a:fillRect/>
          </a:stretch>
        </p:blipFill>
        <p:spPr>
          <a:xfrm>
            <a:off x="9645" y="5125067"/>
            <a:ext cx="12182354" cy="2158697"/>
          </a:xfrm>
          <a:prstGeom prst="rect">
            <a:avLst/>
          </a:prstGeom>
        </p:spPr>
      </p:pic>
      <p:sp>
        <p:nvSpPr>
          <p:cNvPr id="2" name="Title 1">
            <a:extLst>
              <a:ext uri="{FF2B5EF4-FFF2-40B4-BE49-F238E27FC236}">
                <a16:creationId xmlns:a16="http://schemas.microsoft.com/office/drawing/2014/main" id="{1A16FE4D-1740-D248-A1BB-326312402D5C}"/>
              </a:ext>
            </a:extLst>
          </p:cNvPr>
          <p:cNvSpPr>
            <a:spLocks noGrp="1"/>
          </p:cNvSpPr>
          <p:nvPr>
            <p:ph type="title"/>
          </p:nvPr>
        </p:nvSpPr>
        <p:spPr>
          <a:xfrm>
            <a:off x="515932" y="702772"/>
            <a:ext cx="9698990" cy="581905"/>
          </a:xfrm>
        </p:spPr>
        <p:txBody>
          <a:bodyPr>
            <a:normAutofit fontScale="90000"/>
          </a:bodyPr>
          <a:lstStyle/>
          <a:p>
            <a:r>
              <a:rPr lang="en-GB" b="1" dirty="0"/>
              <a:t>Antibiotic Resistance Rates Are High And Rising In Two-Thirds of G20 Countries</a:t>
            </a:r>
            <a:endParaRPr lang="en-US" b="1" dirty="0"/>
          </a:p>
        </p:txBody>
      </p:sp>
      <p:sp>
        <p:nvSpPr>
          <p:cNvPr id="5" name="TextBox 4">
            <a:extLst>
              <a:ext uri="{FF2B5EF4-FFF2-40B4-BE49-F238E27FC236}">
                <a16:creationId xmlns:a16="http://schemas.microsoft.com/office/drawing/2014/main" id="{44F7B928-2FBB-46A7-D3CC-99BD4E392FF7}"/>
              </a:ext>
            </a:extLst>
          </p:cNvPr>
          <p:cNvSpPr txBox="1"/>
          <p:nvPr/>
        </p:nvSpPr>
        <p:spPr>
          <a:xfrm>
            <a:off x="515932" y="6858000"/>
            <a:ext cx="10672354" cy="246221"/>
          </a:xfrm>
          <a:prstGeom prst="rect">
            <a:avLst/>
          </a:prstGeom>
          <a:noFill/>
        </p:spPr>
        <p:txBody>
          <a:bodyPr wrap="square" rtlCol="0">
            <a:spAutoFit/>
          </a:bodyPr>
          <a:lstStyle/>
          <a:p>
            <a:pPr>
              <a:defRPr/>
            </a:pPr>
            <a:r>
              <a:rPr lang="en-US" sz="1000" i="1" dirty="0">
                <a:solidFill>
                  <a:srgbClr val="3F3F3F"/>
                </a:solidFill>
                <a:latin typeface="Arial Narrow"/>
                <a:ea typeface="Arial" panose="020B0604020202020204" pitchFamily="34" charset="0"/>
                <a:cs typeface="Times New Roman" panose="02020603050405020304" pitchFamily="18" charset="0"/>
              </a:rPr>
              <a:t>Source: OECD (2023), Embracing a One Health Approach to Fight Antimicrobial Resistance,</a:t>
            </a:r>
            <a:r>
              <a:rPr lang="en-GB" sz="1000" i="1" dirty="0">
                <a:solidFill>
                  <a:srgbClr val="3F3F3F"/>
                </a:solidFill>
                <a:latin typeface="Arial Narrow"/>
                <a:ea typeface="Arial" panose="020B0604020202020204" pitchFamily="34" charset="0"/>
                <a:cs typeface="Times New Roman" panose="02020603050405020304" pitchFamily="18" charset="0"/>
              </a:rPr>
              <a:t> available at: </a:t>
            </a:r>
            <a:r>
              <a:rPr lang="en-GB" sz="1000" i="1" u="sng" dirty="0">
                <a:solidFill>
                  <a:srgbClr val="0000FF"/>
                </a:solidFill>
                <a:latin typeface="Arial Narrow"/>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oe.cd/</a:t>
            </a:r>
            <a:r>
              <a:rPr lang="en-GB" sz="1000" i="1" u="sng" dirty="0" err="1">
                <a:solidFill>
                  <a:srgbClr val="0000FF"/>
                </a:solidFill>
                <a:latin typeface="Arial Narrow"/>
                <a:cs typeface="Times New Roman" panose="02020603050405020304" pitchFamily="18" charset="0"/>
                <a:hlinkClick r:id="rId4">
                  <a:extLst>
                    <a:ext uri="{A12FA001-AC4F-418D-AE19-62706E023703}">
                      <ahyp:hlinkClr xmlns:ahyp="http://schemas.microsoft.com/office/drawing/2018/hyperlinkcolor" val="tx"/>
                    </a:ext>
                  </a:extLst>
                </a:hlinkClick>
              </a:rPr>
              <a:t>amr-onehealth</a:t>
            </a:r>
            <a:r>
              <a:rPr lang="en-GB" sz="1000" i="1" u="sng" dirty="0">
                <a:solidFill>
                  <a:srgbClr val="0000FF"/>
                </a:solidFill>
                <a:latin typeface="Arial Narrow"/>
                <a:cs typeface="Times New Roman" panose="02020603050405020304" pitchFamily="18" charset="0"/>
              </a:rPr>
              <a:t>.</a:t>
            </a:r>
            <a:endParaRPr lang="en-US" sz="1000" i="1" u="sng" dirty="0">
              <a:solidFill>
                <a:srgbClr val="0000FF"/>
              </a:solidFill>
              <a:latin typeface="Arial Narrow"/>
              <a:cs typeface="Times New Roman" panose="02020603050405020304" pitchFamily="18" charset="0"/>
            </a:endParaRPr>
          </a:p>
        </p:txBody>
      </p:sp>
      <p:graphicFrame>
        <p:nvGraphicFramePr>
          <p:cNvPr id="6" name="Chart 5">
            <a:extLst>
              <a:ext uri="{FF2B5EF4-FFF2-40B4-BE49-F238E27FC236}">
                <a16:creationId xmlns:a16="http://schemas.microsoft.com/office/drawing/2014/main" id="{CDB81C56-E973-0F93-8E60-4BEF9CED1010}"/>
              </a:ext>
            </a:extLst>
          </p:cNvPr>
          <p:cNvGraphicFramePr>
            <a:graphicFrameLocks/>
          </p:cNvGraphicFramePr>
          <p:nvPr>
            <p:extLst>
              <p:ext uri="{D42A27DB-BD31-4B8C-83A1-F6EECF244321}">
                <p14:modId xmlns:p14="http://schemas.microsoft.com/office/powerpoint/2010/main" val="1568551194"/>
              </p:ext>
            </p:extLst>
          </p:nvPr>
        </p:nvGraphicFramePr>
        <p:xfrm>
          <a:off x="301482" y="1467155"/>
          <a:ext cx="11101253" cy="39236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434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FE4D-1740-D248-A1BB-326312402D5C}"/>
              </a:ext>
            </a:extLst>
          </p:cNvPr>
          <p:cNvSpPr>
            <a:spLocks noGrp="1"/>
          </p:cNvSpPr>
          <p:nvPr>
            <p:ph type="title"/>
          </p:nvPr>
        </p:nvSpPr>
        <p:spPr>
          <a:xfrm>
            <a:off x="515932" y="413212"/>
            <a:ext cx="12182354" cy="581905"/>
          </a:xfrm>
        </p:spPr>
        <p:txBody>
          <a:bodyPr>
            <a:normAutofit fontScale="90000"/>
          </a:bodyPr>
          <a:lstStyle/>
          <a:p>
            <a:r>
              <a:rPr lang="en-US" sz="2800" b="1" dirty="0"/>
              <a:t>Unless We Take Action Now, Consumption Of Antibiotics Will Remain High</a:t>
            </a:r>
            <a:endParaRPr lang="en-US" b="1" dirty="0"/>
          </a:p>
        </p:txBody>
      </p:sp>
      <p:pic>
        <p:nvPicPr>
          <p:cNvPr id="7" name="Image 6" descr="Une image contenant texte, Police, Graphique, capture d’écran&#10;&#10;Description générée automatiquement">
            <a:extLst>
              <a:ext uri="{FF2B5EF4-FFF2-40B4-BE49-F238E27FC236}">
                <a16:creationId xmlns:a16="http://schemas.microsoft.com/office/drawing/2014/main" id="{7806F14E-8A7A-507C-DDFF-238C0CDC347F}"/>
              </a:ext>
            </a:extLst>
          </p:cNvPr>
          <p:cNvPicPr>
            <a:picLocks noChangeAspect="1"/>
          </p:cNvPicPr>
          <p:nvPr/>
        </p:nvPicPr>
        <p:blipFill>
          <a:blip r:embed="rId3"/>
          <a:stretch>
            <a:fillRect/>
          </a:stretch>
        </p:blipFill>
        <p:spPr>
          <a:xfrm>
            <a:off x="9645" y="5125067"/>
            <a:ext cx="12182354" cy="2158697"/>
          </a:xfrm>
          <a:prstGeom prst="rect">
            <a:avLst/>
          </a:prstGeom>
        </p:spPr>
      </p:pic>
      <p:sp>
        <p:nvSpPr>
          <p:cNvPr id="8" name="TextBox 7">
            <a:extLst>
              <a:ext uri="{FF2B5EF4-FFF2-40B4-BE49-F238E27FC236}">
                <a16:creationId xmlns:a16="http://schemas.microsoft.com/office/drawing/2014/main" id="{50754FCA-E3FB-AC33-099D-A1633DB1388E}"/>
              </a:ext>
            </a:extLst>
          </p:cNvPr>
          <p:cNvSpPr txBox="1"/>
          <p:nvPr/>
        </p:nvSpPr>
        <p:spPr>
          <a:xfrm>
            <a:off x="1776439" y="995117"/>
            <a:ext cx="3175819" cy="369332"/>
          </a:xfrm>
          <a:prstGeom prst="rect">
            <a:avLst/>
          </a:prstGeom>
          <a:noFill/>
        </p:spPr>
        <p:txBody>
          <a:bodyPr wrap="square" rtlCol="0">
            <a:spAutoFit/>
          </a:bodyPr>
          <a:lstStyle/>
          <a:p>
            <a:pPr algn="ctr"/>
            <a:r>
              <a:rPr lang="en-GB" dirty="0">
                <a:solidFill>
                  <a:srgbClr val="264457"/>
                </a:solidFill>
                <a:latin typeface="Arial Narrow"/>
              </a:rPr>
              <a:t>Human health</a:t>
            </a:r>
            <a:endParaRPr lang="en-US" dirty="0">
              <a:solidFill>
                <a:srgbClr val="264457"/>
              </a:solidFill>
              <a:latin typeface="Arial Narrow"/>
            </a:endParaRPr>
          </a:p>
        </p:txBody>
      </p:sp>
      <p:sp>
        <p:nvSpPr>
          <p:cNvPr id="9" name="TextBox 8">
            <a:extLst>
              <a:ext uri="{FF2B5EF4-FFF2-40B4-BE49-F238E27FC236}">
                <a16:creationId xmlns:a16="http://schemas.microsoft.com/office/drawing/2014/main" id="{3E215F9B-D834-3613-EFB7-BA9D3A17FC27}"/>
              </a:ext>
            </a:extLst>
          </p:cNvPr>
          <p:cNvSpPr txBox="1"/>
          <p:nvPr/>
        </p:nvSpPr>
        <p:spPr>
          <a:xfrm>
            <a:off x="7316111" y="995117"/>
            <a:ext cx="3175819" cy="369332"/>
          </a:xfrm>
          <a:prstGeom prst="rect">
            <a:avLst/>
          </a:prstGeom>
          <a:noFill/>
        </p:spPr>
        <p:txBody>
          <a:bodyPr wrap="square" rtlCol="0">
            <a:spAutoFit/>
          </a:bodyPr>
          <a:lstStyle/>
          <a:p>
            <a:pPr algn="ctr"/>
            <a:r>
              <a:rPr lang="en-GB" dirty="0">
                <a:solidFill>
                  <a:srgbClr val="264457"/>
                </a:solidFill>
                <a:latin typeface="Arial Narrow"/>
              </a:rPr>
              <a:t>Animal health</a:t>
            </a:r>
            <a:endParaRPr lang="en-US" dirty="0">
              <a:solidFill>
                <a:srgbClr val="264457"/>
              </a:solidFill>
              <a:latin typeface="Arial Narrow"/>
            </a:endParaRPr>
          </a:p>
        </p:txBody>
      </p:sp>
      <p:graphicFrame>
        <p:nvGraphicFramePr>
          <p:cNvPr id="10" name="Chart 9">
            <a:extLst>
              <a:ext uri="{FF2B5EF4-FFF2-40B4-BE49-F238E27FC236}">
                <a16:creationId xmlns:a16="http://schemas.microsoft.com/office/drawing/2014/main" id="{4B4E2D7B-1229-87E8-551D-18AC226E5058}"/>
              </a:ext>
            </a:extLst>
          </p:cNvPr>
          <p:cNvGraphicFramePr>
            <a:graphicFrameLocks/>
          </p:cNvGraphicFramePr>
          <p:nvPr>
            <p:extLst>
              <p:ext uri="{D42A27DB-BD31-4B8C-83A1-F6EECF244321}">
                <p14:modId xmlns:p14="http://schemas.microsoft.com/office/powerpoint/2010/main" val="3230225438"/>
              </p:ext>
            </p:extLst>
          </p:nvPr>
        </p:nvGraphicFramePr>
        <p:xfrm>
          <a:off x="762000" y="1440634"/>
          <a:ext cx="5204699" cy="402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E48F73DA-A31E-AA36-D400-DD7DBE971008}"/>
              </a:ext>
            </a:extLst>
          </p:cNvPr>
          <p:cNvGraphicFramePr>
            <a:graphicFrameLocks/>
          </p:cNvGraphicFramePr>
          <p:nvPr>
            <p:extLst>
              <p:ext uri="{D42A27DB-BD31-4B8C-83A1-F6EECF244321}">
                <p14:modId xmlns:p14="http://schemas.microsoft.com/office/powerpoint/2010/main" val="1600365034"/>
              </p:ext>
            </p:extLst>
          </p:nvPr>
        </p:nvGraphicFramePr>
        <p:xfrm>
          <a:off x="6301220" y="1364449"/>
          <a:ext cx="5205600" cy="40355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3840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6" descr="Une image contenant texte, Police, Graphique, capture d’écran&#10;&#10;Description générée automatiquement">
            <a:extLst>
              <a:ext uri="{FF2B5EF4-FFF2-40B4-BE49-F238E27FC236}">
                <a16:creationId xmlns:a16="http://schemas.microsoft.com/office/drawing/2014/main" id="{F483D669-A822-42BD-E289-552558390DF2}"/>
              </a:ext>
            </a:extLst>
          </p:cNvPr>
          <p:cNvPicPr>
            <a:picLocks noChangeAspect="1"/>
          </p:cNvPicPr>
          <p:nvPr/>
        </p:nvPicPr>
        <p:blipFill>
          <a:blip r:embed="rId3"/>
          <a:stretch>
            <a:fillRect/>
          </a:stretch>
        </p:blipFill>
        <p:spPr>
          <a:xfrm>
            <a:off x="9645" y="5125067"/>
            <a:ext cx="12182354" cy="2158697"/>
          </a:xfrm>
          <a:prstGeom prst="rect">
            <a:avLst/>
          </a:prstGeom>
        </p:spPr>
      </p:pic>
      <p:sp>
        <p:nvSpPr>
          <p:cNvPr id="2" name="Title 1">
            <a:extLst>
              <a:ext uri="{FF2B5EF4-FFF2-40B4-BE49-F238E27FC236}">
                <a16:creationId xmlns:a16="http://schemas.microsoft.com/office/drawing/2014/main" id="{1A16FE4D-1740-D248-A1BB-326312402D5C}"/>
              </a:ext>
            </a:extLst>
          </p:cNvPr>
          <p:cNvSpPr>
            <a:spLocks noGrp="1"/>
          </p:cNvSpPr>
          <p:nvPr>
            <p:ph type="title"/>
          </p:nvPr>
        </p:nvSpPr>
        <p:spPr>
          <a:xfrm>
            <a:off x="515932" y="423934"/>
            <a:ext cx="9698990" cy="581905"/>
          </a:xfrm>
        </p:spPr>
        <p:txBody>
          <a:bodyPr>
            <a:normAutofit/>
          </a:bodyPr>
          <a:lstStyle/>
          <a:p>
            <a:r>
              <a:rPr lang="en-US" sz="2800" b="1" dirty="0"/>
              <a:t>We Are Exhausting Our Antibiotic Arsenal</a:t>
            </a:r>
            <a:endParaRPr lang="en-US" b="1" dirty="0"/>
          </a:p>
        </p:txBody>
      </p:sp>
      <p:graphicFrame>
        <p:nvGraphicFramePr>
          <p:cNvPr id="4" name="Chart 3">
            <a:extLst>
              <a:ext uri="{FF2B5EF4-FFF2-40B4-BE49-F238E27FC236}">
                <a16:creationId xmlns:a16="http://schemas.microsoft.com/office/drawing/2014/main" id="{0BD3A031-CBFA-BB52-3967-37A0EC52A749}"/>
              </a:ext>
            </a:extLst>
          </p:cNvPr>
          <p:cNvGraphicFramePr>
            <a:graphicFrameLocks/>
          </p:cNvGraphicFramePr>
          <p:nvPr>
            <p:extLst>
              <p:ext uri="{D42A27DB-BD31-4B8C-83A1-F6EECF244321}">
                <p14:modId xmlns:p14="http://schemas.microsoft.com/office/powerpoint/2010/main" val="4279875592"/>
              </p:ext>
            </p:extLst>
          </p:nvPr>
        </p:nvGraphicFramePr>
        <p:xfrm>
          <a:off x="515932" y="1596516"/>
          <a:ext cx="11311642" cy="4161826"/>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5DED916-A346-DCD9-59FC-02A85F8BEF95}"/>
              </a:ext>
            </a:extLst>
          </p:cNvPr>
          <p:cNvSpPr txBox="1"/>
          <p:nvPr/>
        </p:nvSpPr>
        <p:spPr>
          <a:xfrm>
            <a:off x="515932" y="6858000"/>
            <a:ext cx="11679609" cy="400110"/>
          </a:xfrm>
          <a:prstGeom prst="rect">
            <a:avLst/>
          </a:prstGeom>
          <a:noFill/>
        </p:spPr>
        <p:txBody>
          <a:bodyPr wrap="square" rtlCol="0">
            <a:spAutoFit/>
          </a:bodyPr>
          <a:lstStyle/>
          <a:p>
            <a:r>
              <a:rPr lang="en-US" sz="1000" i="1">
                <a:effectLst/>
                <a:latin typeface="Arial Narrow" panose="020B0606020202030204" pitchFamily="34" charset="0"/>
                <a:ea typeface="Arial" panose="020B0604020202020204" pitchFamily="34" charset="0"/>
                <a:cs typeface="Times New Roman" panose="02020603050405020304" pitchFamily="18" charset="0"/>
              </a:rPr>
              <a:t>Notes: </a:t>
            </a:r>
            <a:r>
              <a:rPr lang="en-US" sz="1000" i="1">
                <a:latin typeface="Arial Narrow" panose="020B0606020202030204" pitchFamily="34" charset="0"/>
                <a:ea typeface="Arial" panose="020B0604020202020204" pitchFamily="34" charset="0"/>
                <a:cs typeface="Times New Roman" panose="02020603050405020304" pitchFamily="18" charset="0"/>
              </a:rPr>
              <a:t>O</a:t>
            </a:r>
            <a:r>
              <a:rPr lang="en-US" sz="1000" i="1">
                <a:effectLst/>
                <a:latin typeface="Arial Narrow" panose="020B0606020202030204" pitchFamily="34" charset="0"/>
                <a:ea typeface="Arial" panose="020B0604020202020204" pitchFamily="34" charset="0"/>
                <a:cs typeface="Times New Roman" panose="02020603050405020304" pitchFamily="18" charset="0"/>
              </a:rPr>
              <a:t>ECD analysis covers G20 countries for 12 antibiotic-bacterium combinations. Historical data go from 2005 to 2020, and forecasts start in 2021.</a:t>
            </a:r>
          </a:p>
          <a:p>
            <a:r>
              <a:rPr lang="en-US" sz="1000" i="1">
                <a:effectLst/>
                <a:latin typeface="Arial Narrow" panose="020B0606020202030204" pitchFamily="34" charset="0"/>
                <a:ea typeface="Arial" panose="020B0604020202020204" pitchFamily="34" charset="0"/>
                <a:cs typeface="Times New Roman" panose="02020603050405020304" pitchFamily="18" charset="0"/>
              </a:rPr>
              <a:t>Source: OECD (2023), Embracing a One Health Approach to Fight Antimicrobial Resistance,</a:t>
            </a:r>
            <a:r>
              <a:rPr lang="en-GB" sz="1000" i="1">
                <a:effectLst/>
                <a:latin typeface="Arial Narrow" panose="020B0606020202030204" pitchFamily="34" charset="0"/>
                <a:ea typeface="Arial" panose="020B0604020202020204" pitchFamily="34" charset="0"/>
                <a:cs typeface="Times New Roman" panose="02020603050405020304" pitchFamily="18" charset="0"/>
              </a:rPr>
              <a:t> available at: </a:t>
            </a:r>
            <a:r>
              <a:rPr lang="en-GB" sz="1000" i="1" u="sng">
                <a:solidFill>
                  <a:srgbClr val="0000FF"/>
                </a:solidFill>
                <a:effectLst/>
                <a:latin typeface="Arial Narrow" panose="020B0606020202030204" pitchFamily="34" charset="0"/>
                <a:ea typeface="Arial" panose="020B0604020202020204" pitchFamily="34" charset="0"/>
                <a:cs typeface="Times New Roman" panose="02020603050405020304" pitchFamily="18" charset="0"/>
                <a:hlinkClick r:id="rId5"/>
              </a:rPr>
              <a:t>oe.cd/amr-onehealth</a:t>
            </a:r>
            <a:r>
              <a:rPr lang="en-GB" sz="1000" i="1">
                <a:effectLst/>
                <a:latin typeface="Arial Narrow" panose="020B0606020202030204" pitchFamily="34" charset="0"/>
                <a:ea typeface="Arial" panose="020B0604020202020204" pitchFamily="34" charset="0"/>
                <a:cs typeface="Times New Roman" panose="02020603050405020304" pitchFamily="18" charset="0"/>
              </a:rPr>
              <a:t>.</a:t>
            </a:r>
            <a:endParaRPr lang="en-US" sz="1000" i="1" dirty="0">
              <a:latin typeface="Arial Narrow" panose="020B0606020202030204" pitchFamily="34" charset="0"/>
            </a:endParaRPr>
          </a:p>
        </p:txBody>
      </p:sp>
      <p:sp>
        <p:nvSpPr>
          <p:cNvPr id="10" name="TextBox 9">
            <a:extLst>
              <a:ext uri="{FF2B5EF4-FFF2-40B4-BE49-F238E27FC236}">
                <a16:creationId xmlns:a16="http://schemas.microsoft.com/office/drawing/2014/main" id="{EF003D87-F8AE-6373-3A8C-C7678FA53EF4}"/>
              </a:ext>
            </a:extLst>
          </p:cNvPr>
          <p:cNvSpPr txBox="1"/>
          <p:nvPr/>
        </p:nvSpPr>
        <p:spPr>
          <a:xfrm>
            <a:off x="515932" y="1185593"/>
            <a:ext cx="10654988" cy="400110"/>
          </a:xfrm>
          <a:prstGeom prst="rect">
            <a:avLst/>
          </a:prstGeom>
          <a:noFill/>
        </p:spPr>
        <p:txBody>
          <a:bodyPr wrap="square">
            <a:spAutoFit/>
          </a:bodyPr>
          <a:lstStyle/>
          <a:p>
            <a:pPr marL="0" indent="0">
              <a:buClr>
                <a:schemeClr val="accent5"/>
              </a:buClr>
              <a:buFont typeface="Arial" panose="020B0604020202020204" pitchFamily="34" charset="0"/>
              <a:buNone/>
            </a:pPr>
            <a:r>
              <a:rPr lang="en-US" sz="2000" b="1" dirty="0">
                <a:solidFill>
                  <a:srgbClr val="0C5DAB"/>
                </a:solidFill>
                <a:latin typeface="Calibri" panose="020F0502020204030204" pitchFamily="34" charset="0"/>
                <a:ea typeface="Calibri" panose="020F0502020204030204" pitchFamily="34" charset="0"/>
                <a:cs typeface="Calibri" panose="020F0502020204030204" pitchFamily="34" charset="0"/>
              </a:rPr>
              <a:t>Across G20, resistance to last resort drugs increased by 58% in the last two decades</a:t>
            </a:r>
          </a:p>
        </p:txBody>
      </p:sp>
    </p:spTree>
    <p:extLst>
      <p:ext uri="{BB962C8B-B14F-4D97-AF65-F5344CB8AC3E}">
        <p14:creationId xmlns:p14="http://schemas.microsoft.com/office/powerpoint/2010/main" val="75896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698582" y="431158"/>
            <a:ext cx="6022258" cy="727082"/>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rgbClr val="2C70BA"/>
                </a:solidFill>
                <a:effectLst/>
                <a:uLnTx/>
                <a:uFillTx/>
                <a:latin typeface="Futura Std Light" panose="020B0402020204020303" pitchFamily="34" charset="0"/>
                <a:ea typeface="+mj-ea"/>
                <a:cs typeface="+mj-cs"/>
              </a:rPr>
              <a:t>We pay a high price for inaction</a:t>
            </a:r>
          </a:p>
        </p:txBody>
      </p:sp>
      <p:graphicFrame>
        <p:nvGraphicFramePr>
          <p:cNvPr id="6" name="Chart 5">
            <a:extLst>
              <a:ext uri="{FF2B5EF4-FFF2-40B4-BE49-F238E27FC236}">
                <a16:creationId xmlns:a16="http://schemas.microsoft.com/office/drawing/2014/main" id="{76DBB491-CD4E-0007-0F6B-73796A2DA045}"/>
              </a:ext>
            </a:extLst>
          </p:cNvPr>
          <p:cNvGraphicFramePr>
            <a:graphicFrameLocks/>
          </p:cNvGraphicFramePr>
          <p:nvPr>
            <p:extLst>
              <p:ext uri="{D42A27DB-BD31-4B8C-83A1-F6EECF244321}">
                <p14:modId xmlns:p14="http://schemas.microsoft.com/office/powerpoint/2010/main" val="2987703347"/>
              </p:ext>
            </p:extLst>
          </p:nvPr>
        </p:nvGraphicFramePr>
        <p:xfrm>
          <a:off x="6096000" y="1458876"/>
          <a:ext cx="5890749" cy="4532658"/>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descr="Une image contenant texte, Police, Graphique, capture d’écran&#10;&#10;Description générée automatiquement">
            <a:extLst>
              <a:ext uri="{FF2B5EF4-FFF2-40B4-BE49-F238E27FC236}">
                <a16:creationId xmlns:a16="http://schemas.microsoft.com/office/drawing/2014/main" id="{7312F578-BD99-A724-CDCC-D6E1273FAA54}"/>
              </a:ext>
            </a:extLst>
          </p:cNvPr>
          <p:cNvPicPr>
            <a:picLocks noChangeAspect="1"/>
          </p:cNvPicPr>
          <p:nvPr/>
        </p:nvPicPr>
        <p:blipFill>
          <a:blip r:embed="rId4"/>
          <a:stretch>
            <a:fillRect/>
          </a:stretch>
        </p:blipFill>
        <p:spPr>
          <a:xfrm>
            <a:off x="9645" y="5125067"/>
            <a:ext cx="12182354" cy="2158697"/>
          </a:xfrm>
          <a:prstGeom prst="rect">
            <a:avLst/>
          </a:prstGeom>
        </p:spPr>
      </p:pic>
      <p:sp>
        <p:nvSpPr>
          <p:cNvPr id="8" name="Text Placeholder 10">
            <a:extLst>
              <a:ext uri="{FF2B5EF4-FFF2-40B4-BE49-F238E27FC236}">
                <a16:creationId xmlns:a16="http://schemas.microsoft.com/office/drawing/2014/main" id="{113D2DEC-CF6A-C09F-4E49-18201023F5DA}"/>
              </a:ext>
            </a:extLst>
          </p:cNvPr>
          <p:cNvSpPr txBox="1">
            <a:spLocks/>
          </p:cNvSpPr>
          <p:nvPr/>
        </p:nvSpPr>
        <p:spPr>
          <a:xfrm>
            <a:off x="692604" y="1515229"/>
            <a:ext cx="5409374" cy="4689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Futura Std Light" panose="020B04020202040203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utura Std Light" panose="020B04020202040203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Futura Std Light" panose="020B04020202040203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Std Light" panose="020B04020202040203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utura Std Light" panose="020B04020202040203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5"/>
              </a:buClr>
              <a:buNone/>
            </a:pPr>
            <a:r>
              <a:rPr lang="en-US" dirty="0">
                <a:solidFill>
                  <a:schemeClr val="accent1"/>
                </a:solidFill>
              </a:rPr>
              <a:t>Every year, globally, we: </a:t>
            </a:r>
          </a:p>
          <a:p>
            <a:pPr lvl="1">
              <a:buClr>
                <a:schemeClr val="accent5"/>
              </a:buClr>
            </a:pPr>
            <a:endParaRPr lang="en-US" sz="2400" dirty="0">
              <a:solidFill>
                <a:schemeClr val="accent1"/>
              </a:solidFill>
            </a:endParaRPr>
          </a:p>
          <a:p>
            <a:pPr lvl="1">
              <a:buClr>
                <a:schemeClr val="accent5"/>
              </a:buClr>
            </a:pPr>
            <a:r>
              <a:rPr lang="en-US" sz="2400" dirty="0">
                <a:solidFill>
                  <a:schemeClr val="accent1"/>
                </a:solidFill>
              </a:rPr>
              <a:t>Spend nearly </a:t>
            </a:r>
            <a:r>
              <a:rPr lang="en-US" sz="2400" dirty="0">
                <a:solidFill>
                  <a:schemeClr val="accent5"/>
                </a:solidFill>
              </a:rPr>
              <a:t>USD PPP 594 billion </a:t>
            </a:r>
            <a:r>
              <a:rPr lang="en-US" sz="2400" dirty="0">
                <a:solidFill>
                  <a:schemeClr val="accent1"/>
                </a:solidFill>
              </a:rPr>
              <a:t>to treat resistant infections and their consequences </a:t>
            </a:r>
          </a:p>
          <a:p>
            <a:pPr lvl="1">
              <a:buClr>
                <a:schemeClr val="accent5"/>
              </a:buClr>
            </a:pPr>
            <a:endParaRPr lang="en-US" sz="2400" dirty="0">
              <a:solidFill>
                <a:schemeClr val="accent1"/>
              </a:solidFill>
            </a:endParaRPr>
          </a:p>
          <a:p>
            <a:pPr lvl="1">
              <a:buClr>
                <a:schemeClr val="accent5"/>
              </a:buClr>
            </a:pPr>
            <a:r>
              <a:rPr lang="en-US" sz="2400" dirty="0">
                <a:solidFill>
                  <a:schemeClr val="accent1"/>
                </a:solidFill>
              </a:rPr>
              <a:t>Lose nearly </a:t>
            </a:r>
            <a:r>
              <a:rPr lang="en-US" sz="2400" dirty="0">
                <a:solidFill>
                  <a:schemeClr val="accent5"/>
                </a:solidFill>
              </a:rPr>
              <a:t>USD PPP 691 billion</a:t>
            </a:r>
            <a:r>
              <a:rPr lang="en-US" sz="2400" dirty="0">
                <a:solidFill>
                  <a:schemeClr val="accent1"/>
                </a:solidFill>
              </a:rPr>
              <a:t> through reduced participation in the workforce and productivity at work</a:t>
            </a:r>
          </a:p>
          <a:p>
            <a:pPr lvl="1">
              <a:buClr>
                <a:schemeClr val="accent5"/>
              </a:buClr>
            </a:pPr>
            <a:endParaRPr lang="en-US" sz="2400" dirty="0">
              <a:solidFill>
                <a:schemeClr val="accent1"/>
              </a:solidFill>
            </a:endParaRPr>
          </a:p>
          <a:p>
            <a:pPr lvl="1">
              <a:buClr>
                <a:schemeClr val="accent5"/>
              </a:buClr>
            </a:pPr>
            <a:endParaRPr lang="en-US" sz="2400" dirty="0">
              <a:solidFill>
                <a:schemeClr val="accent1"/>
              </a:solidFill>
            </a:endParaRPr>
          </a:p>
          <a:p>
            <a:pPr lvl="1">
              <a:buClr>
                <a:schemeClr val="accent5"/>
              </a:buClr>
            </a:pPr>
            <a:endParaRPr lang="en-US" sz="2400" dirty="0">
              <a:solidFill>
                <a:schemeClr val="accent1"/>
              </a:solidFill>
            </a:endParaRPr>
          </a:p>
          <a:p>
            <a:pPr lvl="1">
              <a:buClr>
                <a:schemeClr val="accent5"/>
              </a:buClr>
            </a:pPr>
            <a:endParaRPr lang="en-US" dirty="0">
              <a:solidFill>
                <a:schemeClr val="accent1"/>
              </a:solidFill>
            </a:endParaRPr>
          </a:p>
          <a:p>
            <a:pPr lvl="1">
              <a:buClr>
                <a:schemeClr val="accent5"/>
              </a:buClr>
            </a:pPr>
            <a:endParaRPr lang="en-US" dirty="0">
              <a:solidFill>
                <a:schemeClr val="accent1"/>
              </a:solidFill>
            </a:endParaRPr>
          </a:p>
          <a:p>
            <a:endParaRPr lang="en-US" dirty="0"/>
          </a:p>
        </p:txBody>
      </p:sp>
      <p:sp>
        <p:nvSpPr>
          <p:cNvPr id="12" name="TextBox 11">
            <a:extLst>
              <a:ext uri="{FF2B5EF4-FFF2-40B4-BE49-F238E27FC236}">
                <a16:creationId xmlns:a16="http://schemas.microsoft.com/office/drawing/2014/main" id="{D54DC3DA-B965-FA4D-9BC5-7FCEFF7B9CE7}"/>
              </a:ext>
            </a:extLst>
          </p:cNvPr>
          <p:cNvSpPr txBox="1"/>
          <p:nvPr/>
        </p:nvSpPr>
        <p:spPr>
          <a:xfrm>
            <a:off x="198120" y="6858000"/>
            <a:ext cx="112471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Sources: OECD analyses as featured in 1) Global Leaders Group on AMR (2024), Towards specific commitments and action in the response to antimicrobial resistance available at: </a:t>
            </a:r>
            <a:r>
              <a:rPr kumimoji="0" lang="en-US" sz="1000" b="0" i="1" u="none" strike="noStrike" kern="1200" cap="none" spc="0" normalizeH="0" baseline="0" noProof="0" dirty="0">
                <a:ln>
                  <a:noFill/>
                </a:ln>
                <a:solidFill>
                  <a:srgbClr val="3F3F3F"/>
                </a:solidFill>
                <a:effectLst/>
                <a:uLnTx/>
                <a:uFillTx/>
                <a:latin typeface="Arial Narrow"/>
                <a:ea typeface="+mn-ea"/>
                <a:cs typeface="+mn-cs"/>
                <a:hlinkClick r:id="rId5"/>
              </a:rPr>
              <a:t>Annex to the GLG Report: Towards specific commitments and action in the response to antimicrobial resistance (amrleaders.org)</a:t>
            </a:r>
            <a:r>
              <a:rPr kumimoji="0" lang="en-US" sz="1000" b="0" i="1" u="none" strike="noStrike" kern="1200" cap="none" spc="0" normalizeH="0" baseline="0" noProof="0" dirty="0">
                <a:ln>
                  <a:noFill/>
                </a:ln>
                <a:solidFill>
                  <a:srgbClr val="3F3F3F"/>
                </a:solidFill>
                <a:effectLst/>
                <a:uLnTx/>
                <a:uFillTx/>
                <a:latin typeface="Arial Narrow"/>
                <a:ea typeface="+mn-ea"/>
                <a:cs typeface="+mn-cs"/>
              </a:rPr>
              <a:t> </a:t>
            </a:r>
            <a:r>
              <a:rPr kumimoji="0" lang="en-US"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2) OECD (2023), Embracing a One Health Approach to Fight Antimicrobial Resistance,</a:t>
            </a:r>
            <a:r>
              <a:rPr kumimoji="0" lang="en-GB"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 available at: </a:t>
            </a:r>
            <a:r>
              <a:rPr kumimoji="0" lang="en-GB" sz="1000" b="0" i="1" u="sng" strike="noStrike" kern="1200" cap="none" spc="0" normalizeH="0" baseline="0" noProof="0" dirty="0">
                <a:ln>
                  <a:noFill/>
                </a:ln>
                <a:solidFill>
                  <a:srgbClr val="0000FF"/>
                </a:solidFill>
                <a:effectLst/>
                <a:uLnTx/>
                <a:uFillTx/>
                <a:latin typeface="Arial Narrow"/>
                <a:ea typeface="Arial" panose="020B0604020202020204" pitchFamily="34" charset="0"/>
                <a:cs typeface="Times New Roman" panose="02020603050405020304" pitchFamily="18" charset="0"/>
                <a:hlinkClick r:id="rId6"/>
              </a:rPr>
              <a:t>oe.cd/</a:t>
            </a:r>
            <a:r>
              <a:rPr kumimoji="0" lang="en-GB" sz="1000" b="0" i="1" u="sng" strike="noStrike" kern="1200" cap="none" spc="0" normalizeH="0" baseline="0" noProof="0" dirty="0" err="1">
                <a:ln>
                  <a:noFill/>
                </a:ln>
                <a:solidFill>
                  <a:srgbClr val="0000FF"/>
                </a:solidFill>
                <a:effectLst/>
                <a:uLnTx/>
                <a:uFillTx/>
                <a:latin typeface="Arial Narrow"/>
                <a:ea typeface="Arial" panose="020B0604020202020204" pitchFamily="34" charset="0"/>
                <a:cs typeface="Times New Roman" panose="02020603050405020304" pitchFamily="18" charset="0"/>
                <a:hlinkClick r:id="rId6"/>
              </a:rPr>
              <a:t>amr-onehealth</a:t>
            </a:r>
            <a:r>
              <a:rPr kumimoji="0" lang="en-GB"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a:t>
            </a:r>
            <a:endParaRPr kumimoji="0" lang="en-US" sz="1000" b="0" i="1" u="none" strike="noStrike" kern="1200" cap="none" spc="0" normalizeH="0" baseline="0" noProof="0" dirty="0">
              <a:ln>
                <a:noFill/>
              </a:ln>
              <a:solidFill>
                <a:srgbClr val="3F3F3F"/>
              </a:solidFill>
              <a:effectLst/>
              <a:uLnTx/>
              <a:uFillTx/>
              <a:latin typeface="Arial Narrow"/>
              <a:ea typeface="+mn-ea"/>
              <a:cs typeface="+mn-cs"/>
            </a:endParaRPr>
          </a:p>
        </p:txBody>
      </p:sp>
    </p:spTree>
    <p:extLst>
      <p:ext uri="{BB962C8B-B14F-4D97-AF65-F5344CB8AC3E}">
        <p14:creationId xmlns:p14="http://schemas.microsoft.com/office/powerpoint/2010/main" val="4132308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6" descr="Une image contenant texte, Police, Graphique, capture d’écran&#10;&#10;Description générée automatiquement">
            <a:extLst>
              <a:ext uri="{FF2B5EF4-FFF2-40B4-BE49-F238E27FC236}">
                <a16:creationId xmlns:a16="http://schemas.microsoft.com/office/drawing/2014/main" id="{F483D669-A822-42BD-E289-552558390DF2}"/>
              </a:ext>
            </a:extLst>
          </p:cNvPr>
          <p:cNvPicPr>
            <a:picLocks noChangeAspect="1"/>
          </p:cNvPicPr>
          <p:nvPr/>
        </p:nvPicPr>
        <p:blipFill>
          <a:blip r:embed="rId3"/>
          <a:stretch>
            <a:fillRect/>
          </a:stretch>
        </p:blipFill>
        <p:spPr>
          <a:xfrm>
            <a:off x="9645" y="5125067"/>
            <a:ext cx="12182354" cy="2158697"/>
          </a:xfrm>
          <a:prstGeom prst="rect">
            <a:avLst/>
          </a:prstGeom>
        </p:spPr>
      </p:pic>
      <p:sp>
        <p:nvSpPr>
          <p:cNvPr id="2" name="Title 1">
            <a:extLst>
              <a:ext uri="{FF2B5EF4-FFF2-40B4-BE49-F238E27FC236}">
                <a16:creationId xmlns:a16="http://schemas.microsoft.com/office/drawing/2014/main" id="{1A16FE4D-1740-D248-A1BB-326312402D5C}"/>
              </a:ext>
            </a:extLst>
          </p:cNvPr>
          <p:cNvSpPr>
            <a:spLocks noGrp="1"/>
          </p:cNvSpPr>
          <p:nvPr>
            <p:ph type="title"/>
          </p:nvPr>
        </p:nvSpPr>
        <p:spPr>
          <a:xfrm>
            <a:off x="515932" y="423934"/>
            <a:ext cx="9698990" cy="581905"/>
          </a:xfrm>
        </p:spPr>
        <p:txBody>
          <a:bodyPr>
            <a:normAutofit/>
          </a:bodyPr>
          <a:lstStyle/>
          <a:p>
            <a:r>
              <a:rPr lang="en-US" sz="2800" b="1" dirty="0"/>
              <a:t>The Time for One Health Action is Now</a:t>
            </a:r>
            <a:endParaRPr lang="en-US" b="1" dirty="0"/>
          </a:p>
        </p:txBody>
      </p:sp>
      <p:sp>
        <p:nvSpPr>
          <p:cNvPr id="7" name="TextBox 6">
            <a:extLst>
              <a:ext uri="{FF2B5EF4-FFF2-40B4-BE49-F238E27FC236}">
                <a16:creationId xmlns:a16="http://schemas.microsoft.com/office/drawing/2014/main" id="{95DED916-A346-DCD9-59FC-02A85F8BEF95}"/>
              </a:ext>
            </a:extLst>
          </p:cNvPr>
          <p:cNvSpPr txBox="1"/>
          <p:nvPr/>
        </p:nvSpPr>
        <p:spPr>
          <a:xfrm>
            <a:off x="515932" y="6858000"/>
            <a:ext cx="1167960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effectLst/>
                <a:uLnTx/>
                <a:uFillTx/>
                <a:ea typeface="Arial" panose="020B0604020202020204" pitchFamily="34" charset="0"/>
                <a:cs typeface="Times New Roman" panose="02020603050405020304" pitchFamily="18" charset="0"/>
              </a:rPr>
              <a:t>Note: WHO considers that financing AMR action plans is the final stage of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effectLst/>
                <a:uLnTx/>
                <a:uFillTx/>
                <a:ea typeface="Arial" panose="020B0604020202020204" pitchFamily="34" charset="0"/>
                <a:cs typeface="Times New Roman" panose="02020603050405020304" pitchFamily="18" charset="0"/>
              </a:rPr>
              <a:t>Source: FAO, UNEP, WHO and WOAH (2023), Tracking Antimicrobial Resistance Country Self- Assessment Survey 2023,</a:t>
            </a:r>
            <a:r>
              <a:rPr kumimoji="0" lang="en-GB" sz="1000" b="0" i="1" u="none" strike="noStrike" kern="1200" cap="none" spc="0" normalizeH="0" baseline="0" noProof="0" dirty="0">
                <a:ln>
                  <a:noFill/>
                </a:ln>
                <a:effectLst/>
                <a:uLnTx/>
                <a:uFillTx/>
                <a:ea typeface="Arial" panose="020B0604020202020204" pitchFamily="34" charset="0"/>
                <a:cs typeface="Times New Roman" panose="02020603050405020304" pitchFamily="18" charset="0"/>
              </a:rPr>
              <a:t> available at: </a:t>
            </a:r>
            <a:r>
              <a:rPr kumimoji="0" lang="en-GB" sz="1000" b="0" i="1" u="sng" strike="noStrike" kern="1200" cap="none" spc="0" normalizeH="0" baseline="0" noProof="0" dirty="0">
                <a:ln>
                  <a:noFill/>
                </a:ln>
                <a:solidFill>
                  <a:srgbClr val="0000FF"/>
                </a:solidFill>
                <a:effectLst/>
                <a:uLnTx/>
                <a:uFillTx/>
                <a:ea typeface="Arial" panose="020B0604020202020204" pitchFamily="34" charset="0"/>
                <a:cs typeface="Times New Roman" panose="02020603050405020304" pitchFamily="18" charset="0"/>
              </a:rPr>
              <a:t>https://amrcountryprogress.org/#/map-view</a:t>
            </a:r>
            <a:r>
              <a:rPr lang="en-GB" sz="1000" i="1" u="sng" dirty="0">
                <a:solidFill>
                  <a:srgbClr val="0000FF"/>
                </a:solidFill>
                <a:cs typeface="Times New Roman" panose="02020603050405020304" pitchFamily="18" charset="0"/>
              </a:rPr>
              <a:t>.</a:t>
            </a:r>
            <a:endParaRPr lang="en-US" sz="1000" i="1" u="sng" dirty="0">
              <a:solidFill>
                <a:srgbClr val="0000FF"/>
              </a:solidFill>
              <a:cs typeface="Times New Roman" panose="02020603050405020304" pitchFamily="18" charset="0"/>
            </a:endParaRPr>
          </a:p>
          <a:p>
            <a:endParaRPr lang="en-US" sz="1000" i="1" dirty="0">
              <a:latin typeface="Arial Narrow" panose="020B0606020202030204" pitchFamily="34" charset="0"/>
            </a:endParaRPr>
          </a:p>
        </p:txBody>
      </p:sp>
      <p:sp>
        <p:nvSpPr>
          <p:cNvPr id="10" name="TextBox 9">
            <a:extLst>
              <a:ext uri="{FF2B5EF4-FFF2-40B4-BE49-F238E27FC236}">
                <a16:creationId xmlns:a16="http://schemas.microsoft.com/office/drawing/2014/main" id="{EF003D87-F8AE-6373-3A8C-C7678FA53EF4}"/>
              </a:ext>
            </a:extLst>
          </p:cNvPr>
          <p:cNvSpPr txBox="1"/>
          <p:nvPr/>
        </p:nvSpPr>
        <p:spPr>
          <a:xfrm>
            <a:off x="515932" y="1185593"/>
            <a:ext cx="10654988" cy="400110"/>
          </a:xfrm>
          <a:prstGeom prst="rect">
            <a:avLst/>
          </a:prstGeom>
          <a:noFill/>
        </p:spPr>
        <p:txBody>
          <a:bodyPr wrap="square">
            <a:spAutoFit/>
          </a:bodyPr>
          <a:lstStyle/>
          <a:p>
            <a:pPr marL="0" indent="0">
              <a:buNone/>
            </a:pPr>
            <a:r>
              <a:rPr lang="en-US" sz="2000" dirty="0">
                <a:solidFill>
                  <a:schemeClr val="tx2"/>
                </a:solidFill>
              </a:rPr>
              <a:t>Implementation of selected AMR policies in OECD, EU and G20 countries</a:t>
            </a:r>
            <a:endParaRPr lang="en-GB" sz="2000" dirty="0">
              <a:solidFill>
                <a:schemeClr val="tx2"/>
              </a:solidFill>
            </a:endParaRPr>
          </a:p>
        </p:txBody>
      </p:sp>
      <p:graphicFrame>
        <p:nvGraphicFramePr>
          <p:cNvPr id="5" name="Chart 4">
            <a:extLst>
              <a:ext uri="{FF2B5EF4-FFF2-40B4-BE49-F238E27FC236}">
                <a16:creationId xmlns:a16="http://schemas.microsoft.com/office/drawing/2014/main" id="{4E7F3D41-1150-7672-9A52-5E5057586BE3}"/>
              </a:ext>
            </a:extLst>
          </p:cNvPr>
          <p:cNvGraphicFramePr>
            <a:graphicFrameLocks/>
          </p:cNvGraphicFramePr>
          <p:nvPr>
            <p:extLst>
              <p:ext uri="{D42A27DB-BD31-4B8C-83A1-F6EECF244321}">
                <p14:modId xmlns:p14="http://schemas.microsoft.com/office/powerpoint/2010/main" val="1484691194"/>
              </p:ext>
            </p:extLst>
          </p:nvPr>
        </p:nvGraphicFramePr>
        <p:xfrm>
          <a:off x="940045" y="1577858"/>
          <a:ext cx="9806761" cy="40945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3519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9FE33B-60C5-96AF-450E-65219E4B12DF}"/>
              </a:ext>
            </a:extLst>
          </p:cNvPr>
          <p:cNvSpPr>
            <a:spLocks noGrp="1"/>
          </p:cNvSpPr>
          <p:nvPr/>
        </p:nvSpPr>
        <p:spPr>
          <a:xfrm>
            <a:off x="698582" y="431158"/>
            <a:ext cx="11112418" cy="727082"/>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2800" kern="1200">
                <a:solidFill>
                  <a:srgbClr val="2C70BA"/>
                </a:solidFill>
                <a:latin typeface="Futura Std Light" panose="020B0402020204020303" pitchFamily="34" charset="0"/>
                <a:ea typeface="+mj-ea"/>
                <a:cs typeface="+mj-cs"/>
              </a:defRPr>
            </a:lvl1pPr>
          </a:lstStyle>
          <a:p>
            <a:r>
              <a:rPr lang="en-US" sz="2400" b="1" dirty="0"/>
              <a:t>An Evidence-based One Health Policy Package To Fill Many Of The Current Policy Gaps</a:t>
            </a:r>
          </a:p>
        </p:txBody>
      </p:sp>
      <p:pic>
        <p:nvPicPr>
          <p:cNvPr id="7" name="Image 6" descr="Une image contenant texte, Police, Graphique, capture d’écran&#10;&#10;Description générée automatiquement">
            <a:extLst>
              <a:ext uri="{FF2B5EF4-FFF2-40B4-BE49-F238E27FC236}">
                <a16:creationId xmlns:a16="http://schemas.microsoft.com/office/drawing/2014/main" id="{7312F578-BD99-A724-CDCC-D6E1273FAA54}"/>
              </a:ext>
            </a:extLst>
          </p:cNvPr>
          <p:cNvPicPr>
            <a:picLocks noChangeAspect="1"/>
          </p:cNvPicPr>
          <p:nvPr/>
        </p:nvPicPr>
        <p:blipFill>
          <a:blip r:embed="rId3"/>
          <a:stretch>
            <a:fillRect/>
          </a:stretch>
        </p:blipFill>
        <p:spPr>
          <a:xfrm>
            <a:off x="9645" y="5125067"/>
            <a:ext cx="12182354" cy="2158697"/>
          </a:xfrm>
          <a:prstGeom prst="rect">
            <a:avLst/>
          </a:prstGeom>
        </p:spPr>
      </p:pic>
      <p:sp>
        <p:nvSpPr>
          <p:cNvPr id="12" name="TextBox 11">
            <a:extLst>
              <a:ext uri="{FF2B5EF4-FFF2-40B4-BE49-F238E27FC236}">
                <a16:creationId xmlns:a16="http://schemas.microsoft.com/office/drawing/2014/main" id="{D54DC3DA-B965-FA4D-9BC5-7FCEFF7B9CE7}"/>
              </a:ext>
            </a:extLst>
          </p:cNvPr>
          <p:cNvSpPr txBox="1"/>
          <p:nvPr/>
        </p:nvSpPr>
        <p:spPr>
          <a:xfrm>
            <a:off x="198120" y="6858000"/>
            <a:ext cx="1124712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Sources: OECD analyses as featured in 1) Global Leaders Group on AMR (2024), Towards specific commitments and action in the response to antimicrobial resistance available at: </a:t>
            </a:r>
            <a:r>
              <a:rPr kumimoji="0" lang="en-US" sz="1000" b="0" i="1" u="none" strike="noStrike" kern="1200" cap="none" spc="0" normalizeH="0" baseline="0" noProof="0" dirty="0">
                <a:ln>
                  <a:noFill/>
                </a:ln>
                <a:solidFill>
                  <a:srgbClr val="3F3F3F"/>
                </a:solidFill>
                <a:effectLst/>
                <a:uLnTx/>
                <a:uFillTx/>
                <a:latin typeface="Arial Narrow"/>
                <a:ea typeface="+mn-ea"/>
                <a:cs typeface="+mn-cs"/>
                <a:hlinkClick r:id="rId4"/>
              </a:rPr>
              <a:t>Annex to the GLG Report: Towards specific commitments and action in the response to antimicrobial resistance (amrleaders.org)</a:t>
            </a:r>
            <a:r>
              <a:rPr kumimoji="0" lang="en-US" sz="1000" b="0" i="1" u="none" strike="noStrike" kern="1200" cap="none" spc="0" normalizeH="0" baseline="0" noProof="0" dirty="0">
                <a:ln>
                  <a:noFill/>
                </a:ln>
                <a:solidFill>
                  <a:srgbClr val="3F3F3F"/>
                </a:solidFill>
                <a:effectLst/>
                <a:uLnTx/>
                <a:uFillTx/>
                <a:latin typeface="Arial Narrow"/>
                <a:ea typeface="+mn-ea"/>
                <a:cs typeface="+mn-cs"/>
              </a:rPr>
              <a:t> </a:t>
            </a:r>
            <a:r>
              <a:rPr kumimoji="0" lang="en-US"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2) OECD (2023), Embracing a One Health Approach to Fight Antimicrobial Resistance,</a:t>
            </a:r>
            <a:r>
              <a:rPr kumimoji="0" lang="en-GB"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 available at: </a:t>
            </a:r>
            <a:r>
              <a:rPr kumimoji="0" lang="en-GB" sz="1000" b="0" i="1" u="sng" strike="noStrike" kern="1200" cap="none" spc="0" normalizeH="0" baseline="0" noProof="0" dirty="0">
                <a:ln>
                  <a:noFill/>
                </a:ln>
                <a:solidFill>
                  <a:srgbClr val="0000FF"/>
                </a:solidFill>
                <a:effectLst/>
                <a:uLnTx/>
                <a:uFillTx/>
                <a:latin typeface="Arial Narrow"/>
                <a:ea typeface="Arial" panose="020B0604020202020204" pitchFamily="34" charset="0"/>
                <a:cs typeface="Times New Roman" panose="02020603050405020304" pitchFamily="18" charset="0"/>
                <a:hlinkClick r:id="rId5"/>
              </a:rPr>
              <a:t>oe.cd/</a:t>
            </a:r>
            <a:r>
              <a:rPr kumimoji="0" lang="en-GB" sz="1000" b="0" i="1" u="sng" strike="noStrike" kern="1200" cap="none" spc="0" normalizeH="0" baseline="0" noProof="0" dirty="0" err="1">
                <a:ln>
                  <a:noFill/>
                </a:ln>
                <a:solidFill>
                  <a:srgbClr val="0000FF"/>
                </a:solidFill>
                <a:effectLst/>
                <a:uLnTx/>
                <a:uFillTx/>
                <a:latin typeface="Arial Narrow"/>
                <a:ea typeface="Arial" panose="020B0604020202020204" pitchFamily="34" charset="0"/>
                <a:cs typeface="Times New Roman" panose="02020603050405020304" pitchFamily="18" charset="0"/>
                <a:hlinkClick r:id="rId5"/>
              </a:rPr>
              <a:t>amr-onehealth</a:t>
            </a:r>
            <a:r>
              <a:rPr kumimoji="0" lang="en-GB" sz="1000" b="0" i="1" u="none" strike="noStrike" kern="1200" cap="none" spc="0" normalizeH="0" baseline="0" noProof="0" dirty="0">
                <a:ln>
                  <a:noFill/>
                </a:ln>
                <a:solidFill>
                  <a:srgbClr val="3F3F3F"/>
                </a:solidFill>
                <a:effectLst/>
                <a:uLnTx/>
                <a:uFillTx/>
                <a:latin typeface="Arial Narrow"/>
                <a:ea typeface="Arial" panose="020B0604020202020204" pitchFamily="34" charset="0"/>
                <a:cs typeface="Times New Roman" panose="02020603050405020304" pitchFamily="18" charset="0"/>
              </a:rPr>
              <a:t>.</a:t>
            </a:r>
            <a:endParaRPr kumimoji="0" lang="en-US" sz="1000" b="0" i="1" u="none" strike="noStrike" kern="1200" cap="none" spc="0" normalizeH="0" baseline="0" noProof="0" dirty="0">
              <a:ln>
                <a:noFill/>
              </a:ln>
              <a:solidFill>
                <a:srgbClr val="3F3F3F"/>
              </a:solidFill>
              <a:effectLst/>
              <a:uLnTx/>
              <a:uFillTx/>
              <a:latin typeface="Arial Narrow"/>
              <a:ea typeface="+mn-ea"/>
              <a:cs typeface="+mn-cs"/>
            </a:endParaRPr>
          </a:p>
        </p:txBody>
      </p:sp>
      <p:grpSp>
        <p:nvGrpSpPr>
          <p:cNvPr id="9" name="Group 8">
            <a:extLst>
              <a:ext uri="{FF2B5EF4-FFF2-40B4-BE49-F238E27FC236}">
                <a16:creationId xmlns:a16="http://schemas.microsoft.com/office/drawing/2014/main" id="{78F2CB91-72D9-675A-2291-2124EB35C421}"/>
              </a:ext>
            </a:extLst>
          </p:cNvPr>
          <p:cNvGrpSpPr/>
          <p:nvPr/>
        </p:nvGrpSpPr>
        <p:grpSpPr>
          <a:xfrm>
            <a:off x="698582" y="1280160"/>
            <a:ext cx="5615721" cy="4532658"/>
            <a:chOff x="6224486" y="1337559"/>
            <a:chExt cx="5530258" cy="4393849"/>
          </a:xfrm>
        </p:grpSpPr>
        <p:sp>
          <p:nvSpPr>
            <p:cNvPr id="10" name="Rectangle 9">
              <a:extLst>
                <a:ext uri="{FF2B5EF4-FFF2-40B4-BE49-F238E27FC236}">
                  <a16:creationId xmlns:a16="http://schemas.microsoft.com/office/drawing/2014/main" id="{CCAC35C2-3091-7FEB-067A-A911C5EA9ECD}"/>
                </a:ext>
              </a:extLst>
            </p:cNvPr>
            <p:cNvSpPr/>
            <p:nvPr/>
          </p:nvSpPr>
          <p:spPr>
            <a:xfrm>
              <a:off x="6434876" y="1337559"/>
              <a:ext cx="5211331" cy="609268"/>
            </a:xfrm>
            <a:prstGeom prst="rect">
              <a:avLst/>
            </a:prstGeom>
            <a:solidFill>
              <a:srgbClr val="00477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Narrow"/>
                  <a:ea typeface="+mn-ea"/>
                  <a:cs typeface="+mn-cs"/>
                </a:rPr>
                <a:t>The policy package includes interventions across humans, animals and the environment</a:t>
              </a:r>
            </a:p>
          </p:txBody>
        </p:sp>
        <p:graphicFrame>
          <p:nvGraphicFramePr>
            <p:cNvPr id="11" name="Chart 10">
              <a:extLst>
                <a:ext uri="{FF2B5EF4-FFF2-40B4-BE49-F238E27FC236}">
                  <a16:creationId xmlns:a16="http://schemas.microsoft.com/office/drawing/2014/main" id="{A0ADD2B9-BD14-0A5F-A5C9-2CB77E55A1B0}"/>
                </a:ext>
              </a:extLst>
            </p:cNvPr>
            <p:cNvGraphicFramePr>
              <a:graphicFrameLocks/>
            </p:cNvGraphicFramePr>
            <p:nvPr>
              <p:extLst>
                <p:ext uri="{D42A27DB-BD31-4B8C-83A1-F6EECF244321}">
                  <p14:modId xmlns:p14="http://schemas.microsoft.com/office/powerpoint/2010/main" val="599456399"/>
                </p:ext>
              </p:extLst>
            </p:nvPr>
          </p:nvGraphicFramePr>
          <p:xfrm>
            <a:off x="6224486" y="2112228"/>
            <a:ext cx="5530258" cy="3619180"/>
          </p:xfrm>
          <a:graphic>
            <a:graphicData uri="http://schemas.openxmlformats.org/drawingml/2006/chart">
              <c:chart xmlns:c="http://schemas.openxmlformats.org/drawingml/2006/chart" xmlns:r="http://schemas.openxmlformats.org/officeDocument/2006/relationships" r:id="rId6"/>
            </a:graphicData>
          </a:graphic>
        </p:graphicFrame>
      </p:grpSp>
      <p:sp>
        <p:nvSpPr>
          <p:cNvPr id="14" name="TextBox 13">
            <a:extLst>
              <a:ext uri="{FF2B5EF4-FFF2-40B4-BE49-F238E27FC236}">
                <a16:creationId xmlns:a16="http://schemas.microsoft.com/office/drawing/2014/main" id="{A7CFE332-9367-AD7B-CD49-9A2BBB5003CE}"/>
              </a:ext>
            </a:extLst>
          </p:cNvPr>
          <p:cNvSpPr txBox="1"/>
          <p:nvPr/>
        </p:nvSpPr>
        <p:spPr>
          <a:xfrm>
            <a:off x="6625815" y="1282552"/>
            <a:ext cx="5291865" cy="4370427"/>
          </a:xfrm>
          <a:prstGeom prst="rect">
            <a:avLst/>
          </a:prstGeom>
          <a:noFill/>
        </p:spPr>
        <p:txBody>
          <a:bodyPr wrap="square">
            <a:spAutoFit/>
          </a:bodyPr>
          <a:lstStyle/>
          <a:p>
            <a:pPr marL="252413" indent="-252413">
              <a:spcBef>
                <a:spcPts val="2400"/>
              </a:spcBef>
            </a:pPr>
            <a:r>
              <a:rPr lang="en-US" dirty="0">
                <a:latin typeface="Futura Std Light" panose="020B0402020204020303"/>
              </a:rPr>
              <a:t>Implementing the One Health policy package would: </a:t>
            </a:r>
          </a:p>
          <a:p>
            <a:pPr marL="709613" lvl="1" indent="-252413">
              <a:spcBef>
                <a:spcPts val="2400"/>
              </a:spcBef>
            </a:pPr>
            <a:r>
              <a:rPr lang="en-US" dirty="0">
                <a:latin typeface="Futura Std Light" panose="020B0402020204020303"/>
              </a:rPr>
              <a:t>Cost around </a:t>
            </a:r>
            <a:r>
              <a:rPr lang="en-US" b="1" dirty="0">
                <a:solidFill>
                  <a:schemeClr val="accent1"/>
                </a:solidFill>
                <a:latin typeface="Futura Std Light" panose="020B0402020204020303"/>
              </a:rPr>
              <a:t>USD 46 billion per year</a:t>
            </a:r>
            <a:r>
              <a:rPr lang="en-GB" dirty="0">
                <a:latin typeface="Futura Std Light" panose="020B0402020204020303"/>
              </a:rPr>
              <a:t>;</a:t>
            </a:r>
          </a:p>
          <a:p>
            <a:pPr marL="709613" lvl="1" indent="-252413">
              <a:spcBef>
                <a:spcPts val="2400"/>
              </a:spcBef>
            </a:pPr>
            <a:r>
              <a:rPr lang="en-US" dirty="0">
                <a:latin typeface="Futura Std Light" panose="020B0402020204020303"/>
              </a:rPr>
              <a:t>Nearly halve the health and economic burden of AMR in LMICs; </a:t>
            </a:r>
          </a:p>
          <a:p>
            <a:pPr marL="709613" lvl="1" indent="-252413">
              <a:spcBef>
                <a:spcPts val="2400"/>
              </a:spcBef>
            </a:pPr>
            <a:r>
              <a:rPr lang="en-US" dirty="0">
                <a:latin typeface="Futura Std Light" panose="020B0402020204020303"/>
              </a:rPr>
              <a:t>Generate a return on investment of around </a:t>
            </a:r>
            <a:r>
              <a:rPr lang="en-US" b="1" dirty="0">
                <a:solidFill>
                  <a:schemeClr val="accent1"/>
                </a:solidFill>
                <a:latin typeface="Futura Std Light" panose="020B0402020204020303"/>
              </a:rPr>
              <a:t>USD 8</a:t>
            </a:r>
            <a:r>
              <a:rPr lang="en-US" dirty="0">
                <a:latin typeface="Futura Std Light" panose="020B0402020204020303"/>
              </a:rPr>
              <a:t> for every USD invested</a:t>
            </a:r>
            <a:r>
              <a:rPr lang="en-GB" dirty="0">
                <a:latin typeface="Futura Std Light" panose="020B0402020204020303"/>
              </a:rPr>
              <a:t>. </a:t>
            </a:r>
          </a:p>
          <a:p>
            <a:pPr marL="252413" indent="-252413">
              <a:spcBef>
                <a:spcPts val="2400"/>
              </a:spcBef>
            </a:pPr>
            <a:r>
              <a:rPr lang="en-GB" dirty="0">
                <a:latin typeface="Futura Std Light" panose="020B0402020204020303"/>
              </a:rPr>
              <a:t>Around </a:t>
            </a:r>
            <a:r>
              <a:rPr lang="en-GB" b="1" dirty="0">
                <a:solidFill>
                  <a:schemeClr val="accent1"/>
                </a:solidFill>
                <a:latin typeface="Futura Std Light" panose="020B0402020204020303"/>
              </a:rPr>
              <a:t>23% </a:t>
            </a:r>
            <a:r>
              <a:rPr lang="en-GB" dirty="0">
                <a:latin typeface="Futura Std Light" panose="020B0402020204020303"/>
              </a:rPr>
              <a:t>of the investment is needed to develop new antibiotics, </a:t>
            </a:r>
            <a:r>
              <a:rPr lang="en-GB" b="1" dirty="0">
                <a:solidFill>
                  <a:schemeClr val="accent1"/>
                </a:solidFill>
                <a:latin typeface="Futura Std Light" panose="020B0402020204020303"/>
              </a:rPr>
              <a:t>23% </a:t>
            </a:r>
            <a:r>
              <a:rPr lang="en-GB" dirty="0">
                <a:latin typeface="Futura Std Light" panose="020B0402020204020303"/>
              </a:rPr>
              <a:t>for WASH, and the rest for stewardship and infection preventions and control priorities.  </a:t>
            </a:r>
          </a:p>
        </p:txBody>
      </p:sp>
    </p:spTree>
    <p:extLst>
      <p:ext uri="{BB962C8B-B14F-4D97-AF65-F5344CB8AC3E}">
        <p14:creationId xmlns:p14="http://schemas.microsoft.com/office/powerpoint/2010/main" val="258131856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FD098C86-F8D2-F249-BAB5-E044350BD1C8}" vid="{6A992130-8C8A-3442-A735-C67414F479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Palette EXD ok">
    <a:dk1>
      <a:srgbClr val="3F3F3F"/>
    </a:dk1>
    <a:lt1>
      <a:sysClr val="window" lastClr="FFFFFF"/>
    </a:lt1>
    <a:dk2>
      <a:srgbClr val="264457"/>
    </a:dk2>
    <a:lt2>
      <a:srgbClr val="DFE3E5"/>
    </a:lt2>
    <a:accent1>
      <a:srgbClr val="004775"/>
    </a:accent1>
    <a:accent2>
      <a:srgbClr val="6EB03F"/>
    </a:accent2>
    <a:accent3>
      <a:srgbClr val="009999"/>
    </a:accent3>
    <a:accent4>
      <a:srgbClr val="047BC1"/>
    </a:accent4>
    <a:accent5>
      <a:srgbClr val="00ACD5"/>
    </a:accent5>
    <a:accent6>
      <a:srgbClr val="993366"/>
    </a:accent6>
    <a:hlink>
      <a:srgbClr val="003557"/>
    </a:hlink>
    <a:folHlink>
      <a:srgbClr val="783E78"/>
    </a:folHlink>
  </a:clrScheme>
  <a:fontScheme name="EXD PPT font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ec0f2c8-51f7-495d-a454-42413d559956">
      <Value>867</Value>
      <Value>28</Value>
      <Value>44</Value>
      <Value>210</Value>
    </TaxCatchAll>
    <lcf76f155ced4ddcb4097134ff3c332f xmlns="edbc6619-208e-4139-904a-e28b829ed0c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A0C26ED75B6F42858795A942B8A417" ma:contentTypeVersion="18" ma:contentTypeDescription="Crée un document." ma:contentTypeScope="" ma:versionID="d182f3109876402847789c0f9bf19ada">
  <xsd:schema xmlns:xsd="http://www.w3.org/2001/XMLSchema" xmlns:xs="http://www.w3.org/2001/XMLSchema" xmlns:p="http://schemas.microsoft.com/office/2006/metadata/properties" xmlns:ns2="edbc6619-208e-4139-904a-e28b829ed0c5" xmlns:ns3="7ec0f2c8-51f7-495d-a454-42413d559956" targetNamespace="http://schemas.microsoft.com/office/2006/metadata/properties" ma:root="true" ma:fieldsID="494e0b62db10ba8905d94693a82a3b61" ns2:_="" ns3:_="">
    <xsd:import namespace="edbc6619-208e-4139-904a-e28b829ed0c5"/>
    <xsd:import namespace="7ec0f2c8-51f7-495d-a454-42413d559956"/>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AutoKeyPoints" minOccurs="0"/>
                <xsd:element ref="ns2:MediaServiceKeyPoint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c6619-208e-4139-904a-e28b829ed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992fa3da-db31-45ba-92de-38f16e295a42" ma:termSetId="09814cd3-568e-fe90-9814-8d621ff8fb84" ma:anchorId="fba54fb3-c3e1-fe81-a776-ca4b69148c4d" ma:open="true" ma:isKeyword="false">
      <xsd:complexType>
        <xsd:sequence>
          <xsd:element ref="pc:Terms" minOccurs="0" maxOccurs="1"/>
        </xsd:sequence>
      </xsd:complex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c0f2c8-51f7-495d-a454-42413d559956"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7d0e3ae4-a038-4907-b63c-24631858edc7}" ma:internalName="TaxCatchAll" ma:showField="CatchAllData" ma:web="7ec0f2c8-51f7-495d-a454-42413d55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Props1.xml><?xml version="1.0" encoding="utf-8"?>
<ds:datastoreItem xmlns:ds="http://schemas.openxmlformats.org/officeDocument/2006/customXml" ds:itemID="{91CAAAC1-F0F3-43EC-ADF2-4AF1D161417B}">
  <ds:schemaRefs>
    <ds:schemaRef ds:uri="54c4cd27-f286-408f-9ce0-33c1e0f3ab39"/>
    <ds:schemaRef ds:uri="http://purl.org/dc/elements/1.1/"/>
    <ds:schemaRef ds:uri="http://schemas.microsoft.com/office/2006/documentManagement/types"/>
    <ds:schemaRef ds:uri="http://www.w3.org/XML/1998/namespace"/>
    <ds:schemaRef ds:uri="ca82dde9-3436-4d3d-bddd-d31447390034"/>
    <ds:schemaRef ds:uri="http://purl.org/dc/terms/"/>
    <ds:schemaRef ds:uri="http://purl.org/dc/dcmitype/"/>
    <ds:schemaRef ds:uri="c5805097-db0a-42f9-a837-be9035f1f571"/>
    <ds:schemaRef ds:uri="http://schemas.microsoft.com/office/infopath/2007/PartnerControls"/>
    <ds:schemaRef ds:uri="http://schemas.openxmlformats.org/package/2006/metadata/core-properties"/>
    <ds:schemaRef ds:uri="c9f238dd-bb73-4aef-a7a5-d644ad823e52"/>
    <ds:schemaRef ds:uri="22a5b7d0-1699-458f-b8e2-4d8247229549"/>
    <ds:schemaRef ds:uri="http://schemas.microsoft.com/office/2006/metadata/properties"/>
  </ds:schemaRefs>
</ds:datastoreItem>
</file>

<file path=customXml/itemProps2.xml><?xml version="1.0" encoding="utf-8"?>
<ds:datastoreItem xmlns:ds="http://schemas.openxmlformats.org/officeDocument/2006/customXml" ds:itemID="{42754891-47DF-469F-AD53-DED86B6D9731}"/>
</file>

<file path=customXml/itemProps3.xml><?xml version="1.0" encoding="utf-8"?>
<ds:datastoreItem xmlns:ds="http://schemas.openxmlformats.org/officeDocument/2006/customXml" ds:itemID="{F323380F-A16F-42BA-9337-FD5819DE266A}"/>
</file>

<file path=customXml/itemProps4.xml><?xml version="1.0" encoding="utf-8"?>
<ds:datastoreItem xmlns:ds="http://schemas.openxmlformats.org/officeDocument/2006/customXml" ds:itemID="{AA8D9675-8459-47FB-8F22-27C50046DB2C}">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1C8324C3-28B6-4CB3-8977-F6F9DD4D83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682</TotalTime>
  <Words>3536</Words>
  <Application>Microsoft Office PowerPoint</Application>
  <PresentationFormat>Widescreen</PresentationFormat>
  <Paragraphs>175</Paragraphs>
  <Slides>11</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Arial Narrow</vt:lpstr>
      <vt:lpstr>Calibri</vt:lpstr>
      <vt:lpstr>Calibri Light</vt:lpstr>
      <vt:lpstr>Courier New</vt:lpstr>
      <vt:lpstr>Futura Std Light</vt:lpstr>
      <vt:lpstr>Segoe UI Semibold</vt:lpstr>
      <vt:lpstr>Segoe UI Semilight</vt:lpstr>
      <vt:lpstr>Source Sans Pro</vt:lpstr>
      <vt:lpstr>Times New Roman</vt:lpstr>
      <vt:lpstr>Thème Office</vt:lpstr>
      <vt:lpstr>Mark Pearson,  Deputy Director, Employment, Labour and Social Affairs  OECD</vt:lpstr>
      <vt:lpstr>PowerPoint Presentation</vt:lpstr>
      <vt:lpstr>Climate change damages health and working conditions</vt:lpstr>
      <vt:lpstr>Antibiotic Resistance Rates Are High And Rising In Two-Thirds of G20 Countries</vt:lpstr>
      <vt:lpstr>Unless We Take Action Now, Consumption Of Antibiotics Will Remain High</vt:lpstr>
      <vt:lpstr>We Are Exhausting Our Antibiotic Arsenal</vt:lpstr>
      <vt:lpstr>PowerPoint Presentation</vt:lpstr>
      <vt:lpstr>The Time for One Health Action is Now</vt:lpstr>
      <vt:lpstr>PowerPoint Presentation</vt:lpstr>
      <vt:lpstr>PowerPoint Presentation</vt:lpstr>
      <vt:lpstr>PowerPoint Presentation</vt:lpstr>
    </vt:vector>
  </TitlesOfParts>
  <Company>ANSP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COLLETAZ Paul</dc:creator>
  <cp:lastModifiedBy>PEARSON Mark, ELS</cp:lastModifiedBy>
  <cp:revision>179</cp:revision>
  <cp:lastPrinted>2024-03-28T16:49:30Z</cp:lastPrinted>
  <dcterms:created xsi:type="dcterms:W3CDTF">2024-01-24T08:51:44Z</dcterms:created>
  <dcterms:modified xsi:type="dcterms:W3CDTF">2024-09-09T14:12:09Z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0x01010033A0C26ED75B6F42858795A942B8A417</vt:lpwstr>
  </property>
  <property fmtid="{D5CDD505-2E9C-101B-9397-08002B2CF9AE}" pid="3" name="MediaServiceImageTags">
    <vt:lpwstr/>
  </property>
  <property fmtid="{D5CDD505-2E9C-101B-9397-08002B2CF9AE}" pid="4" name="MSIP_Label_0e5510b0-e729-4ef0-a3dd-4ba0dfe56c99_Enabled">
    <vt:lpwstr>true</vt:lpwstr>
  </property>
  <property fmtid="{D5CDD505-2E9C-101B-9397-08002B2CF9AE}" pid="5" name="MSIP_Label_0e5510b0-e729-4ef0-a3dd-4ba0dfe56c99_SetDate">
    <vt:lpwstr>2024-08-30T08:45:20Z</vt:lpwstr>
  </property>
  <property fmtid="{D5CDD505-2E9C-101B-9397-08002B2CF9AE}" pid="6" name="MSIP_Label_0e5510b0-e729-4ef0-a3dd-4ba0dfe56c99_Method">
    <vt:lpwstr>Standard</vt:lpwstr>
  </property>
  <property fmtid="{D5CDD505-2E9C-101B-9397-08002B2CF9AE}" pid="7" name="MSIP_Label_0e5510b0-e729-4ef0-a3dd-4ba0dfe56c99_Name">
    <vt:lpwstr>Restricted Use</vt:lpwstr>
  </property>
  <property fmtid="{D5CDD505-2E9C-101B-9397-08002B2CF9AE}" pid="8" name="MSIP_Label_0e5510b0-e729-4ef0-a3dd-4ba0dfe56c99_SiteId">
    <vt:lpwstr>ac41c7d4-1f61-460d-b0f4-fc925a2b471c</vt:lpwstr>
  </property>
  <property fmtid="{D5CDD505-2E9C-101B-9397-08002B2CF9AE}" pid="9" name="MSIP_Label_0e5510b0-e729-4ef0-a3dd-4ba0dfe56c99_ActionId">
    <vt:lpwstr>6d790bac-2786-44ea-a8b4-59a538e84d79</vt:lpwstr>
  </property>
  <property fmtid="{D5CDD505-2E9C-101B-9397-08002B2CF9AE}" pid="10" name="MSIP_Label_0e5510b0-e729-4ef0-a3dd-4ba0dfe56c99_ContentBits">
    <vt:lpwstr>2</vt:lpwstr>
  </property>
  <property fmtid="{D5CDD505-2E9C-101B-9397-08002B2CF9AE}" pid="11" name="ClassificationContentMarkingFooterLocations">
    <vt:lpwstr>Thème Office:5</vt:lpwstr>
  </property>
  <property fmtid="{D5CDD505-2E9C-101B-9397-08002B2CF9AE}" pid="12" name="ClassificationContentMarkingFooterText">
    <vt:lpwstr>Restricted Use - À usage restreint</vt:lpwstr>
  </property>
  <property fmtid="{D5CDD505-2E9C-101B-9397-08002B2CF9AE}" pid="13" name="OECDTopic">
    <vt:lpwstr>210;#Health|65dc2cd1-a1c3-4b24-a1e5-75b3cdf95ba5</vt:lpwstr>
  </property>
  <property fmtid="{D5CDD505-2E9C-101B-9397-08002B2CF9AE}" pid="14" name="OECDCommittee">
    <vt:lpwstr>28;#Health Committee|2c0321da-353b-4c28-8e89-93836ce9b975</vt:lpwstr>
  </property>
  <property fmtid="{D5CDD505-2E9C-101B-9397-08002B2CF9AE}" pid="15" name="OECDPWB">
    <vt:lpwstr>867;#2017-18|ffda23c2-cd1b-45cc-b3f4-67b12010cc58</vt:lpwstr>
  </property>
  <property fmtid="{D5CDD505-2E9C-101B-9397-08002B2CF9AE}" pid="16" name="OECDKeywords">
    <vt:lpwstr/>
  </property>
  <property fmtid="{D5CDD505-2E9C-101B-9397-08002B2CF9AE}" pid="17" name="OECDHorizontalProjects">
    <vt:lpwstr/>
  </property>
  <property fmtid="{D5CDD505-2E9C-101B-9397-08002B2CF9AE}" pid="18" name="OECDProjectOwnerStructure">
    <vt:lpwstr>44;#ELS/HD|b8c03ca5-edf2-4d31-8dc8-b63884972abf</vt:lpwstr>
  </property>
  <property fmtid="{D5CDD505-2E9C-101B-9397-08002B2CF9AE}" pid="19" name="OECDCountry">
    <vt:lpwstr/>
  </property>
</Properties>
</file>