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147471618" r:id="rId5"/>
    <p:sldId id="2147471613" r:id="rId6"/>
    <p:sldId id="2147471626" r:id="rId7"/>
    <p:sldId id="2147471625" r:id="rId8"/>
    <p:sldId id="2147471616" r:id="rId9"/>
    <p:sldId id="2147471629" r:id="rId10"/>
    <p:sldId id="2147471632" r:id="rId11"/>
    <p:sldId id="21474716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858"/>
    <a:srgbClr val="5AAE45"/>
    <a:srgbClr val="2C7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C0873-5AC8-F1A2-8816-55F90AE6713B}" v="11" dt="2024-08-26T13:49:08.692"/>
    <p1510:client id="{DE1CC42D-4D75-BD53-4013-78D31E8DF1C1}" v="49" dt="2024-08-27T15:56:59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1856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08BF4-ACE6-9943-AFBC-0E03144A4B56}" type="datetimeFigureOut">
              <a:t>09/09/2024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C859A-5609-E44D-A2E5-50FAA3A6E458}" type="slidenum">
              <a:t>‹N°›</a:t>
            </a:fld>
            <a:endParaRPr lang="en-US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3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33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DA5F2-7D7C-46F2-8412-68A9998750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33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6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/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410CAE-DC91-1D4C-9A9F-3710D17A06F9}"/>
              </a:ext>
            </a:extLst>
          </p:cNvPr>
          <p:cNvSpPr/>
          <p:nvPr userDrawn="1"/>
        </p:nvSpPr>
        <p:spPr>
          <a:xfrm>
            <a:off x="4114800" y="1"/>
            <a:ext cx="80772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BB9B88-E00B-774A-8344-BC68E8E9918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09935" y="1616983"/>
            <a:ext cx="6243865" cy="44726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96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BFF30-7AB3-4E4C-900C-0ABE3022F3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CF638-311B-9843-90B8-51FD216489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29932"/>
            <a:ext cx="9144000" cy="1398135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4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9FCA-3234-6B42-A497-A784B5144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46" y="2624137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A0CD-1B42-7147-A550-633821F55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928" y="1404257"/>
            <a:ext cx="605246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488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40C12-E12A-374E-BA86-1C37257A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4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26229"/>
            <a:ext cx="4567464" cy="30634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709D3B-340F-344D-BB97-8EEECCA101F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94714" y="992187"/>
            <a:ext cx="4876800" cy="49296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DFF8C7-4E12-1044-97F3-7CA8174020B4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2C7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31EA8-D2BB-7E4D-902C-1EB2476B1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7116" y="1807029"/>
            <a:ext cx="4567464" cy="1033462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2C70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0E94E-8B83-1C46-B4CE-2C7DAACF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7116" y="3102432"/>
            <a:ext cx="4567464" cy="32112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9650DD-9FE9-6E46-980A-D710954CBB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42257" y="1807029"/>
            <a:ext cx="4778829" cy="45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5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6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2F292-FBAA-624E-8DF0-65F4B11C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983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5248-E335-5143-ABE3-01277216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42545"/>
            <a:ext cx="10515600" cy="323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54681-13BF-2FE0-A774-96E9E79FD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121" y="274866"/>
            <a:ext cx="3682106" cy="11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2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6" r:id="rId3"/>
    <p:sldLayoutId id="2147483657" r:id="rId4"/>
    <p:sldLayoutId id="2147483651" r:id="rId5"/>
    <p:sldLayoutId id="2147483660" r:id="rId6"/>
    <p:sldLayoutId id="2147483650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C70BA"/>
          </a:solidFill>
          <a:latin typeface="Futura Std Light" panose="020B04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Std Light" panose="020B04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13151"/>
            <a:ext cx="12178018" cy="1064577"/>
          </a:xfrm>
        </p:spPr>
        <p:txBody>
          <a:bodyPr>
            <a:normAutofit fontScale="90000"/>
          </a:bodyPr>
          <a:lstStyle/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F3858"/>
                </a:solidFill>
              </a:rPr>
              <a:t>Dr Sébastien DENYS </a:t>
            </a:r>
            <a:r>
              <a:rPr lang="en-US" dirty="0">
                <a:solidFill>
                  <a:srgbClr val="0F3858"/>
                </a:solidFill>
              </a:rPr>
              <a:t/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/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 err="1" smtClean="0">
                <a:solidFill>
                  <a:srgbClr val="0F3858"/>
                </a:solidFill>
              </a:rPr>
              <a:t>Ianphi</a:t>
            </a:r>
            <a:r>
              <a:rPr lang="en-US" dirty="0" smtClean="0">
                <a:solidFill>
                  <a:srgbClr val="0F3858"/>
                </a:solidFill>
              </a:rPr>
              <a:t>, Chair of the Committee on Climate Change and Health</a:t>
            </a:r>
            <a:br>
              <a:rPr lang="en-US" dirty="0" smtClean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/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 smtClean="0">
                <a:solidFill>
                  <a:srgbClr val="0F3858"/>
                </a:solidFill>
              </a:rPr>
              <a:t>Director </a:t>
            </a:r>
            <a:r>
              <a:rPr lang="en-US" dirty="0">
                <a:solidFill>
                  <a:srgbClr val="0F3858"/>
                </a:solidFill>
              </a:rPr>
              <a:t>Environmental and Occupational Health</a:t>
            </a:r>
            <a:br>
              <a:rPr lang="en-US" dirty="0">
                <a:solidFill>
                  <a:srgbClr val="0F3858"/>
                </a:solidFill>
              </a:rPr>
            </a:br>
            <a:r>
              <a:rPr lang="en-US" dirty="0">
                <a:solidFill>
                  <a:srgbClr val="0F3858"/>
                </a:solidFill>
              </a:rPr>
              <a:t>Santé publique France</a:t>
            </a:r>
            <a:br>
              <a:rPr lang="en-US" dirty="0">
                <a:solidFill>
                  <a:srgbClr val="0F3858"/>
                </a:solidFill>
              </a:rPr>
            </a:br>
            <a:endParaRPr lang="fr-FR" dirty="0">
              <a:solidFill>
                <a:srgbClr val="0F3858"/>
              </a:solidFill>
            </a:endParaRPr>
          </a:p>
        </p:txBody>
      </p:sp>
      <p:pic>
        <p:nvPicPr>
          <p:cNvPr id="6" name="Image 5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161EF461-F1AF-B96F-B9C7-0FDC97DA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/>
        </p:nvSpPr>
        <p:spPr>
          <a:xfrm>
            <a:off x="99392" y="1681450"/>
            <a:ext cx="12192000" cy="144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pc="300" dirty="0" smtClean="0">
                <a:solidFill>
                  <a:srgbClr val="5AAE45"/>
                </a:solidFill>
              </a:rPr>
              <a:t> </a:t>
            </a:r>
            <a:r>
              <a:rPr lang="fr-FR" b="1" spc="300" dirty="0" err="1">
                <a:solidFill>
                  <a:srgbClr val="5AAE45"/>
                </a:solidFill>
              </a:rPr>
              <a:t>Engaging</a:t>
            </a:r>
            <a:r>
              <a:rPr lang="fr-FR" b="1" spc="300" dirty="0">
                <a:solidFill>
                  <a:srgbClr val="5AAE45"/>
                </a:solidFill>
              </a:rPr>
              <a:t> and </a:t>
            </a:r>
            <a:r>
              <a:rPr lang="fr-FR" b="1" spc="300" dirty="0" err="1">
                <a:solidFill>
                  <a:srgbClr val="5AAE45"/>
                </a:solidFill>
              </a:rPr>
              <a:t>supporting</a:t>
            </a:r>
            <a:r>
              <a:rPr lang="fr-FR" b="1" spc="300" dirty="0">
                <a:solidFill>
                  <a:srgbClr val="5AAE45"/>
                </a:solidFill>
              </a:rPr>
              <a:t> </a:t>
            </a:r>
            <a:r>
              <a:rPr lang="fr-FR" b="1" spc="300" dirty="0" err="1">
                <a:solidFill>
                  <a:srgbClr val="5AAE45"/>
                </a:solidFill>
              </a:rPr>
              <a:t>NPHIs</a:t>
            </a:r>
            <a:r>
              <a:rPr lang="fr-FR" b="1" spc="300" dirty="0">
                <a:solidFill>
                  <a:srgbClr val="5AAE45"/>
                </a:solidFill>
              </a:rPr>
              <a:t> as key </a:t>
            </a:r>
            <a:r>
              <a:rPr lang="fr-FR" b="1" spc="300" dirty="0" err="1">
                <a:solidFill>
                  <a:srgbClr val="5AAE45"/>
                </a:solidFill>
              </a:rPr>
              <a:t>climate</a:t>
            </a:r>
            <a:r>
              <a:rPr lang="fr-FR" b="1" spc="300" dirty="0">
                <a:solidFill>
                  <a:srgbClr val="5AAE45"/>
                </a:solidFill>
              </a:rPr>
              <a:t> </a:t>
            </a:r>
            <a:r>
              <a:rPr lang="fr-FR" b="1" spc="300" dirty="0" err="1">
                <a:solidFill>
                  <a:srgbClr val="5AAE45"/>
                </a:solidFill>
              </a:rPr>
              <a:t>actors</a:t>
            </a:r>
            <a:r>
              <a:rPr lang="fr-FR" b="1" spc="300" dirty="0">
                <a:solidFill>
                  <a:srgbClr val="5AAE45"/>
                </a:solidFill>
              </a:rPr>
              <a:t> </a:t>
            </a:r>
            <a:r>
              <a:rPr lang="fr-FR" sz="2000" dirty="0"/>
              <a:t/>
            </a:r>
            <a:br>
              <a:rPr lang="fr-FR" sz="2000" dirty="0"/>
            </a:br>
            <a:endParaRPr lang="en-US" b="1" spc="300" dirty="0">
              <a:solidFill>
                <a:srgbClr val="5AAE45"/>
              </a:solidFill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0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9FE33B-60C5-96AF-450E-65219E4B12DF}"/>
              </a:ext>
            </a:extLst>
          </p:cNvPr>
          <p:cNvSpPr>
            <a:spLocks noGrp="1"/>
          </p:cNvSpPr>
          <p:nvPr/>
        </p:nvSpPr>
        <p:spPr>
          <a:xfrm>
            <a:off x="498645" y="-432621"/>
            <a:ext cx="10332119" cy="131752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70BA"/>
                </a:solidFill>
                <a:effectLst/>
                <a:uLnTx/>
                <a:uFillTx/>
                <a:latin typeface="Futura Std Light" panose="020B0402020204020303" pitchFamily="34" charset="0"/>
                <a:ea typeface="+mj-ea"/>
                <a:cs typeface="+mj-cs"/>
              </a:rPr>
              <a:t>CLIMATE CHANGE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2C70BA"/>
                </a:solidFill>
                <a:effectLst/>
                <a:uLnTx/>
                <a:uFillTx/>
                <a:latin typeface="Futura Std Light" panose="020B0402020204020303" pitchFamily="34" charset="0"/>
                <a:ea typeface="+mj-ea"/>
                <a:cs typeface="+mj-cs"/>
              </a:rPr>
              <a:t> : a challenging global health issue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2C70BA"/>
              </a:solidFill>
              <a:effectLst/>
              <a:uLnTx/>
              <a:uFillTx/>
              <a:latin typeface="Futura Std Light" panose="020B0402020204020303" pitchFamily="34" charset="0"/>
              <a:ea typeface="+mj-ea"/>
              <a:cs typeface="+mj-cs"/>
            </a:endParaRPr>
          </a:p>
        </p:txBody>
      </p:sp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97065686-C4A6-2672-2D99-9F8838B14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pic>
        <p:nvPicPr>
          <p:cNvPr id="1026" name="Picture 2" descr="Infographie sur les trajectoires des risques liés aux changements climatiq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2" y="1350013"/>
            <a:ext cx="7399919" cy="39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55312" y="4745265"/>
            <a:ext cx="4750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Source : WHO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031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382" y="3334121"/>
            <a:ext cx="4561167" cy="889235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Futura Std Light"/>
                <a:cs typeface="Arial"/>
              </a:rPr>
              <a:t>Heat and Public health</a:t>
            </a:r>
            <a:br>
              <a:rPr lang="en-US" dirty="0" smtClean="0">
                <a:latin typeface="Futura Std Light"/>
                <a:cs typeface="Arial"/>
              </a:rPr>
            </a:br>
            <a:r>
              <a:rPr lang="en-US" dirty="0" smtClean="0">
                <a:latin typeface="Futura Std Light"/>
                <a:cs typeface="Arial"/>
              </a:rPr>
              <a:t/>
            </a:r>
            <a:br>
              <a:rPr lang="en-US" dirty="0" smtClean="0">
                <a:latin typeface="Futura Std Light"/>
                <a:cs typeface="Arial"/>
              </a:rPr>
            </a:br>
            <a:r>
              <a:rPr lang="en-US" dirty="0" smtClean="0">
                <a:latin typeface="Futura Std Light"/>
                <a:cs typeface="Arial"/>
              </a:rPr>
              <a:t>Implication for NPHIs</a:t>
            </a:r>
            <a:br>
              <a:rPr lang="en-US" dirty="0" smtClean="0">
                <a:latin typeface="Futura Std Light"/>
                <a:cs typeface="Arial"/>
              </a:rPr>
            </a:br>
            <a:r>
              <a:rPr lang="en-US" dirty="0">
                <a:latin typeface="Futura Std Light"/>
                <a:cs typeface="Arial"/>
              </a:rPr>
              <a:t/>
            </a:r>
            <a:br>
              <a:rPr lang="en-US" dirty="0">
                <a:latin typeface="Futura Std Light"/>
                <a:cs typeface="Arial"/>
              </a:rPr>
            </a:br>
            <a:endParaRPr lang="en-US" dirty="0">
              <a:latin typeface="Futura Std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111" y="334285"/>
            <a:ext cx="8169242" cy="6400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1600" dirty="0" smtClean="0">
                <a:solidFill>
                  <a:srgbClr val="0F3858"/>
                </a:solidFill>
              </a:rPr>
              <a:t>Intensification </a:t>
            </a:r>
            <a:r>
              <a:rPr lang="fr-FR" sz="1600" dirty="0">
                <a:solidFill>
                  <a:srgbClr val="0F3858"/>
                </a:solidFill>
              </a:rPr>
              <a:t>of the </a:t>
            </a:r>
            <a:r>
              <a:rPr lang="fr-FR" sz="1600" dirty="0" err="1">
                <a:solidFill>
                  <a:srgbClr val="0F3858"/>
                </a:solidFill>
              </a:rPr>
              <a:t>heat</a:t>
            </a:r>
            <a:r>
              <a:rPr lang="fr-FR" sz="1600" dirty="0">
                <a:solidFill>
                  <a:srgbClr val="0F3858"/>
                </a:solidFill>
              </a:rPr>
              <a:t> and </a:t>
            </a:r>
            <a:r>
              <a:rPr lang="fr-FR" sz="1600" dirty="0" err="1">
                <a:solidFill>
                  <a:srgbClr val="0F3858"/>
                </a:solidFill>
              </a:rPr>
              <a:t>heatwaves</a:t>
            </a:r>
            <a:r>
              <a:rPr lang="fr-FR" sz="1600" dirty="0">
                <a:solidFill>
                  <a:srgbClr val="0F3858"/>
                </a:solidFill>
              </a:rPr>
              <a:t> </a:t>
            </a:r>
            <a:r>
              <a:rPr lang="fr-FR" sz="1600" dirty="0" err="1">
                <a:solidFill>
                  <a:srgbClr val="0F3858"/>
                </a:solidFill>
              </a:rPr>
              <a:t>worldwide</a:t>
            </a:r>
            <a:r>
              <a:rPr lang="fr-FR" sz="1600" dirty="0">
                <a:solidFill>
                  <a:srgbClr val="0F3858"/>
                </a:solidFill>
              </a:rPr>
              <a:t> (</a:t>
            </a:r>
            <a:r>
              <a:rPr lang="fr-FR" sz="1600" dirty="0" smtClean="0">
                <a:solidFill>
                  <a:srgbClr val="0F3858"/>
                </a:solidFill>
              </a:rPr>
              <a:t>IPCC </a:t>
            </a:r>
            <a:r>
              <a:rPr lang="fr-FR" sz="1600" dirty="0">
                <a:solidFill>
                  <a:srgbClr val="0F3858"/>
                </a:solidFill>
              </a:rPr>
              <a:t>2022)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buClr>
                <a:srgbClr val="E30056"/>
              </a:buClr>
              <a:defRPr/>
            </a:pP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increase</a:t>
            </a:r>
            <a:r>
              <a:rPr lang="fr-FR" sz="1600" dirty="0">
                <a:solidFill>
                  <a:srgbClr val="0F3858"/>
                </a:solidFill>
                <a:latin typeface="Futura Std Light"/>
                <a:cs typeface="Futura Medium"/>
              </a:rPr>
              <a:t> in the </a:t>
            </a: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frequency</a:t>
            </a:r>
            <a:r>
              <a:rPr lang="fr-FR" sz="1600" dirty="0">
                <a:solidFill>
                  <a:srgbClr val="0F3858"/>
                </a:solidFill>
                <a:latin typeface="Futura Std Light"/>
                <a:cs typeface="Futura Medium"/>
              </a:rPr>
              <a:t>, </a:t>
            </a: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intensity</a:t>
            </a:r>
            <a:r>
              <a:rPr lang="fr-FR" sz="1600" dirty="0">
                <a:solidFill>
                  <a:srgbClr val="0F3858"/>
                </a:solidFill>
                <a:latin typeface="Futura Std Light"/>
                <a:cs typeface="Futura Medium"/>
              </a:rPr>
              <a:t>, </a:t>
            </a: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geographical</a:t>
            </a:r>
            <a:r>
              <a:rPr lang="fr-FR" sz="1600" dirty="0">
                <a:solidFill>
                  <a:srgbClr val="0F3858"/>
                </a:solidFill>
                <a:latin typeface="Futura Std Light"/>
                <a:cs typeface="Futura Medium"/>
              </a:rPr>
              <a:t> spread of hot </a:t>
            </a: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days</a:t>
            </a:r>
            <a:r>
              <a:rPr lang="fr-FR" sz="1600" dirty="0">
                <a:solidFill>
                  <a:srgbClr val="0F3858"/>
                </a:solidFill>
                <a:latin typeface="Futura Std Light"/>
                <a:cs typeface="Futura Medium"/>
              </a:rPr>
              <a:t> and </a:t>
            </a: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heat</a:t>
            </a:r>
            <a:r>
              <a:rPr lang="fr-FR" sz="1600" dirty="0">
                <a:solidFill>
                  <a:srgbClr val="0F3858"/>
                </a:solidFill>
                <a:latin typeface="Futura Std Light"/>
                <a:cs typeface="Futura Medium"/>
              </a:rPr>
              <a:t> </a:t>
            </a:r>
            <a:r>
              <a:rPr lang="fr-FR" sz="1600" dirty="0" err="1">
                <a:solidFill>
                  <a:srgbClr val="0F3858"/>
                </a:solidFill>
                <a:latin typeface="Futura Std Light"/>
                <a:cs typeface="Futura Medium"/>
              </a:rPr>
              <a:t>waves</a:t>
            </a:r>
            <a:endParaRPr lang="fr-FR" sz="1600" dirty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pPr algn="just" fontAlgn="base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Clr>
                <a:srgbClr val="E30056"/>
              </a:buClr>
              <a:defRPr/>
            </a:pPr>
            <a:r>
              <a:rPr lang="fr-FR" sz="1600" dirty="0" smtClean="0">
                <a:solidFill>
                  <a:srgbClr val="0F3858"/>
                </a:solidFill>
              </a:rPr>
              <a:t>In </a:t>
            </a:r>
            <a:r>
              <a:rPr lang="fr-FR" sz="1600" dirty="0">
                <a:solidFill>
                  <a:srgbClr val="0F3858"/>
                </a:solidFill>
              </a:rPr>
              <a:t>France </a:t>
            </a:r>
          </a:p>
          <a:p>
            <a:pPr lvl="1" fontAlgn="base">
              <a:spcAft>
                <a:spcPct val="0"/>
              </a:spcAft>
              <a:buClr>
                <a:srgbClr val="E30056"/>
              </a:buClr>
              <a:defRPr/>
            </a:pPr>
            <a:r>
              <a:rPr lang="en-US" sz="1600" dirty="0">
                <a:solidFill>
                  <a:srgbClr val="0F3858"/>
                </a:solidFill>
                <a:latin typeface="Futura Std Light"/>
                <a:cs typeface="Futura Medium"/>
              </a:rPr>
              <a:t>between 2014 and 2023, 37,825 deaths were attributable to heat, and 28% of these deaths occurred during heat </a:t>
            </a:r>
            <a:r>
              <a:rPr lang="en-US" sz="1600" dirty="0" smtClean="0">
                <a:solidFill>
                  <a:srgbClr val="0F3858"/>
                </a:solidFill>
                <a:latin typeface="Futura Std Light"/>
                <a:cs typeface="Futura Medium"/>
              </a:rPr>
              <a:t>waves</a:t>
            </a:r>
          </a:p>
          <a:p>
            <a:pPr lvl="1" fontAlgn="base">
              <a:spcAft>
                <a:spcPct val="0"/>
              </a:spcAft>
              <a:buClr>
                <a:srgbClr val="E30056"/>
              </a:buClr>
              <a:defRPr/>
            </a:pPr>
            <a:r>
              <a:rPr lang="en-US" sz="1600" dirty="0">
                <a:solidFill>
                  <a:srgbClr val="0F3858"/>
                </a:solidFill>
                <a:latin typeface="Futura Std Light"/>
                <a:cs typeface="Futura Medium"/>
              </a:rPr>
              <a:t>between 2015 and 2019, the health impacts of heat waves (mortality, morbidity, restricted activities) represented more than 21 billions € of direct and indirect costs</a:t>
            </a:r>
          </a:p>
          <a:p>
            <a:pPr fontAlgn="base">
              <a:spcAft>
                <a:spcPct val="0"/>
              </a:spcAft>
              <a:buClr>
                <a:srgbClr val="E30056"/>
              </a:buClr>
              <a:defRPr/>
            </a:pPr>
            <a:r>
              <a:rPr lang="en-US" sz="1600" dirty="0" smtClean="0">
                <a:solidFill>
                  <a:srgbClr val="0F3858"/>
                </a:solidFill>
              </a:rPr>
              <a:t>In </a:t>
            </a:r>
            <a:r>
              <a:rPr lang="en-US" sz="1600" dirty="0">
                <a:solidFill>
                  <a:srgbClr val="0F3858"/>
                </a:solidFill>
              </a:rPr>
              <a:t>Europe </a:t>
            </a:r>
          </a:p>
          <a:p>
            <a:pPr lvl="1" fontAlgn="base">
              <a:spcAft>
                <a:spcPct val="0"/>
              </a:spcAft>
              <a:buClr>
                <a:srgbClr val="E30056"/>
              </a:buClr>
              <a:defRPr/>
            </a:pPr>
            <a:r>
              <a:rPr lang="en-US" sz="1600" dirty="0" smtClean="0">
                <a:solidFill>
                  <a:srgbClr val="0F3858"/>
                </a:solidFill>
                <a:latin typeface="Futura Std Light"/>
                <a:cs typeface="Futura Medium"/>
              </a:rPr>
              <a:t>in 2023, 47 000 people died as result of high temperature (Gallo et al., 2024, Nature Medicine)</a:t>
            </a:r>
          </a:p>
          <a:p>
            <a:pPr fontAlgn="base">
              <a:spcAft>
                <a:spcPct val="0"/>
              </a:spcAft>
              <a:buClr>
                <a:srgbClr val="E30056"/>
              </a:buClr>
              <a:defRPr/>
            </a:pPr>
            <a:r>
              <a:rPr lang="fr-FR" sz="1600" dirty="0" err="1" smtClean="0">
                <a:solidFill>
                  <a:srgbClr val="0F3858"/>
                </a:solidFill>
              </a:rPr>
              <a:t>Special</a:t>
            </a:r>
            <a:r>
              <a:rPr lang="fr-FR" sz="1600" dirty="0" smtClean="0">
                <a:solidFill>
                  <a:srgbClr val="0F3858"/>
                </a:solidFill>
              </a:rPr>
              <a:t> attention </a:t>
            </a:r>
            <a:r>
              <a:rPr lang="fr-FR" sz="1600" dirty="0" err="1" smtClean="0">
                <a:solidFill>
                  <a:srgbClr val="0F3858"/>
                </a:solidFill>
              </a:rPr>
              <a:t>should</a:t>
            </a:r>
            <a:r>
              <a:rPr lang="fr-FR" sz="1600" dirty="0" smtClean="0">
                <a:solidFill>
                  <a:srgbClr val="0F3858"/>
                </a:solidFill>
              </a:rPr>
              <a:t> </a:t>
            </a:r>
            <a:r>
              <a:rPr lang="fr-FR" sz="1600" dirty="0" err="1" smtClean="0">
                <a:solidFill>
                  <a:srgbClr val="0F3858"/>
                </a:solidFill>
              </a:rPr>
              <a:t>be</a:t>
            </a:r>
            <a:r>
              <a:rPr lang="fr-FR" sz="1600" dirty="0" smtClean="0">
                <a:solidFill>
                  <a:srgbClr val="0F3858"/>
                </a:solidFill>
              </a:rPr>
              <a:t> </a:t>
            </a:r>
            <a:r>
              <a:rPr lang="fr-FR" sz="1600" dirty="0" err="1" smtClean="0">
                <a:solidFill>
                  <a:srgbClr val="0F3858"/>
                </a:solidFill>
              </a:rPr>
              <a:t>given</a:t>
            </a:r>
            <a:r>
              <a:rPr lang="fr-FR" sz="1600" dirty="0" smtClean="0">
                <a:solidFill>
                  <a:srgbClr val="0F3858"/>
                </a:solidFill>
              </a:rPr>
              <a:t> to </a:t>
            </a:r>
            <a:r>
              <a:rPr lang="fr-FR" sz="1600" dirty="0" err="1" smtClean="0">
                <a:solidFill>
                  <a:srgbClr val="0F3858"/>
                </a:solidFill>
              </a:rPr>
              <a:t>vulnerable</a:t>
            </a:r>
            <a:r>
              <a:rPr lang="fr-FR" sz="1600" dirty="0" smtClean="0">
                <a:solidFill>
                  <a:srgbClr val="0F3858"/>
                </a:solidFill>
              </a:rPr>
              <a:t> </a:t>
            </a:r>
            <a:r>
              <a:rPr lang="fr-FR" sz="1600" dirty="0">
                <a:solidFill>
                  <a:srgbClr val="0F3858"/>
                </a:solidFill>
              </a:rPr>
              <a:t>population </a:t>
            </a:r>
            <a:r>
              <a:rPr lang="fr-FR" sz="1600" dirty="0" smtClean="0">
                <a:solidFill>
                  <a:srgbClr val="0F3858"/>
                </a:solidFill>
              </a:rPr>
              <a:t>and social </a:t>
            </a:r>
            <a:r>
              <a:rPr lang="fr-FR" sz="1600" dirty="0" err="1" smtClean="0">
                <a:solidFill>
                  <a:srgbClr val="0F3858"/>
                </a:solidFill>
              </a:rPr>
              <a:t>inequities</a:t>
            </a:r>
            <a:endParaRPr lang="fr-FR" sz="1600" dirty="0">
              <a:solidFill>
                <a:srgbClr val="0F3858"/>
              </a:solidFill>
            </a:endParaRPr>
          </a:p>
          <a:p>
            <a:pPr fontAlgn="base">
              <a:spcAft>
                <a:spcPct val="0"/>
              </a:spcAft>
              <a:buClr>
                <a:srgbClr val="E30056"/>
              </a:buClr>
              <a:defRPr/>
            </a:pPr>
            <a:endParaRPr lang="fr-FR" sz="1600" dirty="0">
              <a:solidFill>
                <a:srgbClr val="0F3858"/>
              </a:solidFill>
            </a:endParaRPr>
          </a:p>
          <a:p>
            <a:pPr fontAlgn="base">
              <a:spcAft>
                <a:spcPct val="0"/>
              </a:spcAft>
              <a:buClr>
                <a:srgbClr val="E30056"/>
              </a:buClr>
              <a:defRPr/>
            </a:pPr>
            <a:r>
              <a:rPr lang="fr-FR" sz="1800" u="sng" dirty="0" smtClean="0">
                <a:solidFill>
                  <a:srgbClr val="0F3858"/>
                </a:solidFill>
              </a:rPr>
              <a:t>Crucial and urgent </a:t>
            </a:r>
            <a:r>
              <a:rPr lang="fr-FR" sz="1800" u="sng" dirty="0" err="1" smtClean="0">
                <a:solidFill>
                  <a:srgbClr val="0F3858"/>
                </a:solidFill>
              </a:rPr>
              <a:t>need</a:t>
            </a:r>
            <a:r>
              <a:rPr lang="fr-FR" sz="1800" u="sng" dirty="0" smtClean="0">
                <a:solidFill>
                  <a:srgbClr val="0F3858"/>
                </a:solidFill>
              </a:rPr>
              <a:t> for </a:t>
            </a:r>
            <a:r>
              <a:rPr lang="fr-FR" sz="1800" u="sng" dirty="0" err="1" smtClean="0">
                <a:solidFill>
                  <a:srgbClr val="0F3858"/>
                </a:solidFill>
              </a:rPr>
              <a:t>NPHIs</a:t>
            </a:r>
            <a:r>
              <a:rPr lang="fr-FR" sz="1800" u="sng" dirty="0" smtClean="0">
                <a:solidFill>
                  <a:srgbClr val="0F3858"/>
                </a:solidFill>
              </a:rPr>
              <a:t> to set up </a:t>
            </a:r>
            <a:r>
              <a:rPr lang="fr-FR" sz="1800" u="sng" dirty="0" err="1" smtClean="0">
                <a:solidFill>
                  <a:srgbClr val="0F3858"/>
                </a:solidFill>
              </a:rPr>
              <a:t>early</a:t>
            </a:r>
            <a:r>
              <a:rPr lang="fr-FR" sz="1800" u="sng" dirty="0" smtClean="0">
                <a:solidFill>
                  <a:srgbClr val="0F3858"/>
                </a:solidFill>
              </a:rPr>
              <a:t> warning system </a:t>
            </a:r>
            <a:r>
              <a:rPr lang="fr-FR" sz="1800" u="sng" dirty="0" err="1" smtClean="0">
                <a:solidFill>
                  <a:srgbClr val="0F3858"/>
                </a:solidFill>
              </a:rPr>
              <a:t>along</a:t>
            </a:r>
            <a:r>
              <a:rPr lang="fr-FR" sz="1800" u="sng" dirty="0" smtClean="0">
                <a:solidFill>
                  <a:srgbClr val="0F3858"/>
                </a:solidFill>
              </a:rPr>
              <a:t> </a:t>
            </a:r>
            <a:r>
              <a:rPr lang="fr-FR" sz="1800" u="sng" dirty="0" err="1" smtClean="0">
                <a:solidFill>
                  <a:srgbClr val="0F3858"/>
                </a:solidFill>
              </a:rPr>
              <a:t>with</a:t>
            </a:r>
            <a:r>
              <a:rPr lang="fr-FR" sz="1800" u="sng" dirty="0" smtClean="0">
                <a:solidFill>
                  <a:srgbClr val="0F3858"/>
                </a:solidFill>
              </a:rPr>
              <a:t> </a:t>
            </a:r>
            <a:r>
              <a:rPr lang="fr-FR" sz="1800" u="sng" dirty="0" err="1" smtClean="0">
                <a:solidFill>
                  <a:srgbClr val="0F3858"/>
                </a:solidFill>
              </a:rPr>
              <a:t>Meteorological</a:t>
            </a:r>
            <a:r>
              <a:rPr lang="fr-FR" sz="1800" u="sng" dirty="0" smtClean="0">
                <a:solidFill>
                  <a:srgbClr val="0F3858"/>
                </a:solidFill>
              </a:rPr>
              <a:t> Service and monitor and </a:t>
            </a:r>
            <a:r>
              <a:rPr lang="fr-FR" sz="1800" u="sng" dirty="0" err="1" smtClean="0">
                <a:solidFill>
                  <a:srgbClr val="0F3858"/>
                </a:solidFill>
              </a:rPr>
              <a:t>prevent</a:t>
            </a:r>
            <a:r>
              <a:rPr lang="fr-FR" sz="1800" u="sng" dirty="0" smtClean="0">
                <a:solidFill>
                  <a:srgbClr val="0F3858"/>
                </a:solidFill>
              </a:rPr>
              <a:t> </a:t>
            </a:r>
            <a:r>
              <a:rPr lang="fr-FR" sz="1800" u="sng" dirty="0" err="1" smtClean="0">
                <a:solidFill>
                  <a:srgbClr val="0F3858"/>
                </a:solidFill>
              </a:rPr>
              <a:t>heat</a:t>
            </a:r>
            <a:r>
              <a:rPr lang="fr-FR" sz="1800" u="sng" dirty="0" smtClean="0">
                <a:solidFill>
                  <a:srgbClr val="0F3858"/>
                </a:solidFill>
              </a:rPr>
              <a:t> impacts</a:t>
            </a:r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2B715EB-F6C1-4739-E6F8-47DD0BCF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5152103"/>
            <a:ext cx="12182354" cy="17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FE4D-1740-D248-A1BB-32631240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15" y="197265"/>
            <a:ext cx="10765437" cy="607805"/>
          </a:xfrm>
        </p:spPr>
        <p:txBody>
          <a:bodyPr>
            <a:noAutofit/>
          </a:bodyPr>
          <a:lstStyle/>
          <a:p>
            <a:r>
              <a:rPr lang="en-US" dirty="0" smtClean="0"/>
              <a:t>A real need to strengthen the involvement and capacities of NPHIs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12252-40DA-1845-B202-AAAF0DFBD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829" y="1046142"/>
            <a:ext cx="7193288" cy="6115720"/>
          </a:xfrm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E30056"/>
              </a:buClr>
            </a:pPr>
            <a:r>
              <a:rPr lang="fr-FR" sz="2000" dirty="0">
                <a:solidFill>
                  <a:srgbClr val="0F3858"/>
                </a:solidFill>
              </a:rPr>
              <a:t>Method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F3858"/>
                </a:solidFill>
              </a:rPr>
              <a:t>survey</a:t>
            </a:r>
            <a:r>
              <a:rPr lang="fr-FR" dirty="0">
                <a:solidFill>
                  <a:srgbClr val="0F3858"/>
                </a:solidFill>
              </a:rPr>
              <a:t> sent to 120 IANPHI </a:t>
            </a:r>
            <a:r>
              <a:rPr lang="fr-FR" dirty="0" err="1">
                <a:solidFill>
                  <a:srgbClr val="0F3858"/>
                </a:solidFill>
              </a:rPr>
              <a:t>members</a:t>
            </a:r>
            <a:r>
              <a:rPr lang="fr-FR" dirty="0">
                <a:solidFill>
                  <a:srgbClr val="0F3858"/>
                </a:solidFill>
              </a:rPr>
              <a:t> and 6 non-IANPHI </a:t>
            </a:r>
            <a:r>
              <a:rPr lang="fr-FR" dirty="0" err="1">
                <a:solidFill>
                  <a:srgbClr val="0F3858"/>
                </a:solidFill>
              </a:rPr>
              <a:t>members</a:t>
            </a:r>
            <a:r>
              <a:rPr lang="fr-FR" dirty="0">
                <a:solidFill>
                  <a:srgbClr val="0F3858"/>
                </a:solidFill>
              </a:rPr>
              <a:t> </a:t>
            </a:r>
            <a:r>
              <a:rPr lang="fr-FR" dirty="0" err="1">
                <a:solidFill>
                  <a:srgbClr val="0F3858"/>
                </a:solidFill>
              </a:rPr>
              <a:t>between</a:t>
            </a:r>
            <a:r>
              <a:rPr lang="fr-FR" dirty="0">
                <a:solidFill>
                  <a:srgbClr val="0F3858"/>
                </a:solidFill>
              </a:rPr>
              <a:t> May and July 2024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F3858"/>
                </a:solidFill>
              </a:rPr>
              <a:t>online </a:t>
            </a:r>
            <a:r>
              <a:rPr lang="fr-FR" dirty="0" err="1">
                <a:solidFill>
                  <a:srgbClr val="0F3858"/>
                </a:solidFill>
              </a:rPr>
              <a:t>form</a:t>
            </a:r>
            <a:r>
              <a:rPr lang="fr-FR" dirty="0">
                <a:solidFill>
                  <a:srgbClr val="0F3858"/>
                </a:solidFill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fr-FR" dirty="0">
                <a:solidFill>
                  <a:srgbClr val="0F3858"/>
                </a:solidFill>
              </a:rPr>
              <a:t> 49 </a:t>
            </a:r>
            <a:r>
              <a:rPr lang="fr-FR" dirty="0" err="1">
                <a:solidFill>
                  <a:srgbClr val="0F3858"/>
                </a:solidFill>
              </a:rPr>
              <a:t>complete</a:t>
            </a:r>
            <a:r>
              <a:rPr lang="fr-FR" dirty="0">
                <a:solidFill>
                  <a:srgbClr val="0F3858"/>
                </a:solidFill>
              </a:rPr>
              <a:t> and 10 </a:t>
            </a:r>
            <a:r>
              <a:rPr lang="fr-FR" dirty="0" err="1">
                <a:solidFill>
                  <a:srgbClr val="0F3858"/>
                </a:solidFill>
              </a:rPr>
              <a:t>incomplete</a:t>
            </a:r>
            <a:r>
              <a:rPr lang="fr-FR" dirty="0">
                <a:solidFill>
                  <a:srgbClr val="0F3858"/>
                </a:solidFill>
              </a:rPr>
              <a:t> </a:t>
            </a:r>
            <a:r>
              <a:rPr lang="fr-FR" dirty="0" err="1">
                <a:solidFill>
                  <a:srgbClr val="0F3858"/>
                </a:solidFill>
              </a:rPr>
              <a:t>responses</a:t>
            </a:r>
            <a:endParaRPr lang="fr-FR" dirty="0">
              <a:solidFill>
                <a:srgbClr val="0F3858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fr-FR" dirty="0">
              <a:solidFill>
                <a:srgbClr val="0F3858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E30056"/>
              </a:buClr>
            </a:pPr>
            <a:r>
              <a:rPr lang="fr-FR" sz="2000" dirty="0" err="1">
                <a:solidFill>
                  <a:srgbClr val="0F3858"/>
                </a:solidFill>
              </a:rPr>
              <a:t>Among</a:t>
            </a:r>
            <a:r>
              <a:rPr lang="fr-FR" sz="2000" dirty="0">
                <a:solidFill>
                  <a:srgbClr val="0F3858"/>
                </a:solidFill>
              </a:rPr>
              <a:t> the </a:t>
            </a:r>
            <a:r>
              <a:rPr lang="fr-FR" sz="2000" dirty="0" err="1">
                <a:solidFill>
                  <a:srgbClr val="0F3858"/>
                </a:solidFill>
              </a:rPr>
              <a:t>respondents</a:t>
            </a:r>
            <a:endParaRPr lang="fr-FR" sz="2000" dirty="0">
              <a:solidFill>
                <a:srgbClr val="0F3858"/>
              </a:solidFill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E30056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0F3858"/>
                </a:solidFill>
              </a:rPr>
              <a:t>only</a:t>
            </a:r>
            <a:r>
              <a:rPr lang="fr-FR" dirty="0">
                <a:solidFill>
                  <a:srgbClr val="0F3858"/>
                </a:solidFill>
              </a:rPr>
              <a:t> 18 </a:t>
            </a:r>
            <a:r>
              <a:rPr lang="fr-FR" dirty="0" err="1">
                <a:solidFill>
                  <a:srgbClr val="0F3858"/>
                </a:solidFill>
              </a:rPr>
              <a:t>NPHIs</a:t>
            </a:r>
            <a:r>
              <a:rPr lang="fr-FR" dirty="0">
                <a:solidFill>
                  <a:srgbClr val="0F3858"/>
                </a:solidFill>
              </a:rPr>
              <a:t> are monitoring </a:t>
            </a:r>
            <a:r>
              <a:rPr lang="fr-FR" dirty="0" err="1">
                <a:solidFill>
                  <a:srgbClr val="0F3858"/>
                </a:solidFill>
              </a:rPr>
              <a:t>heat</a:t>
            </a:r>
            <a:r>
              <a:rPr lang="fr-FR" dirty="0">
                <a:solidFill>
                  <a:srgbClr val="0F3858"/>
                </a:solidFill>
              </a:rPr>
              <a:t> impacts, 18 are </a:t>
            </a:r>
            <a:r>
              <a:rPr lang="fr-FR" dirty="0" err="1">
                <a:solidFill>
                  <a:srgbClr val="0F3858"/>
                </a:solidFill>
              </a:rPr>
              <a:t>currently</a:t>
            </a:r>
            <a:r>
              <a:rPr lang="fr-FR" dirty="0">
                <a:solidFill>
                  <a:srgbClr val="0F3858"/>
                </a:solidFill>
              </a:rPr>
              <a:t> </a:t>
            </a:r>
            <a:r>
              <a:rPr lang="fr-FR" dirty="0" err="1">
                <a:solidFill>
                  <a:srgbClr val="0F3858"/>
                </a:solidFill>
              </a:rPr>
              <a:t>developing</a:t>
            </a:r>
            <a:r>
              <a:rPr lang="fr-FR" dirty="0">
                <a:solidFill>
                  <a:srgbClr val="0F3858"/>
                </a:solidFill>
              </a:rPr>
              <a:t> a program, and 19 are not </a:t>
            </a:r>
            <a:r>
              <a:rPr lang="fr-FR" dirty="0" err="1">
                <a:solidFill>
                  <a:srgbClr val="0F3858"/>
                </a:solidFill>
              </a:rPr>
              <a:t>working</a:t>
            </a:r>
            <a:r>
              <a:rPr lang="fr-FR" dirty="0">
                <a:solidFill>
                  <a:srgbClr val="0F3858"/>
                </a:solidFill>
              </a:rPr>
              <a:t> on </a:t>
            </a:r>
            <a:r>
              <a:rPr lang="fr-FR" dirty="0" err="1">
                <a:solidFill>
                  <a:srgbClr val="0F3858"/>
                </a:solidFill>
              </a:rPr>
              <a:t>heat</a:t>
            </a:r>
            <a:endParaRPr lang="fr-FR" dirty="0">
              <a:solidFill>
                <a:srgbClr val="0F3858"/>
              </a:solidFill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E30056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F3858"/>
                </a:solidFill>
              </a:rPr>
              <a:t>7 </a:t>
            </a:r>
            <a:r>
              <a:rPr lang="fr-FR" dirty="0" err="1">
                <a:solidFill>
                  <a:srgbClr val="0F3858"/>
                </a:solidFill>
              </a:rPr>
              <a:t>NPHIs</a:t>
            </a:r>
            <a:r>
              <a:rPr lang="fr-FR" dirty="0">
                <a:solidFill>
                  <a:srgbClr val="0F3858"/>
                </a:solidFill>
              </a:rPr>
              <a:t> (in Europe, </a:t>
            </a:r>
            <a:r>
              <a:rPr lang="fr-FR" dirty="0" err="1">
                <a:solidFill>
                  <a:srgbClr val="0F3858"/>
                </a:solidFill>
              </a:rPr>
              <a:t>Africa</a:t>
            </a:r>
            <a:r>
              <a:rPr lang="fr-FR" dirty="0">
                <a:solidFill>
                  <a:srgbClr val="0F3858"/>
                </a:solidFill>
              </a:rPr>
              <a:t> and South </a:t>
            </a:r>
            <a:r>
              <a:rPr lang="fr-FR" dirty="0" err="1">
                <a:solidFill>
                  <a:srgbClr val="0F3858"/>
                </a:solidFill>
              </a:rPr>
              <a:t>America</a:t>
            </a:r>
            <a:r>
              <a:rPr lang="fr-FR" dirty="0">
                <a:solidFill>
                  <a:srgbClr val="0F3858"/>
                </a:solidFill>
              </a:rPr>
              <a:t>) </a:t>
            </a:r>
            <a:r>
              <a:rPr lang="fr-FR" dirty="0" err="1">
                <a:solidFill>
                  <a:srgbClr val="0F3858"/>
                </a:solidFill>
              </a:rPr>
              <a:t>did</a:t>
            </a:r>
            <a:r>
              <a:rPr lang="fr-FR" dirty="0">
                <a:solidFill>
                  <a:srgbClr val="0F3858"/>
                </a:solidFill>
              </a:rPr>
              <a:t> not </a:t>
            </a:r>
            <a:r>
              <a:rPr lang="fr-FR" dirty="0" err="1">
                <a:solidFill>
                  <a:srgbClr val="0F3858"/>
                </a:solidFill>
              </a:rPr>
              <a:t>identify</a:t>
            </a:r>
            <a:r>
              <a:rPr lang="fr-FR" dirty="0">
                <a:solidFill>
                  <a:srgbClr val="0F3858"/>
                </a:solidFill>
              </a:rPr>
              <a:t> </a:t>
            </a:r>
            <a:r>
              <a:rPr lang="fr-FR" dirty="0" err="1">
                <a:solidFill>
                  <a:srgbClr val="0F3858"/>
                </a:solidFill>
              </a:rPr>
              <a:t>heat</a:t>
            </a:r>
            <a:r>
              <a:rPr lang="fr-FR" dirty="0">
                <a:solidFill>
                  <a:srgbClr val="0F3858"/>
                </a:solidFill>
              </a:rPr>
              <a:t> as a </a:t>
            </a:r>
            <a:r>
              <a:rPr lang="fr-FR" dirty="0" err="1">
                <a:solidFill>
                  <a:srgbClr val="0F3858"/>
                </a:solidFill>
              </a:rPr>
              <a:t>priority</a:t>
            </a:r>
            <a:endParaRPr lang="fr-FR" dirty="0">
              <a:solidFill>
                <a:srgbClr val="0F3858"/>
              </a:solidFill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E30056"/>
              </a:buClr>
              <a:buFont typeface="Arial" panose="020B0604020202020204" pitchFamily="34" charset="0"/>
              <a:buChar char="•"/>
              <a:defRPr/>
            </a:pPr>
            <a:r>
              <a:rPr lang="fr-FR" dirty="0" err="1" smtClean="0">
                <a:solidFill>
                  <a:srgbClr val="0F3858"/>
                </a:solidFill>
              </a:rPr>
              <a:t>great</a:t>
            </a:r>
            <a:r>
              <a:rPr lang="fr-FR" dirty="0" smtClean="0">
                <a:solidFill>
                  <a:srgbClr val="0F3858"/>
                </a:solidFill>
              </a:rPr>
              <a:t> </a:t>
            </a:r>
            <a:r>
              <a:rPr lang="fr-FR" dirty="0" err="1">
                <a:solidFill>
                  <a:srgbClr val="0F3858"/>
                </a:solidFill>
              </a:rPr>
              <a:t>diversity</a:t>
            </a:r>
            <a:r>
              <a:rPr lang="fr-FR" dirty="0">
                <a:solidFill>
                  <a:srgbClr val="0F3858"/>
                </a:solidFill>
              </a:rPr>
              <a:t> of </a:t>
            </a:r>
            <a:r>
              <a:rPr lang="fr-FR" dirty="0" err="1">
                <a:solidFill>
                  <a:srgbClr val="0F3858"/>
                </a:solidFill>
              </a:rPr>
              <a:t>methods</a:t>
            </a:r>
            <a:r>
              <a:rPr lang="fr-FR" dirty="0">
                <a:solidFill>
                  <a:srgbClr val="0F3858"/>
                </a:solidFill>
              </a:rPr>
              <a:t>, </a:t>
            </a:r>
            <a:r>
              <a:rPr lang="fr-FR" dirty="0" err="1">
                <a:solidFill>
                  <a:srgbClr val="0F3858"/>
                </a:solidFill>
              </a:rPr>
              <a:t>indicators</a:t>
            </a:r>
            <a:r>
              <a:rPr lang="fr-FR" dirty="0">
                <a:solidFill>
                  <a:srgbClr val="0F3858"/>
                </a:solidFill>
              </a:rPr>
              <a:t>, </a:t>
            </a:r>
            <a:r>
              <a:rPr lang="fr-FR" dirty="0" err="1">
                <a:solidFill>
                  <a:srgbClr val="0F3858"/>
                </a:solidFill>
              </a:rPr>
              <a:t>reporting</a:t>
            </a:r>
            <a:r>
              <a:rPr lang="fr-FR" dirty="0">
                <a:solidFill>
                  <a:srgbClr val="0F3858"/>
                </a:solidFill>
              </a:rPr>
              <a:t>… </a:t>
            </a:r>
            <a:r>
              <a:rPr lang="fr-FR" dirty="0" err="1">
                <a:solidFill>
                  <a:srgbClr val="0F3858"/>
                </a:solidFill>
              </a:rPr>
              <a:t>among</a:t>
            </a:r>
            <a:r>
              <a:rPr lang="fr-FR" dirty="0">
                <a:solidFill>
                  <a:srgbClr val="0F3858"/>
                </a:solidFill>
              </a:rPr>
              <a:t> the </a:t>
            </a:r>
            <a:r>
              <a:rPr lang="fr-FR" dirty="0" err="1">
                <a:solidFill>
                  <a:srgbClr val="0F3858"/>
                </a:solidFill>
              </a:rPr>
              <a:t>NPHIs</a:t>
            </a:r>
            <a:r>
              <a:rPr lang="fr-FR" dirty="0">
                <a:solidFill>
                  <a:srgbClr val="0F3858"/>
                </a:solidFill>
              </a:rPr>
              <a:t> monitoring the </a:t>
            </a:r>
            <a:r>
              <a:rPr lang="fr-FR" dirty="0" err="1">
                <a:solidFill>
                  <a:srgbClr val="0F3858"/>
                </a:solidFill>
              </a:rPr>
              <a:t>health</a:t>
            </a:r>
            <a:r>
              <a:rPr lang="fr-FR" dirty="0">
                <a:solidFill>
                  <a:srgbClr val="0F3858"/>
                </a:solidFill>
              </a:rPr>
              <a:t> impacts</a:t>
            </a:r>
          </a:p>
          <a:p>
            <a:endParaRPr lang="en-US" dirty="0" smtClean="0">
              <a:solidFill>
                <a:srgbClr val="0F3858"/>
              </a:solidFill>
            </a:endParaRPr>
          </a:p>
        </p:txBody>
      </p:sp>
      <p:pic>
        <p:nvPicPr>
          <p:cNvPr id="7" name="Image 6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7806F14E-8A7A-507C-DDFF-238C0CDC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1" y="5066581"/>
            <a:ext cx="11806686" cy="175311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365342" y="1756971"/>
            <a:ext cx="4478640" cy="36018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7117" y="1109169"/>
            <a:ext cx="4751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Is your NPHI currently monitoring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any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heat-related health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impacts?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758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3B897D-2CBC-887C-73A6-6CDCF176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A16FE4D-1740-D248-A1BB-326312402D5C}"/>
              </a:ext>
            </a:extLst>
          </p:cNvPr>
          <p:cNvSpPr txBox="1">
            <a:spLocks/>
          </p:cNvSpPr>
          <p:nvPr/>
        </p:nvSpPr>
        <p:spPr>
          <a:xfrm>
            <a:off x="167404" y="617850"/>
            <a:ext cx="12683358" cy="9651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Beyond heat, the essential role of NPHIs to tackle the health effects of CC</a:t>
            </a:r>
          </a:p>
          <a:p>
            <a:endParaRPr lang="en-US" dirty="0" smtClean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 txBox="1">
            <a:spLocks/>
          </p:cNvSpPr>
          <p:nvPr/>
        </p:nvSpPr>
        <p:spPr>
          <a:xfrm>
            <a:off x="671819" y="1497941"/>
            <a:ext cx="9917523" cy="6400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</a:pP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Climate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change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is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a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great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public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health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opportunity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and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NPHIs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are the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cornerstone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of public </a:t>
            </a:r>
            <a:r>
              <a:rPr lang="fr-FR" sz="2000" dirty="0" err="1">
                <a:solidFill>
                  <a:srgbClr val="0F3858"/>
                </a:solidFill>
                <a:latin typeface="Futura Std Light"/>
                <a:cs typeface="Futura Medium"/>
              </a:rPr>
              <a:t>health</a:t>
            </a:r>
            <a:r>
              <a:rPr lang="fr-FR" sz="2000" dirty="0">
                <a:solidFill>
                  <a:srgbClr val="0F3858"/>
                </a:solidFill>
                <a:latin typeface="Futura Std Light"/>
                <a:cs typeface="Futura Medium"/>
              </a:rPr>
              <a:t> </a:t>
            </a:r>
            <a:r>
              <a:rPr lang="fr-FR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practices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NPHIs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have a unique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scientific and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institutional position to contribute to more efficient climate adaptation and mitigation research, policies and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action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Action should be fostered by the health co-benefits of climate policies</a:t>
            </a:r>
            <a:endParaRPr lang="fr-FR" sz="2000" dirty="0">
              <a:solidFill>
                <a:srgbClr val="0F3858"/>
              </a:solidFill>
              <a:latin typeface="Futura Std Light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75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8996" y="3853209"/>
            <a:ext cx="4561167" cy="88923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Futura Std Light"/>
                <a:cs typeface="Arial"/>
              </a:rPr>
              <a:t>IANPHI</a:t>
            </a:r>
            <a:br>
              <a:rPr lang="en-US" b="1" dirty="0" smtClean="0">
                <a:latin typeface="Futura Std Light"/>
                <a:cs typeface="Arial"/>
              </a:rPr>
            </a:br>
            <a:r>
              <a:rPr lang="en-US" b="1" dirty="0" smtClean="0">
                <a:latin typeface="Futura Std Light"/>
                <a:cs typeface="Arial"/>
              </a:rPr>
              <a:t> Commitments</a:t>
            </a:r>
            <a:br>
              <a:rPr lang="en-US" b="1" dirty="0" smtClean="0">
                <a:latin typeface="Futura Std Light"/>
                <a:cs typeface="Arial"/>
              </a:rPr>
            </a:br>
            <a:r>
              <a:rPr lang="en-US" b="1" dirty="0" smtClean="0">
                <a:latin typeface="Futura Std Light"/>
                <a:cs typeface="Arial"/>
              </a:rPr>
              <a:t>on CC and Health</a:t>
            </a:r>
            <a:br>
              <a:rPr lang="en-US" b="1" dirty="0" smtClean="0">
                <a:latin typeface="Futura Std Light"/>
                <a:cs typeface="Arial"/>
              </a:rPr>
            </a:br>
            <a:r>
              <a:rPr lang="en-US" dirty="0" smtClean="0">
                <a:latin typeface="Futura Std Light"/>
                <a:cs typeface="Arial"/>
              </a:rPr>
              <a:t> </a:t>
            </a:r>
            <a:r>
              <a:rPr lang="en-US" dirty="0">
                <a:latin typeface="Futura Std Light"/>
                <a:cs typeface="Arial"/>
              </a:rPr>
              <a:t/>
            </a:r>
            <a:br>
              <a:rPr lang="en-US" dirty="0">
                <a:latin typeface="Futura Std Light"/>
                <a:cs typeface="Arial"/>
              </a:rPr>
            </a:br>
            <a:r>
              <a:rPr lang="en-US" dirty="0">
                <a:latin typeface="Futura Std Light"/>
                <a:cs typeface="Arial"/>
              </a:rPr>
              <a:t/>
            </a:r>
            <a:br>
              <a:rPr lang="en-US" dirty="0">
                <a:latin typeface="Futura Std Light"/>
                <a:cs typeface="Arial"/>
              </a:rPr>
            </a:br>
            <a:endParaRPr lang="en-US" dirty="0">
              <a:latin typeface="Futura Std Light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8707-884B-3A43-B40D-29E65D3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004" y="346768"/>
            <a:ext cx="7837173" cy="6599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2" indent="0" algn="ctr">
              <a:spcBef>
                <a:spcPts val="1200"/>
              </a:spcBef>
              <a:buNone/>
            </a:pPr>
            <a:endParaRPr lang="en-US" sz="2000" dirty="0" smtClean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pPr marL="342900" lvl="2" indent="-342900">
              <a:spcBef>
                <a:spcPts val="1200"/>
              </a:spcBef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Advocate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for strengthening the capacity of NPHIs to contribute effectively to climate policies and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action</a:t>
            </a:r>
            <a:endParaRPr lang="en-US" sz="2000" dirty="0">
              <a:solidFill>
                <a:srgbClr val="0F3858"/>
              </a:solidFill>
              <a:latin typeface="Futura Std Light"/>
              <a:cs typeface="Futura Medium"/>
            </a:endParaRPr>
          </a:p>
          <a:p>
            <a:pPr marL="342900" lvl="2" indent="-342900">
              <a:spcBef>
                <a:spcPts val="1200"/>
              </a:spcBef>
            </a:pP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Enhance capacity, competence and training through peer-to-peer support and knowledge sharing between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NPHIs</a:t>
            </a:r>
          </a:p>
          <a:p>
            <a:pPr marL="342900" lvl="2" indent="-342900">
              <a:spcBef>
                <a:spcPts val="1200"/>
              </a:spcBef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Increase collaboration with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international and regional organizations active in the fields of public health and climate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change</a:t>
            </a:r>
          </a:p>
          <a:p>
            <a:pPr marL="342900" lvl="2" indent="-342900">
              <a:spcBef>
                <a:spcPts val="1200"/>
              </a:spcBef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Advocate for health in all policies that impact the climate </a:t>
            </a:r>
          </a:p>
          <a:p>
            <a:pPr marL="342900" lvl="2" indent="-342900">
              <a:spcBef>
                <a:spcPts val="1200"/>
              </a:spcBef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Support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the greening of public health </a:t>
            </a: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services</a:t>
            </a:r>
          </a:p>
          <a:p>
            <a:pPr marL="342900" lvl="2" indent="-342900">
              <a:spcBef>
                <a:spcPts val="1200"/>
              </a:spcBef>
            </a:pPr>
            <a:r>
              <a:rPr lang="en-US" sz="2000" dirty="0" smtClean="0">
                <a:solidFill>
                  <a:srgbClr val="0F3858"/>
                </a:solidFill>
                <a:latin typeface="Futura Std Light"/>
                <a:cs typeface="Futura Medium"/>
              </a:rPr>
              <a:t>Monitor </a:t>
            </a:r>
            <a:r>
              <a:rPr lang="en-US" sz="2000" dirty="0">
                <a:solidFill>
                  <a:srgbClr val="0F3858"/>
                </a:solidFill>
                <a:latin typeface="Futura Std Light"/>
                <a:cs typeface="Futura Medium"/>
              </a:rPr>
              <a:t>progress in the NPHIs’ involvement in climate change policies through key indicators</a:t>
            </a:r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2B715EB-F6C1-4739-E6F8-47DD0BCF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836543"/>
            <a:ext cx="12182354" cy="202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F6E9-2D5F-EB49-A21F-BE8C40F8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7" y="3360525"/>
            <a:ext cx="5019275" cy="10201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Futura Std Light"/>
                <a:cs typeface="Arial"/>
              </a:rPr>
              <a:t>Climate change and health</a:t>
            </a:r>
            <a:br>
              <a:rPr lang="en-US" b="1" dirty="0" smtClean="0">
                <a:latin typeface="Futura Std Light"/>
                <a:cs typeface="Arial"/>
              </a:rPr>
            </a:br>
            <a:r>
              <a:rPr lang="en-US" b="1" dirty="0" smtClean="0">
                <a:latin typeface="Futura Std Light"/>
                <a:cs typeface="Arial"/>
              </a:rPr>
              <a:t>How can NPHIs contribute ?  </a:t>
            </a:r>
            <a:br>
              <a:rPr lang="en-US" b="1" dirty="0" smtClean="0">
                <a:latin typeface="Futura Std Light"/>
                <a:cs typeface="Arial"/>
              </a:rPr>
            </a:br>
            <a:r>
              <a:rPr lang="en-US" dirty="0" smtClean="0">
                <a:latin typeface="Futura Std Light"/>
                <a:cs typeface="Arial"/>
              </a:rPr>
              <a:t/>
            </a:r>
            <a:br>
              <a:rPr lang="en-US" dirty="0" smtClean="0">
                <a:latin typeface="Futura Std Light"/>
                <a:cs typeface="Arial"/>
              </a:rPr>
            </a:br>
            <a:r>
              <a:rPr lang="en-US" dirty="0">
                <a:latin typeface="Futura Std Light"/>
                <a:cs typeface="Arial"/>
              </a:rPr>
              <a:t/>
            </a:r>
            <a:br>
              <a:rPr lang="en-US" dirty="0">
                <a:latin typeface="Futura Std Light"/>
                <a:cs typeface="Arial"/>
              </a:rPr>
            </a:br>
            <a:r>
              <a:rPr lang="en-US" dirty="0">
                <a:latin typeface="Futura Std Light"/>
                <a:cs typeface="Arial"/>
              </a:rPr>
              <a:t/>
            </a:r>
            <a:br>
              <a:rPr lang="en-US" dirty="0">
                <a:latin typeface="Futura Std Light"/>
                <a:cs typeface="Arial"/>
              </a:rPr>
            </a:br>
            <a:r>
              <a:rPr lang="en-US" dirty="0" smtClean="0">
                <a:latin typeface="Futura Std Light"/>
                <a:cs typeface="Arial"/>
              </a:rPr>
              <a:t>Declination of the essential public health functions</a:t>
            </a:r>
            <a:br>
              <a:rPr lang="en-US" dirty="0" smtClean="0">
                <a:latin typeface="Futura Std Light"/>
                <a:cs typeface="Arial"/>
              </a:rPr>
            </a:br>
            <a:r>
              <a:rPr lang="en-US" dirty="0">
                <a:latin typeface="Futura Std Light"/>
                <a:cs typeface="Arial"/>
              </a:rPr>
              <a:t/>
            </a:r>
            <a:br>
              <a:rPr lang="en-US" dirty="0">
                <a:latin typeface="Futura Std Light"/>
                <a:cs typeface="Arial"/>
              </a:rPr>
            </a:br>
            <a:r>
              <a:rPr lang="en-US" dirty="0" err="1" smtClean="0">
                <a:latin typeface="Futura Std Light"/>
                <a:cs typeface="Arial"/>
              </a:rPr>
              <a:t>Intersectoral</a:t>
            </a:r>
            <a:r>
              <a:rPr lang="en-US" dirty="0" smtClean="0">
                <a:latin typeface="Futura Std Light"/>
                <a:cs typeface="Arial"/>
              </a:rPr>
              <a:t> advocacy </a:t>
            </a:r>
            <a:endParaRPr lang="en-US" dirty="0">
              <a:latin typeface="Futura Std Light"/>
              <a:cs typeface="Arial"/>
            </a:endParaRPr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82B715EB-F6C1-4739-E6F8-47DD0BCFB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836543"/>
            <a:ext cx="12182354" cy="2020501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:a16="http://schemas.microsoft.com/office/drawing/2014/main" id="{39711AF1-E470-4592-AAB9-EAEE957A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447" y="1106913"/>
            <a:ext cx="5950131" cy="4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FB3B897D-2CBC-887C-73A6-6CDCF176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" y="4698347"/>
            <a:ext cx="12182354" cy="215869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F66CF67-2837-E260-A6DD-FD16C3519ABC}"/>
              </a:ext>
            </a:extLst>
          </p:cNvPr>
          <p:cNvSpPr txBox="1">
            <a:spLocks/>
          </p:cNvSpPr>
          <p:nvPr/>
        </p:nvSpPr>
        <p:spPr>
          <a:xfrm>
            <a:off x="13982" y="3920120"/>
            <a:ext cx="12178018" cy="106457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C70BA"/>
                </a:solidFill>
                <a:latin typeface="Futura Std Ligh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  <a:spcBef>
                <a:spcPts val="600"/>
              </a:spcBef>
            </a:pPr>
            <a:r>
              <a:rPr lang="en-US" dirty="0">
                <a:solidFill>
                  <a:srgbClr val="0F3858"/>
                </a:solidFill>
                <a:latin typeface="Futura Std Light"/>
              </a:rPr>
              <a:t>Thank you!</a:t>
            </a:r>
            <a:endParaRPr lang="fr-FR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683EBBE6-706B-4F64-AD98-9B6ECEA44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05" y="2206349"/>
            <a:ext cx="3267069" cy="231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763163-B694-4E12-9F96-0B6BBF4D8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053" y="2455231"/>
            <a:ext cx="3172356" cy="22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86741" y="379967"/>
            <a:ext cx="85367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C70BA"/>
                </a:solidFill>
                <a:latin typeface="Futura Std Light"/>
                <a:ea typeface="+mj-ea"/>
                <a:cs typeface="Arial"/>
              </a:rPr>
              <a:t>IANPHI Roadmap on climate change and health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D098C86-F8D2-F249-BAB5-E044350BD1C8}" vid="{6A992130-8C8A-3442-A735-C67414F479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AAAC1-F0F3-43EC-ADF2-4AF1D161417B}">
  <ds:schemaRefs>
    <ds:schemaRef ds:uri="http://schemas.microsoft.com/office/2006/metadata/properties"/>
    <ds:schemaRef ds:uri="c08e9092-efc7-4ceb-83ea-7a257c2012d5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4549803-6a6b-484e-a289-70d76010b2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5D9D34-9E59-487F-8230-8C6C869618A0}"/>
</file>

<file path=customXml/itemProps3.xml><?xml version="1.0" encoding="utf-8"?>
<ds:datastoreItem xmlns:ds="http://schemas.openxmlformats.org/officeDocument/2006/customXml" ds:itemID="{1B577783-C383-4399-A01F-EE390AF85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6086</TotalTime>
  <Words>493</Words>
  <Application>Microsoft Office PowerPoint</Application>
  <PresentationFormat>Grand écran</PresentationFormat>
  <Paragraphs>42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Futura Medium</vt:lpstr>
      <vt:lpstr>Futura Std Light</vt:lpstr>
      <vt:lpstr>Symbol</vt:lpstr>
      <vt:lpstr>Thème Office</vt:lpstr>
      <vt:lpstr>Dr Sébastien DENYS   Ianphi, Chair of the Committee on Climate Change and Health  Director Environmental and Occupational Health Santé publique France </vt:lpstr>
      <vt:lpstr>Présentation PowerPoint</vt:lpstr>
      <vt:lpstr>Heat and Public health  Implication for NPHIs  </vt:lpstr>
      <vt:lpstr>A real need to strengthen the involvement and capacities of NPHIs</vt:lpstr>
      <vt:lpstr>Présentation PowerPoint</vt:lpstr>
      <vt:lpstr>IANPHI  Commitments on CC and Health    </vt:lpstr>
      <vt:lpstr>Climate change and health How can NPHIs contribute ?      Declination of the essential public health functions  Intersectoral advocacy </vt:lpstr>
      <vt:lpstr>Présentation PowerPoint</vt:lpstr>
    </vt:vector>
  </TitlesOfParts>
  <Company>ANSP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COLLETAZ Paul</dc:creator>
  <cp:lastModifiedBy>DENYS Sebastien</cp:lastModifiedBy>
  <cp:revision>217</cp:revision>
  <cp:lastPrinted>2024-03-28T16:49:30Z</cp:lastPrinted>
  <dcterms:created xsi:type="dcterms:W3CDTF">2024-01-24T08:51:44Z</dcterms:created>
  <dcterms:modified xsi:type="dcterms:W3CDTF">2024-09-09T14:25:34Z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0x01010033A0C26ED75B6F42858795A942B8A417</vt:lpwstr>
  </property>
  <property fmtid="{D5CDD505-2E9C-101B-9397-08002B2CF9AE}" pid="3" name="MediaServiceImageTags">
    <vt:lpwstr/>
  </property>
</Properties>
</file>