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863" r:id="rId3"/>
    <p:sldId id="860" r:id="rId4"/>
    <p:sldId id="866" r:id="rId5"/>
    <p:sldId id="872" r:id="rId6"/>
    <p:sldId id="873" r:id="rId7"/>
    <p:sldId id="869" r:id="rId8"/>
    <p:sldId id="847" r:id="rId9"/>
    <p:sldId id="859" r:id="rId10"/>
    <p:sldId id="292" r:id="rId11"/>
    <p:sldId id="256" r:id="rId12"/>
    <p:sldId id="843" r:id="rId13"/>
    <p:sldId id="879" r:id="rId14"/>
    <p:sldId id="84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A5"/>
    <a:srgbClr val="009240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–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890" autoAdjust="0"/>
  </p:normalViewPr>
  <p:slideViewPr>
    <p:cSldViewPr snapToGrid="0">
      <p:cViewPr varScale="1">
        <p:scale>
          <a:sx n="109" d="100"/>
          <a:sy n="109" d="100"/>
        </p:scale>
        <p:origin x="61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6D73-A8EF-42FD-89B0-150F70DAB9BD}" type="datetimeFigureOut">
              <a:rPr lang="it-IT" smtClean="0"/>
              <a:t>28/08/24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DA788-8F6E-45B7-9AD2-ACCCC1F21B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46321-E628-4249-B1A8-4311F8185FF0}" type="datetimeFigureOut">
              <a:rPr lang="it-IT" smtClean="0"/>
              <a:t>28/08/24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C795B-E758-47E9-8DBF-BF1E43D5F4C1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7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081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64" y="748447"/>
            <a:ext cx="4946073" cy="54382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5143" cy="14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89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2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17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2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74C4-9FC4-38ED-63D4-2DF5A85F4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A32B7-2843-931F-EC63-49036BF2B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CAF4D-4197-E50E-8D53-516E6A7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57AE-7344-AB47-9155-D9E114A987B8}" type="datetimeFigureOut">
              <a:rPr lang="en-DE" smtClean="0"/>
              <a:t>8/28/24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EBC5E-B51A-934B-D879-85CB0DA3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90147-F09A-BE9A-746E-4B757E03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F550-DB40-F246-8F41-56359FB60C0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41305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24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96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693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566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65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9215"/>
            <a:ext cx="12192000" cy="69979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64" y="748447"/>
            <a:ext cx="4946073" cy="543821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8" y="1143000"/>
            <a:ext cx="1618570" cy="16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90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199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494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06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128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425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294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45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49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91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56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6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76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47F6-AD29-4FB6-B55E-BFDBC9EE6F79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A0C93-3997-48CA-A305-BE79985A682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98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41B47-DA08-40C4-84F5-B8F45E682B1B}" type="datetimeFigureOut">
              <a:rPr lang="it-IT" smtClean="0"/>
              <a:pPr/>
              <a:t>28/08/24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A158-1F22-4D66-A0F1-B4BDC81501A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0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4" r="31242"/>
          <a:stretch/>
        </p:blipFill>
        <p:spPr>
          <a:xfrm>
            <a:off x="6149131" y="1080"/>
            <a:ext cx="6042870" cy="6466717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0" y="5999584"/>
            <a:ext cx="12192000" cy="858417"/>
            <a:chOff x="0" y="5999584"/>
            <a:chExt cx="12192000" cy="858417"/>
          </a:xfrm>
        </p:grpSpPr>
        <p:sp>
          <p:nvSpPr>
            <p:cNvPr id="14" name="Rettangolo 3"/>
            <p:cNvSpPr/>
            <p:nvPr/>
          </p:nvSpPr>
          <p:spPr>
            <a:xfrm flipH="1">
              <a:off x="0" y="5999584"/>
              <a:ext cx="12192000" cy="858416"/>
            </a:xfrm>
            <a:custGeom>
              <a:avLst/>
              <a:gdLst>
                <a:gd name="connsiteX0" fmla="*/ 0 w 12192000"/>
                <a:gd name="connsiteY0" fmla="*/ 0 h 858416"/>
                <a:gd name="connsiteX1" fmla="*/ 12192000 w 12192000"/>
                <a:gd name="connsiteY1" fmla="*/ 0 h 858416"/>
                <a:gd name="connsiteX2" fmla="*/ 12192000 w 12192000"/>
                <a:gd name="connsiteY2" fmla="*/ 858416 h 858416"/>
                <a:gd name="connsiteX3" fmla="*/ 0 w 12192000"/>
                <a:gd name="connsiteY3" fmla="*/ 858416 h 858416"/>
                <a:gd name="connsiteX4" fmla="*/ 0 w 12192000"/>
                <a:gd name="connsiteY4" fmla="*/ 0 h 858416"/>
                <a:gd name="connsiteX0" fmla="*/ 0 w 12192000"/>
                <a:gd name="connsiteY0" fmla="*/ 204716 h 858416"/>
                <a:gd name="connsiteX1" fmla="*/ 12192000 w 12192000"/>
                <a:gd name="connsiteY1" fmla="*/ 0 h 858416"/>
                <a:gd name="connsiteX2" fmla="*/ 12192000 w 12192000"/>
                <a:gd name="connsiteY2" fmla="*/ 858416 h 858416"/>
                <a:gd name="connsiteX3" fmla="*/ 0 w 12192000"/>
                <a:gd name="connsiteY3" fmla="*/ 858416 h 858416"/>
                <a:gd name="connsiteX4" fmla="*/ 0 w 12192000"/>
                <a:gd name="connsiteY4" fmla="*/ 204716 h 85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58416">
                  <a:moveTo>
                    <a:pt x="0" y="204716"/>
                  </a:moveTo>
                  <a:lnTo>
                    <a:pt x="12192000" y="0"/>
                  </a:lnTo>
                  <a:lnTo>
                    <a:pt x="12192000" y="858416"/>
                  </a:lnTo>
                  <a:lnTo>
                    <a:pt x="0" y="858416"/>
                  </a:lnTo>
                  <a:lnTo>
                    <a:pt x="0" y="204716"/>
                  </a:lnTo>
                  <a:close/>
                </a:path>
              </a:pathLst>
            </a:custGeom>
            <a:solidFill>
              <a:srgbClr val="006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3"/>
            <p:cNvSpPr/>
            <p:nvPr/>
          </p:nvSpPr>
          <p:spPr>
            <a:xfrm>
              <a:off x="0" y="5999585"/>
              <a:ext cx="12192000" cy="858416"/>
            </a:xfrm>
            <a:custGeom>
              <a:avLst/>
              <a:gdLst>
                <a:gd name="connsiteX0" fmla="*/ 0 w 12192000"/>
                <a:gd name="connsiteY0" fmla="*/ 0 h 858416"/>
                <a:gd name="connsiteX1" fmla="*/ 12192000 w 12192000"/>
                <a:gd name="connsiteY1" fmla="*/ 0 h 858416"/>
                <a:gd name="connsiteX2" fmla="*/ 12192000 w 12192000"/>
                <a:gd name="connsiteY2" fmla="*/ 858416 h 858416"/>
                <a:gd name="connsiteX3" fmla="*/ 0 w 12192000"/>
                <a:gd name="connsiteY3" fmla="*/ 858416 h 858416"/>
                <a:gd name="connsiteX4" fmla="*/ 0 w 12192000"/>
                <a:gd name="connsiteY4" fmla="*/ 0 h 858416"/>
                <a:gd name="connsiteX0" fmla="*/ 0 w 12192000"/>
                <a:gd name="connsiteY0" fmla="*/ 204716 h 858416"/>
                <a:gd name="connsiteX1" fmla="*/ 12192000 w 12192000"/>
                <a:gd name="connsiteY1" fmla="*/ 0 h 858416"/>
                <a:gd name="connsiteX2" fmla="*/ 12192000 w 12192000"/>
                <a:gd name="connsiteY2" fmla="*/ 858416 h 858416"/>
                <a:gd name="connsiteX3" fmla="*/ 0 w 12192000"/>
                <a:gd name="connsiteY3" fmla="*/ 858416 h 858416"/>
                <a:gd name="connsiteX4" fmla="*/ 0 w 12192000"/>
                <a:gd name="connsiteY4" fmla="*/ 204716 h 85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58416">
                  <a:moveTo>
                    <a:pt x="0" y="204716"/>
                  </a:moveTo>
                  <a:lnTo>
                    <a:pt x="12192000" y="0"/>
                  </a:lnTo>
                  <a:lnTo>
                    <a:pt x="12192000" y="858416"/>
                  </a:lnTo>
                  <a:lnTo>
                    <a:pt x="0" y="858416"/>
                  </a:lnTo>
                  <a:lnTo>
                    <a:pt x="0" y="204716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45" y="6351611"/>
              <a:ext cx="1035733" cy="154364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616148" y="6259516"/>
              <a:ext cx="28953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 Web" panose="00000500000000000000" pitchFamily="2" charset="0"/>
                </a:rPr>
                <a:t>www.iss.it</a:t>
              </a:r>
              <a:r>
                <a:rPr lang="it-I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 Web" panose="00000500000000000000" pitchFamily="2" charset="0"/>
                </a:rPr>
                <a:t>/ambiente-e-salute</a:t>
              </a:r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431" y="6150004"/>
              <a:ext cx="1848060" cy="557578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847317D-A2B1-464F-8315-1E3FAE3222C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7908" y="1122362"/>
            <a:ext cx="5697415" cy="30734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064B7"/>
                </a:solidFill>
              </a:rPr>
              <a:t>Climate change and health– </a:t>
            </a:r>
            <a:br>
              <a:rPr lang="en-US" sz="3800" dirty="0">
                <a:solidFill>
                  <a:srgbClr val="0064B7"/>
                </a:solidFill>
              </a:rPr>
            </a:br>
            <a:r>
              <a:rPr lang="en-US" sz="3800" dirty="0">
                <a:solidFill>
                  <a:srgbClr val="0064B7"/>
                </a:solidFill>
              </a:rPr>
              <a:t>A public health imperative</a:t>
            </a:r>
            <a:br>
              <a:rPr lang="en-US" sz="3800" dirty="0">
                <a:solidFill>
                  <a:srgbClr val="0064B7"/>
                </a:solidFill>
              </a:rPr>
            </a:br>
            <a:endParaRPr lang="en-GB" sz="3800" i="1" dirty="0">
              <a:solidFill>
                <a:srgbClr val="0064B7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FDDFFC-B4AE-6E4B-A09E-A97B2BBF526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02431" y="3979984"/>
            <a:ext cx="4510088" cy="1533525"/>
          </a:xfrm>
        </p:spPr>
        <p:txBody>
          <a:bodyPr vert="horz" lIns="100739" tIns="50372" rIns="100739" bIns="50372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Marco </a:t>
            </a:r>
            <a:r>
              <a:rPr lang="en-GB" sz="2000" dirty="0" err="1">
                <a:solidFill>
                  <a:schemeClr val="accent1"/>
                </a:solidFill>
              </a:rPr>
              <a:t>Martuzzi</a:t>
            </a:r>
            <a:endParaRPr lang="en-GB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Director, 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Department </a:t>
            </a:r>
            <a:r>
              <a:rPr lang="en-US" sz="2000" dirty="0">
                <a:solidFill>
                  <a:schemeClr val="accent1"/>
                </a:solidFill>
              </a:rPr>
              <a:t>of Environment and Health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National Institute of Health (ISS)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Rome, Italy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5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83D89943-631B-049B-3C37-6D024469F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19" y="0"/>
            <a:ext cx="7772400" cy="6509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882AD-6342-4654-2FB6-FDFA71BD7CC5}"/>
              </a:ext>
            </a:extLst>
          </p:cNvPr>
          <p:cNvSpPr txBox="1"/>
          <p:nvPr/>
        </p:nvSpPr>
        <p:spPr>
          <a:xfrm>
            <a:off x="8204036" y="6509301"/>
            <a:ext cx="397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rgbClr val="606060"/>
                </a:solidFill>
                <a:effectLst/>
                <a:latin typeface="Helvetica" pitchFamily="2" charset="0"/>
              </a:rPr>
              <a:t>Thilagawathi</a:t>
            </a:r>
            <a:r>
              <a:rPr lang="en-GB" b="0" i="0" u="none" strike="noStrike" dirty="0">
                <a:solidFill>
                  <a:srgbClr val="606060"/>
                </a:solidFill>
                <a:effectLst/>
                <a:latin typeface="Helvetica" pitchFamily="2" charset="0"/>
              </a:rPr>
              <a:t> Abi </a:t>
            </a:r>
            <a:r>
              <a:rPr lang="en-GB" b="0" i="0" u="none" strike="noStrike" dirty="0" err="1">
                <a:solidFill>
                  <a:srgbClr val="606060"/>
                </a:solidFill>
                <a:effectLst/>
                <a:latin typeface="Helvetica" pitchFamily="2" charset="0"/>
              </a:rPr>
              <a:t>Deivanayagam</a:t>
            </a:r>
            <a:r>
              <a:rPr lang="en-GB" b="0" i="0" u="none" strike="noStrike" dirty="0">
                <a:solidFill>
                  <a:srgbClr val="606060"/>
                </a:solidFill>
                <a:effectLst/>
                <a:latin typeface="Helvetica" pitchFamily="2" charset="0"/>
              </a:rPr>
              <a:t>  23</a:t>
            </a:r>
          </a:p>
          <a:p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0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B7EF-FF96-BE43-8704-C18C572D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77"/>
            <a:ext cx="10515600" cy="882908"/>
          </a:xfrm>
        </p:spPr>
        <p:txBody>
          <a:bodyPr/>
          <a:lstStyle/>
          <a:p>
            <a:r>
              <a:rPr lang="en-US" dirty="0"/>
              <a:t>Systems thinking in public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5A6F9-E247-094B-B55B-A18ED3D86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89" y="976185"/>
            <a:ext cx="7341974" cy="55166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Health and its determinants (or life in general) are part of a complex system (as opposed to “complicated”)</a:t>
            </a:r>
          </a:p>
          <a:p>
            <a:r>
              <a:rPr lang="en-US" dirty="0"/>
              <a:t>Non-linear </a:t>
            </a:r>
            <a:r>
              <a:rPr lang="en-US" dirty="0" err="1"/>
              <a:t>behaviours</a:t>
            </a:r>
            <a:r>
              <a:rPr lang="en-US" dirty="0"/>
              <a:t>, adaptive responses, feedback loops, tipping points: difficult to extrapolate from past trends</a:t>
            </a:r>
          </a:p>
          <a:p>
            <a:pPr>
              <a:lnSpc>
                <a:spcPct val="100000"/>
              </a:lnSpc>
            </a:pPr>
            <a:r>
              <a:rPr lang="en-US" dirty="0"/>
              <a:t>Self-preserving, self-</a:t>
            </a:r>
            <a:r>
              <a:rPr lang="en-US" dirty="0" err="1"/>
              <a:t>organising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From identification of the optimal intervention to “dancing with complex systems” (D Meadows 93). In IA speak, from product to process</a:t>
            </a:r>
          </a:p>
          <a:p>
            <a:pPr>
              <a:lnSpc>
                <a:spcPct val="100000"/>
              </a:lnSpc>
            </a:pPr>
            <a:r>
              <a:rPr lang="en-US" dirty="0"/>
              <a:t>Embrace complexity (as opposed to reduce uncertainty) and deal with it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E74A5-8F4B-9E41-8BEB-47CFE4EF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63" y="1433649"/>
            <a:ext cx="4889184" cy="4126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1CEC53-2F25-49D9-6149-4ABB819AF3C8}"/>
              </a:ext>
            </a:extLst>
          </p:cNvPr>
          <p:cNvSpPr txBox="1"/>
          <p:nvPr/>
        </p:nvSpPr>
        <p:spPr>
          <a:xfrm>
            <a:off x="8595360" y="6395391"/>
            <a:ext cx="2830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See </a:t>
            </a:r>
            <a:r>
              <a:rPr lang="en-US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eg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Petticrew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BMJ 2019</a:t>
            </a:r>
          </a:p>
        </p:txBody>
      </p:sp>
    </p:spTree>
    <p:extLst>
      <p:ext uri="{BB962C8B-B14F-4D97-AF65-F5344CB8AC3E}">
        <p14:creationId xmlns:p14="http://schemas.microsoft.com/office/powerpoint/2010/main" val="379724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36A9-4655-A69C-B24D-40F0AB2AC5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909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Health systems and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A4270-2768-866D-7E01-D5427CC44C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9819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Adaptation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Preparedness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Climate resilience</a:t>
            </a:r>
          </a:p>
          <a:p>
            <a:r>
              <a:rPr lang="en-US" dirty="0">
                <a:solidFill>
                  <a:srgbClr val="002060"/>
                </a:solidFill>
              </a:rPr>
              <a:t>Mitigation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Reduce its environmental impact – go net zero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Advocate for health benefits of mitigation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the world in a tree, being chopped down">
            <a:extLst>
              <a:ext uri="{FF2B5EF4-FFF2-40B4-BE49-F238E27FC236}">
                <a16:creationId xmlns:a16="http://schemas.microsoft.com/office/drawing/2014/main" id="{4A429AA2-9E80-6215-C135-1BE8398B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0"/>
            <a:ext cx="5491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DB0F57-4C44-3EF0-C299-3B0BB993ADFF}"/>
              </a:ext>
            </a:extLst>
          </p:cNvPr>
          <p:cNvSpPr txBox="1"/>
          <p:nvPr/>
        </p:nvSpPr>
        <p:spPr>
          <a:xfrm>
            <a:off x="9464040" y="6391656"/>
            <a:ext cx="257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marco.martuzzi@iss.it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0119F-DC63-DCA8-3852-93FCC5FB15A3}"/>
              </a:ext>
            </a:extLst>
          </p:cNvPr>
          <p:cNvSpPr txBox="1"/>
          <p:nvPr/>
        </p:nvSpPr>
        <p:spPr>
          <a:xfrm>
            <a:off x="5180355" y="251584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AF842-63F8-8E10-2B97-18832616DC25}"/>
              </a:ext>
            </a:extLst>
          </p:cNvPr>
          <p:cNvSpPr txBox="1"/>
          <p:nvPr/>
        </p:nvSpPr>
        <p:spPr>
          <a:xfrm>
            <a:off x="5180355" y="251584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463AD-D937-555D-2AAA-8AF043944D05}"/>
              </a:ext>
            </a:extLst>
          </p:cNvPr>
          <p:cNvSpPr txBox="1"/>
          <p:nvPr/>
        </p:nvSpPr>
        <p:spPr>
          <a:xfrm>
            <a:off x="5180355" y="251584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26C36-D75E-767D-4122-0AB8ADBB12D8}"/>
              </a:ext>
            </a:extLst>
          </p:cNvPr>
          <p:cNvSpPr txBox="1"/>
          <p:nvPr/>
        </p:nvSpPr>
        <p:spPr>
          <a:xfrm>
            <a:off x="5180355" y="25158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D77E8-C7E5-1082-9E56-A8868EEB5DF0}"/>
              </a:ext>
            </a:extLst>
          </p:cNvPr>
          <p:cNvSpPr txBox="1"/>
          <p:nvPr/>
        </p:nvSpPr>
        <p:spPr>
          <a:xfrm>
            <a:off x="5180355" y="22419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An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99155-FA51-9599-77B9-51AAE068A649}"/>
              </a:ext>
            </a:extLst>
          </p:cNvPr>
          <p:cNvSpPr txBox="1"/>
          <p:nvPr/>
        </p:nvSpPr>
        <p:spPr>
          <a:xfrm>
            <a:off x="5180355" y="224192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B701A-EA7B-DDA7-93F5-002851DE1913}"/>
              </a:ext>
            </a:extLst>
          </p:cNvPr>
          <p:cNvSpPr txBox="1"/>
          <p:nvPr/>
        </p:nvSpPr>
        <p:spPr>
          <a:xfrm>
            <a:off x="5180355" y="224192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F8774-B007-1DFC-9D96-6E2658B29309}"/>
              </a:ext>
            </a:extLst>
          </p:cNvPr>
          <p:cNvSpPr txBox="1"/>
          <p:nvPr/>
        </p:nvSpPr>
        <p:spPr>
          <a:xfrm>
            <a:off x="244739" y="3605981"/>
            <a:ext cx="2546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/>
              <a:t>A clever man solves the problem. A wise man avoids it.</a:t>
            </a:r>
          </a:p>
          <a:p>
            <a:pPr algn="l"/>
            <a:endParaRPr lang="en-US" i="1" dirty="0"/>
          </a:p>
          <a:p>
            <a:pPr algn="l"/>
            <a:r>
              <a:rPr lang="en-US" dirty="0"/>
              <a:t>A. Einstein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4478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8C5665-CA6B-0E41-7512-CF6C04D76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86" y="387861"/>
            <a:ext cx="10515600" cy="5581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3FE08-66AA-4169-FDAE-07C34A908D2D}"/>
              </a:ext>
            </a:extLst>
          </p:cNvPr>
          <p:cNvSpPr txBox="1"/>
          <p:nvPr/>
        </p:nvSpPr>
        <p:spPr>
          <a:xfrm>
            <a:off x="8649730" y="6202407"/>
            <a:ext cx="238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IPCC, 6</a:t>
            </a:r>
            <a:r>
              <a:rPr lang="en-US" baseline="30000" dirty="0"/>
              <a:t>th</a:t>
            </a:r>
            <a:r>
              <a:rPr lang="en-US" dirty="0"/>
              <a:t> Report, 2023</a:t>
            </a:r>
          </a:p>
        </p:txBody>
      </p:sp>
    </p:spTree>
    <p:extLst>
      <p:ext uri="{BB962C8B-B14F-4D97-AF65-F5344CB8AC3E}">
        <p14:creationId xmlns:p14="http://schemas.microsoft.com/office/powerpoint/2010/main" val="367125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36A9-4655-A69C-B24D-40F0AB2AC5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23449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Health effects of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A4270-2768-866D-7E01-D5427CC44C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9819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Extreme weather events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Heat waves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Floods, hurricanes, landslides</a:t>
            </a:r>
          </a:p>
          <a:p>
            <a:r>
              <a:rPr lang="en-US" dirty="0">
                <a:solidFill>
                  <a:srgbClr val="002060"/>
                </a:solidFill>
              </a:rPr>
              <a:t>Spread of vector borne disease</a:t>
            </a:r>
          </a:p>
          <a:p>
            <a:r>
              <a:rPr lang="en-US" dirty="0">
                <a:solidFill>
                  <a:srgbClr val="002060"/>
                </a:solidFill>
              </a:rPr>
              <a:t>Wildfires</a:t>
            </a:r>
          </a:p>
          <a:p>
            <a:r>
              <a:rPr lang="en-US" dirty="0">
                <a:solidFill>
                  <a:srgbClr val="002060"/>
                </a:solidFill>
              </a:rPr>
              <a:t>Droughts, desertification, salinization of coastal areas</a:t>
            </a:r>
          </a:p>
          <a:p>
            <a:r>
              <a:rPr lang="en-US" dirty="0">
                <a:solidFill>
                  <a:srgbClr val="002060"/>
                </a:solidFill>
              </a:rPr>
              <a:t>…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7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9AC1E-8B65-85C3-8C63-481A7D14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ISS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FDA2-7180-2371-F2C8-016817A5E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492"/>
            <a:ext cx="10515600" cy="4758471"/>
          </a:xfrm>
        </p:spPr>
        <p:txBody>
          <a:bodyPr>
            <a:normAutofit/>
          </a:bodyPr>
          <a:lstStyle/>
          <a:p>
            <a:r>
              <a:rPr lang="en-US" dirty="0"/>
              <a:t>Research</a:t>
            </a:r>
          </a:p>
          <a:p>
            <a:pPr lvl="1"/>
            <a:r>
              <a:rPr lang="en-US" dirty="0"/>
              <a:t>National and international projects on, </a:t>
            </a:r>
            <a:r>
              <a:rPr lang="en-US" dirty="0" err="1"/>
              <a:t>eg.</a:t>
            </a:r>
            <a:r>
              <a:rPr lang="en-US" dirty="0"/>
              <a:t> Nature Based Solutions such as green/blue space in cities</a:t>
            </a:r>
          </a:p>
          <a:p>
            <a:pPr lvl="1"/>
            <a:r>
              <a:rPr lang="en-US" dirty="0"/>
              <a:t>Health co-benefits of mitigation policies</a:t>
            </a:r>
          </a:p>
          <a:p>
            <a:r>
              <a:rPr lang="en-US" dirty="0"/>
              <a:t>Advocacy</a:t>
            </a:r>
          </a:p>
          <a:p>
            <a:pPr lvl="1"/>
            <a:r>
              <a:rPr lang="it-IT" dirty="0"/>
              <a:t>Community-</a:t>
            </a:r>
            <a:r>
              <a:rPr lang="it-IT" dirty="0" err="1"/>
              <a:t>based</a:t>
            </a:r>
            <a:r>
              <a:rPr lang="it-IT" dirty="0"/>
              <a:t> engagement and </a:t>
            </a:r>
            <a:r>
              <a:rPr lang="it-IT" dirty="0" err="1"/>
              <a:t>interventions</a:t>
            </a:r>
            <a:r>
              <a:rPr lang="it-IT" dirty="0"/>
              <a:t> to </a:t>
            </a:r>
            <a:r>
              <a:rPr lang="it-IT" dirty="0" err="1"/>
              <a:t>prevent</a:t>
            </a:r>
            <a:r>
              <a:rPr lang="it-IT" dirty="0"/>
              <a:t> </a:t>
            </a:r>
            <a:r>
              <a:rPr lang="it-IT" dirty="0" err="1"/>
              <a:t>antimicrobial</a:t>
            </a:r>
            <a:r>
              <a:rPr lang="it-IT" dirty="0"/>
              <a:t> </a:t>
            </a:r>
            <a:r>
              <a:rPr lang="it-IT" dirty="0" err="1"/>
              <a:t>resistance</a:t>
            </a:r>
            <a:r>
              <a:rPr lang="it-IT" dirty="0"/>
              <a:t> spread  in the </a:t>
            </a:r>
            <a:r>
              <a:rPr lang="it-IT" dirty="0" err="1"/>
              <a:t>aquatic</a:t>
            </a:r>
            <a:r>
              <a:rPr lang="it-IT" dirty="0"/>
              <a:t> </a:t>
            </a:r>
            <a:r>
              <a:rPr lang="it-IT" dirty="0" err="1"/>
              <a:t>environments</a:t>
            </a:r>
            <a:endParaRPr lang="it-IT" dirty="0"/>
          </a:p>
          <a:p>
            <a:pPr lvl="1"/>
            <a:r>
              <a:rPr lang="it-IT" dirty="0" err="1"/>
              <a:t>Promoting</a:t>
            </a:r>
            <a:r>
              <a:rPr lang="it-IT" dirty="0"/>
              <a:t> </a:t>
            </a:r>
            <a:r>
              <a:rPr lang="it-IT" dirty="0" err="1"/>
              <a:t>environmental</a:t>
            </a:r>
            <a:r>
              <a:rPr lang="it-IT" dirty="0"/>
              <a:t> </a:t>
            </a:r>
            <a:r>
              <a:rPr lang="it-IT" dirty="0" err="1"/>
              <a:t>sustainability</a:t>
            </a:r>
            <a:r>
              <a:rPr lang="it-IT" dirty="0"/>
              <a:t> of health systems</a:t>
            </a:r>
          </a:p>
          <a:p>
            <a:r>
              <a:rPr lang="en-US" dirty="0"/>
              <a:t>Capacity building</a:t>
            </a:r>
          </a:p>
          <a:p>
            <a:pPr lvl="1"/>
            <a:r>
              <a:rPr lang="en-US" dirty="0"/>
              <a:t>Development of on-line courses for young doctors and practitioners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Coordination of national network of Environment Climate and Health</a:t>
            </a:r>
          </a:p>
        </p:txBody>
      </p:sp>
    </p:spTree>
    <p:extLst>
      <p:ext uri="{BB962C8B-B14F-4D97-AF65-F5344CB8AC3E}">
        <p14:creationId xmlns:p14="http://schemas.microsoft.com/office/powerpoint/2010/main" val="368294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9AC1E-8B65-85C3-8C63-481A7D14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to MoH’s chairing G7-Health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FDA2-7180-2371-F2C8-016817A5E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492"/>
            <a:ext cx="10515600" cy="4758471"/>
          </a:xfrm>
        </p:spPr>
        <p:txBody>
          <a:bodyPr>
            <a:normAutofit/>
          </a:bodyPr>
          <a:lstStyle/>
          <a:p>
            <a:r>
              <a:rPr lang="en-US" dirty="0"/>
              <a:t>G7 Health Ministers Communique – in preparation</a:t>
            </a:r>
          </a:p>
          <a:p>
            <a:r>
              <a:rPr lang="en-US" dirty="0"/>
              <a:t>Global Health Architecture and Pandemic Prevention and Response</a:t>
            </a:r>
          </a:p>
          <a:p>
            <a:r>
              <a:rPr lang="en-US" dirty="0"/>
              <a:t>Healthy ageing – life course</a:t>
            </a:r>
          </a:p>
          <a:p>
            <a:r>
              <a:rPr lang="en-US" dirty="0"/>
              <a:t>One Health</a:t>
            </a:r>
          </a:p>
          <a:p>
            <a:pPr lvl="1"/>
            <a:r>
              <a:rPr lang="en-US" dirty="0"/>
              <a:t>AMR</a:t>
            </a:r>
          </a:p>
          <a:p>
            <a:pPr lvl="1"/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79023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9D663-28FE-FE19-5C54-BFF3F32BD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4" y="0"/>
            <a:ext cx="484621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C6A2CD-5101-7EB9-8655-31AEA5595911}"/>
              </a:ext>
            </a:extLst>
          </p:cNvPr>
          <p:cNvSpPr txBox="1"/>
          <p:nvPr/>
        </p:nvSpPr>
        <p:spPr>
          <a:xfrm>
            <a:off x="4747846" y="1028343"/>
            <a:ext cx="7350369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kern="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Recommendations on CC</a:t>
            </a:r>
            <a:endParaRPr lang="en-GB" sz="2800" kern="5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5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r>
              <a:rPr lang="en-US" sz="2000" kern="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apid transition from fossil fuels to non-carbon solutions, including renewables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coordination of actions concerning deforestation, extensive animal breeding (particularly ruminants), wild animal harvesting, sanitation of food markets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5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sz="2000" kern="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lanetary health oriented dietary changes are urgently needed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Serious action against chemical pollution is also essential</a:t>
            </a:r>
            <a:endParaRPr lang="en-US" sz="2000" kern="50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Impact on climate change needs to be considered in healthcare services and delivery</a:t>
            </a:r>
            <a:endParaRPr lang="en-GB" sz="2000" kern="5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27F65-266F-B4E7-1FA4-B1E7AD39E282}"/>
              </a:ext>
            </a:extLst>
          </p:cNvPr>
          <p:cNvSpPr txBox="1"/>
          <p:nvPr/>
        </p:nvSpPr>
        <p:spPr>
          <a:xfrm>
            <a:off x="6040166" y="5905247"/>
            <a:ext cx="476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www.lincei.it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/g7-academies-meetings</a:t>
            </a:r>
          </a:p>
        </p:txBody>
      </p:sp>
    </p:spTree>
    <p:extLst>
      <p:ext uri="{BB962C8B-B14F-4D97-AF65-F5344CB8AC3E}">
        <p14:creationId xmlns:p14="http://schemas.microsoft.com/office/powerpoint/2010/main" val="376420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E669-B981-3FDB-CDEB-C684B4A3D2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437" y="0"/>
            <a:ext cx="10723563" cy="798513"/>
          </a:xfrm>
        </p:spPr>
        <p:txBody>
          <a:bodyPr/>
          <a:lstStyle/>
          <a:p>
            <a:r>
              <a:rPr lang="en-US" dirty="0"/>
              <a:t>Planetary boundaries (Richardson 2023)</a:t>
            </a:r>
          </a:p>
        </p:txBody>
      </p:sp>
      <p:pic>
        <p:nvPicPr>
          <p:cNvPr id="6" name="Picture 5" descr="A diagram of different types of energy&#10;&#10;Description automatically generated with medium confidence">
            <a:extLst>
              <a:ext uri="{FF2B5EF4-FFF2-40B4-BE49-F238E27FC236}">
                <a16:creationId xmlns:a16="http://schemas.microsoft.com/office/drawing/2014/main" id="{EF094075-3F30-8734-4327-A2DA2367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58" y="660836"/>
            <a:ext cx="7451884" cy="61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C3FA1F-7702-D270-D2B3-35EE68188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49" y="660090"/>
            <a:ext cx="6510549" cy="458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655E2F-73AB-67D7-45C5-4C0159D4FE9A}"/>
              </a:ext>
            </a:extLst>
          </p:cNvPr>
          <p:cNvSpPr txBox="1"/>
          <p:nvPr/>
        </p:nvSpPr>
        <p:spPr>
          <a:xfrm>
            <a:off x="6327815" y="6183949"/>
            <a:ext cx="3313599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4" dirty="0"/>
              <a:t>UN, The Future is Now, 2019</a:t>
            </a:r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19B7794-31F9-D848-C9F0-5FD613A63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69" y="302539"/>
            <a:ext cx="8489091" cy="57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00"/>
    </mc:Choice>
    <mc:Fallback xmlns="">
      <p:transition spd="slow" advTm="9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9647" y="1936233"/>
            <a:ext cx="6243571" cy="3693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400" dirty="0" err="1">
                <a:solidFill>
                  <a:srgbClr val="002060"/>
                </a:solidFill>
              </a:rPr>
              <a:t>Based</a:t>
            </a:r>
            <a:r>
              <a:rPr lang="it-IT" sz="2400" dirty="0">
                <a:solidFill>
                  <a:srgbClr val="002060"/>
                </a:solidFill>
              </a:rPr>
              <a:t> on Lancet Countdown </a:t>
            </a:r>
            <a:r>
              <a:rPr lang="it-IT" sz="2400" dirty="0" err="1">
                <a:solidFill>
                  <a:srgbClr val="002060"/>
                </a:solidFill>
              </a:rPr>
              <a:t>methodology</a:t>
            </a:r>
            <a:r>
              <a:rPr lang="it-IT" sz="2400" dirty="0">
                <a:solidFill>
                  <a:srgbClr val="002060"/>
                </a:solidFill>
              </a:rPr>
              <a:t>:</a:t>
            </a:r>
          </a:p>
          <a:p>
            <a:endParaRPr lang="it-IT" sz="24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400" b="1" dirty="0" err="1">
                <a:solidFill>
                  <a:srgbClr val="002060"/>
                </a:solidFill>
              </a:rPr>
              <a:t>Transport</a:t>
            </a:r>
            <a:endParaRPr lang="it-IT" sz="2400" b="1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it-IT" sz="2400" dirty="0">
                <a:solidFill>
                  <a:srgbClr val="002060"/>
                </a:solidFill>
              </a:rPr>
              <a:t>96% of </a:t>
            </a:r>
            <a:r>
              <a:rPr lang="it-IT" sz="2400" dirty="0" err="1">
                <a:solidFill>
                  <a:srgbClr val="002060"/>
                </a:solidFill>
              </a:rPr>
              <a:t>transport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runs</a:t>
            </a:r>
            <a:r>
              <a:rPr lang="it-IT" sz="2400" dirty="0">
                <a:solidFill>
                  <a:srgbClr val="002060"/>
                </a:solidFill>
              </a:rPr>
              <a:t> on </a:t>
            </a:r>
            <a:r>
              <a:rPr lang="it-IT" sz="2400" dirty="0" err="1">
                <a:solidFill>
                  <a:srgbClr val="002060"/>
                </a:solidFill>
              </a:rPr>
              <a:t>fossil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fuel</a:t>
            </a:r>
            <a:endParaRPr lang="it-IT" sz="24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rgbClr val="002060"/>
                </a:solidFill>
              </a:rPr>
              <a:t>Energy production</a:t>
            </a:r>
          </a:p>
          <a:p>
            <a:pPr marL="742950" lvl="1" indent="-285750">
              <a:buFontTx/>
              <a:buChar char="-"/>
            </a:pPr>
            <a:r>
              <a:rPr lang="it-IT" sz="2400" dirty="0">
                <a:solidFill>
                  <a:srgbClr val="002060"/>
                </a:solidFill>
              </a:rPr>
              <a:t>6% </a:t>
            </a:r>
            <a:r>
              <a:rPr lang="it-IT" sz="2400" dirty="0" err="1">
                <a:solidFill>
                  <a:srgbClr val="002060"/>
                </a:solidFill>
              </a:rPr>
              <a:t>still</a:t>
            </a:r>
            <a:r>
              <a:rPr lang="it-IT" sz="2400" dirty="0">
                <a:solidFill>
                  <a:srgbClr val="002060"/>
                </a:solidFill>
              </a:rPr>
              <a:t> on </a:t>
            </a:r>
            <a:r>
              <a:rPr lang="it-IT" sz="2400" dirty="0" err="1">
                <a:solidFill>
                  <a:srgbClr val="002060"/>
                </a:solidFill>
              </a:rPr>
              <a:t>coal</a:t>
            </a:r>
            <a:endParaRPr lang="it-IT" sz="24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400" b="1" dirty="0" err="1">
                <a:solidFill>
                  <a:srgbClr val="002060"/>
                </a:solidFill>
              </a:rPr>
              <a:t>Agriculture</a:t>
            </a:r>
            <a:r>
              <a:rPr lang="it-IT" sz="2400" b="1" dirty="0">
                <a:solidFill>
                  <a:srgbClr val="002060"/>
                </a:solidFill>
              </a:rPr>
              <a:t> and </a:t>
            </a:r>
            <a:r>
              <a:rPr lang="it-IT" sz="2400" b="1" dirty="0" err="1">
                <a:solidFill>
                  <a:srgbClr val="002060"/>
                </a:solidFill>
              </a:rPr>
              <a:t>nutrition</a:t>
            </a:r>
            <a:endParaRPr lang="it-IT" sz="2400" b="1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it-IT" sz="2400" dirty="0">
                <a:solidFill>
                  <a:srgbClr val="002060"/>
                </a:solidFill>
              </a:rPr>
              <a:t>82% of </a:t>
            </a:r>
            <a:r>
              <a:rPr lang="it-IT" sz="2400" dirty="0" err="1">
                <a:solidFill>
                  <a:srgbClr val="002060"/>
                </a:solidFill>
              </a:rPr>
              <a:t>emissions</a:t>
            </a:r>
            <a:r>
              <a:rPr lang="it-IT" sz="2400" dirty="0">
                <a:solidFill>
                  <a:srgbClr val="002060"/>
                </a:solidFill>
              </a:rPr>
              <a:t> in </a:t>
            </a:r>
            <a:r>
              <a:rPr lang="it-IT" sz="2400" dirty="0" err="1">
                <a:solidFill>
                  <a:srgbClr val="002060"/>
                </a:solidFill>
              </a:rPr>
              <a:t>agriculture</a:t>
            </a:r>
            <a:r>
              <a:rPr lang="it-IT" sz="2400" dirty="0">
                <a:solidFill>
                  <a:srgbClr val="002060"/>
                </a:solidFill>
              </a:rPr>
              <a:t> are from </a:t>
            </a:r>
            <a:r>
              <a:rPr lang="it-IT" sz="2400" dirty="0" err="1">
                <a:solidFill>
                  <a:srgbClr val="002060"/>
                </a:solidFill>
              </a:rPr>
              <a:t>meat</a:t>
            </a:r>
            <a:r>
              <a:rPr lang="it-IT" sz="2400" dirty="0">
                <a:solidFill>
                  <a:srgbClr val="002060"/>
                </a:solidFill>
              </a:rPr>
              <a:t> production</a:t>
            </a:r>
          </a:p>
          <a:p>
            <a:pPr marL="742950" lvl="1" indent="-285750">
              <a:buFontTx/>
              <a:buChar char="-"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97462" y="334522"/>
            <a:ext cx="11274829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Mitigation</a:t>
            </a:r>
            <a:r>
              <a:rPr lang="it-IT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sz="3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climate</a:t>
            </a:r>
            <a:r>
              <a:rPr lang="it-IT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change</a:t>
            </a:r>
            <a:r>
              <a:rPr lang="it-IT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health co-benefits in </a:t>
            </a:r>
            <a:r>
              <a:rPr lang="it-IT" sz="36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Italy</a:t>
            </a:r>
            <a:endParaRPr lang="it-IT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218" y="1466937"/>
            <a:ext cx="4569490" cy="5255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C644C-F96A-F199-E40D-1DC74572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92" y="4330570"/>
            <a:ext cx="4160108" cy="21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00"/>
    </mc:Choice>
    <mc:Fallback xmlns="">
      <p:transition spd="slow" advTm="1426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7 - 2024 template PPT[21]  -  Read-Only" id="{ECB8B8E9-7B32-9A44-A4C7-D8A08EC6BB7B}" vid="{E44F114F-5B48-1F47-A3D1-59FE4E128D26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7 - 2024 template PPT[21]  -  Read-Only" id="{ECB8B8E9-7B32-9A44-A4C7-D8A08EC6BB7B}" vid="{A841962F-81B9-9442-8FCC-B3C12CFF0C10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C819C2-AA1D-46EC-AF25-E0735A772BD3}"/>
</file>

<file path=customXml/itemProps2.xml><?xml version="1.0" encoding="utf-8"?>
<ds:datastoreItem xmlns:ds="http://schemas.openxmlformats.org/officeDocument/2006/customXml" ds:itemID="{72242C98-1367-4387-B2FF-A0A659AE12CF}"/>
</file>

<file path=customXml/itemProps3.xml><?xml version="1.0" encoding="utf-8"?>
<ds:datastoreItem xmlns:ds="http://schemas.openxmlformats.org/officeDocument/2006/customXml" ds:itemID="{06BD2FD3-0ECB-45B7-ADC3-5ABA9F36EE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456</Words>
  <Application>Microsoft Macintosh PowerPoint</Application>
  <PresentationFormat>Widescreen</PresentationFormat>
  <Paragraphs>71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Times New Roman</vt:lpstr>
      <vt:lpstr>Titillium Web</vt:lpstr>
      <vt:lpstr>Tema di Office</vt:lpstr>
      <vt:lpstr>Personalizza struttura</vt:lpstr>
      <vt:lpstr>Climate change and health–  A public health imperative </vt:lpstr>
      <vt:lpstr>PowerPoint Presentation</vt:lpstr>
      <vt:lpstr>Health effects of climate change</vt:lpstr>
      <vt:lpstr>Role of ISS - examples</vt:lpstr>
      <vt:lpstr>Support to MoH’s chairing G7-Health</vt:lpstr>
      <vt:lpstr>PowerPoint Presentation</vt:lpstr>
      <vt:lpstr>Planetary boundaries (Richardson 2023)</vt:lpstr>
      <vt:lpstr>PowerPoint Presentation</vt:lpstr>
      <vt:lpstr>PowerPoint Presentation</vt:lpstr>
      <vt:lpstr>PowerPoint Presentation</vt:lpstr>
      <vt:lpstr>Systems thinking in public health</vt:lpstr>
      <vt:lpstr>Health systems and climate change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Menniti Daria</dc:creator>
  <cp:lastModifiedBy>MARTUZZI, Marco</cp:lastModifiedBy>
  <cp:revision>42</cp:revision>
  <dcterms:created xsi:type="dcterms:W3CDTF">2024-01-17T08:30:15Z</dcterms:created>
  <dcterms:modified xsi:type="dcterms:W3CDTF">2024-08-29T01:07:33Z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0x01010033A0C26ED75B6F42858795A942B8A417</vt:lpwstr>
  </property>
</Properties>
</file>