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147471618" r:id="rId5"/>
    <p:sldId id="3936" r:id="rId6"/>
    <p:sldId id="1147" r:id="rId7"/>
    <p:sldId id="353" r:id="rId8"/>
    <p:sldId id="3921" r:id="rId9"/>
    <p:sldId id="3875" r:id="rId10"/>
    <p:sldId id="3937" r:id="rId11"/>
    <p:sldId id="2147471622" r:id="rId12"/>
    <p:sldId id="350" r:id="rId13"/>
    <p:sldId id="720" r:id="rId14"/>
    <p:sldId id="347" r:id="rId15"/>
    <p:sldId id="21474716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858"/>
    <a:srgbClr val="5AAE45"/>
    <a:srgbClr val="2C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8C70F-B6FF-88AA-1444-EB51DFC21BE3}" v="2" dt="2024-10-24T14:33:29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9" autoAdjust="0"/>
    <p:restoredTop sz="94653"/>
  </p:normalViewPr>
  <p:slideViewPr>
    <p:cSldViewPr snapToGrid="0">
      <p:cViewPr>
        <p:scale>
          <a:sx n="85" d="100"/>
          <a:sy n="85" d="100"/>
        </p:scale>
        <p:origin x="928" y="184"/>
      </p:cViewPr>
      <p:guideLst/>
    </p:cSldViewPr>
  </p:slideViewPr>
  <p:outlineViewPr>
    <p:cViewPr>
      <p:scale>
        <a:sx n="33" d="100"/>
        <a:sy n="33" d="100"/>
      </p:scale>
      <p:origin x="0" y="-21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1856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e Ismaïli" userId="S::raphaele.ismaili@ianphi.org::22e4389f-b5be-4379-98af-0b2fad5d35e7" providerId="AD" clId="Web-{4AC8C70F-B6FF-88AA-1444-EB51DFC21BE3}"/>
    <pc:docChg chg="modSld">
      <pc:chgData name="Raphaële Ismaïli" userId="S::raphaele.ismaili@ianphi.org::22e4389f-b5be-4379-98af-0b2fad5d35e7" providerId="AD" clId="Web-{4AC8C70F-B6FF-88AA-1444-EB51DFC21BE3}" dt="2024-10-24T14:33:29.661" v="1"/>
      <pc:docMkLst>
        <pc:docMk/>
      </pc:docMkLst>
      <pc:sldChg chg="addSp delSp">
        <pc:chgData name="Raphaële Ismaïli" userId="S::raphaele.ismaili@ianphi.org::22e4389f-b5be-4379-98af-0b2fad5d35e7" providerId="AD" clId="Web-{4AC8C70F-B6FF-88AA-1444-EB51DFC21BE3}" dt="2024-10-24T14:33:29.661" v="1"/>
        <pc:sldMkLst>
          <pc:docMk/>
          <pc:sldMk cId="1234444318" sldId="2147471609"/>
        </pc:sldMkLst>
        <pc:picChg chg="add">
          <ac:chgData name="Raphaële Ismaïli" userId="S::raphaele.ismaili@ianphi.org::22e4389f-b5be-4379-98af-0b2fad5d35e7" providerId="AD" clId="Web-{4AC8C70F-B6FF-88AA-1444-EB51DFC21BE3}" dt="2024-10-24T14:33:29.661" v="1"/>
          <ac:picMkLst>
            <pc:docMk/>
            <pc:sldMk cId="1234444318" sldId="2147471609"/>
            <ac:picMk id="4" creationId="{931716BE-6887-6295-9BDD-1C21960BED94}"/>
          </ac:picMkLst>
        </pc:picChg>
        <pc:picChg chg="del">
          <ac:chgData name="Raphaële Ismaïli" userId="S::raphaele.ismaili@ianphi.org::22e4389f-b5be-4379-98af-0b2fad5d35e7" providerId="AD" clId="Web-{4AC8C70F-B6FF-88AA-1444-EB51DFC21BE3}" dt="2024-10-24T14:33:24.301" v="0"/>
          <ac:picMkLst>
            <pc:docMk/>
            <pc:sldMk cId="1234444318" sldId="2147471609"/>
            <ac:picMk id="5" creationId="{3D91DAC5-A759-8A25-C1F1-EA9C3076F22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E77C2-65D2-42E4-BF31-D0D2B4CBE00B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1C28971F-FE59-405A-B47A-1B1E44A0B27C}">
      <dgm:prSet phldrT="[Text]" custT="1"/>
      <dgm:spPr/>
      <dgm:t>
        <a:bodyPr/>
        <a:lstStyle/>
        <a:p>
          <a:r>
            <a:rPr lang="pt-PT" sz="2400" b="1" dirty="0"/>
            <a:t>2019-2020</a:t>
          </a:r>
          <a:endParaRPr lang="pt-CL" sz="2400" b="1" dirty="0"/>
        </a:p>
      </dgm:t>
    </dgm:pt>
    <dgm:pt modelId="{FFFCBE7A-D43C-486C-911F-D1BE8035E4D0}" type="parTrans" cxnId="{C9E25BF6-10D7-457E-BCD3-315772CA8B12}">
      <dgm:prSet/>
      <dgm:spPr/>
      <dgm:t>
        <a:bodyPr/>
        <a:lstStyle/>
        <a:p>
          <a:endParaRPr lang="pt-CL"/>
        </a:p>
      </dgm:t>
    </dgm:pt>
    <dgm:pt modelId="{0D19945B-7849-4EAF-A823-B8BCAF68A4F7}" type="sibTrans" cxnId="{C9E25BF6-10D7-457E-BCD3-315772CA8B12}">
      <dgm:prSet/>
      <dgm:spPr/>
      <dgm:t>
        <a:bodyPr/>
        <a:lstStyle/>
        <a:p>
          <a:endParaRPr lang="pt-CL"/>
        </a:p>
      </dgm:t>
    </dgm:pt>
    <dgm:pt modelId="{49698D37-4577-4E3D-A2D6-94E02AED1F9D}">
      <dgm:prSet phldrT="[Text]" custT="1"/>
      <dgm:spPr/>
      <dgm:t>
        <a:bodyPr/>
        <a:lstStyle/>
        <a:p>
          <a:r>
            <a:rPr lang="pt-PT" sz="2400" b="1" dirty="0"/>
            <a:t>2020-2021</a:t>
          </a:r>
          <a:endParaRPr lang="pt-CL" sz="2400" b="1" dirty="0"/>
        </a:p>
      </dgm:t>
    </dgm:pt>
    <dgm:pt modelId="{A8B57485-9C00-492D-B64C-BCC284350A1C}" type="parTrans" cxnId="{C5706AD3-622B-49D5-9F7B-29E4CCB934C9}">
      <dgm:prSet/>
      <dgm:spPr/>
      <dgm:t>
        <a:bodyPr/>
        <a:lstStyle/>
        <a:p>
          <a:endParaRPr lang="pt-CL"/>
        </a:p>
      </dgm:t>
    </dgm:pt>
    <dgm:pt modelId="{80BA140C-14BF-4E85-AA14-9707A7CFBCAA}" type="sibTrans" cxnId="{C5706AD3-622B-49D5-9F7B-29E4CCB934C9}">
      <dgm:prSet/>
      <dgm:spPr/>
      <dgm:t>
        <a:bodyPr/>
        <a:lstStyle/>
        <a:p>
          <a:endParaRPr lang="pt-CL"/>
        </a:p>
      </dgm:t>
    </dgm:pt>
    <dgm:pt modelId="{759A1870-5175-4475-AB35-8A59D5626E8F}">
      <dgm:prSet phldrT="[Text]" custT="1"/>
      <dgm:spPr/>
      <dgm:t>
        <a:bodyPr/>
        <a:lstStyle/>
        <a:p>
          <a:r>
            <a:rPr lang="pt-PT" sz="2400" b="1" dirty="0"/>
            <a:t>2021-2022</a:t>
          </a:r>
          <a:endParaRPr lang="pt-CL" sz="2400" b="1" dirty="0"/>
        </a:p>
      </dgm:t>
    </dgm:pt>
    <dgm:pt modelId="{42DEC1EE-1201-4C7D-8801-7F8C1F897136}" type="parTrans" cxnId="{C10EC43D-C28E-4DCE-93A1-F3C7D24C496E}">
      <dgm:prSet/>
      <dgm:spPr/>
      <dgm:t>
        <a:bodyPr/>
        <a:lstStyle/>
        <a:p>
          <a:endParaRPr lang="pt-CL"/>
        </a:p>
      </dgm:t>
    </dgm:pt>
    <dgm:pt modelId="{036A70A2-E306-4978-BEE3-60FC36E8BB92}" type="sibTrans" cxnId="{C10EC43D-C28E-4DCE-93A1-F3C7D24C496E}">
      <dgm:prSet/>
      <dgm:spPr/>
      <dgm:t>
        <a:bodyPr/>
        <a:lstStyle/>
        <a:p>
          <a:endParaRPr lang="pt-CL"/>
        </a:p>
      </dgm:t>
    </dgm:pt>
    <dgm:pt modelId="{811E3E8C-D0F5-4F60-AF68-7C70C160B87C}">
      <dgm:prSet phldrT="[Text]" custT="1"/>
      <dgm:spPr/>
      <dgm:t>
        <a:bodyPr/>
        <a:lstStyle/>
        <a:p>
          <a:r>
            <a:rPr lang="pt-PT" sz="2400" b="1" dirty="0"/>
            <a:t>2023-2024</a:t>
          </a:r>
          <a:endParaRPr lang="pt-CL" sz="2400" b="1" dirty="0"/>
        </a:p>
      </dgm:t>
    </dgm:pt>
    <dgm:pt modelId="{9ACC3829-E615-4661-9251-290CFC70EED8}" type="parTrans" cxnId="{F0F589C5-E9CE-46F5-97A3-29C7FDF54864}">
      <dgm:prSet/>
      <dgm:spPr/>
      <dgm:t>
        <a:bodyPr/>
        <a:lstStyle/>
        <a:p>
          <a:endParaRPr lang="pt-CL"/>
        </a:p>
      </dgm:t>
    </dgm:pt>
    <dgm:pt modelId="{55FB853B-FBF1-4021-8835-261E73CB0738}" type="sibTrans" cxnId="{F0F589C5-E9CE-46F5-97A3-29C7FDF54864}">
      <dgm:prSet/>
      <dgm:spPr/>
      <dgm:t>
        <a:bodyPr/>
        <a:lstStyle/>
        <a:p>
          <a:endParaRPr lang="pt-CL"/>
        </a:p>
      </dgm:t>
    </dgm:pt>
    <dgm:pt modelId="{53ACB34C-A151-48DE-B009-35153358763B}">
      <dgm:prSet phldrT="[Text]" custT="1"/>
      <dgm:spPr/>
      <dgm:t>
        <a:bodyPr/>
        <a:lstStyle/>
        <a:p>
          <a:r>
            <a:rPr lang="pt-PT" sz="2400" b="1" dirty="0"/>
            <a:t>2022-2023</a:t>
          </a:r>
          <a:endParaRPr lang="pt-CL" sz="2400" b="1" dirty="0"/>
        </a:p>
      </dgm:t>
    </dgm:pt>
    <dgm:pt modelId="{CADB82B8-79A7-45A2-982D-D8C7E0544418}" type="parTrans" cxnId="{7A255A24-F2FF-41C9-AC25-F75F0D060315}">
      <dgm:prSet/>
      <dgm:spPr/>
      <dgm:t>
        <a:bodyPr/>
        <a:lstStyle/>
        <a:p>
          <a:endParaRPr lang="pt-CL"/>
        </a:p>
      </dgm:t>
    </dgm:pt>
    <dgm:pt modelId="{FF2416F2-9D4B-4372-9528-1D629FBB58EB}" type="sibTrans" cxnId="{7A255A24-F2FF-41C9-AC25-F75F0D060315}">
      <dgm:prSet/>
      <dgm:spPr/>
      <dgm:t>
        <a:bodyPr/>
        <a:lstStyle/>
        <a:p>
          <a:endParaRPr lang="pt-CL"/>
        </a:p>
      </dgm:t>
    </dgm:pt>
    <dgm:pt modelId="{CD60175E-74A9-48D8-9B99-5DD464CA3DCC}">
      <dgm:prSet phldrT="[Text]"/>
      <dgm:spPr/>
      <dgm:t>
        <a:bodyPr/>
        <a:lstStyle/>
        <a:p>
          <a:endParaRPr lang="pt-CL" dirty="0"/>
        </a:p>
      </dgm:t>
    </dgm:pt>
    <dgm:pt modelId="{4C8C42AD-E7D6-47E9-8EE3-696ACD938C94}" type="parTrans" cxnId="{AFF8C6AF-8C98-4600-AA81-81343A1A15B4}">
      <dgm:prSet/>
      <dgm:spPr/>
      <dgm:t>
        <a:bodyPr/>
        <a:lstStyle/>
        <a:p>
          <a:endParaRPr lang="pt-CL"/>
        </a:p>
      </dgm:t>
    </dgm:pt>
    <dgm:pt modelId="{9409AB29-E17A-4528-8233-517D23599858}" type="sibTrans" cxnId="{AFF8C6AF-8C98-4600-AA81-81343A1A15B4}">
      <dgm:prSet/>
      <dgm:spPr/>
      <dgm:t>
        <a:bodyPr/>
        <a:lstStyle/>
        <a:p>
          <a:endParaRPr lang="pt-CL"/>
        </a:p>
      </dgm:t>
    </dgm:pt>
    <dgm:pt modelId="{CC53B495-888F-412C-9824-2AFDA563ACD6}" type="pres">
      <dgm:prSet presAssocID="{2A1E77C2-65D2-42E4-BF31-D0D2B4CBE00B}" presName="arrowDiagram" presStyleCnt="0">
        <dgm:presLayoutVars>
          <dgm:chMax val="5"/>
          <dgm:dir/>
          <dgm:resizeHandles val="exact"/>
        </dgm:presLayoutVars>
      </dgm:prSet>
      <dgm:spPr/>
    </dgm:pt>
    <dgm:pt modelId="{84A99FD9-5E1F-4D76-82BA-C9BA30AE3241}" type="pres">
      <dgm:prSet presAssocID="{2A1E77C2-65D2-42E4-BF31-D0D2B4CBE00B}" presName="arrow" presStyleLbl="bgShp" presStyleIdx="0" presStyleCnt="1"/>
      <dgm:spPr>
        <a:solidFill>
          <a:srgbClr val="FFC000"/>
        </a:solidFill>
      </dgm:spPr>
    </dgm:pt>
    <dgm:pt modelId="{E2443E6D-F31F-4521-BAD0-C840B804D424}" type="pres">
      <dgm:prSet presAssocID="{2A1E77C2-65D2-42E4-BF31-D0D2B4CBE00B}" presName="arrowDiagram5" presStyleCnt="0"/>
      <dgm:spPr/>
    </dgm:pt>
    <dgm:pt modelId="{9164E07F-546E-4137-8421-1082B3406A73}" type="pres">
      <dgm:prSet presAssocID="{1C28971F-FE59-405A-B47A-1B1E44A0B27C}" presName="bullet5a" presStyleLbl="node1" presStyleIdx="0" presStyleCnt="5"/>
      <dgm:spPr>
        <a:solidFill>
          <a:srgbClr val="C00000"/>
        </a:solidFill>
      </dgm:spPr>
    </dgm:pt>
    <dgm:pt modelId="{993C3D43-2153-4023-8AE2-130C1EA242B3}" type="pres">
      <dgm:prSet presAssocID="{1C28971F-FE59-405A-B47A-1B1E44A0B27C}" presName="textBox5a" presStyleLbl="revTx" presStyleIdx="0" presStyleCnt="5" custLinFactNeighborX="8538" custLinFactNeighborY="9675">
        <dgm:presLayoutVars>
          <dgm:bulletEnabled val="1"/>
        </dgm:presLayoutVars>
      </dgm:prSet>
      <dgm:spPr/>
    </dgm:pt>
    <dgm:pt modelId="{2B684CF9-6095-4B49-86FC-183BA9980569}" type="pres">
      <dgm:prSet presAssocID="{49698D37-4577-4E3D-A2D6-94E02AED1F9D}" presName="bullet5b" presStyleLbl="node1" presStyleIdx="1" presStyleCnt="5"/>
      <dgm:spPr>
        <a:solidFill>
          <a:srgbClr val="008000"/>
        </a:solidFill>
      </dgm:spPr>
    </dgm:pt>
    <dgm:pt modelId="{C936044A-D995-4CE5-BBFD-C9341D2E691B}" type="pres">
      <dgm:prSet presAssocID="{49698D37-4577-4E3D-A2D6-94E02AED1F9D}" presName="textBox5b" presStyleLbl="revTx" presStyleIdx="1" presStyleCnt="5" custLinFactNeighborX="6805" custLinFactNeighborY="10991">
        <dgm:presLayoutVars>
          <dgm:bulletEnabled val="1"/>
        </dgm:presLayoutVars>
      </dgm:prSet>
      <dgm:spPr/>
    </dgm:pt>
    <dgm:pt modelId="{34829F8A-52A5-4EA3-B395-5E10CC23B265}" type="pres">
      <dgm:prSet presAssocID="{759A1870-5175-4475-AB35-8A59D5626E8F}" presName="bullet5c" presStyleLbl="node1" presStyleIdx="2" presStyleCnt="5"/>
      <dgm:spPr>
        <a:solidFill>
          <a:srgbClr val="C00000"/>
        </a:solidFill>
      </dgm:spPr>
    </dgm:pt>
    <dgm:pt modelId="{A2EC6803-FE4A-4C8D-ACE3-AC51AC0B776A}" type="pres">
      <dgm:prSet presAssocID="{759A1870-5175-4475-AB35-8A59D5626E8F}" presName="textBox5c" presStyleLbl="revTx" presStyleIdx="2" presStyleCnt="5">
        <dgm:presLayoutVars>
          <dgm:bulletEnabled val="1"/>
        </dgm:presLayoutVars>
      </dgm:prSet>
      <dgm:spPr/>
    </dgm:pt>
    <dgm:pt modelId="{D2877A6E-7DA3-4451-9932-BB52F95C7322}" type="pres">
      <dgm:prSet presAssocID="{53ACB34C-A151-48DE-B009-35153358763B}" presName="bullet5d" presStyleLbl="node1" presStyleIdx="3" presStyleCnt="5"/>
      <dgm:spPr>
        <a:solidFill>
          <a:srgbClr val="008000"/>
        </a:solidFill>
      </dgm:spPr>
    </dgm:pt>
    <dgm:pt modelId="{B6AAF480-8522-4B9F-B09C-57EB7A2B18CF}" type="pres">
      <dgm:prSet presAssocID="{53ACB34C-A151-48DE-B009-35153358763B}" presName="textBox5d" presStyleLbl="revTx" presStyleIdx="3" presStyleCnt="5">
        <dgm:presLayoutVars>
          <dgm:bulletEnabled val="1"/>
        </dgm:presLayoutVars>
      </dgm:prSet>
      <dgm:spPr/>
    </dgm:pt>
    <dgm:pt modelId="{42BB6E9B-E4DC-4C77-8E86-1329E5338488}" type="pres">
      <dgm:prSet presAssocID="{811E3E8C-D0F5-4F60-AF68-7C70C160B87C}" presName="bullet5e" presStyleLbl="node1" presStyleIdx="4" presStyleCnt="5"/>
      <dgm:spPr>
        <a:solidFill>
          <a:srgbClr val="C00000"/>
        </a:solidFill>
      </dgm:spPr>
    </dgm:pt>
    <dgm:pt modelId="{134254A3-475F-4C08-92DC-704F2C7425E2}" type="pres">
      <dgm:prSet presAssocID="{811E3E8C-D0F5-4F60-AF68-7C70C160B87C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BA6A050D-C044-4E9A-88B2-B6DADAEE9373}" type="presOf" srcId="{1C28971F-FE59-405A-B47A-1B1E44A0B27C}" destId="{993C3D43-2153-4023-8AE2-130C1EA242B3}" srcOrd="0" destOrd="0" presId="urn:microsoft.com/office/officeart/2005/8/layout/arrow2"/>
    <dgm:cxn modelId="{6003C30D-31BA-4C52-BAE7-A1DC57466BB4}" type="presOf" srcId="{759A1870-5175-4475-AB35-8A59D5626E8F}" destId="{A2EC6803-FE4A-4C8D-ACE3-AC51AC0B776A}" srcOrd="0" destOrd="0" presId="urn:microsoft.com/office/officeart/2005/8/layout/arrow2"/>
    <dgm:cxn modelId="{7A255A24-F2FF-41C9-AC25-F75F0D060315}" srcId="{2A1E77C2-65D2-42E4-BF31-D0D2B4CBE00B}" destId="{53ACB34C-A151-48DE-B009-35153358763B}" srcOrd="3" destOrd="0" parTransId="{CADB82B8-79A7-45A2-982D-D8C7E0544418}" sibTransId="{FF2416F2-9D4B-4372-9528-1D629FBB58EB}"/>
    <dgm:cxn modelId="{F5E2BA26-DB7C-4971-80DE-B8F9367E87AA}" type="presOf" srcId="{811E3E8C-D0F5-4F60-AF68-7C70C160B87C}" destId="{134254A3-475F-4C08-92DC-704F2C7425E2}" srcOrd="0" destOrd="0" presId="urn:microsoft.com/office/officeart/2005/8/layout/arrow2"/>
    <dgm:cxn modelId="{21215F34-D498-4970-960E-73035D7153E6}" type="presOf" srcId="{53ACB34C-A151-48DE-B009-35153358763B}" destId="{B6AAF480-8522-4B9F-B09C-57EB7A2B18CF}" srcOrd="0" destOrd="0" presId="urn:microsoft.com/office/officeart/2005/8/layout/arrow2"/>
    <dgm:cxn modelId="{C10EC43D-C28E-4DCE-93A1-F3C7D24C496E}" srcId="{2A1E77C2-65D2-42E4-BF31-D0D2B4CBE00B}" destId="{759A1870-5175-4475-AB35-8A59D5626E8F}" srcOrd="2" destOrd="0" parTransId="{42DEC1EE-1201-4C7D-8801-7F8C1F897136}" sibTransId="{036A70A2-E306-4978-BEE3-60FC36E8BB92}"/>
    <dgm:cxn modelId="{AFF8C6AF-8C98-4600-AA81-81343A1A15B4}" srcId="{2A1E77C2-65D2-42E4-BF31-D0D2B4CBE00B}" destId="{CD60175E-74A9-48D8-9B99-5DD464CA3DCC}" srcOrd="5" destOrd="0" parTransId="{4C8C42AD-E7D6-47E9-8EE3-696ACD938C94}" sibTransId="{9409AB29-E17A-4528-8233-517D23599858}"/>
    <dgm:cxn modelId="{F0F589C5-E9CE-46F5-97A3-29C7FDF54864}" srcId="{2A1E77C2-65D2-42E4-BF31-D0D2B4CBE00B}" destId="{811E3E8C-D0F5-4F60-AF68-7C70C160B87C}" srcOrd="4" destOrd="0" parTransId="{9ACC3829-E615-4661-9251-290CFC70EED8}" sibTransId="{55FB853B-FBF1-4021-8835-261E73CB0738}"/>
    <dgm:cxn modelId="{280052C9-54EC-4404-9D96-C2D1FF414412}" type="presOf" srcId="{49698D37-4577-4E3D-A2D6-94E02AED1F9D}" destId="{C936044A-D995-4CE5-BBFD-C9341D2E691B}" srcOrd="0" destOrd="0" presId="urn:microsoft.com/office/officeart/2005/8/layout/arrow2"/>
    <dgm:cxn modelId="{C5706AD3-622B-49D5-9F7B-29E4CCB934C9}" srcId="{2A1E77C2-65D2-42E4-BF31-D0D2B4CBE00B}" destId="{49698D37-4577-4E3D-A2D6-94E02AED1F9D}" srcOrd="1" destOrd="0" parTransId="{A8B57485-9C00-492D-B64C-BCC284350A1C}" sibTransId="{80BA140C-14BF-4E85-AA14-9707A7CFBCAA}"/>
    <dgm:cxn modelId="{C9E25BF6-10D7-457E-BCD3-315772CA8B12}" srcId="{2A1E77C2-65D2-42E4-BF31-D0D2B4CBE00B}" destId="{1C28971F-FE59-405A-B47A-1B1E44A0B27C}" srcOrd="0" destOrd="0" parTransId="{FFFCBE7A-D43C-486C-911F-D1BE8035E4D0}" sibTransId="{0D19945B-7849-4EAF-A823-B8BCAF68A4F7}"/>
    <dgm:cxn modelId="{439E1FFF-3045-424F-A12B-440AEC9159DD}" type="presOf" srcId="{2A1E77C2-65D2-42E4-BF31-D0D2B4CBE00B}" destId="{CC53B495-888F-412C-9824-2AFDA563ACD6}" srcOrd="0" destOrd="0" presId="urn:microsoft.com/office/officeart/2005/8/layout/arrow2"/>
    <dgm:cxn modelId="{4C36A770-4F01-4F83-B57D-6EA3F58DDA0F}" type="presParOf" srcId="{CC53B495-888F-412C-9824-2AFDA563ACD6}" destId="{84A99FD9-5E1F-4D76-82BA-C9BA30AE3241}" srcOrd="0" destOrd="0" presId="urn:microsoft.com/office/officeart/2005/8/layout/arrow2"/>
    <dgm:cxn modelId="{ED8AE8DA-042C-4871-BCEF-2D400844956E}" type="presParOf" srcId="{CC53B495-888F-412C-9824-2AFDA563ACD6}" destId="{E2443E6D-F31F-4521-BAD0-C840B804D424}" srcOrd="1" destOrd="0" presId="urn:microsoft.com/office/officeart/2005/8/layout/arrow2"/>
    <dgm:cxn modelId="{63E44DEA-7871-4D3E-92BB-21AF218EDB22}" type="presParOf" srcId="{E2443E6D-F31F-4521-BAD0-C840B804D424}" destId="{9164E07F-546E-4137-8421-1082B3406A73}" srcOrd="0" destOrd="0" presId="urn:microsoft.com/office/officeart/2005/8/layout/arrow2"/>
    <dgm:cxn modelId="{4400A9C6-5186-41F7-A4B9-9348EF1B04B8}" type="presParOf" srcId="{E2443E6D-F31F-4521-BAD0-C840B804D424}" destId="{993C3D43-2153-4023-8AE2-130C1EA242B3}" srcOrd="1" destOrd="0" presId="urn:microsoft.com/office/officeart/2005/8/layout/arrow2"/>
    <dgm:cxn modelId="{20C0E617-7279-4E8A-BEEE-C7106DD093FF}" type="presParOf" srcId="{E2443E6D-F31F-4521-BAD0-C840B804D424}" destId="{2B684CF9-6095-4B49-86FC-183BA9980569}" srcOrd="2" destOrd="0" presId="urn:microsoft.com/office/officeart/2005/8/layout/arrow2"/>
    <dgm:cxn modelId="{DAFB6CD2-DF1C-401C-B5F4-AFDA32A91D29}" type="presParOf" srcId="{E2443E6D-F31F-4521-BAD0-C840B804D424}" destId="{C936044A-D995-4CE5-BBFD-C9341D2E691B}" srcOrd="3" destOrd="0" presId="urn:microsoft.com/office/officeart/2005/8/layout/arrow2"/>
    <dgm:cxn modelId="{760CE3E7-5811-4181-B863-56968A7950FA}" type="presParOf" srcId="{E2443E6D-F31F-4521-BAD0-C840B804D424}" destId="{34829F8A-52A5-4EA3-B395-5E10CC23B265}" srcOrd="4" destOrd="0" presId="urn:microsoft.com/office/officeart/2005/8/layout/arrow2"/>
    <dgm:cxn modelId="{6C5283E2-9CD9-49F9-A773-1952EBAFCE00}" type="presParOf" srcId="{E2443E6D-F31F-4521-BAD0-C840B804D424}" destId="{A2EC6803-FE4A-4C8D-ACE3-AC51AC0B776A}" srcOrd="5" destOrd="0" presId="urn:microsoft.com/office/officeart/2005/8/layout/arrow2"/>
    <dgm:cxn modelId="{1E9FDFFE-7343-40BE-8EAD-E60799774C26}" type="presParOf" srcId="{E2443E6D-F31F-4521-BAD0-C840B804D424}" destId="{D2877A6E-7DA3-4451-9932-BB52F95C7322}" srcOrd="6" destOrd="0" presId="urn:microsoft.com/office/officeart/2005/8/layout/arrow2"/>
    <dgm:cxn modelId="{B96C29DE-0325-4851-AB58-EDE1EC5F1951}" type="presParOf" srcId="{E2443E6D-F31F-4521-BAD0-C840B804D424}" destId="{B6AAF480-8522-4B9F-B09C-57EB7A2B18CF}" srcOrd="7" destOrd="0" presId="urn:microsoft.com/office/officeart/2005/8/layout/arrow2"/>
    <dgm:cxn modelId="{09CDA051-560F-41F4-95ED-B4D8ACB7F75A}" type="presParOf" srcId="{E2443E6D-F31F-4521-BAD0-C840B804D424}" destId="{42BB6E9B-E4DC-4C77-8E86-1329E5338488}" srcOrd="8" destOrd="0" presId="urn:microsoft.com/office/officeart/2005/8/layout/arrow2"/>
    <dgm:cxn modelId="{B39CE139-2E3B-46C8-B000-99EC52000CB4}" type="presParOf" srcId="{E2443E6D-F31F-4521-BAD0-C840B804D424}" destId="{134254A3-475F-4C08-92DC-704F2C7425E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99FD9-5E1F-4D76-82BA-C9BA30AE3241}">
      <dsp:nvSpPr>
        <dsp:cNvPr id="0" name=""/>
        <dsp:cNvSpPr/>
      </dsp:nvSpPr>
      <dsp:spPr>
        <a:xfrm>
          <a:off x="1385569" y="0"/>
          <a:ext cx="8493760" cy="5308600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4E07F-546E-4137-8421-1082B3406A73}">
      <dsp:nvSpPr>
        <dsp:cNvPr id="0" name=""/>
        <dsp:cNvSpPr/>
      </dsp:nvSpPr>
      <dsp:spPr>
        <a:xfrm>
          <a:off x="2222205" y="3947474"/>
          <a:ext cx="195356" cy="19535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C3D43-2153-4023-8AE2-130C1EA242B3}">
      <dsp:nvSpPr>
        <dsp:cNvPr id="0" name=""/>
        <dsp:cNvSpPr/>
      </dsp:nvSpPr>
      <dsp:spPr>
        <a:xfrm>
          <a:off x="2414884" y="4045153"/>
          <a:ext cx="1112682" cy="1263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1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2019-2020</a:t>
          </a:r>
          <a:endParaRPr lang="pt-CL" sz="2400" b="1" kern="1200" dirty="0"/>
        </a:p>
      </dsp:txBody>
      <dsp:txXfrm>
        <a:off x="2414884" y="4045153"/>
        <a:ext cx="1112682" cy="1263446"/>
      </dsp:txXfrm>
    </dsp:sp>
    <dsp:sp modelId="{2B684CF9-6095-4B49-86FC-183BA9980569}">
      <dsp:nvSpPr>
        <dsp:cNvPr id="0" name=""/>
        <dsp:cNvSpPr/>
      </dsp:nvSpPr>
      <dsp:spPr>
        <a:xfrm>
          <a:off x="3279678" y="2931408"/>
          <a:ext cx="305775" cy="305775"/>
        </a:xfrm>
        <a:prstGeom prst="ellipse">
          <a:avLst/>
        </a:prstGeom>
        <a:solidFill>
          <a:srgbClr val="008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044A-D995-4CE5-BBFD-C9341D2E691B}">
      <dsp:nvSpPr>
        <dsp:cNvPr id="0" name=""/>
        <dsp:cNvSpPr/>
      </dsp:nvSpPr>
      <dsp:spPr>
        <a:xfrm>
          <a:off x="3528514" y="3084296"/>
          <a:ext cx="1409964" cy="22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2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2020-2021</a:t>
          </a:r>
          <a:endParaRPr lang="pt-CL" sz="2400" b="1" kern="1200" dirty="0"/>
        </a:p>
      </dsp:txBody>
      <dsp:txXfrm>
        <a:off x="3528514" y="3084296"/>
        <a:ext cx="1409964" cy="2224303"/>
      </dsp:txXfrm>
    </dsp:sp>
    <dsp:sp modelId="{34829F8A-52A5-4EA3-B395-5E10CC23B265}">
      <dsp:nvSpPr>
        <dsp:cNvPr id="0" name=""/>
        <dsp:cNvSpPr/>
      </dsp:nvSpPr>
      <dsp:spPr>
        <a:xfrm>
          <a:off x="4638680" y="2121316"/>
          <a:ext cx="407700" cy="40770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C6803-FE4A-4C8D-ACE3-AC51AC0B776A}">
      <dsp:nvSpPr>
        <dsp:cNvPr id="0" name=""/>
        <dsp:cNvSpPr/>
      </dsp:nvSpPr>
      <dsp:spPr>
        <a:xfrm>
          <a:off x="4842530" y="2325166"/>
          <a:ext cx="1639295" cy="298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3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2021-2022</a:t>
          </a:r>
          <a:endParaRPr lang="pt-CL" sz="2400" b="1" kern="1200" dirty="0"/>
        </a:p>
      </dsp:txBody>
      <dsp:txXfrm>
        <a:off x="4842530" y="2325166"/>
        <a:ext cx="1639295" cy="2983433"/>
      </dsp:txXfrm>
    </dsp:sp>
    <dsp:sp modelId="{D2877A6E-7DA3-4451-9932-BB52F95C7322}">
      <dsp:nvSpPr>
        <dsp:cNvPr id="0" name=""/>
        <dsp:cNvSpPr/>
      </dsp:nvSpPr>
      <dsp:spPr>
        <a:xfrm>
          <a:off x="6218519" y="1488531"/>
          <a:ext cx="526613" cy="526613"/>
        </a:xfrm>
        <a:prstGeom prst="ellipse">
          <a:avLst/>
        </a:prstGeom>
        <a:solidFill>
          <a:srgbClr val="008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AF480-8522-4B9F-B09C-57EB7A2B18CF}">
      <dsp:nvSpPr>
        <dsp:cNvPr id="0" name=""/>
        <dsp:cNvSpPr/>
      </dsp:nvSpPr>
      <dsp:spPr>
        <a:xfrm>
          <a:off x="6481826" y="1751838"/>
          <a:ext cx="1698752" cy="3556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04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2022-2023</a:t>
          </a:r>
          <a:endParaRPr lang="pt-CL" sz="2400" b="1" kern="1200" dirty="0"/>
        </a:p>
      </dsp:txBody>
      <dsp:txXfrm>
        <a:off x="6481826" y="1751838"/>
        <a:ext cx="1698752" cy="3556762"/>
      </dsp:txXfrm>
    </dsp:sp>
    <dsp:sp modelId="{42BB6E9B-E4DC-4C77-8E86-1329E5338488}">
      <dsp:nvSpPr>
        <dsp:cNvPr id="0" name=""/>
        <dsp:cNvSpPr/>
      </dsp:nvSpPr>
      <dsp:spPr>
        <a:xfrm>
          <a:off x="7845074" y="1065966"/>
          <a:ext cx="671007" cy="67100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254A3-475F-4C08-92DC-704F2C7425E2}">
      <dsp:nvSpPr>
        <dsp:cNvPr id="0" name=""/>
        <dsp:cNvSpPr/>
      </dsp:nvSpPr>
      <dsp:spPr>
        <a:xfrm>
          <a:off x="8180578" y="1401470"/>
          <a:ext cx="1698752" cy="390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5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2023-2024</a:t>
          </a:r>
          <a:endParaRPr lang="pt-CL" sz="2400" b="1" kern="1200" dirty="0"/>
        </a:p>
      </dsp:txBody>
      <dsp:txXfrm>
        <a:off x="8180578" y="1401470"/>
        <a:ext cx="1698752" cy="390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F4-ACE6-9943-AFBC-0E03144A4B56}" type="datetimeFigureOut">
              <a:t>24/10/2024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859A-5609-E44D-A2E5-50FAA3A6E458}" type="slidenum">
              <a:t>‹N°›</a:t>
            </a:fld>
            <a:endParaRPr lang="en-US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6D89"/>
                </a:solidFill>
                <a:effectLst/>
                <a:latin typeface="Calibri" panose="020F0502020204030204" pitchFamily="34" charset="0"/>
              </a:rPr>
              <a:t>The process to building climate resilience occurs in two principal ways: </a:t>
            </a:r>
            <a:endParaRPr lang="en-US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266D89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rgbClr val="266D89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266D89"/>
                </a:solidFill>
                <a:effectLst/>
                <a:latin typeface="Calibri" panose="020F0502020204030204" pitchFamily="34" charset="0"/>
              </a:rPr>
              <a:t>)  reducing climate-related health </a:t>
            </a:r>
            <a:endParaRPr lang="en-US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266D89"/>
                </a:solidFill>
                <a:effectLst/>
                <a:latin typeface="Calibri" panose="020F0502020204030204" pitchFamily="34" charset="0"/>
              </a:rPr>
              <a:t>risks (including hazards, exposures, and vulnerabilities; and </a:t>
            </a:r>
            <a:endParaRPr lang="en-US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266D89"/>
                </a:solidFill>
                <a:effectLst/>
                <a:latin typeface="Calibri" panose="020F0502020204030204" pitchFamily="34" charset="0"/>
              </a:rPr>
              <a:t>(ii)  developing specific health system capacities, integrating climate perspectives to health policy and operations. </a:t>
            </a:r>
            <a:endParaRPr lang="en-US" dirty="0">
              <a:effectLst/>
            </a:endParaRPr>
          </a:p>
          <a:p>
            <a:endParaRPr lang="en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3F555-8D04-4A7E-A720-7760F6D2E519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854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DEC98F17-D831-FFE9-6020-0126845BA9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5903FBCB-63F9-7ACB-31B8-2710EEC8AF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Z" altLang="en-MZ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EF84E54-EAC8-96A9-4F7A-FC5709594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25FDFC-3410-7B49-822F-F6C107A57BE0}" type="slidenum">
              <a:rPr lang="en-US" altLang="en-MZ" sz="1200"/>
              <a:pPr/>
              <a:t>4</a:t>
            </a:fld>
            <a:endParaRPr lang="en-US" altLang="en-M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97E62-EA31-49BA-9D3F-14F66719A9B9}" type="slidenum">
              <a:rPr lang="pt-CL" smtClean="0"/>
              <a:t>5</a:t>
            </a:fld>
            <a:endParaRPr lang="pt-CL"/>
          </a:p>
        </p:txBody>
      </p:sp>
    </p:spTree>
    <p:extLst>
      <p:ext uri="{BB962C8B-B14F-4D97-AF65-F5344CB8AC3E}">
        <p14:creationId xmlns:p14="http://schemas.microsoft.com/office/powerpoint/2010/main" val="54497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0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Z" dirty="0"/>
              <a:t>Vulnerable groups: women, children, handicaped, displaced, remote areas, areas with higher exposure, risky areas, poorest</a:t>
            </a:r>
          </a:p>
          <a:p>
            <a:endParaRPr lang="en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3F555-8D04-4A7E-A720-7760F6D2E519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009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E453-5BE1-D675-EBF7-E2E0C9345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1EE72-7D25-6608-8365-20ED93A33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14CBC-E2EF-1686-ECB8-22896C5EF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8083B-FCA9-8C02-7BF6-A4BA7C1ED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63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69" y="463549"/>
            <a:ext cx="9678931" cy="519113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14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50400" y="1209600"/>
            <a:ext cx="3139200" cy="21852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209600"/>
            <a:ext cx="3187200" cy="21852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607200"/>
            <a:ext cx="31872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49600" y="1209600"/>
            <a:ext cx="3139200" cy="21852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2400" y="3607200"/>
            <a:ext cx="31872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1600" y="3607200"/>
            <a:ext cx="31872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2048FC-B2F3-B80D-7665-82944922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69" y="463549"/>
            <a:ext cx="9678931" cy="519113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75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BFF30-7AB3-4E4C-900C-0ABE3022F3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CF638-311B-9843-90B8-51FD21648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9932"/>
            <a:ext cx="9144000" cy="1398135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FCA-3234-6B42-A497-A784B514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A0CD-1B42-7147-A550-633821F5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48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40C12-E12A-374E-BA86-1C37257A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26229"/>
            <a:ext cx="4567464" cy="30634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709D3B-340F-344D-BB97-8EEECCA101F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94714" y="992187"/>
            <a:ext cx="4876800" cy="4929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FF8C7-4E12-1044-97F3-7CA8174020B4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116" y="180702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7116" y="3102432"/>
            <a:ext cx="4567464" cy="32112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9650DD-9FE9-6E46-980A-D710954CBB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2257" y="1807029"/>
            <a:ext cx="4778829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D4EAD-1A58-ACC3-B830-A4528812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  <a:endParaRPr lang="pt-MZ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64DBFE8-D3FC-4F6F-6316-FDB3296D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04298B1-FBBA-4E1E-D67C-662850B8D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MZ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E18F41-7F78-1BFF-56A2-F3562EBE1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B577A71-962E-8E32-6516-12503E46B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MZ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7A1A4C3-D65B-DD80-2584-67CDDF79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1B58-D4C4-0542-B594-DBC337583A99}" type="datetimeFigureOut">
              <a:rPr lang="pt-MZ" smtClean="0"/>
              <a:t>10/24/2024</a:t>
            </a:fld>
            <a:endParaRPr lang="pt-MZ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8ACF4F2-617B-4DEB-AE6C-D75FAC9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MZ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FE1AED5-9B47-2BBE-ACD0-EAF4D984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F329-1DED-C949-B436-6C0E8DEB852A}" type="slidenum">
              <a:rPr lang="pt-MZ" smtClean="0"/>
              <a:t>‹N°›</a:t>
            </a:fld>
            <a:endParaRPr lang="pt-MZ"/>
          </a:p>
        </p:txBody>
      </p:sp>
    </p:spTree>
    <p:extLst>
      <p:ext uri="{BB962C8B-B14F-4D97-AF65-F5344CB8AC3E}">
        <p14:creationId xmlns:p14="http://schemas.microsoft.com/office/powerpoint/2010/main" val="61677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2F292-FBAA-624E-8DF0-65F4B11C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983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5248-E335-5143-ABE3-0127721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54681-13BF-2FE0-A774-96E9E79FD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21" y="274866"/>
            <a:ext cx="3682106" cy="11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6" r:id="rId3"/>
    <p:sldLayoutId id="2147483657" r:id="rId4"/>
    <p:sldLayoutId id="2147483651" r:id="rId5"/>
    <p:sldLayoutId id="2147483660" r:id="rId6"/>
    <p:sldLayoutId id="2147483650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70BA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1086" y="2822028"/>
            <a:ext cx="9965590" cy="1750902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b="1" dirty="0">
                <a:solidFill>
                  <a:srgbClr val="0F3858"/>
                </a:solidFill>
              </a:rPr>
              <a:t>Eduardo </a:t>
            </a:r>
            <a:r>
              <a:rPr lang="en-US" b="1" dirty="0" err="1">
                <a:solidFill>
                  <a:srgbClr val="0F3858"/>
                </a:solidFill>
              </a:rPr>
              <a:t>Samo</a:t>
            </a:r>
            <a:r>
              <a:rPr lang="en-US" b="1" dirty="0">
                <a:solidFill>
                  <a:srgbClr val="0F3858"/>
                </a:solidFill>
              </a:rPr>
              <a:t> </a:t>
            </a:r>
            <a:r>
              <a:rPr lang="en-US" b="1" dirty="0" err="1">
                <a:solidFill>
                  <a:srgbClr val="0F3858"/>
                </a:solidFill>
              </a:rPr>
              <a:t>Gudo</a:t>
            </a:r>
            <a:r>
              <a:rPr lang="en-US" dirty="0">
                <a:solidFill>
                  <a:srgbClr val="0F3858"/>
                </a:solidFill>
              </a:rPr>
              <a:t>, MD PhD </a:t>
            </a:r>
            <a:br>
              <a:rPr lang="en-US" dirty="0">
                <a:solidFill>
                  <a:srgbClr val="0F3858"/>
                </a:solidFill>
              </a:rPr>
            </a:br>
            <a:r>
              <a:rPr lang="en-US" dirty="0">
                <a:solidFill>
                  <a:srgbClr val="0F3858"/>
                </a:solidFill>
              </a:rPr>
              <a:t>Director General, National Institute of Health, </a:t>
            </a:r>
            <a:br>
              <a:rPr lang="en-US" dirty="0">
                <a:solidFill>
                  <a:srgbClr val="0F3858"/>
                </a:solidFill>
              </a:rPr>
            </a:br>
            <a:r>
              <a:rPr lang="en-US" dirty="0">
                <a:solidFill>
                  <a:srgbClr val="0F3858"/>
                </a:solidFill>
              </a:rPr>
              <a:t>Mozambique</a:t>
            </a:r>
            <a:endParaRPr lang="fr-FR" dirty="0">
              <a:solidFill>
                <a:srgbClr val="0F38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762" y="996894"/>
            <a:ext cx="9814927" cy="14015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sz="2800" b="1" spc="300" dirty="0" err="1">
                <a:solidFill>
                  <a:srgbClr val="5AAE45"/>
                </a:solidFill>
              </a:rPr>
              <a:t>Public</a:t>
            </a:r>
            <a:r>
              <a:rPr lang="pt-PT" sz="2800" b="1" spc="300" dirty="0">
                <a:solidFill>
                  <a:srgbClr val="5AAE45"/>
                </a:solidFill>
              </a:rPr>
              <a:t> </a:t>
            </a:r>
            <a:r>
              <a:rPr lang="pt-PT" sz="2800" b="1" spc="300" dirty="0" err="1">
                <a:solidFill>
                  <a:srgbClr val="5AAE45"/>
                </a:solidFill>
              </a:rPr>
              <a:t>Health</a:t>
            </a:r>
            <a:r>
              <a:rPr lang="pt-PT" sz="2800" b="1" spc="300" dirty="0">
                <a:solidFill>
                  <a:srgbClr val="5AAE45"/>
                </a:solidFill>
              </a:rPr>
              <a:t> </a:t>
            </a:r>
            <a:r>
              <a:rPr lang="pt-PT" sz="2800" b="1" spc="300" dirty="0" err="1">
                <a:solidFill>
                  <a:srgbClr val="5AAE45"/>
                </a:solidFill>
              </a:rPr>
              <a:t>Surveillance</a:t>
            </a:r>
            <a:r>
              <a:rPr lang="pt-PT" sz="2800" b="1" spc="300" dirty="0">
                <a:solidFill>
                  <a:srgbClr val="5AAE4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t-PT" sz="2800" b="1" spc="300" dirty="0" err="1">
                <a:solidFill>
                  <a:srgbClr val="5AAE45"/>
                </a:solidFill>
              </a:rPr>
              <a:t>and</a:t>
            </a:r>
            <a:r>
              <a:rPr lang="pt-PT" sz="2800" b="1" spc="300" dirty="0">
                <a:solidFill>
                  <a:srgbClr val="5AAE4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t-PT" sz="2800" b="1" spc="300" dirty="0" err="1">
                <a:solidFill>
                  <a:srgbClr val="5AAE45"/>
                </a:solidFill>
              </a:rPr>
              <a:t>Climate</a:t>
            </a:r>
            <a:r>
              <a:rPr lang="pt-PT" sz="2800" b="1" spc="300" dirty="0">
                <a:solidFill>
                  <a:srgbClr val="5AAE45"/>
                </a:solidFill>
              </a:rPr>
              <a:t> </a:t>
            </a:r>
            <a:r>
              <a:rPr lang="pt-PT" sz="2800" b="1" spc="300" dirty="0" err="1">
                <a:solidFill>
                  <a:srgbClr val="5AAE45"/>
                </a:solidFill>
              </a:rPr>
              <a:t>Change</a:t>
            </a:r>
            <a:r>
              <a:rPr lang="pt-PT" sz="2800" b="1" spc="300" dirty="0">
                <a:solidFill>
                  <a:srgbClr val="5AAE45"/>
                </a:solidFill>
              </a:rPr>
              <a:t> </a:t>
            </a:r>
          </a:p>
          <a:p>
            <a:pPr marL="0" indent="0">
              <a:buNone/>
            </a:pPr>
            <a:endParaRPr lang="pt-PT" sz="2800" b="1" spc="300" dirty="0">
              <a:solidFill>
                <a:srgbClr val="5AAE45"/>
              </a:solidFill>
            </a:endParaRPr>
          </a:p>
          <a:p>
            <a:pPr marL="0" indent="0" algn="ctr">
              <a:buNone/>
            </a:pPr>
            <a:endParaRPr lang="en-US" sz="2800" b="1" spc="300" dirty="0">
              <a:solidFill>
                <a:srgbClr val="5AAE45"/>
              </a:solidFill>
            </a:endParaRP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pic>
        <p:nvPicPr>
          <p:cNvPr id="6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161EF461-F1AF-B96F-B9C7-0FDC97DA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CAE58DC-E776-E043-A3AA-B7ED77C4940E}"/>
              </a:ext>
            </a:extLst>
          </p:cNvPr>
          <p:cNvSpPr txBox="1"/>
          <p:nvPr/>
        </p:nvSpPr>
        <p:spPr>
          <a:xfrm>
            <a:off x="8023226" y="2028812"/>
            <a:ext cx="3642610" cy="3927423"/>
          </a:xfrm>
          <a:prstGeom prst="rect">
            <a:avLst/>
          </a:prstGeom>
          <a:noFill/>
          <a:ln w="15875">
            <a:solidFill>
              <a:schemeClr val="tx1"/>
            </a:solidFill>
            <a:prstDash val="solid"/>
          </a:ln>
        </p:spPr>
        <p:txBody>
          <a:bodyPr wrap="square" lIns="54610" tIns="54610" rIns="54610" bIns="54610" rtlCol="0">
            <a:no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47%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vulnerability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to extreme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Facilieites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114146AA-F3AA-4548-A71B-79D54AB93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0" y="2028812"/>
            <a:ext cx="6975476" cy="474967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595ACEA-4466-5C99-555D-0005110E6FEC}"/>
              </a:ext>
            </a:extLst>
          </p:cNvPr>
          <p:cNvSpPr/>
          <p:nvPr/>
        </p:nvSpPr>
        <p:spPr>
          <a:xfrm>
            <a:off x="354706" y="397955"/>
            <a:ext cx="4011235" cy="106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MZ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92C302-3943-3340-80A7-E2652366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3" y="193614"/>
            <a:ext cx="9313950" cy="1471104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Health Facility Vulnerability and Adaptation Assessment</a:t>
            </a:r>
          </a:p>
        </p:txBody>
      </p:sp>
    </p:spTree>
    <p:extLst>
      <p:ext uri="{BB962C8B-B14F-4D97-AF65-F5344CB8AC3E}">
        <p14:creationId xmlns:p14="http://schemas.microsoft.com/office/powerpoint/2010/main" val="305465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>
            <a:extLst>
              <a:ext uri="{FF2B5EF4-FFF2-40B4-BE49-F238E27FC236}">
                <a16:creationId xmlns:a16="http://schemas.microsoft.com/office/drawing/2014/main" id="{839D2404-6B83-73D0-F281-5CDB05F1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499" y="1683722"/>
            <a:ext cx="3699973" cy="147732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>
                <a:solidFill>
                  <a:srgbClr val="CD0123"/>
                </a:solidFill>
              </a:rPr>
              <a:t>HIMS &amp; </a:t>
            </a:r>
            <a:r>
              <a:rPr lang="pt-PT" altLang="en-MZ" b="1" dirty="0" err="1">
                <a:solidFill>
                  <a:srgbClr val="CD0123"/>
                </a:solidFill>
              </a:rPr>
              <a:t>Climate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Services</a:t>
            </a:r>
            <a:endParaRPr lang="pt-PT" altLang="en-MZ" b="1" dirty="0">
              <a:solidFill>
                <a:srgbClr val="CD01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>
                <a:solidFill>
                  <a:srgbClr val="0000CC"/>
                </a:solidFill>
              </a:rPr>
              <a:t>Digital &amp; real-time (m-</a:t>
            </a:r>
            <a:r>
              <a:rPr lang="pt-PT" altLang="en-MZ" b="1" dirty="0" err="1">
                <a:solidFill>
                  <a:srgbClr val="0000CC"/>
                </a:solidFill>
              </a:rPr>
              <a:t>Alert</a:t>
            </a:r>
            <a:r>
              <a:rPr lang="pt-PT" altLang="en-MZ" b="1" dirty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>
                <a:solidFill>
                  <a:srgbClr val="0000CC"/>
                </a:solidFill>
              </a:rPr>
              <a:t>Framework </a:t>
            </a:r>
            <a:r>
              <a:rPr lang="pt-PT" altLang="en-MZ" b="1" dirty="0" err="1">
                <a:solidFill>
                  <a:srgbClr val="0000CC"/>
                </a:solidFill>
              </a:rPr>
              <a:t>of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climate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and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health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related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indicators</a:t>
            </a:r>
            <a:r>
              <a:rPr lang="pt-PT" altLang="en-MZ" b="1" dirty="0">
                <a:solidFill>
                  <a:srgbClr val="0000CC"/>
                </a:solidFill>
              </a:rPr>
              <a:t> (</a:t>
            </a:r>
            <a:r>
              <a:rPr lang="pt-PT" altLang="en-MZ" b="1" dirty="0" err="1">
                <a:solidFill>
                  <a:srgbClr val="0000CC"/>
                </a:solidFill>
              </a:rPr>
              <a:t>progress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and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impact</a:t>
            </a:r>
            <a:r>
              <a:rPr lang="pt-PT" altLang="en-MZ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C58A9C67-7F86-D1C6-B3C7-57C1348C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471" y="3429000"/>
            <a:ext cx="3222624" cy="147732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 err="1">
                <a:solidFill>
                  <a:srgbClr val="CD0123"/>
                </a:solidFill>
              </a:rPr>
              <a:t>Climate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resilient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Public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Health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Programs</a:t>
            </a:r>
            <a:endParaRPr lang="pt-PT" altLang="en-MZ" b="1" dirty="0">
              <a:solidFill>
                <a:srgbClr val="CD01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Infectious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diseases</a:t>
            </a:r>
            <a:endParaRPr lang="pt-PT" altLang="en-MZ" b="1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NTDs</a:t>
            </a:r>
            <a:endParaRPr lang="pt-PT" altLang="en-MZ" b="1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Others</a:t>
            </a:r>
            <a:endParaRPr lang="pt-PT" altLang="en-MZ" b="1" dirty="0">
              <a:solidFill>
                <a:srgbClr val="0000CC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FC5F9EF9-0333-609E-5BB3-01A12153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219" y="5193789"/>
            <a:ext cx="3901280" cy="147732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 err="1">
                <a:solidFill>
                  <a:srgbClr val="CD0123"/>
                </a:solidFill>
              </a:rPr>
              <a:t>Climate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related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education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and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risk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communication</a:t>
            </a:r>
            <a:endParaRPr lang="pt-PT" altLang="en-MZ" b="1" dirty="0">
              <a:solidFill>
                <a:srgbClr val="CD01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Literacy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of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health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professions</a:t>
            </a:r>
            <a:endParaRPr lang="pt-PT" altLang="en-MZ" b="1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Community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literacy</a:t>
            </a:r>
            <a:r>
              <a:rPr lang="pt-PT" altLang="en-MZ" b="1" dirty="0">
                <a:solidFill>
                  <a:srgbClr val="0000CC"/>
                </a:solidFill>
              </a:rPr>
              <a:t> (</a:t>
            </a:r>
            <a:r>
              <a:rPr lang="pt-PT" altLang="en-MZ" b="1" dirty="0" err="1">
                <a:solidFill>
                  <a:srgbClr val="0000CC"/>
                </a:solidFill>
              </a:rPr>
              <a:t>heat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waves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and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cyclones</a:t>
            </a:r>
            <a:r>
              <a:rPr lang="pt-PT" altLang="en-MZ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F335AE91-C3E5-08A6-51B7-D7B45A690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33" y="1818670"/>
            <a:ext cx="2874906" cy="147732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 err="1">
                <a:solidFill>
                  <a:srgbClr val="CD0123"/>
                </a:solidFill>
              </a:rPr>
              <a:t>Climate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resilient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infrastructure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and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technologies</a:t>
            </a:r>
            <a:endParaRPr lang="pt-PT" altLang="en-MZ" b="1" dirty="0">
              <a:solidFill>
                <a:srgbClr val="CD01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Development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of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new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models</a:t>
            </a:r>
            <a:r>
              <a:rPr lang="pt-PT" altLang="en-MZ" b="1" dirty="0">
                <a:solidFill>
                  <a:srgbClr val="0000CC"/>
                </a:solidFill>
              </a:rPr>
              <a:t> for </a:t>
            </a:r>
            <a:r>
              <a:rPr lang="pt-PT" altLang="en-MZ" b="1" dirty="0" err="1">
                <a:solidFill>
                  <a:srgbClr val="0000CC"/>
                </a:solidFill>
              </a:rPr>
              <a:t>facilities</a:t>
            </a:r>
            <a:endParaRPr lang="pt-PT" altLang="en-MZ" b="1" dirty="0">
              <a:solidFill>
                <a:srgbClr val="0000CC"/>
              </a:solidFill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206AF15-FF16-5DF7-6742-09822ED4B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502" y="1340848"/>
            <a:ext cx="3728751" cy="175432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 err="1">
                <a:solidFill>
                  <a:srgbClr val="CD0123"/>
                </a:solidFill>
              </a:rPr>
              <a:t>Resilient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Supply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Chain</a:t>
            </a:r>
            <a:endParaRPr lang="pt-PT" altLang="en-MZ" b="1" dirty="0">
              <a:solidFill>
                <a:srgbClr val="CD01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Improved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forescast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driven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by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evidence</a:t>
            </a:r>
            <a:endParaRPr lang="pt-PT" altLang="en-MZ" b="1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>
                <a:solidFill>
                  <a:srgbClr val="0000CC"/>
                </a:solidFill>
              </a:rPr>
              <a:t>Use </a:t>
            </a:r>
            <a:r>
              <a:rPr lang="pt-PT" altLang="en-MZ" b="1" dirty="0" err="1">
                <a:solidFill>
                  <a:srgbClr val="0000CC"/>
                </a:solidFill>
              </a:rPr>
              <a:t>of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Drones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Solution</a:t>
            </a:r>
            <a:r>
              <a:rPr lang="pt-PT" altLang="en-MZ" b="1" dirty="0">
                <a:solidFill>
                  <a:srgbClr val="0000CC"/>
                </a:solidFill>
              </a:rPr>
              <a:t> to minimize </a:t>
            </a:r>
            <a:r>
              <a:rPr lang="pt-PT" altLang="en-MZ" b="1" dirty="0" err="1">
                <a:solidFill>
                  <a:srgbClr val="0000CC"/>
                </a:solidFill>
              </a:rPr>
              <a:t>impact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of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heat</a:t>
            </a:r>
            <a:endParaRPr lang="pt-PT" altLang="en-MZ" b="1" dirty="0">
              <a:solidFill>
                <a:srgbClr val="0000CC"/>
              </a:solidFill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365B5B19-1B01-0756-204E-E023CA739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72" y="5109124"/>
            <a:ext cx="3096417" cy="147732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 err="1">
                <a:solidFill>
                  <a:srgbClr val="CD0123"/>
                </a:solidFill>
              </a:rPr>
              <a:t>Workforce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Pre</a:t>
            </a:r>
            <a:r>
              <a:rPr lang="pt-PT" altLang="en-MZ" b="1" dirty="0">
                <a:solidFill>
                  <a:srgbClr val="0000CC"/>
                </a:solidFill>
              </a:rPr>
              <a:t>-servisse </a:t>
            </a:r>
            <a:r>
              <a:rPr lang="pt-PT" altLang="en-MZ" b="1" dirty="0" err="1">
                <a:solidFill>
                  <a:srgbClr val="0000CC"/>
                </a:solidFill>
              </a:rPr>
              <a:t>and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on</a:t>
            </a:r>
            <a:r>
              <a:rPr lang="pt-PT" altLang="en-MZ" b="1" dirty="0">
                <a:solidFill>
                  <a:srgbClr val="0000CC"/>
                </a:solidFill>
              </a:rPr>
              <a:t>-job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Update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of</a:t>
            </a:r>
            <a:r>
              <a:rPr lang="pt-PT" altLang="en-MZ" b="1" dirty="0">
                <a:solidFill>
                  <a:srgbClr val="0000CC"/>
                </a:solidFill>
              </a:rPr>
              <a:t> HR </a:t>
            </a:r>
            <a:r>
              <a:rPr lang="pt-PT" altLang="en-MZ" b="1" dirty="0" err="1">
                <a:solidFill>
                  <a:srgbClr val="0000CC"/>
                </a:solidFill>
              </a:rPr>
              <a:t>development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plan</a:t>
            </a:r>
            <a:endParaRPr lang="pt-PT" altLang="en-MZ" b="1" dirty="0">
              <a:solidFill>
                <a:srgbClr val="0000CC"/>
              </a:solidFill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16A4AF28-654C-1003-0CAA-9F73F9DF5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1" y="3463897"/>
            <a:ext cx="3114674" cy="147732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 err="1">
                <a:solidFill>
                  <a:srgbClr val="CD0123"/>
                </a:solidFill>
              </a:rPr>
              <a:t>Service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delivery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>
                <a:solidFill>
                  <a:srgbClr val="0000CC"/>
                </a:solidFill>
              </a:rPr>
              <a:t>Mobile </a:t>
            </a:r>
            <a:r>
              <a:rPr lang="pt-PT" altLang="en-MZ" b="1" dirty="0" err="1">
                <a:solidFill>
                  <a:srgbClr val="0000CC"/>
                </a:solidFill>
              </a:rPr>
              <a:t>facilities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and</a:t>
            </a:r>
            <a:r>
              <a:rPr lang="pt-PT" altLang="en-MZ" b="1" dirty="0">
                <a:solidFill>
                  <a:srgbClr val="0000CC"/>
                </a:solidFill>
              </a:rPr>
              <a:t> teams + </a:t>
            </a:r>
            <a:r>
              <a:rPr lang="pt-PT" altLang="en-MZ" b="1" dirty="0" err="1">
                <a:solidFill>
                  <a:srgbClr val="0000CC"/>
                </a:solidFill>
              </a:rPr>
              <a:t>community</a:t>
            </a:r>
            <a:r>
              <a:rPr lang="pt-PT" altLang="en-MZ" b="1" dirty="0">
                <a:solidFill>
                  <a:srgbClr val="0000CC"/>
                </a:solidFill>
              </a:rPr>
              <a:t> 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Differentiated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models</a:t>
            </a:r>
            <a:r>
              <a:rPr lang="pt-PT" altLang="en-MZ" b="1" dirty="0">
                <a:solidFill>
                  <a:srgbClr val="0000CC"/>
                </a:solidFill>
              </a:rPr>
              <a:t> + </a:t>
            </a:r>
            <a:r>
              <a:rPr lang="pt-PT" altLang="en-MZ" b="1" dirty="0" err="1">
                <a:solidFill>
                  <a:srgbClr val="0000CC"/>
                </a:solidFill>
              </a:rPr>
              <a:t>checklist</a:t>
            </a:r>
            <a:endParaRPr lang="pt-PT" altLang="en-MZ" b="1" dirty="0">
              <a:solidFill>
                <a:srgbClr val="0000CC"/>
              </a:solidFill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770855B8-1992-076C-D036-AC06ABBA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033" y="5109124"/>
            <a:ext cx="2857500" cy="147732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 err="1">
                <a:solidFill>
                  <a:srgbClr val="CD0123"/>
                </a:solidFill>
              </a:rPr>
              <a:t>Climate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adapted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planning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and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  <a:r>
              <a:rPr lang="pt-PT" altLang="en-MZ" b="1" dirty="0" err="1">
                <a:solidFill>
                  <a:srgbClr val="CD0123"/>
                </a:solidFill>
              </a:rPr>
              <a:t>financing</a:t>
            </a:r>
            <a:r>
              <a:rPr lang="pt-PT" altLang="en-MZ" b="1" dirty="0">
                <a:solidFill>
                  <a:srgbClr val="CD0123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Climate</a:t>
            </a:r>
            <a:r>
              <a:rPr lang="pt-PT" altLang="en-MZ" b="1" dirty="0">
                <a:solidFill>
                  <a:srgbClr val="0000CC"/>
                </a:solidFill>
              </a:rPr>
              <a:t> </a:t>
            </a:r>
            <a:r>
              <a:rPr lang="pt-PT" altLang="en-MZ" b="1" dirty="0" err="1">
                <a:solidFill>
                  <a:srgbClr val="0000CC"/>
                </a:solidFill>
              </a:rPr>
              <a:t>sustainability</a:t>
            </a:r>
            <a:endParaRPr lang="pt-PT" altLang="en-MZ" b="1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MZ" b="1" dirty="0" err="1">
                <a:solidFill>
                  <a:srgbClr val="0000CC"/>
                </a:solidFill>
              </a:rPr>
              <a:t>Adaptation</a:t>
            </a:r>
            <a:r>
              <a:rPr lang="pt-PT" altLang="en-MZ" b="1" dirty="0">
                <a:solidFill>
                  <a:srgbClr val="0000CC"/>
                </a:solidFill>
              </a:rPr>
              <a:t> funding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D29D4EA-35EA-7220-546F-DCAD31BE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2" y="186883"/>
            <a:ext cx="11033400" cy="11251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/>
              <a:t>Surveillance data and V&amp;A assessments are driven the finalization of </a:t>
            </a:r>
            <a:r>
              <a:rPr lang="en-MZ" sz="3200" b="1"/>
              <a:t>H-NAP</a:t>
            </a:r>
            <a:endParaRPr lang="en-MZ" sz="3200" b="1" dirty="0"/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78806901-B393-9A5D-6FBA-B432FE405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541" y="3344750"/>
            <a:ext cx="3114674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en-MZ" b="1" dirty="0">
                <a:solidFill>
                  <a:srgbClr val="CD0123"/>
                </a:solidFill>
              </a:rPr>
              <a:t>VULNERABILITY/ VULNERABLE COMMUNITIES/GROUPS </a:t>
            </a:r>
          </a:p>
          <a:p>
            <a:pPr algn="ctr"/>
            <a:r>
              <a:rPr lang="pt-PT" altLang="en-MZ" b="1" dirty="0">
                <a:solidFill>
                  <a:srgbClr val="CD0123"/>
                </a:solidFill>
              </a:rPr>
              <a:t>&amp; </a:t>
            </a:r>
          </a:p>
          <a:p>
            <a:pPr algn="ctr"/>
            <a:r>
              <a:rPr lang="pt-PT" altLang="en-MZ" b="1" dirty="0">
                <a:solidFill>
                  <a:srgbClr val="CD0123"/>
                </a:solidFill>
              </a:rPr>
              <a:t>LOCAL CONTEXT</a:t>
            </a:r>
            <a:endParaRPr lang="pt-PT" altLang="en-MZ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97D9-BB35-DB07-1EE1-74300740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9D1E-C2C5-3A97-D316-4AC07A43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863" y="2228208"/>
            <a:ext cx="5053862" cy="1600200"/>
          </a:xfrm>
        </p:spPr>
        <p:txBody>
          <a:bodyPr>
            <a:normAutofit/>
          </a:bodyPr>
          <a:lstStyle/>
          <a:p>
            <a:r>
              <a:rPr lang="en-US" spc="300" dirty="0">
                <a:solidFill>
                  <a:srgbClr val="0F3858"/>
                </a:solidFill>
              </a:rPr>
              <a:t>Thank you!</a:t>
            </a:r>
          </a:p>
        </p:txBody>
      </p:sp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931716BE-6887-6295-9BDD-1C21960B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4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77DC-5029-1D41-93D2-C3876A45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62" y="236538"/>
            <a:ext cx="10684238" cy="1397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/>
              <a:t>Mozambique is ranked among the most affected by extreme climate events globally </a:t>
            </a:r>
          </a:p>
        </p:txBody>
      </p:sp>
      <p:pic>
        <p:nvPicPr>
          <p:cNvPr id="4" name="Picture 3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B05270E6-0835-0913-0E5D-A6957C1C0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r="6411"/>
          <a:stretch/>
        </p:blipFill>
        <p:spPr>
          <a:xfrm>
            <a:off x="6664087" y="2296391"/>
            <a:ext cx="5376821" cy="3705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D5676262-2CBB-8CD1-20C4-2E81238BE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3" y="2219370"/>
            <a:ext cx="6331781" cy="3693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A13E3F-56F1-2C02-C75E-02DF0A57B9C2}"/>
              </a:ext>
            </a:extLst>
          </p:cNvPr>
          <p:cNvSpPr txBox="1"/>
          <p:nvPr/>
        </p:nvSpPr>
        <p:spPr>
          <a:xfrm>
            <a:off x="1980499" y="1764909"/>
            <a:ext cx="374488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Climate Index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02109-F15E-57D7-9897-7CD79B9599C9}"/>
              </a:ext>
            </a:extLst>
          </p:cNvPr>
          <p:cNvSpPr txBox="1"/>
          <p:nvPr/>
        </p:nvSpPr>
        <p:spPr>
          <a:xfrm>
            <a:off x="7480053" y="1726399"/>
            <a:ext cx="374488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Climate Index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FE865-81A0-2E98-03BB-059BD52922FA}"/>
              </a:ext>
            </a:extLst>
          </p:cNvPr>
          <p:cNvSpPr/>
          <p:nvPr/>
        </p:nvSpPr>
        <p:spPr>
          <a:xfrm>
            <a:off x="6755475" y="4599709"/>
            <a:ext cx="964277" cy="10529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health systems&#10;&#10;Description automatically generated">
            <a:extLst>
              <a:ext uri="{FF2B5EF4-FFF2-40B4-BE49-F238E27FC236}">
                <a16:creationId xmlns:a16="http://schemas.microsoft.com/office/drawing/2014/main" id="{8D9A20FC-57CA-32F6-A82C-E673C0DE2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46" y="1124262"/>
            <a:ext cx="5036092" cy="5025377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C588F9E9-660B-4C53-8D65-5A58D32C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41" y="406679"/>
            <a:ext cx="7376318" cy="17610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Building Climate Resilient and Low Carbon Health in Africa is undermined by competing crisis and lack of awareness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0475E-AD82-9F02-FA42-02A51A42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59" y="2548463"/>
            <a:ext cx="6608387" cy="3902857"/>
          </a:xfrm>
        </p:spPr>
        <p:txBody>
          <a:bodyPr>
            <a:normAutofit fontScale="92500" lnSpcReduction="10000"/>
          </a:bodyPr>
          <a:lstStyle/>
          <a:p>
            <a:pPr marL="457200" lvl="1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latin typeface="+mn-lt"/>
              </a:rPr>
              <a:t>Africa: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Still struggling with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heavy burden of endemic and epidemic diseases</a:t>
            </a:r>
            <a:r>
              <a:rPr lang="en-US" sz="2800" b="1" dirty="0">
                <a:latin typeface="+mn-lt"/>
              </a:rPr>
              <a:t>;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Health system is still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fragile and under funded</a:t>
            </a:r>
            <a:r>
              <a:rPr lang="en-US" sz="2800" b="1" dirty="0">
                <a:latin typeface="+mn-lt"/>
              </a:rPr>
              <a:t>;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Health system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highly vulnerable to crisis</a:t>
            </a:r>
            <a:r>
              <a:rPr lang="en-US" sz="2800" b="1" dirty="0">
                <a:latin typeface="+mn-lt"/>
              </a:rPr>
              <a:t>; 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Limited literacy </a:t>
            </a:r>
            <a:r>
              <a:rPr lang="en-US" sz="2800" b="1" dirty="0">
                <a:latin typeface="+mn-lt"/>
              </a:rPr>
              <a:t>on climate change and health in is limited; 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Scanty evidence and data </a:t>
            </a:r>
            <a:r>
              <a:rPr lang="en-US" sz="2800" b="1" dirty="0">
                <a:latin typeface="+mn-lt"/>
              </a:rPr>
              <a:t>on climate change and health;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51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3">
            <a:extLst>
              <a:ext uri="{FF2B5EF4-FFF2-40B4-BE49-F238E27FC236}">
                <a16:creationId xmlns:a16="http://schemas.microsoft.com/office/drawing/2014/main" id="{439B98F0-B102-A3A4-57C6-8BB2F5D9A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1897063"/>
            <a:ext cx="3116263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>
            <a:extLst>
              <a:ext uri="{FF2B5EF4-FFF2-40B4-BE49-F238E27FC236}">
                <a16:creationId xmlns:a16="http://schemas.microsoft.com/office/drawing/2014/main" id="{3EB519C8-4F85-C838-469F-10A03C86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6538"/>
            <a:ext cx="11125200" cy="1397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MZ" b="1" dirty="0"/>
              <a:t>Two consecutive cyclones hit Mozambique in March and April 2019 changed the paradigm on climate change and health in Mozambique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82ED9D-CD9B-A03D-F1BA-6938353A6388}"/>
              </a:ext>
            </a:extLst>
          </p:cNvPr>
          <p:cNvCxnSpPr/>
          <p:nvPr/>
        </p:nvCxnSpPr>
        <p:spPr>
          <a:xfrm flipH="1" flipV="1">
            <a:off x="3608389" y="4629150"/>
            <a:ext cx="631825" cy="0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A60B12-EE4D-89DA-16A0-929AD59FC64F}"/>
              </a:ext>
            </a:extLst>
          </p:cNvPr>
          <p:cNvCxnSpPr/>
          <p:nvPr/>
        </p:nvCxnSpPr>
        <p:spPr>
          <a:xfrm flipH="1">
            <a:off x="4886326" y="2428875"/>
            <a:ext cx="485775" cy="7938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3" name="Content Placeholder 2">
            <a:extLst>
              <a:ext uri="{FF2B5EF4-FFF2-40B4-BE49-F238E27FC236}">
                <a16:creationId xmlns:a16="http://schemas.microsoft.com/office/drawing/2014/main" id="{0BA7F9A5-3EE1-4120-8266-9B820074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888" y="4152900"/>
            <a:ext cx="6615112" cy="2179638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n-US" altLang="x-non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-128"/>
                <a:cs typeface="Times New Roman" charset="0"/>
              </a:rPr>
              <a:t>March 14, IDAI Cyclone hit Central Mozambique</a:t>
            </a:r>
          </a:p>
          <a:p>
            <a:pPr eaLnBrk="1" hangingPunct="1">
              <a:buFont typeface="Wingdings 2" charset="2"/>
              <a:buChar char="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-128"/>
                <a:cs typeface="Times New Roman" charset="0"/>
              </a:rPr>
              <a:t>One of the worst tropical cyclones on record to affect Africa and the Southern Hemisphere</a:t>
            </a:r>
          </a:p>
          <a:p>
            <a:pPr eaLnBrk="1" hangingPunct="1">
              <a:buFont typeface="Wingdings 2" charset="2"/>
              <a:buChar char=""/>
              <a:defRPr/>
            </a:pPr>
            <a:r>
              <a:rPr lang="en-US" altLang="x-non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-128"/>
                <a:cs typeface="Times New Roman" charset="0"/>
              </a:rPr>
              <a:t>603 deaths</a:t>
            </a:r>
          </a:p>
          <a:p>
            <a:pPr eaLnBrk="1" hangingPunct="1">
              <a:buFont typeface="Wingdings 2" charset="2"/>
              <a:buChar char=""/>
              <a:defRPr/>
            </a:pPr>
            <a:r>
              <a:rPr lang="en-US" altLang="x-non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-128"/>
                <a:cs typeface="Times New Roman" charset="0"/>
              </a:rPr>
              <a:t>&gt; 400,000 people displaced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7582B1-BAD4-54B4-5914-4516EA4B8A2A}"/>
              </a:ext>
            </a:extLst>
          </p:cNvPr>
          <p:cNvSpPr txBox="1">
            <a:spLocks/>
          </p:cNvSpPr>
          <p:nvPr/>
        </p:nvSpPr>
        <p:spPr bwMode="auto">
          <a:xfrm>
            <a:off x="5372100" y="1928815"/>
            <a:ext cx="6134099" cy="1724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3557"/>
              </a:buClr>
              <a:buSzPct val="95000"/>
              <a:buFont typeface="Wingdings 2" charset="2"/>
              <a:buChar char=""/>
              <a:defRPr sz="2800" b="1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3557"/>
              </a:buClr>
              <a:buSzPct val="85000"/>
              <a:buFont typeface="Wingdings 2" charset="2"/>
              <a:buChar char=""/>
              <a:defRPr sz="2400" b="1" kern="1200">
                <a:solidFill>
                  <a:schemeClr val="tx1"/>
                </a:solidFill>
                <a:latin typeface="Times New Roman" pitchFamily="18" charset="0"/>
                <a:ea typeface="Times New Roman" charset="0"/>
                <a:cs typeface="Times New Roman" pitchFamily="18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3557"/>
              </a:buClr>
              <a:buSzPct val="70000"/>
              <a:buFont typeface="Wingdings 2" charset="2"/>
              <a:buChar char=""/>
              <a:defRPr sz="2100" b="1" kern="1200">
                <a:solidFill>
                  <a:schemeClr val="tx1"/>
                </a:solidFill>
                <a:latin typeface="Times New Roman" pitchFamily="18" charset="0"/>
                <a:ea typeface="Times New Roman" charset="0"/>
                <a:cs typeface="Times New Roman" pitchFamily="18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3557"/>
              </a:buClr>
              <a:buSzPct val="65000"/>
              <a:buFont typeface="Wingdings 2" charset="2"/>
              <a:buChar char=""/>
              <a:defRPr sz="2000" b="1" kern="1200">
                <a:solidFill>
                  <a:schemeClr val="tx1"/>
                </a:solidFill>
                <a:latin typeface="Times New Roman" pitchFamily="18" charset="0"/>
                <a:ea typeface="Times New Roman" charset="0"/>
                <a:cs typeface="Times New Roman" pitchFamily="18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3557"/>
              </a:buClr>
              <a:buSzPct val="65000"/>
              <a:buFont typeface="Wingdings 2" charset="2"/>
              <a:buChar char=""/>
              <a:defRPr sz="2000" b="1" kern="1200">
                <a:solidFill>
                  <a:schemeClr val="tx1"/>
                </a:solidFill>
                <a:latin typeface="Times New Roman" pitchFamily="18" charset="0"/>
                <a:ea typeface="Times New Roman" charset="0"/>
                <a:cs typeface="Times New Roman" pitchFamily="18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x-non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-128"/>
                <a:cs typeface="Times New Roman" charset="0"/>
              </a:rPr>
              <a:t>April 25, KENNETH Cyclone hit Northern Mozambique</a:t>
            </a:r>
          </a:p>
          <a:p>
            <a:pPr eaLnBrk="1" hangingPunct="1">
              <a:defRPr/>
            </a:pPr>
            <a:r>
              <a:rPr lang="en-US" altLang="x-non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-128"/>
                <a:cs typeface="Times New Roman" charset="0"/>
              </a:rPr>
              <a:t> 45 deaths</a:t>
            </a:r>
          </a:p>
          <a:p>
            <a:pPr eaLnBrk="1" hangingPunct="1">
              <a:defRPr/>
            </a:pPr>
            <a:r>
              <a:rPr lang="en-US" altLang="x-non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-128"/>
                <a:cs typeface="Times New Roman" charset="0"/>
              </a:rPr>
              <a:t>&gt;18,000 people displaced</a:t>
            </a:r>
          </a:p>
          <a:p>
            <a:pPr eaLnBrk="1" hangingPunct="1">
              <a:defRPr/>
            </a:pPr>
            <a:endParaRPr lang="en-US" altLang="x-none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ＭＳ Ｐゴシック" charset="-128"/>
              <a:cs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CCE439-D375-BAB4-F29C-B58D1515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410" y="1457259"/>
            <a:ext cx="2768326" cy="1660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77CF4E-4E2F-9470-8FA9-9BE5106A4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43" t="17489" r="8825" b="40607"/>
          <a:stretch/>
        </p:blipFill>
        <p:spPr>
          <a:xfrm>
            <a:off x="965474" y="1457259"/>
            <a:ext cx="6276914" cy="2432147"/>
          </a:xfrm>
          <a:prstGeom prst="rect">
            <a:avLst/>
          </a:prstGeom>
        </p:spPr>
      </p:pic>
      <p:pic>
        <p:nvPicPr>
          <p:cNvPr id="5" name="Picture 4" descr="A group of maps showing temperature&#10;&#10;Description automatically generated">
            <a:extLst>
              <a:ext uri="{FF2B5EF4-FFF2-40B4-BE49-F238E27FC236}">
                <a16:creationId xmlns:a16="http://schemas.microsoft.com/office/drawing/2014/main" id="{479A0E59-51D8-788E-4F6B-FD8DE303E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4" y="3262588"/>
            <a:ext cx="3711437" cy="3427621"/>
          </a:xfrm>
          <a:prstGeom prst="rect">
            <a:avLst/>
          </a:prstGeom>
        </p:spPr>
      </p:pic>
      <p:pic>
        <p:nvPicPr>
          <p:cNvPr id="13" name="Picture 12" descr="A graph of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883DDC92-00A4-8E52-1A00-60B4992CD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" y="4184667"/>
            <a:ext cx="4988409" cy="250554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E37F491-2C9A-79A2-EDF9-C9F6DB442747}"/>
              </a:ext>
            </a:extLst>
          </p:cNvPr>
          <p:cNvSpPr/>
          <p:nvPr/>
        </p:nvSpPr>
        <p:spPr>
          <a:xfrm>
            <a:off x="284813" y="461785"/>
            <a:ext cx="5811187" cy="12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MZ"/>
          </a:p>
        </p:txBody>
      </p:sp>
      <p:sp>
        <p:nvSpPr>
          <p:cNvPr id="40976" name="Title 1">
            <a:extLst>
              <a:ext uri="{FF2B5EF4-FFF2-40B4-BE49-F238E27FC236}">
                <a16:creationId xmlns:a16="http://schemas.microsoft.com/office/drawing/2014/main" id="{5A08352D-F37A-3640-51E3-D8D97860F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" y="166525"/>
            <a:ext cx="10553268" cy="136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32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Tw Cen MT" panose="020B0602020104020603" pitchFamily="34" charset="0"/>
              </a:defRPr>
            </a:lvl2pPr>
            <a:lvl3pPr>
              <a:lnSpc>
                <a:spcPct val="90000"/>
              </a:lnSpc>
              <a:defRPr sz="4400">
                <a:latin typeface="Tw Cen MT" panose="020B0602020104020603" pitchFamily="34" charset="0"/>
              </a:defRPr>
            </a:lvl3pPr>
            <a:lvl4pPr>
              <a:lnSpc>
                <a:spcPct val="90000"/>
              </a:lnSpc>
              <a:defRPr sz="4400">
                <a:latin typeface="Tw Cen MT" panose="020B0602020104020603" pitchFamily="34" charset="0"/>
              </a:defRPr>
            </a:lvl4pPr>
            <a:lvl5pPr>
              <a:lnSpc>
                <a:spcPct val="90000"/>
              </a:lnSpc>
              <a:defRPr sz="4400">
                <a:latin typeface="Tw Cen MT" panose="020B0602020104020603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Tw Cen MT" panose="020B0602020104020603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Tw Cen MT" panose="020B0602020104020603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Tw Cen MT" panose="020B0602020104020603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pt-CL" sz="2800" dirty="0">
                <a:solidFill>
                  <a:srgbClr val="2C70BA"/>
                </a:solidFill>
                <a:latin typeface="Futura Std Light" panose="020B0402020204020303" pitchFamily="34" charset="0"/>
              </a:rPr>
              <a:t>Heat waves are becoming a threat to Mozambique, but evidence on its impact on health  is still limited</a:t>
            </a:r>
          </a:p>
        </p:txBody>
      </p:sp>
    </p:spTree>
    <p:extLst>
      <p:ext uri="{BB962C8B-B14F-4D97-AF65-F5344CB8AC3E}">
        <p14:creationId xmlns:p14="http://schemas.microsoft.com/office/powerpoint/2010/main" val="157880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27CB8CE-E5F7-FFB4-6023-86F44ECB8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7213" y="738187"/>
            <a:ext cx="0" cy="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8CBE351-16B8-4F7C-8F77-E950E570E681}" type="slidenum">
              <a:rPr lang="en-US"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latin typeface="Calibri" panose="020F0502020204030204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C17BA-846D-8079-F364-C8BFD9A17790}"/>
              </a:ext>
            </a:extLst>
          </p:cNvPr>
          <p:cNvSpPr txBox="1"/>
          <p:nvPr/>
        </p:nvSpPr>
        <p:spPr>
          <a:xfrm>
            <a:off x="1025526" y="2546350"/>
            <a:ext cx="2124075" cy="73501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</a:rPr>
              <a:t>Routine Health Data</a:t>
            </a:r>
          </a:p>
        </p:txBody>
      </p:sp>
      <p:grpSp>
        <p:nvGrpSpPr>
          <p:cNvPr id="43013" name="Group 80">
            <a:extLst>
              <a:ext uri="{FF2B5EF4-FFF2-40B4-BE49-F238E27FC236}">
                <a16:creationId xmlns:a16="http://schemas.microsoft.com/office/drawing/2014/main" id="{99298065-643E-C97C-EB19-A6FE61F5EB12}"/>
              </a:ext>
            </a:extLst>
          </p:cNvPr>
          <p:cNvGrpSpPr>
            <a:grpSpLocks/>
          </p:cNvGrpSpPr>
          <p:nvPr/>
        </p:nvGrpSpPr>
        <p:grpSpPr bwMode="auto">
          <a:xfrm>
            <a:off x="9238045" y="1813601"/>
            <a:ext cx="2634482" cy="1533525"/>
            <a:chOff x="9132908" y="1635990"/>
            <a:chExt cx="2743482" cy="1534332"/>
          </a:xfrm>
        </p:grpSpPr>
        <p:grpSp>
          <p:nvGrpSpPr>
            <p:cNvPr id="43064" name="Group 9">
              <a:extLst>
                <a:ext uri="{FF2B5EF4-FFF2-40B4-BE49-F238E27FC236}">
                  <a16:creationId xmlns:a16="http://schemas.microsoft.com/office/drawing/2014/main" id="{799384BE-8AB4-C686-255E-705ED24DA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2908" y="2007242"/>
              <a:ext cx="1706923" cy="586410"/>
              <a:chOff x="6961379" y="2311182"/>
              <a:chExt cx="2622327" cy="90089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93DE09-4C79-586F-8EEE-340A7B429034}"/>
                  </a:ext>
                </a:extLst>
              </p:cNvPr>
              <p:cNvSpPr/>
              <p:nvPr/>
            </p:nvSpPr>
            <p:spPr>
              <a:xfrm>
                <a:off x="6961379" y="2311825"/>
                <a:ext cx="2622041" cy="9004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2" name="Graphic 297" descr="Statistics outline">
                <a:extLst>
                  <a:ext uri="{FF2B5EF4-FFF2-40B4-BE49-F238E27FC236}">
                    <a16:creationId xmlns:a16="http://schemas.microsoft.com/office/drawing/2014/main" id="{04384470-BA3F-68B5-4707-8ED8AC2AFFF6}"/>
                  </a:ext>
                </a:extLst>
              </p:cNvPr>
              <p:cNvGrpSpPr/>
              <p:nvPr/>
            </p:nvGrpSpPr>
            <p:grpSpPr>
              <a:xfrm>
                <a:off x="8802932" y="2380867"/>
                <a:ext cx="647423" cy="647700"/>
                <a:chOff x="8802932" y="2380867"/>
                <a:chExt cx="647423" cy="647700"/>
              </a:xfrm>
              <a:solidFill>
                <a:srgbClr val="000000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3AC4D31-0647-A4E6-4014-F77CF44015DB}"/>
                    </a:ext>
                  </a:extLst>
                </p:cNvPr>
                <p:cNvSpPr/>
                <p:nvPr/>
              </p:nvSpPr>
              <p:spPr>
                <a:xfrm>
                  <a:off x="8802932" y="2380867"/>
                  <a:ext cx="647423" cy="647700"/>
                </a:xfrm>
                <a:custGeom>
                  <a:avLst/>
                  <a:gdLst>
                    <a:gd name="connsiteX0" fmla="*/ 19050 w 647423"/>
                    <a:gd name="connsiteY0" fmla="*/ 0 h 647700"/>
                    <a:gd name="connsiteX1" fmla="*/ 0 w 647423"/>
                    <a:gd name="connsiteY1" fmla="*/ 0 h 647700"/>
                    <a:gd name="connsiteX2" fmla="*/ 0 w 647423"/>
                    <a:gd name="connsiteY2" fmla="*/ 647700 h 647700"/>
                    <a:gd name="connsiteX3" fmla="*/ 647424 w 647423"/>
                    <a:gd name="connsiteY3" fmla="*/ 647700 h 647700"/>
                    <a:gd name="connsiteX4" fmla="*/ 647424 w 647423"/>
                    <a:gd name="connsiteY4" fmla="*/ 628650 h 647700"/>
                    <a:gd name="connsiteX5" fmla="*/ 19050 w 647423"/>
                    <a:gd name="connsiteY5" fmla="*/ 628650 h 647700"/>
                    <a:gd name="connsiteX6" fmla="*/ 19050 w 647423"/>
                    <a:gd name="connsiteY6" fmla="*/ 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7423" h="647700">
                      <a:moveTo>
                        <a:pt x="19050" y="0"/>
                      </a:moveTo>
                      <a:lnTo>
                        <a:pt x="0" y="0"/>
                      </a:lnTo>
                      <a:lnTo>
                        <a:pt x="0" y="647700"/>
                      </a:lnTo>
                      <a:lnTo>
                        <a:pt x="647424" y="647700"/>
                      </a:lnTo>
                      <a:lnTo>
                        <a:pt x="647424" y="628650"/>
                      </a:lnTo>
                      <a:lnTo>
                        <a:pt x="19050" y="628650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E71A0A3-69FB-4443-4DD9-9B998B21F1D1}"/>
                    </a:ext>
                  </a:extLst>
                </p:cNvPr>
                <p:cNvSpPr/>
                <p:nvPr/>
              </p:nvSpPr>
              <p:spPr>
                <a:xfrm>
                  <a:off x="8907715" y="2409175"/>
                  <a:ext cx="476517" cy="514617"/>
                </a:xfrm>
                <a:custGeom>
                  <a:avLst/>
                  <a:gdLst>
                    <a:gd name="connsiteX0" fmla="*/ 38101 w 476517"/>
                    <a:gd name="connsiteY0" fmla="*/ 514617 h 514617"/>
                    <a:gd name="connsiteX1" fmla="*/ 76163 w 476517"/>
                    <a:gd name="connsiteY1" fmla="*/ 476707 h 514617"/>
                    <a:gd name="connsiteX2" fmla="*/ 60961 w 476517"/>
                    <a:gd name="connsiteY2" fmla="*/ 446237 h 514617"/>
                    <a:gd name="connsiteX3" fmla="*/ 143638 w 476517"/>
                    <a:gd name="connsiteY3" fmla="*/ 190691 h 514617"/>
                    <a:gd name="connsiteX4" fmla="*/ 159449 w 476517"/>
                    <a:gd name="connsiteY4" fmla="*/ 186814 h 514617"/>
                    <a:gd name="connsiteX5" fmla="*/ 305468 w 476517"/>
                    <a:gd name="connsiteY5" fmla="*/ 298076 h 514617"/>
                    <a:gd name="connsiteX6" fmla="*/ 335805 w 476517"/>
                    <a:gd name="connsiteY6" fmla="*/ 342605 h 514617"/>
                    <a:gd name="connsiteX7" fmla="*/ 380334 w 476517"/>
                    <a:gd name="connsiteY7" fmla="*/ 312267 h 514617"/>
                    <a:gd name="connsiteX8" fmla="*/ 381001 w 476517"/>
                    <a:gd name="connsiteY8" fmla="*/ 305067 h 514617"/>
                    <a:gd name="connsiteX9" fmla="*/ 366551 w 476517"/>
                    <a:gd name="connsiteY9" fmla="*/ 275406 h 514617"/>
                    <a:gd name="connsiteX10" fmla="*/ 435503 w 476517"/>
                    <a:gd name="connsiteY10" fmla="*/ 76200 h 514617"/>
                    <a:gd name="connsiteX11" fmla="*/ 438151 w 476517"/>
                    <a:gd name="connsiteY11" fmla="*/ 76467 h 514617"/>
                    <a:gd name="connsiteX12" fmla="*/ 476518 w 476517"/>
                    <a:gd name="connsiteY12" fmla="*/ 38367 h 514617"/>
                    <a:gd name="connsiteX13" fmla="*/ 438418 w 476517"/>
                    <a:gd name="connsiteY13" fmla="*/ 0 h 514617"/>
                    <a:gd name="connsiteX14" fmla="*/ 400051 w 476517"/>
                    <a:gd name="connsiteY14" fmla="*/ 38100 h 514617"/>
                    <a:gd name="connsiteX15" fmla="*/ 417396 w 476517"/>
                    <a:gd name="connsiteY15" fmla="*/ 70257 h 514617"/>
                    <a:gd name="connsiteX16" fmla="*/ 349092 w 476517"/>
                    <a:gd name="connsiteY16" fmla="*/ 267586 h 514617"/>
                    <a:gd name="connsiteX17" fmla="*/ 342901 w 476517"/>
                    <a:gd name="connsiteY17" fmla="*/ 266967 h 514617"/>
                    <a:gd name="connsiteX18" fmla="*/ 313954 w 476517"/>
                    <a:gd name="connsiteY18" fmla="*/ 280559 h 514617"/>
                    <a:gd name="connsiteX19" fmla="*/ 174308 w 476517"/>
                    <a:gd name="connsiteY19" fmla="*/ 174165 h 514617"/>
                    <a:gd name="connsiteX20" fmla="*/ 164675 w 476517"/>
                    <a:gd name="connsiteY20" fmla="*/ 121055 h 514617"/>
                    <a:gd name="connsiteX21" fmla="*/ 111565 w 476517"/>
                    <a:gd name="connsiteY21" fmla="*/ 130690 h 514617"/>
                    <a:gd name="connsiteX22" fmla="*/ 121199 w 476517"/>
                    <a:gd name="connsiteY22" fmla="*/ 183799 h 514617"/>
                    <a:gd name="connsiteX23" fmla="*/ 125112 w 476517"/>
                    <a:gd name="connsiteY23" fmla="*/ 186176 h 514617"/>
                    <a:gd name="connsiteX24" fmla="*/ 43330 w 476517"/>
                    <a:gd name="connsiteY24" fmla="*/ 438941 h 514617"/>
                    <a:gd name="connsiteX25" fmla="*/ 376 w 476517"/>
                    <a:gd name="connsiteY25" fmla="*/ 471292 h 514617"/>
                    <a:gd name="connsiteX26" fmla="*/ 32727 w 476517"/>
                    <a:gd name="connsiteY26" fmla="*/ 514245 h 514617"/>
                    <a:gd name="connsiteX27" fmla="*/ 38101 w 476517"/>
                    <a:gd name="connsiteY27" fmla="*/ 514617 h 51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76517" h="514617">
                      <a:moveTo>
                        <a:pt x="38101" y="514617"/>
                      </a:moveTo>
                      <a:cubicBezTo>
                        <a:pt x="59080" y="514659"/>
                        <a:pt x="76121" y="497686"/>
                        <a:pt x="76163" y="476707"/>
                      </a:cubicBezTo>
                      <a:cubicBezTo>
                        <a:pt x="76187" y="464721"/>
                        <a:pt x="70552" y="453426"/>
                        <a:pt x="60961" y="446237"/>
                      </a:cubicBezTo>
                      <a:lnTo>
                        <a:pt x="143638" y="190691"/>
                      </a:lnTo>
                      <a:cubicBezTo>
                        <a:pt x="149127" y="190561"/>
                        <a:pt x="154522" y="189238"/>
                        <a:pt x="159449" y="186814"/>
                      </a:cubicBezTo>
                      <a:lnTo>
                        <a:pt x="305468" y="298076"/>
                      </a:lnTo>
                      <a:cubicBezTo>
                        <a:pt x="301549" y="318750"/>
                        <a:pt x="315132" y="338685"/>
                        <a:pt x="335805" y="342605"/>
                      </a:cubicBezTo>
                      <a:cubicBezTo>
                        <a:pt x="356479" y="346524"/>
                        <a:pt x="376416" y="332941"/>
                        <a:pt x="380334" y="312267"/>
                      </a:cubicBezTo>
                      <a:cubicBezTo>
                        <a:pt x="380785" y="309894"/>
                        <a:pt x="381008" y="307483"/>
                        <a:pt x="381001" y="305067"/>
                      </a:cubicBezTo>
                      <a:cubicBezTo>
                        <a:pt x="380972" y="293491"/>
                        <a:pt x="375649" y="282564"/>
                        <a:pt x="366551" y="275406"/>
                      </a:cubicBezTo>
                      <a:lnTo>
                        <a:pt x="435503" y="76200"/>
                      </a:lnTo>
                      <a:cubicBezTo>
                        <a:pt x="436398" y="76267"/>
                        <a:pt x="437246" y="76467"/>
                        <a:pt x="438151" y="76467"/>
                      </a:cubicBezTo>
                      <a:cubicBezTo>
                        <a:pt x="459267" y="76540"/>
                        <a:pt x="476443" y="59483"/>
                        <a:pt x="476518" y="38367"/>
                      </a:cubicBezTo>
                      <a:cubicBezTo>
                        <a:pt x="476591" y="17252"/>
                        <a:pt x="459534" y="75"/>
                        <a:pt x="438418" y="0"/>
                      </a:cubicBezTo>
                      <a:cubicBezTo>
                        <a:pt x="417303" y="-73"/>
                        <a:pt x="400125" y="16985"/>
                        <a:pt x="400051" y="38100"/>
                      </a:cubicBezTo>
                      <a:cubicBezTo>
                        <a:pt x="400006" y="51067"/>
                        <a:pt x="406536" y="63173"/>
                        <a:pt x="417396" y="70257"/>
                      </a:cubicBezTo>
                      <a:lnTo>
                        <a:pt x="349092" y="267586"/>
                      </a:lnTo>
                      <a:cubicBezTo>
                        <a:pt x="347048" y="267215"/>
                        <a:pt x="344978" y="267008"/>
                        <a:pt x="342901" y="266967"/>
                      </a:cubicBezTo>
                      <a:cubicBezTo>
                        <a:pt x="331718" y="266996"/>
                        <a:pt x="321120" y="271972"/>
                        <a:pt x="313954" y="280559"/>
                      </a:cubicBezTo>
                      <a:lnTo>
                        <a:pt x="174308" y="174165"/>
                      </a:lnTo>
                      <a:cubicBezTo>
                        <a:pt x="186314" y="156839"/>
                        <a:pt x="182001" y="133061"/>
                        <a:pt x="164675" y="121055"/>
                      </a:cubicBezTo>
                      <a:cubicBezTo>
                        <a:pt x="147348" y="109050"/>
                        <a:pt x="123571" y="113364"/>
                        <a:pt x="111565" y="130690"/>
                      </a:cubicBezTo>
                      <a:cubicBezTo>
                        <a:pt x="99560" y="148016"/>
                        <a:pt x="103873" y="171794"/>
                        <a:pt x="121199" y="183799"/>
                      </a:cubicBezTo>
                      <a:cubicBezTo>
                        <a:pt x="122454" y="184669"/>
                        <a:pt x="123761" y="185462"/>
                        <a:pt x="125112" y="186176"/>
                      </a:cubicBezTo>
                      <a:lnTo>
                        <a:pt x="43330" y="438941"/>
                      </a:lnTo>
                      <a:cubicBezTo>
                        <a:pt x="22535" y="436013"/>
                        <a:pt x="3304" y="450497"/>
                        <a:pt x="376" y="471292"/>
                      </a:cubicBezTo>
                      <a:cubicBezTo>
                        <a:pt x="-2552" y="492086"/>
                        <a:pt x="11932" y="511318"/>
                        <a:pt x="32727" y="514245"/>
                      </a:cubicBezTo>
                      <a:cubicBezTo>
                        <a:pt x="34507" y="514496"/>
                        <a:pt x="36303" y="514621"/>
                        <a:pt x="38101" y="5146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" name="Graphic 299" descr="Bar chart with solid fill">
                <a:extLst>
                  <a:ext uri="{FF2B5EF4-FFF2-40B4-BE49-F238E27FC236}">
                    <a16:creationId xmlns:a16="http://schemas.microsoft.com/office/drawing/2014/main" id="{D8855CE0-3166-918D-982F-5AAE5ADD4498}"/>
                  </a:ext>
                </a:extLst>
              </p:cNvPr>
              <p:cNvGrpSpPr/>
              <p:nvPr/>
            </p:nvGrpSpPr>
            <p:grpSpPr>
              <a:xfrm>
                <a:off x="7932105" y="2398826"/>
                <a:ext cx="647700" cy="647700"/>
                <a:chOff x="7932105" y="2398826"/>
                <a:chExt cx="647700" cy="647700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40C56EF-336C-C0D5-A569-247B3F3FC1C6}"/>
                    </a:ext>
                  </a:extLst>
                </p:cNvPr>
                <p:cNvSpPr/>
                <p:nvPr/>
              </p:nvSpPr>
              <p:spPr>
                <a:xfrm>
                  <a:off x="7932105" y="2398826"/>
                  <a:ext cx="647700" cy="647700"/>
                </a:xfrm>
                <a:custGeom>
                  <a:avLst/>
                  <a:gdLst>
                    <a:gd name="connsiteX0" fmla="*/ 590550 w 647700"/>
                    <a:gd name="connsiteY0" fmla="*/ 0 h 647700"/>
                    <a:gd name="connsiteX1" fmla="*/ 647700 w 647700"/>
                    <a:gd name="connsiteY1" fmla="*/ 0 h 647700"/>
                    <a:gd name="connsiteX2" fmla="*/ 647700 w 647700"/>
                    <a:gd name="connsiteY2" fmla="*/ 647700 h 647700"/>
                    <a:gd name="connsiteX3" fmla="*/ 0 w 647700"/>
                    <a:gd name="connsiteY3" fmla="*/ 647700 h 647700"/>
                    <a:gd name="connsiteX4" fmla="*/ 0 w 647700"/>
                    <a:gd name="connsiteY4" fmla="*/ 590550 h 647700"/>
                    <a:gd name="connsiteX5" fmla="*/ 590550 w 647700"/>
                    <a:gd name="connsiteY5" fmla="*/ 59055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647700">
                      <a:moveTo>
                        <a:pt x="590550" y="0"/>
                      </a:moveTo>
                      <a:lnTo>
                        <a:pt x="647700" y="0"/>
                      </a:lnTo>
                      <a:lnTo>
                        <a:pt x="647700" y="647700"/>
                      </a:lnTo>
                      <a:lnTo>
                        <a:pt x="0" y="647700"/>
                      </a:lnTo>
                      <a:lnTo>
                        <a:pt x="0" y="590550"/>
                      </a:lnTo>
                      <a:lnTo>
                        <a:pt x="590550" y="59055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A9CCAB73-DABE-E78B-AC66-CB031DE85F07}"/>
                    </a:ext>
                  </a:extLst>
                </p:cNvPr>
                <p:cNvSpPr/>
                <p:nvPr/>
              </p:nvSpPr>
              <p:spPr>
                <a:xfrm>
                  <a:off x="8360730" y="2598851"/>
                  <a:ext cx="104775" cy="333375"/>
                </a:xfrm>
                <a:custGeom>
                  <a:avLst/>
                  <a:gdLst>
                    <a:gd name="connsiteX0" fmla="*/ 0 w 104775"/>
                    <a:gd name="connsiteY0" fmla="*/ 0 h 333375"/>
                    <a:gd name="connsiteX1" fmla="*/ 104775 w 104775"/>
                    <a:gd name="connsiteY1" fmla="*/ 0 h 333375"/>
                    <a:gd name="connsiteX2" fmla="*/ 104775 w 104775"/>
                    <a:gd name="connsiteY2" fmla="*/ 333375 h 333375"/>
                    <a:gd name="connsiteX3" fmla="*/ 0 w 104775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333375">
                      <a:moveTo>
                        <a:pt x="0" y="0"/>
                      </a:moveTo>
                      <a:lnTo>
                        <a:pt x="104775" y="0"/>
                      </a:lnTo>
                      <a:lnTo>
                        <a:pt x="104775" y="333375"/>
                      </a:lnTo>
                      <a:lnTo>
                        <a:pt x="0" y="3333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A361A16-ED1D-D4F0-EA83-CDD823C7371A}"/>
                    </a:ext>
                  </a:extLst>
                </p:cNvPr>
                <p:cNvSpPr/>
                <p:nvPr/>
              </p:nvSpPr>
              <p:spPr>
                <a:xfrm>
                  <a:off x="8217855" y="2398826"/>
                  <a:ext cx="104775" cy="533400"/>
                </a:xfrm>
                <a:custGeom>
                  <a:avLst/>
                  <a:gdLst>
                    <a:gd name="connsiteX0" fmla="*/ 0 w 104775"/>
                    <a:gd name="connsiteY0" fmla="*/ 0 h 533400"/>
                    <a:gd name="connsiteX1" fmla="*/ 104775 w 104775"/>
                    <a:gd name="connsiteY1" fmla="*/ 0 h 533400"/>
                    <a:gd name="connsiteX2" fmla="*/ 104775 w 104775"/>
                    <a:gd name="connsiteY2" fmla="*/ 533400 h 533400"/>
                    <a:gd name="connsiteX3" fmla="*/ 0 w 104775"/>
                    <a:gd name="connsiteY3" fmla="*/ 5334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533400">
                      <a:moveTo>
                        <a:pt x="0" y="0"/>
                      </a:moveTo>
                      <a:lnTo>
                        <a:pt x="104775" y="0"/>
                      </a:lnTo>
                      <a:lnTo>
                        <a:pt x="104775" y="533400"/>
                      </a:lnTo>
                      <a:lnTo>
                        <a:pt x="0" y="5334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EBB50BA-159B-D0C1-80CF-BBD46D13E466}"/>
                    </a:ext>
                  </a:extLst>
                </p:cNvPr>
                <p:cNvSpPr/>
                <p:nvPr/>
              </p:nvSpPr>
              <p:spPr>
                <a:xfrm>
                  <a:off x="8074980" y="2598851"/>
                  <a:ext cx="104775" cy="333375"/>
                </a:xfrm>
                <a:custGeom>
                  <a:avLst/>
                  <a:gdLst>
                    <a:gd name="connsiteX0" fmla="*/ 0 w 104775"/>
                    <a:gd name="connsiteY0" fmla="*/ 0 h 333375"/>
                    <a:gd name="connsiteX1" fmla="*/ 104775 w 104775"/>
                    <a:gd name="connsiteY1" fmla="*/ 0 h 333375"/>
                    <a:gd name="connsiteX2" fmla="*/ 104775 w 104775"/>
                    <a:gd name="connsiteY2" fmla="*/ 333375 h 333375"/>
                    <a:gd name="connsiteX3" fmla="*/ 0 w 104775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333375">
                      <a:moveTo>
                        <a:pt x="0" y="0"/>
                      </a:moveTo>
                      <a:lnTo>
                        <a:pt x="104775" y="0"/>
                      </a:lnTo>
                      <a:lnTo>
                        <a:pt x="104775" y="333375"/>
                      </a:lnTo>
                      <a:lnTo>
                        <a:pt x="0" y="33337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EDF047F-9C0F-87DE-9935-A484D890A848}"/>
                    </a:ext>
                  </a:extLst>
                </p:cNvPr>
                <p:cNvSpPr/>
                <p:nvPr/>
              </p:nvSpPr>
              <p:spPr>
                <a:xfrm>
                  <a:off x="7932105" y="2760776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0 h 171450"/>
                    <a:gd name="connsiteX1" fmla="*/ 104775 w 104775"/>
                    <a:gd name="connsiteY1" fmla="*/ 0 h 171450"/>
                    <a:gd name="connsiteX2" fmla="*/ 104775 w 104775"/>
                    <a:gd name="connsiteY2" fmla="*/ 171450 h 171450"/>
                    <a:gd name="connsiteX3" fmla="*/ 0 w 104775"/>
                    <a:gd name="connsiteY3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71450">
                      <a:moveTo>
                        <a:pt x="0" y="0"/>
                      </a:moveTo>
                      <a:lnTo>
                        <a:pt x="104775" y="0"/>
                      </a:lnTo>
                      <a:lnTo>
                        <a:pt x="104775" y="17145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aphic 301" descr="Pie chart with solid fill">
                <a:extLst>
                  <a:ext uri="{FF2B5EF4-FFF2-40B4-BE49-F238E27FC236}">
                    <a16:creationId xmlns:a16="http://schemas.microsoft.com/office/drawing/2014/main" id="{F983464E-0F35-3D4D-DEF8-0E6ECC3990ED}"/>
                  </a:ext>
                </a:extLst>
              </p:cNvPr>
              <p:cNvGrpSpPr/>
              <p:nvPr/>
            </p:nvGrpSpPr>
            <p:grpSpPr>
              <a:xfrm>
                <a:off x="7039070" y="2377553"/>
                <a:ext cx="722947" cy="723900"/>
                <a:chOff x="7039070" y="2377553"/>
                <a:chExt cx="722947" cy="723900"/>
              </a:xfrm>
              <a:solidFill>
                <a:srgbClr val="0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D960A00-1B97-30F1-DAB8-3686E53395FB}"/>
                    </a:ext>
                  </a:extLst>
                </p:cNvPr>
                <p:cNvSpPr/>
                <p:nvPr/>
              </p:nvSpPr>
              <p:spPr>
                <a:xfrm>
                  <a:off x="7039070" y="2377553"/>
                  <a:ext cx="603885" cy="723900"/>
                </a:xfrm>
                <a:custGeom>
                  <a:avLst/>
                  <a:gdLst>
                    <a:gd name="connsiteX0" fmla="*/ 342900 w 603885"/>
                    <a:gd name="connsiteY0" fmla="*/ 0 h 723900"/>
                    <a:gd name="connsiteX1" fmla="*/ 0 w 603885"/>
                    <a:gd name="connsiteY1" fmla="*/ 361950 h 723900"/>
                    <a:gd name="connsiteX2" fmla="*/ 361950 w 603885"/>
                    <a:gd name="connsiteY2" fmla="*/ 723900 h 723900"/>
                    <a:gd name="connsiteX3" fmla="*/ 603885 w 603885"/>
                    <a:gd name="connsiteY3" fmla="*/ 630555 h 723900"/>
                    <a:gd name="connsiteX4" fmla="*/ 342900 w 603885"/>
                    <a:gd name="connsiteY4" fmla="*/ 369570 h 723900"/>
                    <a:gd name="connsiteX5" fmla="*/ 342900 w 603885"/>
                    <a:gd name="connsiteY5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3885" h="723900">
                      <a:moveTo>
                        <a:pt x="342900" y="0"/>
                      </a:moveTo>
                      <a:cubicBezTo>
                        <a:pt x="152400" y="9525"/>
                        <a:pt x="0" y="169545"/>
                        <a:pt x="0" y="361950"/>
                      </a:cubicBezTo>
                      <a:cubicBezTo>
                        <a:pt x="0" y="561975"/>
                        <a:pt x="161925" y="723900"/>
                        <a:pt x="361950" y="723900"/>
                      </a:cubicBezTo>
                      <a:cubicBezTo>
                        <a:pt x="452438" y="723900"/>
                        <a:pt x="537210" y="691515"/>
                        <a:pt x="603885" y="630555"/>
                      </a:cubicBezTo>
                      <a:lnTo>
                        <a:pt x="342900" y="369570"/>
                      </a:lnTo>
                      <a:lnTo>
                        <a:pt x="34290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03B32928-8620-2F96-83EE-E9A76E582C86}"/>
                    </a:ext>
                  </a:extLst>
                </p:cNvPr>
                <p:cNvSpPr/>
                <p:nvPr/>
              </p:nvSpPr>
              <p:spPr>
                <a:xfrm>
                  <a:off x="7420070" y="2377553"/>
                  <a:ext cx="341947" cy="342900"/>
                </a:xfrm>
                <a:custGeom>
                  <a:avLst/>
                  <a:gdLst>
                    <a:gd name="connsiteX0" fmla="*/ 0 w 341947"/>
                    <a:gd name="connsiteY0" fmla="*/ 0 h 342900"/>
                    <a:gd name="connsiteX1" fmla="*/ 0 w 341947"/>
                    <a:gd name="connsiteY1" fmla="*/ 342900 h 342900"/>
                    <a:gd name="connsiteX2" fmla="*/ 341948 w 341947"/>
                    <a:gd name="connsiteY2" fmla="*/ 342900 h 342900"/>
                    <a:gd name="connsiteX3" fmla="*/ 0 w 341947"/>
                    <a:gd name="connsiteY3" fmla="*/ 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947" h="342900">
                      <a:moveTo>
                        <a:pt x="0" y="0"/>
                      </a:moveTo>
                      <a:lnTo>
                        <a:pt x="0" y="342900"/>
                      </a:lnTo>
                      <a:lnTo>
                        <a:pt x="341948" y="342900"/>
                      </a:lnTo>
                      <a:cubicBezTo>
                        <a:pt x="332423" y="157163"/>
                        <a:pt x="184785" y="9525"/>
                        <a:pt x="0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C572E5D9-8BA3-630F-5DC8-C1F2D041E5C3}"/>
                    </a:ext>
                  </a:extLst>
                </p:cNvPr>
                <p:cNvSpPr/>
                <p:nvPr/>
              </p:nvSpPr>
              <p:spPr>
                <a:xfrm>
                  <a:off x="7446739" y="2758553"/>
                  <a:ext cx="315277" cy="222885"/>
                </a:xfrm>
                <a:custGeom>
                  <a:avLst/>
                  <a:gdLst>
                    <a:gd name="connsiteX0" fmla="*/ 0 w 315277"/>
                    <a:gd name="connsiteY0" fmla="*/ 0 h 222885"/>
                    <a:gd name="connsiteX1" fmla="*/ 222885 w 315277"/>
                    <a:gd name="connsiteY1" fmla="*/ 222885 h 222885"/>
                    <a:gd name="connsiteX2" fmla="*/ 315278 w 315277"/>
                    <a:gd name="connsiteY2" fmla="*/ 0 h 222885"/>
                    <a:gd name="connsiteX3" fmla="*/ 0 w 315277"/>
                    <a:gd name="connsiteY3" fmla="*/ 0 h 22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277" h="222885">
                      <a:moveTo>
                        <a:pt x="0" y="0"/>
                      </a:moveTo>
                      <a:lnTo>
                        <a:pt x="222885" y="222885"/>
                      </a:lnTo>
                      <a:cubicBezTo>
                        <a:pt x="279083" y="160973"/>
                        <a:pt x="311468" y="82868"/>
                        <a:pt x="31527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466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43065" name="Graphic 25" descr="Lecturer with solid fill">
              <a:extLst>
                <a:ext uri="{FF2B5EF4-FFF2-40B4-BE49-F238E27FC236}">
                  <a16:creationId xmlns:a16="http://schemas.microsoft.com/office/drawing/2014/main" id="{15C6DA6D-9146-A1AE-6C0A-8DCE149BD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0198" y="1964129"/>
              <a:ext cx="1206192" cy="120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189123-D965-DBD1-304F-3A71AD29D44E}"/>
                </a:ext>
              </a:extLst>
            </p:cNvPr>
            <p:cNvSpPr txBox="1"/>
            <p:nvPr/>
          </p:nvSpPr>
          <p:spPr>
            <a:xfrm>
              <a:off x="9132908" y="1635990"/>
              <a:ext cx="2411660" cy="29860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>
                  <a:solidFill>
                    <a:schemeClr val="bg1"/>
                  </a:solidFill>
                </a:rPr>
                <a:t>Decision Making</a:t>
              </a:r>
            </a:p>
          </p:txBody>
        </p:sp>
      </p:grpSp>
      <p:grpSp>
        <p:nvGrpSpPr>
          <p:cNvPr id="43014" name="Group 27">
            <a:extLst>
              <a:ext uri="{FF2B5EF4-FFF2-40B4-BE49-F238E27FC236}">
                <a16:creationId xmlns:a16="http://schemas.microsoft.com/office/drawing/2014/main" id="{0D251D1A-3C48-8AC8-CCF8-A3C988584ED0}"/>
              </a:ext>
            </a:extLst>
          </p:cNvPr>
          <p:cNvGrpSpPr>
            <a:grpSpLocks/>
          </p:cNvGrpSpPr>
          <p:nvPr/>
        </p:nvGrpSpPr>
        <p:grpSpPr bwMode="auto">
          <a:xfrm>
            <a:off x="4368801" y="3357562"/>
            <a:ext cx="1822450" cy="1819275"/>
            <a:chOff x="4016111" y="3409388"/>
            <a:chExt cx="2733651" cy="272845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05B974-21A1-8847-DEA8-6C8DEEB2F247}"/>
                </a:ext>
              </a:extLst>
            </p:cNvPr>
            <p:cNvSpPr/>
            <p:nvPr/>
          </p:nvSpPr>
          <p:spPr>
            <a:xfrm>
              <a:off x="4016111" y="3409388"/>
              <a:ext cx="2733651" cy="2728454"/>
            </a:xfrm>
            <a:prstGeom prst="ellipse">
              <a:avLst/>
            </a:prstGeom>
            <a:solidFill>
              <a:srgbClr val="0074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1400" b="1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1400" b="1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</a:rPr>
                <a:t>National</a:t>
              </a:r>
            </a:p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</a:rPr>
                <a:t>Health</a:t>
              </a:r>
            </a:p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</a:rPr>
                <a:t>Observatory</a:t>
              </a:r>
            </a:p>
            <a:p>
              <a:pPr algn="ctr">
                <a:defRPr/>
              </a:pPr>
              <a:endParaRPr lang="en-US" sz="1400"/>
            </a:p>
          </p:txBody>
        </p:sp>
        <p:pic>
          <p:nvPicPr>
            <p:cNvPr id="43063" name="Graphic 29" descr="Research with solid fill">
              <a:extLst>
                <a:ext uri="{FF2B5EF4-FFF2-40B4-BE49-F238E27FC236}">
                  <a16:creationId xmlns:a16="http://schemas.microsoft.com/office/drawing/2014/main" id="{96D1C09C-ECC9-6CDE-0EFB-AA251CAA4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315" y="3683186"/>
              <a:ext cx="857242" cy="85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FB7810-EEEA-29C4-42E7-71D3B2FE3B52}"/>
              </a:ext>
            </a:extLst>
          </p:cNvPr>
          <p:cNvSpPr txBox="1"/>
          <p:nvPr/>
        </p:nvSpPr>
        <p:spPr>
          <a:xfrm>
            <a:off x="1025526" y="3444875"/>
            <a:ext cx="2124075" cy="73501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>
                <a:solidFill>
                  <a:schemeClr val="bg1"/>
                </a:solidFill>
              </a:rPr>
              <a:t>Surveillance data of health issues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9FCC0E-ED93-B685-9E4C-8C0998307C54}"/>
              </a:ext>
            </a:extLst>
          </p:cNvPr>
          <p:cNvSpPr txBox="1"/>
          <p:nvPr/>
        </p:nvSpPr>
        <p:spPr>
          <a:xfrm>
            <a:off x="1025526" y="4343400"/>
            <a:ext cx="2124075" cy="7366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>
                <a:solidFill>
                  <a:schemeClr val="bg1"/>
                </a:solidFill>
              </a:rPr>
              <a:t>Survey’s reports and database</a:t>
            </a:r>
            <a:endParaRPr lang="pt-CL" sz="1400" b="1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66DFFB-B032-E9EE-BF16-6B59882F34E4}"/>
              </a:ext>
            </a:extLst>
          </p:cNvPr>
          <p:cNvSpPr txBox="1"/>
          <p:nvPr/>
        </p:nvSpPr>
        <p:spPr>
          <a:xfrm>
            <a:off x="1025526" y="5241925"/>
            <a:ext cx="3343275" cy="1588056"/>
          </a:xfrm>
          <a:prstGeom prst="roundRect">
            <a:avLst>
              <a:gd name="adj" fmla="val 45982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 dirty="0" err="1">
                <a:solidFill>
                  <a:schemeClr val="bg1"/>
                </a:solidFill>
                <a:latin typeface="Avenir Next LT Pro (Body)"/>
              </a:rPr>
              <a:t>Other</a:t>
            </a:r>
            <a:r>
              <a:rPr lang="pt-PT" sz="1400" b="1" dirty="0">
                <a:solidFill>
                  <a:schemeClr val="bg1"/>
                </a:solidFill>
                <a:latin typeface="Avenir Next LT Pro (Body)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venir Next LT Pro (Body)"/>
              </a:rPr>
              <a:t>sectors</a:t>
            </a:r>
            <a:r>
              <a:rPr lang="pt-PT" sz="1400" b="1" dirty="0">
                <a:solidFill>
                  <a:schemeClr val="bg1"/>
                </a:solidFill>
                <a:latin typeface="Avenir Next LT Pro (Body)"/>
              </a:rPr>
              <a:t> data: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PT" sz="1400" b="1" dirty="0">
                <a:solidFill>
                  <a:schemeClr val="bg1"/>
                </a:solidFill>
                <a:latin typeface="Avenir Next LT Pro (Body)"/>
              </a:rPr>
              <a:t>Vital </a:t>
            </a:r>
            <a:r>
              <a:rPr lang="pt-PT" sz="1400" b="1" dirty="0" err="1">
                <a:solidFill>
                  <a:schemeClr val="bg1"/>
                </a:solidFill>
                <a:latin typeface="Avenir Next LT Pro (Body)"/>
              </a:rPr>
              <a:t>statistics</a:t>
            </a:r>
            <a:r>
              <a:rPr lang="pt-PT" sz="1400" b="1" dirty="0">
                <a:solidFill>
                  <a:schemeClr val="bg1"/>
                </a:solidFill>
                <a:latin typeface="Avenir Next LT Pro (Body)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PT" sz="1400" b="1" dirty="0">
                <a:solidFill>
                  <a:schemeClr val="bg1"/>
                </a:solidFill>
                <a:latin typeface="Avenir Next LT Pro (Body)"/>
              </a:rPr>
              <a:t>Social </a:t>
            </a:r>
            <a:r>
              <a:rPr lang="pt-PT" sz="1400" b="1" dirty="0" err="1">
                <a:solidFill>
                  <a:schemeClr val="bg1"/>
                </a:solidFill>
                <a:latin typeface="Avenir Next LT Pro (Body)"/>
              </a:rPr>
              <a:t>determinants</a:t>
            </a:r>
            <a:r>
              <a:rPr lang="pt-PT" sz="1400" b="1" dirty="0">
                <a:solidFill>
                  <a:schemeClr val="bg1"/>
                </a:solidFill>
                <a:latin typeface="Avenir Next LT Pro (Body)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PT" sz="1400" b="1" dirty="0" err="1">
                <a:solidFill>
                  <a:schemeClr val="bg1"/>
                </a:solidFill>
                <a:latin typeface="Avenir Next LT Pro (Body)"/>
              </a:rPr>
              <a:t>Environmental</a:t>
            </a:r>
            <a:r>
              <a:rPr lang="pt-PT" sz="1400" b="1" dirty="0">
                <a:solidFill>
                  <a:schemeClr val="bg1"/>
                </a:solidFill>
                <a:latin typeface="Avenir Next LT Pro (Body)"/>
              </a:rPr>
              <a:t> data;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PT" sz="1400" b="1" dirty="0" err="1">
                <a:solidFill>
                  <a:schemeClr val="bg1"/>
                </a:solidFill>
                <a:latin typeface="Avenir Next LT Pro (Body)"/>
              </a:rPr>
              <a:t>Climate</a:t>
            </a:r>
            <a:r>
              <a:rPr lang="pt-PT" sz="1400" b="1" dirty="0">
                <a:solidFill>
                  <a:schemeClr val="bg1"/>
                </a:solidFill>
                <a:latin typeface="Avenir Next LT Pro (Body)"/>
              </a:rPr>
              <a:t> data;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831EB91E-E2D6-2BEB-EFAE-2A09ACE2D9FB}"/>
              </a:ext>
            </a:extLst>
          </p:cNvPr>
          <p:cNvCxnSpPr>
            <a:cxnSpLocks/>
            <a:stCxn id="6" idx="3"/>
            <a:endCxn id="29" idx="0"/>
          </p:cNvCxnSpPr>
          <p:nvPr/>
        </p:nvCxnSpPr>
        <p:spPr>
          <a:xfrm>
            <a:off x="3149601" y="2914650"/>
            <a:ext cx="2130425" cy="442912"/>
          </a:xfrm>
          <a:prstGeom prst="bentConnector2">
            <a:avLst/>
          </a:prstGeom>
          <a:ln w="19050">
            <a:solidFill>
              <a:srgbClr val="0074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A5B990CC-669B-25D8-2C02-7D09F68A4D19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4368801" y="5176837"/>
            <a:ext cx="917575" cy="859116"/>
          </a:xfrm>
          <a:prstGeom prst="bentConnector3">
            <a:avLst>
              <a:gd name="adj1" fmla="val 50000"/>
            </a:avLst>
          </a:prstGeom>
          <a:ln w="19050">
            <a:solidFill>
              <a:srgbClr val="0074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F985AF-3F6E-602A-CACB-87F5021D2C40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149601" y="3813175"/>
            <a:ext cx="1352550" cy="0"/>
          </a:xfrm>
          <a:prstGeom prst="straightConnector1">
            <a:avLst/>
          </a:prstGeom>
          <a:ln w="19050">
            <a:solidFill>
              <a:srgbClr val="0074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F8DA4E2-19AE-03BA-3FA6-7C10CDDF3DE3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149601" y="4711700"/>
            <a:ext cx="1352550" cy="0"/>
          </a:xfrm>
          <a:prstGeom prst="straightConnector1">
            <a:avLst/>
          </a:prstGeom>
          <a:ln w="19050">
            <a:solidFill>
              <a:srgbClr val="0074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Single gear with solid fill">
            <a:extLst>
              <a:ext uri="{FF2B5EF4-FFF2-40B4-BE49-F238E27FC236}">
                <a16:creationId xmlns:a16="http://schemas.microsoft.com/office/drawing/2014/main" id="{F544E721-0C25-ED58-E3B6-9C5B4F49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395128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3" descr="Single gear with solid fill">
            <a:extLst>
              <a:ext uri="{FF2B5EF4-FFF2-40B4-BE49-F238E27FC236}">
                <a16:creationId xmlns:a16="http://schemas.microsoft.com/office/drawing/2014/main" id="{25231E03-17FA-C336-36FD-5AC94BC4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41052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 descr="Single gear with solid fill">
            <a:extLst>
              <a:ext uri="{FF2B5EF4-FFF2-40B4-BE49-F238E27FC236}">
                <a16:creationId xmlns:a16="http://schemas.microsoft.com/office/drawing/2014/main" id="{1E9B7258-69CE-08A5-B27D-4E3B2199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42005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5" name="Group 56">
            <a:extLst>
              <a:ext uri="{FF2B5EF4-FFF2-40B4-BE49-F238E27FC236}">
                <a16:creationId xmlns:a16="http://schemas.microsoft.com/office/drawing/2014/main" id="{D0095340-8A34-E6F2-4430-38BC984161C5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2822575"/>
            <a:ext cx="2641600" cy="1046162"/>
            <a:chOff x="6552841" y="1905220"/>
            <a:chExt cx="2641161" cy="1046027"/>
          </a:xfrm>
        </p:grpSpPr>
        <p:sp>
          <p:nvSpPr>
            <p:cNvPr id="43056" name="TextBox 40">
              <a:extLst>
                <a:ext uri="{FF2B5EF4-FFF2-40B4-BE49-F238E27FC236}">
                  <a16:creationId xmlns:a16="http://schemas.microsoft.com/office/drawing/2014/main" id="{EE39C9D8-6C8B-8BCD-3158-A6A327B54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2841" y="1905220"/>
              <a:ext cx="2634044" cy="298698"/>
            </a:xfrm>
            <a:prstGeom prst="rect">
              <a:avLst/>
            </a:prstGeom>
            <a:solidFill>
              <a:srgbClr val="AD2F30"/>
            </a:solidFill>
            <a:ln w="9525">
              <a:solidFill>
                <a:srgbClr val="AD2F3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pt-CL" sz="1300" b="1">
                  <a:solidFill>
                    <a:schemeClr val="bg1"/>
                  </a:solidFill>
                  <a:latin typeface="Arial" panose="020B0604020202020204" pitchFamily="34" charset="0"/>
                </a:rPr>
                <a:t>Situation Analysis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0762C9-4B75-4ED3-D0DA-FAEF07C87325}"/>
                </a:ext>
              </a:extLst>
            </p:cNvPr>
            <p:cNvSpPr/>
            <p:nvPr/>
          </p:nvSpPr>
          <p:spPr>
            <a:xfrm>
              <a:off x="6559190" y="2203631"/>
              <a:ext cx="2634812" cy="747616"/>
            </a:xfrm>
            <a:prstGeom prst="rect">
              <a:avLst/>
            </a:prstGeom>
            <a:noFill/>
            <a:ln>
              <a:solidFill>
                <a:srgbClr val="AD2F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24530D-1AA4-60F5-AF0A-A5777B65F5A3}"/>
                </a:ext>
              </a:extLst>
            </p:cNvPr>
            <p:cNvSpPr txBox="1"/>
            <p:nvPr/>
          </p:nvSpPr>
          <p:spPr>
            <a:xfrm>
              <a:off x="6933778" y="2302044"/>
              <a:ext cx="1442798" cy="2936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Trend Analysis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4D6B327-4FC9-B8F3-F9A3-1B090678990C}"/>
                </a:ext>
              </a:extLst>
            </p:cNvPr>
            <p:cNvSpPr txBox="1"/>
            <p:nvPr/>
          </p:nvSpPr>
          <p:spPr>
            <a:xfrm>
              <a:off x="6933778" y="2595693"/>
              <a:ext cx="1817386" cy="292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Indicators Monitoring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77AA95-DB4F-CE41-EE69-04F77B0FABD8}"/>
                </a:ext>
              </a:extLst>
            </p:cNvPr>
            <p:cNvSpPr/>
            <p:nvPr/>
          </p:nvSpPr>
          <p:spPr>
            <a:xfrm>
              <a:off x="6681408" y="2352837"/>
              <a:ext cx="193643" cy="192062"/>
            </a:xfrm>
            <a:prstGeom prst="ellipse">
              <a:avLst/>
            </a:prstGeom>
            <a:solidFill>
              <a:srgbClr val="AD2F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/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3BAB256-6D12-2042-78CE-C3E9CA3EBFF2}"/>
                </a:ext>
              </a:extLst>
            </p:cNvPr>
            <p:cNvSpPr/>
            <p:nvPr/>
          </p:nvSpPr>
          <p:spPr>
            <a:xfrm>
              <a:off x="6678233" y="2646486"/>
              <a:ext cx="192055" cy="192063"/>
            </a:xfrm>
            <a:prstGeom prst="ellipse">
              <a:avLst/>
            </a:prstGeom>
            <a:solidFill>
              <a:srgbClr val="AD2F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/>
                <a:t>2</a:t>
              </a:r>
            </a:p>
          </p:txBody>
        </p:sp>
      </p:grpSp>
      <p:grpSp>
        <p:nvGrpSpPr>
          <p:cNvPr id="43026" name="Group 57">
            <a:extLst>
              <a:ext uri="{FF2B5EF4-FFF2-40B4-BE49-F238E27FC236}">
                <a16:creationId xmlns:a16="http://schemas.microsoft.com/office/drawing/2014/main" id="{1ED75A65-A7FA-1F9E-4CEC-C87FC17014C7}"/>
              </a:ext>
            </a:extLst>
          </p:cNvPr>
          <p:cNvGrpSpPr>
            <a:grpSpLocks/>
          </p:cNvGrpSpPr>
          <p:nvPr/>
        </p:nvGrpSpPr>
        <p:grpSpPr bwMode="auto">
          <a:xfrm>
            <a:off x="6330951" y="4718050"/>
            <a:ext cx="2646362" cy="1263650"/>
            <a:chOff x="6552841" y="1905220"/>
            <a:chExt cx="2646742" cy="1262961"/>
          </a:xfrm>
        </p:grpSpPr>
        <p:sp>
          <p:nvSpPr>
            <p:cNvPr id="43050" name="TextBox 58">
              <a:extLst>
                <a:ext uri="{FF2B5EF4-FFF2-40B4-BE49-F238E27FC236}">
                  <a16:creationId xmlns:a16="http://schemas.microsoft.com/office/drawing/2014/main" id="{A0B6E717-CEEC-A906-5013-2515793EC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2841" y="1905220"/>
              <a:ext cx="2640393" cy="298698"/>
            </a:xfrm>
            <a:prstGeom prst="rect">
              <a:avLst/>
            </a:prstGeom>
            <a:solidFill>
              <a:srgbClr val="AD2F30"/>
            </a:solidFill>
            <a:ln w="9525">
              <a:solidFill>
                <a:srgbClr val="AD2F3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pt-CL" sz="1300" b="1">
                  <a:solidFill>
                    <a:schemeClr val="bg1"/>
                  </a:solidFill>
                  <a:latin typeface="Arial" panose="020B0604020202020204" pitchFamily="34" charset="0"/>
                </a:rPr>
                <a:t>Modelling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E51E507-5585-7934-9280-D3846D59E94E}"/>
                </a:ext>
              </a:extLst>
            </p:cNvPr>
            <p:cNvSpPr/>
            <p:nvPr/>
          </p:nvSpPr>
          <p:spPr>
            <a:xfrm>
              <a:off x="6559192" y="2203507"/>
              <a:ext cx="2640391" cy="964674"/>
            </a:xfrm>
            <a:prstGeom prst="rect">
              <a:avLst/>
            </a:prstGeom>
            <a:noFill/>
            <a:ln>
              <a:solidFill>
                <a:srgbClr val="AD2F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E1484E-48BD-759A-CE7E-96F5E5EAA27B}"/>
                </a:ext>
              </a:extLst>
            </p:cNvPr>
            <p:cNvSpPr txBox="1"/>
            <p:nvPr/>
          </p:nvSpPr>
          <p:spPr>
            <a:xfrm>
              <a:off x="6933896" y="2301879"/>
              <a:ext cx="2187889" cy="293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Risk Analysis and Mapping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F4263F0-2E72-AC00-FAA6-42558767029F}"/>
                </a:ext>
              </a:extLst>
            </p:cNvPr>
            <p:cNvSpPr txBox="1"/>
            <p:nvPr/>
          </p:nvSpPr>
          <p:spPr>
            <a:xfrm>
              <a:off x="6933896" y="2595405"/>
              <a:ext cx="2210117" cy="491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Current and Future Impact (predictions and scenarios)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69C8E60-2F0F-1E8D-A29D-B62F62924672}"/>
                </a:ext>
              </a:extLst>
            </p:cNvPr>
            <p:cNvSpPr/>
            <p:nvPr/>
          </p:nvSpPr>
          <p:spPr>
            <a:xfrm>
              <a:off x="6681446" y="2352651"/>
              <a:ext cx="193703" cy="191982"/>
            </a:xfrm>
            <a:prstGeom prst="ellipse">
              <a:avLst/>
            </a:prstGeom>
            <a:solidFill>
              <a:srgbClr val="AD2F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/>
                <a:t>1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48D505-2DA9-967C-FCE2-F347D5C659D6}"/>
                </a:ext>
              </a:extLst>
            </p:cNvPr>
            <p:cNvSpPr/>
            <p:nvPr/>
          </p:nvSpPr>
          <p:spPr>
            <a:xfrm>
              <a:off x="6678271" y="2646178"/>
              <a:ext cx="192116" cy="191983"/>
            </a:xfrm>
            <a:prstGeom prst="ellipse">
              <a:avLst/>
            </a:prstGeom>
            <a:solidFill>
              <a:srgbClr val="AD2F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/>
                <a:t>2</a:t>
              </a:r>
            </a:p>
          </p:txBody>
        </p:sp>
      </p:grp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A9D81768-0546-8BD4-1015-5F04A12825A3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6211888" y="3868737"/>
            <a:ext cx="1441450" cy="260350"/>
          </a:xfrm>
          <a:prstGeom prst="bentConnector2">
            <a:avLst/>
          </a:prstGeom>
          <a:ln w="19050">
            <a:solidFill>
              <a:srgbClr val="AD2F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75916C5A-C79C-2EB4-5E63-D95FE8EB2344}"/>
              </a:ext>
            </a:extLst>
          </p:cNvPr>
          <p:cNvCxnSpPr>
            <a:cxnSpLocks/>
            <a:endCxn id="43050" idx="0"/>
          </p:cNvCxnSpPr>
          <p:nvPr/>
        </p:nvCxnSpPr>
        <p:spPr>
          <a:xfrm>
            <a:off x="6191251" y="4386262"/>
            <a:ext cx="1458912" cy="331788"/>
          </a:xfrm>
          <a:prstGeom prst="bentConnector2">
            <a:avLst/>
          </a:prstGeom>
          <a:ln w="19050">
            <a:solidFill>
              <a:srgbClr val="AD2F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29" name="Group 111">
            <a:extLst>
              <a:ext uri="{FF2B5EF4-FFF2-40B4-BE49-F238E27FC236}">
                <a16:creationId xmlns:a16="http://schemas.microsoft.com/office/drawing/2014/main" id="{004999BA-1B21-9E9E-D18B-E1034D51F65B}"/>
              </a:ext>
            </a:extLst>
          </p:cNvPr>
          <p:cNvGrpSpPr>
            <a:grpSpLocks/>
          </p:cNvGrpSpPr>
          <p:nvPr/>
        </p:nvGrpSpPr>
        <p:grpSpPr bwMode="auto">
          <a:xfrm>
            <a:off x="9869488" y="3944937"/>
            <a:ext cx="1889125" cy="2913063"/>
            <a:chOff x="8748730" y="2454769"/>
            <a:chExt cx="1889210" cy="2911724"/>
          </a:xfrm>
        </p:grpSpPr>
        <p:sp>
          <p:nvSpPr>
            <p:cNvPr id="43033" name="TextBox 82">
              <a:extLst>
                <a:ext uri="{FF2B5EF4-FFF2-40B4-BE49-F238E27FC236}">
                  <a16:creationId xmlns:a16="http://schemas.microsoft.com/office/drawing/2014/main" id="{284BF22A-1C1C-3D70-2A34-22F3C050D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8730" y="2454769"/>
              <a:ext cx="1889210" cy="298698"/>
            </a:xfrm>
            <a:prstGeom prst="rect">
              <a:avLst/>
            </a:prstGeom>
            <a:solidFill>
              <a:srgbClr val="007489"/>
            </a:solidFill>
            <a:ln w="9525">
              <a:solidFill>
                <a:srgbClr val="00748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venir Next LT Pro" panose="020B05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venir Next LT Pro" panose="020B05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pt-CL" sz="1300" b="1">
                  <a:solidFill>
                    <a:schemeClr val="bg1"/>
                  </a:solidFill>
                  <a:latin typeface="Arial" panose="020B0604020202020204" pitchFamily="34" charset="0"/>
                </a:rPr>
                <a:t>Analytical Products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972BC93-6B36-8AC3-7D54-E0DB0DE6CF8D}"/>
                </a:ext>
              </a:extLst>
            </p:cNvPr>
            <p:cNvSpPr/>
            <p:nvPr/>
          </p:nvSpPr>
          <p:spPr>
            <a:xfrm>
              <a:off x="8755080" y="2753082"/>
              <a:ext cx="1882860" cy="2613411"/>
            </a:xfrm>
            <a:prstGeom prst="rect">
              <a:avLst/>
            </a:prstGeom>
            <a:noFill/>
            <a:ln>
              <a:solidFill>
                <a:srgbClr val="0074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3035" name="Group 110">
              <a:extLst>
                <a:ext uri="{FF2B5EF4-FFF2-40B4-BE49-F238E27FC236}">
                  <a16:creationId xmlns:a16="http://schemas.microsoft.com/office/drawing/2014/main" id="{CD051ED3-C0E2-3DB4-EFCA-EEC99CA25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9130" y="2852118"/>
              <a:ext cx="1638689" cy="2403978"/>
              <a:chOff x="8929130" y="2852118"/>
              <a:chExt cx="1638689" cy="240397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D514F0-01F8-F84F-2C68-35849BDB08C7}"/>
                  </a:ext>
                </a:extLst>
              </p:cNvPr>
              <p:cNvSpPr txBox="1"/>
              <p:nvPr/>
            </p:nvSpPr>
            <p:spPr>
              <a:xfrm>
                <a:off x="9126572" y="2851461"/>
                <a:ext cx="1441515" cy="2919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Fact sheets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DFDDDEB-7CAB-2020-6D00-94B764FBDF2C}"/>
                  </a:ext>
                </a:extLst>
              </p:cNvPr>
              <p:cNvSpPr/>
              <p:nvPr/>
            </p:nvSpPr>
            <p:spPr>
              <a:xfrm>
                <a:off x="8929713" y="2965709"/>
                <a:ext cx="84142" cy="84099"/>
              </a:xfrm>
              <a:prstGeom prst="ellipse">
                <a:avLst/>
              </a:prstGeom>
              <a:solidFill>
                <a:srgbClr val="007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50AD8ED-2B2B-BAD1-B63B-56F9BAF25B24}"/>
                  </a:ext>
                </a:extLst>
              </p:cNvPr>
              <p:cNvSpPr txBox="1"/>
              <p:nvPr/>
            </p:nvSpPr>
            <p:spPr>
              <a:xfrm>
                <a:off x="9131335" y="3203724"/>
                <a:ext cx="1436752" cy="2919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Analytical sheets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C96CBCD-5F0D-8F2A-D44B-04FA7AE8FAE8}"/>
                  </a:ext>
                </a:extLst>
              </p:cNvPr>
              <p:cNvSpPr/>
              <p:nvPr/>
            </p:nvSpPr>
            <p:spPr>
              <a:xfrm>
                <a:off x="8936063" y="3311625"/>
                <a:ext cx="80967" cy="82512"/>
              </a:xfrm>
              <a:prstGeom prst="ellipse">
                <a:avLst/>
              </a:prstGeom>
              <a:solidFill>
                <a:srgbClr val="007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E23A147-7547-3C9E-0691-42F87BD8C122}"/>
                  </a:ext>
                </a:extLst>
              </p:cNvPr>
              <p:cNvSpPr txBox="1"/>
              <p:nvPr/>
            </p:nvSpPr>
            <p:spPr>
              <a:xfrm>
                <a:off x="9131335" y="3555987"/>
                <a:ext cx="1436752" cy="2919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Infographics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5CE1E94-43B9-CF68-E79D-248C2610B755}"/>
                  </a:ext>
                </a:extLst>
              </p:cNvPr>
              <p:cNvSpPr txBox="1"/>
              <p:nvPr/>
            </p:nvSpPr>
            <p:spPr>
              <a:xfrm>
                <a:off x="9131335" y="3906664"/>
                <a:ext cx="1436752" cy="293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Bulletins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3E07181-3D8F-E359-E7F6-AA1EFBDF6D81}"/>
                  </a:ext>
                </a:extLst>
              </p:cNvPr>
              <p:cNvSpPr txBox="1"/>
              <p:nvPr/>
            </p:nvSpPr>
            <p:spPr>
              <a:xfrm>
                <a:off x="9131335" y="4258927"/>
                <a:ext cx="1436752" cy="2919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Reports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63EFCC8-6873-F8A6-B02A-9113BBC99B47}"/>
                  </a:ext>
                </a:extLst>
              </p:cNvPr>
              <p:cNvSpPr txBox="1"/>
              <p:nvPr/>
            </p:nvSpPr>
            <p:spPr>
              <a:xfrm>
                <a:off x="9131335" y="4611190"/>
                <a:ext cx="1436752" cy="2919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Summary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DFC28FF-E19B-8BE4-74DD-31035568025A}"/>
                  </a:ext>
                </a:extLst>
              </p:cNvPr>
              <p:cNvSpPr txBox="1"/>
              <p:nvPr/>
            </p:nvSpPr>
            <p:spPr>
              <a:xfrm>
                <a:off x="9131335" y="4963453"/>
                <a:ext cx="1436752" cy="2919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Policy Brief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ED6010C-F984-8F79-F1E4-9C405D3755CE}"/>
                  </a:ext>
                </a:extLst>
              </p:cNvPr>
              <p:cNvSpPr/>
              <p:nvPr/>
            </p:nvSpPr>
            <p:spPr>
              <a:xfrm>
                <a:off x="8937651" y="3660714"/>
                <a:ext cx="82554" cy="82512"/>
              </a:xfrm>
              <a:prstGeom prst="ellipse">
                <a:avLst/>
              </a:prstGeom>
              <a:solidFill>
                <a:srgbClr val="007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AAD28DE-07DD-41FA-5910-221B00D77F25}"/>
                  </a:ext>
                </a:extLst>
              </p:cNvPr>
              <p:cNvSpPr/>
              <p:nvPr/>
            </p:nvSpPr>
            <p:spPr>
              <a:xfrm>
                <a:off x="8942414" y="4012977"/>
                <a:ext cx="82554" cy="80926"/>
              </a:xfrm>
              <a:prstGeom prst="ellipse">
                <a:avLst/>
              </a:prstGeom>
              <a:solidFill>
                <a:srgbClr val="007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FFB4A818-A5A2-B951-91A9-962C26360852}"/>
                  </a:ext>
                </a:extLst>
              </p:cNvPr>
              <p:cNvSpPr/>
              <p:nvPr/>
            </p:nvSpPr>
            <p:spPr>
              <a:xfrm>
                <a:off x="8937651" y="4363654"/>
                <a:ext cx="82554" cy="82512"/>
              </a:xfrm>
              <a:prstGeom prst="ellipse">
                <a:avLst/>
              </a:prstGeom>
              <a:solidFill>
                <a:srgbClr val="007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302A035-1619-6C3B-6782-7C173515B62C}"/>
                  </a:ext>
                </a:extLst>
              </p:cNvPr>
              <p:cNvSpPr/>
              <p:nvPr/>
            </p:nvSpPr>
            <p:spPr>
              <a:xfrm>
                <a:off x="8937651" y="4734958"/>
                <a:ext cx="82554" cy="82512"/>
              </a:xfrm>
              <a:prstGeom prst="ellipse">
                <a:avLst/>
              </a:prstGeom>
              <a:solidFill>
                <a:srgbClr val="007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6E009A1-F50A-07F9-321A-4C0D4911C42F}"/>
                  </a:ext>
                </a:extLst>
              </p:cNvPr>
              <p:cNvSpPr/>
              <p:nvPr/>
            </p:nvSpPr>
            <p:spPr>
              <a:xfrm>
                <a:off x="8942414" y="5082460"/>
                <a:ext cx="82554" cy="82512"/>
              </a:xfrm>
              <a:prstGeom prst="ellipse">
                <a:avLst/>
              </a:prstGeom>
              <a:solidFill>
                <a:srgbClr val="007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</p:grp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CD1CFB57-6170-4339-DA72-F41D4F541C42}"/>
              </a:ext>
            </a:extLst>
          </p:cNvPr>
          <p:cNvCxnSpPr>
            <a:cxnSpLocks/>
            <a:stCxn id="47" idx="3"/>
            <a:endCxn id="84" idx="1"/>
          </p:cNvCxnSpPr>
          <p:nvPr/>
        </p:nvCxnSpPr>
        <p:spPr>
          <a:xfrm>
            <a:off x="8970963" y="3495675"/>
            <a:ext cx="904875" cy="2055812"/>
          </a:xfrm>
          <a:prstGeom prst="bentConnector3">
            <a:avLst>
              <a:gd name="adj1" fmla="val 75259"/>
            </a:avLst>
          </a:prstGeom>
          <a:ln w="19050">
            <a:solidFill>
              <a:srgbClr val="0074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3D22A09-1B12-DCF8-350D-93145F8C3F1F}"/>
              </a:ext>
            </a:extLst>
          </p:cNvPr>
          <p:cNvCxnSpPr/>
          <p:nvPr/>
        </p:nvCxnSpPr>
        <p:spPr>
          <a:xfrm>
            <a:off x="8966201" y="5691187"/>
            <a:ext cx="909637" cy="0"/>
          </a:xfrm>
          <a:prstGeom prst="straightConnector1">
            <a:avLst/>
          </a:prstGeom>
          <a:ln w="19050">
            <a:solidFill>
              <a:srgbClr val="0074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4D77B1DD-BD5A-932F-CBCE-DAAEEFD3548C}"/>
              </a:ext>
            </a:extLst>
          </p:cNvPr>
          <p:cNvSpPr/>
          <p:nvPr/>
        </p:nvSpPr>
        <p:spPr>
          <a:xfrm rot="16200000">
            <a:off x="10217996" y="3309233"/>
            <a:ext cx="921438" cy="24685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298BE8-B144-4C69-325B-CF6A436CFDE2}"/>
              </a:ext>
            </a:extLst>
          </p:cNvPr>
          <p:cNvSpPr txBox="1"/>
          <p:nvPr/>
        </p:nvSpPr>
        <p:spPr>
          <a:xfrm>
            <a:off x="1284810" y="1778253"/>
            <a:ext cx="7676310" cy="58819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MZ" sz="2800" b="1" dirty="0">
                <a:solidFill>
                  <a:schemeClr val="tx2"/>
                </a:solidFill>
              </a:rPr>
              <a:t>Climate and Health Observatory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00C34F9-F70D-33A5-D352-094E7C15A42C}"/>
              </a:ext>
            </a:extLst>
          </p:cNvPr>
          <p:cNvSpPr/>
          <p:nvPr/>
        </p:nvSpPr>
        <p:spPr>
          <a:xfrm>
            <a:off x="210873" y="477940"/>
            <a:ext cx="4011235" cy="106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MZ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988ADC1-2434-0026-2096-016060AF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44" y="276464"/>
            <a:ext cx="10515600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Mozambique has established the Climate and Health Observatory to pull together multidisciplinary data (including surveillance data) </a:t>
            </a:r>
            <a:endParaRPr lang="en-MZ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D28F9CF-00AE-8B40-6916-AD9EDCA8A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cap="none" spc="0" baseline="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E4460-F49D-48A1-A417-9F07F1FB37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FD12F-4059-EB22-4A5F-2879E0FFA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9" t="33518" r="17187" b="18148"/>
          <a:stretch/>
        </p:blipFill>
        <p:spPr>
          <a:xfrm>
            <a:off x="1843164" y="1961231"/>
            <a:ext cx="8505670" cy="454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2415E01-7C66-26B4-221A-836312A6C1B6}"/>
              </a:ext>
            </a:extLst>
          </p:cNvPr>
          <p:cNvSpPr/>
          <p:nvPr/>
        </p:nvSpPr>
        <p:spPr>
          <a:xfrm>
            <a:off x="210873" y="477940"/>
            <a:ext cx="4011235" cy="106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MZ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105F9B3-4BBE-AB49-8708-8D0CE97B2CB8}"/>
              </a:ext>
            </a:extLst>
          </p:cNvPr>
          <p:cNvSpPr txBox="1">
            <a:spLocks/>
          </p:cNvSpPr>
          <p:nvPr/>
        </p:nvSpPr>
        <p:spPr>
          <a:xfrm>
            <a:off x="636900" y="319088"/>
            <a:ext cx="10918199" cy="717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68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KPMG Extralight" panose="020B0303030202040204" pitchFamily="34" charset="0"/>
              </a:defRPr>
            </a:lvl2pPr>
            <a:lvl3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KPMG Extralight" panose="020B0303030202040204" pitchFamily="34" charset="0"/>
              </a:defRPr>
            </a:lvl3pPr>
            <a:lvl4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KPMG Extralight" panose="020B0303030202040204" pitchFamily="34" charset="0"/>
              </a:defRPr>
            </a:lvl4pPr>
            <a:lvl5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KPMG Extralight" panose="020B0303030202040204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KPMG Extralight" panose="020B0303030202040204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KPMG Extralight" panose="020B0303030202040204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KPMG Extralight" panose="020B0303030202040204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KPMG Extralight" panose="020B030303020204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</a:rPr>
              <a:t>Climate and Health Observatory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rPr>
              <a:t>Risk maps for malaria and water borne diseases</a:t>
            </a:r>
            <a:endParaRPr lang="en-MZ" sz="3200" b="1" dirty="0">
              <a:solidFill>
                <a:srgbClr val="2C70BA"/>
              </a:solidFill>
              <a:latin typeface="Futura Std Light" panose="020B04020202040203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91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5965380-3B00-C7F9-7D1B-634287B9D914}"/>
              </a:ext>
            </a:extLst>
          </p:cNvPr>
          <p:cNvSpPr txBox="1">
            <a:spLocks/>
          </p:cNvSpPr>
          <p:nvPr/>
        </p:nvSpPr>
        <p:spPr bwMode="auto">
          <a:xfrm>
            <a:off x="10027379" y="685800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ZA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defTabSz="457189" eaLnBrk="1" hangingPunct="1">
              <a:defRPr/>
            </a:pPr>
            <a:fld id="{5A1E0D01-CE15-486C-B871-837EB1843FFE}" type="slidenum">
              <a:rPr lang="en-GB" altLang="pt-BR" smtClean="0">
                <a:cs typeface="Arial" panose="020B0604020202020204" pitchFamily="34" charset="0"/>
              </a:rPr>
              <a:pPr algn="r" defTabSz="457189" eaLnBrk="1" hangingPunct="1">
                <a:defRPr/>
              </a:pPr>
              <a:t>8</a:t>
            </a:fld>
            <a:endParaRPr lang="en-GB" altLang="pt-BR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Diagram 8">
            <a:extLst>
              <a:ext uri="{FF2B5EF4-FFF2-40B4-BE49-F238E27FC236}">
                <a16:creationId xmlns:a16="http://schemas.microsoft.com/office/drawing/2014/main" id="{9A65A8DC-A4E2-F3C6-1FA2-1FED87775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983281"/>
              </p:ext>
            </p:extLst>
          </p:nvPr>
        </p:nvGraphicFramePr>
        <p:xfrm>
          <a:off x="2215065" y="1549400"/>
          <a:ext cx="112649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3">
            <a:extLst>
              <a:ext uri="{FF2B5EF4-FFF2-40B4-BE49-F238E27FC236}">
                <a16:creationId xmlns:a16="http://schemas.microsoft.com/office/drawing/2014/main" id="{03BB320B-B38B-660C-DD11-874CDD6E6A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83" t="44329" r="66688" b="26580"/>
          <a:stretch/>
        </p:blipFill>
        <p:spPr>
          <a:xfrm>
            <a:off x="7517974" y="917614"/>
            <a:ext cx="1484781" cy="1744360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710639C6-595D-639F-323E-51100D741A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31" t="44848" r="50909" b="27619"/>
          <a:stretch/>
        </p:blipFill>
        <p:spPr>
          <a:xfrm>
            <a:off x="9284988" y="403855"/>
            <a:ext cx="1484781" cy="1802139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D4F938A0-665C-541C-C893-10643B3652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828" t="43463" r="56170" b="24156"/>
          <a:stretch/>
        </p:blipFill>
        <p:spPr>
          <a:xfrm>
            <a:off x="2490660" y="4371749"/>
            <a:ext cx="1398540" cy="1959031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752953AA-4088-D74B-BF3E-D136073A63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604" t="44464" r="35422" b="18512"/>
          <a:stretch/>
        </p:blipFill>
        <p:spPr>
          <a:xfrm>
            <a:off x="3876227" y="2634962"/>
            <a:ext cx="1398539" cy="1823315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99DD4C55-ACFA-B656-AC0C-916083251C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640" t="43370" r="17305" b="26753"/>
          <a:stretch/>
        </p:blipFill>
        <p:spPr>
          <a:xfrm>
            <a:off x="5688202" y="1547464"/>
            <a:ext cx="1416335" cy="182331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D281E81-F283-A704-0C13-47203B1A8209}"/>
              </a:ext>
            </a:extLst>
          </p:cNvPr>
          <p:cNvSpPr/>
          <p:nvPr/>
        </p:nvSpPr>
        <p:spPr>
          <a:xfrm>
            <a:off x="354706" y="397955"/>
            <a:ext cx="4011235" cy="106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MZ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14AEF1-CF68-551B-E744-4B96ED24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93" y="468446"/>
            <a:ext cx="7357305" cy="68253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Climate and Health Observatory</a:t>
            </a:r>
            <a:br>
              <a:rPr lang="en-US" sz="2800" b="1" dirty="0"/>
            </a:br>
            <a:endParaRPr lang="pt-MZ" sz="2800" b="1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111E665-7E9D-42A8-2544-2CA80B0243AE}"/>
              </a:ext>
            </a:extLst>
          </p:cNvPr>
          <p:cNvSpPr txBox="1">
            <a:spLocks/>
          </p:cNvSpPr>
          <p:nvPr/>
        </p:nvSpPr>
        <p:spPr>
          <a:xfrm>
            <a:off x="291393" y="995666"/>
            <a:ext cx="4767058" cy="1301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/>
              <a:t>Regular  </a:t>
            </a:r>
            <a:r>
              <a:rPr lang="en-MZ" sz="2800" b="1"/>
              <a:t>Forecast and trend analysis of </a:t>
            </a:r>
            <a:r>
              <a:rPr lang="en-US" sz="2800" b="1" dirty="0"/>
              <a:t>malaria and </a:t>
            </a:r>
            <a:r>
              <a:rPr lang="pt-PT" sz="2800" b="1" dirty="0" err="1"/>
              <a:t>diarrhea</a:t>
            </a:r>
            <a:endParaRPr lang="pt-MZ" sz="2800" b="1" dirty="0"/>
          </a:p>
        </p:txBody>
      </p:sp>
    </p:spTree>
    <p:extLst>
      <p:ext uri="{BB962C8B-B14F-4D97-AF65-F5344CB8AC3E}">
        <p14:creationId xmlns:p14="http://schemas.microsoft.com/office/powerpoint/2010/main" val="16955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A139F8-2347-CC41-3A47-FBC37AAE2EF9}"/>
              </a:ext>
            </a:extLst>
          </p:cNvPr>
          <p:cNvSpPr/>
          <p:nvPr/>
        </p:nvSpPr>
        <p:spPr>
          <a:xfrm>
            <a:off x="838199" y="1433477"/>
            <a:ext cx="3044251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Research Agenda</a:t>
            </a:r>
            <a:endParaRPr lang="pt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9" name="Picture 6">
            <a:extLst>
              <a:ext uri="{FF2B5EF4-FFF2-40B4-BE49-F238E27FC236}">
                <a16:creationId xmlns:a16="http://schemas.microsoft.com/office/drawing/2014/main" id="{4EA17065-AA29-C56B-02B6-CEFEF315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2483"/>
            <a:ext cx="3044252" cy="411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>
            <a:extLst>
              <a:ext uri="{FF2B5EF4-FFF2-40B4-BE49-F238E27FC236}">
                <a16:creationId xmlns:a16="http://schemas.microsoft.com/office/drawing/2014/main" id="{ED760397-8AED-CE2B-D6A3-0EF34307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75" y="2946923"/>
            <a:ext cx="7427349" cy="303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CDB2389-AFB0-9D6E-CB98-B3270B303CA7}"/>
              </a:ext>
            </a:extLst>
          </p:cNvPr>
          <p:cNvSpPr/>
          <p:nvPr/>
        </p:nvSpPr>
        <p:spPr>
          <a:xfrm>
            <a:off x="354706" y="397955"/>
            <a:ext cx="4011235" cy="106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MZ"/>
          </a:p>
        </p:txBody>
      </p:sp>
      <p:sp>
        <p:nvSpPr>
          <p:cNvPr id="37894" name="Title 1">
            <a:extLst>
              <a:ext uri="{FF2B5EF4-FFF2-40B4-BE49-F238E27FC236}">
                <a16:creationId xmlns:a16="http://schemas.microsoft.com/office/drawing/2014/main" id="{9126D48A-7453-855F-182C-707C79909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73" y="204752"/>
            <a:ext cx="10515600" cy="10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36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Tw Cen MT" panose="020B0602020104020603" pitchFamily="34" charset="0"/>
              </a:defRPr>
            </a:lvl2pPr>
            <a:lvl3pPr>
              <a:lnSpc>
                <a:spcPct val="90000"/>
              </a:lnSpc>
              <a:defRPr sz="4400">
                <a:latin typeface="Tw Cen MT" panose="020B0602020104020603" pitchFamily="34" charset="0"/>
              </a:defRPr>
            </a:lvl3pPr>
            <a:lvl4pPr>
              <a:lnSpc>
                <a:spcPct val="90000"/>
              </a:lnSpc>
              <a:defRPr sz="4400">
                <a:latin typeface="Tw Cen MT" panose="020B0602020104020603" pitchFamily="34" charset="0"/>
              </a:defRPr>
            </a:lvl4pPr>
            <a:lvl5pPr>
              <a:lnSpc>
                <a:spcPct val="90000"/>
              </a:lnSpc>
              <a:defRPr sz="4400">
                <a:latin typeface="Tw Cen MT" panose="020B0602020104020603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Tw Cen MT" panose="020B0602020104020603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Tw Cen MT" panose="020B0602020104020603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Tw Cen MT" panose="020B0602020104020603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MZ" sz="2900" dirty="0">
                <a:solidFill>
                  <a:srgbClr val="2C70BA"/>
                </a:solidFill>
                <a:latin typeface="Futura Std Light" panose="020B0402020204020303" pitchFamily="34" charset="0"/>
              </a:rPr>
              <a:t>Mozambique also developed a Climate and Health Research agenda and conducted V&amp;A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ED0669-BCB6-41DD-F59A-3DC47F65C253}"/>
              </a:ext>
            </a:extLst>
          </p:cNvPr>
          <p:cNvSpPr/>
          <p:nvPr/>
        </p:nvSpPr>
        <p:spPr>
          <a:xfrm>
            <a:off x="4706910" y="1460377"/>
            <a:ext cx="731631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Vulnerability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pt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D098C86-F8D2-F249-BAB5-E044350BD1C8}" vid="{6A992130-8C8A-3442-A735-C67414F47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577783-C383-4399-A01F-EE390AF857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8B6A7-7033-4533-92FB-8374EB5B0C65}"/>
</file>

<file path=customXml/itemProps3.xml><?xml version="1.0" encoding="utf-8"?>
<ds:datastoreItem xmlns:ds="http://schemas.openxmlformats.org/officeDocument/2006/customXml" ds:itemID="{91CAAAC1-F0F3-43EC-ADF2-4AF1D161417B}">
  <ds:schemaRefs>
    <ds:schemaRef ds:uri="http://purl.org/dc/elements/1.1/"/>
    <ds:schemaRef ds:uri="http://schemas.microsoft.com/office/2006/metadata/properties"/>
    <ds:schemaRef ds:uri="c08e9092-efc7-4ceb-83ea-7a257c2012d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4549803-6a6b-484e-a289-70d76010b2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590</Words>
  <Application>Microsoft Office PowerPoint</Application>
  <PresentationFormat>Grand écran</PresentationFormat>
  <Paragraphs>121</Paragraphs>
  <Slides>12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Eduardo Samo Gudo, MD PhD  Director General, National Institute of Health,  Mozambique</vt:lpstr>
      <vt:lpstr>Mozambique is ranked among the most affected by extreme climate events globally </vt:lpstr>
      <vt:lpstr>Building Climate Resilient and Low Carbon Health in Africa is undermined by competing crisis and lack of awareness</vt:lpstr>
      <vt:lpstr>Two consecutive cyclones hit Mozambique in March and April 2019 changed the paradigm on climate change and health in Mozambique</vt:lpstr>
      <vt:lpstr>Présentation PowerPoint</vt:lpstr>
      <vt:lpstr>Mozambique has established the Climate and Health Observatory to pull together multidisciplinary data (including surveillance data) </vt:lpstr>
      <vt:lpstr>Présentation PowerPoint</vt:lpstr>
      <vt:lpstr>Climate and Health Observatory </vt:lpstr>
      <vt:lpstr>Présentation PowerPoint</vt:lpstr>
      <vt:lpstr>Health Facility Vulnerability and Adaptation Assessment</vt:lpstr>
      <vt:lpstr>Surveillance data and V&amp;A assessments are driven the finalization of H-NAP</vt:lpstr>
      <vt:lpstr>Thank you!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Eduardo Samo Gudo</cp:lastModifiedBy>
  <cp:revision>213</cp:revision>
  <cp:lastPrinted>2024-03-28T16:49:30Z</cp:lastPrinted>
  <dcterms:created xsi:type="dcterms:W3CDTF">2024-01-24T08:51:44Z</dcterms:created>
  <dcterms:modified xsi:type="dcterms:W3CDTF">2024-10-24T14:33:34Z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  <property fmtid="{D5CDD505-2E9C-101B-9397-08002B2CF9AE}" pid="3" name="MediaServiceImageTags">
    <vt:lpwstr/>
  </property>
</Properties>
</file>