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147471618" r:id="rId5"/>
    <p:sldId id="259" r:id="rId6"/>
    <p:sldId id="2147471613" r:id="rId7"/>
    <p:sldId id="2147471614" r:id="rId8"/>
    <p:sldId id="2147471622" r:id="rId9"/>
    <p:sldId id="294" r:id="rId10"/>
    <p:sldId id="2147471616" r:id="rId11"/>
    <p:sldId id="2147471609" r:id="rId12"/>
    <p:sldId id="2147471621" r:id="rId13"/>
    <p:sldId id="21474716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858"/>
    <a:srgbClr val="5AAE45"/>
    <a:srgbClr val="2C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B6BAF-FC04-77DE-A006-D5403097FC5C}" v="2" dt="2024-10-24T14:41:28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1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1856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e Ismaïli" userId="S::raphaele.ismaili@ianphi.org::22e4389f-b5be-4379-98af-0b2fad5d35e7" providerId="AD" clId="Web-{DEFB6BAF-FC04-77DE-A006-D5403097FC5C}"/>
    <pc:docChg chg="modSld">
      <pc:chgData name="Raphaële Ismaïli" userId="S::raphaele.ismaili@ianphi.org::22e4389f-b5be-4379-98af-0b2fad5d35e7" providerId="AD" clId="Web-{DEFB6BAF-FC04-77DE-A006-D5403097FC5C}" dt="2024-10-24T14:41:28.304" v="1"/>
      <pc:docMkLst>
        <pc:docMk/>
      </pc:docMkLst>
      <pc:sldChg chg="addSp delSp">
        <pc:chgData name="Raphaële Ismaïli" userId="S::raphaele.ismaili@ianphi.org::22e4389f-b5be-4379-98af-0b2fad5d35e7" providerId="AD" clId="Web-{DEFB6BAF-FC04-77DE-A006-D5403097FC5C}" dt="2024-10-24T14:41:28.304" v="1"/>
        <pc:sldMkLst>
          <pc:docMk/>
          <pc:sldMk cId="3287659007" sldId="2147471624"/>
        </pc:sldMkLst>
        <pc:picChg chg="add">
          <ac:chgData name="Raphaële Ismaïli" userId="S::raphaele.ismaili@ianphi.org::22e4389f-b5be-4379-98af-0b2fad5d35e7" providerId="AD" clId="Web-{DEFB6BAF-FC04-77DE-A006-D5403097FC5C}" dt="2024-10-24T14:41:28.304" v="1"/>
          <ac:picMkLst>
            <pc:docMk/>
            <pc:sldMk cId="3287659007" sldId="2147471624"/>
            <ac:picMk id="4" creationId="{27B5AAB9-8E0D-2180-03D2-C52FD6A027E5}"/>
          </ac:picMkLst>
        </pc:picChg>
        <pc:picChg chg="del">
          <ac:chgData name="Raphaële Ismaïli" userId="S::raphaele.ismaili@ianphi.org::22e4389f-b5be-4379-98af-0b2fad5d35e7" providerId="AD" clId="Web-{DEFB6BAF-FC04-77DE-A006-D5403097FC5C}" dt="2024-10-24T14:41:24.741" v="0"/>
          <ac:picMkLst>
            <pc:docMk/>
            <pc:sldMk cId="3287659007" sldId="2147471624"/>
            <ac:picMk id="5" creationId="{3D91DAC5-A759-8A25-C1F1-EA9C3076F22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6635E-E479-4BC9-9487-50A7B5918594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64FA47E3-CB8A-461D-B37A-2B50B0B3DC2E}">
      <dgm:prSet phldrT="[Text]"/>
      <dgm:spPr/>
      <dgm:t>
        <a:bodyPr/>
        <a:lstStyle/>
        <a:p>
          <a:r>
            <a:rPr lang="en-US" noProof="0" dirty="0"/>
            <a:t>Collect high quality data</a:t>
          </a:r>
        </a:p>
      </dgm:t>
    </dgm:pt>
    <dgm:pt modelId="{70F53483-8C34-44AE-B804-87597AD818E5}" type="parTrans" cxnId="{34B8EEA5-3402-401C-98E2-7354E01EFBBE}">
      <dgm:prSet/>
      <dgm:spPr/>
      <dgm:t>
        <a:bodyPr/>
        <a:lstStyle/>
        <a:p>
          <a:endParaRPr lang="en-US"/>
        </a:p>
      </dgm:t>
    </dgm:pt>
    <dgm:pt modelId="{6410FACE-6D1F-4F9C-8F2C-F450C9F4396E}" type="sibTrans" cxnId="{34B8EEA5-3402-401C-98E2-7354E01EFBBE}">
      <dgm:prSet/>
      <dgm:spPr/>
      <dgm:t>
        <a:bodyPr/>
        <a:lstStyle/>
        <a:p>
          <a:endParaRPr lang="en-US"/>
        </a:p>
      </dgm:t>
    </dgm:pt>
    <dgm:pt modelId="{1F42B048-88AB-46C1-A748-1587D2FBB1E3}">
      <dgm:prSet phldrT="[Text]"/>
      <dgm:spPr/>
      <dgm:t>
        <a:bodyPr/>
        <a:lstStyle/>
        <a:p>
          <a:r>
            <a:rPr lang="en-US" noProof="0"/>
            <a:t>Transform data into evidence</a:t>
          </a:r>
          <a:endParaRPr lang="en-US" noProof="0" dirty="0"/>
        </a:p>
      </dgm:t>
    </dgm:pt>
    <dgm:pt modelId="{34BF7F77-18F8-4F6C-9778-1F9769DE0401}" type="parTrans" cxnId="{3F6D18BA-174E-427C-875E-ABDA0122E226}">
      <dgm:prSet/>
      <dgm:spPr/>
      <dgm:t>
        <a:bodyPr/>
        <a:lstStyle/>
        <a:p>
          <a:endParaRPr lang="en-US"/>
        </a:p>
      </dgm:t>
    </dgm:pt>
    <dgm:pt modelId="{F310A556-E631-42B9-9F95-2043A558DFF7}" type="sibTrans" cxnId="{3F6D18BA-174E-427C-875E-ABDA0122E226}">
      <dgm:prSet/>
      <dgm:spPr/>
      <dgm:t>
        <a:bodyPr/>
        <a:lstStyle/>
        <a:p>
          <a:endParaRPr lang="en-US"/>
        </a:p>
      </dgm:t>
    </dgm:pt>
    <dgm:pt modelId="{0DBED2A4-C640-4CD1-A89B-5B7E9002B7C6}">
      <dgm:prSet phldrT="[Text]"/>
      <dgm:spPr/>
      <dgm:t>
        <a:bodyPr/>
        <a:lstStyle/>
        <a:p>
          <a:r>
            <a:rPr lang="en-US" noProof="0"/>
            <a:t>Evidence-informed resources mobilization</a:t>
          </a:r>
          <a:endParaRPr lang="en-US" noProof="0" dirty="0"/>
        </a:p>
      </dgm:t>
    </dgm:pt>
    <dgm:pt modelId="{1C3E4E90-6F3B-4EF6-94C5-8493F5A305C5}" type="parTrans" cxnId="{91E44DE3-2FDB-4B69-A5F1-67C20E382D04}">
      <dgm:prSet/>
      <dgm:spPr/>
      <dgm:t>
        <a:bodyPr/>
        <a:lstStyle/>
        <a:p>
          <a:endParaRPr lang="en-US"/>
        </a:p>
      </dgm:t>
    </dgm:pt>
    <dgm:pt modelId="{B2126C7C-42F7-46D6-A8CF-5C7968575565}" type="sibTrans" cxnId="{91E44DE3-2FDB-4B69-A5F1-67C20E382D04}">
      <dgm:prSet/>
      <dgm:spPr/>
      <dgm:t>
        <a:bodyPr/>
        <a:lstStyle/>
        <a:p>
          <a:endParaRPr lang="en-US"/>
        </a:p>
      </dgm:t>
    </dgm:pt>
    <dgm:pt modelId="{DB212ECE-1EB3-43CB-B4D9-03EA6D97F0D1}">
      <dgm:prSet phldrT="[Text]"/>
      <dgm:spPr/>
      <dgm:t>
        <a:bodyPr/>
        <a:lstStyle/>
        <a:p>
          <a:r>
            <a:rPr lang="en-US" noProof="0"/>
            <a:t>Evidence-based policymaking + strategic planning</a:t>
          </a:r>
          <a:endParaRPr lang="en-US" noProof="0" dirty="0"/>
        </a:p>
      </dgm:t>
    </dgm:pt>
    <dgm:pt modelId="{A5710207-D313-48A8-AC90-9A1A8EA8EE18}" type="parTrans" cxnId="{A9316071-3F9F-4B66-B1AC-094AD8293EE1}">
      <dgm:prSet/>
      <dgm:spPr/>
      <dgm:t>
        <a:bodyPr/>
        <a:lstStyle/>
        <a:p>
          <a:endParaRPr lang="en-US"/>
        </a:p>
      </dgm:t>
    </dgm:pt>
    <dgm:pt modelId="{391CD0BE-6D70-4B56-94F0-066F3C5668CE}" type="sibTrans" cxnId="{A9316071-3F9F-4B66-B1AC-094AD8293EE1}">
      <dgm:prSet/>
      <dgm:spPr/>
      <dgm:t>
        <a:bodyPr/>
        <a:lstStyle/>
        <a:p>
          <a:endParaRPr lang="en-US"/>
        </a:p>
      </dgm:t>
    </dgm:pt>
    <dgm:pt modelId="{8C817185-B143-4E1A-BBBC-AFC8370C9B03}" type="pres">
      <dgm:prSet presAssocID="{62E6635E-E479-4BC9-9487-50A7B5918594}" presName="Name0" presStyleCnt="0">
        <dgm:presLayoutVars>
          <dgm:dir/>
          <dgm:animLvl val="lvl"/>
          <dgm:resizeHandles val="exact"/>
        </dgm:presLayoutVars>
      </dgm:prSet>
      <dgm:spPr/>
    </dgm:pt>
    <dgm:pt modelId="{1748357E-EC16-4B76-AD1F-87B5DD87D05F}" type="pres">
      <dgm:prSet presAssocID="{64FA47E3-CB8A-461D-B37A-2B50B0B3DC2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EA3B10-CEE2-468D-B8C0-781C16FFA0D2}" type="pres">
      <dgm:prSet presAssocID="{6410FACE-6D1F-4F9C-8F2C-F450C9F4396E}" presName="parTxOnlySpace" presStyleCnt="0"/>
      <dgm:spPr/>
    </dgm:pt>
    <dgm:pt modelId="{B7B8C470-D51F-4DC9-9680-68AFF5E48C36}" type="pres">
      <dgm:prSet presAssocID="{1F42B048-88AB-46C1-A748-1587D2FBB1E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C59ECB-0098-494E-973D-86C17FDE5BC0}" type="pres">
      <dgm:prSet presAssocID="{F310A556-E631-42B9-9F95-2043A558DFF7}" presName="parTxOnlySpace" presStyleCnt="0"/>
      <dgm:spPr/>
    </dgm:pt>
    <dgm:pt modelId="{6F4D729A-1F51-4B78-BDA0-96E338C72898}" type="pres">
      <dgm:prSet presAssocID="{DB212ECE-1EB3-43CB-B4D9-03EA6D97F0D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52E9EFB-1032-45ED-B65A-5CF3CE3E07E6}" type="pres">
      <dgm:prSet presAssocID="{391CD0BE-6D70-4B56-94F0-066F3C5668CE}" presName="parTxOnlySpace" presStyleCnt="0"/>
      <dgm:spPr/>
    </dgm:pt>
    <dgm:pt modelId="{0F2E24BC-6194-4F50-9CA8-6D4370E7A4B7}" type="pres">
      <dgm:prSet presAssocID="{0DBED2A4-C640-4CD1-A89B-5B7E9002B7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4E22B3A-0539-492F-88A5-899C91891FE6}" type="presOf" srcId="{62E6635E-E479-4BC9-9487-50A7B5918594}" destId="{8C817185-B143-4E1A-BBBC-AFC8370C9B03}" srcOrd="0" destOrd="0" presId="urn:microsoft.com/office/officeart/2005/8/layout/chevron1"/>
    <dgm:cxn modelId="{57DE1F3C-7B85-42EF-AF62-F0C355A61AD0}" type="presOf" srcId="{64FA47E3-CB8A-461D-B37A-2B50B0B3DC2E}" destId="{1748357E-EC16-4B76-AD1F-87B5DD87D05F}" srcOrd="0" destOrd="0" presId="urn:microsoft.com/office/officeart/2005/8/layout/chevron1"/>
    <dgm:cxn modelId="{A9316071-3F9F-4B66-B1AC-094AD8293EE1}" srcId="{62E6635E-E479-4BC9-9487-50A7B5918594}" destId="{DB212ECE-1EB3-43CB-B4D9-03EA6D97F0D1}" srcOrd="2" destOrd="0" parTransId="{A5710207-D313-48A8-AC90-9A1A8EA8EE18}" sibTransId="{391CD0BE-6D70-4B56-94F0-066F3C5668CE}"/>
    <dgm:cxn modelId="{61031581-73B5-4B17-8DA0-83A81B60C27A}" type="presOf" srcId="{0DBED2A4-C640-4CD1-A89B-5B7E9002B7C6}" destId="{0F2E24BC-6194-4F50-9CA8-6D4370E7A4B7}" srcOrd="0" destOrd="0" presId="urn:microsoft.com/office/officeart/2005/8/layout/chevron1"/>
    <dgm:cxn modelId="{B96D5F82-C463-4B76-ADFE-05507563B152}" type="presOf" srcId="{DB212ECE-1EB3-43CB-B4D9-03EA6D97F0D1}" destId="{6F4D729A-1F51-4B78-BDA0-96E338C72898}" srcOrd="0" destOrd="0" presId="urn:microsoft.com/office/officeart/2005/8/layout/chevron1"/>
    <dgm:cxn modelId="{34B8EEA5-3402-401C-98E2-7354E01EFBBE}" srcId="{62E6635E-E479-4BC9-9487-50A7B5918594}" destId="{64FA47E3-CB8A-461D-B37A-2B50B0B3DC2E}" srcOrd="0" destOrd="0" parTransId="{70F53483-8C34-44AE-B804-87597AD818E5}" sibTransId="{6410FACE-6D1F-4F9C-8F2C-F450C9F4396E}"/>
    <dgm:cxn modelId="{3F6D18BA-174E-427C-875E-ABDA0122E226}" srcId="{62E6635E-E479-4BC9-9487-50A7B5918594}" destId="{1F42B048-88AB-46C1-A748-1587D2FBB1E3}" srcOrd="1" destOrd="0" parTransId="{34BF7F77-18F8-4F6C-9778-1F9769DE0401}" sibTransId="{F310A556-E631-42B9-9F95-2043A558DFF7}"/>
    <dgm:cxn modelId="{602DFFCC-E54D-40D9-A196-4A4F05EEC2C8}" type="presOf" srcId="{1F42B048-88AB-46C1-A748-1587D2FBB1E3}" destId="{B7B8C470-D51F-4DC9-9680-68AFF5E48C36}" srcOrd="0" destOrd="0" presId="urn:microsoft.com/office/officeart/2005/8/layout/chevron1"/>
    <dgm:cxn modelId="{91E44DE3-2FDB-4B69-A5F1-67C20E382D04}" srcId="{62E6635E-E479-4BC9-9487-50A7B5918594}" destId="{0DBED2A4-C640-4CD1-A89B-5B7E9002B7C6}" srcOrd="3" destOrd="0" parTransId="{1C3E4E90-6F3B-4EF6-94C5-8493F5A305C5}" sibTransId="{B2126C7C-42F7-46D6-A8CF-5C7968575565}"/>
    <dgm:cxn modelId="{1AF24B5F-03B8-4F89-A83C-C6745B1A055A}" type="presParOf" srcId="{8C817185-B143-4E1A-BBBC-AFC8370C9B03}" destId="{1748357E-EC16-4B76-AD1F-87B5DD87D05F}" srcOrd="0" destOrd="0" presId="urn:microsoft.com/office/officeart/2005/8/layout/chevron1"/>
    <dgm:cxn modelId="{C987C19C-833C-4407-8CC3-3304DA23230E}" type="presParOf" srcId="{8C817185-B143-4E1A-BBBC-AFC8370C9B03}" destId="{46EA3B10-CEE2-468D-B8C0-781C16FFA0D2}" srcOrd="1" destOrd="0" presId="urn:microsoft.com/office/officeart/2005/8/layout/chevron1"/>
    <dgm:cxn modelId="{120E9DB9-3BED-4A92-9C45-B0578DB06616}" type="presParOf" srcId="{8C817185-B143-4E1A-BBBC-AFC8370C9B03}" destId="{B7B8C470-D51F-4DC9-9680-68AFF5E48C36}" srcOrd="2" destOrd="0" presId="urn:microsoft.com/office/officeart/2005/8/layout/chevron1"/>
    <dgm:cxn modelId="{CB0B822E-9614-4199-85DC-4C9DAFCD9233}" type="presParOf" srcId="{8C817185-B143-4E1A-BBBC-AFC8370C9B03}" destId="{F8C59ECB-0098-494E-973D-86C17FDE5BC0}" srcOrd="3" destOrd="0" presId="urn:microsoft.com/office/officeart/2005/8/layout/chevron1"/>
    <dgm:cxn modelId="{BD83035E-BA03-44C5-A349-A4B2AE016B42}" type="presParOf" srcId="{8C817185-B143-4E1A-BBBC-AFC8370C9B03}" destId="{6F4D729A-1F51-4B78-BDA0-96E338C72898}" srcOrd="4" destOrd="0" presId="urn:microsoft.com/office/officeart/2005/8/layout/chevron1"/>
    <dgm:cxn modelId="{7D281873-9327-4132-97A9-0EE02424FEA4}" type="presParOf" srcId="{8C817185-B143-4E1A-BBBC-AFC8370C9B03}" destId="{152E9EFB-1032-45ED-B65A-5CF3CE3E07E6}" srcOrd="5" destOrd="0" presId="urn:microsoft.com/office/officeart/2005/8/layout/chevron1"/>
    <dgm:cxn modelId="{9AC8F6CF-5C43-4545-98EC-7E163283C761}" type="presParOf" srcId="{8C817185-B143-4E1A-BBBC-AFC8370C9B03}" destId="{0F2E24BC-6194-4F50-9CA8-6D4370E7A4B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8357E-EC16-4B76-AD1F-87B5DD87D05F}">
      <dsp:nvSpPr>
        <dsp:cNvPr id="0" name=""/>
        <dsp:cNvSpPr/>
      </dsp:nvSpPr>
      <dsp:spPr>
        <a:xfrm>
          <a:off x="4933" y="0"/>
          <a:ext cx="2871622" cy="87159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Collect high quality data</a:t>
          </a:r>
        </a:p>
      </dsp:txBody>
      <dsp:txXfrm>
        <a:off x="440730" y="0"/>
        <a:ext cx="2000029" cy="871593"/>
      </dsp:txXfrm>
    </dsp:sp>
    <dsp:sp modelId="{B7B8C470-D51F-4DC9-9680-68AFF5E48C36}">
      <dsp:nvSpPr>
        <dsp:cNvPr id="0" name=""/>
        <dsp:cNvSpPr/>
      </dsp:nvSpPr>
      <dsp:spPr>
        <a:xfrm>
          <a:off x="2589393" y="0"/>
          <a:ext cx="2871622" cy="871593"/>
        </a:xfrm>
        <a:prstGeom prst="chevr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/>
            <a:t>Transform data into evidence</a:t>
          </a:r>
          <a:endParaRPr lang="en-US" sz="1900" kern="1200" noProof="0" dirty="0"/>
        </a:p>
      </dsp:txBody>
      <dsp:txXfrm>
        <a:off x="3025190" y="0"/>
        <a:ext cx="2000029" cy="871593"/>
      </dsp:txXfrm>
    </dsp:sp>
    <dsp:sp modelId="{6F4D729A-1F51-4B78-BDA0-96E338C72898}">
      <dsp:nvSpPr>
        <dsp:cNvPr id="0" name=""/>
        <dsp:cNvSpPr/>
      </dsp:nvSpPr>
      <dsp:spPr>
        <a:xfrm>
          <a:off x="5173853" y="0"/>
          <a:ext cx="2871622" cy="871593"/>
        </a:xfrm>
        <a:prstGeom prst="chevron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/>
            <a:t>Evidence-based policymaking + strategic planning</a:t>
          </a:r>
          <a:endParaRPr lang="en-US" sz="1900" kern="1200" noProof="0" dirty="0"/>
        </a:p>
      </dsp:txBody>
      <dsp:txXfrm>
        <a:off x="5609650" y="0"/>
        <a:ext cx="2000029" cy="871593"/>
      </dsp:txXfrm>
    </dsp:sp>
    <dsp:sp modelId="{0F2E24BC-6194-4F50-9CA8-6D4370E7A4B7}">
      <dsp:nvSpPr>
        <dsp:cNvPr id="0" name=""/>
        <dsp:cNvSpPr/>
      </dsp:nvSpPr>
      <dsp:spPr>
        <a:xfrm>
          <a:off x="7758314" y="0"/>
          <a:ext cx="2871622" cy="871593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/>
            <a:t>Evidence-informed resources mobilization</a:t>
          </a:r>
          <a:endParaRPr lang="en-US" sz="1900" kern="1200" noProof="0" dirty="0"/>
        </a:p>
      </dsp:txBody>
      <dsp:txXfrm>
        <a:off x="8194111" y="0"/>
        <a:ext cx="2000029" cy="87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F4-ACE6-9943-AFBC-0E03144A4B56}" type="datetimeFigureOut">
              <a:t>24/10/2024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859A-5609-E44D-A2E5-50FAA3A6E458}" type="slidenum">
              <a:t>‹N°›</a:t>
            </a:fld>
            <a:endParaRPr lang="en-US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83d0cf3bbf_0_1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g283d0cf3bbf_0_14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34" name="Google Shape;734;g283d0cf3bbf_0_14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0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DA5F2-7D7C-46F2-8412-68A9998750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6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5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7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E453-5BE1-D675-EBF7-E2E0C9345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1EE72-7D25-6608-8365-20ED93A33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14CBC-E2EF-1686-ECB8-22896C5EF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8083B-FCA9-8C02-7BF6-A4BA7C1ED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E453-5BE1-D675-EBF7-E2E0C9345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1EE72-7D25-6608-8365-20ED93A33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14CBC-E2EF-1686-ECB8-22896C5EF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8083B-FCA9-8C02-7BF6-A4BA7C1ED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C859A-5609-E44D-A2E5-50FAA3A6E4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6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BFF30-7AB3-4E4C-900C-0ABE3022F3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CF638-311B-9843-90B8-51FD21648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9932"/>
            <a:ext cx="9144000" cy="1398135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FCA-3234-6B42-A497-A784B514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A0CD-1B42-7147-A550-633821F5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48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40C12-E12A-374E-BA86-1C37257A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26229"/>
            <a:ext cx="4567464" cy="30634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709D3B-340F-344D-BB97-8EEECCA101F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94714" y="992187"/>
            <a:ext cx="4876800" cy="4929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FF8C7-4E12-1044-97F3-7CA8174020B4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116" y="180702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7116" y="3102432"/>
            <a:ext cx="4567464" cy="32112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9650DD-9FE9-6E46-980A-D710954CBB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2257" y="1807029"/>
            <a:ext cx="4778829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2F292-FBAA-624E-8DF0-65F4B11C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983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5248-E335-5143-ABE3-0127721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54681-13BF-2FE0-A774-96E9E79FD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21" y="274866"/>
            <a:ext cx="3682106" cy="11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6" r:id="rId3"/>
    <p:sldLayoutId id="2147483657" r:id="rId4"/>
    <p:sldLayoutId id="2147483651" r:id="rId5"/>
    <p:sldLayoutId id="2147483660" r:id="rId6"/>
    <p:sldLayoutId id="2147483650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70BA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7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82" y="2956559"/>
            <a:ext cx="12178018" cy="1323893"/>
          </a:xfrm>
        </p:spPr>
        <p:txBody>
          <a:bodyPr>
            <a:normAutofit/>
          </a:bodyPr>
          <a:lstStyle/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 dirty="0">
                <a:solidFill>
                  <a:srgbClr val="0F3858"/>
                </a:solidFill>
              </a:rPr>
              <a:t>Prof. Claude Mambo </a:t>
            </a:r>
            <a:r>
              <a:rPr lang="en-US" dirty="0" err="1">
                <a:solidFill>
                  <a:srgbClr val="0F3858"/>
                </a:solidFill>
              </a:rPr>
              <a:t>Muvunyi</a:t>
            </a:r>
            <a:r>
              <a:rPr lang="en-US" dirty="0">
                <a:solidFill>
                  <a:srgbClr val="0F3858"/>
                </a:solidFill>
              </a:rPr>
              <a:t>, </a:t>
            </a:r>
            <a:br>
              <a:rPr lang="en-US" dirty="0">
                <a:solidFill>
                  <a:srgbClr val="0F3858"/>
                </a:solidFill>
              </a:rPr>
            </a:br>
            <a:br>
              <a:rPr lang="en-US" dirty="0">
                <a:solidFill>
                  <a:srgbClr val="0F3858"/>
                </a:solidFill>
              </a:rPr>
            </a:br>
            <a:r>
              <a:rPr lang="en-US" dirty="0">
                <a:solidFill>
                  <a:srgbClr val="0F3858"/>
                </a:solidFill>
              </a:rPr>
              <a:t>Director General, Rwanda Biomedical Center (RBC), </a:t>
            </a:r>
            <a:br>
              <a:rPr lang="en-US" dirty="0">
                <a:solidFill>
                  <a:srgbClr val="0F3858"/>
                </a:solidFill>
              </a:rPr>
            </a:br>
            <a:r>
              <a:rPr lang="en-US" dirty="0">
                <a:solidFill>
                  <a:srgbClr val="0F3858"/>
                </a:solidFill>
              </a:rPr>
              <a:t>Rwanda </a:t>
            </a:r>
            <a:endParaRPr lang="fr-FR" dirty="0">
              <a:solidFill>
                <a:srgbClr val="0F385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81" y="1153321"/>
            <a:ext cx="12192000" cy="1447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spc="300" dirty="0">
                <a:solidFill>
                  <a:srgbClr val="5AAE45"/>
                </a:solidFill>
              </a:rPr>
              <a:t>Rwanda Biomedical Center (RBC) strategy for Pandemic Preparedness, Response, and Global Health Security</a:t>
            </a:r>
            <a:endParaRPr lang="fr-FR" sz="3200" dirty="0"/>
          </a:p>
        </p:txBody>
      </p:sp>
      <p:pic>
        <p:nvPicPr>
          <p:cNvPr id="6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161EF461-F1AF-B96F-B9C7-0FDC97DA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97D9-BB35-DB07-1EE1-74300740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9D1E-C2C5-3A97-D316-4AC07A43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591" y="1775791"/>
            <a:ext cx="5270325" cy="1853834"/>
          </a:xfrm>
        </p:spPr>
        <p:txBody>
          <a:bodyPr>
            <a:normAutofit/>
          </a:bodyPr>
          <a:lstStyle/>
          <a:p>
            <a:pPr algn="ctr"/>
            <a:r>
              <a:rPr lang="en-US" sz="3600" spc="300" dirty="0">
                <a:solidFill>
                  <a:srgbClr val="0F3858"/>
                </a:solidFill>
              </a:rPr>
              <a:t>Thank you!</a:t>
            </a:r>
          </a:p>
        </p:txBody>
      </p:sp>
      <p:pic>
        <p:nvPicPr>
          <p:cNvPr id="4" name="Image 3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27B5AAB9-8E0D-2180-03D2-C52FD6A0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" y="4740877"/>
            <a:ext cx="12182354" cy="2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83d0cf3bbf_0_1492"/>
          <p:cNvSpPr txBox="1"/>
          <p:nvPr/>
        </p:nvSpPr>
        <p:spPr>
          <a:xfrm>
            <a:off x="1675704" y="82223"/>
            <a:ext cx="8290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Pressing challenges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g283d0cf3bbf_0_1492"/>
          <p:cNvSpPr txBox="1"/>
          <p:nvPr/>
        </p:nvSpPr>
        <p:spPr>
          <a:xfrm>
            <a:off x="118664" y="604634"/>
            <a:ext cx="3863536" cy="38469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Plateau in Disease Indicators</a:t>
            </a:r>
          </a:p>
        </p:txBody>
      </p:sp>
      <p:sp>
        <p:nvSpPr>
          <p:cNvPr id="740" name="Google Shape;740;g283d0cf3bbf_0_1492"/>
          <p:cNvSpPr txBox="1"/>
          <p:nvPr/>
        </p:nvSpPr>
        <p:spPr>
          <a:xfrm>
            <a:off x="139200" y="1147285"/>
            <a:ext cx="3843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Stagnant (or worsening) indicators which indicates that current strategies may not be yielding the expected results. </a:t>
            </a:r>
          </a:p>
        </p:txBody>
      </p:sp>
      <p:sp>
        <p:nvSpPr>
          <p:cNvPr id="741" name="Google Shape;741;g283d0cf3bbf_0_1492"/>
          <p:cNvSpPr txBox="1"/>
          <p:nvPr/>
        </p:nvSpPr>
        <p:spPr>
          <a:xfrm>
            <a:off x="109890" y="2182586"/>
            <a:ext cx="3829241" cy="99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Pressing need to embrace advanced research and data analytics to inform evidence-based interventions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g283d0cf3bbf_0_1492"/>
          <p:cNvCxnSpPr/>
          <p:nvPr/>
        </p:nvCxnSpPr>
        <p:spPr>
          <a:xfrm rot="10800000" flipH="1">
            <a:off x="118664" y="2044997"/>
            <a:ext cx="37446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43" name="Google Shape;743;g283d0cf3bbf_0_1492"/>
          <p:cNvCxnSpPr/>
          <p:nvPr/>
        </p:nvCxnSpPr>
        <p:spPr>
          <a:xfrm rot="10800000" flipH="1">
            <a:off x="84782" y="3011734"/>
            <a:ext cx="37446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44" name="Google Shape;744;g283d0cf3bbf_0_1492"/>
          <p:cNvSpPr txBox="1"/>
          <p:nvPr/>
        </p:nvSpPr>
        <p:spPr>
          <a:xfrm>
            <a:off x="4099680" y="593509"/>
            <a:ext cx="3843000" cy="38469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Healthcare Service delivery gaps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283d0cf3bbf_0_1492"/>
          <p:cNvSpPr txBox="1"/>
          <p:nvPr/>
        </p:nvSpPr>
        <p:spPr>
          <a:xfrm>
            <a:off x="4147873" y="1079684"/>
            <a:ext cx="38430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Gaps in diagnostic and treatment for Mental Health and NCD due competing priorities, High cost for intervention, Limited/Insufficient budget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7" name="Google Shape;747;g283d0cf3bbf_0_1492"/>
          <p:cNvSpPr txBox="1"/>
          <p:nvPr/>
        </p:nvSpPr>
        <p:spPr>
          <a:xfrm>
            <a:off x="4180573" y="2027340"/>
            <a:ext cx="37776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Integration of services/interventions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Apply best practices from other mature programs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Resource mobilization</a:t>
            </a:r>
          </a:p>
        </p:txBody>
      </p:sp>
      <p:cxnSp>
        <p:nvCxnSpPr>
          <p:cNvPr id="748" name="Google Shape;748;g283d0cf3bbf_0_1492"/>
          <p:cNvCxnSpPr/>
          <p:nvPr/>
        </p:nvCxnSpPr>
        <p:spPr>
          <a:xfrm rot="10800000" flipH="1">
            <a:off x="4229686" y="1985509"/>
            <a:ext cx="36138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49" name="Google Shape;749;g283d0cf3bbf_0_1492"/>
          <p:cNvCxnSpPr/>
          <p:nvPr/>
        </p:nvCxnSpPr>
        <p:spPr>
          <a:xfrm rot="10800000" flipH="1">
            <a:off x="4229686" y="2952235"/>
            <a:ext cx="36138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52" name="Google Shape;752;g283d0cf3bbf_0_1492"/>
          <p:cNvSpPr txBox="1"/>
          <p:nvPr/>
        </p:nvSpPr>
        <p:spPr>
          <a:xfrm>
            <a:off x="8069400" y="3336704"/>
            <a:ext cx="4122600" cy="369302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 expectation/needs- R&amp;D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283d0cf3bbf_0_1492"/>
          <p:cNvSpPr txBox="1"/>
          <p:nvPr/>
        </p:nvSpPr>
        <p:spPr>
          <a:xfrm>
            <a:off x="8117612" y="3822882"/>
            <a:ext cx="38442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Growing need to do research and develop local pharmaceutical and medical technologies</a:t>
            </a:r>
          </a:p>
        </p:txBody>
      </p:sp>
      <p:sp>
        <p:nvSpPr>
          <p:cNvPr id="754" name="Google Shape;754;g283d0cf3bbf_0_1492"/>
          <p:cNvSpPr txBox="1"/>
          <p:nvPr/>
        </p:nvSpPr>
        <p:spPr>
          <a:xfrm>
            <a:off x="8150247" y="4903711"/>
            <a:ext cx="37791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Reduce dependency on imports and create sustainable, locally-relevant solutions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5" name="Google Shape;755;g283d0cf3bbf_0_1492"/>
          <p:cNvCxnSpPr/>
          <p:nvPr/>
        </p:nvCxnSpPr>
        <p:spPr>
          <a:xfrm rot="10800000" flipH="1">
            <a:off x="8199457" y="4715086"/>
            <a:ext cx="36150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56" name="Google Shape;756;g283d0cf3bbf_0_1492"/>
          <p:cNvCxnSpPr/>
          <p:nvPr/>
        </p:nvCxnSpPr>
        <p:spPr>
          <a:xfrm rot="10800000" flipH="1">
            <a:off x="8199457" y="5681815"/>
            <a:ext cx="36150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" name="Google Shape;739;g283d0cf3bbf_0_1492">
            <a:extLst>
              <a:ext uri="{FF2B5EF4-FFF2-40B4-BE49-F238E27FC236}">
                <a16:creationId xmlns:a16="http://schemas.microsoft.com/office/drawing/2014/main" id="{142527B1-75D9-E903-017C-4FB3E5C6803B}"/>
              </a:ext>
            </a:extLst>
          </p:cNvPr>
          <p:cNvSpPr txBox="1"/>
          <p:nvPr/>
        </p:nvSpPr>
        <p:spPr>
          <a:xfrm>
            <a:off x="130794" y="3271638"/>
            <a:ext cx="3863536" cy="38469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Decline in Funding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40;g283d0cf3bbf_0_1492">
            <a:extLst>
              <a:ext uri="{FF2B5EF4-FFF2-40B4-BE49-F238E27FC236}">
                <a16:creationId xmlns:a16="http://schemas.microsoft.com/office/drawing/2014/main" id="{8B830B5F-935D-3A9D-4AEB-BF0C85E74E31}"/>
              </a:ext>
            </a:extLst>
          </p:cNvPr>
          <p:cNvSpPr txBox="1"/>
          <p:nvPr/>
        </p:nvSpPr>
        <p:spPr>
          <a:xfrm>
            <a:off x="151330" y="3814289"/>
            <a:ext cx="3843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Decline in donor funding over the last several year presents a pressing concern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Google Shape;742;g283d0cf3bbf_0_1492">
            <a:extLst>
              <a:ext uri="{FF2B5EF4-FFF2-40B4-BE49-F238E27FC236}">
                <a16:creationId xmlns:a16="http://schemas.microsoft.com/office/drawing/2014/main" id="{A90A4B96-3A86-BF5A-5A33-5E0E9CC4A30F}"/>
              </a:ext>
            </a:extLst>
          </p:cNvPr>
          <p:cNvCxnSpPr/>
          <p:nvPr/>
        </p:nvCxnSpPr>
        <p:spPr>
          <a:xfrm rot="10800000" flipH="1">
            <a:off x="130794" y="4712001"/>
            <a:ext cx="37446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" name="Google Shape;743;g283d0cf3bbf_0_1492">
            <a:extLst>
              <a:ext uri="{FF2B5EF4-FFF2-40B4-BE49-F238E27FC236}">
                <a16:creationId xmlns:a16="http://schemas.microsoft.com/office/drawing/2014/main" id="{F07B5222-9258-489A-CF8C-B3967FDFD64E}"/>
              </a:ext>
            </a:extLst>
          </p:cNvPr>
          <p:cNvCxnSpPr/>
          <p:nvPr/>
        </p:nvCxnSpPr>
        <p:spPr>
          <a:xfrm rot="10800000" flipH="1">
            <a:off x="96912" y="5678738"/>
            <a:ext cx="37446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" name="Google Shape;741;g283d0cf3bbf_0_1492">
            <a:extLst>
              <a:ext uri="{FF2B5EF4-FFF2-40B4-BE49-F238E27FC236}">
                <a16:creationId xmlns:a16="http://schemas.microsoft.com/office/drawing/2014/main" id="{1B2B349B-3D3D-CCCA-A09B-740E28F6F6C3}"/>
              </a:ext>
            </a:extLst>
          </p:cNvPr>
          <p:cNvSpPr txBox="1"/>
          <p:nvPr/>
        </p:nvSpPr>
        <p:spPr>
          <a:xfrm>
            <a:off x="88473" y="4889129"/>
            <a:ext cx="382924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new funding opportunities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Design cost-effective interventions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744;g283d0cf3bbf_0_1492">
            <a:extLst>
              <a:ext uri="{FF2B5EF4-FFF2-40B4-BE49-F238E27FC236}">
                <a16:creationId xmlns:a16="http://schemas.microsoft.com/office/drawing/2014/main" id="{BF148104-AD55-4DA9-32F0-01B827E7283F}"/>
              </a:ext>
            </a:extLst>
          </p:cNvPr>
          <p:cNvSpPr txBox="1"/>
          <p:nvPr/>
        </p:nvSpPr>
        <p:spPr>
          <a:xfrm>
            <a:off x="8112318" y="616006"/>
            <a:ext cx="3843000" cy="38469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Evolving Health Landscape</a:t>
            </a:r>
          </a:p>
        </p:txBody>
      </p:sp>
      <p:sp>
        <p:nvSpPr>
          <p:cNvPr id="8" name="Google Shape;746;g283d0cf3bbf_0_1492">
            <a:extLst>
              <a:ext uri="{FF2B5EF4-FFF2-40B4-BE49-F238E27FC236}">
                <a16:creationId xmlns:a16="http://schemas.microsoft.com/office/drawing/2014/main" id="{BE035A93-23AA-D41C-E616-586DCD78656C}"/>
              </a:ext>
            </a:extLst>
          </p:cNvPr>
          <p:cNvSpPr txBox="1"/>
          <p:nvPr/>
        </p:nvSpPr>
        <p:spPr>
          <a:xfrm>
            <a:off x="8160511" y="1102181"/>
            <a:ext cx="3843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Shift in Disease Burden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Resistance in pathogen (i.e. Malaria, HIV, TB…)</a:t>
            </a:r>
          </a:p>
        </p:txBody>
      </p:sp>
      <p:sp>
        <p:nvSpPr>
          <p:cNvPr id="9" name="Google Shape;747;g283d0cf3bbf_0_1492">
            <a:extLst>
              <a:ext uri="{FF2B5EF4-FFF2-40B4-BE49-F238E27FC236}">
                <a16:creationId xmlns:a16="http://schemas.microsoft.com/office/drawing/2014/main" id="{04D7C7E0-C978-3933-9DEF-FC3DD591AFDC}"/>
              </a:ext>
            </a:extLst>
          </p:cNvPr>
          <p:cNvSpPr txBox="1"/>
          <p:nvPr/>
        </p:nvSpPr>
        <p:spPr>
          <a:xfrm>
            <a:off x="8193132" y="2183006"/>
            <a:ext cx="37776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Pandemics and Climate Change Resilience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cxnSp>
        <p:nvCxnSpPr>
          <p:cNvPr id="10" name="Google Shape;748;g283d0cf3bbf_0_1492">
            <a:extLst>
              <a:ext uri="{FF2B5EF4-FFF2-40B4-BE49-F238E27FC236}">
                <a16:creationId xmlns:a16="http://schemas.microsoft.com/office/drawing/2014/main" id="{5F94ED49-5167-A13C-620F-8B97078EF17B}"/>
              </a:ext>
            </a:extLst>
          </p:cNvPr>
          <p:cNvCxnSpPr/>
          <p:nvPr/>
        </p:nvCxnSpPr>
        <p:spPr>
          <a:xfrm rot="10800000" flipH="1">
            <a:off x="8242324" y="2008006"/>
            <a:ext cx="36138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" name="Google Shape;749;g283d0cf3bbf_0_1492">
            <a:extLst>
              <a:ext uri="{FF2B5EF4-FFF2-40B4-BE49-F238E27FC236}">
                <a16:creationId xmlns:a16="http://schemas.microsoft.com/office/drawing/2014/main" id="{EB5B756C-FEA3-7AB6-3967-94368CA059B9}"/>
              </a:ext>
            </a:extLst>
          </p:cNvPr>
          <p:cNvCxnSpPr/>
          <p:nvPr/>
        </p:nvCxnSpPr>
        <p:spPr>
          <a:xfrm rot="10800000" flipH="1">
            <a:off x="8242324" y="2974732"/>
            <a:ext cx="36138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" name="Google Shape;752;g283d0cf3bbf_0_1492">
            <a:extLst>
              <a:ext uri="{FF2B5EF4-FFF2-40B4-BE49-F238E27FC236}">
                <a16:creationId xmlns:a16="http://schemas.microsoft.com/office/drawing/2014/main" id="{65D1485E-3029-450C-39A1-235766AF7E6A}"/>
              </a:ext>
            </a:extLst>
          </p:cNvPr>
          <p:cNvSpPr txBox="1"/>
          <p:nvPr/>
        </p:nvSpPr>
        <p:spPr>
          <a:xfrm>
            <a:off x="4029049" y="3302064"/>
            <a:ext cx="4122600" cy="3693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Gaps in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taffing and issue in reten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53;g283d0cf3bbf_0_1492">
            <a:extLst>
              <a:ext uri="{FF2B5EF4-FFF2-40B4-BE49-F238E27FC236}">
                <a16:creationId xmlns:a16="http://schemas.microsoft.com/office/drawing/2014/main" id="{16340F75-802C-B13C-9FD4-C90745D111D2}"/>
              </a:ext>
            </a:extLst>
          </p:cNvPr>
          <p:cNvSpPr txBox="1"/>
          <p:nvPr/>
        </p:nvSpPr>
        <p:spPr>
          <a:xfrm>
            <a:off x="4077261" y="3788242"/>
            <a:ext cx="384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Significant challenges due to heavy workloads and staffing gaps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754;g283d0cf3bbf_0_1492">
            <a:extLst>
              <a:ext uri="{FF2B5EF4-FFF2-40B4-BE49-F238E27FC236}">
                <a16:creationId xmlns:a16="http://schemas.microsoft.com/office/drawing/2014/main" id="{C97231AB-D94A-40A0-ADB8-C7C7643429E7}"/>
              </a:ext>
            </a:extLst>
          </p:cNvPr>
          <p:cNvSpPr txBox="1"/>
          <p:nvPr/>
        </p:nvSpPr>
        <p:spPr>
          <a:xfrm>
            <a:off x="4109896" y="4869071"/>
            <a:ext cx="377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Incentives framework that can help fill staffing gaps, and  motivate the workforce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" name="Google Shape;755;g283d0cf3bbf_0_1492">
            <a:extLst>
              <a:ext uri="{FF2B5EF4-FFF2-40B4-BE49-F238E27FC236}">
                <a16:creationId xmlns:a16="http://schemas.microsoft.com/office/drawing/2014/main" id="{B72BF238-E60E-BF0E-0DC1-B712DC35E794}"/>
              </a:ext>
            </a:extLst>
          </p:cNvPr>
          <p:cNvCxnSpPr/>
          <p:nvPr/>
        </p:nvCxnSpPr>
        <p:spPr>
          <a:xfrm rot="10800000" flipH="1">
            <a:off x="4159106" y="4680446"/>
            <a:ext cx="36150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6" name="Google Shape;756;g283d0cf3bbf_0_1492">
            <a:extLst>
              <a:ext uri="{FF2B5EF4-FFF2-40B4-BE49-F238E27FC236}">
                <a16:creationId xmlns:a16="http://schemas.microsoft.com/office/drawing/2014/main" id="{CF324110-E795-C9D1-CEB6-33B67EFDF49C}"/>
              </a:ext>
            </a:extLst>
          </p:cNvPr>
          <p:cNvCxnSpPr/>
          <p:nvPr/>
        </p:nvCxnSpPr>
        <p:spPr>
          <a:xfrm rot="10800000" flipH="1">
            <a:off x="4159106" y="5647175"/>
            <a:ext cx="3615000" cy="81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7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3510DABC-7156-520C-BDC8-7B58F9C2E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1"/>
          <a:stretch/>
        </p:blipFill>
        <p:spPr>
          <a:xfrm>
            <a:off x="130794" y="5499206"/>
            <a:ext cx="11972734" cy="13587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393058" y="1544167"/>
            <a:ext cx="5276222" cy="37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 sz="32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3750" algn="l"/>
                <a:tab pos="1082675" algn="l"/>
              </a:tabLst>
              <a:defRPr sz="28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9pPr>
          </a:lstStyle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  <a:ea typeface="ＭＳ Ｐゴシック" panose="020B0600070205080204" pitchFamily="34" charset="-128"/>
                <a:cs typeface="+mn-cs"/>
              </a:rPr>
              <a:t>Five high leadership offices.  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F3858"/>
              </a:solidFill>
              <a:effectLst/>
              <a:uLnTx/>
              <a:uFillTx/>
              <a:latin typeface="Futura Std Light" panose="020B0402020204020303" pitchFamily="34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  <a:ea typeface="ＭＳ Ｐゴシック" panose="020B0600070205080204" pitchFamily="34" charset="-128"/>
                <a:cs typeface="+mn-cs"/>
              </a:rPr>
              <a:t>14 divisions,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  <a:ea typeface="ＭＳ Ｐゴシック" panose="020B0600070205080204" pitchFamily="34" charset="-128"/>
                <a:cs typeface="+mn-cs"/>
              </a:rPr>
              <a:t> coordination office.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F3858"/>
              </a:solidFill>
              <a:effectLst/>
              <a:uLnTx/>
              <a:uFillTx/>
              <a:latin typeface="Futura Std Light" panose="020B0402020204020303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None/>
              <a:tabLst>
                <a:tab pos="793750" algn="l"/>
                <a:tab pos="1082675" algn="l"/>
              </a:tabLst>
              <a:defRPr/>
            </a:pPr>
            <a:endParaRPr kumimoji="0" lang="en-US" altLang="en-US" sz="2000" b="0" i="0" u="none" strike="noStrike" kern="1200" cap="none" spc="0" normalizeH="0" baseline="0" dirty="0">
              <a:ln>
                <a:noFill/>
              </a:ln>
              <a:solidFill>
                <a:srgbClr val="0F3858"/>
              </a:solidFill>
              <a:effectLst/>
              <a:uLnTx/>
              <a:uFillTx/>
              <a:latin typeface="Futura Std Light" panose="020B0402020204020303" pitchFamily="34" charset="0"/>
              <a:ea typeface="ＭＳ Ｐゴシック" panose="020B0600070205080204" pitchFamily="34" charset="-128"/>
              <a:cs typeface="+mn-cs"/>
            </a:endParaRPr>
          </a:p>
          <a:p>
            <a:pPr lvl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1700 health posts, 500 health centers,            42 district hospitals, and 5 national    referral hospitals</a:t>
            </a:r>
            <a:r>
              <a:rPr kumimoji="0" lang="de-CH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 </a:t>
            </a:r>
            <a:endParaRPr kumimoji="0" lang="de-CH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F3858"/>
              </a:solidFill>
              <a:effectLst/>
              <a:uLnTx/>
              <a:uFillTx/>
              <a:latin typeface="Futura Std Light" panose="020B0402020204020303" pitchFamily="34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F3858"/>
              </a:solidFill>
              <a:effectLst/>
              <a:uLnTx/>
              <a:uFillTx/>
              <a:latin typeface="Futura Std Light" panose="020B0402020204020303" pitchFamily="34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  <a:ea typeface="ＭＳ Ｐゴシック" panose="020B0600070205080204" pitchFamily="34" charset="-128"/>
                <a:cs typeface="+mn-cs"/>
              </a:rPr>
              <a:t>About 60,000 highly trained CHWs.</a:t>
            </a:r>
            <a:endParaRPr kumimoji="0" lang="en-US" altLang="en-US" sz="2000" b="0" i="0" u="none" strike="noStrike" kern="1200" cap="none" spc="0" normalizeH="0" noProof="0" dirty="0">
              <a:ln>
                <a:noFill/>
              </a:ln>
              <a:solidFill>
                <a:srgbClr val="0F3858"/>
              </a:solidFill>
              <a:effectLst/>
              <a:uLnTx/>
              <a:uFillTx/>
              <a:latin typeface="Futura Std Light" panose="020B04020202040203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9FE33B-60C5-96AF-450E-65219E4B12DF}"/>
              </a:ext>
            </a:extLst>
          </p:cNvPr>
          <p:cNvSpPr>
            <a:spLocks noGrp="1"/>
          </p:cNvSpPr>
          <p:nvPr/>
        </p:nvSpPr>
        <p:spPr>
          <a:xfrm>
            <a:off x="748513" y="863590"/>
            <a:ext cx="4571365" cy="58830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C70BA"/>
                </a:solidFill>
                <a:effectLst/>
                <a:uLnTx/>
                <a:uFillTx/>
                <a:latin typeface="Futura Std Light" panose="020B0402020204020303" pitchFamily="34" charset="0"/>
                <a:ea typeface="+mj-ea"/>
                <a:cs typeface="+mj-cs"/>
              </a:rPr>
              <a:t>Universal healthcare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srgbClr val="2C70BA"/>
                </a:solidFill>
                <a:effectLst/>
                <a:uLnTx/>
                <a:uFillTx/>
                <a:latin typeface="Futura Std Light" panose="020B0402020204020303" pitchFamily="34" charset="0"/>
                <a:ea typeface="+mj-ea"/>
                <a:cs typeface="+mj-cs"/>
              </a:rPr>
              <a:t> coverage: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2C70BA"/>
              </a:solidFill>
              <a:effectLst/>
              <a:uLnTx/>
              <a:uFillTx/>
              <a:latin typeface="Futura Std Light" panose="020B0402020204020303" pitchFamily="34" charset="0"/>
              <a:ea typeface="+mj-ea"/>
              <a:cs typeface="+mj-cs"/>
            </a:endParaRPr>
          </a:p>
        </p:txBody>
      </p:sp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97065686-C4A6-2672-2D99-9F8838B14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11"/>
          <a:stretch/>
        </p:blipFill>
        <p:spPr>
          <a:xfrm>
            <a:off x="9637" y="5266943"/>
            <a:ext cx="12182362" cy="1464933"/>
          </a:xfrm>
          <a:prstGeom prst="rect">
            <a:avLst/>
          </a:prstGeom>
        </p:spPr>
      </p:pic>
      <p:grpSp>
        <p:nvGrpSpPr>
          <p:cNvPr id="30720" name="Group 30719"/>
          <p:cNvGrpSpPr/>
          <p:nvPr/>
        </p:nvGrpSpPr>
        <p:grpSpPr>
          <a:xfrm>
            <a:off x="5082135" y="288341"/>
            <a:ext cx="6872120" cy="4806048"/>
            <a:chOff x="5339066" y="917191"/>
            <a:chExt cx="6872120" cy="4806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9066" y="1730829"/>
              <a:ext cx="6872120" cy="3992410"/>
            </a:xfrm>
            <a:prstGeom prst="rect">
              <a:avLst/>
            </a:prstGeom>
          </p:spPr>
        </p:pic>
        <p:pic>
          <p:nvPicPr>
            <p:cNvPr id="39" name="Picture 38" descr="A logo with yellow and green circles&#10;&#10;Description automatically generated">
              <a:extLst>
                <a:ext uri="{FF2B5EF4-FFF2-40B4-BE49-F238E27FC236}">
                  <a16:creationId xmlns:a16="http://schemas.microsoft.com/office/drawing/2014/main" id="{DED37978-8C0D-8B86-105D-DB5865A76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035" y="917191"/>
              <a:ext cx="1892181" cy="813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34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FE4D-1740-D248-A1BB-32631240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081" y="504650"/>
            <a:ext cx="4567464" cy="576261"/>
          </a:xfrm>
        </p:spPr>
        <p:txBody>
          <a:bodyPr>
            <a:normAutofit fontScale="90000"/>
          </a:bodyPr>
          <a:lstStyle/>
          <a:p>
            <a:r>
              <a:rPr lang="en-US" spc="300" dirty="0"/>
              <a:t>Integrated surveillance &amp; response system</a:t>
            </a:r>
          </a:p>
        </p:txBody>
      </p:sp>
      <p:pic>
        <p:nvPicPr>
          <p:cNvPr id="7" name="Image 6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7806F14E-8A7A-507C-DDFF-238C0CDC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1432" y="318480"/>
            <a:ext cx="12973431" cy="493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8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6378" y="1996360"/>
            <a:ext cx="3239267" cy="2258387"/>
            <a:chOff x="1833978" y="1341070"/>
            <a:chExt cx="3239267" cy="22583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711F54-4B89-AD8D-C3C1-7F33D7DE60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1" r="18498" b="-1"/>
            <a:stretch/>
          </p:blipFill>
          <p:spPr bwMode="auto">
            <a:xfrm>
              <a:off x="1963873" y="1341070"/>
              <a:ext cx="1455915" cy="119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7731C00-A97D-09F3-E2F7-25E641F192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8" r="3298" b="4"/>
            <a:stretch/>
          </p:blipFill>
          <p:spPr bwMode="auto">
            <a:xfrm>
              <a:off x="3617330" y="1341071"/>
              <a:ext cx="1455915" cy="119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409B84E5-F0F5-650E-854F-1983BE523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978" y="2625258"/>
              <a:ext cx="1713733" cy="97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1428DE4-1B38-C132-DBAD-468771A30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7330" y="2625258"/>
              <a:ext cx="1455915" cy="974199"/>
            </a:xfrm>
            <a:prstGeom prst="rect">
              <a:avLst/>
            </a:prstGeom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83711283-8197-4A15-2866-85A641ED4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0" r="-1149"/>
          <a:stretch/>
        </p:blipFill>
        <p:spPr bwMode="auto">
          <a:xfrm>
            <a:off x="8023516" y="1996584"/>
            <a:ext cx="3686699" cy="22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18424629-27B2-C410-4D94-3028D917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13" y="4766394"/>
            <a:ext cx="2735563" cy="19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CACB38A-FC7F-CE90-B7C2-EC3B2FC5D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768" y="1962989"/>
            <a:ext cx="2257481" cy="2250426"/>
          </a:xfrm>
          <a:prstGeom prst="rect">
            <a:avLst/>
          </a:prstGeom>
        </p:spPr>
      </p:pic>
      <p:sp>
        <p:nvSpPr>
          <p:cNvPr id="35" name="Google Shape;1444;p36">
            <a:extLst>
              <a:ext uri="{FF2B5EF4-FFF2-40B4-BE49-F238E27FC236}">
                <a16:creationId xmlns:a16="http://schemas.microsoft.com/office/drawing/2014/main" id="{97615438-A63B-0A41-0E2B-9FA7E1FFB987}"/>
              </a:ext>
            </a:extLst>
          </p:cNvPr>
          <p:cNvSpPr/>
          <p:nvPr/>
        </p:nvSpPr>
        <p:spPr>
          <a:xfrm>
            <a:off x="2041786" y="1242775"/>
            <a:ext cx="2978688" cy="613611"/>
          </a:xfrm>
          <a:custGeom>
            <a:avLst/>
            <a:gdLst/>
            <a:ahLst/>
            <a:cxnLst/>
            <a:rect l="l" t="t" r="r" b="b"/>
            <a:pathLst>
              <a:path w="45816" h="8397" extrusionOk="0">
                <a:moveTo>
                  <a:pt x="41553" y="0"/>
                </a:moveTo>
                <a:lnTo>
                  <a:pt x="41553" y="7"/>
                </a:lnTo>
                <a:lnTo>
                  <a:pt x="9" y="7"/>
                </a:lnTo>
                <a:lnTo>
                  <a:pt x="4260" y="4197"/>
                </a:lnTo>
                <a:lnTo>
                  <a:pt x="1" y="8396"/>
                </a:lnTo>
                <a:lnTo>
                  <a:pt x="41553" y="8396"/>
                </a:lnTo>
                <a:lnTo>
                  <a:pt x="45815" y="4197"/>
                </a:lnTo>
                <a:lnTo>
                  <a:pt x="41553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b="1" dirty="0">
                <a:solidFill>
                  <a:srgbClr val="FFFFFF"/>
                </a:solidFill>
                <a:latin typeface="Gill Sans" panose="020B0604020202020204" charset="0"/>
                <a:cs typeface="Gill Sans" panose="020B0604020202020204" charset="0"/>
              </a:rPr>
              <a:t>              </a:t>
            </a:r>
            <a:r>
              <a:rPr lang="fr-FR" b="1" dirty="0">
                <a:latin typeface="Gill Sans" panose="020B0604020202020204" charset="0"/>
                <a:cs typeface="Gill Sans" panose="020B0604020202020204" charset="0"/>
              </a:rPr>
              <a:t>BioNTech</a:t>
            </a:r>
          </a:p>
        </p:txBody>
      </p:sp>
      <p:sp>
        <p:nvSpPr>
          <p:cNvPr id="37" name="Google Shape;1444;p36">
            <a:extLst>
              <a:ext uri="{FF2B5EF4-FFF2-40B4-BE49-F238E27FC236}">
                <a16:creationId xmlns:a16="http://schemas.microsoft.com/office/drawing/2014/main" id="{31D3CF20-158C-3781-34C0-90CFCA6F0A94}"/>
              </a:ext>
            </a:extLst>
          </p:cNvPr>
          <p:cNvSpPr/>
          <p:nvPr/>
        </p:nvSpPr>
        <p:spPr>
          <a:xfrm>
            <a:off x="4930000" y="1235789"/>
            <a:ext cx="3418870" cy="643845"/>
          </a:xfrm>
          <a:custGeom>
            <a:avLst/>
            <a:gdLst/>
            <a:ahLst/>
            <a:cxnLst/>
            <a:rect l="l" t="t" r="r" b="b"/>
            <a:pathLst>
              <a:path w="45816" h="8397" extrusionOk="0">
                <a:moveTo>
                  <a:pt x="41553" y="0"/>
                </a:moveTo>
                <a:lnTo>
                  <a:pt x="41553" y="7"/>
                </a:lnTo>
                <a:lnTo>
                  <a:pt x="9" y="7"/>
                </a:lnTo>
                <a:lnTo>
                  <a:pt x="4260" y="4197"/>
                </a:lnTo>
                <a:lnTo>
                  <a:pt x="1" y="8396"/>
                </a:lnTo>
                <a:lnTo>
                  <a:pt x="41553" y="8396"/>
                </a:lnTo>
                <a:lnTo>
                  <a:pt x="45815" y="4197"/>
                </a:lnTo>
                <a:lnTo>
                  <a:pt x="41553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288000" tIns="288000" rIns="91425" bIns="91425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fr-FR" b="1" dirty="0">
                <a:latin typeface="Gill Sans" panose="020B0604020202020204" charset="0"/>
                <a:cs typeface="Gill Sans" panose="020B0604020202020204" charset="0"/>
              </a:rPr>
              <a:t>International Vaccine Institute</a:t>
            </a:r>
          </a:p>
        </p:txBody>
      </p:sp>
      <p:sp>
        <p:nvSpPr>
          <p:cNvPr id="39" name="Google Shape;1444;p36">
            <a:extLst>
              <a:ext uri="{FF2B5EF4-FFF2-40B4-BE49-F238E27FC236}">
                <a16:creationId xmlns:a16="http://schemas.microsoft.com/office/drawing/2014/main" id="{C522E271-ED30-81C7-84CF-CBE0A066EDE5}"/>
              </a:ext>
            </a:extLst>
          </p:cNvPr>
          <p:cNvSpPr/>
          <p:nvPr/>
        </p:nvSpPr>
        <p:spPr>
          <a:xfrm>
            <a:off x="8209723" y="1232563"/>
            <a:ext cx="3200400" cy="650298"/>
          </a:xfrm>
          <a:custGeom>
            <a:avLst/>
            <a:gdLst/>
            <a:ahLst/>
            <a:cxnLst/>
            <a:rect l="l" t="t" r="r" b="b"/>
            <a:pathLst>
              <a:path w="45816" h="8397" extrusionOk="0">
                <a:moveTo>
                  <a:pt x="41553" y="0"/>
                </a:moveTo>
                <a:lnTo>
                  <a:pt x="41553" y="7"/>
                </a:lnTo>
                <a:lnTo>
                  <a:pt x="9" y="7"/>
                </a:lnTo>
                <a:lnTo>
                  <a:pt x="4260" y="4197"/>
                </a:lnTo>
                <a:lnTo>
                  <a:pt x="1" y="8396"/>
                </a:lnTo>
                <a:lnTo>
                  <a:pt x="41553" y="8396"/>
                </a:lnTo>
                <a:lnTo>
                  <a:pt x="45815" y="4197"/>
                </a:lnTo>
                <a:lnTo>
                  <a:pt x="4155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252000" rIns="91425" bIns="91425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b="1" dirty="0">
                <a:latin typeface="Gill Sans" panose="020B0604020202020204" charset="0"/>
                <a:cs typeface="Gill Sans" panose="020B0604020202020204" charset="0"/>
              </a:rPr>
              <a:t> Africa Medicine Agency</a:t>
            </a:r>
          </a:p>
        </p:txBody>
      </p:sp>
      <p:sp>
        <p:nvSpPr>
          <p:cNvPr id="41" name="Accolade ouvrante 40">
            <a:extLst>
              <a:ext uri="{FF2B5EF4-FFF2-40B4-BE49-F238E27FC236}">
                <a16:creationId xmlns:a16="http://schemas.microsoft.com/office/drawing/2014/main" id="{DF73418A-3376-3FC7-D164-34EDF9F1829B}"/>
              </a:ext>
            </a:extLst>
          </p:cNvPr>
          <p:cNvSpPr/>
          <p:nvPr/>
        </p:nvSpPr>
        <p:spPr>
          <a:xfrm>
            <a:off x="1339507" y="1321321"/>
            <a:ext cx="494471" cy="305234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RW">
              <a:latin typeface="Gill Sans" panose="020B0604020202020204" charset="0"/>
              <a:cs typeface="Gill Sans" panose="020B060402020202020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0E44A4B-20AF-0196-137A-2B3C8EA9B694}"/>
              </a:ext>
            </a:extLst>
          </p:cNvPr>
          <p:cNvSpPr txBox="1"/>
          <p:nvPr/>
        </p:nvSpPr>
        <p:spPr>
          <a:xfrm rot="16200000">
            <a:off x="40910" y="2728842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RW" b="1" dirty="0">
                <a:latin typeface="Gill Sans" panose="020B0604020202020204" charset="0"/>
                <a:cs typeface="Gill Sans" panose="020B0604020202020204" charset="0"/>
              </a:rPr>
              <a:t>Vaccine Ecosystem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F122C44-D256-C24E-130D-3BC000A0A54B}"/>
              </a:ext>
            </a:extLst>
          </p:cNvPr>
          <p:cNvSpPr txBox="1"/>
          <p:nvPr/>
        </p:nvSpPr>
        <p:spPr>
          <a:xfrm rot="16200000">
            <a:off x="-24094" y="5312724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RW" b="1" dirty="0">
                <a:latin typeface="Gill Sans" panose="020B0604020202020204" charset="0"/>
                <a:cs typeface="Gill Sans" panose="020B0604020202020204" charset="0"/>
              </a:rPr>
              <a:t>Training &amp; Capacity </a:t>
            </a:r>
          </a:p>
          <a:p>
            <a:pPr algn="ctr"/>
            <a:r>
              <a:rPr lang="fr-RW" b="1" dirty="0">
                <a:latin typeface="Gill Sans" panose="020B0604020202020204" charset="0"/>
                <a:cs typeface="Gill Sans" panose="020B0604020202020204" charset="0"/>
              </a:rPr>
              <a:t>Building</a:t>
            </a:r>
          </a:p>
        </p:txBody>
      </p:sp>
      <p:sp>
        <p:nvSpPr>
          <p:cNvPr id="44" name="Accolade ouvrante 43">
            <a:extLst>
              <a:ext uri="{FF2B5EF4-FFF2-40B4-BE49-F238E27FC236}">
                <a16:creationId xmlns:a16="http://schemas.microsoft.com/office/drawing/2014/main" id="{17018598-8C0D-93DC-59B0-342A81ED40AB}"/>
              </a:ext>
            </a:extLst>
          </p:cNvPr>
          <p:cNvSpPr/>
          <p:nvPr/>
        </p:nvSpPr>
        <p:spPr>
          <a:xfrm>
            <a:off x="1346301" y="4764147"/>
            <a:ext cx="480077" cy="173768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RW">
              <a:latin typeface="Gill Sans" panose="020B0604020202020204" charset="0"/>
              <a:cs typeface="Gill Sans" panose="020B060402020202020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3E9E019-F2A1-A98A-FD2A-358E5A8832BF}"/>
              </a:ext>
            </a:extLst>
          </p:cNvPr>
          <p:cNvSpPr txBox="1"/>
          <p:nvPr/>
        </p:nvSpPr>
        <p:spPr>
          <a:xfrm>
            <a:off x="1711163" y="4388641"/>
            <a:ext cx="36578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RW" b="1" i="1" dirty="0">
                <a:solidFill>
                  <a:srgbClr val="0052FF"/>
                </a:solidFill>
                <a:latin typeface="Gill Sans" panose="020B0604020202020204" charset="0"/>
                <a:cs typeface="Gill Sans" panose="020B0604020202020204" charset="0"/>
              </a:rPr>
              <a:t>Vaccine discovery</a:t>
            </a:r>
            <a:r>
              <a:rPr lang="de-CH" b="1" i="1" dirty="0">
                <a:solidFill>
                  <a:srgbClr val="0052FF"/>
                </a:solidFill>
                <a:latin typeface="Gill Sans" panose="020B0604020202020204" charset="0"/>
                <a:cs typeface="Gill Sans" panose="020B0604020202020204" charset="0"/>
              </a:rPr>
              <a:t> &amp; </a:t>
            </a:r>
            <a:r>
              <a:rPr lang="en-US" b="1" i="1" dirty="0">
                <a:solidFill>
                  <a:srgbClr val="0052FF"/>
                </a:solidFill>
                <a:latin typeface="Gill Sans" panose="020B0604020202020204" charset="0"/>
                <a:cs typeface="Gill Sans" panose="020B0604020202020204" charset="0"/>
              </a:rPr>
              <a:t>development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8953884-7A5A-5F3B-9632-550405AD7790}"/>
              </a:ext>
            </a:extLst>
          </p:cNvPr>
          <p:cNvSpPr txBox="1"/>
          <p:nvPr/>
        </p:nvSpPr>
        <p:spPr>
          <a:xfrm>
            <a:off x="5578286" y="4403295"/>
            <a:ext cx="325121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fr-RW" b="1" i="1" dirty="0">
                <a:solidFill>
                  <a:srgbClr val="FFFF00"/>
                </a:solidFill>
                <a:latin typeface="Gill Sans" panose="020B0604020202020204" charset="0"/>
                <a:cs typeface="Gill Sans" panose="020B0604020202020204" charset="0"/>
              </a:rPr>
              <a:t>Vaccine safety, Clinica trails,…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5030B85-8830-CD05-B8EF-C04F0771F4C3}"/>
              </a:ext>
            </a:extLst>
          </p:cNvPr>
          <p:cNvSpPr txBox="1"/>
          <p:nvPr/>
        </p:nvSpPr>
        <p:spPr>
          <a:xfrm>
            <a:off x="9404542" y="4432514"/>
            <a:ext cx="21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RW" i="1" dirty="0">
                <a:solidFill>
                  <a:srgbClr val="00B050"/>
                </a:solidFill>
                <a:latin typeface="Gill Sans" panose="020B0604020202020204" charset="0"/>
                <a:cs typeface="Gill Sans" panose="020B0604020202020204" charset="0"/>
              </a:rPr>
              <a:t>Vaccine regulatory</a:t>
            </a:r>
          </a:p>
        </p:txBody>
      </p:sp>
      <p:pic>
        <p:nvPicPr>
          <p:cNvPr id="49" name="Image 4">
            <a:extLst>
              <a:ext uri="{FF2B5EF4-FFF2-40B4-BE49-F238E27FC236}">
                <a16:creationId xmlns:a16="http://schemas.microsoft.com/office/drawing/2014/main" id="{C68947A0-A116-DFCB-C031-91FD0B13E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2973" y="4820239"/>
            <a:ext cx="2058511" cy="197248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DD60C852-ACA1-9B85-F504-5F0AD30613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58" y="4820239"/>
            <a:ext cx="3577184" cy="17184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782812" y="6377940"/>
            <a:ext cx="280562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Gill Sans" panose="020B0604020202020204" charset="0"/>
                <a:cs typeface="Gill Sans" panose="020B0604020202020204" charset="0"/>
              </a:rPr>
              <a:t>5</a:t>
            </a:fld>
            <a:endParaRPr lang="en-US">
              <a:latin typeface="Gill Sans" panose="020B0604020202020204" charset="0"/>
              <a:cs typeface="Gill Sans" panose="020B060402020202020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39" y="270769"/>
            <a:ext cx="9730816" cy="6169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utura Std Light"/>
                <a:cs typeface="Arial"/>
              </a:rPr>
              <a:t>Enhancing vaccines ecosystem in Africa through partnership</a:t>
            </a:r>
          </a:p>
        </p:txBody>
      </p:sp>
    </p:spTree>
    <p:extLst>
      <p:ext uri="{BB962C8B-B14F-4D97-AF65-F5344CB8AC3E}">
        <p14:creationId xmlns:p14="http://schemas.microsoft.com/office/powerpoint/2010/main" val="58872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851" y="166979"/>
            <a:ext cx="7486584" cy="616903"/>
          </a:xfrm>
        </p:spPr>
        <p:txBody>
          <a:bodyPr>
            <a:normAutofit/>
          </a:bodyPr>
          <a:lstStyle/>
          <a:p>
            <a:r>
              <a:rPr lang="en-US" dirty="0">
                <a:latin typeface="Futura Std Light"/>
                <a:cs typeface="Arial"/>
              </a:rPr>
              <a:t>Leading evidence-based Health System</a:t>
            </a:r>
          </a:p>
        </p:txBody>
      </p:sp>
      <p:pic>
        <p:nvPicPr>
          <p:cNvPr id="5" name="Image 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82B715EB-F6C1-4739-E6F8-47DD0BCF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pic>
        <p:nvPicPr>
          <p:cNvPr id="6" name="Picture 5" descr="A close-up of a magazine cover&#10;&#10;Description automatically generated">
            <a:extLst>
              <a:ext uri="{FF2B5EF4-FFF2-40B4-BE49-F238E27FC236}">
                <a16:creationId xmlns:a16="http://schemas.microsoft.com/office/drawing/2014/main" id="{F9D139EC-5945-485F-9263-6C9EF9FD7A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870" r="439" b="2018"/>
          <a:stretch/>
        </p:blipFill>
        <p:spPr>
          <a:xfrm>
            <a:off x="609600" y="2066830"/>
            <a:ext cx="2445025" cy="3189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250"/>
          <a:stretch/>
        </p:blipFill>
        <p:spPr>
          <a:xfrm>
            <a:off x="3322229" y="2066830"/>
            <a:ext cx="2608022" cy="3396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961" t="8169" r="7796" b="14214"/>
          <a:stretch/>
        </p:blipFill>
        <p:spPr>
          <a:xfrm>
            <a:off x="8753062" y="2066830"/>
            <a:ext cx="3173164" cy="2960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18719"/>
          <a:stretch/>
        </p:blipFill>
        <p:spPr>
          <a:xfrm>
            <a:off x="6129232" y="1997106"/>
            <a:ext cx="3046482" cy="3535676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50756020"/>
              </p:ext>
            </p:extLst>
          </p:nvPr>
        </p:nvGraphicFramePr>
        <p:xfrm>
          <a:off x="609600" y="1125513"/>
          <a:ext cx="10634870" cy="87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82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B3B897D-2CBC-887C-73A6-6CDCF176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 txBox="1">
            <a:spLocks/>
          </p:cNvSpPr>
          <p:nvPr/>
        </p:nvSpPr>
        <p:spPr>
          <a:xfrm>
            <a:off x="391834" y="862718"/>
            <a:ext cx="4769888" cy="109197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 Std Light"/>
                <a:cs typeface="Arial"/>
              </a:rPr>
              <a:t>Pioneering innovative approaches for pandemic prevention and response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35" y="862718"/>
            <a:ext cx="6380420" cy="429237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3058" y="2080590"/>
            <a:ext cx="5040333" cy="326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 sz="32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1pPr>
            <a:lvl2pPr indent="-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3750" algn="l"/>
                <a:tab pos="1082675" algn="l"/>
              </a:tabLst>
              <a:defRPr sz="28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 sz="24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93750" algn="l"/>
                <a:tab pos="1082675" algn="l"/>
              </a:tabLst>
              <a:defRPr sz="2000">
                <a:solidFill>
                  <a:schemeClr val="tx1"/>
                </a:solidFill>
                <a:latin typeface="Cambria" panose="02040503050406030204" pitchFamily="18" charset="0"/>
                <a:ea typeface="ＭＳ Ｐゴシック" panose="020B0600070205080204" pitchFamily="34" charset="-128"/>
              </a:defRPr>
            </a:lvl9pPr>
          </a:lstStyle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/>
            </a:pPr>
            <a:r>
              <a:rPr kumimoji="0" lang="en-US" altLang="en-US" sz="2000" b="0" i="0" u="none" strike="noStrike" kern="1200" cap="none" spc="0" normalizeH="0" baseline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</a:rPr>
              <a:t>Using drones to deliver:</a:t>
            </a:r>
          </a:p>
          <a:p>
            <a:pPr lvl="2" indent="-457200">
              <a:buSzPct val="75000"/>
              <a:defRPr/>
            </a:pPr>
            <a:r>
              <a:rPr kumimoji="0" lang="en-US" altLang="en-US" sz="1600" b="0" i="0" u="none" strike="noStrike" kern="1200" cap="none" spc="0" normalizeH="0" baseline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</a:rPr>
              <a:t>Blood</a:t>
            </a:r>
            <a:r>
              <a:rPr kumimoji="0" lang="en-US" altLang="en-US" sz="1600" b="0" i="0" u="none" strike="noStrike" kern="1200" cap="none" spc="0" normalizeH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</a:rPr>
              <a:t> products to emergency rooms.</a:t>
            </a:r>
          </a:p>
          <a:p>
            <a:pPr lvl="2">
              <a:buSzPct val="75000"/>
              <a:defRPr/>
            </a:pPr>
            <a:r>
              <a:rPr lang="en-US" altLang="en-US" sz="1600" dirty="0">
                <a:solidFill>
                  <a:srgbClr val="0F3858"/>
                </a:solidFill>
                <a:latin typeface="Futura Std Light" panose="020B0402020204020303" pitchFamily="34" charset="0"/>
              </a:rPr>
              <a:t>NCDs medications elders and challenged individuals</a:t>
            </a:r>
            <a:r>
              <a:rPr kumimoji="0" lang="en-US" altLang="en-US" sz="1600" b="0" i="0" u="none" strike="noStrike" kern="1200" cap="none" spc="0" normalizeH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</a:rPr>
              <a:t> at home.</a:t>
            </a:r>
          </a:p>
          <a:p>
            <a:pPr lvl="2">
              <a:buSzPct val="75000"/>
              <a:defRPr/>
            </a:pPr>
            <a:r>
              <a:rPr kumimoji="0" lang="en-US" altLang="en-US" sz="1600" b="0" i="0" u="none" strike="noStrike" kern="1200" cap="none" spc="0" normalizeH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</a:rPr>
              <a:t>Human and animal vaccines to communities at risk of outbreaks</a:t>
            </a:r>
            <a:r>
              <a:rPr kumimoji="0" lang="en-US" altLang="en-US" sz="1600" b="0" i="0" u="none" strike="noStrike" kern="1200" cap="none" spc="0" normalizeH="0" baseline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</a:rPr>
              <a:t>.  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F3858"/>
              </a:solidFill>
              <a:effectLst/>
              <a:uLnTx/>
              <a:uFillTx/>
              <a:latin typeface="Futura Std Light" panose="020B0402020204020303" pitchFamily="34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93750" algn="l"/>
                <a:tab pos="1082675" algn="l"/>
              </a:tabLst>
              <a:defRPr/>
            </a:pPr>
            <a:r>
              <a:rPr kumimoji="0" lang="en-US" altLang="en-US" sz="2000" b="0" i="0" u="none" strike="noStrike" kern="1200" cap="none" spc="0" normalizeH="0" baseline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</a:rPr>
              <a:t>Integrating the use of </a:t>
            </a:r>
            <a:r>
              <a:rPr lang="en-US" altLang="en-US" sz="2000" dirty="0">
                <a:solidFill>
                  <a:srgbClr val="0F3858"/>
                </a:solidFill>
                <a:latin typeface="Futura Std Light" panose="020B0402020204020303" pitchFamily="34" charset="0"/>
              </a:rPr>
              <a:t>AI to support surveillance, early warning, decision-making, and diagnostic algorithm</a:t>
            </a:r>
            <a:r>
              <a:rPr kumimoji="0" lang="en-US" altLang="en-US" sz="2000" b="0" i="0" u="none" strike="noStrike" kern="1200" cap="none" spc="0" normalizeH="0" baseline="0" dirty="0">
                <a:ln>
                  <a:noFill/>
                </a:ln>
                <a:solidFill>
                  <a:srgbClr val="0F3858"/>
                </a:solidFill>
                <a:effectLst/>
                <a:uLnTx/>
                <a:uFillTx/>
                <a:latin typeface="Futura Std Light" panose="020B0402020204020303" pitchFamily="34" charset="0"/>
              </a:rPr>
              <a:t>.</a:t>
            </a:r>
            <a:endParaRPr kumimoji="0" lang="en-US" altLang="en-US" sz="2000" b="0" i="0" u="none" strike="noStrike" kern="1200" cap="none" spc="0" normalizeH="0" dirty="0">
              <a:ln>
                <a:noFill/>
              </a:ln>
              <a:solidFill>
                <a:srgbClr val="0F3858"/>
              </a:solidFill>
              <a:effectLst/>
              <a:uLnTx/>
              <a:uFillTx/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4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97D9-BB35-DB07-1EE1-74300740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529" y="1499191"/>
            <a:ext cx="4877834" cy="1350336"/>
          </a:xfrm>
        </p:spPr>
        <p:txBody>
          <a:bodyPr>
            <a:normAutofit fontScale="90000"/>
          </a:bodyPr>
          <a:lstStyle/>
          <a:p>
            <a:r>
              <a:rPr lang="en-US" dirty="0"/>
              <a:t>Response to health emergencies such as </a:t>
            </a:r>
            <a:r>
              <a:rPr lang="en-US" dirty="0">
                <a:solidFill>
                  <a:schemeClr val="tx1"/>
                </a:solidFill>
              </a:rPr>
              <a:t>COVID-19</a:t>
            </a:r>
            <a:r>
              <a:rPr lang="en-US" dirty="0"/>
              <a:t> and </a:t>
            </a:r>
            <a:r>
              <a:rPr lang="en-US" dirty="0">
                <a:solidFill>
                  <a:schemeClr val="tx1"/>
                </a:solidFill>
              </a:rPr>
              <a:t>Mpox</a:t>
            </a:r>
            <a:r>
              <a:rPr lang="en-US" dirty="0"/>
              <a:t> in Rwanda</a:t>
            </a:r>
          </a:p>
        </p:txBody>
      </p:sp>
      <p:pic>
        <p:nvPicPr>
          <p:cNvPr id="7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D43FE37E-6459-4DC8-62BF-AE3761E8B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8" y="5742060"/>
            <a:ext cx="11846780" cy="1126095"/>
          </a:xfrm>
          <a:prstGeom prst="rect">
            <a:avLst/>
          </a:prstGeom>
        </p:spPr>
      </p:pic>
      <p:pic>
        <p:nvPicPr>
          <p:cNvPr id="6" name="Content Placeholder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62" y="99419"/>
            <a:ext cx="8755014" cy="60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4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915022"/>
            <a:ext cx="4327452" cy="20520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utura Std Light"/>
                <a:cs typeface="Arial"/>
              </a:rPr>
              <a:t>Investing in strengthening the pandemic preparedness, prevention, and response in Africa</a:t>
            </a:r>
          </a:p>
        </p:txBody>
      </p:sp>
      <p:pic>
        <p:nvPicPr>
          <p:cNvPr id="6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D43FE37E-6459-4DC8-62BF-AE3761E8B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" y="4740877"/>
            <a:ext cx="12182354" cy="21586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498" y="131135"/>
            <a:ext cx="7583971" cy="54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3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D098C86-F8D2-F249-BAB5-E044350BD1C8}" vid="{6A992130-8C8A-3442-A735-C67414F47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9F5F7D-EE89-4E00-9C52-896187B8E499}"/>
</file>

<file path=customXml/itemProps2.xml><?xml version="1.0" encoding="utf-8"?>
<ds:datastoreItem xmlns:ds="http://schemas.openxmlformats.org/officeDocument/2006/customXml" ds:itemID="{91CAAAC1-F0F3-43EC-ADF2-4AF1D161417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4549803-6a6b-484e-a289-70d76010b226"/>
    <ds:schemaRef ds:uri="http://schemas.microsoft.com/office/2006/metadata/properties"/>
    <ds:schemaRef ds:uri="c08e9092-efc7-4ceb-83ea-7a257c2012d5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577783-C383-4399-A01F-EE390AF857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415</Words>
  <Application>Microsoft Office PowerPoint</Application>
  <PresentationFormat>Grand écran</PresentationFormat>
  <Paragraphs>70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Prof. Claude Mambo Muvunyi,   Director General, Rwanda Biomedical Center (RBC),  Rwanda </vt:lpstr>
      <vt:lpstr>Présentation PowerPoint</vt:lpstr>
      <vt:lpstr>Présentation PowerPoint</vt:lpstr>
      <vt:lpstr>Integrated surveillance &amp; response system</vt:lpstr>
      <vt:lpstr>Enhancing vaccines ecosystem in Africa through partnership</vt:lpstr>
      <vt:lpstr>Leading evidence-based Health System</vt:lpstr>
      <vt:lpstr>Présentation PowerPoint</vt:lpstr>
      <vt:lpstr>Response to health emergencies such as COVID-19 and Mpox in Rwanda</vt:lpstr>
      <vt:lpstr>Investing in strengthening the pandemic preparedness, prevention, and response in Africa</vt:lpstr>
      <vt:lpstr>Thank you!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Office RBC</cp:lastModifiedBy>
  <cp:revision>298</cp:revision>
  <cp:lastPrinted>2024-03-28T16:49:30Z</cp:lastPrinted>
  <dcterms:created xsi:type="dcterms:W3CDTF">2024-01-24T08:51:44Z</dcterms:created>
  <dcterms:modified xsi:type="dcterms:W3CDTF">2024-10-24T14:41:35Z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  <property fmtid="{D5CDD505-2E9C-101B-9397-08002B2CF9AE}" pid="3" name="MediaServiceImageTags">
    <vt:lpwstr/>
  </property>
</Properties>
</file>