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 id="2147483681" r:id="rId6"/>
  </p:sldMasterIdLst>
  <p:notesMasterIdLst>
    <p:notesMasterId r:id="rId30"/>
  </p:notesMasterIdLst>
  <p:handoutMasterIdLst>
    <p:handoutMasterId r:id="rId31"/>
  </p:handoutMasterIdLst>
  <p:sldIdLst>
    <p:sldId id="2147471618" r:id="rId7"/>
    <p:sldId id="2147471613" r:id="rId8"/>
    <p:sldId id="2147471624" r:id="rId9"/>
    <p:sldId id="2147471194" r:id="rId10"/>
    <p:sldId id="2147471625" r:id="rId11"/>
    <p:sldId id="2147471312" r:id="rId12"/>
    <p:sldId id="2147471062" r:id="rId13"/>
    <p:sldId id="2147471635" r:id="rId14"/>
    <p:sldId id="2147471626" r:id="rId15"/>
    <p:sldId id="2147471639" r:id="rId16"/>
    <p:sldId id="2147471638" r:id="rId17"/>
    <p:sldId id="2147471181" r:id="rId18"/>
    <p:sldId id="270" r:id="rId19"/>
    <p:sldId id="2147471208" r:id="rId20"/>
    <p:sldId id="1993219231" r:id="rId21"/>
    <p:sldId id="2147471640" r:id="rId22"/>
    <p:sldId id="2147471629" r:id="rId23"/>
    <p:sldId id="2147471389" r:id="rId24"/>
    <p:sldId id="2147471195" r:id="rId25"/>
    <p:sldId id="2147471390" r:id="rId26"/>
    <p:sldId id="2147471631" r:id="rId27"/>
    <p:sldId id="2147471439" r:id="rId28"/>
    <p:sldId id="21474716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0BA"/>
    <a:srgbClr val="0F3858"/>
    <a:srgbClr val="5AAE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BCF70-BA20-3A49-9B16-A60F40110481}" v="2" dt="2024-10-24T14:38:41.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11" autoAdjust="0"/>
    <p:restoredTop sz="94745"/>
  </p:normalViewPr>
  <p:slideViewPr>
    <p:cSldViewPr snapToGrid="0">
      <p:cViewPr varScale="1">
        <p:scale>
          <a:sx n="70" d="100"/>
          <a:sy n="70" d="100"/>
        </p:scale>
        <p:origin x="756" y="52"/>
      </p:cViewPr>
      <p:guideLst/>
    </p:cSldViewPr>
  </p:slideViewPr>
  <p:notesTextViewPr>
    <p:cViewPr>
      <p:scale>
        <a:sx n="1" d="1"/>
        <a:sy n="1" d="1"/>
      </p:scale>
      <p:origin x="0" y="0"/>
    </p:cViewPr>
  </p:notesTextViewPr>
  <p:sorterViewPr>
    <p:cViewPr>
      <p:scale>
        <a:sx n="100" d="100"/>
        <a:sy n="100" d="100"/>
      </p:scale>
      <p:origin x="0" y="-8028"/>
    </p:cViewPr>
  </p:sorterViewPr>
  <p:notesViewPr>
    <p:cSldViewPr snapToGrid="0">
      <p:cViewPr>
        <p:scale>
          <a:sx n="1" d="2"/>
          <a:sy n="1" d="2"/>
        </p:scale>
        <p:origin x="27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phaële Ismaïli" userId="S::raphaele.ismaili@ianphi.org::22e4389f-b5be-4379-98af-0b2fad5d35e7" providerId="AD" clId="Web-{30BBCF70-BA20-3A49-9B16-A60F40110481}"/>
    <pc:docChg chg="modSld">
      <pc:chgData name="Raphaële Ismaïli" userId="S::raphaele.ismaili@ianphi.org::22e4389f-b5be-4379-98af-0b2fad5d35e7" providerId="AD" clId="Web-{30BBCF70-BA20-3A49-9B16-A60F40110481}" dt="2024-10-24T14:38:41.157" v="1"/>
      <pc:docMkLst>
        <pc:docMk/>
      </pc:docMkLst>
      <pc:sldChg chg="addSp delSp">
        <pc:chgData name="Raphaële Ismaïli" userId="S::raphaele.ismaili@ianphi.org::22e4389f-b5be-4379-98af-0b2fad5d35e7" providerId="AD" clId="Web-{30BBCF70-BA20-3A49-9B16-A60F40110481}" dt="2024-10-24T14:38:41.157" v="1"/>
        <pc:sldMkLst>
          <pc:docMk/>
          <pc:sldMk cId="1234444318" sldId="2147471609"/>
        </pc:sldMkLst>
        <pc:picChg chg="add">
          <ac:chgData name="Raphaële Ismaïli" userId="S::raphaele.ismaili@ianphi.org::22e4389f-b5be-4379-98af-0b2fad5d35e7" providerId="AD" clId="Web-{30BBCF70-BA20-3A49-9B16-A60F40110481}" dt="2024-10-24T14:38:41.157" v="1"/>
          <ac:picMkLst>
            <pc:docMk/>
            <pc:sldMk cId="1234444318" sldId="2147471609"/>
            <ac:picMk id="4" creationId="{28073B70-B8C6-ECBC-1D73-6398E84BF44A}"/>
          </ac:picMkLst>
        </pc:picChg>
        <pc:picChg chg="del">
          <ac:chgData name="Raphaële Ismaïli" userId="S::raphaele.ismaili@ianphi.org::22e4389f-b5be-4379-98af-0b2fad5d35e7" providerId="AD" clId="Web-{30BBCF70-BA20-3A49-9B16-A60F40110481}" dt="2024-10-24T14:38:37.782" v="0"/>
          <ac:picMkLst>
            <pc:docMk/>
            <pc:sldMk cId="1234444318" sldId="2147471609"/>
            <ac:picMk id="5" creationId="{3D91DAC5-A759-8A25-C1F1-EA9C3076F22A}"/>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D1108-E6F1-284C-AE78-F4B0634B7B2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94AC3896-45F2-5340-971B-89EF733E8BE3}">
      <dgm:prSet custT="1"/>
      <dgm:spPr/>
      <dgm:t>
        <a:bodyPr/>
        <a:lstStyle/>
        <a:p>
          <a:r>
            <a:rPr lang="en-US" sz="1800" dirty="0"/>
            <a:t>Watching Brief ( Aug 16)  &amp;  support  CARICOM statement: Aug 22</a:t>
          </a:r>
          <a:endParaRPr lang="en-TT" sz="1800" dirty="0"/>
        </a:p>
      </dgm:t>
    </dgm:pt>
    <dgm:pt modelId="{A76B4217-489C-B64A-8495-7995FA856E9D}" type="parTrans" cxnId="{D1CA9B51-1321-3B47-8A40-3FCD8BC1C456}">
      <dgm:prSet/>
      <dgm:spPr/>
      <dgm:t>
        <a:bodyPr/>
        <a:lstStyle/>
        <a:p>
          <a:endParaRPr lang="en-GB" sz="1800"/>
        </a:p>
      </dgm:t>
    </dgm:pt>
    <dgm:pt modelId="{08E542CD-E33E-F344-8EA7-BAAADD3603A1}" type="sibTrans" cxnId="{D1CA9B51-1321-3B47-8A40-3FCD8BC1C456}">
      <dgm:prSet/>
      <dgm:spPr/>
      <dgm:t>
        <a:bodyPr/>
        <a:lstStyle/>
        <a:p>
          <a:endParaRPr lang="en-GB" sz="1800"/>
        </a:p>
      </dgm:t>
    </dgm:pt>
    <dgm:pt modelId="{44504838-CACE-1044-B787-0F18462B5F82}">
      <dgm:prSet custT="1"/>
      <dgm:spPr/>
      <dgm:t>
        <a:bodyPr/>
        <a:lstStyle/>
        <a:p>
          <a:r>
            <a:rPr lang="en-US" sz="1800" dirty="0"/>
            <a:t>Enhanced awareness &amp; surveillance:  : syndromic , visitor based  &amp; contact tracing  , ports of entry,  front line workers </a:t>
          </a:r>
          <a:endParaRPr lang="en-TT" sz="1800" dirty="0"/>
        </a:p>
      </dgm:t>
    </dgm:pt>
    <dgm:pt modelId="{1E51FD93-15FB-B84E-901D-389DC0E5CB10}" type="parTrans" cxnId="{82CB84B3-AC92-3740-91BD-79CAFD88AF84}">
      <dgm:prSet/>
      <dgm:spPr/>
      <dgm:t>
        <a:bodyPr/>
        <a:lstStyle/>
        <a:p>
          <a:endParaRPr lang="en-GB" sz="1800"/>
        </a:p>
      </dgm:t>
    </dgm:pt>
    <dgm:pt modelId="{49014999-2464-624A-AADF-E17DB718C9A2}" type="sibTrans" cxnId="{82CB84B3-AC92-3740-91BD-79CAFD88AF84}">
      <dgm:prSet/>
      <dgm:spPr/>
      <dgm:t>
        <a:bodyPr/>
        <a:lstStyle/>
        <a:p>
          <a:endParaRPr lang="en-GB" sz="1800"/>
        </a:p>
      </dgm:t>
    </dgm:pt>
    <dgm:pt modelId="{EFCE2231-F2C0-E94C-A438-9F892585FC83}">
      <dgm:prSet custT="1"/>
      <dgm:spPr/>
      <dgm:t>
        <a:bodyPr/>
        <a:lstStyle/>
        <a:p>
          <a:r>
            <a:rPr lang="en-TT" sz="1800" dirty="0"/>
            <a:t>Laboratory Testing and Guidelines </a:t>
          </a:r>
        </a:p>
      </dgm:t>
    </dgm:pt>
    <dgm:pt modelId="{9885A9F1-B41B-0843-9982-18A2016E6A75}" type="parTrans" cxnId="{E48CAF9A-CF17-8347-88BD-622795302EF5}">
      <dgm:prSet/>
      <dgm:spPr/>
      <dgm:t>
        <a:bodyPr/>
        <a:lstStyle/>
        <a:p>
          <a:endParaRPr lang="en-GB" sz="1800"/>
        </a:p>
      </dgm:t>
    </dgm:pt>
    <dgm:pt modelId="{B2A04641-39C0-3F45-AEF4-0FB6680DBC0B}" type="sibTrans" cxnId="{E48CAF9A-CF17-8347-88BD-622795302EF5}">
      <dgm:prSet/>
      <dgm:spPr/>
      <dgm:t>
        <a:bodyPr/>
        <a:lstStyle/>
        <a:p>
          <a:endParaRPr lang="en-GB" sz="1800"/>
        </a:p>
      </dgm:t>
    </dgm:pt>
    <dgm:pt modelId="{107AECBC-E13A-D64E-B919-9C5413C25E91}">
      <dgm:prSet custT="1"/>
      <dgm:spPr/>
      <dgm:t>
        <a:bodyPr/>
        <a:lstStyle/>
        <a:p>
          <a:r>
            <a:rPr lang="en-US" sz="1800" baseline="0" dirty="0"/>
            <a:t> Tracking passengers from Africa (confidential: CMOs) </a:t>
          </a:r>
          <a:endParaRPr lang="en-TT" sz="1800" baseline="0" dirty="0"/>
        </a:p>
      </dgm:t>
    </dgm:pt>
    <dgm:pt modelId="{C5A29464-F13C-AA4F-A4F5-91E54038B1B6}" type="parTrans" cxnId="{EB3F4875-78BE-2946-BDE0-1F462516D7B5}">
      <dgm:prSet/>
      <dgm:spPr/>
      <dgm:t>
        <a:bodyPr/>
        <a:lstStyle/>
        <a:p>
          <a:endParaRPr lang="en-GB" sz="1800"/>
        </a:p>
      </dgm:t>
    </dgm:pt>
    <dgm:pt modelId="{0BA94F5B-DD9A-8D4F-8113-7DAE48968D0D}" type="sibTrans" cxnId="{EB3F4875-78BE-2946-BDE0-1F462516D7B5}">
      <dgm:prSet/>
      <dgm:spPr/>
      <dgm:t>
        <a:bodyPr/>
        <a:lstStyle/>
        <a:p>
          <a:endParaRPr lang="en-GB" sz="1800"/>
        </a:p>
      </dgm:t>
    </dgm:pt>
    <dgm:pt modelId="{4152F14A-95EC-8246-83CC-701C30D90294}">
      <dgm:prSet custT="1"/>
      <dgm:spPr/>
      <dgm:t>
        <a:bodyPr/>
        <a:lstStyle/>
        <a:p>
          <a:r>
            <a:rPr lang="en-US" sz="1800" dirty="0"/>
            <a:t>Enhanced  daily global scanning agencies (IMPACS, CDC, UKHSA) </a:t>
          </a:r>
          <a:endParaRPr lang="en-TT" sz="1800" dirty="0"/>
        </a:p>
      </dgm:t>
    </dgm:pt>
    <dgm:pt modelId="{74F9AEB0-D619-174F-B7C6-8C38070039DE}" type="parTrans" cxnId="{CA49D298-33B9-D84C-89B1-F4EE83EB796C}">
      <dgm:prSet/>
      <dgm:spPr/>
      <dgm:t>
        <a:bodyPr/>
        <a:lstStyle/>
        <a:p>
          <a:endParaRPr lang="en-GB" sz="1800"/>
        </a:p>
      </dgm:t>
    </dgm:pt>
    <dgm:pt modelId="{B05EF880-D365-FD43-8E1A-19DFA4FE90A4}" type="sibTrans" cxnId="{CA49D298-33B9-D84C-89B1-F4EE83EB796C}">
      <dgm:prSet/>
      <dgm:spPr/>
      <dgm:t>
        <a:bodyPr/>
        <a:lstStyle/>
        <a:p>
          <a:endParaRPr lang="en-GB" sz="1800"/>
        </a:p>
      </dgm:t>
    </dgm:pt>
    <dgm:pt modelId="{E44DEFEE-0FE3-D647-AFC2-0BA0365CD84A}">
      <dgm:prSet custT="1"/>
      <dgm:spPr/>
      <dgm:t>
        <a:bodyPr/>
        <a:lstStyle/>
        <a:p>
          <a:r>
            <a:rPr lang="en-US" sz="1800" dirty="0"/>
            <a:t>Immediate alerting and sending samples to CARPHA</a:t>
          </a:r>
          <a:endParaRPr lang="en-TT" sz="1800" dirty="0"/>
        </a:p>
      </dgm:t>
    </dgm:pt>
    <dgm:pt modelId="{DBF09885-DF3A-7C41-B7D6-2681C2191A72}" type="parTrans" cxnId="{74856C41-0ACF-9B43-A62B-947CB630590C}">
      <dgm:prSet/>
      <dgm:spPr/>
      <dgm:t>
        <a:bodyPr/>
        <a:lstStyle/>
        <a:p>
          <a:endParaRPr lang="en-GB" sz="1800"/>
        </a:p>
      </dgm:t>
    </dgm:pt>
    <dgm:pt modelId="{5F3F541A-0FCA-F846-8CF3-4FB8BD356A2A}" type="sibTrans" cxnId="{74856C41-0ACF-9B43-A62B-947CB630590C}">
      <dgm:prSet/>
      <dgm:spPr/>
      <dgm:t>
        <a:bodyPr/>
        <a:lstStyle/>
        <a:p>
          <a:endParaRPr lang="en-GB" sz="1800"/>
        </a:p>
      </dgm:t>
    </dgm:pt>
    <dgm:pt modelId="{0B9983FB-BB7B-034B-9C0B-DCFC44845F9C}">
      <dgm:prSet custT="1"/>
      <dgm:spPr/>
      <dgm:t>
        <a:bodyPr/>
        <a:lstStyle/>
        <a:p>
          <a:r>
            <a:rPr lang="en-US" sz="1800" dirty="0"/>
            <a:t>Liaising with CMOs, Ministers of Health , Agencies </a:t>
          </a:r>
          <a:endParaRPr lang="en-TT" sz="1800" dirty="0"/>
        </a:p>
      </dgm:t>
    </dgm:pt>
    <dgm:pt modelId="{F4367ECE-DC63-1B48-9523-E841E8F3F903}" type="parTrans" cxnId="{9F6EE793-57AE-BD45-92B8-C86104B39D0E}">
      <dgm:prSet/>
      <dgm:spPr/>
      <dgm:t>
        <a:bodyPr/>
        <a:lstStyle/>
        <a:p>
          <a:endParaRPr lang="en-GB" sz="1800"/>
        </a:p>
      </dgm:t>
    </dgm:pt>
    <dgm:pt modelId="{2DBF7BA8-5A1D-7540-824A-4D832C209536}" type="sibTrans" cxnId="{9F6EE793-57AE-BD45-92B8-C86104B39D0E}">
      <dgm:prSet/>
      <dgm:spPr/>
      <dgm:t>
        <a:bodyPr/>
        <a:lstStyle/>
        <a:p>
          <a:endParaRPr lang="en-GB" sz="1800"/>
        </a:p>
      </dgm:t>
    </dgm:pt>
    <dgm:pt modelId="{40AB7CC6-1950-4E80-A92D-E9E9EF60C3F0}">
      <dgm:prSet custT="1"/>
      <dgm:spPr/>
      <dgm:t>
        <a:bodyPr/>
        <a:lstStyle/>
        <a:p>
          <a:r>
            <a:rPr lang="en-US" sz="1800" dirty="0"/>
            <a:t>Optimize reporting and response mechanisms</a:t>
          </a:r>
        </a:p>
      </dgm:t>
    </dgm:pt>
    <dgm:pt modelId="{D3E0D7C0-381E-4408-B524-DA386CA0F2E1}" type="parTrans" cxnId="{3D3738A8-046F-402D-BB7A-07683F1A63AB}">
      <dgm:prSet/>
      <dgm:spPr/>
      <dgm:t>
        <a:bodyPr/>
        <a:lstStyle/>
        <a:p>
          <a:endParaRPr lang="en-US" sz="1800"/>
        </a:p>
      </dgm:t>
    </dgm:pt>
    <dgm:pt modelId="{2737280C-19A1-4959-84B0-B70631F95AA6}" type="sibTrans" cxnId="{3D3738A8-046F-402D-BB7A-07683F1A63AB}">
      <dgm:prSet/>
      <dgm:spPr/>
      <dgm:t>
        <a:bodyPr/>
        <a:lstStyle/>
        <a:p>
          <a:endParaRPr lang="en-US" sz="1800"/>
        </a:p>
      </dgm:t>
    </dgm:pt>
    <dgm:pt modelId="{352060E7-E496-464C-B43C-F36A22C1D63C}">
      <dgm:prSet custT="1"/>
      <dgm:spPr/>
      <dgm:t>
        <a:bodyPr/>
        <a:lstStyle/>
        <a:p>
          <a:r>
            <a:rPr lang="en-US" sz="1800" dirty="0"/>
            <a:t>Public awareness and vaccination</a:t>
          </a:r>
        </a:p>
      </dgm:t>
    </dgm:pt>
    <dgm:pt modelId="{201ED466-29DA-4979-9D94-F0894B4F218E}" type="parTrans" cxnId="{D927F844-2731-495C-87D2-C305C6D293F6}">
      <dgm:prSet/>
      <dgm:spPr/>
      <dgm:t>
        <a:bodyPr/>
        <a:lstStyle/>
        <a:p>
          <a:endParaRPr lang="en-US" sz="1800"/>
        </a:p>
      </dgm:t>
    </dgm:pt>
    <dgm:pt modelId="{B05CCA29-9F20-4923-AE97-6198AA05BCB0}" type="sibTrans" cxnId="{D927F844-2731-495C-87D2-C305C6D293F6}">
      <dgm:prSet/>
      <dgm:spPr/>
      <dgm:t>
        <a:bodyPr/>
        <a:lstStyle/>
        <a:p>
          <a:endParaRPr lang="en-US" sz="1800"/>
        </a:p>
      </dgm:t>
    </dgm:pt>
    <dgm:pt modelId="{A78442D9-A526-4E1E-9117-6F5EB9F8C34F}">
      <dgm:prSet custT="1"/>
      <dgm:spPr/>
      <dgm:t>
        <a:bodyPr/>
        <a:lstStyle/>
        <a:p>
          <a:r>
            <a:rPr lang="en-TT" sz="1800" dirty="0"/>
            <a:t>Risk communication and tailor specific messages </a:t>
          </a:r>
          <a:endParaRPr lang="en-US" sz="1800" dirty="0"/>
        </a:p>
      </dgm:t>
    </dgm:pt>
    <dgm:pt modelId="{56524B59-26B3-4D93-8F48-FA67DD6ACB79}" type="parTrans" cxnId="{661C84A7-D3A6-4285-8F20-C9EE1C7FAD3F}">
      <dgm:prSet/>
      <dgm:spPr/>
      <dgm:t>
        <a:bodyPr/>
        <a:lstStyle/>
        <a:p>
          <a:endParaRPr lang="en-US" sz="1800"/>
        </a:p>
      </dgm:t>
    </dgm:pt>
    <dgm:pt modelId="{C1C9F666-E755-4E6B-82F5-1E953D4EC4DD}" type="sibTrans" cxnId="{661C84A7-D3A6-4285-8F20-C9EE1C7FAD3F}">
      <dgm:prSet/>
      <dgm:spPr/>
      <dgm:t>
        <a:bodyPr/>
        <a:lstStyle/>
        <a:p>
          <a:endParaRPr lang="en-US" sz="1800"/>
        </a:p>
      </dgm:t>
    </dgm:pt>
    <dgm:pt modelId="{F47F3E06-F96D-0F4F-9BBC-835160384350}" type="pres">
      <dgm:prSet presAssocID="{017D1108-E6F1-284C-AE78-F4B0634B7B21}" presName="linear" presStyleCnt="0">
        <dgm:presLayoutVars>
          <dgm:animLvl val="lvl"/>
          <dgm:resizeHandles val="exact"/>
        </dgm:presLayoutVars>
      </dgm:prSet>
      <dgm:spPr/>
    </dgm:pt>
    <dgm:pt modelId="{D5A8D98A-8517-464C-9A3A-020C49CF0D89}" type="pres">
      <dgm:prSet presAssocID="{94AC3896-45F2-5340-971B-89EF733E8BE3}" presName="parentText" presStyleLbl="node1" presStyleIdx="0" presStyleCnt="10">
        <dgm:presLayoutVars>
          <dgm:chMax val="0"/>
          <dgm:bulletEnabled val="1"/>
        </dgm:presLayoutVars>
      </dgm:prSet>
      <dgm:spPr/>
    </dgm:pt>
    <dgm:pt modelId="{BAD20124-5553-C64A-9D93-6D0CF03DD212}" type="pres">
      <dgm:prSet presAssocID="{08E542CD-E33E-F344-8EA7-BAAADD3603A1}" presName="spacer" presStyleCnt="0"/>
      <dgm:spPr/>
    </dgm:pt>
    <dgm:pt modelId="{100A25F3-1A85-D141-AF63-D987E9B13FD3}" type="pres">
      <dgm:prSet presAssocID="{44504838-CACE-1044-B787-0F18462B5F82}" presName="parentText" presStyleLbl="node1" presStyleIdx="1" presStyleCnt="10">
        <dgm:presLayoutVars>
          <dgm:chMax val="0"/>
          <dgm:bulletEnabled val="1"/>
        </dgm:presLayoutVars>
      </dgm:prSet>
      <dgm:spPr/>
    </dgm:pt>
    <dgm:pt modelId="{D99F6F0F-3DD5-AE49-B852-8AFAC278113E}" type="pres">
      <dgm:prSet presAssocID="{49014999-2464-624A-AADF-E17DB718C9A2}" presName="spacer" presStyleCnt="0"/>
      <dgm:spPr/>
    </dgm:pt>
    <dgm:pt modelId="{4B7A66D7-E78E-C84A-9770-3C8DDEB56CBB}" type="pres">
      <dgm:prSet presAssocID="{EFCE2231-F2C0-E94C-A438-9F892585FC83}" presName="parentText" presStyleLbl="node1" presStyleIdx="2" presStyleCnt="10">
        <dgm:presLayoutVars>
          <dgm:chMax val="0"/>
          <dgm:bulletEnabled val="1"/>
        </dgm:presLayoutVars>
      </dgm:prSet>
      <dgm:spPr/>
    </dgm:pt>
    <dgm:pt modelId="{D4CDC415-A761-234C-B6C3-A05532098548}" type="pres">
      <dgm:prSet presAssocID="{B2A04641-39C0-3F45-AEF4-0FB6680DBC0B}" presName="spacer" presStyleCnt="0"/>
      <dgm:spPr/>
    </dgm:pt>
    <dgm:pt modelId="{19B8D376-20BF-7D40-B559-16A3A6D3076B}" type="pres">
      <dgm:prSet presAssocID="{107AECBC-E13A-D64E-B919-9C5413C25E91}" presName="parentText" presStyleLbl="node1" presStyleIdx="3" presStyleCnt="10">
        <dgm:presLayoutVars>
          <dgm:chMax val="0"/>
          <dgm:bulletEnabled val="1"/>
        </dgm:presLayoutVars>
      </dgm:prSet>
      <dgm:spPr/>
    </dgm:pt>
    <dgm:pt modelId="{8485F63B-6635-3C45-85D8-71E922AC82F2}" type="pres">
      <dgm:prSet presAssocID="{0BA94F5B-DD9A-8D4F-8113-7DAE48968D0D}" presName="spacer" presStyleCnt="0"/>
      <dgm:spPr/>
    </dgm:pt>
    <dgm:pt modelId="{8809E253-9CC0-6C4B-AB42-0E47C51BFBA3}" type="pres">
      <dgm:prSet presAssocID="{4152F14A-95EC-8246-83CC-701C30D90294}" presName="parentText" presStyleLbl="node1" presStyleIdx="4" presStyleCnt="10">
        <dgm:presLayoutVars>
          <dgm:chMax val="0"/>
          <dgm:bulletEnabled val="1"/>
        </dgm:presLayoutVars>
      </dgm:prSet>
      <dgm:spPr/>
    </dgm:pt>
    <dgm:pt modelId="{8B3F49EC-8893-874C-976F-9045AC8A8ABA}" type="pres">
      <dgm:prSet presAssocID="{B05EF880-D365-FD43-8E1A-19DFA4FE90A4}" presName="spacer" presStyleCnt="0"/>
      <dgm:spPr/>
    </dgm:pt>
    <dgm:pt modelId="{3007E245-E04D-AF4E-9562-2F53F2BC2C30}" type="pres">
      <dgm:prSet presAssocID="{E44DEFEE-0FE3-D647-AFC2-0BA0365CD84A}" presName="parentText" presStyleLbl="node1" presStyleIdx="5" presStyleCnt="10">
        <dgm:presLayoutVars>
          <dgm:chMax val="0"/>
          <dgm:bulletEnabled val="1"/>
        </dgm:presLayoutVars>
      </dgm:prSet>
      <dgm:spPr/>
    </dgm:pt>
    <dgm:pt modelId="{6BEF22BD-4D44-3B4E-BFC6-CC9D8999AC0D}" type="pres">
      <dgm:prSet presAssocID="{5F3F541A-0FCA-F846-8CF3-4FB8BD356A2A}" presName="spacer" presStyleCnt="0"/>
      <dgm:spPr/>
    </dgm:pt>
    <dgm:pt modelId="{0177B121-CD2D-2243-A8DB-728D5DD74AD1}" type="pres">
      <dgm:prSet presAssocID="{0B9983FB-BB7B-034B-9C0B-DCFC44845F9C}" presName="parentText" presStyleLbl="node1" presStyleIdx="6" presStyleCnt="10">
        <dgm:presLayoutVars>
          <dgm:chMax val="0"/>
          <dgm:bulletEnabled val="1"/>
        </dgm:presLayoutVars>
      </dgm:prSet>
      <dgm:spPr/>
    </dgm:pt>
    <dgm:pt modelId="{86336D78-8430-43CE-8E5B-0058C2DDDA13}" type="pres">
      <dgm:prSet presAssocID="{2DBF7BA8-5A1D-7540-824A-4D832C209536}" presName="spacer" presStyleCnt="0"/>
      <dgm:spPr/>
    </dgm:pt>
    <dgm:pt modelId="{DCBC7BA9-B925-48F2-9E0C-CDD7339DE66F}" type="pres">
      <dgm:prSet presAssocID="{40AB7CC6-1950-4E80-A92D-E9E9EF60C3F0}" presName="parentText" presStyleLbl="node1" presStyleIdx="7" presStyleCnt="10">
        <dgm:presLayoutVars>
          <dgm:chMax val="0"/>
          <dgm:bulletEnabled val="1"/>
        </dgm:presLayoutVars>
      </dgm:prSet>
      <dgm:spPr/>
    </dgm:pt>
    <dgm:pt modelId="{996115D3-28CD-43D3-99BB-3E66F664FE32}" type="pres">
      <dgm:prSet presAssocID="{2737280C-19A1-4959-84B0-B70631F95AA6}" presName="spacer" presStyleCnt="0"/>
      <dgm:spPr/>
    </dgm:pt>
    <dgm:pt modelId="{03EF8E4A-6388-4A25-A254-84A19F8E1E4F}" type="pres">
      <dgm:prSet presAssocID="{A78442D9-A526-4E1E-9117-6F5EB9F8C34F}" presName="parentText" presStyleLbl="node1" presStyleIdx="8" presStyleCnt="10">
        <dgm:presLayoutVars>
          <dgm:chMax val="0"/>
          <dgm:bulletEnabled val="1"/>
        </dgm:presLayoutVars>
      </dgm:prSet>
      <dgm:spPr/>
    </dgm:pt>
    <dgm:pt modelId="{626C4BD7-6331-4E62-B8E8-EA512B546FA9}" type="pres">
      <dgm:prSet presAssocID="{C1C9F666-E755-4E6B-82F5-1E953D4EC4DD}" presName="spacer" presStyleCnt="0"/>
      <dgm:spPr/>
    </dgm:pt>
    <dgm:pt modelId="{46D247A1-BE6B-4AFA-985B-A3E33EFA8FEF}" type="pres">
      <dgm:prSet presAssocID="{352060E7-E496-464C-B43C-F36A22C1D63C}" presName="parentText" presStyleLbl="node1" presStyleIdx="9" presStyleCnt="10">
        <dgm:presLayoutVars>
          <dgm:chMax val="0"/>
          <dgm:bulletEnabled val="1"/>
        </dgm:presLayoutVars>
      </dgm:prSet>
      <dgm:spPr/>
    </dgm:pt>
  </dgm:ptLst>
  <dgm:cxnLst>
    <dgm:cxn modelId="{2C59461D-437B-4B09-BD8C-C0B93F69DC54}" type="presOf" srcId="{A78442D9-A526-4E1E-9117-6F5EB9F8C34F}" destId="{03EF8E4A-6388-4A25-A254-84A19F8E1E4F}" srcOrd="0" destOrd="0" presId="urn:microsoft.com/office/officeart/2005/8/layout/vList2"/>
    <dgm:cxn modelId="{74856C41-0ACF-9B43-A62B-947CB630590C}" srcId="{017D1108-E6F1-284C-AE78-F4B0634B7B21}" destId="{E44DEFEE-0FE3-D647-AFC2-0BA0365CD84A}" srcOrd="5" destOrd="0" parTransId="{DBF09885-DF3A-7C41-B7D6-2681C2191A72}" sibTransId="{5F3F541A-0FCA-F846-8CF3-4FB8BD356A2A}"/>
    <dgm:cxn modelId="{D927F844-2731-495C-87D2-C305C6D293F6}" srcId="{017D1108-E6F1-284C-AE78-F4B0634B7B21}" destId="{352060E7-E496-464C-B43C-F36A22C1D63C}" srcOrd="9" destOrd="0" parTransId="{201ED466-29DA-4979-9D94-F0894B4F218E}" sibTransId="{B05CCA29-9F20-4923-AE97-6198AA05BCB0}"/>
    <dgm:cxn modelId="{92C4DC6D-20E1-4913-B2A4-D8247A44D9FE}" type="presOf" srcId="{352060E7-E496-464C-B43C-F36A22C1D63C}" destId="{46D247A1-BE6B-4AFA-985B-A3E33EFA8FEF}" srcOrd="0" destOrd="0" presId="urn:microsoft.com/office/officeart/2005/8/layout/vList2"/>
    <dgm:cxn modelId="{D1CA9B51-1321-3B47-8A40-3FCD8BC1C456}" srcId="{017D1108-E6F1-284C-AE78-F4B0634B7B21}" destId="{94AC3896-45F2-5340-971B-89EF733E8BE3}" srcOrd="0" destOrd="0" parTransId="{A76B4217-489C-B64A-8495-7995FA856E9D}" sibTransId="{08E542CD-E33E-F344-8EA7-BAAADD3603A1}"/>
    <dgm:cxn modelId="{EB3F4875-78BE-2946-BDE0-1F462516D7B5}" srcId="{017D1108-E6F1-284C-AE78-F4B0634B7B21}" destId="{107AECBC-E13A-D64E-B919-9C5413C25E91}" srcOrd="3" destOrd="0" parTransId="{C5A29464-F13C-AA4F-A4F5-91E54038B1B6}" sibTransId="{0BA94F5B-DD9A-8D4F-8113-7DAE48968D0D}"/>
    <dgm:cxn modelId="{82D3F859-4053-4693-A887-802CA1CD6B5C}" type="presOf" srcId="{40AB7CC6-1950-4E80-A92D-E9E9EF60C3F0}" destId="{DCBC7BA9-B925-48F2-9E0C-CDD7339DE66F}" srcOrd="0" destOrd="0" presId="urn:microsoft.com/office/officeart/2005/8/layout/vList2"/>
    <dgm:cxn modelId="{0A339081-4DD3-7346-839C-350A94545DD3}" type="presOf" srcId="{0B9983FB-BB7B-034B-9C0B-DCFC44845F9C}" destId="{0177B121-CD2D-2243-A8DB-728D5DD74AD1}" srcOrd="0" destOrd="0" presId="urn:microsoft.com/office/officeart/2005/8/layout/vList2"/>
    <dgm:cxn modelId="{1CF5C292-9617-8147-A8CB-2D3A876B98C3}" type="presOf" srcId="{44504838-CACE-1044-B787-0F18462B5F82}" destId="{100A25F3-1A85-D141-AF63-D987E9B13FD3}" srcOrd="0" destOrd="0" presId="urn:microsoft.com/office/officeart/2005/8/layout/vList2"/>
    <dgm:cxn modelId="{9F6EE793-57AE-BD45-92B8-C86104B39D0E}" srcId="{017D1108-E6F1-284C-AE78-F4B0634B7B21}" destId="{0B9983FB-BB7B-034B-9C0B-DCFC44845F9C}" srcOrd="6" destOrd="0" parTransId="{F4367ECE-DC63-1B48-9523-E841E8F3F903}" sibTransId="{2DBF7BA8-5A1D-7540-824A-4D832C209536}"/>
    <dgm:cxn modelId="{CA49D298-33B9-D84C-89B1-F4EE83EB796C}" srcId="{017D1108-E6F1-284C-AE78-F4B0634B7B21}" destId="{4152F14A-95EC-8246-83CC-701C30D90294}" srcOrd="4" destOrd="0" parTransId="{74F9AEB0-D619-174F-B7C6-8C38070039DE}" sibTransId="{B05EF880-D365-FD43-8E1A-19DFA4FE90A4}"/>
    <dgm:cxn modelId="{E48CAF9A-CF17-8347-88BD-622795302EF5}" srcId="{017D1108-E6F1-284C-AE78-F4B0634B7B21}" destId="{EFCE2231-F2C0-E94C-A438-9F892585FC83}" srcOrd="2" destOrd="0" parTransId="{9885A9F1-B41B-0843-9982-18A2016E6A75}" sibTransId="{B2A04641-39C0-3F45-AEF4-0FB6680DBC0B}"/>
    <dgm:cxn modelId="{09EA21A7-8E01-BE4C-8DF2-64983ADE83A8}" type="presOf" srcId="{107AECBC-E13A-D64E-B919-9C5413C25E91}" destId="{19B8D376-20BF-7D40-B559-16A3A6D3076B}" srcOrd="0" destOrd="0" presId="urn:microsoft.com/office/officeart/2005/8/layout/vList2"/>
    <dgm:cxn modelId="{661C84A7-D3A6-4285-8F20-C9EE1C7FAD3F}" srcId="{017D1108-E6F1-284C-AE78-F4B0634B7B21}" destId="{A78442D9-A526-4E1E-9117-6F5EB9F8C34F}" srcOrd="8" destOrd="0" parTransId="{56524B59-26B3-4D93-8F48-FA67DD6ACB79}" sibTransId="{C1C9F666-E755-4E6B-82F5-1E953D4EC4DD}"/>
    <dgm:cxn modelId="{3D3738A8-046F-402D-BB7A-07683F1A63AB}" srcId="{017D1108-E6F1-284C-AE78-F4B0634B7B21}" destId="{40AB7CC6-1950-4E80-A92D-E9E9EF60C3F0}" srcOrd="7" destOrd="0" parTransId="{D3E0D7C0-381E-4408-B524-DA386CA0F2E1}" sibTransId="{2737280C-19A1-4959-84B0-B70631F95AA6}"/>
    <dgm:cxn modelId="{D1B990AA-C47C-5D44-BCED-358691A7BF16}" type="presOf" srcId="{EFCE2231-F2C0-E94C-A438-9F892585FC83}" destId="{4B7A66D7-E78E-C84A-9770-3C8DDEB56CBB}" srcOrd="0" destOrd="0" presId="urn:microsoft.com/office/officeart/2005/8/layout/vList2"/>
    <dgm:cxn modelId="{82CB84B3-AC92-3740-91BD-79CAFD88AF84}" srcId="{017D1108-E6F1-284C-AE78-F4B0634B7B21}" destId="{44504838-CACE-1044-B787-0F18462B5F82}" srcOrd="1" destOrd="0" parTransId="{1E51FD93-15FB-B84E-901D-389DC0E5CB10}" sibTransId="{49014999-2464-624A-AADF-E17DB718C9A2}"/>
    <dgm:cxn modelId="{AB4395CE-7760-5747-9D68-1876F0D046BE}" type="presOf" srcId="{017D1108-E6F1-284C-AE78-F4B0634B7B21}" destId="{F47F3E06-F96D-0F4F-9BBC-835160384350}" srcOrd="0" destOrd="0" presId="urn:microsoft.com/office/officeart/2005/8/layout/vList2"/>
    <dgm:cxn modelId="{5480C2D1-DF28-6147-9A02-E07115AA052E}" type="presOf" srcId="{4152F14A-95EC-8246-83CC-701C30D90294}" destId="{8809E253-9CC0-6C4B-AB42-0E47C51BFBA3}" srcOrd="0" destOrd="0" presId="urn:microsoft.com/office/officeart/2005/8/layout/vList2"/>
    <dgm:cxn modelId="{8B63ABEF-43DB-BA4B-BE65-87AA8C3DEBCA}" type="presOf" srcId="{E44DEFEE-0FE3-D647-AFC2-0BA0365CD84A}" destId="{3007E245-E04D-AF4E-9562-2F53F2BC2C30}" srcOrd="0" destOrd="0" presId="urn:microsoft.com/office/officeart/2005/8/layout/vList2"/>
    <dgm:cxn modelId="{B0B9FCFA-5861-C64E-9196-49B7D7A5E612}" type="presOf" srcId="{94AC3896-45F2-5340-971B-89EF733E8BE3}" destId="{D5A8D98A-8517-464C-9A3A-020C49CF0D89}" srcOrd="0" destOrd="0" presId="urn:microsoft.com/office/officeart/2005/8/layout/vList2"/>
    <dgm:cxn modelId="{9E37DE1A-FF28-2A43-B10F-69404F20EA0E}" type="presParOf" srcId="{F47F3E06-F96D-0F4F-9BBC-835160384350}" destId="{D5A8D98A-8517-464C-9A3A-020C49CF0D89}" srcOrd="0" destOrd="0" presId="urn:microsoft.com/office/officeart/2005/8/layout/vList2"/>
    <dgm:cxn modelId="{CD6687DE-163B-074D-A056-DD3487301448}" type="presParOf" srcId="{F47F3E06-F96D-0F4F-9BBC-835160384350}" destId="{BAD20124-5553-C64A-9D93-6D0CF03DD212}" srcOrd="1" destOrd="0" presId="urn:microsoft.com/office/officeart/2005/8/layout/vList2"/>
    <dgm:cxn modelId="{1B24BE38-8106-394B-A3E5-36678982819C}" type="presParOf" srcId="{F47F3E06-F96D-0F4F-9BBC-835160384350}" destId="{100A25F3-1A85-D141-AF63-D987E9B13FD3}" srcOrd="2" destOrd="0" presId="urn:microsoft.com/office/officeart/2005/8/layout/vList2"/>
    <dgm:cxn modelId="{96D76545-4717-5246-B12F-9509CD6931FC}" type="presParOf" srcId="{F47F3E06-F96D-0F4F-9BBC-835160384350}" destId="{D99F6F0F-3DD5-AE49-B852-8AFAC278113E}" srcOrd="3" destOrd="0" presId="urn:microsoft.com/office/officeart/2005/8/layout/vList2"/>
    <dgm:cxn modelId="{72D4A993-8D47-DE41-BAAB-B487072F5F11}" type="presParOf" srcId="{F47F3E06-F96D-0F4F-9BBC-835160384350}" destId="{4B7A66D7-E78E-C84A-9770-3C8DDEB56CBB}" srcOrd="4" destOrd="0" presId="urn:microsoft.com/office/officeart/2005/8/layout/vList2"/>
    <dgm:cxn modelId="{25755077-4668-7A40-805B-F9B6789702F7}" type="presParOf" srcId="{F47F3E06-F96D-0F4F-9BBC-835160384350}" destId="{D4CDC415-A761-234C-B6C3-A05532098548}" srcOrd="5" destOrd="0" presId="urn:microsoft.com/office/officeart/2005/8/layout/vList2"/>
    <dgm:cxn modelId="{6A16FC07-2B14-B446-AE96-F1960F5D9D53}" type="presParOf" srcId="{F47F3E06-F96D-0F4F-9BBC-835160384350}" destId="{19B8D376-20BF-7D40-B559-16A3A6D3076B}" srcOrd="6" destOrd="0" presId="urn:microsoft.com/office/officeart/2005/8/layout/vList2"/>
    <dgm:cxn modelId="{2BD465F2-5890-634A-B4F7-B0874ACF397A}" type="presParOf" srcId="{F47F3E06-F96D-0F4F-9BBC-835160384350}" destId="{8485F63B-6635-3C45-85D8-71E922AC82F2}" srcOrd="7" destOrd="0" presId="urn:microsoft.com/office/officeart/2005/8/layout/vList2"/>
    <dgm:cxn modelId="{6CD2F7F5-7A17-9B4D-9579-CF67299F1AF4}" type="presParOf" srcId="{F47F3E06-F96D-0F4F-9BBC-835160384350}" destId="{8809E253-9CC0-6C4B-AB42-0E47C51BFBA3}" srcOrd="8" destOrd="0" presId="urn:microsoft.com/office/officeart/2005/8/layout/vList2"/>
    <dgm:cxn modelId="{43B8A968-884A-8E48-B5BC-2626E98379FF}" type="presParOf" srcId="{F47F3E06-F96D-0F4F-9BBC-835160384350}" destId="{8B3F49EC-8893-874C-976F-9045AC8A8ABA}" srcOrd="9" destOrd="0" presId="urn:microsoft.com/office/officeart/2005/8/layout/vList2"/>
    <dgm:cxn modelId="{08E0AE45-2C79-3445-B28C-34C0C39B14E5}" type="presParOf" srcId="{F47F3E06-F96D-0F4F-9BBC-835160384350}" destId="{3007E245-E04D-AF4E-9562-2F53F2BC2C30}" srcOrd="10" destOrd="0" presId="urn:microsoft.com/office/officeart/2005/8/layout/vList2"/>
    <dgm:cxn modelId="{152F2BA0-A9AB-FE47-B027-E7328CC3BB14}" type="presParOf" srcId="{F47F3E06-F96D-0F4F-9BBC-835160384350}" destId="{6BEF22BD-4D44-3B4E-BFC6-CC9D8999AC0D}" srcOrd="11" destOrd="0" presId="urn:microsoft.com/office/officeart/2005/8/layout/vList2"/>
    <dgm:cxn modelId="{DE314C73-879F-9244-8E76-119355A1BDCB}" type="presParOf" srcId="{F47F3E06-F96D-0F4F-9BBC-835160384350}" destId="{0177B121-CD2D-2243-A8DB-728D5DD74AD1}" srcOrd="12" destOrd="0" presId="urn:microsoft.com/office/officeart/2005/8/layout/vList2"/>
    <dgm:cxn modelId="{EAFE120C-574D-4D61-9394-425DA7F69286}" type="presParOf" srcId="{F47F3E06-F96D-0F4F-9BBC-835160384350}" destId="{86336D78-8430-43CE-8E5B-0058C2DDDA13}" srcOrd="13" destOrd="0" presId="urn:microsoft.com/office/officeart/2005/8/layout/vList2"/>
    <dgm:cxn modelId="{598B06EB-6FBC-4191-A490-33E06343F19E}" type="presParOf" srcId="{F47F3E06-F96D-0F4F-9BBC-835160384350}" destId="{DCBC7BA9-B925-48F2-9E0C-CDD7339DE66F}" srcOrd="14" destOrd="0" presId="urn:microsoft.com/office/officeart/2005/8/layout/vList2"/>
    <dgm:cxn modelId="{46A72F2D-8789-41A5-B10E-5C550892C69D}" type="presParOf" srcId="{F47F3E06-F96D-0F4F-9BBC-835160384350}" destId="{996115D3-28CD-43D3-99BB-3E66F664FE32}" srcOrd="15" destOrd="0" presId="urn:microsoft.com/office/officeart/2005/8/layout/vList2"/>
    <dgm:cxn modelId="{F4D3FC42-46E2-42F1-A1A0-7309E47D1CA9}" type="presParOf" srcId="{F47F3E06-F96D-0F4F-9BBC-835160384350}" destId="{03EF8E4A-6388-4A25-A254-84A19F8E1E4F}" srcOrd="16" destOrd="0" presId="urn:microsoft.com/office/officeart/2005/8/layout/vList2"/>
    <dgm:cxn modelId="{A91DB52E-A533-4D75-9974-97D0C024145F}" type="presParOf" srcId="{F47F3E06-F96D-0F4F-9BBC-835160384350}" destId="{626C4BD7-6331-4E62-B8E8-EA512B546FA9}" srcOrd="17" destOrd="0" presId="urn:microsoft.com/office/officeart/2005/8/layout/vList2"/>
    <dgm:cxn modelId="{7261D642-33AA-4EE8-AEC1-9DBFD3B1BAB3}" type="presParOf" srcId="{F47F3E06-F96D-0F4F-9BBC-835160384350}" destId="{46D247A1-BE6B-4AFA-985B-A3E33EFA8FEF}" srcOrd="1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9B3D5-39E7-4905-AA90-0B55284881C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04BD642-D6E0-4FB9-B3BB-AE96564AD95E}">
      <dgm:prSet/>
      <dgm:spPr/>
      <dgm:t>
        <a:bodyPr/>
        <a:lstStyle/>
        <a:p>
          <a:r>
            <a:rPr lang="en-US" dirty="0"/>
            <a:t>Risk of an infection from Measles in an unvaccinated person is higher now, post COVID-19</a:t>
          </a:r>
        </a:p>
      </dgm:t>
    </dgm:pt>
    <dgm:pt modelId="{F01DF4EE-0E16-4A66-A137-CE30E24A35B5}" type="parTrans" cxnId="{68CB974D-BF0A-46F8-B6B1-5CE85E6A50AA}">
      <dgm:prSet/>
      <dgm:spPr/>
      <dgm:t>
        <a:bodyPr/>
        <a:lstStyle/>
        <a:p>
          <a:endParaRPr lang="en-US"/>
        </a:p>
      </dgm:t>
    </dgm:pt>
    <dgm:pt modelId="{4456B82D-F833-4F00-A58A-834DDF62FD3C}" type="sibTrans" cxnId="{68CB974D-BF0A-46F8-B6B1-5CE85E6A50AA}">
      <dgm:prSet/>
      <dgm:spPr/>
      <dgm:t>
        <a:bodyPr/>
        <a:lstStyle/>
        <a:p>
          <a:endParaRPr lang="en-US"/>
        </a:p>
      </dgm:t>
    </dgm:pt>
    <dgm:pt modelId="{3969B022-8303-4DBC-BFA0-786C067AD788}">
      <dgm:prSet/>
      <dgm:spPr/>
      <dgm:t>
        <a:bodyPr/>
        <a:lstStyle/>
        <a:p>
          <a:r>
            <a:rPr lang="en-US" dirty="0"/>
            <a:t>Urgent need to review </a:t>
          </a:r>
          <a:r>
            <a:rPr lang="en-US" dirty="0">
              <a:solidFill>
                <a:srgbClr val="FFFF00"/>
              </a:solidFill>
            </a:rPr>
            <a:t>Detection, Notification and Response </a:t>
          </a:r>
          <a:r>
            <a:rPr lang="en-US" dirty="0"/>
            <a:t>actions and to communicate the guidelines widely again.</a:t>
          </a:r>
        </a:p>
      </dgm:t>
    </dgm:pt>
    <dgm:pt modelId="{22326457-31A1-4370-A6D5-63CEC13848E0}" type="parTrans" cxnId="{64FF39E0-BE60-47B8-B68E-97932B73039D}">
      <dgm:prSet/>
      <dgm:spPr/>
      <dgm:t>
        <a:bodyPr/>
        <a:lstStyle/>
        <a:p>
          <a:endParaRPr lang="en-US"/>
        </a:p>
      </dgm:t>
    </dgm:pt>
    <dgm:pt modelId="{BA4977EE-0ED3-49A0-BA47-539DE929F15F}" type="sibTrans" cxnId="{64FF39E0-BE60-47B8-B68E-97932B73039D}">
      <dgm:prSet/>
      <dgm:spPr/>
      <dgm:t>
        <a:bodyPr/>
        <a:lstStyle/>
        <a:p>
          <a:endParaRPr lang="en-US"/>
        </a:p>
      </dgm:t>
    </dgm:pt>
    <dgm:pt modelId="{33FA5D3D-7198-42C9-A616-33788DEFE9DF}" type="pres">
      <dgm:prSet presAssocID="{5849B3D5-39E7-4905-AA90-0B55284881CB}" presName="root" presStyleCnt="0">
        <dgm:presLayoutVars>
          <dgm:dir/>
          <dgm:resizeHandles val="exact"/>
        </dgm:presLayoutVars>
      </dgm:prSet>
      <dgm:spPr/>
    </dgm:pt>
    <dgm:pt modelId="{F82D368F-2E03-4428-A8FC-097B75007EC2}" type="pres">
      <dgm:prSet presAssocID="{604BD642-D6E0-4FB9-B3BB-AE96564AD95E}" presName="compNode" presStyleCnt="0"/>
      <dgm:spPr/>
    </dgm:pt>
    <dgm:pt modelId="{5A421248-0D00-4835-BC11-97379E7AB923}" type="pres">
      <dgm:prSet presAssocID="{604BD642-D6E0-4FB9-B3BB-AE96564AD95E}" presName="bgRect" presStyleLbl="bgShp" presStyleIdx="0" presStyleCnt="2"/>
      <dgm:spPr/>
    </dgm:pt>
    <dgm:pt modelId="{A94F2500-3617-4845-AA74-0214CA95095F}" type="pres">
      <dgm:prSet presAssocID="{604BD642-D6E0-4FB9-B3BB-AE96564AD95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D2713316-514A-4DF8-80BA-BFE90520E026}" type="pres">
      <dgm:prSet presAssocID="{604BD642-D6E0-4FB9-B3BB-AE96564AD95E}" presName="spaceRect" presStyleCnt="0"/>
      <dgm:spPr/>
    </dgm:pt>
    <dgm:pt modelId="{05A8CF8C-3638-4F5C-8869-8D841D2A4A5D}" type="pres">
      <dgm:prSet presAssocID="{604BD642-D6E0-4FB9-B3BB-AE96564AD95E}" presName="parTx" presStyleLbl="revTx" presStyleIdx="0" presStyleCnt="2">
        <dgm:presLayoutVars>
          <dgm:chMax val="0"/>
          <dgm:chPref val="0"/>
        </dgm:presLayoutVars>
      </dgm:prSet>
      <dgm:spPr/>
    </dgm:pt>
    <dgm:pt modelId="{B5EB4504-3C20-4821-BC36-EDC25C504ABA}" type="pres">
      <dgm:prSet presAssocID="{4456B82D-F833-4F00-A58A-834DDF62FD3C}" presName="sibTrans" presStyleCnt="0"/>
      <dgm:spPr/>
    </dgm:pt>
    <dgm:pt modelId="{61E68B54-2A96-4FB0-804E-91363DB008C0}" type="pres">
      <dgm:prSet presAssocID="{3969B022-8303-4DBC-BFA0-786C067AD788}" presName="compNode" presStyleCnt="0"/>
      <dgm:spPr/>
    </dgm:pt>
    <dgm:pt modelId="{43CDDA3F-A261-4B9F-8231-EE970887D57E}" type="pres">
      <dgm:prSet presAssocID="{3969B022-8303-4DBC-BFA0-786C067AD788}" presName="bgRect" presStyleLbl="bgShp" presStyleIdx="1" presStyleCnt="2"/>
      <dgm:spPr/>
    </dgm:pt>
    <dgm:pt modelId="{5F056BB3-CB11-42C8-9912-52179FE0DE51}" type="pres">
      <dgm:prSet presAssocID="{3969B022-8303-4DBC-BFA0-786C067AD7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nger"/>
        </a:ext>
      </dgm:extLst>
    </dgm:pt>
    <dgm:pt modelId="{6221E407-6631-4C88-B577-2C7428FB9360}" type="pres">
      <dgm:prSet presAssocID="{3969B022-8303-4DBC-BFA0-786C067AD788}" presName="spaceRect" presStyleCnt="0"/>
      <dgm:spPr/>
    </dgm:pt>
    <dgm:pt modelId="{F69DE970-F2B1-4B36-AB0D-604529AE3F51}" type="pres">
      <dgm:prSet presAssocID="{3969B022-8303-4DBC-BFA0-786C067AD788}" presName="parTx" presStyleLbl="revTx" presStyleIdx="1" presStyleCnt="2" custScaleX="125162">
        <dgm:presLayoutVars>
          <dgm:chMax val="0"/>
          <dgm:chPref val="0"/>
        </dgm:presLayoutVars>
      </dgm:prSet>
      <dgm:spPr/>
    </dgm:pt>
  </dgm:ptLst>
  <dgm:cxnLst>
    <dgm:cxn modelId="{A0FC2C35-7AE2-4A8F-895F-4F80F4AA2F87}" type="presOf" srcId="{5849B3D5-39E7-4905-AA90-0B55284881CB}" destId="{33FA5D3D-7198-42C9-A616-33788DEFE9DF}" srcOrd="0" destOrd="0" presId="urn:microsoft.com/office/officeart/2018/2/layout/IconVerticalSolidList"/>
    <dgm:cxn modelId="{68CB974D-BF0A-46F8-B6B1-5CE85E6A50AA}" srcId="{5849B3D5-39E7-4905-AA90-0B55284881CB}" destId="{604BD642-D6E0-4FB9-B3BB-AE96564AD95E}" srcOrd="0" destOrd="0" parTransId="{F01DF4EE-0E16-4A66-A137-CE30E24A35B5}" sibTransId="{4456B82D-F833-4F00-A58A-834DDF62FD3C}"/>
    <dgm:cxn modelId="{4DE68B9C-F2EF-4534-834C-85CC4BDDDF50}" type="presOf" srcId="{3969B022-8303-4DBC-BFA0-786C067AD788}" destId="{F69DE970-F2B1-4B36-AB0D-604529AE3F51}" srcOrd="0" destOrd="0" presId="urn:microsoft.com/office/officeart/2018/2/layout/IconVerticalSolidList"/>
    <dgm:cxn modelId="{9629BFA1-2F02-487C-96BE-3A114EE9AC3C}" type="presOf" srcId="{604BD642-D6E0-4FB9-B3BB-AE96564AD95E}" destId="{05A8CF8C-3638-4F5C-8869-8D841D2A4A5D}" srcOrd="0" destOrd="0" presId="urn:microsoft.com/office/officeart/2018/2/layout/IconVerticalSolidList"/>
    <dgm:cxn modelId="{64FF39E0-BE60-47B8-B68E-97932B73039D}" srcId="{5849B3D5-39E7-4905-AA90-0B55284881CB}" destId="{3969B022-8303-4DBC-BFA0-786C067AD788}" srcOrd="1" destOrd="0" parTransId="{22326457-31A1-4370-A6D5-63CEC13848E0}" sibTransId="{BA4977EE-0ED3-49A0-BA47-539DE929F15F}"/>
    <dgm:cxn modelId="{F47C3AB8-2049-4B84-93DF-94FBB4A8FDCA}" type="presParOf" srcId="{33FA5D3D-7198-42C9-A616-33788DEFE9DF}" destId="{F82D368F-2E03-4428-A8FC-097B75007EC2}" srcOrd="0" destOrd="0" presId="urn:microsoft.com/office/officeart/2018/2/layout/IconVerticalSolidList"/>
    <dgm:cxn modelId="{D46FA273-A7D0-4D0A-9AB5-7BB2318CF9CA}" type="presParOf" srcId="{F82D368F-2E03-4428-A8FC-097B75007EC2}" destId="{5A421248-0D00-4835-BC11-97379E7AB923}" srcOrd="0" destOrd="0" presId="urn:microsoft.com/office/officeart/2018/2/layout/IconVerticalSolidList"/>
    <dgm:cxn modelId="{8F189D4C-8581-48A2-A93C-EC1EB84ED600}" type="presParOf" srcId="{F82D368F-2E03-4428-A8FC-097B75007EC2}" destId="{A94F2500-3617-4845-AA74-0214CA95095F}" srcOrd="1" destOrd="0" presId="urn:microsoft.com/office/officeart/2018/2/layout/IconVerticalSolidList"/>
    <dgm:cxn modelId="{E9ABF0DD-59C5-4C34-9065-6B75705B0F6C}" type="presParOf" srcId="{F82D368F-2E03-4428-A8FC-097B75007EC2}" destId="{D2713316-514A-4DF8-80BA-BFE90520E026}" srcOrd="2" destOrd="0" presId="urn:microsoft.com/office/officeart/2018/2/layout/IconVerticalSolidList"/>
    <dgm:cxn modelId="{76221A93-8DA1-4E7A-85F7-477E9648953D}" type="presParOf" srcId="{F82D368F-2E03-4428-A8FC-097B75007EC2}" destId="{05A8CF8C-3638-4F5C-8869-8D841D2A4A5D}" srcOrd="3" destOrd="0" presId="urn:microsoft.com/office/officeart/2018/2/layout/IconVerticalSolidList"/>
    <dgm:cxn modelId="{6F9838E3-3D74-4B57-81E4-421A31C2F399}" type="presParOf" srcId="{33FA5D3D-7198-42C9-A616-33788DEFE9DF}" destId="{B5EB4504-3C20-4821-BC36-EDC25C504ABA}" srcOrd="1" destOrd="0" presId="urn:microsoft.com/office/officeart/2018/2/layout/IconVerticalSolidList"/>
    <dgm:cxn modelId="{3843A562-4BFF-4B0E-9830-D5B476A46E28}" type="presParOf" srcId="{33FA5D3D-7198-42C9-A616-33788DEFE9DF}" destId="{61E68B54-2A96-4FB0-804E-91363DB008C0}" srcOrd="2" destOrd="0" presId="urn:microsoft.com/office/officeart/2018/2/layout/IconVerticalSolidList"/>
    <dgm:cxn modelId="{48AD99CB-8B05-42C7-A059-F82980C8E7D2}" type="presParOf" srcId="{61E68B54-2A96-4FB0-804E-91363DB008C0}" destId="{43CDDA3F-A261-4B9F-8231-EE970887D57E}" srcOrd="0" destOrd="0" presId="urn:microsoft.com/office/officeart/2018/2/layout/IconVerticalSolidList"/>
    <dgm:cxn modelId="{D34CEB8A-2FEC-4A73-A874-0F958317A40C}" type="presParOf" srcId="{61E68B54-2A96-4FB0-804E-91363DB008C0}" destId="{5F056BB3-CB11-42C8-9912-52179FE0DE51}" srcOrd="1" destOrd="0" presId="urn:microsoft.com/office/officeart/2018/2/layout/IconVerticalSolidList"/>
    <dgm:cxn modelId="{5B60560D-0351-4EBD-B231-F3F8D2D76A86}" type="presParOf" srcId="{61E68B54-2A96-4FB0-804E-91363DB008C0}" destId="{6221E407-6631-4C88-B577-2C7428FB9360}" srcOrd="2" destOrd="0" presId="urn:microsoft.com/office/officeart/2018/2/layout/IconVerticalSolidList"/>
    <dgm:cxn modelId="{0F0BF679-C4B3-4D0F-BE7E-06954F425D9C}" type="presParOf" srcId="{61E68B54-2A96-4FB0-804E-91363DB008C0}" destId="{F69DE970-F2B1-4B36-AB0D-604529AE3F5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0F0D41-375E-4D53-978B-426E7DE65F6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BC3114A2-4C2D-4FBF-9204-44E17EB6DB8C}">
      <dgm:prSet custT="1"/>
      <dgm:spPr/>
      <dgm:t>
        <a:bodyPr/>
        <a:lstStyle/>
        <a:p>
          <a:r>
            <a:rPr lang="en-US" sz="1600"/>
            <a:t>Emergency Chief Medical Officers Meeting, May 16, 2024</a:t>
          </a:r>
        </a:p>
      </dgm:t>
    </dgm:pt>
    <dgm:pt modelId="{A7B4D601-1AA5-4B3D-8A9F-989654B1A2A8}" type="parTrans" cxnId="{67E52B8C-690F-4A87-9DEA-5078515F658A}">
      <dgm:prSet/>
      <dgm:spPr/>
      <dgm:t>
        <a:bodyPr/>
        <a:lstStyle/>
        <a:p>
          <a:endParaRPr lang="en-US" sz="1600"/>
        </a:p>
      </dgm:t>
    </dgm:pt>
    <dgm:pt modelId="{FF45A1A6-FFCA-41E2-862D-DCC3F615113A}" type="sibTrans" cxnId="{67E52B8C-690F-4A87-9DEA-5078515F658A}">
      <dgm:prSet/>
      <dgm:spPr/>
      <dgm:t>
        <a:bodyPr/>
        <a:lstStyle/>
        <a:p>
          <a:endParaRPr lang="en-US" sz="1600"/>
        </a:p>
      </dgm:t>
    </dgm:pt>
    <dgm:pt modelId="{6D5555A9-3C57-41FC-86CE-65E83041E290}">
      <dgm:prSet custT="1"/>
      <dgm:spPr/>
      <dgm:t>
        <a:bodyPr/>
        <a:lstStyle/>
        <a:p>
          <a:r>
            <a:rPr lang="en-US" sz="1600"/>
            <a:t>Measles Update/brief  May 15, 2024</a:t>
          </a:r>
        </a:p>
      </dgm:t>
    </dgm:pt>
    <dgm:pt modelId="{2F5C57FB-9DCD-4D97-91D4-70EF30F3064A}" type="parTrans" cxnId="{3EAA1DE8-5713-4FA3-BFAB-39E168A9F390}">
      <dgm:prSet/>
      <dgm:spPr/>
      <dgm:t>
        <a:bodyPr/>
        <a:lstStyle/>
        <a:p>
          <a:endParaRPr lang="en-US" sz="1600"/>
        </a:p>
      </dgm:t>
    </dgm:pt>
    <dgm:pt modelId="{62128DB3-F9F7-4B68-8D6C-60D91F6418DF}" type="sibTrans" cxnId="{3EAA1DE8-5713-4FA3-BFAB-39E168A9F390}">
      <dgm:prSet/>
      <dgm:spPr/>
      <dgm:t>
        <a:bodyPr/>
        <a:lstStyle/>
        <a:p>
          <a:endParaRPr lang="en-US" sz="1600"/>
        </a:p>
      </dgm:t>
    </dgm:pt>
    <dgm:pt modelId="{CB42609E-53C8-4EAE-9BA8-676B12AC8815}">
      <dgm:prSet custT="1"/>
      <dgm:spPr/>
      <dgm:t>
        <a:bodyPr/>
        <a:lstStyle/>
        <a:p>
          <a:r>
            <a:rPr lang="en-TT" sz="1600"/>
            <a:t>Laboratory testing,  &amp; provision  of 2hour test during global cricket mass gatherings event  </a:t>
          </a:r>
          <a:endParaRPr lang="en-US" sz="1600"/>
        </a:p>
      </dgm:t>
    </dgm:pt>
    <dgm:pt modelId="{3FDB030D-D99F-435F-907B-6CB76E978138}" type="parTrans" cxnId="{0C76C8C1-9B15-4309-8306-F3F7BB20FE6D}">
      <dgm:prSet/>
      <dgm:spPr/>
      <dgm:t>
        <a:bodyPr/>
        <a:lstStyle/>
        <a:p>
          <a:endParaRPr lang="en-US" sz="1600"/>
        </a:p>
      </dgm:t>
    </dgm:pt>
    <dgm:pt modelId="{1A26A51D-3935-4D78-9372-84B6D561B9AD}" type="sibTrans" cxnId="{0C76C8C1-9B15-4309-8306-F3F7BB20FE6D}">
      <dgm:prSet/>
      <dgm:spPr/>
      <dgm:t>
        <a:bodyPr/>
        <a:lstStyle/>
        <a:p>
          <a:endParaRPr lang="en-US" sz="1600"/>
        </a:p>
      </dgm:t>
    </dgm:pt>
    <dgm:pt modelId="{DEAB8ACE-07DB-4A49-A95C-879EE2F78BF0}">
      <dgm:prSet custT="1"/>
      <dgm:spPr/>
      <dgm:t>
        <a:bodyPr/>
        <a:lstStyle/>
        <a:p>
          <a:r>
            <a:rPr lang="en-US" sz="1600"/>
            <a:t>Laboratory, Training and provision of testing, supplies to CMS</a:t>
          </a:r>
        </a:p>
      </dgm:t>
    </dgm:pt>
    <dgm:pt modelId="{C8E68511-195F-417F-9983-0C48572E58AC}" type="parTrans" cxnId="{2C0E0C1E-AB58-457B-AB25-360B95688C34}">
      <dgm:prSet/>
      <dgm:spPr/>
      <dgm:t>
        <a:bodyPr/>
        <a:lstStyle/>
        <a:p>
          <a:endParaRPr lang="en-US" sz="1600"/>
        </a:p>
      </dgm:t>
    </dgm:pt>
    <dgm:pt modelId="{F139FFD3-00EA-43F4-8F81-DDE128F492F7}" type="sibTrans" cxnId="{2C0E0C1E-AB58-457B-AB25-360B95688C34}">
      <dgm:prSet/>
      <dgm:spPr/>
      <dgm:t>
        <a:bodyPr/>
        <a:lstStyle/>
        <a:p>
          <a:endParaRPr lang="en-US" sz="1600"/>
        </a:p>
      </dgm:t>
    </dgm:pt>
    <dgm:pt modelId="{004244E9-284F-4441-9D20-B7E1ECD8AD3E}">
      <dgm:prSet custT="1"/>
      <dgm:spPr/>
      <dgm:t>
        <a:bodyPr/>
        <a:lstStyle/>
        <a:p>
          <a:r>
            <a:rPr lang="en-US" sz="1600"/>
            <a:t>Surveillance refresher in 7 CMS (ANT, DOM,GRN,GUY, SVG, STL, TTO) </a:t>
          </a:r>
        </a:p>
      </dgm:t>
    </dgm:pt>
    <dgm:pt modelId="{5F081747-97F8-4B81-A085-61994B3212CC}" type="parTrans" cxnId="{D2E967D1-42CD-48FB-9646-7BFFCB2A36E5}">
      <dgm:prSet/>
      <dgm:spPr/>
      <dgm:t>
        <a:bodyPr/>
        <a:lstStyle/>
        <a:p>
          <a:endParaRPr lang="en-US" sz="1600"/>
        </a:p>
      </dgm:t>
    </dgm:pt>
    <dgm:pt modelId="{FE5EEBFE-52C6-408B-8AF3-55407026FA8B}" type="sibTrans" cxnId="{D2E967D1-42CD-48FB-9646-7BFFCB2A36E5}">
      <dgm:prSet/>
      <dgm:spPr/>
      <dgm:t>
        <a:bodyPr/>
        <a:lstStyle/>
        <a:p>
          <a:endParaRPr lang="en-US" sz="1600"/>
        </a:p>
      </dgm:t>
    </dgm:pt>
    <dgm:pt modelId="{D6008BDC-5279-4899-B385-FCF54F8C8854}">
      <dgm:prSet custT="1"/>
      <dgm:spPr/>
      <dgm:t>
        <a:bodyPr/>
        <a:lstStyle/>
        <a:p>
          <a:r>
            <a:rPr lang="en-US" sz="1600" dirty="0" err="1"/>
            <a:t>SimEx</a:t>
          </a:r>
          <a:r>
            <a:rPr lang="en-US" sz="1600" dirty="0"/>
            <a:t> using Measles</a:t>
          </a:r>
        </a:p>
      </dgm:t>
    </dgm:pt>
    <dgm:pt modelId="{84C448C5-3C22-4875-9B5E-6D867D578F71}" type="parTrans" cxnId="{3709DD03-CD07-4D53-A71E-BC42A8333510}">
      <dgm:prSet/>
      <dgm:spPr/>
      <dgm:t>
        <a:bodyPr/>
        <a:lstStyle/>
        <a:p>
          <a:endParaRPr lang="en-US" sz="1600"/>
        </a:p>
      </dgm:t>
    </dgm:pt>
    <dgm:pt modelId="{82BA27AF-579B-40A5-86F1-2A2652BAE276}" type="sibTrans" cxnId="{3709DD03-CD07-4D53-A71E-BC42A8333510}">
      <dgm:prSet/>
      <dgm:spPr/>
      <dgm:t>
        <a:bodyPr/>
        <a:lstStyle/>
        <a:p>
          <a:endParaRPr lang="en-US" sz="1600"/>
        </a:p>
      </dgm:t>
    </dgm:pt>
    <dgm:pt modelId="{0169D83E-0EAC-49F7-8C64-3A7A1E80691E}">
      <dgm:prSet custT="1"/>
      <dgm:spPr/>
      <dgm:t>
        <a:bodyPr/>
        <a:lstStyle/>
        <a:p>
          <a:r>
            <a:rPr lang="en-TT" sz="1600"/>
            <a:t>Coordination with PAHO EPI and other agencies </a:t>
          </a:r>
          <a:endParaRPr lang="en-US" sz="1600"/>
        </a:p>
      </dgm:t>
    </dgm:pt>
    <dgm:pt modelId="{C54C17C5-4972-4594-AF21-82A3CD9405A6}" type="parTrans" cxnId="{895F39FC-DF02-422D-B179-E975E710C7FD}">
      <dgm:prSet/>
      <dgm:spPr/>
      <dgm:t>
        <a:bodyPr/>
        <a:lstStyle/>
        <a:p>
          <a:endParaRPr lang="en-US" sz="1600"/>
        </a:p>
      </dgm:t>
    </dgm:pt>
    <dgm:pt modelId="{C09FA6E4-314B-4E39-8397-23DC336A3ECB}" type="sibTrans" cxnId="{895F39FC-DF02-422D-B179-E975E710C7FD}">
      <dgm:prSet/>
      <dgm:spPr/>
      <dgm:t>
        <a:bodyPr/>
        <a:lstStyle/>
        <a:p>
          <a:endParaRPr lang="en-US" sz="1600"/>
        </a:p>
      </dgm:t>
    </dgm:pt>
    <dgm:pt modelId="{1E50E368-DA59-4240-A759-8DC5C1402105}">
      <dgm:prSet custT="1"/>
      <dgm:spPr/>
      <dgm:t>
        <a:bodyPr/>
        <a:lstStyle/>
        <a:p>
          <a:r>
            <a:rPr lang="en-US" sz="1600"/>
            <a:t>Rash and fever included in the Visitor-Based surveillance tool and in MGSS tools being used for the ICC T20 Men’s CWC, with once cases as an alert</a:t>
          </a:r>
        </a:p>
      </dgm:t>
    </dgm:pt>
    <dgm:pt modelId="{0D9F4E0B-1765-4317-80AB-0D49D082D9AF}" type="parTrans" cxnId="{669AD814-4CE8-4948-A128-C0F65DC8E2BA}">
      <dgm:prSet/>
      <dgm:spPr/>
      <dgm:t>
        <a:bodyPr/>
        <a:lstStyle/>
        <a:p>
          <a:endParaRPr lang="en-US" sz="1600"/>
        </a:p>
      </dgm:t>
    </dgm:pt>
    <dgm:pt modelId="{BB512FFB-A190-4EF4-8C5F-D2168BD4F376}" type="sibTrans" cxnId="{669AD814-4CE8-4948-A128-C0F65DC8E2BA}">
      <dgm:prSet/>
      <dgm:spPr/>
      <dgm:t>
        <a:bodyPr/>
        <a:lstStyle/>
        <a:p>
          <a:endParaRPr lang="en-US" sz="1600"/>
        </a:p>
      </dgm:t>
    </dgm:pt>
    <dgm:pt modelId="{4A186B40-7DA4-40F4-B3BF-301506D84121}">
      <dgm:prSet custT="1"/>
      <dgm:spPr/>
      <dgm:t>
        <a:bodyPr/>
        <a:lstStyle/>
        <a:p>
          <a:r>
            <a:rPr lang="en-US" sz="1600"/>
            <a:t>Flag and urgently send samples fitting the profile to CARPHA for testing</a:t>
          </a:r>
        </a:p>
      </dgm:t>
    </dgm:pt>
    <dgm:pt modelId="{237C91E6-2622-4A3C-ACB4-BFCBBB914D3F}" type="parTrans" cxnId="{44E57879-057A-4593-B1ED-32E0097D793C}">
      <dgm:prSet/>
      <dgm:spPr/>
      <dgm:t>
        <a:bodyPr/>
        <a:lstStyle/>
        <a:p>
          <a:endParaRPr lang="en-US" sz="1600"/>
        </a:p>
      </dgm:t>
    </dgm:pt>
    <dgm:pt modelId="{5EFE3DC0-9DA3-4777-A480-EF80B0EF4C3D}" type="sibTrans" cxnId="{44E57879-057A-4593-B1ED-32E0097D793C}">
      <dgm:prSet/>
      <dgm:spPr/>
      <dgm:t>
        <a:bodyPr/>
        <a:lstStyle/>
        <a:p>
          <a:endParaRPr lang="en-US" sz="1600"/>
        </a:p>
      </dgm:t>
    </dgm:pt>
    <dgm:pt modelId="{55B356B4-2BCD-4A93-B488-B828EDC276EB}">
      <dgm:prSet custT="1"/>
      <dgm:spPr/>
      <dgm:t>
        <a:bodyPr/>
        <a:lstStyle/>
        <a:p>
          <a:r>
            <a:rPr lang="en-US" sz="1600"/>
            <a:t>Enhanced tourism-based surveillance for travellers arriving by air and sea </a:t>
          </a:r>
        </a:p>
      </dgm:t>
    </dgm:pt>
    <dgm:pt modelId="{B5BB26C0-46EE-4B35-A0F4-B6437D2C59B0}" type="parTrans" cxnId="{448BB6C2-6C4F-4962-811E-1D7EE65A6F96}">
      <dgm:prSet/>
      <dgm:spPr/>
      <dgm:t>
        <a:bodyPr/>
        <a:lstStyle/>
        <a:p>
          <a:endParaRPr lang="en-US" sz="1600"/>
        </a:p>
      </dgm:t>
    </dgm:pt>
    <dgm:pt modelId="{0BA8840B-C587-40EA-AEE4-2F26D8E27DC2}" type="sibTrans" cxnId="{448BB6C2-6C4F-4962-811E-1D7EE65A6F96}">
      <dgm:prSet/>
      <dgm:spPr/>
      <dgm:t>
        <a:bodyPr/>
        <a:lstStyle/>
        <a:p>
          <a:endParaRPr lang="en-US" sz="1600"/>
        </a:p>
      </dgm:t>
    </dgm:pt>
    <dgm:pt modelId="{B168FD18-832E-4ED2-AC50-7936C7FFCE54}" type="pres">
      <dgm:prSet presAssocID="{720F0D41-375E-4D53-978B-426E7DE65F6B}" presName="linear" presStyleCnt="0">
        <dgm:presLayoutVars>
          <dgm:animLvl val="lvl"/>
          <dgm:resizeHandles val="exact"/>
        </dgm:presLayoutVars>
      </dgm:prSet>
      <dgm:spPr/>
    </dgm:pt>
    <dgm:pt modelId="{BE4578FE-2831-4BAB-9CCF-4B7FE1E075B7}" type="pres">
      <dgm:prSet presAssocID="{BC3114A2-4C2D-4FBF-9204-44E17EB6DB8C}" presName="parentText" presStyleLbl="node1" presStyleIdx="0" presStyleCnt="10">
        <dgm:presLayoutVars>
          <dgm:chMax val="0"/>
          <dgm:bulletEnabled val="1"/>
        </dgm:presLayoutVars>
      </dgm:prSet>
      <dgm:spPr/>
    </dgm:pt>
    <dgm:pt modelId="{6ECEFA21-AC2F-4D49-97F7-3FFDCC267153}" type="pres">
      <dgm:prSet presAssocID="{FF45A1A6-FFCA-41E2-862D-DCC3F615113A}" presName="spacer" presStyleCnt="0"/>
      <dgm:spPr/>
    </dgm:pt>
    <dgm:pt modelId="{53CAAD7F-E8DA-4D55-A089-7954BA15E084}" type="pres">
      <dgm:prSet presAssocID="{6D5555A9-3C57-41FC-86CE-65E83041E290}" presName="parentText" presStyleLbl="node1" presStyleIdx="1" presStyleCnt="10">
        <dgm:presLayoutVars>
          <dgm:chMax val="0"/>
          <dgm:bulletEnabled val="1"/>
        </dgm:presLayoutVars>
      </dgm:prSet>
      <dgm:spPr/>
    </dgm:pt>
    <dgm:pt modelId="{F84C94DA-5FF3-4D54-86BE-470CEED12737}" type="pres">
      <dgm:prSet presAssocID="{62128DB3-F9F7-4B68-8D6C-60D91F6418DF}" presName="spacer" presStyleCnt="0"/>
      <dgm:spPr/>
    </dgm:pt>
    <dgm:pt modelId="{5BA96D60-2D56-4FEF-9F6C-43382F85D6DD}" type="pres">
      <dgm:prSet presAssocID="{CB42609E-53C8-4EAE-9BA8-676B12AC8815}" presName="parentText" presStyleLbl="node1" presStyleIdx="2" presStyleCnt="10">
        <dgm:presLayoutVars>
          <dgm:chMax val="0"/>
          <dgm:bulletEnabled val="1"/>
        </dgm:presLayoutVars>
      </dgm:prSet>
      <dgm:spPr/>
    </dgm:pt>
    <dgm:pt modelId="{73868FDA-829E-4710-B58B-09B87F6E207E}" type="pres">
      <dgm:prSet presAssocID="{1A26A51D-3935-4D78-9372-84B6D561B9AD}" presName="spacer" presStyleCnt="0"/>
      <dgm:spPr/>
    </dgm:pt>
    <dgm:pt modelId="{829D903F-6030-4C7A-AD17-1289E2214385}" type="pres">
      <dgm:prSet presAssocID="{DEAB8ACE-07DB-4A49-A95C-879EE2F78BF0}" presName="parentText" presStyleLbl="node1" presStyleIdx="3" presStyleCnt="10">
        <dgm:presLayoutVars>
          <dgm:chMax val="0"/>
          <dgm:bulletEnabled val="1"/>
        </dgm:presLayoutVars>
      </dgm:prSet>
      <dgm:spPr/>
    </dgm:pt>
    <dgm:pt modelId="{7A04F222-D3C4-4111-BFBD-D399842AB004}" type="pres">
      <dgm:prSet presAssocID="{F139FFD3-00EA-43F4-8F81-DDE128F492F7}" presName="spacer" presStyleCnt="0"/>
      <dgm:spPr/>
    </dgm:pt>
    <dgm:pt modelId="{41104F93-7C63-4334-905E-BC79AB95E035}" type="pres">
      <dgm:prSet presAssocID="{004244E9-284F-4441-9D20-B7E1ECD8AD3E}" presName="parentText" presStyleLbl="node1" presStyleIdx="4" presStyleCnt="10">
        <dgm:presLayoutVars>
          <dgm:chMax val="0"/>
          <dgm:bulletEnabled val="1"/>
        </dgm:presLayoutVars>
      </dgm:prSet>
      <dgm:spPr/>
    </dgm:pt>
    <dgm:pt modelId="{FBE513B4-4D66-4784-8993-B0E224E47B30}" type="pres">
      <dgm:prSet presAssocID="{FE5EEBFE-52C6-408B-8AF3-55407026FA8B}" presName="spacer" presStyleCnt="0"/>
      <dgm:spPr/>
    </dgm:pt>
    <dgm:pt modelId="{7051D48C-D894-41D0-B33B-4D3EDC54250C}" type="pres">
      <dgm:prSet presAssocID="{D6008BDC-5279-4899-B385-FCF54F8C8854}" presName="parentText" presStyleLbl="node1" presStyleIdx="5" presStyleCnt="10">
        <dgm:presLayoutVars>
          <dgm:chMax val="0"/>
          <dgm:bulletEnabled val="1"/>
        </dgm:presLayoutVars>
      </dgm:prSet>
      <dgm:spPr/>
    </dgm:pt>
    <dgm:pt modelId="{04BC0CCB-239A-4737-9D48-D61D67239850}" type="pres">
      <dgm:prSet presAssocID="{82BA27AF-579B-40A5-86F1-2A2652BAE276}" presName="spacer" presStyleCnt="0"/>
      <dgm:spPr/>
    </dgm:pt>
    <dgm:pt modelId="{2EAA7BE6-5892-467B-8DD8-B24EC24D7CC0}" type="pres">
      <dgm:prSet presAssocID="{0169D83E-0EAC-49F7-8C64-3A7A1E80691E}" presName="parentText" presStyleLbl="node1" presStyleIdx="6" presStyleCnt="10">
        <dgm:presLayoutVars>
          <dgm:chMax val="0"/>
          <dgm:bulletEnabled val="1"/>
        </dgm:presLayoutVars>
      </dgm:prSet>
      <dgm:spPr/>
    </dgm:pt>
    <dgm:pt modelId="{FD86B26F-1F12-4072-96B1-0911C969A323}" type="pres">
      <dgm:prSet presAssocID="{C09FA6E4-314B-4E39-8397-23DC336A3ECB}" presName="spacer" presStyleCnt="0"/>
      <dgm:spPr/>
    </dgm:pt>
    <dgm:pt modelId="{F3C03E42-ED92-4B5A-A52D-F9876B49898F}" type="pres">
      <dgm:prSet presAssocID="{1E50E368-DA59-4240-A759-8DC5C1402105}" presName="parentText" presStyleLbl="node1" presStyleIdx="7" presStyleCnt="10">
        <dgm:presLayoutVars>
          <dgm:chMax val="0"/>
          <dgm:bulletEnabled val="1"/>
        </dgm:presLayoutVars>
      </dgm:prSet>
      <dgm:spPr/>
    </dgm:pt>
    <dgm:pt modelId="{2C69D326-1F55-49E9-89D3-A4BD582B8BAE}" type="pres">
      <dgm:prSet presAssocID="{BB512FFB-A190-4EF4-8C5F-D2168BD4F376}" presName="spacer" presStyleCnt="0"/>
      <dgm:spPr/>
    </dgm:pt>
    <dgm:pt modelId="{A6CD63BA-A801-4204-BB69-862600A374B5}" type="pres">
      <dgm:prSet presAssocID="{4A186B40-7DA4-40F4-B3BF-301506D84121}" presName="parentText" presStyleLbl="node1" presStyleIdx="8" presStyleCnt="10">
        <dgm:presLayoutVars>
          <dgm:chMax val="0"/>
          <dgm:bulletEnabled val="1"/>
        </dgm:presLayoutVars>
      </dgm:prSet>
      <dgm:spPr/>
    </dgm:pt>
    <dgm:pt modelId="{C8667A3D-E1DE-42BD-9CCC-32C8A55A1EEC}" type="pres">
      <dgm:prSet presAssocID="{5EFE3DC0-9DA3-4777-A480-EF80B0EF4C3D}" presName="spacer" presStyleCnt="0"/>
      <dgm:spPr/>
    </dgm:pt>
    <dgm:pt modelId="{964E4740-B925-46A0-A6A4-D1900177AB8B}" type="pres">
      <dgm:prSet presAssocID="{55B356B4-2BCD-4A93-B488-B828EDC276EB}" presName="parentText" presStyleLbl="node1" presStyleIdx="9" presStyleCnt="10">
        <dgm:presLayoutVars>
          <dgm:chMax val="0"/>
          <dgm:bulletEnabled val="1"/>
        </dgm:presLayoutVars>
      </dgm:prSet>
      <dgm:spPr/>
    </dgm:pt>
  </dgm:ptLst>
  <dgm:cxnLst>
    <dgm:cxn modelId="{3709DD03-CD07-4D53-A71E-BC42A8333510}" srcId="{720F0D41-375E-4D53-978B-426E7DE65F6B}" destId="{D6008BDC-5279-4899-B385-FCF54F8C8854}" srcOrd="5" destOrd="0" parTransId="{84C448C5-3C22-4875-9B5E-6D867D578F71}" sibTransId="{82BA27AF-579B-40A5-86F1-2A2652BAE276}"/>
    <dgm:cxn modelId="{669AD814-4CE8-4948-A128-C0F65DC8E2BA}" srcId="{720F0D41-375E-4D53-978B-426E7DE65F6B}" destId="{1E50E368-DA59-4240-A759-8DC5C1402105}" srcOrd="7" destOrd="0" parTransId="{0D9F4E0B-1765-4317-80AB-0D49D082D9AF}" sibTransId="{BB512FFB-A190-4EF4-8C5F-D2168BD4F376}"/>
    <dgm:cxn modelId="{2C0E0C1E-AB58-457B-AB25-360B95688C34}" srcId="{720F0D41-375E-4D53-978B-426E7DE65F6B}" destId="{DEAB8ACE-07DB-4A49-A95C-879EE2F78BF0}" srcOrd="3" destOrd="0" parTransId="{C8E68511-195F-417F-9983-0C48572E58AC}" sibTransId="{F139FFD3-00EA-43F4-8F81-DDE128F492F7}"/>
    <dgm:cxn modelId="{696CC01F-619A-441E-8FA0-D965AC6A1926}" type="presOf" srcId="{6D5555A9-3C57-41FC-86CE-65E83041E290}" destId="{53CAAD7F-E8DA-4D55-A089-7954BA15E084}" srcOrd="0" destOrd="0" presId="urn:microsoft.com/office/officeart/2005/8/layout/vList2"/>
    <dgm:cxn modelId="{2B1D7B5F-1A28-4E3F-BBA4-B71510008EF1}" type="presOf" srcId="{CB42609E-53C8-4EAE-9BA8-676B12AC8815}" destId="{5BA96D60-2D56-4FEF-9F6C-43382F85D6DD}" srcOrd="0" destOrd="0" presId="urn:microsoft.com/office/officeart/2005/8/layout/vList2"/>
    <dgm:cxn modelId="{1548D644-340E-4493-BBAF-F7752E763ACB}" type="presOf" srcId="{1E50E368-DA59-4240-A759-8DC5C1402105}" destId="{F3C03E42-ED92-4B5A-A52D-F9876B49898F}" srcOrd="0" destOrd="0" presId="urn:microsoft.com/office/officeart/2005/8/layout/vList2"/>
    <dgm:cxn modelId="{C2BFB849-3717-414F-BFC0-1E9D2AFEBDA0}" type="presOf" srcId="{004244E9-284F-4441-9D20-B7E1ECD8AD3E}" destId="{41104F93-7C63-4334-905E-BC79AB95E035}" srcOrd="0" destOrd="0" presId="urn:microsoft.com/office/officeart/2005/8/layout/vList2"/>
    <dgm:cxn modelId="{44E57879-057A-4593-B1ED-32E0097D793C}" srcId="{720F0D41-375E-4D53-978B-426E7DE65F6B}" destId="{4A186B40-7DA4-40F4-B3BF-301506D84121}" srcOrd="8" destOrd="0" parTransId="{237C91E6-2622-4A3C-ACB4-BFCBBB914D3F}" sibTransId="{5EFE3DC0-9DA3-4777-A480-EF80B0EF4C3D}"/>
    <dgm:cxn modelId="{F19C845A-A625-4398-AC62-BC39AEB45B2B}" type="presOf" srcId="{DEAB8ACE-07DB-4A49-A95C-879EE2F78BF0}" destId="{829D903F-6030-4C7A-AD17-1289E2214385}" srcOrd="0" destOrd="0" presId="urn:microsoft.com/office/officeart/2005/8/layout/vList2"/>
    <dgm:cxn modelId="{67E52B8C-690F-4A87-9DEA-5078515F658A}" srcId="{720F0D41-375E-4D53-978B-426E7DE65F6B}" destId="{BC3114A2-4C2D-4FBF-9204-44E17EB6DB8C}" srcOrd="0" destOrd="0" parTransId="{A7B4D601-1AA5-4B3D-8A9F-989654B1A2A8}" sibTransId="{FF45A1A6-FFCA-41E2-862D-DCC3F615113A}"/>
    <dgm:cxn modelId="{FB47D6B5-FD74-4EBF-8B48-808037F8573C}" type="presOf" srcId="{720F0D41-375E-4D53-978B-426E7DE65F6B}" destId="{B168FD18-832E-4ED2-AC50-7936C7FFCE54}" srcOrd="0" destOrd="0" presId="urn:microsoft.com/office/officeart/2005/8/layout/vList2"/>
    <dgm:cxn modelId="{8951EEBC-6AD9-4407-AA5B-BCFAFB6FEF17}" type="presOf" srcId="{D6008BDC-5279-4899-B385-FCF54F8C8854}" destId="{7051D48C-D894-41D0-B33B-4D3EDC54250C}" srcOrd="0" destOrd="0" presId="urn:microsoft.com/office/officeart/2005/8/layout/vList2"/>
    <dgm:cxn modelId="{0C76C8C1-9B15-4309-8306-F3F7BB20FE6D}" srcId="{720F0D41-375E-4D53-978B-426E7DE65F6B}" destId="{CB42609E-53C8-4EAE-9BA8-676B12AC8815}" srcOrd="2" destOrd="0" parTransId="{3FDB030D-D99F-435F-907B-6CB76E978138}" sibTransId="{1A26A51D-3935-4D78-9372-84B6D561B9AD}"/>
    <dgm:cxn modelId="{448BB6C2-6C4F-4962-811E-1D7EE65A6F96}" srcId="{720F0D41-375E-4D53-978B-426E7DE65F6B}" destId="{55B356B4-2BCD-4A93-B488-B828EDC276EB}" srcOrd="9" destOrd="0" parTransId="{B5BB26C0-46EE-4B35-A0F4-B6437D2C59B0}" sibTransId="{0BA8840B-C587-40EA-AEE4-2F26D8E27DC2}"/>
    <dgm:cxn modelId="{D2E967D1-42CD-48FB-9646-7BFFCB2A36E5}" srcId="{720F0D41-375E-4D53-978B-426E7DE65F6B}" destId="{004244E9-284F-4441-9D20-B7E1ECD8AD3E}" srcOrd="4" destOrd="0" parTransId="{5F081747-97F8-4B81-A085-61994B3212CC}" sibTransId="{FE5EEBFE-52C6-408B-8AF3-55407026FA8B}"/>
    <dgm:cxn modelId="{11543FD9-8B6F-4319-9BDF-7787C8FE8E31}" type="presOf" srcId="{BC3114A2-4C2D-4FBF-9204-44E17EB6DB8C}" destId="{BE4578FE-2831-4BAB-9CCF-4B7FE1E075B7}" srcOrd="0" destOrd="0" presId="urn:microsoft.com/office/officeart/2005/8/layout/vList2"/>
    <dgm:cxn modelId="{406203E7-FE7B-4CD6-8130-696BEE97CD4D}" type="presOf" srcId="{4A186B40-7DA4-40F4-B3BF-301506D84121}" destId="{A6CD63BA-A801-4204-BB69-862600A374B5}" srcOrd="0" destOrd="0" presId="urn:microsoft.com/office/officeart/2005/8/layout/vList2"/>
    <dgm:cxn modelId="{3EAA1DE8-5713-4FA3-BFAB-39E168A9F390}" srcId="{720F0D41-375E-4D53-978B-426E7DE65F6B}" destId="{6D5555A9-3C57-41FC-86CE-65E83041E290}" srcOrd="1" destOrd="0" parTransId="{2F5C57FB-9DCD-4D97-91D4-70EF30F3064A}" sibTransId="{62128DB3-F9F7-4B68-8D6C-60D91F6418DF}"/>
    <dgm:cxn modelId="{A11415F6-C603-4C14-A149-3C40A1B330C9}" type="presOf" srcId="{0169D83E-0EAC-49F7-8C64-3A7A1E80691E}" destId="{2EAA7BE6-5892-467B-8DD8-B24EC24D7CC0}" srcOrd="0" destOrd="0" presId="urn:microsoft.com/office/officeart/2005/8/layout/vList2"/>
    <dgm:cxn modelId="{AF34CBF7-8F9F-4251-B0C3-B2DDBC4A13B2}" type="presOf" srcId="{55B356B4-2BCD-4A93-B488-B828EDC276EB}" destId="{964E4740-B925-46A0-A6A4-D1900177AB8B}" srcOrd="0" destOrd="0" presId="urn:microsoft.com/office/officeart/2005/8/layout/vList2"/>
    <dgm:cxn modelId="{895F39FC-DF02-422D-B179-E975E710C7FD}" srcId="{720F0D41-375E-4D53-978B-426E7DE65F6B}" destId="{0169D83E-0EAC-49F7-8C64-3A7A1E80691E}" srcOrd="6" destOrd="0" parTransId="{C54C17C5-4972-4594-AF21-82A3CD9405A6}" sibTransId="{C09FA6E4-314B-4E39-8397-23DC336A3ECB}"/>
    <dgm:cxn modelId="{AE008E76-6B88-4972-9969-F64DBF643A6B}" type="presParOf" srcId="{B168FD18-832E-4ED2-AC50-7936C7FFCE54}" destId="{BE4578FE-2831-4BAB-9CCF-4B7FE1E075B7}" srcOrd="0" destOrd="0" presId="urn:microsoft.com/office/officeart/2005/8/layout/vList2"/>
    <dgm:cxn modelId="{90F9C582-7405-486A-AA3B-2812E17E0383}" type="presParOf" srcId="{B168FD18-832E-4ED2-AC50-7936C7FFCE54}" destId="{6ECEFA21-AC2F-4D49-97F7-3FFDCC267153}" srcOrd="1" destOrd="0" presId="urn:microsoft.com/office/officeart/2005/8/layout/vList2"/>
    <dgm:cxn modelId="{BBD05CDA-A957-4AD7-AD62-49D42B49914C}" type="presParOf" srcId="{B168FD18-832E-4ED2-AC50-7936C7FFCE54}" destId="{53CAAD7F-E8DA-4D55-A089-7954BA15E084}" srcOrd="2" destOrd="0" presId="urn:microsoft.com/office/officeart/2005/8/layout/vList2"/>
    <dgm:cxn modelId="{CFE0BF5F-991E-4037-80D5-75715C58FCE4}" type="presParOf" srcId="{B168FD18-832E-4ED2-AC50-7936C7FFCE54}" destId="{F84C94DA-5FF3-4D54-86BE-470CEED12737}" srcOrd="3" destOrd="0" presId="urn:microsoft.com/office/officeart/2005/8/layout/vList2"/>
    <dgm:cxn modelId="{B2A7245B-5CAC-46AC-A91E-5B847FFBFF4A}" type="presParOf" srcId="{B168FD18-832E-4ED2-AC50-7936C7FFCE54}" destId="{5BA96D60-2D56-4FEF-9F6C-43382F85D6DD}" srcOrd="4" destOrd="0" presId="urn:microsoft.com/office/officeart/2005/8/layout/vList2"/>
    <dgm:cxn modelId="{CBE356E1-0C16-4B49-ABE6-E94E73366FB3}" type="presParOf" srcId="{B168FD18-832E-4ED2-AC50-7936C7FFCE54}" destId="{73868FDA-829E-4710-B58B-09B87F6E207E}" srcOrd="5" destOrd="0" presId="urn:microsoft.com/office/officeart/2005/8/layout/vList2"/>
    <dgm:cxn modelId="{EAAC2E76-35E1-4E90-9DB5-63C27202F535}" type="presParOf" srcId="{B168FD18-832E-4ED2-AC50-7936C7FFCE54}" destId="{829D903F-6030-4C7A-AD17-1289E2214385}" srcOrd="6" destOrd="0" presId="urn:microsoft.com/office/officeart/2005/8/layout/vList2"/>
    <dgm:cxn modelId="{615CD39E-04CD-44AA-A391-9DB40CFB1F32}" type="presParOf" srcId="{B168FD18-832E-4ED2-AC50-7936C7FFCE54}" destId="{7A04F222-D3C4-4111-BFBD-D399842AB004}" srcOrd="7" destOrd="0" presId="urn:microsoft.com/office/officeart/2005/8/layout/vList2"/>
    <dgm:cxn modelId="{0EFDF2E7-8C8B-44CA-B5E4-7DBB0D96A108}" type="presParOf" srcId="{B168FD18-832E-4ED2-AC50-7936C7FFCE54}" destId="{41104F93-7C63-4334-905E-BC79AB95E035}" srcOrd="8" destOrd="0" presId="urn:microsoft.com/office/officeart/2005/8/layout/vList2"/>
    <dgm:cxn modelId="{85E4C48A-5BFA-475B-9413-C943B55B2BB9}" type="presParOf" srcId="{B168FD18-832E-4ED2-AC50-7936C7FFCE54}" destId="{FBE513B4-4D66-4784-8993-B0E224E47B30}" srcOrd="9" destOrd="0" presId="urn:microsoft.com/office/officeart/2005/8/layout/vList2"/>
    <dgm:cxn modelId="{6D7DECB4-0A79-445C-B632-93D32205B8C8}" type="presParOf" srcId="{B168FD18-832E-4ED2-AC50-7936C7FFCE54}" destId="{7051D48C-D894-41D0-B33B-4D3EDC54250C}" srcOrd="10" destOrd="0" presId="urn:microsoft.com/office/officeart/2005/8/layout/vList2"/>
    <dgm:cxn modelId="{8021349B-8F70-4CD1-98E7-6E302CC63D53}" type="presParOf" srcId="{B168FD18-832E-4ED2-AC50-7936C7FFCE54}" destId="{04BC0CCB-239A-4737-9D48-D61D67239850}" srcOrd="11" destOrd="0" presId="urn:microsoft.com/office/officeart/2005/8/layout/vList2"/>
    <dgm:cxn modelId="{D84E9893-37DD-4274-828C-23FBA8CFFB59}" type="presParOf" srcId="{B168FD18-832E-4ED2-AC50-7936C7FFCE54}" destId="{2EAA7BE6-5892-467B-8DD8-B24EC24D7CC0}" srcOrd="12" destOrd="0" presId="urn:microsoft.com/office/officeart/2005/8/layout/vList2"/>
    <dgm:cxn modelId="{1416AE3A-5552-4EBA-8F06-5B0697B0C785}" type="presParOf" srcId="{B168FD18-832E-4ED2-AC50-7936C7FFCE54}" destId="{FD86B26F-1F12-4072-96B1-0911C969A323}" srcOrd="13" destOrd="0" presId="urn:microsoft.com/office/officeart/2005/8/layout/vList2"/>
    <dgm:cxn modelId="{B465FF2B-27EF-4BFE-B458-A41A0E8A8D8F}" type="presParOf" srcId="{B168FD18-832E-4ED2-AC50-7936C7FFCE54}" destId="{F3C03E42-ED92-4B5A-A52D-F9876B49898F}" srcOrd="14" destOrd="0" presId="urn:microsoft.com/office/officeart/2005/8/layout/vList2"/>
    <dgm:cxn modelId="{0DA4CD36-BA0B-4E2B-84F8-157D7AF707A9}" type="presParOf" srcId="{B168FD18-832E-4ED2-AC50-7936C7FFCE54}" destId="{2C69D326-1F55-49E9-89D3-A4BD582B8BAE}" srcOrd="15" destOrd="0" presId="urn:microsoft.com/office/officeart/2005/8/layout/vList2"/>
    <dgm:cxn modelId="{D9DB3A4D-C1CB-4FD0-AC70-A9C4DCB114F3}" type="presParOf" srcId="{B168FD18-832E-4ED2-AC50-7936C7FFCE54}" destId="{A6CD63BA-A801-4204-BB69-862600A374B5}" srcOrd="16" destOrd="0" presId="urn:microsoft.com/office/officeart/2005/8/layout/vList2"/>
    <dgm:cxn modelId="{F4621661-0BC5-49C9-BBD1-2D6055A7DF00}" type="presParOf" srcId="{B168FD18-832E-4ED2-AC50-7936C7FFCE54}" destId="{C8667A3D-E1DE-42BD-9CCC-32C8A55A1EEC}" srcOrd="17" destOrd="0" presId="urn:microsoft.com/office/officeart/2005/8/layout/vList2"/>
    <dgm:cxn modelId="{51455D93-9808-469B-AD63-8308BA43F2D5}" type="presParOf" srcId="{B168FD18-832E-4ED2-AC50-7936C7FFCE54}" destId="{964E4740-B925-46A0-A6A4-D1900177AB8B}" srcOrd="1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DC9ADA-D7B5-6947-9590-20D9DE5B66F4}" type="doc">
      <dgm:prSet loTypeId="urn:microsoft.com/office/officeart/2005/8/layout/vList2" loCatId="" qsTypeId="urn:microsoft.com/office/officeart/2005/8/quickstyle/simple2" qsCatId="simple" csTypeId="urn:microsoft.com/office/officeart/2005/8/colors/accent1_3" csCatId="accent1" phldr="1"/>
      <dgm:spPr/>
      <dgm:t>
        <a:bodyPr/>
        <a:lstStyle/>
        <a:p>
          <a:endParaRPr lang="en-GB"/>
        </a:p>
      </dgm:t>
    </dgm:pt>
    <dgm:pt modelId="{114D8A51-8BD1-BA44-8D98-F93C0A926772}">
      <dgm:prSet phldrT="[Text]"/>
      <dgm:spPr/>
      <dgm:t>
        <a:bodyPr/>
        <a:lstStyle/>
        <a:p>
          <a:r>
            <a:rPr lang="en-GB" dirty="0"/>
            <a:t>CARPHA's PF Regional Proposal Goal</a:t>
          </a:r>
        </a:p>
      </dgm:t>
    </dgm:pt>
    <dgm:pt modelId="{F489FC3D-AB02-9949-A5A4-B06718A42D73}" type="parTrans" cxnId="{9D1C931E-16B6-1C49-B27C-EA7447241CE9}">
      <dgm:prSet/>
      <dgm:spPr/>
      <dgm:t>
        <a:bodyPr/>
        <a:lstStyle/>
        <a:p>
          <a:endParaRPr lang="en-GB"/>
        </a:p>
      </dgm:t>
    </dgm:pt>
    <dgm:pt modelId="{A93BC750-C69C-484E-80B1-0016BB1AE186}" type="sibTrans" cxnId="{9D1C931E-16B6-1C49-B27C-EA7447241CE9}">
      <dgm:prSet/>
      <dgm:spPr/>
      <dgm:t>
        <a:bodyPr/>
        <a:lstStyle/>
        <a:p>
          <a:endParaRPr lang="en-GB"/>
        </a:p>
      </dgm:t>
    </dgm:pt>
    <dgm:pt modelId="{62EAE2A0-E159-144A-B018-FBC4E85F56D6}">
      <dgm:prSet phldrT="[Text]"/>
      <dgm:spPr/>
      <dgm:t>
        <a:bodyPr/>
        <a:lstStyle/>
        <a:p>
          <a:r>
            <a:rPr lang="en-GB" dirty="0"/>
            <a:t>Four Key Outcomes</a:t>
          </a:r>
        </a:p>
      </dgm:t>
    </dgm:pt>
    <dgm:pt modelId="{53D3CE87-4B2C-B643-8534-A6A0A46501F5}" type="parTrans" cxnId="{EE032CC2-3DF2-D74B-B9D0-80B8FB9F1498}">
      <dgm:prSet/>
      <dgm:spPr/>
      <dgm:t>
        <a:bodyPr/>
        <a:lstStyle/>
        <a:p>
          <a:endParaRPr lang="en-GB"/>
        </a:p>
      </dgm:t>
    </dgm:pt>
    <dgm:pt modelId="{1A972BE9-9AD1-8947-90B8-167DC038EFD7}" type="sibTrans" cxnId="{EE032CC2-3DF2-D74B-B9D0-80B8FB9F1498}">
      <dgm:prSet/>
      <dgm:spPr/>
      <dgm:t>
        <a:bodyPr/>
        <a:lstStyle/>
        <a:p>
          <a:endParaRPr lang="en-GB"/>
        </a:p>
      </dgm:t>
    </dgm:pt>
    <dgm:pt modelId="{7BC45EA0-7E31-B541-BF5A-72C7D7350DCD}">
      <dgm:prSet phldrT="[Text]" custT="1"/>
      <dgm:spPr/>
      <dgm:t>
        <a:bodyPr/>
        <a:lstStyle/>
        <a:p>
          <a:pPr>
            <a:spcBef>
              <a:spcPts val="1200"/>
            </a:spcBef>
            <a:spcAft>
              <a:spcPts val="600"/>
            </a:spcAft>
            <a:buFont typeface="+mj-lt"/>
            <a:buAutoNum type="arabicPeriod"/>
          </a:pPr>
          <a:r>
            <a:rPr lang="en-TT" sz="1800" b="0" dirty="0"/>
            <a:t>Demonstrated capacity to prevent detect and respond to outbreaks through </a:t>
          </a:r>
          <a:endParaRPr lang="en-GB" sz="1800" b="0" dirty="0"/>
        </a:p>
      </dgm:t>
    </dgm:pt>
    <dgm:pt modelId="{9131A789-552D-B240-ABA2-3A5DC316D08E}" type="parTrans" cxnId="{6BD26D57-2CCB-474A-A8EC-03C4CDE2A309}">
      <dgm:prSet/>
      <dgm:spPr/>
      <dgm:t>
        <a:bodyPr/>
        <a:lstStyle/>
        <a:p>
          <a:endParaRPr lang="en-GB"/>
        </a:p>
      </dgm:t>
    </dgm:pt>
    <dgm:pt modelId="{54D9B090-3D42-1E4E-A4B8-CF3DA08988ED}" type="sibTrans" cxnId="{6BD26D57-2CCB-474A-A8EC-03C4CDE2A309}">
      <dgm:prSet/>
      <dgm:spPr/>
      <dgm:t>
        <a:bodyPr/>
        <a:lstStyle/>
        <a:p>
          <a:endParaRPr lang="en-GB"/>
        </a:p>
      </dgm:t>
    </dgm:pt>
    <dgm:pt modelId="{5E3B8964-0CA3-624C-8C48-7E00181F642A}">
      <dgm:prSet custT="1"/>
      <dgm:spPr/>
      <dgm:t>
        <a:bodyPr/>
        <a:lstStyle/>
        <a:p>
          <a:pPr>
            <a:spcBef>
              <a:spcPts val="1200"/>
            </a:spcBef>
            <a:spcAft>
              <a:spcPts val="600"/>
            </a:spcAft>
            <a:buFont typeface="Arial" panose="020B0604020202020204" pitchFamily="34" charset="0"/>
            <a:buChar char="•"/>
          </a:pPr>
          <a:r>
            <a:rPr lang="en-TT" sz="1800" b="0" dirty="0"/>
            <a:t> Functional, integrated early warning &amp; disease surveillance system in CARPHA and CMS</a:t>
          </a:r>
        </a:p>
      </dgm:t>
    </dgm:pt>
    <dgm:pt modelId="{0B506693-DCA0-984E-9E08-7770DFEA8FB2}" type="parTrans" cxnId="{0DEAEC18-3D5F-434C-A384-D0DB3BBFAA50}">
      <dgm:prSet/>
      <dgm:spPr/>
      <dgm:t>
        <a:bodyPr/>
        <a:lstStyle/>
        <a:p>
          <a:endParaRPr lang="en-GB"/>
        </a:p>
      </dgm:t>
    </dgm:pt>
    <dgm:pt modelId="{4CDE9AE5-A34E-D248-AE57-E09FB8A4F4BA}" type="sibTrans" cxnId="{0DEAEC18-3D5F-434C-A384-D0DB3BBFAA50}">
      <dgm:prSet/>
      <dgm:spPr/>
      <dgm:t>
        <a:bodyPr/>
        <a:lstStyle/>
        <a:p>
          <a:endParaRPr lang="en-GB"/>
        </a:p>
      </dgm:t>
    </dgm:pt>
    <dgm:pt modelId="{3DEA6CE9-A1AE-6544-8535-189712C82312}">
      <dgm:prSet custT="1"/>
      <dgm:spPr/>
      <dgm:t>
        <a:bodyPr/>
        <a:lstStyle/>
        <a:p>
          <a:pPr>
            <a:spcBef>
              <a:spcPts val="1200"/>
            </a:spcBef>
            <a:spcAft>
              <a:spcPts val="600"/>
            </a:spcAft>
            <a:buFont typeface="Arial" panose="020B0604020202020204" pitchFamily="34" charset="0"/>
            <a:buChar char="•"/>
          </a:pPr>
          <a:r>
            <a:rPr lang="en-TT" sz="1800" b="0" dirty="0"/>
            <a:t> CARPHA and CMS are prepared to respond to public health emergencies</a:t>
          </a:r>
        </a:p>
      </dgm:t>
    </dgm:pt>
    <dgm:pt modelId="{8C6621C0-E5D8-054F-AA0D-CBC96D512886}" type="parTrans" cxnId="{68DBD147-E4A1-B849-995A-9E2F81405885}">
      <dgm:prSet/>
      <dgm:spPr/>
      <dgm:t>
        <a:bodyPr/>
        <a:lstStyle/>
        <a:p>
          <a:endParaRPr lang="en-GB"/>
        </a:p>
      </dgm:t>
    </dgm:pt>
    <dgm:pt modelId="{2E2811C6-8B1A-EE4D-8EB9-83AE85D9926D}" type="sibTrans" cxnId="{68DBD147-E4A1-B849-995A-9E2F81405885}">
      <dgm:prSet/>
      <dgm:spPr/>
      <dgm:t>
        <a:bodyPr/>
        <a:lstStyle/>
        <a:p>
          <a:endParaRPr lang="en-GB"/>
        </a:p>
      </dgm:t>
    </dgm:pt>
    <dgm:pt modelId="{CC791777-1145-2247-8205-3FEE3FB29775}">
      <dgm:prSet custT="1"/>
      <dgm:spPr/>
      <dgm:t>
        <a:bodyPr/>
        <a:lstStyle/>
        <a:p>
          <a:pPr>
            <a:spcBef>
              <a:spcPts val="1200"/>
            </a:spcBef>
            <a:spcAft>
              <a:spcPts val="600"/>
            </a:spcAft>
            <a:buFont typeface="+mj-lt"/>
            <a:buAutoNum type="arabicPeriod"/>
          </a:pPr>
          <a:r>
            <a:rPr lang="en-TT" sz="1800" b="0" dirty="0"/>
            <a:t>Increased cooperation in the Caribbean region for preparedness and response efforts</a:t>
          </a:r>
        </a:p>
      </dgm:t>
    </dgm:pt>
    <dgm:pt modelId="{DB14B8DE-0B0D-2440-B9F0-0FBBCFCCAC65}" type="parTrans" cxnId="{987A4C8F-6AF0-5E4C-8E12-AD2B96A321AD}">
      <dgm:prSet/>
      <dgm:spPr/>
      <dgm:t>
        <a:bodyPr/>
        <a:lstStyle/>
        <a:p>
          <a:endParaRPr lang="en-GB"/>
        </a:p>
      </dgm:t>
    </dgm:pt>
    <dgm:pt modelId="{6098A59D-2B46-3744-926B-D1E6D95A2E8C}" type="sibTrans" cxnId="{987A4C8F-6AF0-5E4C-8E12-AD2B96A321AD}">
      <dgm:prSet/>
      <dgm:spPr/>
      <dgm:t>
        <a:bodyPr/>
        <a:lstStyle/>
        <a:p>
          <a:endParaRPr lang="en-GB"/>
        </a:p>
      </dgm:t>
    </dgm:pt>
    <dgm:pt modelId="{1320DD60-B23F-2F4B-AAD3-6B1FF3CFB4D0}">
      <dgm:prSet custT="1"/>
      <dgm:spPr/>
      <dgm:t>
        <a:bodyPr/>
        <a:lstStyle/>
        <a:p>
          <a:pPr>
            <a:spcBef>
              <a:spcPts val="1200"/>
            </a:spcBef>
            <a:spcAft>
              <a:spcPts val="600"/>
            </a:spcAft>
            <a:buFont typeface="+mj-lt"/>
            <a:buAutoNum type="arabicPeriod"/>
          </a:pPr>
          <a:r>
            <a:rPr lang="en-TT" sz="1800" b="0" dirty="0"/>
            <a:t>Sustained and/ or increased investments in domestic and external PPR funding</a:t>
          </a:r>
        </a:p>
      </dgm:t>
    </dgm:pt>
    <dgm:pt modelId="{DCAEC2B0-1B05-E241-9723-1C460D8883EE}" type="parTrans" cxnId="{8DD864C7-69DE-2C40-8BEB-351002EE55A5}">
      <dgm:prSet/>
      <dgm:spPr/>
      <dgm:t>
        <a:bodyPr/>
        <a:lstStyle/>
        <a:p>
          <a:endParaRPr lang="en-GB"/>
        </a:p>
      </dgm:t>
    </dgm:pt>
    <dgm:pt modelId="{B0826DCB-1086-AA4A-8EEE-D64D28A5FC14}" type="sibTrans" cxnId="{8DD864C7-69DE-2C40-8BEB-351002EE55A5}">
      <dgm:prSet/>
      <dgm:spPr/>
      <dgm:t>
        <a:bodyPr/>
        <a:lstStyle/>
        <a:p>
          <a:endParaRPr lang="en-GB"/>
        </a:p>
      </dgm:t>
    </dgm:pt>
    <dgm:pt modelId="{52F3BDC5-0485-0944-B62E-DED55E41DF01}">
      <dgm:prSet custT="1"/>
      <dgm:spPr/>
      <dgm:t>
        <a:bodyPr/>
        <a:lstStyle/>
        <a:p>
          <a:pPr>
            <a:spcBef>
              <a:spcPts val="1200"/>
            </a:spcBef>
            <a:spcAft>
              <a:spcPts val="600"/>
            </a:spcAft>
            <a:buFont typeface="+mj-lt"/>
            <a:buAutoNum type="arabicPeriod"/>
          </a:pPr>
          <a:r>
            <a:rPr lang="en-TT" sz="1800" b="0" dirty="0"/>
            <a:t>Effective stewardship or pandemic preparedness funds</a:t>
          </a:r>
        </a:p>
      </dgm:t>
    </dgm:pt>
    <dgm:pt modelId="{808D1488-9A9E-F147-9745-7B2EAB91BCC9}" type="parTrans" cxnId="{F80A79E5-EDFC-7E43-8128-9C2510955A95}">
      <dgm:prSet/>
      <dgm:spPr/>
      <dgm:t>
        <a:bodyPr/>
        <a:lstStyle/>
        <a:p>
          <a:endParaRPr lang="en-GB"/>
        </a:p>
      </dgm:t>
    </dgm:pt>
    <dgm:pt modelId="{8285F9C1-1F97-C847-ACA2-9B37F9F948C8}" type="sibTrans" cxnId="{F80A79E5-EDFC-7E43-8128-9C2510955A95}">
      <dgm:prSet/>
      <dgm:spPr/>
      <dgm:t>
        <a:bodyPr/>
        <a:lstStyle/>
        <a:p>
          <a:endParaRPr lang="en-GB"/>
        </a:p>
      </dgm:t>
    </dgm:pt>
    <dgm:pt modelId="{6630DF48-89E6-45BE-9248-ECA838D33FB6}">
      <dgm:prSet custT="1"/>
      <dgm:spPr/>
      <dgm:t>
        <a:bodyPr/>
        <a:lstStyle/>
        <a:p>
          <a:pPr>
            <a:buNone/>
          </a:pPr>
          <a:r>
            <a:rPr lang="en-TT" sz="2000" i="1" dirty="0"/>
            <a:t>Reduced Public Health Impact of Pandemics in the Caribbean Region</a:t>
          </a:r>
          <a:endParaRPr lang="en-GB" sz="2000" i="1" dirty="0"/>
        </a:p>
      </dgm:t>
    </dgm:pt>
    <dgm:pt modelId="{CEC56477-D3D0-4955-B268-4FD193FD8D92}" type="parTrans" cxnId="{85A24C43-CB6F-42A8-BC3A-56CAD446100D}">
      <dgm:prSet/>
      <dgm:spPr/>
      <dgm:t>
        <a:bodyPr/>
        <a:lstStyle/>
        <a:p>
          <a:endParaRPr lang="en-TT"/>
        </a:p>
      </dgm:t>
    </dgm:pt>
    <dgm:pt modelId="{718F7395-5593-45CC-826B-957816F0EC64}" type="sibTrans" cxnId="{85A24C43-CB6F-42A8-BC3A-56CAD446100D}">
      <dgm:prSet/>
      <dgm:spPr/>
      <dgm:t>
        <a:bodyPr/>
        <a:lstStyle/>
        <a:p>
          <a:endParaRPr lang="en-TT"/>
        </a:p>
      </dgm:t>
    </dgm:pt>
    <dgm:pt modelId="{0B586A1B-AC67-4851-B20F-E8CCBF82D36F}">
      <dgm:prSet custT="1"/>
      <dgm:spPr/>
      <dgm:t>
        <a:bodyPr/>
        <a:lstStyle/>
        <a:p>
          <a:pPr>
            <a:buNone/>
          </a:pPr>
          <a:r>
            <a:rPr lang="en-TT" sz="2400" i="1" dirty="0"/>
            <a:t>                                 </a:t>
          </a:r>
          <a:endParaRPr lang="en-GB" sz="2400" i="1" dirty="0"/>
        </a:p>
      </dgm:t>
    </dgm:pt>
    <dgm:pt modelId="{4F93BA95-A477-475D-B1C0-12B9E0A91F32}" type="parTrans" cxnId="{5E4BC3C1-D148-45FE-A7A2-9C8A522161C9}">
      <dgm:prSet/>
      <dgm:spPr/>
      <dgm:t>
        <a:bodyPr/>
        <a:lstStyle/>
        <a:p>
          <a:endParaRPr lang="en-US"/>
        </a:p>
      </dgm:t>
    </dgm:pt>
    <dgm:pt modelId="{48ACB259-AB98-46C0-8FE8-EAA061B875A5}" type="sibTrans" cxnId="{5E4BC3C1-D148-45FE-A7A2-9C8A522161C9}">
      <dgm:prSet/>
      <dgm:spPr/>
      <dgm:t>
        <a:bodyPr/>
        <a:lstStyle/>
        <a:p>
          <a:endParaRPr lang="en-US"/>
        </a:p>
      </dgm:t>
    </dgm:pt>
    <dgm:pt modelId="{975A548C-4DCF-5F40-BF31-3CAE3B759993}" type="pres">
      <dgm:prSet presAssocID="{EDDC9ADA-D7B5-6947-9590-20D9DE5B66F4}" presName="linear" presStyleCnt="0">
        <dgm:presLayoutVars>
          <dgm:animLvl val="lvl"/>
          <dgm:resizeHandles val="exact"/>
        </dgm:presLayoutVars>
      </dgm:prSet>
      <dgm:spPr/>
    </dgm:pt>
    <dgm:pt modelId="{230A2682-8E90-C944-993D-AD33EA32EE28}" type="pres">
      <dgm:prSet presAssocID="{114D8A51-8BD1-BA44-8D98-F93C0A926772}" presName="parentText" presStyleLbl="node1" presStyleIdx="0" presStyleCnt="2" custScaleY="22558">
        <dgm:presLayoutVars>
          <dgm:chMax val="0"/>
          <dgm:bulletEnabled val="1"/>
        </dgm:presLayoutVars>
      </dgm:prSet>
      <dgm:spPr/>
    </dgm:pt>
    <dgm:pt modelId="{5E525B3B-445B-EE40-BD5F-0CECDC972650}" type="pres">
      <dgm:prSet presAssocID="{114D8A51-8BD1-BA44-8D98-F93C0A926772}" presName="childText" presStyleLbl="revTx" presStyleIdx="0" presStyleCnt="2">
        <dgm:presLayoutVars>
          <dgm:bulletEnabled val="1"/>
        </dgm:presLayoutVars>
      </dgm:prSet>
      <dgm:spPr/>
    </dgm:pt>
    <dgm:pt modelId="{5B6040C2-50AC-D947-87DC-1C6D3B8EDF46}" type="pres">
      <dgm:prSet presAssocID="{62EAE2A0-E159-144A-B018-FBC4E85F56D6}" presName="parentText" presStyleLbl="node1" presStyleIdx="1" presStyleCnt="2" custScaleY="31764" custLinFactNeighborY="-24843">
        <dgm:presLayoutVars>
          <dgm:chMax val="0"/>
          <dgm:bulletEnabled val="1"/>
        </dgm:presLayoutVars>
      </dgm:prSet>
      <dgm:spPr/>
    </dgm:pt>
    <dgm:pt modelId="{123C2123-E8AA-7D4A-B358-9E5F5A2A19AE}" type="pres">
      <dgm:prSet presAssocID="{62EAE2A0-E159-144A-B018-FBC4E85F56D6}" presName="childText" presStyleLbl="revTx" presStyleIdx="1" presStyleCnt="2" custScaleY="127966" custLinFactNeighborY="-18801">
        <dgm:presLayoutVars>
          <dgm:bulletEnabled val="1"/>
        </dgm:presLayoutVars>
      </dgm:prSet>
      <dgm:spPr/>
    </dgm:pt>
  </dgm:ptLst>
  <dgm:cxnLst>
    <dgm:cxn modelId="{0DEAEC18-3D5F-434C-A384-D0DB3BBFAA50}" srcId="{7BC45EA0-7E31-B541-BF5A-72C7D7350DCD}" destId="{5E3B8964-0CA3-624C-8C48-7E00181F642A}" srcOrd="0" destOrd="0" parTransId="{0B506693-DCA0-984E-9E08-7770DFEA8FB2}" sibTransId="{4CDE9AE5-A34E-D248-AE57-E09FB8A4F4BA}"/>
    <dgm:cxn modelId="{7D30541A-F8D0-B24B-BAD8-DE2F6361407C}" type="presOf" srcId="{3DEA6CE9-A1AE-6544-8535-189712C82312}" destId="{123C2123-E8AA-7D4A-B358-9E5F5A2A19AE}" srcOrd="0" destOrd="2" presId="urn:microsoft.com/office/officeart/2005/8/layout/vList2"/>
    <dgm:cxn modelId="{22ADCA1D-F7B5-7D41-8688-F35AA0688CE8}" type="presOf" srcId="{5E3B8964-0CA3-624C-8C48-7E00181F642A}" destId="{123C2123-E8AA-7D4A-B358-9E5F5A2A19AE}" srcOrd="0" destOrd="1" presId="urn:microsoft.com/office/officeart/2005/8/layout/vList2"/>
    <dgm:cxn modelId="{9D1C931E-16B6-1C49-B27C-EA7447241CE9}" srcId="{EDDC9ADA-D7B5-6947-9590-20D9DE5B66F4}" destId="{114D8A51-8BD1-BA44-8D98-F93C0A926772}" srcOrd="0" destOrd="0" parTransId="{F489FC3D-AB02-9949-A5A4-B06718A42D73}" sibTransId="{A93BC750-C69C-484E-80B1-0016BB1AE186}"/>
    <dgm:cxn modelId="{A99E6824-365F-4E65-A2D5-8DB5FF12054E}" type="presOf" srcId="{0B586A1B-AC67-4851-B20F-E8CCBF82D36F}" destId="{5E525B3B-445B-EE40-BD5F-0CECDC972650}" srcOrd="0" destOrd="1" presId="urn:microsoft.com/office/officeart/2005/8/layout/vList2"/>
    <dgm:cxn modelId="{C0063133-98AE-7C44-A6E5-A96FD7AE2C38}" type="presOf" srcId="{EDDC9ADA-D7B5-6947-9590-20D9DE5B66F4}" destId="{975A548C-4DCF-5F40-BF31-3CAE3B759993}" srcOrd="0" destOrd="0" presId="urn:microsoft.com/office/officeart/2005/8/layout/vList2"/>
    <dgm:cxn modelId="{F78F7339-C22F-9F42-B82B-8806CA7E4806}" type="presOf" srcId="{7BC45EA0-7E31-B541-BF5A-72C7D7350DCD}" destId="{123C2123-E8AA-7D4A-B358-9E5F5A2A19AE}" srcOrd="0" destOrd="0" presId="urn:microsoft.com/office/officeart/2005/8/layout/vList2"/>
    <dgm:cxn modelId="{87FA673D-8A01-2F4C-8087-76264A751D9B}" type="presOf" srcId="{CC791777-1145-2247-8205-3FEE3FB29775}" destId="{123C2123-E8AA-7D4A-B358-9E5F5A2A19AE}" srcOrd="0" destOrd="3" presId="urn:microsoft.com/office/officeart/2005/8/layout/vList2"/>
    <dgm:cxn modelId="{9449153E-B599-5E45-A314-45A56CAEF5A6}" type="presOf" srcId="{1320DD60-B23F-2F4B-AAD3-6B1FF3CFB4D0}" destId="{123C2123-E8AA-7D4A-B358-9E5F5A2A19AE}" srcOrd="0" destOrd="4" presId="urn:microsoft.com/office/officeart/2005/8/layout/vList2"/>
    <dgm:cxn modelId="{545E5440-75B7-DB4D-8962-7157127D7476}" type="presOf" srcId="{114D8A51-8BD1-BA44-8D98-F93C0A926772}" destId="{230A2682-8E90-C944-993D-AD33EA32EE28}" srcOrd="0" destOrd="0" presId="urn:microsoft.com/office/officeart/2005/8/layout/vList2"/>
    <dgm:cxn modelId="{85A24C43-CB6F-42A8-BC3A-56CAD446100D}" srcId="{114D8A51-8BD1-BA44-8D98-F93C0A926772}" destId="{6630DF48-89E6-45BE-9248-ECA838D33FB6}" srcOrd="0" destOrd="0" parTransId="{CEC56477-D3D0-4955-B268-4FD193FD8D92}" sibTransId="{718F7395-5593-45CC-826B-957816F0EC64}"/>
    <dgm:cxn modelId="{74548A45-E3B3-714B-B8B8-2BA08CC5A66B}" type="presOf" srcId="{62EAE2A0-E159-144A-B018-FBC4E85F56D6}" destId="{5B6040C2-50AC-D947-87DC-1C6D3B8EDF46}" srcOrd="0" destOrd="0" presId="urn:microsoft.com/office/officeart/2005/8/layout/vList2"/>
    <dgm:cxn modelId="{68DBD147-E4A1-B849-995A-9E2F81405885}" srcId="{7BC45EA0-7E31-B541-BF5A-72C7D7350DCD}" destId="{3DEA6CE9-A1AE-6544-8535-189712C82312}" srcOrd="1" destOrd="0" parTransId="{8C6621C0-E5D8-054F-AA0D-CBC96D512886}" sibTransId="{2E2811C6-8B1A-EE4D-8EB9-83AE85D9926D}"/>
    <dgm:cxn modelId="{6BD26D57-2CCB-474A-A8EC-03C4CDE2A309}" srcId="{62EAE2A0-E159-144A-B018-FBC4E85F56D6}" destId="{7BC45EA0-7E31-B541-BF5A-72C7D7350DCD}" srcOrd="0" destOrd="0" parTransId="{9131A789-552D-B240-ABA2-3A5DC316D08E}" sibTransId="{54D9B090-3D42-1E4E-A4B8-CF3DA08988ED}"/>
    <dgm:cxn modelId="{987A4C8F-6AF0-5E4C-8E12-AD2B96A321AD}" srcId="{62EAE2A0-E159-144A-B018-FBC4E85F56D6}" destId="{CC791777-1145-2247-8205-3FEE3FB29775}" srcOrd="1" destOrd="0" parTransId="{DB14B8DE-0B0D-2440-B9F0-0FBBCFCCAC65}" sibTransId="{6098A59D-2B46-3744-926B-D1E6D95A2E8C}"/>
    <dgm:cxn modelId="{5E4BC3C1-D148-45FE-A7A2-9C8A522161C9}" srcId="{114D8A51-8BD1-BA44-8D98-F93C0A926772}" destId="{0B586A1B-AC67-4851-B20F-E8CCBF82D36F}" srcOrd="1" destOrd="0" parTransId="{4F93BA95-A477-475D-B1C0-12B9E0A91F32}" sibTransId="{48ACB259-AB98-46C0-8FE8-EAA061B875A5}"/>
    <dgm:cxn modelId="{EE032CC2-3DF2-D74B-B9D0-80B8FB9F1498}" srcId="{EDDC9ADA-D7B5-6947-9590-20D9DE5B66F4}" destId="{62EAE2A0-E159-144A-B018-FBC4E85F56D6}" srcOrd="1" destOrd="0" parTransId="{53D3CE87-4B2C-B643-8534-A6A0A46501F5}" sibTransId="{1A972BE9-9AD1-8947-90B8-167DC038EFD7}"/>
    <dgm:cxn modelId="{8DD864C7-69DE-2C40-8BEB-351002EE55A5}" srcId="{62EAE2A0-E159-144A-B018-FBC4E85F56D6}" destId="{1320DD60-B23F-2F4B-AAD3-6B1FF3CFB4D0}" srcOrd="2" destOrd="0" parTransId="{DCAEC2B0-1B05-E241-9723-1C460D8883EE}" sibTransId="{B0826DCB-1086-AA4A-8EEE-D64D28A5FC14}"/>
    <dgm:cxn modelId="{A45601D4-D1DF-6645-99B6-EA0E78D748BD}" type="presOf" srcId="{52F3BDC5-0485-0944-B62E-DED55E41DF01}" destId="{123C2123-E8AA-7D4A-B358-9E5F5A2A19AE}" srcOrd="0" destOrd="5" presId="urn:microsoft.com/office/officeart/2005/8/layout/vList2"/>
    <dgm:cxn modelId="{F80A79E5-EDFC-7E43-8128-9C2510955A95}" srcId="{62EAE2A0-E159-144A-B018-FBC4E85F56D6}" destId="{52F3BDC5-0485-0944-B62E-DED55E41DF01}" srcOrd="3" destOrd="0" parTransId="{808D1488-9A9E-F147-9745-7B2EAB91BCC9}" sibTransId="{8285F9C1-1F97-C847-ACA2-9B37F9F948C8}"/>
    <dgm:cxn modelId="{3FF357F8-9465-4FFB-817F-0CFFD6FD5472}" type="presOf" srcId="{6630DF48-89E6-45BE-9248-ECA838D33FB6}" destId="{5E525B3B-445B-EE40-BD5F-0CECDC972650}" srcOrd="0" destOrd="0" presId="urn:microsoft.com/office/officeart/2005/8/layout/vList2"/>
    <dgm:cxn modelId="{C1AE1E33-8D1E-1E49-BC67-8FE533318EC9}" type="presParOf" srcId="{975A548C-4DCF-5F40-BF31-3CAE3B759993}" destId="{230A2682-8E90-C944-993D-AD33EA32EE28}" srcOrd="0" destOrd="0" presId="urn:microsoft.com/office/officeart/2005/8/layout/vList2"/>
    <dgm:cxn modelId="{6C1AE8E8-7FFD-664D-BDBB-070D22E83F96}" type="presParOf" srcId="{975A548C-4DCF-5F40-BF31-3CAE3B759993}" destId="{5E525B3B-445B-EE40-BD5F-0CECDC972650}" srcOrd="1" destOrd="0" presId="urn:microsoft.com/office/officeart/2005/8/layout/vList2"/>
    <dgm:cxn modelId="{340C7259-BBFC-2240-9226-CFF3C0D0D6F0}" type="presParOf" srcId="{975A548C-4DCF-5F40-BF31-3CAE3B759993}" destId="{5B6040C2-50AC-D947-87DC-1C6D3B8EDF46}" srcOrd="2" destOrd="0" presId="urn:microsoft.com/office/officeart/2005/8/layout/vList2"/>
    <dgm:cxn modelId="{AE8A057C-B4AB-454D-B3CA-277C09A789C5}" type="presParOf" srcId="{975A548C-4DCF-5F40-BF31-3CAE3B759993}" destId="{123C2123-E8AA-7D4A-B358-9E5F5A2A19A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208DEF-454B-7544-8737-BAAA19BF595B}"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GB"/>
        </a:p>
      </dgm:t>
    </dgm:pt>
    <dgm:pt modelId="{5A214B13-D7D5-1D4C-AD0B-5DA0FE490924}">
      <dgm:prSet phldrT="[Text]"/>
      <dgm:spPr/>
      <dgm:t>
        <a:bodyPr/>
        <a:lstStyle/>
        <a:p>
          <a:r>
            <a:rPr lang="en-TT" dirty="0"/>
            <a:t>Convening of RHS and RCM-HS and other meetings with partners and countries for improved mechanisms for multi-agency collaborations for rapid and seamless coordination and information flow </a:t>
          </a:r>
          <a:endParaRPr lang="en-GB" dirty="0"/>
        </a:p>
      </dgm:t>
    </dgm:pt>
    <dgm:pt modelId="{3DE9EB19-9CB9-194D-846E-0538E68C8A43}" type="parTrans" cxnId="{0E360E1E-CD4B-C442-B52F-623A9734DF1C}">
      <dgm:prSet/>
      <dgm:spPr/>
      <dgm:t>
        <a:bodyPr/>
        <a:lstStyle/>
        <a:p>
          <a:endParaRPr lang="en-GB"/>
        </a:p>
      </dgm:t>
    </dgm:pt>
    <dgm:pt modelId="{ECC4E6C9-D91D-764B-9288-EDF420737318}" type="sibTrans" cxnId="{0E360E1E-CD4B-C442-B52F-623A9734DF1C}">
      <dgm:prSet/>
      <dgm:spPr/>
      <dgm:t>
        <a:bodyPr/>
        <a:lstStyle/>
        <a:p>
          <a:endParaRPr lang="en-GB"/>
        </a:p>
      </dgm:t>
    </dgm:pt>
    <dgm:pt modelId="{4FF3DDDE-7489-2D4D-8F04-192EA8B2D37E}">
      <dgm:prSet phldrT="[Text]"/>
      <dgm:spPr/>
      <dgm:t>
        <a:bodyPr/>
        <a:lstStyle/>
        <a:p>
          <a:r>
            <a:rPr lang="en-TT" dirty="0"/>
            <a:t>Advancing and developing new partnerships and networks for EWS diseases notifications </a:t>
          </a:r>
          <a:endParaRPr lang="en-GB" dirty="0"/>
        </a:p>
      </dgm:t>
    </dgm:pt>
    <dgm:pt modelId="{4D60E354-DE63-8043-93CB-C82D6A7D95B8}" type="parTrans" cxnId="{C0A16680-AC31-4341-BC93-902321A54EE0}">
      <dgm:prSet/>
      <dgm:spPr/>
      <dgm:t>
        <a:bodyPr/>
        <a:lstStyle/>
        <a:p>
          <a:endParaRPr lang="en-GB"/>
        </a:p>
      </dgm:t>
    </dgm:pt>
    <dgm:pt modelId="{7F551363-FDB2-E54B-ACF3-237D1396B67A}" type="sibTrans" cxnId="{C0A16680-AC31-4341-BC93-902321A54EE0}">
      <dgm:prSet/>
      <dgm:spPr/>
      <dgm:t>
        <a:bodyPr/>
        <a:lstStyle/>
        <a:p>
          <a:endParaRPr lang="en-GB"/>
        </a:p>
      </dgm:t>
    </dgm:pt>
    <dgm:pt modelId="{76355A7E-A405-9A40-A7B1-4E43D32750F7}">
      <dgm:prSet phldrT="[Text]"/>
      <dgm:spPr/>
      <dgm:t>
        <a:bodyPr/>
        <a:lstStyle/>
        <a:p>
          <a:pPr>
            <a:buFont typeface="Symbol" pitchFamily="2" charset="2"/>
            <a:buChar char=""/>
          </a:pPr>
          <a:r>
            <a:rPr lang="en-TT" dirty="0"/>
            <a:t>Operationalization of the CariPHLN for laboratory networking with national laboratories </a:t>
          </a:r>
          <a:endParaRPr lang="en-GB" dirty="0"/>
        </a:p>
      </dgm:t>
    </dgm:pt>
    <dgm:pt modelId="{C23E2E31-A2C3-634D-B3D2-5031AF1277CC}" type="parTrans" cxnId="{4B162B43-29AA-1148-A4D7-86A44B762B55}">
      <dgm:prSet/>
      <dgm:spPr/>
      <dgm:t>
        <a:bodyPr/>
        <a:lstStyle/>
        <a:p>
          <a:endParaRPr lang="en-GB"/>
        </a:p>
      </dgm:t>
    </dgm:pt>
    <dgm:pt modelId="{29311482-C796-A541-AA24-562A0BE7D12A}" type="sibTrans" cxnId="{4B162B43-29AA-1148-A4D7-86A44B762B55}">
      <dgm:prSet/>
      <dgm:spPr/>
      <dgm:t>
        <a:bodyPr/>
        <a:lstStyle/>
        <a:p>
          <a:endParaRPr lang="en-GB"/>
        </a:p>
      </dgm:t>
    </dgm:pt>
    <dgm:pt modelId="{B9AEE640-AD97-614F-B3B6-121B5E457CC3}">
      <dgm:prSet phldrT="[Text]"/>
      <dgm:spPr/>
      <dgm:t>
        <a:bodyPr/>
        <a:lstStyle/>
        <a:p>
          <a:pPr>
            <a:buFont typeface="Symbol" pitchFamily="2" charset="2"/>
            <a:buChar char=""/>
          </a:pPr>
          <a:r>
            <a:rPr lang="en-TT" dirty="0"/>
            <a:t>Developing a Regional Deployment Network with agencies and countries</a:t>
          </a:r>
          <a:endParaRPr lang="en-GB" dirty="0"/>
        </a:p>
      </dgm:t>
    </dgm:pt>
    <dgm:pt modelId="{9936A006-8F00-BE49-AA89-651DBDBE6948}" type="parTrans" cxnId="{4BA296DC-4396-FB46-A62D-68BD136D14AD}">
      <dgm:prSet/>
      <dgm:spPr/>
      <dgm:t>
        <a:bodyPr/>
        <a:lstStyle/>
        <a:p>
          <a:endParaRPr lang="en-GB"/>
        </a:p>
      </dgm:t>
    </dgm:pt>
    <dgm:pt modelId="{81353515-9678-B242-AE57-1D5D7D89BF45}" type="sibTrans" cxnId="{4BA296DC-4396-FB46-A62D-68BD136D14AD}">
      <dgm:prSet/>
      <dgm:spPr/>
      <dgm:t>
        <a:bodyPr/>
        <a:lstStyle/>
        <a:p>
          <a:endParaRPr lang="en-GB"/>
        </a:p>
      </dgm:t>
    </dgm:pt>
    <dgm:pt modelId="{27FE3FFB-3F40-A24E-BF5B-C7158EC5A559}">
      <dgm:prSet phldrT="[Text]"/>
      <dgm:spPr/>
      <dgm:t>
        <a:bodyPr/>
        <a:lstStyle/>
        <a:p>
          <a:r>
            <a:rPr lang="en-TT" dirty="0"/>
            <a:t>Developing collaboration and data sharing agreement(s) with countries and key public health agencies </a:t>
          </a:r>
          <a:endParaRPr lang="en-GB" dirty="0"/>
        </a:p>
      </dgm:t>
    </dgm:pt>
    <dgm:pt modelId="{041BAD73-212D-7B45-BB23-B5CB67DEC206}" type="parTrans" cxnId="{1DBE00B1-75CC-6D48-A3A0-C647A0C28FD9}">
      <dgm:prSet/>
      <dgm:spPr/>
      <dgm:t>
        <a:bodyPr/>
        <a:lstStyle/>
        <a:p>
          <a:endParaRPr lang="en-GB"/>
        </a:p>
      </dgm:t>
    </dgm:pt>
    <dgm:pt modelId="{5C2E9227-6A85-9C41-B859-41AF6054FF02}" type="sibTrans" cxnId="{1DBE00B1-75CC-6D48-A3A0-C647A0C28FD9}">
      <dgm:prSet/>
      <dgm:spPr/>
      <dgm:t>
        <a:bodyPr/>
        <a:lstStyle/>
        <a:p>
          <a:endParaRPr lang="en-GB"/>
        </a:p>
      </dgm:t>
    </dgm:pt>
    <dgm:pt modelId="{0E89D4AB-9558-3640-B6F8-0BA51C78F739}">
      <dgm:prSet/>
      <dgm:spPr/>
      <dgm:t>
        <a:bodyPr/>
        <a:lstStyle/>
        <a:p>
          <a:pPr>
            <a:buFont typeface="Symbol" pitchFamily="2" charset="2"/>
            <a:buChar char=""/>
          </a:pPr>
          <a:r>
            <a:rPr lang="en-TT" dirty="0"/>
            <a:t>Convening of Chief Medical Officers (CMOs) Meeting for strengthening country collaborations </a:t>
          </a:r>
          <a:endParaRPr lang="en-GB" dirty="0"/>
        </a:p>
      </dgm:t>
    </dgm:pt>
    <dgm:pt modelId="{21ECC190-9DCC-164A-BD1A-9C706881A773}" type="parTrans" cxnId="{0F684D7C-3B89-4F40-BDB8-ADF360EE05D6}">
      <dgm:prSet/>
      <dgm:spPr/>
      <dgm:t>
        <a:bodyPr/>
        <a:lstStyle/>
        <a:p>
          <a:endParaRPr lang="en-TT"/>
        </a:p>
      </dgm:t>
    </dgm:pt>
    <dgm:pt modelId="{B4117DE0-B5C5-314B-A82C-258AD71792A9}" type="sibTrans" cxnId="{0F684D7C-3B89-4F40-BDB8-ADF360EE05D6}">
      <dgm:prSet/>
      <dgm:spPr/>
      <dgm:t>
        <a:bodyPr/>
        <a:lstStyle/>
        <a:p>
          <a:endParaRPr lang="en-TT"/>
        </a:p>
      </dgm:t>
    </dgm:pt>
    <dgm:pt modelId="{D70EB33C-DC57-4D49-84C0-DDC5DA650009}" type="pres">
      <dgm:prSet presAssocID="{86208DEF-454B-7544-8737-BAAA19BF595B}" presName="diagram" presStyleCnt="0">
        <dgm:presLayoutVars>
          <dgm:dir/>
          <dgm:resizeHandles val="exact"/>
        </dgm:presLayoutVars>
      </dgm:prSet>
      <dgm:spPr/>
    </dgm:pt>
    <dgm:pt modelId="{A99617F8-A162-3641-82C0-1074A5790466}" type="pres">
      <dgm:prSet presAssocID="{5A214B13-D7D5-1D4C-AD0B-5DA0FE490924}" presName="node" presStyleLbl="node1" presStyleIdx="0" presStyleCnt="6">
        <dgm:presLayoutVars>
          <dgm:bulletEnabled val="1"/>
        </dgm:presLayoutVars>
      </dgm:prSet>
      <dgm:spPr/>
    </dgm:pt>
    <dgm:pt modelId="{E37940E4-54D5-BA48-9FD8-941FCF43F783}" type="pres">
      <dgm:prSet presAssocID="{ECC4E6C9-D91D-764B-9288-EDF420737318}" presName="sibTrans" presStyleCnt="0"/>
      <dgm:spPr/>
    </dgm:pt>
    <dgm:pt modelId="{F25CEB31-CED9-E549-9867-6234196DB4A9}" type="pres">
      <dgm:prSet presAssocID="{4FF3DDDE-7489-2D4D-8F04-192EA8B2D37E}" presName="node" presStyleLbl="node1" presStyleIdx="1" presStyleCnt="6" custLinFactNeighborX="3910" custLinFactNeighborY="-3953">
        <dgm:presLayoutVars>
          <dgm:bulletEnabled val="1"/>
        </dgm:presLayoutVars>
      </dgm:prSet>
      <dgm:spPr/>
    </dgm:pt>
    <dgm:pt modelId="{98698B0C-E93B-C243-9E13-F2D0533E15FF}" type="pres">
      <dgm:prSet presAssocID="{7F551363-FDB2-E54B-ACF3-237D1396B67A}" presName="sibTrans" presStyleCnt="0"/>
      <dgm:spPr/>
    </dgm:pt>
    <dgm:pt modelId="{CA9203EF-C1BB-CA49-87C3-B576AFDEA323}" type="pres">
      <dgm:prSet presAssocID="{76355A7E-A405-9A40-A7B1-4E43D32750F7}" presName="node" presStyleLbl="node1" presStyleIdx="2" presStyleCnt="6">
        <dgm:presLayoutVars>
          <dgm:bulletEnabled val="1"/>
        </dgm:presLayoutVars>
      </dgm:prSet>
      <dgm:spPr/>
    </dgm:pt>
    <dgm:pt modelId="{9834D0E7-ADD6-2749-9D17-03ECFC47C537}" type="pres">
      <dgm:prSet presAssocID="{29311482-C796-A541-AA24-562A0BE7D12A}" presName="sibTrans" presStyleCnt="0"/>
      <dgm:spPr/>
    </dgm:pt>
    <dgm:pt modelId="{6868B63F-ADD5-B843-BCBF-426A4A374F73}" type="pres">
      <dgm:prSet presAssocID="{B9AEE640-AD97-614F-B3B6-121B5E457CC3}" presName="node" presStyleLbl="node1" presStyleIdx="3" presStyleCnt="6">
        <dgm:presLayoutVars>
          <dgm:bulletEnabled val="1"/>
        </dgm:presLayoutVars>
      </dgm:prSet>
      <dgm:spPr/>
    </dgm:pt>
    <dgm:pt modelId="{AA9448A2-A77F-BF46-967F-37D395EC826F}" type="pres">
      <dgm:prSet presAssocID="{81353515-9678-B242-AE57-1D5D7D89BF45}" presName="sibTrans" presStyleCnt="0"/>
      <dgm:spPr/>
    </dgm:pt>
    <dgm:pt modelId="{E577C632-C325-2247-AA04-F0123D6F40A1}" type="pres">
      <dgm:prSet presAssocID="{27FE3FFB-3F40-A24E-BF5B-C7158EC5A559}" presName="node" presStyleLbl="node1" presStyleIdx="4" presStyleCnt="6">
        <dgm:presLayoutVars>
          <dgm:bulletEnabled val="1"/>
        </dgm:presLayoutVars>
      </dgm:prSet>
      <dgm:spPr/>
    </dgm:pt>
    <dgm:pt modelId="{75EC3DC5-FA32-C746-9E8A-64C23639C918}" type="pres">
      <dgm:prSet presAssocID="{5C2E9227-6A85-9C41-B859-41AF6054FF02}" presName="sibTrans" presStyleCnt="0"/>
      <dgm:spPr/>
    </dgm:pt>
    <dgm:pt modelId="{7CF11723-1597-1845-8A38-4CEB55C6D3E2}" type="pres">
      <dgm:prSet presAssocID="{0E89D4AB-9558-3640-B6F8-0BA51C78F739}" presName="node" presStyleLbl="node1" presStyleIdx="5" presStyleCnt="6">
        <dgm:presLayoutVars>
          <dgm:bulletEnabled val="1"/>
        </dgm:presLayoutVars>
      </dgm:prSet>
      <dgm:spPr/>
    </dgm:pt>
  </dgm:ptLst>
  <dgm:cxnLst>
    <dgm:cxn modelId="{0E360E1E-CD4B-C442-B52F-623A9734DF1C}" srcId="{86208DEF-454B-7544-8737-BAAA19BF595B}" destId="{5A214B13-D7D5-1D4C-AD0B-5DA0FE490924}" srcOrd="0" destOrd="0" parTransId="{3DE9EB19-9CB9-194D-846E-0538E68C8A43}" sibTransId="{ECC4E6C9-D91D-764B-9288-EDF420737318}"/>
    <dgm:cxn modelId="{1B033841-2ABB-F84A-98C2-FDAD5D3C4C40}" type="presOf" srcId="{0E89D4AB-9558-3640-B6F8-0BA51C78F739}" destId="{7CF11723-1597-1845-8A38-4CEB55C6D3E2}" srcOrd="0" destOrd="0" presId="urn:microsoft.com/office/officeart/2005/8/layout/default"/>
    <dgm:cxn modelId="{4B162B43-29AA-1148-A4D7-86A44B762B55}" srcId="{86208DEF-454B-7544-8737-BAAA19BF595B}" destId="{76355A7E-A405-9A40-A7B1-4E43D32750F7}" srcOrd="2" destOrd="0" parTransId="{C23E2E31-A2C3-634D-B3D2-5031AF1277CC}" sibTransId="{29311482-C796-A541-AA24-562A0BE7D12A}"/>
    <dgm:cxn modelId="{79B32B4B-3301-094C-9497-2AAC862CEAF5}" type="presOf" srcId="{5A214B13-D7D5-1D4C-AD0B-5DA0FE490924}" destId="{A99617F8-A162-3641-82C0-1074A5790466}" srcOrd="0" destOrd="0" presId="urn:microsoft.com/office/officeart/2005/8/layout/default"/>
    <dgm:cxn modelId="{062ECB51-364E-2C45-BFB7-EBE605BEF3DC}" type="presOf" srcId="{B9AEE640-AD97-614F-B3B6-121B5E457CC3}" destId="{6868B63F-ADD5-B843-BCBF-426A4A374F73}" srcOrd="0" destOrd="0" presId="urn:microsoft.com/office/officeart/2005/8/layout/default"/>
    <dgm:cxn modelId="{0F684D7C-3B89-4F40-BDB8-ADF360EE05D6}" srcId="{86208DEF-454B-7544-8737-BAAA19BF595B}" destId="{0E89D4AB-9558-3640-B6F8-0BA51C78F739}" srcOrd="5" destOrd="0" parTransId="{21ECC190-9DCC-164A-BD1A-9C706881A773}" sibTransId="{B4117DE0-B5C5-314B-A82C-258AD71792A9}"/>
    <dgm:cxn modelId="{C0A16680-AC31-4341-BC93-902321A54EE0}" srcId="{86208DEF-454B-7544-8737-BAAA19BF595B}" destId="{4FF3DDDE-7489-2D4D-8F04-192EA8B2D37E}" srcOrd="1" destOrd="0" parTransId="{4D60E354-DE63-8043-93CB-C82D6A7D95B8}" sibTransId="{7F551363-FDB2-E54B-ACF3-237D1396B67A}"/>
    <dgm:cxn modelId="{3CB88F83-7D29-024A-8409-BED50772C596}" type="presOf" srcId="{27FE3FFB-3F40-A24E-BF5B-C7158EC5A559}" destId="{E577C632-C325-2247-AA04-F0123D6F40A1}" srcOrd="0" destOrd="0" presId="urn:microsoft.com/office/officeart/2005/8/layout/default"/>
    <dgm:cxn modelId="{1DBE00B1-75CC-6D48-A3A0-C647A0C28FD9}" srcId="{86208DEF-454B-7544-8737-BAAA19BF595B}" destId="{27FE3FFB-3F40-A24E-BF5B-C7158EC5A559}" srcOrd="4" destOrd="0" parTransId="{041BAD73-212D-7B45-BB23-B5CB67DEC206}" sibTransId="{5C2E9227-6A85-9C41-B859-41AF6054FF02}"/>
    <dgm:cxn modelId="{85E0D5DA-7D52-F145-AD3D-422C413A3365}" type="presOf" srcId="{4FF3DDDE-7489-2D4D-8F04-192EA8B2D37E}" destId="{F25CEB31-CED9-E549-9867-6234196DB4A9}" srcOrd="0" destOrd="0" presId="urn:microsoft.com/office/officeart/2005/8/layout/default"/>
    <dgm:cxn modelId="{4BA296DC-4396-FB46-A62D-68BD136D14AD}" srcId="{86208DEF-454B-7544-8737-BAAA19BF595B}" destId="{B9AEE640-AD97-614F-B3B6-121B5E457CC3}" srcOrd="3" destOrd="0" parTransId="{9936A006-8F00-BE49-AA89-651DBDBE6948}" sibTransId="{81353515-9678-B242-AE57-1D5D7D89BF45}"/>
    <dgm:cxn modelId="{80889BF2-AD56-944C-80D9-0D40579551AA}" type="presOf" srcId="{76355A7E-A405-9A40-A7B1-4E43D32750F7}" destId="{CA9203EF-C1BB-CA49-87C3-B576AFDEA323}" srcOrd="0" destOrd="0" presId="urn:microsoft.com/office/officeart/2005/8/layout/default"/>
    <dgm:cxn modelId="{5CAC52F9-F1FF-934F-91E0-9C288CD80900}" type="presOf" srcId="{86208DEF-454B-7544-8737-BAAA19BF595B}" destId="{D70EB33C-DC57-4D49-84C0-DDC5DA650009}" srcOrd="0" destOrd="0" presId="urn:microsoft.com/office/officeart/2005/8/layout/default"/>
    <dgm:cxn modelId="{F87CB536-FA15-7747-8938-3DA2DF8670F3}" type="presParOf" srcId="{D70EB33C-DC57-4D49-84C0-DDC5DA650009}" destId="{A99617F8-A162-3641-82C0-1074A5790466}" srcOrd="0" destOrd="0" presId="urn:microsoft.com/office/officeart/2005/8/layout/default"/>
    <dgm:cxn modelId="{6D03740C-A51C-7148-86F0-FA75545D6617}" type="presParOf" srcId="{D70EB33C-DC57-4D49-84C0-DDC5DA650009}" destId="{E37940E4-54D5-BA48-9FD8-941FCF43F783}" srcOrd="1" destOrd="0" presId="urn:microsoft.com/office/officeart/2005/8/layout/default"/>
    <dgm:cxn modelId="{06EB9DDB-ED7E-944B-865E-F2C2D8601474}" type="presParOf" srcId="{D70EB33C-DC57-4D49-84C0-DDC5DA650009}" destId="{F25CEB31-CED9-E549-9867-6234196DB4A9}" srcOrd="2" destOrd="0" presId="urn:microsoft.com/office/officeart/2005/8/layout/default"/>
    <dgm:cxn modelId="{F60D751F-9DDF-EE45-8C66-8A41EF2172D1}" type="presParOf" srcId="{D70EB33C-DC57-4D49-84C0-DDC5DA650009}" destId="{98698B0C-E93B-C243-9E13-F2D0533E15FF}" srcOrd="3" destOrd="0" presId="urn:microsoft.com/office/officeart/2005/8/layout/default"/>
    <dgm:cxn modelId="{5D0B594C-3CF8-CC4F-947E-A9A36369D91C}" type="presParOf" srcId="{D70EB33C-DC57-4D49-84C0-DDC5DA650009}" destId="{CA9203EF-C1BB-CA49-87C3-B576AFDEA323}" srcOrd="4" destOrd="0" presId="urn:microsoft.com/office/officeart/2005/8/layout/default"/>
    <dgm:cxn modelId="{58C0C019-7578-E141-89D6-316CBC5D08F0}" type="presParOf" srcId="{D70EB33C-DC57-4D49-84C0-DDC5DA650009}" destId="{9834D0E7-ADD6-2749-9D17-03ECFC47C537}" srcOrd="5" destOrd="0" presId="urn:microsoft.com/office/officeart/2005/8/layout/default"/>
    <dgm:cxn modelId="{CC5E7446-1B7D-FF4F-B4D1-D57024CA42BC}" type="presParOf" srcId="{D70EB33C-DC57-4D49-84C0-DDC5DA650009}" destId="{6868B63F-ADD5-B843-BCBF-426A4A374F73}" srcOrd="6" destOrd="0" presId="urn:microsoft.com/office/officeart/2005/8/layout/default"/>
    <dgm:cxn modelId="{50B31445-837C-4C47-9D5D-55EDF4B9F73D}" type="presParOf" srcId="{D70EB33C-DC57-4D49-84C0-DDC5DA650009}" destId="{AA9448A2-A77F-BF46-967F-37D395EC826F}" srcOrd="7" destOrd="0" presId="urn:microsoft.com/office/officeart/2005/8/layout/default"/>
    <dgm:cxn modelId="{C3054648-57DC-8846-B35A-6B98DEB89F8B}" type="presParOf" srcId="{D70EB33C-DC57-4D49-84C0-DDC5DA650009}" destId="{E577C632-C325-2247-AA04-F0123D6F40A1}" srcOrd="8" destOrd="0" presId="urn:microsoft.com/office/officeart/2005/8/layout/default"/>
    <dgm:cxn modelId="{8B606626-1C2D-334F-B24F-1147D2BDE2DB}" type="presParOf" srcId="{D70EB33C-DC57-4D49-84C0-DDC5DA650009}" destId="{75EC3DC5-FA32-C746-9E8A-64C23639C918}" srcOrd="9" destOrd="0" presId="urn:microsoft.com/office/officeart/2005/8/layout/default"/>
    <dgm:cxn modelId="{27A7402E-5295-A245-B276-EFD6245EB034}" type="presParOf" srcId="{D70EB33C-DC57-4D49-84C0-DDC5DA650009}" destId="{7CF11723-1597-1845-8A38-4CEB55C6D3E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8D98A-8517-464C-9A3A-020C49CF0D89}">
      <dsp:nvSpPr>
        <dsp:cNvPr id="0" name=""/>
        <dsp:cNvSpPr/>
      </dsp:nvSpPr>
      <dsp:spPr>
        <a:xfrm>
          <a:off x="0" y="3525"/>
          <a:ext cx="6848856" cy="5440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Watching Brief ( Aug 16)  &amp;  support  CARICOM statement: Aug 22</a:t>
          </a:r>
          <a:endParaRPr lang="en-TT" sz="1800" kern="1200" dirty="0"/>
        </a:p>
      </dsp:txBody>
      <dsp:txXfrm>
        <a:off x="26558" y="30083"/>
        <a:ext cx="6795740" cy="490928"/>
      </dsp:txXfrm>
    </dsp:sp>
    <dsp:sp modelId="{100A25F3-1A85-D141-AF63-D987E9B13FD3}">
      <dsp:nvSpPr>
        <dsp:cNvPr id="0" name=""/>
        <dsp:cNvSpPr/>
      </dsp:nvSpPr>
      <dsp:spPr>
        <a:xfrm>
          <a:off x="0" y="558496"/>
          <a:ext cx="6848856" cy="5440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Enhanced awareness &amp; surveillance:  : syndromic , visitor based  &amp; contact tracing  , ports of entry,  front line workers </a:t>
          </a:r>
          <a:endParaRPr lang="en-TT" sz="1800" kern="1200" dirty="0"/>
        </a:p>
      </dsp:txBody>
      <dsp:txXfrm>
        <a:off x="26558" y="585054"/>
        <a:ext cx="6795740" cy="490928"/>
      </dsp:txXfrm>
    </dsp:sp>
    <dsp:sp modelId="{4B7A66D7-E78E-C84A-9770-3C8DDEB56CBB}">
      <dsp:nvSpPr>
        <dsp:cNvPr id="0" name=""/>
        <dsp:cNvSpPr/>
      </dsp:nvSpPr>
      <dsp:spPr>
        <a:xfrm>
          <a:off x="0" y="1113467"/>
          <a:ext cx="6848856" cy="54404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TT" sz="1800" kern="1200" dirty="0"/>
            <a:t>Laboratory Testing and Guidelines </a:t>
          </a:r>
        </a:p>
      </dsp:txBody>
      <dsp:txXfrm>
        <a:off x="26558" y="1140025"/>
        <a:ext cx="6795740" cy="490928"/>
      </dsp:txXfrm>
    </dsp:sp>
    <dsp:sp modelId="{19B8D376-20BF-7D40-B559-16A3A6D3076B}">
      <dsp:nvSpPr>
        <dsp:cNvPr id="0" name=""/>
        <dsp:cNvSpPr/>
      </dsp:nvSpPr>
      <dsp:spPr>
        <a:xfrm>
          <a:off x="0" y="1668438"/>
          <a:ext cx="6848856" cy="5440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dirty="0"/>
            <a:t> Tracking passengers from Africa (confidential: CMOs) </a:t>
          </a:r>
          <a:endParaRPr lang="en-TT" sz="1800" kern="1200" baseline="0" dirty="0"/>
        </a:p>
      </dsp:txBody>
      <dsp:txXfrm>
        <a:off x="26558" y="1694996"/>
        <a:ext cx="6795740" cy="490928"/>
      </dsp:txXfrm>
    </dsp:sp>
    <dsp:sp modelId="{8809E253-9CC0-6C4B-AB42-0E47C51BFBA3}">
      <dsp:nvSpPr>
        <dsp:cNvPr id="0" name=""/>
        <dsp:cNvSpPr/>
      </dsp:nvSpPr>
      <dsp:spPr>
        <a:xfrm>
          <a:off x="0" y="2223410"/>
          <a:ext cx="6848856" cy="54404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Enhanced  daily global scanning agencies (IMPACS, CDC, UKHSA) </a:t>
          </a:r>
          <a:endParaRPr lang="en-TT" sz="1800" kern="1200" dirty="0"/>
        </a:p>
      </dsp:txBody>
      <dsp:txXfrm>
        <a:off x="26558" y="2249968"/>
        <a:ext cx="6795740" cy="490928"/>
      </dsp:txXfrm>
    </dsp:sp>
    <dsp:sp modelId="{3007E245-E04D-AF4E-9562-2F53F2BC2C30}">
      <dsp:nvSpPr>
        <dsp:cNvPr id="0" name=""/>
        <dsp:cNvSpPr/>
      </dsp:nvSpPr>
      <dsp:spPr>
        <a:xfrm>
          <a:off x="0" y="2778381"/>
          <a:ext cx="6848856" cy="5440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Immediate alerting and sending samples to CARPHA</a:t>
          </a:r>
          <a:endParaRPr lang="en-TT" sz="1800" kern="1200" dirty="0"/>
        </a:p>
      </dsp:txBody>
      <dsp:txXfrm>
        <a:off x="26558" y="2804939"/>
        <a:ext cx="6795740" cy="490928"/>
      </dsp:txXfrm>
    </dsp:sp>
    <dsp:sp modelId="{0177B121-CD2D-2243-A8DB-728D5DD74AD1}">
      <dsp:nvSpPr>
        <dsp:cNvPr id="0" name=""/>
        <dsp:cNvSpPr/>
      </dsp:nvSpPr>
      <dsp:spPr>
        <a:xfrm>
          <a:off x="0" y="3333352"/>
          <a:ext cx="6848856" cy="5440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Liaising with CMOs, Ministers of Health , Agencies </a:t>
          </a:r>
          <a:endParaRPr lang="en-TT" sz="1800" kern="1200" dirty="0"/>
        </a:p>
      </dsp:txBody>
      <dsp:txXfrm>
        <a:off x="26558" y="3359910"/>
        <a:ext cx="6795740" cy="490928"/>
      </dsp:txXfrm>
    </dsp:sp>
    <dsp:sp modelId="{DCBC7BA9-B925-48F2-9E0C-CDD7339DE66F}">
      <dsp:nvSpPr>
        <dsp:cNvPr id="0" name=""/>
        <dsp:cNvSpPr/>
      </dsp:nvSpPr>
      <dsp:spPr>
        <a:xfrm>
          <a:off x="0" y="3888323"/>
          <a:ext cx="6848856" cy="54404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Optimize reporting and response mechanisms</a:t>
          </a:r>
        </a:p>
      </dsp:txBody>
      <dsp:txXfrm>
        <a:off x="26558" y="3914881"/>
        <a:ext cx="6795740" cy="490928"/>
      </dsp:txXfrm>
    </dsp:sp>
    <dsp:sp modelId="{03EF8E4A-6388-4A25-A254-84A19F8E1E4F}">
      <dsp:nvSpPr>
        <dsp:cNvPr id="0" name=""/>
        <dsp:cNvSpPr/>
      </dsp:nvSpPr>
      <dsp:spPr>
        <a:xfrm>
          <a:off x="0" y="4443294"/>
          <a:ext cx="6848856" cy="5440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TT" sz="1800" kern="1200" dirty="0"/>
            <a:t>Risk communication and tailor specific messages </a:t>
          </a:r>
          <a:endParaRPr lang="en-US" sz="1800" kern="1200" dirty="0"/>
        </a:p>
      </dsp:txBody>
      <dsp:txXfrm>
        <a:off x="26558" y="4469852"/>
        <a:ext cx="6795740" cy="490928"/>
      </dsp:txXfrm>
    </dsp:sp>
    <dsp:sp modelId="{46D247A1-BE6B-4AFA-985B-A3E33EFA8FEF}">
      <dsp:nvSpPr>
        <dsp:cNvPr id="0" name=""/>
        <dsp:cNvSpPr/>
      </dsp:nvSpPr>
      <dsp:spPr>
        <a:xfrm>
          <a:off x="0" y="4998266"/>
          <a:ext cx="6848856" cy="54404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Public awareness and vaccination</a:t>
          </a:r>
        </a:p>
      </dsp:txBody>
      <dsp:txXfrm>
        <a:off x="26558" y="5024824"/>
        <a:ext cx="6795740" cy="490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21248-0D00-4835-BC11-97379E7AB923}">
      <dsp:nvSpPr>
        <dsp:cNvPr id="0" name=""/>
        <dsp:cNvSpPr/>
      </dsp:nvSpPr>
      <dsp:spPr>
        <a:xfrm>
          <a:off x="-141120" y="209729"/>
          <a:ext cx="3436539" cy="100565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F2500-3617-4845-AA74-0214CA95095F}">
      <dsp:nvSpPr>
        <dsp:cNvPr id="0" name=""/>
        <dsp:cNvSpPr/>
      </dsp:nvSpPr>
      <dsp:spPr>
        <a:xfrm>
          <a:off x="163091" y="436002"/>
          <a:ext cx="554193" cy="553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8CF8C-3638-4F5C-8869-8D841D2A4A5D}">
      <dsp:nvSpPr>
        <dsp:cNvPr id="0" name=""/>
        <dsp:cNvSpPr/>
      </dsp:nvSpPr>
      <dsp:spPr>
        <a:xfrm>
          <a:off x="1021495" y="209729"/>
          <a:ext cx="2270510" cy="10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36" tIns="106536" rIns="106536" bIns="106536" numCol="1" spcCol="1270" anchor="ctr" anchorCtr="0">
          <a:noAutofit/>
        </a:bodyPr>
        <a:lstStyle/>
        <a:p>
          <a:pPr marL="0" lvl="0" indent="0" algn="l" defTabSz="622300">
            <a:lnSpc>
              <a:spcPct val="90000"/>
            </a:lnSpc>
            <a:spcBef>
              <a:spcPct val="0"/>
            </a:spcBef>
            <a:spcAft>
              <a:spcPct val="35000"/>
            </a:spcAft>
            <a:buNone/>
          </a:pPr>
          <a:r>
            <a:rPr lang="en-US" sz="1400" kern="1200" dirty="0"/>
            <a:t>Risk of an infection from Measles in an unvaccinated person is higher now, post COVID-19</a:t>
          </a:r>
        </a:p>
      </dsp:txBody>
      <dsp:txXfrm>
        <a:off x="1021495" y="209729"/>
        <a:ext cx="2270510" cy="1006640"/>
      </dsp:txXfrm>
    </dsp:sp>
    <dsp:sp modelId="{43CDDA3F-A261-4B9F-8231-EE970887D57E}">
      <dsp:nvSpPr>
        <dsp:cNvPr id="0" name=""/>
        <dsp:cNvSpPr/>
      </dsp:nvSpPr>
      <dsp:spPr>
        <a:xfrm>
          <a:off x="-141120" y="1412786"/>
          <a:ext cx="3436539" cy="100565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56BB3-CB11-42C8-9912-52179FE0DE51}">
      <dsp:nvSpPr>
        <dsp:cNvPr id="0" name=""/>
        <dsp:cNvSpPr/>
      </dsp:nvSpPr>
      <dsp:spPr>
        <a:xfrm>
          <a:off x="163091" y="1639059"/>
          <a:ext cx="554193" cy="553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DE970-F2B1-4B36-AB0D-604529AE3F51}">
      <dsp:nvSpPr>
        <dsp:cNvPr id="0" name=""/>
        <dsp:cNvSpPr/>
      </dsp:nvSpPr>
      <dsp:spPr>
        <a:xfrm>
          <a:off x="735842" y="1412786"/>
          <a:ext cx="2841816" cy="10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36" tIns="106536" rIns="106536" bIns="106536" numCol="1" spcCol="1270" anchor="ctr" anchorCtr="0">
          <a:noAutofit/>
        </a:bodyPr>
        <a:lstStyle/>
        <a:p>
          <a:pPr marL="0" lvl="0" indent="0" algn="l" defTabSz="622300">
            <a:lnSpc>
              <a:spcPct val="90000"/>
            </a:lnSpc>
            <a:spcBef>
              <a:spcPct val="0"/>
            </a:spcBef>
            <a:spcAft>
              <a:spcPct val="35000"/>
            </a:spcAft>
            <a:buNone/>
          </a:pPr>
          <a:r>
            <a:rPr lang="en-US" sz="1400" kern="1200" dirty="0"/>
            <a:t>Urgent need to review </a:t>
          </a:r>
          <a:r>
            <a:rPr lang="en-US" sz="1400" kern="1200" dirty="0">
              <a:solidFill>
                <a:srgbClr val="FFFF00"/>
              </a:solidFill>
            </a:rPr>
            <a:t>Detection, Notification and Response </a:t>
          </a:r>
          <a:r>
            <a:rPr lang="en-US" sz="1400" kern="1200" dirty="0"/>
            <a:t>actions and to communicate the guidelines widely again.</a:t>
          </a:r>
        </a:p>
      </dsp:txBody>
      <dsp:txXfrm>
        <a:off x="735842" y="1412786"/>
        <a:ext cx="2841816" cy="1006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578FE-2831-4BAB-9CCF-4B7FE1E075B7}">
      <dsp:nvSpPr>
        <dsp:cNvPr id="0" name=""/>
        <dsp:cNvSpPr/>
      </dsp:nvSpPr>
      <dsp:spPr>
        <a:xfrm>
          <a:off x="0" y="732"/>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Emergency Chief Medical Officers Meeting, May 16, 2024</a:t>
          </a:r>
        </a:p>
      </dsp:txBody>
      <dsp:txXfrm>
        <a:off x="27193" y="27925"/>
        <a:ext cx="6823270" cy="502659"/>
      </dsp:txXfrm>
    </dsp:sp>
    <dsp:sp modelId="{53CAAD7F-E8DA-4D55-A089-7954BA15E084}">
      <dsp:nvSpPr>
        <dsp:cNvPr id="0" name=""/>
        <dsp:cNvSpPr/>
      </dsp:nvSpPr>
      <dsp:spPr>
        <a:xfrm>
          <a:off x="0" y="570321"/>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Measles Update/brief  May 15, 2024</a:t>
          </a:r>
        </a:p>
      </dsp:txBody>
      <dsp:txXfrm>
        <a:off x="27193" y="597514"/>
        <a:ext cx="6823270" cy="502659"/>
      </dsp:txXfrm>
    </dsp:sp>
    <dsp:sp modelId="{5BA96D60-2D56-4FEF-9F6C-43382F85D6DD}">
      <dsp:nvSpPr>
        <dsp:cNvPr id="0" name=""/>
        <dsp:cNvSpPr/>
      </dsp:nvSpPr>
      <dsp:spPr>
        <a:xfrm>
          <a:off x="0" y="1139910"/>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TT" sz="1600" kern="1200"/>
            <a:t>Laboratory testing,  &amp; provision  of 2hour test during global cricket mass gatherings event  </a:t>
          </a:r>
          <a:endParaRPr lang="en-US" sz="1600" kern="1200"/>
        </a:p>
      </dsp:txBody>
      <dsp:txXfrm>
        <a:off x="27193" y="1167103"/>
        <a:ext cx="6823270" cy="502659"/>
      </dsp:txXfrm>
    </dsp:sp>
    <dsp:sp modelId="{829D903F-6030-4C7A-AD17-1289E2214385}">
      <dsp:nvSpPr>
        <dsp:cNvPr id="0" name=""/>
        <dsp:cNvSpPr/>
      </dsp:nvSpPr>
      <dsp:spPr>
        <a:xfrm>
          <a:off x="0" y="1709499"/>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Laboratory, Training and provision of testing, supplies to CMS</a:t>
          </a:r>
        </a:p>
      </dsp:txBody>
      <dsp:txXfrm>
        <a:off x="27193" y="1736692"/>
        <a:ext cx="6823270" cy="502659"/>
      </dsp:txXfrm>
    </dsp:sp>
    <dsp:sp modelId="{41104F93-7C63-4334-905E-BC79AB95E035}">
      <dsp:nvSpPr>
        <dsp:cNvPr id="0" name=""/>
        <dsp:cNvSpPr/>
      </dsp:nvSpPr>
      <dsp:spPr>
        <a:xfrm>
          <a:off x="0" y="2279088"/>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Surveillance refresher in 7 CMS (ANT, DOM,GRN,GUY, SVG, STL, TTO) </a:t>
          </a:r>
        </a:p>
      </dsp:txBody>
      <dsp:txXfrm>
        <a:off x="27193" y="2306281"/>
        <a:ext cx="6823270" cy="502659"/>
      </dsp:txXfrm>
    </dsp:sp>
    <dsp:sp modelId="{7051D48C-D894-41D0-B33B-4D3EDC54250C}">
      <dsp:nvSpPr>
        <dsp:cNvPr id="0" name=""/>
        <dsp:cNvSpPr/>
      </dsp:nvSpPr>
      <dsp:spPr>
        <a:xfrm>
          <a:off x="0" y="2848677"/>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SimEx</a:t>
          </a:r>
          <a:r>
            <a:rPr lang="en-US" sz="1600" kern="1200" dirty="0"/>
            <a:t> using Measles</a:t>
          </a:r>
        </a:p>
      </dsp:txBody>
      <dsp:txXfrm>
        <a:off x="27193" y="2875870"/>
        <a:ext cx="6823270" cy="502659"/>
      </dsp:txXfrm>
    </dsp:sp>
    <dsp:sp modelId="{2EAA7BE6-5892-467B-8DD8-B24EC24D7CC0}">
      <dsp:nvSpPr>
        <dsp:cNvPr id="0" name=""/>
        <dsp:cNvSpPr/>
      </dsp:nvSpPr>
      <dsp:spPr>
        <a:xfrm>
          <a:off x="0" y="3418267"/>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TT" sz="1600" kern="1200"/>
            <a:t>Coordination with PAHO EPI and other agencies </a:t>
          </a:r>
          <a:endParaRPr lang="en-US" sz="1600" kern="1200"/>
        </a:p>
      </dsp:txBody>
      <dsp:txXfrm>
        <a:off x="27193" y="3445460"/>
        <a:ext cx="6823270" cy="502659"/>
      </dsp:txXfrm>
    </dsp:sp>
    <dsp:sp modelId="{F3C03E42-ED92-4B5A-A52D-F9876B49898F}">
      <dsp:nvSpPr>
        <dsp:cNvPr id="0" name=""/>
        <dsp:cNvSpPr/>
      </dsp:nvSpPr>
      <dsp:spPr>
        <a:xfrm>
          <a:off x="0" y="3987856"/>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Rash and fever included in the Visitor-Based surveillance tool and in MGSS tools being used for the ICC T20 Men’s CWC, with once cases as an alert</a:t>
          </a:r>
        </a:p>
      </dsp:txBody>
      <dsp:txXfrm>
        <a:off x="27193" y="4015049"/>
        <a:ext cx="6823270" cy="502659"/>
      </dsp:txXfrm>
    </dsp:sp>
    <dsp:sp modelId="{A6CD63BA-A801-4204-BB69-862600A374B5}">
      <dsp:nvSpPr>
        <dsp:cNvPr id="0" name=""/>
        <dsp:cNvSpPr/>
      </dsp:nvSpPr>
      <dsp:spPr>
        <a:xfrm>
          <a:off x="0" y="4557445"/>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Flag and urgently send samples fitting the profile to CARPHA for testing</a:t>
          </a:r>
        </a:p>
      </dsp:txBody>
      <dsp:txXfrm>
        <a:off x="27193" y="4584638"/>
        <a:ext cx="6823270" cy="502659"/>
      </dsp:txXfrm>
    </dsp:sp>
    <dsp:sp modelId="{964E4740-B925-46A0-A6A4-D1900177AB8B}">
      <dsp:nvSpPr>
        <dsp:cNvPr id="0" name=""/>
        <dsp:cNvSpPr/>
      </dsp:nvSpPr>
      <dsp:spPr>
        <a:xfrm>
          <a:off x="0" y="5127034"/>
          <a:ext cx="6877656" cy="55704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Enhanced tourism-based surveillance for travellers arriving by air and sea </a:t>
          </a:r>
        </a:p>
      </dsp:txBody>
      <dsp:txXfrm>
        <a:off x="27193" y="5154227"/>
        <a:ext cx="6823270" cy="502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A2682-8E90-C944-993D-AD33EA32EE28}">
      <dsp:nvSpPr>
        <dsp:cNvPr id="0" name=""/>
        <dsp:cNvSpPr/>
      </dsp:nvSpPr>
      <dsp:spPr>
        <a:xfrm>
          <a:off x="0" y="90633"/>
          <a:ext cx="11228831" cy="574308"/>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CARPHA's PF Regional Proposal Goal</a:t>
          </a:r>
        </a:p>
      </dsp:txBody>
      <dsp:txXfrm>
        <a:off x="28035" y="118668"/>
        <a:ext cx="11172761" cy="518238"/>
      </dsp:txXfrm>
    </dsp:sp>
    <dsp:sp modelId="{5E525B3B-445B-EE40-BD5F-0CECDC972650}">
      <dsp:nvSpPr>
        <dsp:cNvPr id="0" name=""/>
        <dsp:cNvSpPr/>
      </dsp:nvSpPr>
      <dsp:spPr>
        <a:xfrm>
          <a:off x="0" y="664941"/>
          <a:ext cx="11228831"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515" tIns="25400" rIns="142240" bIns="25400" numCol="1" spcCol="1270" anchor="t" anchorCtr="0">
          <a:noAutofit/>
        </a:bodyPr>
        <a:lstStyle/>
        <a:p>
          <a:pPr marL="228600" lvl="1" indent="-228600" algn="l" defTabSz="889000">
            <a:lnSpc>
              <a:spcPct val="90000"/>
            </a:lnSpc>
            <a:spcBef>
              <a:spcPct val="0"/>
            </a:spcBef>
            <a:spcAft>
              <a:spcPct val="20000"/>
            </a:spcAft>
            <a:buNone/>
          </a:pPr>
          <a:r>
            <a:rPr lang="en-TT" sz="2000" i="1" kern="1200" dirty="0"/>
            <a:t>Reduced Public Health Impact of Pandemics in the Caribbean Region</a:t>
          </a:r>
          <a:endParaRPr lang="en-GB" sz="2000" i="1" kern="1200" dirty="0"/>
        </a:p>
        <a:p>
          <a:pPr marL="228600" lvl="1" indent="-228600" algn="l" defTabSz="1066800">
            <a:lnSpc>
              <a:spcPct val="90000"/>
            </a:lnSpc>
            <a:spcBef>
              <a:spcPct val="0"/>
            </a:spcBef>
            <a:spcAft>
              <a:spcPct val="20000"/>
            </a:spcAft>
            <a:buNone/>
          </a:pPr>
          <a:r>
            <a:rPr lang="en-TT" sz="2400" i="1" kern="1200" dirty="0"/>
            <a:t>                                 </a:t>
          </a:r>
          <a:endParaRPr lang="en-GB" sz="2400" i="1" kern="1200" dirty="0"/>
        </a:p>
      </dsp:txBody>
      <dsp:txXfrm>
        <a:off x="0" y="664941"/>
        <a:ext cx="11228831" cy="1059840"/>
      </dsp:txXfrm>
    </dsp:sp>
    <dsp:sp modelId="{5B6040C2-50AC-D947-87DC-1C6D3B8EDF46}">
      <dsp:nvSpPr>
        <dsp:cNvPr id="0" name=""/>
        <dsp:cNvSpPr/>
      </dsp:nvSpPr>
      <dsp:spPr>
        <a:xfrm>
          <a:off x="0" y="1239329"/>
          <a:ext cx="11228831" cy="808686"/>
        </a:xfrm>
        <a:prstGeom prst="roundRect">
          <a:avLst/>
        </a:prstGeom>
        <a:solidFill>
          <a:schemeClr val="accent1">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Four Key Outcomes</a:t>
          </a:r>
        </a:p>
      </dsp:txBody>
      <dsp:txXfrm>
        <a:off x="39477" y="1278806"/>
        <a:ext cx="11149877" cy="729732"/>
      </dsp:txXfrm>
    </dsp:sp>
    <dsp:sp modelId="{123C2123-E8AA-7D4A-B358-9E5F5A2A19AE}">
      <dsp:nvSpPr>
        <dsp:cNvPr id="0" name=""/>
        <dsp:cNvSpPr/>
      </dsp:nvSpPr>
      <dsp:spPr>
        <a:xfrm>
          <a:off x="0" y="2054809"/>
          <a:ext cx="11228831" cy="250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515" tIns="22860" rIns="128016" bIns="22860" numCol="1" spcCol="1270" anchor="t" anchorCtr="0">
          <a:noAutofit/>
        </a:bodyPr>
        <a:lstStyle/>
        <a:p>
          <a:pPr marL="171450" lvl="1" indent="-171450" algn="l" defTabSz="800100">
            <a:lnSpc>
              <a:spcPct val="90000"/>
            </a:lnSpc>
            <a:spcBef>
              <a:spcPct val="0"/>
            </a:spcBef>
            <a:spcAft>
              <a:spcPts val="600"/>
            </a:spcAft>
            <a:buFont typeface="+mj-lt"/>
            <a:buAutoNum type="arabicPeriod"/>
          </a:pPr>
          <a:r>
            <a:rPr lang="en-TT" sz="1800" b="0" kern="1200" dirty="0"/>
            <a:t>Demonstrated capacity to prevent detect and respond to outbreaks through </a:t>
          </a:r>
          <a:endParaRPr lang="en-GB" sz="1800" b="0" kern="1200" dirty="0"/>
        </a:p>
        <a:p>
          <a:pPr marL="342900" lvl="2" indent="-171450" algn="l" defTabSz="800100">
            <a:lnSpc>
              <a:spcPct val="90000"/>
            </a:lnSpc>
            <a:spcBef>
              <a:spcPct val="0"/>
            </a:spcBef>
            <a:spcAft>
              <a:spcPts val="600"/>
            </a:spcAft>
            <a:buFont typeface="Arial" panose="020B0604020202020204" pitchFamily="34" charset="0"/>
            <a:buChar char="•"/>
          </a:pPr>
          <a:r>
            <a:rPr lang="en-TT" sz="1800" b="0" kern="1200" dirty="0"/>
            <a:t> Functional, integrated early warning &amp; disease surveillance system in CARPHA and CMS</a:t>
          </a:r>
        </a:p>
        <a:p>
          <a:pPr marL="342900" lvl="2" indent="-171450" algn="l" defTabSz="800100">
            <a:lnSpc>
              <a:spcPct val="90000"/>
            </a:lnSpc>
            <a:spcBef>
              <a:spcPct val="0"/>
            </a:spcBef>
            <a:spcAft>
              <a:spcPts val="600"/>
            </a:spcAft>
            <a:buFont typeface="Arial" panose="020B0604020202020204" pitchFamily="34" charset="0"/>
            <a:buChar char="•"/>
          </a:pPr>
          <a:r>
            <a:rPr lang="en-TT" sz="1800" b="0" kern="1200" dirty="0"/>
            <a:t> CARPHA and CMS are prepared to respond to public health emergencies</a:t>
          </a:r>
        </a:p>
        <a:p>
          <a:pPr marL="171450" lvl="1" indent="-171450" algn="l" defTabSz="800100">
            <a:lnSpc>
              <a:spcPct val="90000"/>
            </a:lnSpc>
            <a:spcBef>
              <a:spcPct val="0"/>
            </a:spcBef>
            <a:spcAft>
              <a:spcPts val="600"/>
            </a:spcAft>
            <a:buFont typeface="+mj-lt"/>
            <a:buAutoNum type="arabicPeriod"/>
          </a:pPr>
          <a:r>
            <a:rPr lang="en-TT" sz="1800" b="0" kern="1200" dirty="0"/>
            <a:t>Increased cooperation in the Caribbean region for preparedness and response efforts</a:t>
          </a:r>
        </a:p>
        <a:p>
          <a:pPr marL="171450" lvl="1" indent="-171450" algn="l" defTabSz="800100">
            <a:lnSpc>
              <a:spcPct val="90000"/>
            </a:lnSpc>
            <a:spcBef>
              <a:spcPct val="0"/>
            </a:spcBef>
            <a:spcAft>
              <a:spcPts val="600"/>
            </a:spcAft>
            <a:buFont typeface="+mj-lt"/>
            <a:buAutoNum type="arabicPeriod"/>
          </a:pPr>
          <a:r>
            <a:rPr lang="en-TT" sz="1800" b="0" kern="1200" dirty="0"/>
            <a:t>Sustained and/ or increased investments in domestic and external PPR funding</a:t>
          </a:r>
        </a:p>
        <a:p>
          <a:pPr marL="171450" lvl="1" indent="-171450" algn="l" defTabSz="800100">
            <a:lnSpc>
              <a:spcPct val="90000"/>
            </a:lnSpc>
            <a:spcBef>
              <a:spcPct val="0"/>
            </a:spcBef>
            <a:spcAft>
              <a:spcPts val="600"/>
            </a:spcAft>
            <a:buFont typeface="+mj-lt"/>
            <a:buAutoNum type="arabicPeriod"/>
          </a:pPr>
          <a:r>
            <a:rPr lang="en-TT" sz="1800" b="0" kern="1200" dirty="0"/>
            <a:t>Effective stewardship or pandemic preparedness funds</a:t>
          </a:r>
        </a:p>
      </dsp:txBody>
      <dsp:txXfrm>
        <a:off x="0" y="2054809"/>
        <a:ext cx="11228831" cy="25005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617F8-A162-3641-82C0-1074A5790466}">
      <dsp:nvSpPr>
        <dsp:cNvPr id="0" name=""/>
        <dsp:cNvSpPr/>
      </dsp:nvSpPr>
      <dsp:spPr>
        <a:xfrm>
          <a:off x="618363" y="1650"/>
          <a:ext cx="3250953" cy="19505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TT" sz="1800" kern="1200" dirty="0"/>
            <a:t>Convening of RHS and RCM-HS and other meetings with partners and countries for improved mechanisms for multi-agency collaborations for rapid and seamless coordination and information flow </a:t>
          </a:r>
          <a:endParaRPr lang="en-GB" sz="1800" kern="1200" dirty="0"/>
        </a:p>
      </dsp:txBody>
      <dsp:txXfrm>
        <a:off x="618363" y="1650"/>
        <a:ext cx="3250953" cy="1950572"/>
      </dsp:txXfrm>
    </dsp:sp>
    <dsp:sp modelId="{F25CEB31-CED9-E549-9867-6234196DB4A9}">
      <dsp:nvSpPr>
        <dsp:cNvPr id="0" name=""/>
        <dsp:cNvSpPr/>
      </dsp:nvSpPr>
      <dsp:spPr>
        <a:xfrm>
          <a:off x="4321524" y="0"/>
          <a:ext cx="3250953" cy="195057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TT" sz="1800" kern="1200" dirty="0"/>
            <a:t>Advancing and developing new partnerships and networks for EWS diseases notifications </a:t>
          </a:r>
          <a:endParaRPr lang="en-GB" sz="1800" kern="1200" dirty="0"/>
        </a:p>
      </dsp:txBody>
      <dsp:txXfrm>
        <a:off x="4321524" y="0"/>
        <a:ext cx="3250953" cy="1950572"/>
      </dsp:txXfrm>
    </dsp:sp>
    <dsp:sp modelId="{CA9203EF-C1BB-CA49-87C3-B576AFDEA323}">
      <dsp:nvSpPr>
        <dsp:cNvPr id="0" name=""/>
        <dsp:cNvSpPr/>
      </dsp:nvSpPr>
      <dsp:spPr>
        <a:xfrm>
          <a:off x="7770461" y="1650"/>
          <a:ext cx="3250953" cy="195057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Symbol" pitchFamily="2" charset="2"/>
            <a:buNone/>
          </a:pPr>
          <a:r>
            <a:rPr lang="en-TT" sz="1800" kern="1200" dirty="0"/>
            <a:t>Operationalization of the CariPHLN for laboratory networking with national laboratories </a:t>
          </a:r>
          <a:endParaRPr lang="en-GB" sz="1800" kern="1200" dirty="0"/>
        </a:p>
      </dsp:txBody>
      <dsp:txXfrm>
        <a:off x="7770461" y="1650"/>
        <a:ext cx="3250953" cy="1950572"/>
      </dsp:txXfrm>
    </dsp:sp>
    <dsp:sp modelId="{6868B63F-ADD5-B843-BCBF-426A4A374F73}">
      <dsp:nvSpPr>
        <dsp:cNvPr id="0" name=""/>
        <dsp:cNvSpPr/>
      </dsp:nvSpPr>
      <dsp:spPr>
        <a:xfrm>
          <a:off x="618363" y="2277318"/>
          <a:ext cx="3250953" cy="195057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Symbol" pitchFamily="2" charset="2"/>
            <a:buNone/>
          </a:pPr>
          <a:r>
            <a:rPr lang="en-TT" sz="1800" kern="1200" dirty="0"/>
            <a:t>Developing a Regional Deployment Network with agencies and countries</a:t>
          </a:r>
          <a:endParaRPr lang="en-GB" sz="1800" kern="1200" dirty="0"/>
        </a:p>
      </dsp:txBody>
      <dsp:txXfrm>
        <a:off x="618363" y="2277318"/>
        <a:ext cx="3250953" cy="1950572"/>
      </dsp:txXfrm>
    </dsp:sp>
    <dsp:sp modelId="{E577C632-C325-2247-AA04-F0123D6F40A1}">
      <dsp:nvSpPr>
        <dsp:cNvPr id="0" name=""/>
        <dsp:cNvSpPr/>
      </dsp:nvSpPr>
      <dsp:spPr>
        <a:xfrm>
          <a:off x="4194412" y="2277318"/>
          <a:ext cx="3250953" cy="195057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TT" sz="1800" kern="1200" dirty="0"/>
            <a:t>Developing collaboration and data sharing agreement(s) with countries and key public health agencies </a:t>
          </a:r>
          <a:endParaRPr lang="en-GB" sz="1800" kern="1200" dirty="0"/>
        </a:p>
      </dsp:txBody>
      <dsp:txXfrm>
        <a:off x="4194412" y="2277318"/>
        <a:ext cx="3250953" cy="1950572"/>
      </dsp:txXfrm>
    </dsp:sp>
    <dsp:sp modelId="{7CF11723-1597-1845-8A38-4CEB55C6D3E2}">
      <dsp:nvSpPr>
        <dsp:cNvPr id="0" name=""/>
        <dsp:cNvSpPr/>
      </dsp:nvSpPr>
      <dsp:spPr>
        <a:xfrm>
          <a:off x="7770461" y="2277318"/>
          <a:ext cx="3250953" cy="19505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Symbol" pitchFamily="2" charset="2"/>
            <a:buNone/>
          </a:pPr>
          <a:r>
            <a:rPr lang="en-TT" sz="1800" kern="1200" dirty="0"/>
            <a:t>Convening of Chief Medical Officers (CMOs) Meeting for strengthening country collaborations </a:t>
          </a:r>
          <a:endParaRPr lang="en-GB" sz="1800" kern="1200" dirty="0"/>
        </a:p>
      </dsp:txBody>
      <dsp:txXfrm>
        <a:off x="7770461" y="2277318"/>
        <a:ext cx="3250953" cy="19505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0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8BF4-ACE6-9943-AFBC-0E03144A4B56}" type="datetimeFigureOut">
              <a:rPr lang="en-US"/>
              <a:t>10/24/2024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C859A-5609-E44D-A2E5-50FAA3A6E458}" type="slidenum">
              <a:rPr/>
              <a:t>‹N°›</a:t>
            </a:fld>
            <a:endParaRPr lang="en-US" dirty="0"/>
          </a:p>
        </p:txBody>
      </p:sp>
      <p:sp>
        <p:nvSpPr>
          <p:cNvPr id="8" name="Espace réservé de l'en-tête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158978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1896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31" name="Google Shape;73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291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3248E3-380F-4697-ADCB-8700F4EC005D}" type="slidenum">
              <a:rPr lang="en-US" smtClean="0"/>
              <a:t>14</a:t>
            </a:fld>
            <a:endParaRPr lang="en-US" dirty="0"/>
          </a:p>
        </p:txBody>
      </p:sp>
    </p:spTree>
    <p:extLst>
      <p:ext uri="{BB962C8B-B14F-4D97-AF65-F5344CB8AC3E}">
        <p14:creationId xmlns:p14="http://schemas.microsoft.com/office/powerpoint/2010/main" val="77047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8031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748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E453-5BE1-D675-EBF7-E2E0C934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1EE72-7D25-6608-8365-20ED93A33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14CBC-E2EF-1686-ECB8-22896C5EFB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938083B-FCA9-8C02-7BF6-A4BA7C1ED2A2}"/>
              </a:ext>
            </a:extLst>
          </p:cNvPr>
          <p:cNvSpPr>
            <a:spLocks noGrp="1"/>
          </p:cNvSpPr>
          <p:nvPr>
            <p:ph type="sldNum" sz="quarter" idx="5"/>
          </p:nvPr>
        </p:nvSpPr>
        <p:spPr/>
        <p:txBody>
          <a:bodyPr/>
          <a:lstStyle/>
          <a:p>
            <a:fld id="{1CEC859A-5609-E44D-A2E5-50FAA3A6E458}" type="slidenum">
              <a:rPr lang="en-US" smtClean="0"/>
              <a:t>23</a:t>
            </a:fld>
            <a:endParaRPr lang="en-US" dirty="0"/>
          </a:p>
        </p:txBody>
      </p:sp>
    </p:spTree>
    <p:extLst>
      <p:ext uri="{BB962C8B-B14F-4D97-AF65-F5344CB8AC3E}">
        <p14:creationId xmlns:p14="http://schemas.microsoft.com/office/powerpoint/2010/main" val="270791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1567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57401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248E3-380F-4697-ADCB-8700F4EC005D}" type="slidenum">
              <a:rPr kumimoji="0" lang="en-T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T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7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40C0-A7B3-4B48-B481-280F2F1370CC}" type="slidenum">
              <a:rPr kumimoji="0" lang="en-T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T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72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1911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8016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9646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1772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 Firs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410CAE-DC91-1D4C-9A9F-3710D17A06F9}"/>
              </a:ext>
            </a:extLst>
          </p:cNvPr>
          <p:cNvSpPr/>
          <p:nvPr userDrawn="1"/>
        </p:nvSpPr>
        <p:spPr>
          <a:xfrm>
            <a:off x="4114800" y="1"/>
            <a:ext cx="80772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3DBB9B88-E00B-774A-8344-BC68E8E99185}"/>
              </a:ext>
            </a:extLst>
          </p:cNvPr>
          <p:cNvSpPr>
            <a:spLocks noGrp="1"/>
          </p:cNvSpPr>
          <p:nvPr>
            <p:ph type="body" idx="10" hasCustomPrompt="1"/>
          </p:nvPr>
        </p:nvSpPr>
        <p:spPr>
          <a:xfrm>
            <a:off x="5109935" y="1616983"/>
            <a:ext cx="6243865" cy="447266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presentation title</a:t>
            </a:r>
          </a:p>
        </p:txBody>
      </p:sp>
    </p:spTree>
    <p:extLst>
      <p:ext uri="{BB962C8B-B14F-4D97-AF65-F5344CB8AC3E}">
        <p14:creationId xmlns:p14="http://schemas.microsoft.com/office/powerpoint/2010/main" val="7963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348D86E-84BE-4C79-9246-348131B1BACC}" type="datetimeFigureOut">
              <a:rPr lang="en-TT" smtClean="0"/>
              <a:t>24/10/2024</a:t>
            </a:fld>
            <a:endParaRPr lang="en-TT" dirty="0"/>
          </a:p>
        </p:txBody>
      </p:sp>
      <p:sp>
        <p:nvSpPr>
          <p:cNvPr id="5" name="Footer Placeholder 4"/>
          <p:cNvSpPr>
            <a:spLocks noGrp="1"/>
          </p:cNvSpPr>
          <p:nvPr>
            <p:ph type="ftr" sz="quarter" idx="11"/>
          </p:nvPr>
        </p:nvSpPr>
        <p:spPr/>
        <p:txBody>
          <a:bodyPr/>
          <a:lstStyle/>
          <a:p>
            <a:endParaRPr lang="en-TT" dirty="0"/>
          </a:p>
        </p:txBody>
      </p:sp>
      <p:sp>
        <p:nvSpPr>
          <p:cNvPr id="6" name="Slide Number Placeholder 5"/>
          <p:cNvSpPr>
            <a:spLocks noGrp="1"/>
          </p:cNvSpPr>
          <p:nvPr>
            <p:ph type="sldNum" sz="quarter" idx="12"/>
          </p:nvPr>
        </p:nvSpPr>
        <p:spPr/>
        <p:txBody>
          <a:bodyPr/>
          <a:lstStyle/>
          <a:p>
            <a:fld id="{4D54E803-CDE5-489D-8BF7-4478667780B7}" type="slidenum">
              <a:rPr lang="en-TT" smtClean="0"/>
              <a:t>‹N°›</a:t>
            </a:fld>
            <a:endParaRPr lang="en-TT" dirty="0"/>
          </a:p>
        </p:txBody>
      </p:sp>
      <p:sp>
        <p:nvSpPr>
          <p:cNvPr id="7" name="Rectangle 6">
            <a:extLst>
              <a:ext uri="{FF2B5EF4-FFF2-40B4-BE49-F238E27FC236}">
                <a16:creationId xmlns:a16="http://schemas.microsoft.com/office/drawing/2014/main" id="{AE97E717-28A7-4B95-B2C8-5E9220FD3DBD}"/>
              </a:ext>
            </a:extLst>
          </p:cNvPr>
          <p:cNvSpPr/>
          <p:nvPr userDrawn="1"/>
        </p:nvSpPr>
        <p:spPr>
          <a:xfrm>
            <a:off x="1097280" y="1464733"/>
            <a:ext cx="10188787"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34303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57D9-99ED-1A40-A7A3-40A5AA2777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306F10-97F4-D540-B2EA-84F71398B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B6AFB2-A930-7742-8436-6DCF71C6101F}"/>
              </a:ext>
            </a:extLst>
          </p:cNvPr>
          <p:cNvSpPr>
            <a:spLocks noGrp="1"/>
          </p:cNvSpPr>
          <p:nvPr>
            <p:ph type="dt" sz="half" idx="10"/>
          </p:nvPr>
        </p:nvSpPr>
        <p:spPr/>
        <p:txBody>
          <a:bodyPr/>
          <a:lstStyle/>
          <a:p>
            <a:fld id="{C2AF5FA8-569C-F642-A839-C6408FF53543}" type="datetimeFigureOut">
              <a:rPr lang="en-US" smtClean="0"/>
              <a:t>10/24/2024</a:t>
            </a:fld>
            <a:endParaRPr lang="en-US" dirty="0"/>
          </a:p>
        </p:txBody>
      </p:sp>
      <p:sp>
        <p:nvSpPr>
          <p:cNvPr id="5" name="Footer Placeholder 4">
            <a:extLst>
              <a:ext uri="{FF2B5EF4-FFF2-40B4-BE49-F238E27FC236}">
                <a16:creationId xmlns:a16="http://schemas.microsoft.com/office/drawing/2014/main" id="{9F6AFF11-4C2B-294C-802E-C0F447C955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615280-5BDB-A94A-9DF5-E19FA00DC583}"/>
              </a:ext>
            </a:extLst>
          </p:cNvPr>
          <p:cNvSpPr>
            <a:spLocks noGrp="1"/>
          </p:cNvSpPr>
          <p:nvPr>
            <p:ph type="sldNum" sz="quarter" idx="12"/>
          </p:nvPr>
        </p:nvSpPr>
        <p:spPr/>
        <p:txBody>
          <a:bodyPr/>
          <a:lstStyle/>
          <a:p>
            <a:fld id="{CEDEF9C1-0071-4D4A-89AA-0CC05A8019E4}" type="slidenum">
              <a:rPr lang="en-US" smtClean="0"/>
              <a:t>‹N°›</a:t>
            </a:fld>
            <a:endParaRPr lang="en-US" dirty="0"/>
          </a:p>
        </p:txBody>
      </p:sp>
    </p:spTree>
    <p:extLst>
      <p:ext uri="{BB962C8B-B14F-4D97-AF65-F5344CB8AC3E}">
        <p14:creationId xmlns:p14="http://schemas.microsoft.com/office/powerpoint/2010/main" val="3960626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390C3-7D12-4F49-8174-800E19BDD8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a:extLst>
              <a:ext uri="{FF2B5EF4-FFF2-40B4-BE49-F238E27FC236}">
                <a16:creationId xmlns:a16="http://schemas.microsoft.com/office/drawing/2014/main" id="{A6ADD9A9-1349-4D34-83C3-345CFF2BCDBE}"/>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TT"/>
          </a:p>
        </p:txBody>
      </p:sp>
      <p:sp>
        <p:nvSpPr>
          <p:cNvPr id="4" name="Date Placeholder 3">
            <a:extLst>
              <a:ext uri="{FF2B5EF4-FFF2-40B4-BE49-F238E27FC236}">
                <a16:creationId xmlns:a16="http://schemas.microsoft.com/office/drawing/2014/main" id="{83270DCD-5A1D-4545-B9A8-2C2C6825E6B7}"/>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5" name="Footer Placeholder 4">
            <a:extLst>
              <a:ext uri="{FF2B5EF4-FFF2-40B4-BE49-F238E27FC236}">
                <a16:creationId xmlns:a16="http://schemas.microsoft.com/office/drawing/2014/main" id="{00F3BF12-21AB-4BE3-8191-38CC044840A6}"/>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BAF453D7-14CA-4EA2-AFEC-E158A46FED1F}"/>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7" name="Picture 6">
            <a:extLst>
              <a:ext uri="{FF2B5EF4-FFF2-40B4-BE49-F238E27FC236}">
                <a16:creationId xmlns:a16="http://schemas.microsoft.com/office/drawing/2014/main" id="{638506C9-A49A-4557-B63B-52DFE3E9B870}"/>
              </a:ext>
            </a:extLst>
          </p:cNvPr>
          <p:cNvPicPr>
            <a:picLocks noChangeAspect="1"/>
          </p:cNvPicPr>
          <p:nvPr/>
        </p:nvPicPr>
        <p:blipFill>
          <a:blip r:embed="rId2"/>
          <a:stretch>
            <a:fillRect/>
          </a:stretch>
        </p:blipFill>
        <p:spPr>
          <a:xfrm>
            <a:off x="8656146" y="207885"/>
            <a:ext cx="2011854" cy="914479"/>
          </a:xfrm>
          <a:prstGeom prst="rect">
            <a:avLst/>
          </a:prstGeom>
        </p:spPr>
      </p:pic>
      <p:sp>
        <p:nvSpPr>
          <p:cNvPr id="8" name="Rectangle 7">
            <a:extLst>
              <a:ext uri="{FF2B5EF4-FFF2-40B4-BE49-F238E27FC236}">
                <a16:creationId xmlns:a16="http://schemas.microsoft.com/office/drawing/2014/main" id="{AD697812-76E1-491A-9625-88ED516951B8}"/>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1251561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732A-A455-40AD-BBBC-C963D9F39820}"/>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890B13BC-56C1-49CD-A0EA-04D56352E9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2400DEC9-2329-417A-AFCE-CE7E93A1E02A}"/>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5" name="Footer Placeholder 4">
            <a:extLst>
              <a:ext uri="{FF2B5EF4-FFF2-40B4-BE49-F238E27FC236}">
                <a16:creationId xmlns:a16="http://schemas.microsoft.com/office/drawing/2014/main" id="{260B0ECD-4997-41A8-A317-CBDB4A0049F4}"/>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36D2D756-F5B8-424C-8C54-59484686C5A4}"/>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7" name="Picture 6">
            <a:extLst>
              <a:ext uri="{FF2B5EF4-FFF2-40B4-BE49-F238E27FC236}">
                <a16:creationId xmlns:a16="http://schemas.microsoft.com/office/drawing/2014/main" id="{015FDA5D-B675-4989-B8F6-14182302DFE6}"/>
              </a:ext>
            </a:extLst>
          </p:cNvPr>
          <p:cNvPicPr>
            <a:picLocks noChangeAspect="1"/>
          </p:cNvPicPr>
          <p:nvPr/>
        </p:nvPicPr>
        <p:blipFill>
          <a:blip r:embed="rId2"/>
          <a:stretch>
            <a:fillRect/>
          </a:stretch>
        </p:blipFill>
        <p:spPr>
          <a:xfrm>
            <a:off x="9341946" y="353328"/>
            <a:ext cx="2011854" cy="914479"/>
          </a:xfrm>
          <a:prstGeom prst="rect">
            <a:avLst/>
          </a:prstGeom>
        </p:spPr>
      </p:pic>
      <p:sp>
        <p:nvSpPr>
          <p:cNvPr id="8" name="Rectangle 7">
            <a:extLst>
              <a:ext uri="{FF2B5EF4-FFF2-40B4-BE49-F238E27FC236}">
                <a16:creationId xmlns:a16="http://schemas.microsoft.com/office/drawing/2014/main" id="{3BEF6060-5450-4E8E-84F3-F29B224C166B}"/>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3615457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F568-9F9F-4D73-83CA-C033461016F3}"/>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TT"/>
          </a:p>
        </p:txBody>
      </p:sp>
      <p:sp>
        <p:nvSpPr>
          <p:cNvPr id="3" name="Text Placeholder 2">
            <a:extLst>
              <a:ext uri="{FF2B5EF4-FFF2-40B4-BE49-F238E27FC236}">
                <a16:creationId xmlns:a16="http://schemas.microsoft.com/office/drawing/2014/main" id="{014749A7-6D76-4FCD-8319-079374C1AE3B}"/>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35BF35-03B3-4514-835C-2D8B55CFF443}"/>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5" name="Footer Placeholder 4">
            <a:extLst>
              <a:ext uri="{FF2B5EF4-FFF2-40B4-BE49-F238E27FC236}">
                <a16:creationId xmlns:a16="http://schemas.microsoft.com/office/drawing/2014/main" id="{5651B349-1AFC-4300-B997-EF9CF3F5B630}"/>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DD7E3CFF-07B2-4EBA-AE1A-A7D5D8C1D129}"/>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7" name="Picture 6">
            <a:extLst>
              <a:ext uri="{FF2B5EF4-FFF2-40B4-BE49-F238E27FC236}">
                <a16:creationId xmlns:a16="http://schemas.microsoft.com/office/drawing/2014/main" id="{CD80B11C-70B6-421F-8A2B-A48300F74844}"/>
              </a:ext>
            </a:extLst>
          </p:cNvPr>
          <p:cNvPicPr>
            <a:picLocks noChangeAspect="1"/>
          </p:cNvPicPr>
          <p:nvPr/>
        </p:nvPicPr>
        <p:blipFill>
          <a:blip r:embed="rId2"/>
          <a:stretch>
            <a:fillRect/>
          </a:stretch>
        </p:blipFill>
        <p:spPr>
          <a:xfrm>
            <a:off x="9335596" y="795260"/>
            <a:ext cx="2011854" cy="914479"/>
          </a:xfrm>
          <a:prstGeom prst="rect">
            <a:avLst/>
          </a:prstGeom>
        </p:spPr>
      </p:pic>
      <p:sp>
        <p:nvSpPr>
          <p:cNvPr id="8" name="Rectangle 7">
            <a:extLst>
              <a:ext uri="{FF2B5EF4-FFF2-40B4-BE49-F238E27FC236}">
                <a16:creationId xmlns:a16="http://schemas.microsoft.com/office/drawing/2014/main" id="{2A005EE6-8BFD-4071-A1FA-9D4AFB9FF5FC}"/>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3346627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FF42-AB1C-47FD-84ED-E44313412202}"/>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5FC44363-C98B-4F05-8356-377B4D95B9EC}"/>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a:extLst>
              <a:ext uri="{FF2B5EF4-FFF2-40B4-BE49-F238E27FC236}">
                <a16:creationId xmlns:a16="http://schemas.microsoft.com/office/drawing/2014/main" id="{DCEA27E6-5D4D-4996-B869-F9ECDB01F9CF}"/>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a:extLst>
              <a:ext uri="{FF2B5EF4-FFF2-40B4-BE49-F238E27FC236}">
                <a16:creationId xmlns:a16="http://schemas.microsoft.com/office/drawing/2014/main" id="{85A15BF6-1E11-48E5-B90F-0E393671267C}"/>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6" name="Footer Placeholder 5">
            <a:extLst>
              <a:ext uri="{FF2B5EF4-FFF2-40B4-BE49-F238E27FC236}">
                <a16:creationId xmlns:a16="http://schemas.microsoft.com/office/drawing/2014/main" id="{C0E21B97-D283-4D72-9D37-82DEE4655F80}"/>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96AEC3FE-18D4-4BD0-9E35-EB64725CAE1A}"/>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8" name="Picture 7">
            <a:extLst>
              <a:ext uri="{FF2B5EF4-FFF2-40B4-BE49-F238E27FC236}">
                <a16:creationId xmlns:a16="http://schemas.microsoft.com/office/drawing/2014/main" id="{75561A16-81A1-415A-9E45-90415C421F26}"/>
              </a:ext>
            </a:extLst>
          </p:cNvPr>
          <p:cNvPicPr>
            <a:picLocks noChangeAspect="1"/>
          </p:cNvPicPr>
          <p:nvPr/>
        </p:nvPicPr>
        <p:blipFill>
          <a:blip r:embed="rId2"/>
          <a:stretch>
            <a:fillRect/>
          </a:stretch>
        </p:blipFill>
        <p:spPr>
          <a:xfrm>
            <a:off x="9335416" y="298229"/>
            <a:ext cx="2011854" cy="914479"/>
          </a:xfrm>
          <a:prstGeom prst="rect">
            <a:avLst/>
          </a:prstGeom>
        </p:spPr>
      </p:pic>
      <p:sp>
        <p:nvSpPr>
          <p:cNvPr id="9" name="Rectangle 8">
            <a:extLst>
              <a:ext uri="{FF2B5EF4-FFF2-40B4-BE49-F238E27FC236}">
                <a16:creationId xmlns:a16="http://schemas.microsoft.com/office/drawing/2014/main" id="{DB927B71-A493-41BC-BCCE-049857258E46}"/>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362137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2BFA-D24C-4BB4-9B3B-519A71521B21}"/>
              </a:ext>
            </a:extLst>
          </p:cNvPr>
          <p:cNvSpPr>
            <a:spLocks noGrp="1"/>
          </p:cNvSpPr>
          <p:nvPr>
            <p:ph type="title"/>
          </p:nvPr>
        </p:nvSpPr>
        <p:spPr>
          <a:xfrm>
            <a:off x="839788" y="365126"/>
            <a:ext cx="10515600" cy="1325563"/>
          </a:xfrm>
        </p:spPr>
        <p:txBody>
          <a:bodyPr/>
          <a:lstStyle/>
          <a:p>
            <a:r>
              <a:rPr lang="en-US"/>
              <a:t>Click to edit Master title style</a:t>
            </a:r>
            <a:endParaRPr lang="en-TT"/>
          </a:p>
        </p:txBody>
      </p:sp>
      <p:sp>
        <p:nvSpPr>
          <p:cNvPr id="3" name="Text Placeholder 2">
            <a:extLst>
              <a:ext uri="{FF2B5EF4-FFF2-40B4-BE49-F238E27FC236}">
                <a16:creationId xmlns:a16="http://schemas.microsoft.com/office/drawing/2014/main" id="{383C9145-EF1C-4B69-A4DC-942DC95D035B}"/>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57C8D0-FBFE-4841-9FFF-9A651E6AE2D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a:extLst>
              <a:ext uri="{FF2B5EF4-FFF2-40B4-BE49-F238E27FC236}">
                <a16:creationId xmlns:a16="http://schemas.microsoft.com/office/drawing/2014/main" id="{27BE5102-02CE-41EA-AE55-B5012443A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F74327-BEA4-4962-BA99-B4919F6615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a:extLst>
              <a:ext uri="{FF2B5EF4-FFF2-40B4-BE49-F238E27FC236}">
                <a16:creationId xmlns:a16="http://schemas.microsoft.com/office/drawing/2014/main" id="{125EC07D-4B23-49D8-8F0D-21F98D744E4C}"/>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8" name="Footer Placeholder 7">
            <a:extLst>
              <a:ext uri="{FF2B5EF4-FFF2-40B4-BE49-F238E27FC236}">
                <a16:creationId xmlns:a16="http://schemas.microsoft.com/office/drawing/2014/main" id="{5437A127-98E4-48BF-A530-3AF546EF46BB}"/>
              </a:ext>
            </a:extLst>
          </p:cNvPr>
          <p:cNvSpPr>
            <a:spLocks noGrp="1"/>
          </p:cNvSpPr>
          <p:nvPr>
            <p:ph type="ftr" sz="quarter" idx="11"/>
          </p:nvPr>
        </p:nvSpPr>
        <p:spPr/>
        <p:txBody>
          <a:bodyPr/>
          <a:lstStyle/>
          <a:p>
            <a:endParaRPr lang="en-TT"/>
          </a:p>
        </p:txBody>
      </p:sp>
      <p:sp>
        <p:nvSpPr>
          <p:cNvPr id="9" name="Slide Number Placeholder 8">
            <a:extLst>
              <a:ext uri="{FF2B5EF4-FFF2-40B4-BE49-F238E27FC236}">
                <a16:creationId xmlns:a16="http://schemas.microsoft.com/office/drawing/2014/main" id="{137816E0-FC86-4230-A998-AEEADABAE758}"/>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10" name="Picture 9">
            <a:extLst>
              <a:ext uri="{FF2B5EF4-FFF2-40B4-BE49-F238E27FC236}">
                <a16:creationId xmlns:a16="http://schemas.microsoft.com/office/drawing/2014/main" id="{8525EFCE-B2CC-41DC-9AD7-21604BEBE1B0}"/>
              </a:ext>
            </a:extLst>
          </p:cNvPr>
          <p:cNvPicPr>
            <a:picLocks noChangeAspect="1"/>
          </p:cNvPicPr>
          <p:nvPr/>
        </p:nvPicPr>
        <p:blipFill>
          <a:blip r:embed="rId2"/>
          <a:stretch>
            <a:fillRect/>
          </a:stretch>
        </p:blipFill>
        <p:spPr>
          <a:xfrm>
            <a:off x="9340358" y="359491"/>
            <a:ext cx="2011854" cy="914479"/>
          </a:xfrm>
          <a:prstGeom prst="rect">
            <a:avLst/>
          </a:prstGeom>
        </p:spPr>
      </p:pic>
      <p:sp>
        <p:nvSpPr>
          <p:cNvPr id="11" name="Rectangle 10">
            <a:extLst>
              <a:ext uri="{FF2B5EF4-FFF2-40B4-BE49-F238E27FC236}">
                <a16:creationId xmlns:a16="http://schemas.microsoft.com/office/drawing/2014/main" id="{068D8AAA-3ACE-496E-8646-F000D9A5E346}"/>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4184065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4AF2-AC5B-447C-9622-1230D9A29F80}"/>
              </a:ext>
            </a:extLst>
          </p:cNvPr>
          <p:cNvSpPr>
            <a:spLocks noGrp="1"/>
          </p:cNvSpPr>
          <p:nvPr>
            <p:ph type="title"/>
          </p:nvPr>
        </p:nvSpPr>
        <p:spPr/>
        <p:txBody>
          <a:bodyPr/>
          <a:lstStyle/>
          <a:p>
            <a:r>
              <a:rPr lang="en-US"/>
              <a:t>Click to edit Master title style</a:t>
            </a:r>
            <a:endParaRPr lang="en-TT"/>
          </a:p>
        </p:txBody>
      </p:sp>
      <p:sp>
        <p:nvSpPr>
          <p:cNvPr id="3" name="Date Placeholder 2">
            <a:extLst>
              <a:ext uri="{FF2B5EF4-FFF2-40B4-BE49-F238E27FC236}">
                <a16:creationId xmlns:a16="http://schemas.microsoft.com/office/drawing/2014/main" id="{F8883BA7-A724-4D68-A49C-028365C2CEE5}"/>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4" name="Footer Placeholder 3">
            <a:extLst>
              <a:ext uri="{FF2B5EF4-FFF2-40B4-BE49-F238E27FC236}">
                <a16:creationId xmlns:a16="http://schemas.microsoft.com/office/drawing/2014/main" id="{FD6C4CBC-F21E-4F43-9D17-DF14BD34C11A}"/>
              </a:ext>
            </a:extLst>
          </p:cNvPr>
          <p:cNvSpPr>
            <a:spLocks noGrp="1"/>
          </p:cNvSpPr>
          <p:nvPr>
            <p:ph type="ftr" sz="quarter" idx="11"/>
          </p:nvPr>
        </p:nvSpPr>
        <p:spPr/>
        <p:txBody>
          <a:bodyPr/>
          <a:lstStyle/>
          <a:p>
            <a:endParaRPr lang="en-TT"/>
          </a:p>
        </p:txBody>
      </p:sp>
      <p:sp>
        <p:nvSpPr>
          <p:cNvPr id="5" name="Slide Number Placeholder 4">
            <a:extLst>
              <a:ext uri="{FF2B5EF4-FFF2-40B4-BE49-F238E27FC236}">
                <a16:creationId xmlns:a16="http://schemas.microsoft.com/office/drawing/2014/main" id="{E0E6ECBE-7EE6-4D4D-B485-A788373A9E41}"/>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6" name="Picture 5">
            <a:extLst>
              <a:ext uri="{FF2B5EF4-FFF2-40B4-BE49-F238E27FC236}">
                <a16:creationId xmlns:a16="http://schemas.microsoft.com/office/drawing/2014/main" id="{F7CA34A5-7F6B-4C9F-9B1D-86DFC391DB85}"/>
              </a:ext>
            </a:extLst>
          </p:cNvPr>
          <p:cNvPicPr>
            <a:picLocks noChangeAspect="1"/>
          </p:cNvPicPr>
          <p:nvPr/>
        </p:nvPicPr>
        <p:blipFill>
          <a:blip r:embed="rId2"/>
          <a:stretch>
            <a:fillRect/>
          </a:stretch>
        </p:blipFill>
        <p:spPr>
          <a:xfrm>
            <a:off x="9341946" y="354240"/>
            <a:ext cx="2011854" cy="914479"/>
          </a:xfrm>
          <a:prstGeom prst="rect">
            <a:avLst/>
          </a:prstGeom>
        </p:spPr>
      </p:pic>
      <p:sp>
        <p:nvSpPr>
          <p:cNvPr id="7" name="Rectangle 6">
            <a:extLst>
              <a:ext uri="{FF2B5EF4-FFF2-40B4-BE49-F238E27FC236}">
                <a16:creationId xmlns:a16="http://schemas.microsoft.com/office/drawing/2014/main" id="{75AAE370-355F-4401-B80C-532D92733C81}"/>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492206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01715-1E88-4651-B67F-8D5CC80CC527}"/>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3" name="Footer Placeholder 2">
            <a:extLst>
              <a:ext uri="{FF2B5EF4-FFF2-40B4-BE49-F238E27FC236}">
                <a16:creationId xmlns:a16="http://schemas.microsoft.com/office/drawing/2014/main" id="{74E0AD39-DA31-41CF-9FAA-DA0B3B8572C7}"/>
              </a:ext>
            </a:extLst>
          </p:cNvPr>
          <p:cNvSpPr>
            <a:spLocks noGrp="1"/>
          </p:cNvSpPr>
          <p:nvPr>
            <p:ph type="ftr" sz="quarter" idx="11"/>
          </p:nvPr>
        </p:nvSpPr>
        <p:spPr/>
        <p:txBody>
          <a:bodyPr/>
          <a:lstStyle/>
          <a:p>
            <a:endParaRPr lang="en-TT"/>
          </a:p>
        </p:txBody>
      </p:sp>
      <p:sp>
        <p:nvSpPr>
          <p:cNvPr id="4" name="Slide Number Placeholder 3">
            <a:extLst>
              <a:ext uri="{FF2B5EF4-FFF2-40B4-BE49-F238E27FC236}">
                <a16:creationId xmlns:a16="http://schemas.microsoft.com/office/drawing/2014/main" id="{4F18C8A7-1D8A-42E7-B962-B4FA6712B6C1}"/>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5" name="Picture 4">
            <a:extLst>
              <a:ext uri="{FF2B5EF4-FFF2-40B4-BE49-F238E27FC236}">
                <a16:creationId xmlns:a16="http://schemas.microsoft.com/office/drawing/2014/main" id="{02C13508-F481-4C5F-B22B-DCFDA66D67BE}"/>
              </a:ext>
            </a:extLst>
          </p:cNvPr>
          <p:cNvPicPr>
            <a:picLocks noChangeAspect="1"/>
          </p:cNvPicPr>
          <p:nvPr/>
        </p:nvPicPr>
        <p:blipFill>
          <a:blip r:embed="rId2"/>
          <a:stretch>
            <a:fillRect/>
          </a:stretch>
        </p:blipFill>
        <p:spPr>
          <a:xfrm>
            <a:off x="9341946" y="219852"/>
            <a:ext cx="2011854" cy="914479"/>
          </a:xfrm>
          <a:prstGeom prst="rect">
            <a:avLst/>
          </a:prstGeom>
        </p:spPr>
      </p:pic>
      <p:sp>
        <p:nvSpPr>
          <p:cNvPr id="6" name="Rectangle 5">
            <a:extLst>
              <a:ext uri="{FF2B5EF4-FFF2-40B4-BE49-F238E27FC236}">
                <a16:creationId xmlns:a16="http://schemas.microsoft.com/office/drawing/2014/main" id="{E67C42ED-EDDE-47CB-AC00-F2BB2B5CB33D}"/>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2893655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EA31-177B-4960-9D41-5EA807DABF9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TT"/>
          </a:p>
        </p:txBody>
      </p:sp>
      <p:sp>
        <p:nvSpPr>
          <p:cNvPr id="3" name="Content Placeholder 2">
            <a:extLst>
              <a:ext uri="{FF2B5EF4-FFF2-40B4-BE49-F238E27FC236}">
                <a16:creationId xmlns:a16="http://schemas.microsoft.com/office/drawing/2014/main" id="{73439C84-8687-49A3-8E03-6774B788447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a:extLst>
              <a:ext uri="{FF2B5EF4-FFF2-40B4-BE49-F238E27FC236}">
                <a16:creationId xmlns:a16="http://schemas.microsoft.com/office/drawing/2014/main" id="{DF535322-308F-48DE-8E43-B7F642E7422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7D2C35-1F9E-4607-8693-4D4119A1FB15}"/>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6" name="Footer Placeholder 5">
            <a:extLst>
              <a:ext uri="{FF2B5EF4-FFF2-40B4-BE49-F238E27FC236}">
                <a16:creationId xmlns:a16="http://schemas.microsoft.com/office/drawing/2014/main" id="{196F0DE6-0489-4975-A5F4-D80DECF72870}"/>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FF514897-2DEC-4983-BD71-33917C1827AF}"/>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8" name="Picture 7">
            <a:extLst>
              <a:ext uri="{FF2B5EF4-FFF2-40B4-BE49-F238E27FC236}">
                <a16:creationId xmlns:a16="http://schemas.microsoft.com/office/drawing/2014/main" id="{0F03F6D8-7046-4928-B6E8-4E6D23FDACA6}"/>
              </a:ext>
            </a:extLst>
          </p:cNvPr>
          <p:cNvPicPr>
            <a:picLocks noChangeAspect="1"/>
          </p:cNvPicPr>
          <p:nvPr/>
        </p:nvPicPr>
        <p:blipFill>
          <a:blip r:embed="rId2"/>
          <a:stretch>
            <a:fillRect/>
          </a:stretch>
        </p:blipFill>
        <p:spPr>
          <a:xfrm>
            <a:off x="9340358" y="136526"/>
            <a:ext cx="2011854" cy="914479"/>
          </a:xfrm>
          <a:prstGeom prst="rect">
            <a:avLst/>
          </a:prstGeom>
        </p:spPr>
      </p:pic>
      <p:sp>
        <p:nvSpPr>
          <p:cNvPr id="9" name="Rectangle 8">
            <a:extLst>
              <a:ext uri="{FF2B5EF4-FFF2-40B4-BE49-F238E27FC236}">
                <a16:creationId xmlns:a16="http://schemas.microsoft.com/office/drawing/2014/main" id="{EB4DFDD3-F871-4B1D-AA0A-720F834203D8}"/>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194815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EBFF30-7AB3-4E4C-900C-0ABE3022F353}"/>
              </a:ext>
            </a:extLst>
          </p:cNvPr>
          <p:cNvSpPr/>
          <p:nvPr userDrawn="1"/>
        </p:nvSpPr>
        <p:spPr>
          <a:xfrm>
            <a:off x="0" y="0"/>
            <a:ext cx="121920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CF638-311B-9843-90B8-51FD216489CA}"/>
              </a:ext>
            </a:extLst>
          </p:cNvPr>
          <p:cNvSpPr>
            <a:spLocks noGrp="1"/>
          </p:cNvSpPr>
          <p:nvPr>
            <p:ph type="ctrTitle" hasCustomPrompt="1"/>
          </p:nvPr>
        </p:nvSpPr>
        <p:spPr>
          <a:xfrm>
            <a:off x="1524000" y="2729932"/>
            <a:ext cx="9144000" cy="1398135"/>
          </a:xfrm>
        </p:spPr>
        <p:txBody>
          <a:bodyPr anchor="b">
            <a:normAutofit/>
          </a:bodyPr>
          <a:lstStyle>
            <a:lvl1pPr algn="ctr">
              <a:defRPr sz="3800">
                <a:solidFill>
                  <a:schemeClr val="bg1"/>
                </a:solidFill>
              </a:defRPr>
            </a:lvl1pPr>
          </a:lstStyle>
          <a:p>
            <a:r>
              <a:rPr lang="en-US"/>
              <a:t>CLICK TO EDIT MASTER TITLE STYLE</a:t>
            </a:r>
          </a:p>
        </p:txBody>
      </p:sp>
    </p:spTree>
    <p:extLst>
      <p:ext uri="{BB962C8B-B14F-4D97-AF65-F5344CB8AC3E}">
        <p14:creationId xmlns:p14="http://schemas.microsoft.com/office/powerpoint/2010/main" val="800455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BBAD-D0B4-4FC4-A3AE-373B5B87CF8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TT"/>
          </a:p>
        </p:txBody>
      </p:sp>
      <p:sp>
        <p:nvSpPr>
          <p:cNvPr id="3" name="Picture Placeholder 2">
            <a:extLst>
              <a:ext uri="{FF2B5EF4-FFF2-40B4-BE49-F238E27FC236}">
                <a16:creationId xmlns:a16="http://schemas.microsoft.com/office/drawing/2014/main" id="{8E94AABA-0389-4A3F-B688-737E48D7EE9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TT"/>
          </a:p>
        </p:txBody>
      </p:sp>
      <p:sp>
        <p:nvSpPr>
          <p:cNvPr id="4" name="Text Placeholder 3">
            <a:extLst>
              <a:ext uri="{FF2B5EF4-FFF2-40B4-BE49-F238E27FC236}">
                <a16:creationId xmlns:a16="http://schemas.microsoft.com/office/drawing/2014/main" id="{BC0C944E-9DAA-446F-BB23-EEF1412668B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11E598-EFE6-46CD-8A0C-A6437DB309B7}"/>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6" name="Footer Placeholder 5">
            <a:extLst>
              <a:ext uri="{FF2B5EF4-FFF2-40B4-BE49-F238E27FC236}">
                <a16:creationId xmlns:a16="http://schemas.microsoft.com/office/drawing/2014/main" id="{B54A75B8-CCCB-4D1F-B14A-1FCB741C47B4}"/>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939223DF-4A40-4B2B-9824-A9B58678FBC9}"/>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8" name="Picture 7">
            <a:extLst>
              <a:ext uri="{FF2B5EF4-FFF2-40B4-BE49-F238E27FC236}">
                <a16:creationId xmlns:a16="http://schemas.microsoft.com/office/drawing/2014/main" id="{0474BDE9-2C31-42B2-A11F-52D794D865C2}"/>
              </a:ext>
            </a:extLst>
          </p:cNvPr>
          <p:cNvPicPr>
            <a:picLocks noChangeAspect="1"/>
          </p:cNvPicPr>
          <p:nvPr/>
        </p:nvPicPr>
        <p:blipFill>
          <a:blip r:embed="rId2"/>
          <a:stretch>
            <a:fillRect/>
          </a:stretch>
        </p:blipFill>
        <p:spPr>
          <a:xfrm>
            <a:off x="9340358" y="136526"/>
            <a:ext cx="2011854" cy="914479"/>
          </a:xfrm>
          <a:prstGeom prst="rect">
            <a:avLst/>
          </a:prstGeom>
        </p:spPr>
      </p:pic>
      <p:sp>
        <p:nvSpPr>
          <p:cNvPr id="9" name="Rectangle 8">
            <a:extLst>
              <a:ext uri="{FF2B5EF4-FFF2-40B4-BE49-F238E27FC236}">
                <a16:creationId xmlns:a16="http://schemas.microsoft.com/office/drawing/2014/main" id="{1202A2D8-42BD-4264-9127-616538532A86}"/>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48982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9CB1-31A0-48E6-82CC-44F70D9A61C5}"/>
              </a:ext>
            </a:extLst>
          </p:cNvPr>
          <p:cNvSpPr>
            <a:spLocks noGrp="1"/>
          </p:cNvSpPr>
          <p:nvPr>
            <p:ph type="title"/>
          </p:nvPr>
        </p:nvSpPr>
        <p:spPr/>
        <p:txBody>
          <a:bodyPr/>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970857B0-528E-44EC-8F80-8120215113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7F5D1D99-D27E-43AE-BEC0-2ADEC7FDD4BF}"/>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5" name="Footer Placeholder 4">
            <a:extLst>
              <a:ext uri="{FF2B5EF4-FFF2-40B4-BE49-F238E27FC236}">
                <a16:creationId xmlns:a16="http://schemas.microsoft.com/office/drawing/2014/main" id="{2CAB077E-571F-4C6B-9082-D2246FA8F1B1}"/>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2F4F1274-487F-4E17-B4CE-90541A126395}"/>
              </a:ext>
            </a:extLst>
          </p:cNvPr>
          <p:cNvSpPr>
            <a:spLocks noGrp="1"/>
          </p:cNvSpPr>
          <p:nvPr>
            <p:ph type="sldNum" sz="quarter" idx="12"/>
          </p:nvPr>
        </p:nvSpPr>
        <p:spPr/>
        <p:txBody>
          <a:bodyPr/>
          <a:lstStyle/>
          <a:p>
            <a:fld id="{4D54E803-CDE5-489D-8BF7-4478667780B7}" type="slidenum">
              <a:rPr lang="en-TT" smtClean="0"/>
              <a:t>‹N°›</a:t>
            </a:fld>
            <a:endParaRPr lang="en-TT"/>
          </a:p>
        </p:txBody>
      </p:sp>
      <p:pic>
        <p:nvPicPr>
          <p:cNvPr id="7" name="Picture 6">
            <a:extLst>
              <a:ext uri="{FF2B5EF4-FFF2-40B4-BE49-F238E27FC236}">
                <a16:creationId xmlns:a16="http://schemas.microsoft.com/office/drawing/2014/main" id="{CAA68C40-3243-4D59-B198-C68802094863}"/>
              </a:ext>
            </a:extLst>
          </p:cNvPr>
          <p:cNvPicPr>
            <a:picLocks noChangeAspect="1"/>
          </p:cNvPicPr>
          <p:nvPr/>
        </p:nvPicPr>
        <p:blipFill>
          <a:blip r:embed="rId2"/>
          <a:stretch>
            <a:fillRect/>
          </a:stretch>
        </p:blipFill>
        <p:spPr>
          <a:xfrm>
            <a:off x="9341946" y="364214"/>
            <a:ext cx="2011854" cy="914479"/>
          </a:xfrm>
          <a:prstGeom prst="rect">
            <a:avLst/>
          </a:prstGeom>
        </p:spPr>
      </p:pic>
      <p:sp>
        <p:nvSpPr>
          <p:cNvPr id="8" name="Rectangle 7">
            <a:extLst>
              <a:ext uri="{FF2B5EF4-FFF2-40B4-BE49-F238E27FC236}">
                <a16:creationId xmlns:a16="http://schemas.microsoft.com/office/drawing/2014/main" id="{102D75A7-ADEE-4CC2-A25D-D50E97406F0A}"/>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26345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220FE-60B2-4778-80DE-0D437CBE9E44}"/>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5CD08F47-9464-4BC9-B4D8-D1F0F32A4679}"/>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9E5D42AC-7D66-481C-98F2-C686C18A7880}"/>
              </a:ext>
            </a:extLst>
          </p:cNvPr>
          <p:cNvSpPr>
            <a:spLocks noGrp="1"/>
          </p:cNvSpPr>
          <p:nvPr>
            <p:ph type="dt" sz="half" idx="10"/>
          </p:nvPr>
        </p:nvSpPr>
        <p:spPr/>
        <p:txBody>
          <a:bodyPr/>
          <a:lstStyle/>
          <a:p>
            <a:fld id="{D348D86E-84BE-4C79-9246-348131B1BACC}" type="datetimeFigureOut">
              <a:rPr lang="en-TT" smtClean="0"/>
              <a:t>24/10/2024</a:t>
            </a:fld>
            <a:endParaRPr lang="en-TT"/>
          </a:p>
        </p:txBody>
      </p:sp>
      <p:sp>
        <p:nvSpPr>
          <p:cNvPr id="5" name="Footer Placeholder 4">
            <a:extLst>
              <a:ext uri="{FF2B5EF4-FFF2-40B4-BE49-F238E27FC236}">
                <a16:creationId xmlns:a16="http://schemas.microsoft.com/office/drawing/2014/main" id="{07BE194E-6B11-4282-8AA5-169F56C1BF5E}"/>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27C1BD81-34A0-4515-B3AC-322A335ADF6E}"/>
              </a:ext>
            </a:extLst>
          </p:cNvPr>
          <p:cNvSpPr>
            <a:spLocks noGrp="1"/>
          </p:cNvSpPr>
          <p:nvPr>
            <p:ph type="sldNum" sz="quarter" idx="12"/>
          </p:nvPr>
        </p:nvSpPr>
        <p:spPr/>
        <p:txBody>
          <a:bodyPr/>
          <a:lstStyle/>
          <a:p>
            <a:fld id="{4D54E803-CDE5-489D-8BF7-4478667780B7}" type="slidenum">
              <a:rPr lang="en-TT" smtClean="0"/>
              <a:t>‹N°›</a:t>
            </a:fld>
            <a:endParaRPr lang="en-TT"/>
          </a:p>
        </p:txBody>
      </p:sp>
      <p:sp>
        <p:nvSpPr>
          <p:cNvPr id="7" name="Rectangle 6">
            <a:extLst>
              <a:ext uri="{FF2B5EF4-FFF2-40B4-BE49-F238E27FC236}">
                <a16:creationId xmlns:a16="http://schemas.microsoft.com/office/drawing/2014/main" id="{483E153D-E4DF-448C-B9BF-F651690A77C0}"/>
              </a:ext>
            </a:extLst>
          </p:cNvPr>
          <p:cNvSpPr/>
          <p:nvPr/>
        </p:nvSpPr>
        <p:spPr>
          <a:xfrm>
            <a:off x="0" y="6097686"/>
            <a:ext cx="12192000" cy="2586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sz="1800"/>
          </a:p>
        </p:txBody>
      </p:sp>
    </p:spTree>
    <p:extLst>
      <p:ext uri="{BB962C8B-B14F-4D97-AF65-F5344CB8AC3E}">
        <p14:creationId xmlns:p14="http://schemas.microsoft.com/office/powerpoint/2010/main" val="2625092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C47C-4CB3-2C69-6DA9-AD67F1110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a:extLst>
              <a:ext uri="{FF2B5EF4-FFF2-40B4-BE49-F238E27FC236}">
                <a16:creationId xmlns:a16="http://schemas.microsoft.com/office/drawing/2014/main" id="{16CC7608-0061-D957-3544-2BEDF687E8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T"/>
          </a:p>
        </p:txBody>
      </p:sp>
      <p:sp>
        <p:nvSpPr>
          <p:cNvPr id="4" name="Date Placeholder 3">
            <a:extLst>
              <a:ext uri="{FF2B5EF4-FFF2-40B4-BE49-F238E27FC236}">
                <a16:creationId xmlns:a16="http://schemas.microsoft.com/office/drawing/2014/main" id="{A39725B9-8977-E15B-FF89-077DD641F030}"/>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5" name="Footer Placeholder 4">
            <a:extLst>
              <a:ext uri="{FF2B5EF4-FFF2-40B4-BE49-F238E27FC236}">
                <a16:creationId xmlns:a16="http://schemas.microsoft.com/office/drawing/2014/main" id="{8CD60DD6-AA52-E8AC-6972-2ECCF8401D8F}"/>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730A5C6B-6955-0275-6920-95FCE0FB9ADA}"/>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4111350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4460-838F-C3AC-0E09-395E9E8CA2A2}"/>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B6FA514D-7A27-4E56-273C-084C01750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8D90CCD7-94D6-141D-29A9-A200B1D45621}"/>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5" name="Footer Placeholder 4">
            <a:extLst>
              <a:ext uri="{FF2B5EF4-FFF2-40B4-BE49-F238E27FC236}">
                <a16:creationId xmlns:a16="http://schemas.microsoft.com/office/drawing/2014/main" id="{A25774A2-D039-777F-7BEB-1EEF8CF7DD5B}"/>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86DCC39C-4B00-EA10-AB12-62AE31656A25}"/>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1300625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9384-964A-2CF8-7351-FA8FB8AA3D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T"/>
          </a:p>
        </p:txBody>
      </p:sp>
      <p:sp>
        <p:nvSpPr>
          <p:cNvPr id="3" name="Text Placeholder 2">
            <a:extLst>
              <a:ext uri="{FF2B5EF4-FFF2-40B4-BE49-F238E27FC236}">
                <a16:creationId xmlns:a16="http://schemas.microsoft.com/office/drawing/2014/main" id="{3E2859C6-3517-E435-EB77-40D8AAE4F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DD7E8-0139-AD72-AA13-FEFDB515EE60}"/>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5" name="Footer Placeholder 4">
            <a:extLst>
              <a:ext uri="{FF2B5EF4-FFF2-40B4-BE49-F238E27FC236}">
                <a16:creationId xmlns:a16="http://schemas.microsoft.com/office/drawing/2014/main" id="{F79FA533-4D66-E5A5-E7E8-0B4283C3F036}"/>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3A67A4AC-2143-BDDE-EAAD-FACB6BFCB444}"/>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4182213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3BEF-AD5A-1140-08B3-31173F1200FB}"/>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6422408C-C2BC-D92C-AD4B-A3007F199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a:extLst>
              <a:ext uri="{FF2B5EF4-FFF2-40B4-BE49-F238E27FC236}">
                <a16:creationId xmlns:a16="http://schemas.microsoft.com/office/drawing/2014/main" id="{F5040055-42EE-C6FE-808B-9D173FE45D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a:extLst>
              <a:ext uri="{FF2B5EF4-FFF2-40B4-BE49-F238E27FC236}">
                <a16:creationId xmlns:a16="http://schemas.microsoft.com/office/drawing/2014/main" id="{0FDA955B-6C7E-5524-660C-80C164259381}"/>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6" name="Footer Placeholder 5">
            <a:extLst>
              <a:ext uri="{FF2B5EF4-FFF2-40B4-BE49-F238E27FC236}">
                <a16:creationId xmlns:a16="http://schemas.microsoft.com/office/drawing/2014/main" id="{5F133931-0CF7-23D8-1D05-79CB916510B1}"/>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22E55C5E-065A-027A-899B-BCC4DEF31CEB}"/>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251960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47F6-8714-2C80-6B33-E003C3178A93}"/>
              </a:ext>
            </a:extLst>
          </p:cNvPr>
          <p:cNvSpPr>
            <a:spLocks noGrp="1"/>
          </p:cNvSpPr>
          <p:nvPr>
            <p:ph type="title"/>
          </p:nvPr>
        </p:nvSpPr>
        <p:spPr>
          <a:xfrm>
            <a:off x="839788" y="365125"/>
            <a:ext cx="10515600" cy="1325563"/>
          </a:xfrm>
        </p:spPr>
        <p:txBody>
          <a:bodyPr/>
          <a:lstStyle/>
          <a:p>
            <a:r>
              <a:rPr lang="en-US"/>
              <a:t>Click to edit Master title style</a:t>
            </a:r>
            <a:endParaRPr lang="en-TT"/>
          </a:p>
        </p:txBody>
      </p:sp>
      <p:sp>
        <p:nvSpPr>
          <p:cNvPr id="3" name="Text Placeholder 2">
            <a:extLst>
              <a:ext uri="{FF2B5EF4-FFF2-40B4-BE49-F238E27FC236}">
                <a16:creationId xmlns:a16="http://schemas.microsoft.com/office/drawing/2014/main" id="{0635AD59-95F4-8497-FF6A-BC82140D7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01C24E-EA6F-69B7-4E08-AB15AF0B4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a:extLst>
              <a:ext uri="{FF2B5EF4-FFF2-40B4-BE49-F238E27FC236}">
                <a16:creationId xmlns:a16="http://schemas.microsoft.com/office/drawing/2014/main" id="{4E927884-D4BC-B848-1CBD-17DD80D667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DDEB6-1F7A-5D56-8E8C-E13BAB0B86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a:extLst>
              <a:ext uri="{FF2B5EF4-FFF2-40B4-BE49-F238E27FC236}">
                <a16:creationId xmlns:a16="http://schemas.microsoft.com/office/drawing/2014/main" id="{B2728B1A-FC05-CCB0-F28F-5EA7685A0FD6}"/>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8" name="Footer Placeholder 7">
            <a:extLst>
              <a:ext uri="{FF2B5EF4-FFF2-40B4-BE49-F238E27FC236}">
                <a16:creationId xmlns:a16="http://schemas.microsoft.com/office/drawing/2014/main" id="{5226D7D4-9728-B09D-020F-DCA8C57F10CA}"/>
              </a:ext>
            </a:extLst>
          </p:cNvPr>
          <p:cNvSpPr>
            <a:spLocks noGrp="1"/>
          </p:cNvSpPr>
          <p:nvPr>
            <p:ph type="ftr" sz="quarter" idx="11"/>
          </p:nvPr>
        </p:nvSpPr>
        <p:spPr/>
        <p:txBody>
          <a:bodyPr/>
          <a:lstStyle/>
          <a:p>
            <a:endParaRPr lang="en-TT"/>
          </a:p>
        </p:txBody>
      </p:sp>
      <p:sp>
        <p:nvSpPr>
          <p:cNvPr id="9" name="Slide Number Placeholder 8">
            <a:extLst>
              <a:ext uri="{FF2B5EF4-FFF2-40B4-BE49-F238E27FC236}">
                <a16:creationId xmlns:a16="http://schemas.microsoft.com/office/drawing/2014/main" id="{9CD63FEF-2CE6-0625-E7DA-A3C521466756}"/>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1702637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1F62-E0AE-E18A-3F59-7382BB2339D9}"/>
              </a:ext>
            </a:extLst>
          </p:cNvPr>
          <p:cNvSpPr>
            <a:spLocks noGrp="1"/>
          </p:cNvSpPr>
          <p:nvPr>
            <p:ph type="title"/>
          </p:nvPr>
        </p:nvSpPr>
        <p:spPr/>
        <p:txBody>
          <a:bodyPr/>
          <a:lstStyle/>
          <a:p>
            <a:r>
              <a:rPr lang="en-US"/>
              <a:t>Click to edit Master title style</a:t>
            </a:r>
            <a:endParaRPr lang="en-TT"/>
          </a:p>
        </p:txBody>
      </p:sp>
      <p:sp>
        <p:nvSpPr>
          <p:cNvPr id="3" name="Date Placeholder 2">
            <a:extLst>
              <a:ext uri="{FF2B5EF4-FFF2-40B4-BE49-F238E27FC236}">
                <a16:creationId xmlns:a16="http://schemas.microsoft.com/office/drawing/2014/main" id="{CB6ACF12-1F58-2B85-307F-BBFE7720D338}"/>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4" name="Footer Placeholder 3">
            <a:extLst>
              <a:ext uri="{FF2B5EF4-FFF2-40B4-BE49-F238E27FC236}">
                <a16:creationId xmlns:a16="http://schemas.microsoft.com/office/drawing/2014/main" id="{696541AE-6F85-EACC-B711-BFD46EC2A329}"/>
              </a:ext>
            </a:extLst>
          </p:cNvPr>
          <p:cNvSpPr>
            <a:spLocks noGrp="1"/>
          </p:cNvSpPr>
          <p:nvPr>
            <p:ph type="ftr" sz="quarter" idx="11"/>
          </p:nvPr>
        </p:nvSpPr>
        <p:spPr/>
        <p:txBody>
          <a:bodyPr/>
          <a:lstStyle/>
          <a:p>
            <a:endParaRPr lang="en-TT"/>
          </a:p>
        </p:txBody>
      </p:sp>
      <p:sp>
        <p:nvSpPr>
          <p:cNvPr id="5" name="Slide Number Placeholder 4">
            <a:extLst>
              <a:ext uri="{FF2B5EF4-FFF2-40B4-BE49-F238E27FC236}">
                <a16:creationId xmlns:a16="http://schemas.microsoft.com/office/drawing/2014/main" id="{168523FA-1D9D-BEB8-86B3-40EE387B9303}"/>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488161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9C5B3-3ADB-26DB-507F-36FF6C3BCF73}"/>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3" name="Footer Placeholder 2">
            <a:extLst>
              <a:ext uri="{FF2B5EF4-FFF2-40B4-BE49-F238E27FC236}">
                <a16:creationId xmlns:a16="http://schemas.microsoft.com/office/drawing/2014/main" id="{E1928B0A-ED88-0AA7-1176-82629FCCA6AA}"/>
              </a:ext>
            </a:extLst>
          </p:cNvPr>
          <p:cNvSpPr>
            <a:spLocks noGrp="1"/>
          </p:cNvSpPr>
          <p:nvPr>
            <p:ph type="ftr" sz="quarter" idx="11"/>
          </p:nvPr>
        </p:nvSpPr>
        <p:spPr/>
        <p:txBody>
          <a:bodyPr/>
          <a:lstStyle/>
          <a:p>
            <a:endParaRPr lang="en-TT"/>
          </a:p>
        </p:txBody>
      </p:sp>
      <p:sp>
        <p:nvSpPr>
          <p:cNvPr id="4" name="Slide Number Placeholder 3">
            <a:extLst>
              <a:ext uri="{FF2B5EF4-FFF2-40B4-BE49-F238E27FC236}">
                <a16:creationId xmlns:a16="http://schemas.microsoft.com/office/drawing/2014/main" id="{24CFB63F-EB86-88F9-2607-04F8CBF206A5}"/>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381230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Slid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9FCA-3234-6B42-A497-A784B5144A06}"/>
              </a:ext>
            </a:extLst>
          </p:cNvPr>
          <p:cNvSpPr>
            <a:spLocks noGrp="1"/>
          </p:cNvSpPr>
          <p:nvPr>
            <p:ph type="title" hasCustomPrompt="1"/>
          </p:nvPr>
        </p:nvSpPr>
        <p:spPr>
          <a:xfrm>
            <a:off x="720046" y="2624137"/>
            <a:ext cx="3932237" cy="1600200"/>
          </a:xfrm>
        </p:spPr>
        <p:txBody>
          <a:bodyPr anchor="b">
            <a:normAutofit/>
          </a:bodyPr>
          <a:lstStyle>
            <a:lvl1pPr>
              <a:defRPr sz="2800">
                <a:solidFill>
                  <a:srgbClr val="2C70B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8AA0CD-1B42-7147-A550-633821F55906}"/>
              </a:ext>
            </a:extLst>
          </p:cNvPr>
          <p:cNvSpPr>
            <a:spLocks noGrp="1"/>
          </p:cNvSpPr>
          <p:nvPr>
            <p:ph idx="1"/>
          </p:nvPr>
        </p:nvSpPr>
        <p:spPr>
          <a:xfrm>
            <a:off x="5302928" y="1404257"/>
            <a:ext cx="6052460" cy="4648200"/>
          </a:xfrm>
        </p:spPr>
        <p:txBody>
          <a:bodyPr/>
          <a:lstStyle>
            <a:lvl1pPr>
              <a:defRPr sz="2400"/>
            </a:lvl1pPr>
            <a:lvl2pPr>
              <a:defRPr sz="2000"/>
            </a:lvl2pPr>
            <a:lvl3pPr>
              <a:defRPr sz="16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844885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819E-E11E-B043-43AF-6CEF1D859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Content Placeholder 2">
            <a:extLst>
              <a:ext uri="{FF2B5EF4-FFF2-40B4-BE49-F238E27FC236}">
                <a16:creationId xmlns:a16="http://schemas.microsoft.com/office/drawing/2014/main" id="{F4EA8DE9-13A9-17A1-38EA-BB52C6DD5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a:extLst>
              <a:ext uri="{FF2B5EF4-FFF2-40B4-BE49-F238E27FC236}">
                <a16:creationId xmlns:a16="http://schemas.microsoft.com/office/drawing/2014/main" id="{3A697B7C-9D50-97C4-5396-7B99B9041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795C9-C8B4-4F94-F371-0B8DB0BCBE4F}"/>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6" name="Footer Placeholder 5">
            <a:extLst>
              <a:ext uri="{FF2B5EF4-FFF2-40B4-BE49-F238E27FC236}">
                <a16:creationId xmlns:a16="http://schemas.microsoft.com/office/drawing/2014/main" id="{30D2FD7D-647D-9714-3DF9-9FB9E997EBB0}"/>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AD69CA96-D782-5E53-6C50-DB7A70BEDA8E}"/>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4002362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263E-EFE6-9520-A90A-6D7F4EF92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Picture Placeholder 2">
            <a:extLst>
              <a:ext uri="{FF2B5EF4-FFF2-40B4-BE49-F238E27FC236}">
                <a16:creationId xmlns:a16="http://schemas.microsoft.com/office/drawing/2014/main" id="{6FC557E3-1DF8-B2C0-3657-5F3667904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a:extLst>
              <a:ext uri="{FF2B5EF4-FFF2-40B4-BE49-F238E27FC236}">
                <a16:creationId xmlns:a16="http://schemas.microsoft.com/office/drawing/2014/main" id="{4CEFACB2-684D-D9A7-C9B7-C3086F212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63FF3-B7BF-ABCA-6A0B-E7D170EB2146}"/>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6" name="Footer Placeholder 5">
            <a:extLst>
              <a:ext uri="{FF2B5EF4-FFF2-40B4-BE49-F238E27FC236}">
                <a16:creationId xmlns:a16="http://schemas.microsoft.com/office/drawing/2014/main" id="{764C3C88-9AA6-53A4-D7BE-D59DC121B50D}"/>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D8980180-1441-9B1A-30BA-EDB9DF687150}"/>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3347795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79C-0BDD-D238-4B32-65A7989265E6}"/>
              </a:ext>
            </a:extLst>
          </p:cNvPr>
          <p:cNvSpPr>
            <a:spLocks noGrp="1"/>
          </p:cNvSpPr>
          <p:nvPr>
            <p:ph type="title"/>
          </p:nvPr>
        </p:nvSpPr>
        <p:spPr/>
        <p:txBody>
          <a:bodyPr/>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D3320D8D-8C54-07D9-FAC5-2EB24E6BA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119F4C36-7115-9634-8CDF-1C296BCC34A5}"/>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5" name="Footer Placeholder 4">
            <a:extLst>
              <a:ext uri="{FF2B5EF4-FFF2-40B4-BE49-F238E27FC236}">
                <a16:creationId xmlns:a16="http://schemas.microsoft.com/office/drawing/2014/main" id="{D34F7454-16F9-A730-122E-C54768F4C8A8}"/>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54D4BEA4-7CAF-4768-E8D4-B37B3A2589E1}"/>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2822531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341AA6-57B5-D2F6-4311-6FDA1AE6F5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62CF7992-347A-8276-FB10-AA7FAD5FCC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28E076FB-7F9F-B4E9-04FD-E1440004F505}"/>
              </a:ext>
            </a:extLst>
          </p:cNvPr>
          <p:cNvSpPr>
            <a:spLocks noGrp="1"/>
          </p:cNvSpPr>
          <p:nvPr>
            <p:ph type="dt" sz="half" idx="10"/>
          </p:nvPr>
        </p:nvSpPr>
        <p:spPr/>
        <p:txBody>
          <a:bodyPr/>
          <a:lstStyle/>
          <a:p>
            <a:fld id="{E435F0CE-F9F0-4683-B91F-89836FEF9646}" type="datetimeFigureOut">
              <a:rPr lang="en-TT" smtClean="0"/>
              <a:t>24/10/2024</a:t>
            </a:fld>
            <a:endParaRPr lang="en-TT"/>
          </a:p>
        </p:txBody>
      </p:sp>
      <p:sp>
        <p:nvSpPr>
          <p:cNvPr id="5" name="Footer Placeholder 4">
            <a:extLst>
              <a:ext uri="{FF2B5EF4-FFF2-40B4-BE49-F238E27FC236}">
                <a16:creationId xmlns:a16="http://schemas.microsoft.com/office/drawing/2014/main" id="{83BF48FE-7570-5098-6D4F-7F8DA3735CB3}"/>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0137EAE6-7279-BA58-7251-840D22C50325}"/>
              </a:ext>
            </a:extLst>
          </p:cNvPr>
          <p:cNvSpPr>
            <a:spLocks noGrp="1"/>
          </p:cNvSpPr>
          <p:nvPr>
            <p:ph type="sldNum" sz="quarter" idx="12"/>
          </p:nvPr>
        </p:nvSpPr>
        <p:spPr/>
        <p:txBody>
          <a:bodyPr/>
          <a:lstStyle/>
          <a:p>
            <a:fld id="{92495600-A5D0-4CC1-BFB0-2B04D0776C72}" type="slidenum">
              <a:rPr lang="en-TT" smtClean="0"/>
              <a:t>‹N°›</a:t>
            </a:fld>
            <a:endParaRPr lang="en-TT"/>
          </a:p>
        </p:txBody>
      </p:sp>
    </p:spTree>
    <p:extLst>
      <p:ext uri="{BB962C8B-B14F-4D97-AF65-F5344CB8AC3E}">
        <p14:creationId xmlns:p14="http://schemas.microsoft.com/office/powerpoint/2010/main" val="176731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bg>
      <p:bgPr>
        <a:blipFill>
          <a:blip r:embed="rId2">
            <a:extLst>
              <a:ext uri="{BEBA8EAE-BF5A-486C-A8C5-ECC9F3942E4B}">
                <a14:imgProps xmlns:a14="http://schemas.microsoft.com/office/drawing/2010/main">
                  <a14:imgLayer r:embed="rId3">
                    <a14:imgEffect>
                      <a14:saturation sat="316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DF540C12-E12A-374E-BA86-1C37257AF204}"/>
              </a:ext>
            </a:extLst>
          </p:cNvPr>
          <p:cNvSpPr>
            <a:spLocks noGrp="1"/>
          </p:cNvSpPr>
          <p:nvPr>
            <p:ph idx="1"/>
          </p:nvPr>
        </p:nvSpPr>
        <p:spPr>
          <a:xfrm>
            <a:off x="838200" y="2942545"/>
            <a:ext cx="10515600" cy="323441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p:txBody>
      </p:sp>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8034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831850" y="170973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831850" y="3026229"/>
            <a:ext cx="4567464" cy="3063421"/>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1" name="Picture Placeholder 2">
            <a:extLst>
              <a:ext uri="{FF2B5EF4-FFF2-40B4-BE49-F238E27FC236}">
                <a16:creationId xmlns:a16="http://schemas.microsoft.com/office/drawing/2014/main" id="{4C709D3B-340F-344D-BB97-8EEECCA101F8}"/>
              </a:ext>
            </a:extLst>
          </p:cNvPr>
          <p:cNvSpPr>
            <a:spLocks noGrp="1"/>
          </p:cNvSpPr>
          <p:nvPr>
            <p:ph type="pic" idx="10"/>
          </p:nvPr>
        </p:nvSpPr>
        <p:spPr>
          <a:xfrm>
            <a:off x="6694714" y="992187"/>
            <a:ext cx="4876800" cy="49296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Tree>
    <p:extLst>
      <p:ext uri="{BB962C8B-B14F-4D97-AF65-F5344CB8AC3E}">
        <p14:creationId xmlns:p14="http://schemas.microsoft.com/office/powerpoint/2010/main" val="202069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DFF8C7-4E12-1044-97F3-7CA8174020B4}"/>
              </a:ext>
            </a:extLst>
          </p:cNvPr>
          <p:cNvSpPr/>
          <p:nvPr userDrawn="1"/>
        </p:nvSpPr>
        <p:spPr>
          <a:xfrm>
            <a:off x="0" y="0"/>
            <a:ext cx="6095999"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6847116" y="180702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6847116" y="3102432"/>
            <a:ext cx="4567464" cy="3211283"/>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8" name="Picture Placeholder 2">
            <a:extLst>
              <a:ext uri="{FF2B5EF4-FFF2-40B4-BE49-F238E27FC236}">
                <a16:creationId xmlns:a16="http://schemas.microsoft.com/office/drawing/2014/main" id="{E79650DD-9FE9-6E46-980A-D710954CBB93}"/>
              </a:ext>
            </a:extLst>
          </p:cNvPr>
          <p:cNvSpPr>
            <a:spLocks noGrp="1"/>
          </p:cNvSpPr>
          <p:nvPr>
            <p:ph type="pic" idx="10"/>
          </p:nvPr>
        </p:nvSpPr>
        <p:spPr>
          <a:xfrm>
            <a:off x="642257" y="1807029"/>
            <a:ext cx="4778829" cy="45066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Tree>
    <p:extLst>
      <p:ext uri="{BB962C8B-B14F-4D97-AF65-F5344CB8AC3E}">
        <p14:creationId xmlns:p14="http://schemas.microsoft.com/office/powerpoint/2010/main" val="68523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5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2976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689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2F292-FBAA-624E-8DF0-65F4B11C8EF4}"/>
              </a:ext>
            </a:extLst>
          </p:cNvPr>
          <p:cNvSpPr>
            <a:spLocks noGrp="1"/>
          </p:cNvSpPr>
          <p:nvPr>
            <p:ph type="title"/>
          </p:nvPr>
        </p:nvSpPr>
        <p:spPr>
          <a:xfrm>
            <a:off x="838200" y="1616983"/>
            <a:ext cx="10515600" cy="984704"/>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a:extLst>
              <a:ext uri="{FF2B5EF4-FFF2-40B4-BE49-F238E27FC236}">
                <a16:creationId xmlns:a16="http://schemas.microsoft.com/office/drawing/2014/main" id="{B8ED5248-E335-5143-ABE3-01277216AB5F}"/>
              </a:ext>
            </a:extLst>
          </p:cNvPr>
          <p:cNvSpPr>
            <a:spLocks noGrp="1"/>
          </p:cNvSpPr>
          <p:nvPr>
            <p:ph type="body" idx="1"/>
          </p:nvPr>
        </p:nvSpPr>
        <p:spPr>
          <a:xfrm>
            <a:off x="838200" y="2942545"/>
            <a:ext cx="10515600" cy="32344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1F254681-13BF-2FE0-A774-96E9E79FDC5B}"/>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282121" y="274866"/>
            <a:ext cx="3682106" cy="1140279"/>
          </a:xfrm>
          <a:prstGeom prst="rect">
            <a:avLst/>
          </a:prstGeom>
        </p:spPr>
      </p:pic>
    </p:spTree>
    <p:extLst>
      <p:ext uri="{BB962C8B-B14F-4D97-AF65-F5344CB8AC3E}">
        <p14:creationId xmlns:p14="http://schemas.microsoft.com/office/powerpoint/2010/main" val="192042797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6" r:id="rId3"/>
    <p:sldLayoutId id="2147483657" r:id="rId4"/>
    <p:sldLayoutId id="2147483651" r:id="rId5"/>
    <p:sldLayoutId id="2147483660" r:id="rId6"/>
    <p:sldLayoutId id="2147483650" r:id="rId7"/>
    <p:sldLayoutId id="2147483662"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utura Std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Std Light" panose="020B04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utura Std Light" panose="020B04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BF847-AD8E-491A-8385-46F4D47366B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a:extLst>
              <a:ext uri="{FF2B5EF4-FFF2-40B4-BE49-F238E27FC236}">
                <a16:creationId xmlns:a16="http://schemas.microsoft.com/office/drawing/2014/main" id="{0FBFB2CE-A5EA-4BCD-8912-A31F30300CA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1C2EE8DC-EFD3-4F07-A1A4-9B1DDB4B4AE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8D86E-84BE-4C79-9246-348131B1BACC}" type="datetimeFigureOut">
              <a:rPr lang="en-TT" smtClean="0"/>
              <a:t>24/10/2024</a:t>
            </a:fld>
            <a:endParaRPr lang="en-TT"/>
          </a:p>
        </p:txBody>
      </p:sp>
      <p:sp>
        <p:nvSpPr>
          <p:cNvPr id="5" name="Footer Placeholder 4">
            <a:extLst>
              <a:ext uri="{FF2B5EF4-FFF2-40B4-BE49-F238E27FC236}">
                <a16:creationId xmlns:a16="http://schemas.microsoft.com/office/drawing/2014/main" id="{F0D8B08F-0B3C-4DCC-8258-0393F8CBA54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a:extLst>
              <a:ext uri="{FF2B5EF4-FFF2-40B4-BE49-F238E27FC236}">
                <a16:creationId xmlns:a16="http://schemas.microsoft.com/office/drawing/2014/main" id="{41464F49-BACF-4624-B545-59FCA115237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4E803-CDE5-489D-8BF7-4478667780B7}" type="slidenum">
              <a:rPr lang="en-TT" smtClean="0"/>
              <a:t>‹N°›</a:t>
            </a:fld>
            <a:endParaRPr lang="en-TT"/>
          </a:p>
        </p:txBody>
      </p:sp>
    </p:spTree>
    <p:extLst>
      <p:ext uri="{BB962C8B-B14F-4D97-AF65-F5344CB8AC3E}">
        <p14:creationId xmlns:p14="http://schemas.microsoft.com/office/powerpoint/2010/main" val="411830238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03311A-D1FF-26F6-9227-18FDB4042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a:extLst>
              <a:ext uri="{FF2B5EF4-FFF2-40B4-BE49-F238E27FC236}">
                <a16:creationId xmlns:a16="http://schemas.microsoft.com/office/drawing/2014/main" id="{7B56E8F0-CA85-AFBE-F263-00C587F7C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C4FD302C-A6C3-D662-9727-5F02C6DD5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5F0CE-F9F0-4683-B91F-89836FEF9646}" type="datetimeFigureOut">
              <a:rPr lang="en-TT" smtClean="0"/>
              <a:t>24/10/2024</a:t>
            </a:fld>
            <a:endParaRPr lang="en-TT"/>
          </a:p>
        </p:txBody>
      </p:sp>
      <p:sp>
        <p:nvSpPr>
          <p:cNvPr id="5" name="Footer Placeholder 4">
            <a:extLst>
              <a:ext uri="{FF2B5EF4-FFF2-40B4-BE49-F238E27FC236}">
                <a16:creationId xmlns:a16="http://schemas.microsoft.com/office/drawing/2014/main" id="{6602B4A6-46BF-9728-2F21-F36B80443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a:extLst>
              <a:ext uri="{FF2B5EF4-FFF2-40B4-BE49-F238E27FC236}">
                <a16:creationId xmlns:a16="http://schemas.microsoft.com/office/drawing/2014/main" id="{7C9AB3AA-D6DD-0D45-0C32-F54D20594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95600-A5D0-4CC1-BFB0-2B04D0776C72}" type="slidenum">
              <a:rPr lang="en-TT" smtClean="0"/>
              <a:t>‹N°›</a:t>
            </a:fld>
            <a:endParaRPr lang="en-TT"/>
          </a:p>
        </p:txBody>
      </p:sp>
    </p:spTree>
    <p:extLst>
      <p:ext uri="{BB962C8B-B14F-4D97-AF65-F5344CB8AC3E}">
        <p14:creationId xmlns:p14="http://schemas.microsoft.com/office/powerpoint/2010/main" val="18916556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754" y="2364423"/>
            <a:ext cx="12178018" cy="1064577"/>
          </a:xfrm>
        </p:spPr>
        <p:txBody>
          <a:bodyPr>
            <a:normAutofit fontScale="90000"/>
          </a:bodyPr>
          <a:lstStyle/>
          <a:p>
            <a:pPr algn="ctr">
              <a:lnSpc>
                <a:spcPts val="2300"/>
              </a:lnSpc>
              <a:spcBef>
                <a:spcPts val="600"/>
              </a:spcBef>
              <a:spcAft>
                <a:spcPts val="600"/>
              </a:spcAft>
            </a:pPr>
            <a:r>
              <a:rPr lang="en-US" dirty="0">
                <a:solidFill>
                  <a:srgbClr val="0F3858"/>
                </a:solidFill>
              </a:rPr>
              <a:t>Dr. Lisa Indar, </a:t>
            </a:r>
            <a:br>
              <a:rPr lang="en-US" dirty="0">
                <a:solidFill>
                  <a:srgbClr val="0F3858"/>
                </a:solidFill>
              </a:rPr>
            </a:br>
            <a:br>
              <a:rPr lang="en-US" dirty="0">
                <a:solidFill>
                  <a:srgbClr val="0F3858"/>
                </a:solidFill>
              </a:rPr>
            </a:br>
            <a:r>
              <a:rPr lang="en-US" dirty="0">
                <a:solidFill>
                  <a:srgbClr val="0F3858"/>
                </a:solidFill>
              </a:rPr>
              <a:t>Ad Interim Executive Director,</a:t>
            </a:r>
            <a:br>
              <a:rPr lang="en-US" dirty="0">
                <a:solidFill>
                  <a:srgbClr val="0F3858"/>
                </a:solidFill>
              </a:rPr>
            </a:br>
            <a:r>
              <a:rPr lang="en-US" dirty="0">
                <a:solidFill>
                  <a:srgbClr val="0F3858"/>
                </a:solidFill>
              </a:rPr>
              <a:t>Caribbean Public Health Agency (CARPHA)</a:t>
            </a:r>
            <a:endParaRPr lang="fr-FR" dirty="0">
              <a:solidFill>
                <a:srgbClr val="0F3858"/>
              </a:solidFill>
            </a:endParaRPr>
          </a:p>
        </p:txBody>
      </p:sp>
      <p:sp>
        <p:nvSpPr>
          <p:cNvPr id="3" name="Espace réservé du contenu 2"/>
          <p:cNvSpPr>
            <a:spLocks noGrp="1"/>
          </p:cNvSpPr>
          <p:nvPr>
            <p:ph idx="1"/>
          </p:nvPr>
        </p:nvSpPr>
        <p:spPr>
          <a:xfrm>
            <a:off x="9645" y="1041795"/>
            <a:ext cx="12192000" cy="1447639"/>
          </a:xfrm>
        </p:spPr>
        <p:txBody>
          <a:bodyPr/>
          <a:lstStyle/>
          <a:p>
            <a:pPr marL="0" indent="0" algn="ctr">
              <a:buNone/>
            </a:pPr>
            <a:r>
              <a:rPr lang="en-US" sz="2800" b="1" spc="300" dirty="0">
                <a:solidFill>
                  <a:srgbClr val="5AAE45"/>
                </a:solidFill>
              </a:rPr>
              <a:t>PREPAREDNESS AND RESPONSE TO </a:t>
            </a:r>
          </a:p>
          <a:p>
            <a:pPr marL="0" indent="0" algn="ctr">
              <a:buNone/>
            </a:pPr>
            <a:r>
              <a:rPr lang="en-US" sz="2800" b="1" spc="300" dirty="0">
                <a:solidFill>
                  <a:srgbClr val="5AAE45"/>
                </a:solidFill>
              </a:rPr>
              <a:t>HEALTH EMERGENCIES</a:t>
            </a:r>
          </a:p>
          <a:p>
            <a:pPr algn="ctr"/>
            <a:endParaRPr lang="fr-FR" dirty="0"/>
          </a:p>
        </p:txBody>
      </p:sp>
      <p:pic>
        <p:nvPicPr>
          <p:cNvPr id="6" name="Image 5" descr="Une image contenant texte, Police, Graphique, capture d’écran&#10;&#10;Description générée automatiquement">
            <a:extLst>
              <a:ext uri="{FF2B5EF4-FFF2-40B4-BE49-F238E27FC236}">
                <a16:creationId xmlns:a16="http://schemas.microsoft.com/office/drawing/2014/main" id="{161EF461-F1AF-B96F-B9C7-0FDC97DAEA6B}"/>
              </a:ext>
            </a:extLst>
          </p:cNvPr>
          <p:cNvPicPr>
            <a:picLocks noChangeAspect="1"/>
          </p:cNvPicPr>
          <p:nvPr/>
        </p:nvPicPr>
        <p:blipFill>
          <a:blip r:embed="rId2"/>
          <a:stretch>
            <a:fillRect/>
          </a:stretch>
        </p:blipFill>
        <p:spPr>
          <a:xfrm>
            <a:off x="9645" y="4831017"/>
            <a:ext cx="12182354" cy="2026027"/>
          </a:xfrm>
          <a:prstGeom prst="rect">
            <a:avLst/>
          </a:prstGeom>
        </p:spPr>
      </p:pic>
      <p:pic>
        <p:nvPicPr>
          <p:cNvPr id="4" name="Picture 3" descr="Diagram&#10;&#10;Description automatically generated with low confidence">
            <a:extLst>
              <a:ext uri="{FF2B5EF4-FFF2-40B4-BE49-F238E27FC236}">
                <a16:creationId xmlns:a16="http://schemas.microsoft.com/office/drawing/2014/main" id="{67694772-CF13-3666-C5DF-FA6EB856F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23" y="3508389"/>
            <a:ext cx="3088044" cy="1243239"/>
          </a:xfrm>
          <a:prstGeom prst="rect">
            <a:avLst/>
          </a:prstGeom>
        </p:spPr>
      </p:pic>
    </p:spTree>
    <p:extLst>
      <p:ext uri="{BB962C8B-B14F-4D97-AF65-F5344CB8AC3E}">
        <p14:creationId xmlns:p14="http://schemas.microsoft.com/office/powerpoint/2010/main" val="65703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6" y="5788152"/>
            <a:ext cx="12182354" cy="1069848"/>
          </a:xfrm>
          <a:prstGeom prst="rect">
            <a:avLst/>
          </a:prstGeom>
        </p:spPr>
      </p:pic>
      <p:sp>
        <p:nvSpPr>
          <p:cNvPr id="4" name="TextBox 12">
            <a:extLst>
              <a:ext uri="{FF2B5EF4-FFF2-40B4-BE49-F238E27FC236}">
                <a16:creationId xmlns:a16="http://schemas.microsoft.com/office/drawing/2014/main" id="{64B89268-19F5-CF53-F499-F21B015DFFB1}"/>
              </a:ext>
            </a:extLst>
          </p:cNvPr>
          <p:cNvSpPr txBox="1"/>
          <p:nvPr/>
        </p:nvSpPr>
        <p:spPr>
          <a:xfrm>
            <a:off x="728722" y="889024"/>
            <a:ext cx="10734555" cy="3927807"/>
          </a:xfrm>
          <a:prstGeom prst="rect">
            <a:avLst/>
          </a:prstGeom>
        </p:spPr>
        <p:txBody>
          <a:bodyPr wrap="square" lIns="0" tIns="0" rIns="0" bIns="0" rtlCol="0" anchor="t">
            <a:spAutoFit/>
          </a:bodyPr>
          <a:lstStyle/>
          <a:p>
            <a:pPr algn="ctr" defTabSz="609630">
              <a:lnSpc>
                <a:spcPts val="5200"/>
              </a:lnSpc>
            </a:pPr>
            <a:r>
              <a:rPr lang="en-US" sz="2800" dirty="0">
                <a:solidFill>
                  <a:schemeClr val="bg2">
                    <a:lumMod val="25000"/>
                  </a:schemeClr>
                </a:solidFill>
                <a:latin typeface="Futura Medium" panose="020B0602020204020303" pitchFamily="34" charset="-79"/>
                <a:cs typeface="Futura Medium" panose="020B0602020204020303" pitchFamily="34" charset="-79"/>
              </a:rPr>
              <a:t> </a:t>
            </a:r>
            <a:r>
              <a:rPr lang="en-US" sz="3200" dirty="0">
                <a:solidFill>
                  <a:schemeClr val="accent1">
                    <a:lumMod val="50000"/>
                  </a:schemeClr>
                </a:solidFill>
                <a:latin typeface="Futura Medium" panose="020B0602020204020303" pitchFamily="34" charset="-79"/>
                <a:cs typeface="Futura Medium" panose="020B0602020204020303" pitchFamily="34" charset="-79"/>
              </a:rPr>
              <a:t>CARPHA’s Key  Multidisciplinary Responses</a:t>
            </a:r>
          </a:p>
          <a:p>
            <a:pPr algn="ctr" defTabSz="609630">
              <a:lnSpc>
                <a:spcPts val="5200"/>
              </a:lnSpc>
            </a:pPr>
            <a:r>
              <a:rPr lang="en-US" sz="3200" dirty="0">
                <a:solidFill>
                  <a:schemeClr val="accent1">
                    <a:lumMod val="50000"/>
                  </a:schemeClr>
                </a:solidFill>
                <a:latin typeface="Futura Medium" panose="020B0602020204020303" pitchFamily="34" charset="-79"/>
                <a:cs typeface="Futura Medium" panose="020B0602020204020303" pitchFamily="34" charset="-79"/>
              </a:rPr>
              <a:t>to </a:t>
            </a:r>
          </a:p>
          <a:p>
            <a:pPr algn="ctr" defTabSz="609630">
              <a:lnSpc>
                <a:spcPts val="5200"/>
              </a:lnSpc>
            </a:pPr>
            <a:r>
              <a:rPr lang="en-US" sz="3200" dirty="0">
                <a:solidFill>
                  <a:schemeClr val="accent1">
                    <a:lumMod val="50000"/>
                  </a:schemeClr>
                </a:solidFill>
                <a:latin typeface="Futura Medium" panose="020B0602020204020303" pitchFamily="34" charset="-79"/>
                <a:cs typeface="Futura Medium" panose="020B0602020204020303" pitchFamily="34" charset="-79"/>
              </a:rPr>
              <a:t>Regional Health Emergencies and Disasters </a:t>
            </a:r>
          </a:p>
          <a:p>
            <a:pPr algn="ctr" defTabSz="609630">
              <a:lnSpc>
                <a:spcPts val="5200"/>
              </a:lnSpc>
            </a:pPr>
            <a:endParaRPr lang="en-US" sz="3200" dirty="0">
              <a:solidFill>
                <a:schemeClr val="accent1">
                  <a:lumMod val="50000"/>
                </a:schemeClr>
              </a:solidFill>
              <a:latin typeface="Futura Medium" panose="020B0602020204020303" pitchFamily="34" charset="-79"/>
              <a:cs typeface="Futura Medium" panose="020B0602020204020303" pitchFamily="34" charset="-79"/>
            </a:endParaRPr>
          </a:p>
          <a:p>
            <a:pPr algn="ctr" defTabSz="609630">
              <a:lnSpc>
                <a:spcPts val="5200"/>
              </a:lnSpc>
            </a:pPr>
            <a:r>
              <a:rPr lang="en-US" sz="3200" i="1" dirty="0">
                <a:solidFill>
                  <a:schemeClr val="accent5">
                    <a:lumMod val="75000"/>
                  </a:schemeClr>
                </a:solidFill>
                <a:latin typeface="Futura Medium" panose="020B0602020204020303" pitchFamily="34" charset="-79"/>
                <a:cs typeface="Futura Medium" panose="020B0602020204020303" pitchFamily="34" charset="-79"/>
              </a:rPr>
              <a:t>coordination, surveillance, laboratory , supplies,  prevention &amp; control, capacity building, risk communication, guidelines</a:t>
            </a:r>
            <a:r>
              <a:rPr lang="en-US" sz="3200" dirty="0">
                <a:solidFill>
                  <a:schemeClr val="accent5">
                    <a:lumMod val="75000"/>
                  </a:schemeClr>
                </a:solidFill>
                <a:latin typeface="Futura Medium" panose="020B0602020204020303" pitchFamily="34" charset="-79"/>
                <a:cs typeface="Futura Medium" panose="020B0602020204020303" pitchFamily="34" charset="-79"/>
              </a:rPr>
              <a:t> </a:t>
            </a:r>
          </a:p>
        </p:txBody>
      </p:sp>
    </p:spTree>
    <p:extLst>
      <p:ext uri="{BB962C8B-B14F-4D97-AF65-F5344CB8AC3E}">
        <p14:creationId xmlns:p14="http://schemas.microsoft.com/office/powerpoint/2010/main" val="426664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6210712"/>
            <a:ext cx="12182354" cy="646331"/>
          </a:xfrm>
          <a:prstGeom prst="rect">
            <a:avLst/>
          </a:prstGeom>
        </p:spPr>
      </p:pic>
      <p:pic>
        <p:nvPicPr>
          <p:cNvPr id="5" name="Picture 4">
            <a:extLst>
              <a:ext uri="{FF2B5EF4-FFF2-40B4-BE49-F238E27FC236}">
                <a16:creationId xmlns:a16="http://schemas.microsoft.com/office/drawing/2014/main" id="{FBC61426-5129-2D27-9172-5FA6DDF4B25C}"/>
              </a:ext>
            </a:extLst>
          </p:cNvPr>
          <p:cNvPicPr>
            <a:picLocks noChangeAspect="1"/>
          </p:cNvPicPr>
          <p:nvPr/>
        </p:nvPicPr>
        <p:blipFill>
          <a:blip r:embed="rId4"/>
          <a:srcRect t="32934"/>
          <a:stretch/>
        </p:blipFill>
        <p:spPr>
          <a:xfrm>
            <a:off x="242383" y="823702"/>
            <a:ext cx="11707228" cy="4416552"/>
          </a:xfrm>
          <a:prstGeom prst="rect">
            <a:avLst/>
          </a:prstGeom>
        </p:spPr>
      </p:pic>
      <p:sp>
        <p:nvSpPr>
          <p:cNvPr id="8" name="TextBox 7">
            <a:extLst>
              <a:ext uri="{FF2B5EF4-FFF2-40B4-BE49-F238E27FC236}">
                <a16:creationId xmlns:a16="http://schemas.microsoft.com/office/drawing/2014/main" id="{42D829B7-8419-ABF2-BC37-4A2C3541EAC8}"/>
              </a:ext>
            </a:extLst>
          </p:cNvPr>
          <p:cNvSpPr txBox="1"/>
          <p:nvPr/>
        </p:nvSpPr>
        <p:spPr>
          <a:xfrm>
            <a:off x="1208590" y="5330952"/>
            <a:ext cx="10230554" cy="646331"/>
          </a:xfrm>
          <a:prstGeom prst="rect">
            <a:avLst/>
          </a:prstGeom>
          <a:solidFill>
            <a:schemeClr val="accent6">
              <a:lumMod val="40000"/>
              <a:lumOff val="60000"/>
            </a:schemeClr>
          </a:solidFill>
        </p:spPr>
        <p:txBody>
          <a:bodyPr wrap="square">
            <a:spAutoFit/>
          </a:bodyPr>
          <a:lstStyle/>
          <a:p>
            <a:r>
              <a:rPr kumimoji="0" lang="en-US" sz="1800" b="1" i="1" u="none" strike="noStrike" kern="1200" cap="none" spc="0" normalizeH="0" baseline="0" noProof="0" dirty="0">
                <a:ln>
                  <a:noFill/>
                </a:ln>
                <a:solidFill>
                  <a:srgbClr val="000000"/>
                </a:solidFill>
                <a:effectLst/>
                <a:uLnTx/>
                <a:uFillTx/>
                <a:latin typeface="Muli Regular Bold Italics"/>
                <a:ea typeface="+mn-ea"/>
                <a:cs typeface="+mn-cs"/>
              </a:rPr>
              <a:t>262 Situation Reports</a:t>
            </a:r>
            <a:r>
              <a:rPr kumimoji="0" lang="en-US" sz="1800" b="0" i="1" u="none" strike="noStrike" kern="1200" cap="none" spc="0" normalizeH="0" baseline="0" noProof="0" dirty="0">
                <a:ln>
                  <a:noFill/>
                </a:ln>
                <a:solidFill>
                  <a:srgbClr val="000000"/>
                </a:solidFill>
                <a:effectLst/>
                <a:uLnTx/>
                <a:uFillTx/>
                <a:latin typeface="Muli Regular Bold Italics"/>
                <a:ea typeface="+mn-ea"/>
                <a:cs typeface="+mn-cs"/>
              </a:rPr>
              <a:t>, 66 Technical Guidelines, 113 Vaccine Updates, 114 Countries Reopening Plans/Initiatives Updates, </a:t>
            </a:r>
            <a:r>
              <a:rPr kumimoji="0" lang="en-US" sz="1800" b="1" i="1" u="none" strike="noStrike" kern="1200" cap="none" spc="0" normalizeH="0" baseline="0" noProof="0" dirty="0">
                <a:ln>
                  <a:noFill/>
                </a:ln>
                <a:solidFill>
                  <a:srgbClr val="000000"/>
                </a:solidFill>
                <a:effectLst/>
                <a:uLnTx/>
                <a:uFillTx/>
                <a:latin typeface="Muli Regular Bold Italics"/>
                <a:ea typeface="+mn-ea"/>
                <a:cs typeface="+mn-cs"/>
              </a:rPr>
              <a:t>11 CARICOM guidelines  </a:t>
            </a:r>
            <a:r>
              <a:rPr kumimoji="0" lang="en-US" sz="1800" b="0" i="1" u="none" strike="noStrike" kern="1200" cap="none" spc="0" normalizeH="0" baseline="0" noProof="0" dirty="0">
                <a:ln>
                  <a:noFill/>
                </a:ln>
                <a:solidFill>
                  <a:srgbClr val="000000"/>
                </a:solidFill>
                <a:effectLst/>
                <a:uLnTx/>
                <a:uFillTx/>
                <a:latin typeface="Muli Regular Bold Italics"/>
                <a:ea typeface="+mn-ea"/>
                <a:cs typeface="+mn-cs"/>
              </a:rPr>
              <a:t>175 infographics, Trained </a:t>
            </a:r>
            <a:r>
              <a:rPr kumimoji="0" lang="en-US" sz="1800" b="1" i="1" u="none" strike="noStrike" kern="1200" cap="none" spc="0" normalizeH="0" baseline="0" noProof="0" dirty="0">
                <a:ln>
                  <a:noFill/>
                </a:ln>
                <a:solidFill>
                  <a:srgbClr val="000000"/>
                </a:solidFill>
                <a:effectLst/>
                <a:uLnTx/>
                <a:uFillTx/>
                <a:latin typeface="Muli Regular Bold Italics"/>
                <a:ea typeface="+mn-ea"/>
                <a:cs typeface="+mn-cs"/>
              </a:rPr>
              <a:t>over 14K persons, </a:t>
            </a:r>
            <a:r>
              <a:rPr kumimoji="0" lang="en-US" sz="1800" b="0" i="1" u="none" strike="noStrike" kern="1200" cap="none" spc="0" normalizeH="0" baseline="0" noProof="0" dirty="0">
                <a:ln>
                  <a:noFill/>
                </a:ln>
                <a:solidFill>
                  <a:srgbClr val="000000"/>
                </a:solidFill>
                <a:effectLst/>
                <a:uLnTx/>
                <a:uFillTx/>
                <a:latin typeface="Muli Regular Bold Italics"/>
                <a:ea typeface="+mn-ea"/>
                <a:cs typeface="+mn-cs"/>
              </a:rPr>
              <a:t>55 countries</a:t>
            </a:r>
            <a:endParaRPr lang="en-US" dirty="0"/>
          </a:p>
        </p:txBody>
      </p:sp>
      <p:sp>
        <p:nvSpPr>
          <p:cNvPr id="9" name="TextBox 4">
            <a:extLst>
              <a:ext uri="{FF2B5EF4-FFF2-40B4-BE49-F238E27FC236}">
                <a16:creationId xmlns:a16="http://schemas.microsoft.com/office/drawing/2014/main" id="{D96236E9-E591-8F8A-F52E-7483E902D467}"/>
              </a:ext>
            </a:extLst>
          </p:cNvPr>
          <p:cNvSpPr txBox="1"/>
          <p:nvPr/>
        </p:nvSpPr>
        <p:spPr>
          <a:xfrm>
            <a:off x="1290128" y="176281"/>
            <a:ext cx="9611739" cy="647421"/>
          </a:xfrm>
          <a:prstGeom prst="rect">
            <a:avLst/>
          </a:prstGeom>
        </p:spPr>
        <p:txBody>
          <a:bodyPr lIns="0" tIns="0" rIns="0" bIns="0" rtlCol="0" anchor="t">
            <a:spAutoFit/>
          </a:bodyPr>
          <a:lstStyle/>
          <a:p>
            <a:pPr marL="0" marR="0" lvl="0" indent="0" algn="l" defTabSz="914400" rtl="0" eaLnBrk="1" fontAlgn="auto" latinLnBrk="0" hangingPunct="1">
              <a:lnSpc>
                <a:spcPts val="5287"/>
              </a:lnSpc>
              <a:spcBef>
                <a:spcPts val="0"/>
              </a:spcBef>
              <a:spcAft>
                <a:spcPts val="0"/>
              </a:spcAft>
              <a:buClrTx/>
              <a:buSzTx/>
              <a:buFontTx/>
              <a:buNone/>
              <a:tabLst/>
              <a:defRPr/>
            </a:pPr>
            <a:r>
              <a:rPr kumimoji="0" lang="en-US" sz="4067" b="0" i="0" u="none" strike="noStrike" kern="1200" cap="none" spc="0" normalizeH="0" baseline="0" noProof="0" dirty="0">
                <a:ln>
                  <a:noFill/>
                </a:ln>
                <a:solidFill>
                  <a:srgbClr val="F47C00"/>
                </a:solidFill>
                <a:effectLst/>
                <a:uLnTx/>
                <a:uFillTx/>
                <a:latin typeface="Telegraf Bold"/>
                <a:ea typeface="+mn-ea"/>
                <a:cs typeface="+mn-cs"/>
              </a:rPr>
              <a:t>CARPHA’S Response to COVID-19</a:t>
            </a:r>
          </a:p>
        </p:txBody>
      </p:sp>
      <p:pic>
        <p:nvPicPr>
          <p:cNvPr id="10" name="Picture 2" descr="COVID-19 Public Health Emergency Extended | SDAHO">
            <a:extLst>
              <a:ext uri="{FF2B5EF4-FFF2-40B4-BE49-F238E27FC236}">
                <a16:creationId xmlns:a16="http://schemas.microsoft.com/office/drawing/2014/main" id="{613E47C1-CC02-9CE4-4A1E-A8771773FA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254"/>
          <a:stretch/>
        </p:blipFill>
        <p:spPr bwMode="auto">
          <a:xfrm>
            <a:off x="8366759" y="130932"/>
            <a:ext cx="667513" cy="64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3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10" name="Rectangle 9">
            <a:extLst>
              <a:ext uri="{FF2B5EF4-FFF2-40B4-BE49-F238E27FC236}">
                <a16:creationId xmlns:a16="http://schemas.microsoft.com/office/drawing/2014/main" id="{2AC51910-D9B9-294B-293B-8AAD140AF403}"/>
              </a:ext>
            </a:extLst>
          </p:cNvPr>
          <p:cNvSpPr/>
          <p:nvPr/>
        </p:nvSpPr>
        <p:spPr>
          <a:xfrm>
            <a:off x="384388" y="256746"/>
            <a:ext cx="6608549" cy="1066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5" name="Google Shape;735;p31"/>
          <p:cNvSpPr/>
          <p:nvPr/>
        </p:nvSpPr>
        <p:spPr>
          <a:xfrm>
            <a:off x="10694987" y="1646237"/>
            <a:ext cx="1011237" cy="1016000"/>
          </a:xfrm>
          <a:prstGeom prst="ellipse">
            <a:avLst/>
          </a:prstGeom>
          <a:solidFill>
            <a:srgbClr val="64D1D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36" name="Google Shape;736;p31"/>
          <p:cNvSpPr/>
          <p:nvPr/>
        </p:nvSpPr>
        <p:spPr>
          <a:xfrm>
            <a:off x="10694987" y="3436937"/>
            <a:ext cx="1011237" cy="1016000"/>
          </a:xfrm>
          <a:prstGeom prst="ellipse">
            <a:avLst/>
          </a:prstGeom>
          <a:solidFill>
            <a:srgbClr val="34B2E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37" name="Google Shape;737;p31"/>
          <p:cNvSpPr/>
          <p:nvPr/>
        </p:nvSpPr>
        <p:spPr>
          <a:xfrm>
            <a:off x="10694987" y="5226050"/>
            <a:ext cx="1011237" cy="1014412"/>
          </a:xfrm>
          <a:prstGeom prst="ellipse">
            <a:avLst/>
          </a:prstGeom>
          <a:solidFill>
            <a:srgbClr val="06528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38" name="Google Shape;738;p31"/>
          <p:cNvSpPr/>
          <p:nvPr/>
        </p:nvSpPr>
        <p:spPr>
          <a:xfrm>
            <a:off x="477837" y="1646237"/>
            <a:ext cx="1016000" cy="1016000"/>
          </a:xfrm>
          <a:prstGeom prst="ellipse">
            <a:avLst/>
          </a:prstGeom>
          <a:solidFill>
            <a:srgbClr val="FFCD6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39" name="Google Shape;739;p31"/>
          <p:cNvSpPr/>
          <p:nvPr/>
        </p:nvSpPr>
        <p:spPr>
          <a:xfrm>
            <a:off x="477837" y="3436937"/>
            <a:ext cx="1016000" cy="1016000"/>
          </a:xfrm>
          <a:prstGeom prst="ellipse">
            <a:avLst/>
          </a:prstGeom>
          <a:solidFill>
            <a:srgbClr val="FF912B"/>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40" name="Google Shape;740;p31"/>
          <p:cNvSpPr/>
          <p:nvPr/>
        </p:nvSpPr>
        <p:spPr>
          <a:xfrm>
            <a:off x="477837" y="5226050"/>
            <a:ext cx="1016000" cy="1014412"/>
          </a:xfrm>
          <a:prstGeom prst="ellipse">
            <a:avLst/>
          </a:prstGeom>
          <a:solidFill>
            <a:srgbClr val="E2495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41" name="Google Shape;741;p31"/>
          <p:cNvSpPr txBox="1"/>
          <p:nvPr/>
        </p:nvSpPr>
        <p:spPr>
          <a:xfrm>
            <a:off x="9083675" y="1571625"/>
            <a:ext cx="1571625" cy="5286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64D1DA"/>
              </a:buClr>
              <a:buSzPts val="2400"/>
              <a:buFont typeface="Open Sans SemiBold"/>
              <a:buNone/>
              <a:tabLst/>
              <a:defRPr/>
            </a:pPr>
            <a:r>
              <a:rPr kumimoji="0" lang="en-US" sz="2400" b="1" i="0" u="none" strike="noStrike" kern="0" cap="none" spc="0" normalizeH="0" baseline="0" noProof="0" dirty="0">
                <a:ln>
                  <a:noFill/>
                </a:ln>
                <a:solidFill>
                  <a:srgbClr val="64D1DA"/>
                </a:solidFill>
                <a:effectLst/>
                <a:uLnTx/>
                <a:uFillTx/>
                <a:latin typeface="Open Sans SemiBold"/>
                <a:ea typeface="+mn-ea"/>
                <a:cs typeface="Arial"/>
                <a:sym typeface="Open Sans SemiBold"/>
              </a:rPr>
              <a:t>Business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2" name="Google Shape;742;p31"/>
          <p:cNvSpPr txBox="1"/>
          <p:nvPr/>
        </p:nvSpPr>
        <p:spPr>
          <a:xfrm>
            <a:off x="8970962" y="3363912"/>
            <a:ext cx="1684337" cy="5286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34B2E3"/>
              </a:buClr>
              <a:buSzPts val="2400"/>
              <a:buFont typeface="Open Sans SemiBold"/>
              <a:buNone/>
              <a:tabLst/>
              <a:defRPr/>
            </a:pPr>
            <a:r>
              <a:rPr kumimoji="0" lang="en-US" sz="2400" b="1" i="0" u="none" strike="noStrike" kern="0" cap="none" spc="0" normalizeH="0" baseline="0" noProof="0" dirty="0">
                <a:ln>
                  <a:noFill/>
                </a:ln>
                <a:solidFill>
                  <a:srgbClr val="34B2E3"/>
                </a:solidFill>
                <a:effectLst/>
                <a:uLnTx/>
                <a:uFillTx/>
                <a:latin typeface="Open Sans SemiBold"/>
                <a:ea typeface="+mn-ea"/>
                <a:cs typeface="Arial"/>
                <a:sym typeface="Open Sans SemiBold"/>
              </a:rPr>
              <a:t>Education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3" name="Google Shape;743;p31"/>
          <p:cNvSpPr txBox="1"/>
          <p:nvPr/>
        </p:nvSpPr>
        <p:spPr>
          <a:xfrm>
            <a:off x="8705849" y="5116512"/>
            <a:ext cx="1947863" cy="5286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65280"/>
              </a:buClr>
              <a:buSzPts val="2400"/>
              <a:buFont typeface="Open Sans SemiBold"/>
              <a:buNone/>
              <a:tabLst/>
              <a:defRPr/>
            </a:pPr>
            <a:r>
              <a:rPr kumimoji="0" lang="en-US" sz="2400" b="1" i="0" u="none" strike="noStrike" kern="0" cap="none" spc="0" normalizeH="0" baseline="0" noProof="0" dirty="0">
                <a:ln>
                  <a:noFill/>
                </a:ln>
                <a:solidFill>
                  <a:srgbClr val="065280"/>
                </a:solidFill>
                <a:effectLst/>
                <a:uLnTx/>
                <a:uFillTx/>
                <a:latin typeface="Open Sans SemiBold"/>
                <a:ea typeface="+mn-ea"/>
                <a:cs typeface="Arial"/>
                <a:sym typeface="Open Sans SemiBold"/>
              </a:rPr>
              <a:t>Maintaining Governance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4" name="Google Shape;744;p31"/>
          <p:cNvSpPr txBox="1"/>
          <p:nvPr/>
        </p:nvSpPr>
        <p:spPr>
          <a:xfrm>
            <a:off x="1754187" y="1533525"/>
            <a:ext cx="1598612" cy="5286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B312"/>
              </a:buClr>
              <a:buSzPts val="2400"/>
              <a:buFont typeface="Open Sans SemiBold"/>
              <a:buNone/>
              <a:tabLst/>
              <a:defRPr/>
            </a:pPr>
            <a:r>
              <a:rPr kumimoji="0" lang="en-US" sz="2400" b="1" i="0" u="none" strike="noStrike" kern="0" cap="none" spc="0" normalizeH="0" baseline="0" noProof="0" dirty="0">
                <a:ln>
                  <a:noFill/>
                </a:ln>
                <a:solidFill>
                  <a:srgbClr val="FFB312"/>
                </a:solidFill>
                <a:effectLst/>
                <a:uLnTx/>
                <a:uFillTx/>
                <a:latin typeface="Open Sans SemiBold"/>
                <a:ea typeface="+mn-ea"/>
                <a:cs typeface="Arial"/>
                <a:sym typeface="Open Sans SemiBold"/>
              </a:rPr>
              <a:t>Tourism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5" name="Google Shape;745;p31"/>
          <p:cNvSpPr txBox="1"/>
          <p:nvPr/>
        </p:nvSpPr>
        <p:spPr>
          <a:xfrm>
            <a:off x="1754187" y="3324225"/>
            <a:ext cx="1965326" cy="5286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C7900"/>
              </a:buClr>
              <a:buSzPts val="2400"/>
              <a:buFont typeface="Open Sans SemiBold"/>
              <a:buNone/>
              <a:tabLst/>
              <a:defRPr/>
            </a:pPr>
            <a:r>
              <a:rPr kumimoji="0" lang="en-US" sz="2400" b="1" i="0" u="none" strike="noStrike" kern="0" cap="none" spc="0" normalizeH="0" baseline="0" noProof="0" dirty="0">
                <a:ln>
                  <a:noFill/>
                </a:ln>
                <a:solidFill>
                  <a:srgbClr val="FC7900"/>
                </a:solidFill>
                <a:effectLst/>
                <a:uLnTx/>
                <a:uFillTx/>
                <a:latin typeface="Open Sans SemiBold"/>
                <a:ea typeface="+mn-ea"/>
                <a:cs typeface="Arial"/>
                <a:sym typeface="Open Sans SemiBold"/>
              </a:rPr>
              <a:t>Academia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46" name="Google Shape;746;p31"/>
          <p:cNvSpPr txBox="1"/>
          <p:nvPr/>
        </p:nvSpPr>
        <p:spPr>
          <a:xfrm>
            <a:off x="1754187" y="5116512"/>
            <a:ext cx="1201737" cy="5286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E24956"/>
              </a:buClr>
              <a:buSzPts val="2400"/>
              <a:buFont typeface="Open Sans SemiBold"/>
              <a:buNone/>
              <a:tabLst/>
              <a:defRPr/>
            </a:pPr>
            <a:r>
              <a:rPr kumimoji="0" lang="en-US" sz="2400" b="1" i="0" u="none" strike="noStrike" kern="0" cap="none" spc="0" normalizeH="0" baseline="0" noProof="0" dirty="0">
                <a:ln>
                  <a:noFill/>
                </a:ln>
                <a:solidFill>
                  <a:srgbClr val="E24956"/>
                </a:solidFill>
                <a:effectLst/>
                <a:uLnTx/>
                <a:uFillTx/>
                <a:latin typeface="Open Sans SemiBold"/>
                <a:ea typeface="+mn-ea"/>
                <a:cs typeface="Arial"/>
                <a:sym typeface="Open Sans SemiBold"/>
              </a:rPr>
              <a:t>Security Sector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3" name="Google Shape;753;p31"/>
          <p:cNvSpPr/>
          <p:nvPr/>
        </p:nvSpPr>
        <p:spPr>
          <a:xfrm>
            <a:off x="4295775" y="4005262"/>
            <a:ext cx="2522537" cy="2171700"/>
          </a:xfrm>
          <a:custGeom>
            <a:avLst/>
            <a:gdLst/>
            <a:ahLst/>
            <a:cxnLst/>
            <a:rect l="l" t="t" r="r" b="b"/>
            <a:pathLst>
              <a:path w="716" h="616" extrusionOk="0">
                <a:moveTo>
                  <a:pt x="167" y="571"/>
                </a:moveTo>
                <a:cubicBezTo>
                  <a:pt x="218" y="601"/>
                  <a:pt x="276" y="616"/>
                  <a:pt x="335" y="616"/>
                </a:cubicBezTo>
                <a:cubicBezTo>
                  <a:pt x="455" y="616"/>
                  <a:pt x="567" y="552"/>
                  <a:pt x="627" y="448"/>
                </a:cubicBezTo>
                <a:cubicBezTo>
                  <a:pt x="716" y="294"/>
                  <a:pt x="668" y="98"/>
                  <a:pt x="522" y="0"/>
                </a:cubicBezTo>
                <a:cubicBezTo>
                  <a:pt x="510" y="190"/>
                  <a:pt x="353" y="340"/>
                  <a:pt x="161" y="340"/>
                </a:cubicBezTo>
                <a:cubicBezTo>
                  <a:pt x="105" y="340"/>
                  <a:pt x="49" y="327"/>
                  <a:pt x="0" y="302"/>
                </a:cubicBezTo>
                <a:cubicBezTo>
                  <a:pt x="7" y="413"/>
                  <a:pt x="70" y="515"/>
                  <a:pt x="167" y="571"/>
                </a:cubicBezTo>
                <a:close/>
              </a:path>
            </a:pathLst>
          </a:custGeom>
          <a:solidFill>
            <a:srgbClr val="E2495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54" name="Google Shape;754;p31"/>
          <p:cNvSpPr/>
          <p:nvPr/>
        </p:nvSpPr>
        <p:spPr>
          <a:xfrm>
            <a:off x="3675062" y="2940050"/>
            <a:ext cx="2368550" cy="2173287"/>
          </a:xfrm>
          <a:custGeom>
            <a:avLst/>
            <a:gdLst/>
            <a:ahLst/>
            <a:cxnLst/>
            <a:rect l="l" t="t" r="r" b="b"/>
            <a:pathLst>
              <a:path w="672" h="616" extrusionOk="0">
                <a:moveTo>
                  <a:pt x="512" y="339"/>
                </a:moveTo>
                <a:cubicBezTo>
                  <a:pt x="382" y="339"/>
                  <a:pt x="262" y="270"/>
                  <a:pt x="197" y="158"/>
                </a:cubicBezTo>
                <a:cubicBezTo>
                  <a:pt x="169" y="110"/>
                  <a:pt x="153" y="55"/>
                  <a:pt x="150" y="0"/>
                </a:cubicBezTo>
                <a:cubicBezTo>
                  <a:pt x="57" y="62"/>
                  <a:pt x="0" y="167"/>
                  <a:pt x="0" y="279"/>
                </a:cubicBezTo>
                <a:cubicBezTo>
                  <a:pt x="0" y="465"/>
                  <a:pt x="151" y="616"/>
                  <a:pt x="337" y="616"/>
                </a:cubicBezTo>
                <a:cubicBezTo>
                  <a:pt x="515" y="616"/>
                  <a:pt x="661" y="477"/>
                  <a:pt x="672" y="302"/>
                </a:cubicBezTo>
                <a:cubicBezTo>
                  <a:pt x="622" y="326"/>
                  <a:pt x="567" y="339"/>
                  <a:pt x="512" y="339"/>
                </a:cubicBezTo>
                <a:close/>
              </a:path>
            </a:pathLst>
          </a:custGeom>
          <a:solidFill>
            <a:srgbClr val="FC79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55" name="Google Shape;755;p31"/>
          <p:cNvSpPr/>
          <p:nvPr/>
        </p:nvSpPr>
        <p:spPr>
          <a:xfrm>
            <a:off x="4249737" y="1671637"/>
            <a:ext cx="1751012" cy="2373312"/>
          </a:xfrm>
          <a:custGeom>
            <a:avLst/>
            <a:gdLst/>
            <a:ahLst/>
            <a:cxnLst/>
            <a:rect l="l" t="t" r="r" b="b"/>
            <a:pathLst>
              <a:path w="497" h="673" extrusionOk="0">
                <a:moveTo>
                  <a:pt x="348" y="0"/>
                </a:moveTo>
                <a:cubicBezTo>
                  <a:pt x="289" y="0"/>
                  <a:pt x="231" y="16"/>
                  <a:pt x="180" y="45"/>
                </a:cubicBezTo>
                <a:cubicBezTo>
                  <a:pt x="102" y="90"/>
                  <a:pt x="47" y="163"/>
                  <a:pt x="23" y="250"/>
                </a:cubicBezTo>
                <a:cubicBezTo>
                  <a:pt x="0" y="337"/>
                  <a:pt x="12" y="427"/>
                  <a:pt x="57" y="505"/>
                </a:cubicBezTo>
                <a:cubicBezTo>
                  <a:pt x="117" y="609"/>
                  <a:pt x="229" y="673"/>
                  <a:pt x="349" y="673"/>
                </a:cubicBezTo>
                <a:cubicBezTo>
                  <a:pt x="400" y="673"/>
                  <a:pt x="451" y="661"/>
                  <a:pt x="497" y="639"/>
                </a:cubicBezTo>
                <a:cubicBezTo>
                  <a:pt x="339" y="534"/>
                  <a:pt x="288" y="322"/>
                  <a:pt x="384" y="156"/>
                </a:cubicBezTo>
                <a:cubicBezTo>
                  <a:pt x="412" y="107"/>
                  <a:pt x="451" y="66"/>
                  <a:pt x="497" y="35"/>
                </a:cubicBezTo>
                <a:cubicBezTo>
                  <a:pt x="451" y="12"/>
                  <a:pt x="400" y="0"/>
                  <a:pt x="348" y="0"/>
                </a:cubicBezTo>
                <a:close/>
              </a:path>
            </a:pathLst>
          </a:custGeom>
          <a:solidFill>
            <a:srgbClr val="FFB31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56" name="Google Shape;756;p31"/>
          <p:cNvSpPr/>
          <p:nvPr/>
        </p:nvSpPr>
        <p:spPr>
          <a:xfrm>
            <a:off x="5365750" y="1671637"/>
            <a:ext cx="2524125" cy="2171700"/>
          </a:xfrm>
          <a:custGeom>
            <a:avLst/>
            <a:gdLst/>
            <a:ahLst/>
            <a:cxnLst/>
            <a:rect l="l" t="t" r="r" b="b"/>
            <a:pathLst>
              <a:path w="716" h="616" extrusionOk="0">
                <a:moveTo>
                  <a:pt x="194" y="616"/>
                </a:moveTo>
                <a:cubicBezTo>
                  <a:pt x="206" y="427"/>
                  <a:pt x="363" y="277"/>
                  <a:pt x="555" y="277"/>
                </a:cubicBezTo>
                <a:cubicBezTo>
                  <a:pt x="611" y="277"/>
                  <a:pt x="667" y="290"/>
                  <a:pt x="716" y="315"/>
                </a:cubicBezTo>
                <a:cubicBezTo>
                  <a:pt x="709" y="203"/>
                  <a:pt x="646" y="102"/>
                  <a:pt x="549" y="45"/>
                </a:cubicBezTo>
                <a:cubicBezTo>
                  <a:pt x="498" y="16"/>
                  <a:pt x="440" y="0"/>
                  <a:pt x="381" y="0"/>
                </a:cubicBezTo>
                <a:cubicBezTo>
                  <a:pt x="261" y="0"/>
                  <a:pt x="149" y="65"/>
                  <a:pt x="89" y="169"/>
                </a:cubicBezTo>
                <a:cubicBezTo>
                  <a:pt x="0" y="323"/>
                  <a:pt x="48" y="519"/>
                  <a:pt x="194" y="616"/>
                </a:cubicBezTo>
                <a:close/>
              </a:path>
            </a:pathLst>
          </a:custGeom>
          <a:solidFill>
            <a:srgbClr val="64D1D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57" name="Google Shape;757;p31"/>
          <p:cNvSpPr/>
          <p:nvPr/>
        </p:nvSpPr>
        <p:spPr>
          <a:xfrm>
            <a:off x="6142037" y="2740025"/>
            <a:ext cx="2368550" cy="2171700"/>
          </a:xfrm>
          <a:custGeom>
            <a:avLst/>
            <a:gdLst/>
            <a:ahLst/>
            <a:cxnLst/>
            <a:rect l="l" t="t" r="r" b="b"/>
            <a:pathLst>
              <a:path w="672" h="616" extrusionOk="0">
                <a:moveTo>
                  <a:pt x="160" y="277"/>
                </a:moveTo>
                <a:cubicBezTo>
                  <a:pt x="290" y="277"/>
                  <a:pt x="410" y="346"/>
                  <a:pt x="475" y="458"/>
                </a:cubicBezTo>
                <a:cubicBezTo>
                  <a:pt x="503" y="506"/>
                  <a:pt x="519" y="561"/>
                  <a:pt x="522" y="616"/>
                </a:cubicBezTo>
                <a:cubicBezTo>
                  <a:pt x="615" y="554"/>
                  <a:pt x="672" y="449"/>
                  <a:pt x="672" y="336"/>
                </a:cubicBezTo>
                <a:cubicBezTo>
                  <a:pt x="672" y="151"/>
                  <a:pt x="521" y="0"/>
                  <a:pt x="335" y="0"/>
                </a:cubicBezTo>
                <a:cubicBezTo>
                  <a:pt x="157" y="0"/>
                  <a:pt x="11" y="139"/>
                  <a:pt x="0" y="314"/>
                </a:cubicBezTo>
                <a:cubicBezTo>
                  <a:pt x="50" y="290"/>
                  <a:pt x="105" y="277"/>
                  <a:pt x="160" y="277"/>
                </a:cubicBezTo>
                <a:close/>
              </a:path>
            </a:pathLst>
          </a:custGeom>
          <a:solidFill>
            <a:srgbClr val="34B2E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58" name="Google Shape;758;p31"/>
          <p:cNvSpPr/>
          <p:nvPr/>
        </p:nvSpPr>
        <p:spPr>
          <a:xfrm>
            <a:off x="6183312" y="3808412"/>
            <a:ext cx="1752600" cy="2368550"/>
          </a:xfrm>
          <a:custGeom>
            <a:avLst/>
            <a:gdLst/>
            <a:ahLst/>
            <a:cxnLst/>
            <a:rect l="l" t="t" r="r" b="b"/>
            <a:pathLst>
              <a:path w="497" h="672" extrusionOk="0">
                <a:moveTo>
                  <a:pt x="317" y="627"/>
                </a:moveTo>
                <a:cubicBezTo>
                  <a:pt x="395" y="582"/>
                  <a:pt x="450" y="510"/>
                  <a:pt x="474" y="423"/>
                </a:cubicBezTo>
                <a:cubicBezTo>
                  <a:pt x="497" y="336"/>
                  <a:pt x="485" y="246"/>
                  <a:pt x="440" y="168"/>
                </a:cubicBezTo>
                <a:cubicBezTo>
                  <a:pt x="380" y="64"/>
                  <a:pt x="268" y="0"/>
                  <a:pt x="148" y="0"/>
                </a:cubicBezTo>
                <a:cubicBezTo>
                  <a:pt x="148" y="0"/>
                  <a:pt x="148" y="0"/>
                  <a:pt x="148" y="0"/>
                </a:cubicBezTo>
                <a:cubicBezTo>
                  <a:pt x="97" y="0"/>
                  <a:pt x="46" y="11"/>
                  <a:pt x="0" y="34"/>
                </a:cubicBezTo>
                <a:cubicBezTo>
                  <a:pt x="158" y="139"/>
                  <a:pt x="209" y="351"/>
                  <a:pt x="113" y="517"/>
                </a:cubicBezTo>
                <a:cubicBezTo>
                  <a:pt x="85" y="566"/>
                  <a:pt x="46" y="607"/>
                  <a:pt x="0" y="638"/>
                </a:cubicBezTo>
                <a:cubicBezTo>
                  <a:pt x="46" y="661"/>
                  <a:pt x="97" y="672"/>
                  <a:pt x="149" y="672"/>
                </a:cubicBezTo>
                <a:cubicBezTo>
                  <a:pt x="208" y="672"/>
                  <a:pt x="266" y="657"/>
                  <a:pt x="317" y="627"/>
                </a:cubicBezTo>
                <a:close/>
              </a:path>
            </a:pathLst>
          </a:custGeom>
          <a:solidFill>
            <a:srgbClr val="06528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59" name="Google Shape;759;p31"/>
          <p:cNvSpPr txBox="1"/>
          <p:nvPr/>
        </p:nvSpPr>
        <p:spPr>
          <a:xfrm>
            <a:off x="4648200" y="2549525"/>
            <a:ext cx="822325" cy="7762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700"/>
              <a:buFont typeface="Open Sans SemiBold"/>
              <a:buNone/>
              <a:tabLst/>
              <a:defRPr/>
            </a:pPr>
            <a:r>
              <a:rPr kumimoji="0" lang="en-US" sz="3700" b="1" i="0" u="none" strike="noStrike" kern="0" cap="none" spc="0" normalizeH="0" baseline="0" noProof="0" dirty="0">
                <a:ln>
                  <a:noFill/>
                </a:ln>
                <a:solidFill>
                  <a:srgbClr val="FFFFFF"/>
                </a:solidFill>
                <a:effectLst/>
                <a:uLnTx/>
                <a:uFillTx/>
                <a:latin typeface="Open Sans SemiBold"/>
                <a:ea typeface="Open Sans SemiBold"/>
                <a:cs typeface="Open Sans SemiBold"/>
                <a:sym typeface="Open Sans SemiBold"/>
              </a:rPr>
              <a:t>01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0" name="Google Shape;760;p31"/>
          <p:cNvSpPr txBox="1"/>
          <p:nvPr/>
        </p:nvSpPr>
        <p:spPr>
          <a:xfrm>
            <a:off x="4281487" y="4083050"/>
            <a:ext cx="822325" cy="7762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700"/>
              <a:buFont typeface="Open Sans SemiBold"/>
              <a:buNone/>
              <a:tabLst/>
              <a:defRPr/>
            </a:pPr>
            <a:r>
              <a:rPr kumimoji="0" lang="en-US" sz="3700" b="1" i="0" u="none" strike="noStrike" kern="0" cap="none" spc="0" normalizeH="0" baseline="0" noProof="0" dirty="0">
                <a:ln>
                  <a:noFill/>
                </a:ln>
                <a:solidFill>
                  <a:srgbClr val="FFFFFF"/>
                </a:solidFill>
                <a:effectLst/>
                <a:uLnTx/>
                <a:uFillTx/>
                <a:latin typeface="Open Sans SemiBold"/>
                <a:ea typeface="Open Sans SemiBold"/>
                <a:cs typeface="Open Sans SemiBold"/>
                <a:sym typeface="Open Sans SemiBold"/>
              </a:rPr>
              <a:t>02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1" name="Google Shape;761;p31"/>
          <p:cNvSpPr txBox="1"/>
          <p:nvPr/>
        </p:nvSpPr>
        <p:spPr>
          <a:xfrm>
            <a:off x="5370512" y="5200650"/>
            <a:ext cx="822325" cy="7762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700"/>
              <a:buFont typeface="Open Sans SemiBold"/>
              <a:buNone/>
              <a:tabLst/>
              <a:defRPr/>
            </a:pPr>
            <a:r>
              <a:rPr kumimoji="0" lang="en-US" sz="3700" b="1" i="0" u="none" strike="noStrike" kern="0" cap="none" spc="0" normalizeH="0" baseline="0" noProof="0" dirty="0">
                <a:ln>
                  <a:noFill/>
                </a:ln>
                <a:solidFill>
                  <a:srgbClr val="FFFFFF"/>
                </a:solidFill>
                <a:effectLst/>
                <a:uLnTx/>
                <a:uFillTx/>
                <a:latin typeface="Open Sans SemiBold"/>
                <a:ea typeface="Open Sans SemiBold"/>
                <a:cs typeface="Open Sans SemiBold"/>
                <a:sym typeface="Open Sans SemiBold"/>
              </a:rPr>
              <a:t>03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2" name="Google Shape;762;p31"/>
          <p:cNvSpPr txBox="1"/>
          <p:nvPr/>
        </p:nvSpPr>
        <p:spPr>
          <a:xfrm>
            <a:off x="7032625" y="4679950"/>
            <a:ext cx="822325" cy="7762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700"/>
              <a:buFont typeface="Open Sans SemiBold"/>
              <a:buNone/>
              <a:tabLst/>
              <a:defRPr/>
            </a:pPr>
            <a:r>
              <a:rPr kumimoji="0" lang="en-US" sz="3700" b="1" i="0" u="none" strike="noStrike" kern="0" cap="none" spc="0" normalizeH="0" baseline="0" noProof="0" dirty="0">
                <a:ln>
                  <a:noFill/>
                </a:ln>
                <a:solidFill>
                  <a:srgbClr val="FFFFFF"/>
                </a:solidFill>
                <a:effectLst/>
                <a:uLnTx/>
                <a:uFillTx/>
                <a:latin typeface="Open Sans SemiBold"/>
                <a:ea typeface="Open Sans SemiBold"/>
                <a:cs typeface="Open Sans SemiBold"/>
                <a:sym typeface="Open Sans SemiBold"/>
              </a:rPr>
              <a:t>04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3" name="Google Shape;763;p31"/>
          <p:cNvSpPr txBox="1"/>
          <p:nvPr/>
        </p:nvSpPr>
        <p:spPr>
          <a:xfrm>
            <a:off x="7326312" y="3067050"/>
            <a:ext cx="822325" cy="7762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700"/>
              <a:buFont typeface="Open Sans SemiBold"/>
              <a:buNone/>
              <a:tabLst/>
              <a:defRPr/>
            </a:pPr>
            <a:r>
              <a:rPr kumimoji="0" lang="en-US" sz="3700" b="1" i="0" u="none" strike="noStrike" kern="0" cap="none" spc="0" normalizeH="0" baseline="0" noProof="0" dirty="0">
                <a:ln>
                  <a:noFill/>
                </a:ln>
                <a:solidFill>
                  <a:srgbClr val="FFFFFF"/>
                </a:solidFill>
                <a:effectLst/>
                <a:uLnTx/>
                <a:uFillTx/>
                <a:latin typeface="Open Sans SemiBold"/>
                <a:ea typeface="Open Sans SemiBold"/>
                <a:cs typeface="Open Sans SemiBold"/>
                <a:sym typeface="Open Sans SemiBold"/>
              </a:rPr>
              <a:t>05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4" name="Google Shape;764;p31"/>
          <p:cNvSpPr txBox="1"/>
          <p:nvPr/>
        </p:nvSpPr>
        <p:spPr>
          <a:xfrm>
            <a:off x="6170612" y="2041525"/>
            <a:ext cx="822325" cy="77628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700"/>
              <a:buFont typeface="Open Sans SemiBold"/>
              <a:buNone/>
              <a:tabLst/>
              <a:defRPr/>
            </a:pPr>
            <a:r>
              <a:rPr kumimoji="0" lang="en-US" sz="3700" b="1" i="0" u="none" strike="noStrike" kern="0" cap="none" spc="0" normalizeH="0" baseline="0" noProof="0" dirty="0">
                <a:ln>
                  <a:noFill/>
                </a:ln>
                <a:solidFill>
                  <a:srgbClr val="FFFFFF"/>
                </a:solidFill>
                <a:effectLst/>
                <a:uLnTx/>
                <a:uFillTx/>
                <a:latin typeface="Open Sans SemiBold"/>
                <a:ea typeface="Open Sans SemiBold"/>
                <a:cs typeface="Open Sans SemiBold"/>
                <a:sym typeface="Open Sans SemiBold"/>
              </a:rPr>
              <a:t>06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1" descr="Airplane">
            <a:extLst>
              <a:ext uri="{FF2B5EF4-FFF2-40B4-BE49-F238E27FC236}">
                <a16:creationId xmlns:a16="http://schemas.microsoft.com/office/drawing/2014/main" id="{77ECC753-C87C-496A-BDE1-DAEE8286D33D}"/>
              </a:ext>
            </a:extLst>
          </p:cNvPr>
          <p:cNvSpPr/>
          <p:nvPr/>
        </p:nvSpPr>
        <p:spPr>
          <a:xfrm>
            <a:off x="621760" y="1718992"/>
            <a:ext cx="762539" cy="76253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dirty="0"/>
          </a:p>
        </p:txBody>
      </p:sp>
      <p:sp>
        <p:nvSpPr>
          <p:cNvPr id="4" name="Rectangle 3" descr="Lock">
            <a:extLst>
              <a:ext uri="{FF2B5EF4-FFF2-40B4-BE49-F238E27FC236}">
                <a16:creationId xmlns:a16="http://schemas.microsoft.com/office/drawing/2014/main" id="{785751A9-9EEB-44C0-AE94-773476AFDE02}"/>
              </a:ext>
            </a:extLst>
          </p:cNvPr>
          <p:cNvSpPr/>
          <p:nvPr/>
        </p:nvSpPr>
        <p:spPr>
          <a:xfrm>
            <a:off x="610861" y="5351986"/>
            <a:ext cx="762539" cy="76253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GB" dirty="0"/>
          </a:p>
        </p:txBody>
      </p:sp>
      <p:sp>
        <p:nvSpPr>
          <p:cNvPr id="5" name="Rectangle 4" descr="Business Growth">
            <a:extLst>
              <a:ext uri="{FF2B5EF4-FFF2-40B4-BE49-F238E27FC236}">
                <a16:creationId xmlns:a16="http://schemas.microsoft.com/office/drawing/2014/main" id="{7D4FED3B-AB48-4A17-AD15-83D208AF5551}"/>
              </a:ext>
            </a:extLst>
          </p:cNvPr>
          <p:cNvSpPr/>
          <p:nvPr/>
        </p:nvSpPr>
        <p:spPr>
          <a:xfrm>
            <a:off x="10826479" y="1797843"/>
            <a:ext cx="762539" cy="762539"/>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GB" dirty="0"/>
          </a:p>
        </p:txBody>
      </p:sp>
      <p:sp>
        <p:nvSpPr>
          <p:cNvPr id="6" name="Rectangle 5" descr="Books">
            <a:extLst>
              <a:ext uri="{FF2B5EF4-FFF2-40B4-BE49-F238E27FC236}">
                <a16:creationId xmlns:a16="http://schemas.microsoft.com/office/drawing/2014/main" id="{1EEF5F00-362F-4F06-965C-55A1527BC35E}"/>
              </a:ext>
            </a:extLst>
          </p:cNvPr>
          <p:cNvSpPr/>
          <p:nvPr/>
        </p:nvSpPr>
        <p:spPr>
          <a:xfrm>
            <a:off x="10837862" y="3588543"/>
            <a:ext cx="762539" cy="76253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GB" dirty="0"/>
          </a:p>
        </p:txBody>
      </p:sp>
      <p:sp>
        <p:nvSpPr>
          <p:cNvPr id="7" name="Rectangle 6" descr="Meeting">
            <a:extLst>
              <a:ext uri="{FF2B5EF4-FFF2-40B4-BE49-F238E27FC236}">
                <a16:creationId xmlns:a16="http://schemas.microsoft.com/office/drawing/2014/main" id="{C98186C3-047E-4EED-9D15-7F954FC30568}"/>
              </a:ext>
            </a:extLst>
          </p:cNvPr>
          <p:cNvSpPr/>
          <p:nvPr/>
        </p:nvSpPr>
        <p:spPr>
          <a:xfrm>
            <a:off x="10819335" y="5347056"/>
            <a:ext cx="762539" cy="76253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dirty="0"/>
          </a:p>
        </p:txBody>
      </p:sp>
      <p:pic>
        <p:nvPicPr>
          <p:cNvPr id="8" name="Picture 7">
            <a:extLst>
              <a:ext uri="{FF2B5EF4-FFF2-40B4-BE49-F238E27FC236}">
                <a16:creationId xmlns:a16="http://schemas.microsoft.com/office/drawing/2014/main" id="{BE99EA7B-0883-4F0C-9183-D063CF15AC6F}"/>
              </a:ext>
            </a:extLst>
          </p:cNvPr>
          <p:cNvPicPr>
            <a:picLocks noChangeAspect="1"/>
          </p:cNvPicPr>
          <p:nvPr/>
        </p:nvPicPr>
        <p:blipFill>
          <a:blip r:embed="rId13"/>
          <a:stretch>
            <a:fillRect/>
          </a:stretch>
        </p:blipFill>
        <p:spPr>
          <a:xfrm>
            <a:off x="0" y="6439319"/>
            <a:ext cx="12191998" cy="487308"/>
          </a:xfrm>
          <a:prstGeom prst="rect">
            <a:avLst/>
          </a:prstGeom>
        </p:spPr>
      </p:pic>
      <p:sp>
        <p:nvSpPr>
          <p:cNvPr id="765" name="Google Shape;765;p31"/>
          <p:cNvSpPr txBox="1"/>
          <p:nvPr/>
        </p:nvSpPr>
        <p:spPr>
          <a:xfrm>
            <a:off x="384387" y="226243"/>
            <a:ext cx="8321461" cy="938212"/>
          </a:xfrm>
          <a:prstGeom prst="rect">
            <a:avLst/>
          </a:prstGeom>
          <a:noFill/>
          <a:ln>
            <a:noFill/>
          </a:ln>
        </p:spPr>
        <p:txBody>
          <a:bodyPr spcFirstLastPara="1" wrap="square" lIns="0" tIns="0" rIns="0" bIns="0" anchor="t" anchorCtr="0">
            <a:noAutofit/>
          </a:bodyPr>
          <a:lstStyle/>
          <a:p>
            <a:pPr>
              <a:buClr>
                <a:srgbClr val="000000"/>
              </a:buClr>
              <a:buSzPts val="6100"/>
              <a:defRPr/>
            </a:pPr>
            <a:r>
              <a:rPr lang="en-US" sz="3600" dirty="0">
                <a:solidFill>
                  <a:schemeClr val="accent1"/>
                </a:solidFill>
                <a:latin typeface="Futura Medium" panose="020B0602020204020303" pitchFamily="34" charset="-79"/>
                <a:cs typeface="Futura Medium" panose="020B0602020204020303" pitchFamily="34" charset="-79"/>
              </a:rPr>
              <a:t>Complex situation: Layers of coordination </a:t>
            </a:r>
            <a:r>
              <a:rPr lang="en-US" sz="3600" kern="0" dirty="0">
                <a:solidFill>
                  <a:schemeClr val="accent1"/>
                </a:solidFill>
                <a:latin typeface="Futura Medium" panose="020B0602020204020303" pitchFamily="34" charset="-79"/>
                <a:cs typeface="Futura Medium" panose="020B0602020204020303" pitchFamily="34" charset="-79"/>
                <a:sym typeface="Montserrat"/>
              </a:rPr>
              <a:t>with multiple Sectors</a:t>
            </a:r>
            <a:endParaRPr lang="en-US" sz="3600" b="1" dirty="0">
              <a:solidFill>
                <a:schemeClr val="accent1"/>
              </a:solidFill>
              <a:latin typeface="FUTURA MEDIUM" panose="020B0602020204020303" pitchFamily="34" charset="-79"/>
              <a:cs typeface="FUTURA MEDIUM" panose="020B0602020204020303" pitchFamily="34" charset="-79"/>
            </a:endParaRPr>
          </a:p>
        </p:txBody>
      </p:sp>
      <p:sp>
        <p:nvSpPr>
          <p:cNvPr id="12" name="Flowchart: Connector 11">
            <a:extLst>
              <a:ext uri="{FF2B5EF4-FFF2-40B4-BE49-F238E27FC236}">
                <a16:creationId xmlns:a16="http://schemas.microsoft.com/office/drawing/2014/main" id="{01854807-DF49-4FAE-AC7D-D80154639669}"/>
              </a:ext>
            </a:extLst>
          </p:cNvPr>
          <p:cNvSpPr/>
          <p:nvPr/>
        </p:nvSpPr>
        <p:spPr>
          <a:xfrm>
            <a:off x="4764088" y="2662236"/>
            <a:ext cx="2613024" cy="2407236"/>
          </a:xfrm>
          <a:prstGeom prst="flowChartConnector">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8021">
                    <a:lumMod val="50000"/>
                  </a:srgbClr>
                </a:solidFill>
                <a:effectLst/>
                <a:uLnTx/>
                <a:uFillTx/>
                <a:latin typeface="Calibri" panose="020F0502020204030204"/>
                <a:ea typeface="+mn-ea"/>
                <a:cs typeface="+mn-cs"/>
              </a:rPr>
              <a:t>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Ministers of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CMOs</a:t>
            </a:r>
            <a:endParaRPr kumimoji="0" lang="en-TT"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rrow: Left 13">
            <a:extLst>
              <a:ext uri="{FF2B5EF4-FFF2-40B4-BE49-F238E27FC236}">
                <a16:creationId xmlns:a16="http://schemas.microsoft.com/office/drawing/2014/main" id="{A8046E90-74DA-4E6C-9205-7E62426B3230}"/>
              </a:ext>
            </a:extLst>
          </p:cNvPr>
          <p:cNvSpPr/>
          <p:nvPr/>
        </p:nvSpPr>
        <p:spPr>
          <a:xfrm rot="19830824">
            <a:off x="7524787" y="325862"/>
            <a:ext cx="2145698" cy="13085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CARICOM Secretariat</a:t>
            </a:r>
            <a:endParaRPr kumimoji="0" lang="en-T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Graduation cap with solid fill">
            <a:extLst>
              <a:ext uri="{FF2B5EF4-FFF2-40B4-BE49-F238E27FC236}">
                <a16:creationId xmlns:a16="http://schemas.microsoft.com/office/drawing/2014/main" id="{1D32DDDD-2406-490F-94E5-9270BFD50B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4930" y="3487737"/>
            <a:ext cx="914400" cy="914400"/>
          </a:xfrm>
          <a:prstGeom prst="rect">
            <a:avLst/>
          </a:prstGeom>
        </p:spPr>
      </p:pic>
      <p:sp>
        <p:nvSpPr>
          <p:cNvPr id="3" name="Rectangle 2">
            <a:extLst>
              <a:ext uri="{FF2B5EF4-FFF2-40B4-BE49-F238E27FC236}">
                <a16:creationId xmlns:a16="http://schemas.microsoft.com/office/drawing/2014/main" id="{41B007F4-98AD-391F-A643-9B12F89DEA86}"/>
              </a:ext>
            </a:extLst>
          </p:cNvPr>
          <p:cNvSpPr/>
          <p:nvPr/>
        </p:nvSpPr>
        <p:spPr>
          <a:xfrm>
            <a:off x="0" y="6439319"/>
            <a:ext cx="12192000" cy="509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5562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6C2B4B8-335C-DED5-299F-1EA0BE59F7F6}"/>
              </a:ext>
            </a:extLst>
          </p:cNvPr>
          <p:cNvSpPr/>
          <p:nvPr/>
        </p:nvSpPr>
        <p:spPr>
          <a:xfrm>
            <a:off x="488744" y="104931"/>
            <a:ext cx="3723492" cy="1215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Futura Medium" panose="020B0602020204020303" pitchFamily="34" charset="-79"/>
              <a:cs typeface="Futura Medium" panose="020B0602020204020303" pitchFamily="34" charset="-79"/>
            </a:endParaRPr>
          </a:p>
        </p:txBody>
      </p:sp>
      <p:grpSp>
        <p:nvGrpSpPr>
          <p:cNvPr id="6" name="Group 6"/>
          <p:cNvGrpSpPr/>
          <p:nvPr/>
        </p:nvGrpSpPr>
        <p:grpSpPr>
          <a:xfrm>
            <a:off x="1232430" y="1141615"/>
            <a:ext cx="2057400" cy="205740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F4ABC"/>
            </a:solidFill>
          </p:spPr>
          <p:txBody>
            <a:bodyPr/>
            <a:lstStyle/>
            <a:p>
              <a:endParaRPr lang="en-GB" dirty="0"/>
            </a:p>
          </p:txBody>
        </p:sp>
        <p:sp>
          <p:nvSpPr>
            <p:cNvPr id="8" name="TextBox 8"/>
            <p:cNvSpPr txBox="1"/>
            <p:nvPr/>
          </p:nvSpPr>
          <p:spPr>
            <a:xfrm>
              <a:off x="76200" y="28575"/>
              <a:ext cx="660400" cy="708025"/>
            </a:xfrm>
            <a:prstGeom prst="rect">
              <a:avLst/>
            </a:prstGeom>
          </p:spPr>
          <p:txBody>
            <a:bodyPr lIns="33867" tIns="33867" rIns="33867" bIns="33867" rtlCol="0" anchor="ctr"/>
            <a:lstStyle/>
            <a:p>
              <a:pPr algn="ctr">
                <a:lnSpc>
                  <a:spcPts val="2239"/>
                </a:lnSpc>
              </a:pPr>
              <a:endParaRPr sz="1200" dirty="0"/>
            </a:p>
          </p:txBody>
        </p:sp>
      </p:grpSp>
      <p:grpSp>
        <p:nvGrpSpPr>
          <p:cNvPr id="10" name="Group 10"/>
          <p:cNvGrpSpPr/>
          <p:nvPr/>
        </p:nvGrpSpPr>
        <p:grpSpPr>
          <a:xfrm>
            <a:off x="3051487" y="1141615"/>
            <a:ext cx="2057400" cy="2057400"/>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9E265"/>
            </a:solidFill>
          </p:spPr>
          <p:txBody>
            <a:bodyPr/>
            <a:lstStyle/>
            <a:p>
              <a:endParaRPr lang="en-GB" dirty="0"/>
            </a:p>
          </p:txBody>
        </p:sp>
        <p:sp>
          <p:nvSpPr>
            <p:cNvPr id="12" name="TextBox 12"/>
            <p:cNvSpPr txBox="1"/>
            <p:nvPr/>
          </p:nvSpPr>
          <p:spPr>
            <a:xfrm>
              <a:off x="76200" y="28575"/>
              <a:ext cx="660400" cy="708025"/>
            </a:xfrm>
            <a:prstGeom prst="rect">
              <a:avLst/>
            </a:prstGeom>
          </p:spPr>
          <p:txBody>
            <a:bodyPr lIns="33867" tIns="33867" rIns="33867" bIns="33867" rtlCol="0" anchor="ctr"/>
            <a:lstStyle/>
            <a:p>
              <a:pPr algn="ctr">
                <a:lnSpc>
                  <a:spcPts val="2239"/>
                </a:lnSpc>
              </a:pPr>
              <a:endParaRPr sz="1200" dirty="0"/>
            </a:p>
          </p:txBody>
        </p:sp>
      </p:grpSp>
      <p:grpSp>
        <p:nvGrpSpPr>
          <p:cNvPr id="13" name="Group 13"/>
          <p:cNvGrpSpPr/>
          <p:nvPr/>
        </p:nvGrpSpPr>
        <p:grpSpPr>
          <a:xfrm>
            <a:off x="4811727" y="1141615"/>
            <a:ext cx="2057400" cy="20574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3DBFF"/>
            </a:solidFill>
          </p:spPr>
          <p:txBody>
            <a:bodyPr/>
            <a:lstStyle/>
            <a:p>
              <a:endParaRPr lang="en-GB" dirty="0"/>
            </a:p>
          </p:txBody>
        </p:sp>
        <p:sp>
          <p:nvSpPr>
            <p:cNvPr id="15" name="TextBox 15"/>
            <p:cNvSpPr txBox="1"/>
            <p:nvPr/>
          </p:nvSpPr>
          <p:spPr>
            <a:xfrm>
              <a:off x="76200" y="28575"/>
              <a:ext cx="660400" cy="708025"/>
            </a:xfrm>
            <a:prstGeom prst="rect">
              <a:avLst/>
            </a:prstGeom>
          </p:spPr>
          <p:txBody>
            <a:bodyPr lIns="33867" tIns="33867" rIns="33867" bIns="33867" rtlCol="0" anchor="ctr"/>
            <a:lstStyle/>
            <a:p>
              <a:pPr algn="ctr">
                <a:lnSpc>
                  <a:spcPts val="2239"/>
                </a:lnSpc>
              </a:pPr>
              <a:endParaRPr sz="1200" dirty="0"/>
            </a:p>
          </p:txBody>
        </p:sp>
      </p:grpSp>
      <p:grpSp>
        <p:nvGrpSpPr>
          <p:cNvPr id="16" name="Group 16"/>
          <p:cNvGrpSpPr/>
          <p:nvPr/>
        </p:nvGrpSpPr>
        <p:grpSpPr>
          <a:xfrm>
            <a:off x="6654311" y="1141615"/>
            <a:ext cx="2057400" cy="20574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F8E"/>
            </a:solidFill>
          </p:spPr>
          <p:txBody>
            <a:bodyPr/>
            <a:lstStyle/>
            <a:p>
              <a:endParaRPr lang="en-GB" dirty="0"/>
            </a:p>
          </p:txBody>
        </p:sp>
        <p:sp>
          <p:nvSpPr>
            <p:cNvPr id="18" name="TextBox 18"/>
            <p:cNvSpPr txBox="1"/>
            <p:nvPr/>
          </p:nvSpPr>
          <p:spPr>
            <a:xfrm>
              <a:off x="76200" y="28575"/>
              <a:ext cx="660400" cy="708025"/>
            </a:xfrm>
            <a:prstGeom prst="rect">
              <a:avLst/>
            </a:prstGeom>
          </p:spPr>
          <p:txBody>
            <a:bodyPr lIns="33867" tIns="33867" rIns="33867" bIns="33867" rtlCol="0" anchor="ctr"/>
            <a:lstStyle/>
            <a:p>
              <a:pPr algn="ctr">
                <a:lnSpc>
                  <a:spcPts val="2239"/>
                </a:lnSpc>
              </a:pPr>
              <a:endParaRPr sz="1200" dirty="0"/>
            </a:p>
          </p:txBody>
        </p:sp>
      </p:grpSp>
      <p:grpSp>
        <p:nvGrpSpPr>
          <p:cNvPr id="19" name="Group 19"/>
          <p:cNvGrpSpPr/>
          <p:nvPr/>
        </p:nvGrpSpPr>
        <p:grpSpPr>
          <a:xfrm>
            <a:off x="8602766" y="1141615"/>
            <a:ext cx="2057400" cy="2057400"/>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652F4"/>
            </a:solidFill>
          </p:spPr>
          <p:txBody>
            <a:bodyPr/>
            <a:lstStyle/>
            <a:p>
              <a:endParaRPr lang="en-GB" dirty="0"/>
            </a:p>
          </p:txBody>
        </p:sp>
        <p:sp>
          <p:nvSpPr>
            <p:cNvPr id="21" name="TextBox 21"/>
            <p:cNvSpPr txBox="1"/>
            <p:nvPr/>
          </p:nvSpPr>
          <p:spPr>
            <a:xfrm>
              <a:off x="76200" y="28575"/>
              <a:ext cx="660400" cy="708025"/>
            </a:xfrm>
            <a:prstGeom prst="rect">
              <a:avLst/>
            </a:prstGeom>
          </p:spPr>
          <p:txBody>
            <a:bodyPr lIns="33867" tIns="33867" rIns="33867" bIns="33867" rtlCol="0" anchor="ctr"/>
            <a:lstStyle/>
            <a:p>
              <a:pPr algn="ctr">
                <a:lnSpc>
                  <a:spcPts val="2239"/>
                </a:lnSpc>
              </a:pPr>
              <a:endParaRPr sz="1200" dirty="0"/>
            </a:p>
          </p:txBody>
        </p:sp>
      </p:grpSp>
      <p:sp>
        <p:nvSpPr>
          <p:cNvPr id="22" name="TextBox 22"/>
          <p:cNvSpPr txBox="1"/>
          <p:nvPr/>
        </p:nvSpPr>
        <p:spPr>
          <a:xfrm>
            <a:off x="1431229" y="2037724"/>
            <a:ext cx="1475712" cy="522964"/>
          </a:xfrm>
          <a:prstGeom prst="rect">
            <a:avLst/>
          </a:prstGeom>
        </p:spPr>
        <p:txBody>
          <a:bodyPr lIns="0" tIns="0" rIns="0" bIns="0" rtlCol="0" anchor="t">
            <a:spAutoFit/>
          </a:bodyPr>
          <a:lstStyle/>
          <a:p>
            <a:pPr algn="ctr">
              <a:lnSpc>
                <a:spcPts val="2159"/>
              </a:lnSpc>
            </a:pPr>
            <a:r>
              <a:rPr lang="en-US" sz="2000" dirty="0">
                <a:solidFill>
                  <a:srgbClr val="000000"/>
                </a:solidFill>
                <a:latin typeface="Muli Bold Bold"/>
              </a:rPr>
              <a:t>Surveillance</a:t>
            </a:r>
          </a:p>
          <a:p>
            <a:pPr algn="ctr">
              <a:lnSpc>
                <a:spcPts val="1759"/>
              </a:lnSpc>
              <a:spcBef>
                <a:spcPct val="0"/>
              </a:spcBef>
            </a:pPr>
            <a:endParaRPr lang="en-US" sz="2000" dirty="0">
              <a:solidFill>
                <a:srgbClr val="000000"/>
              </a:solidFill>
              <a:latin typeface="Muli Bold Bold"/>
            </a:endParaRPr>
          </a:p>
        </p:txBody>
      </p:sp>
      <p:sp>
        <p:nvSpPr>
          <p:cNvPr id="23" name="TextBox 23"/>
          <p:cNvSpPr txBox="1"/>
          <p:nvPr/>
        </p:nvSpPr>
        <p:spPr>
          <a:xfrm>
            <a:off x="3312923" y="1764692"/>
            <a:ext cx="1475712" cy="1080424"/>
          </a:xfrm>
          <a:prstGeom prst="rect">
            <a:avLst/>
          </a:prstGeom>
        </p:spPr>
        <p:txBody>
          <a:bodyPr lIns="0" tIns="0" rIns="0" bIns="0" rtlCol="0" anchor="t">
            <a:spAutoFit/>
          </a:bodyPr>
          <a:lstStyle/>
          <a:p>
            <a:pPr algn="ctr">
              <a:lnSpc>
                <a:spcPts val="2159"/>
              </a:lnSpc>
            </a:pPr>
            <a:r>
              <a:rPr lang="en-US" sz="2000" dirty="0">
                <a:solidFill>
                  <a:srgbClr val="000000"/>
                </a:solidFill>
                <a:latin typeface="Muli Bold Bold"/>
              </a:rPr>
              <a:t>Knowledge and Expert Advice</a:t>
            </a:r>
          </a:p>
          <a:p>
            <a:pPr algn="ctr">
              <a:lnSpc>
                <a:spcPts val="1759"/>
              </a:lnSpc>
              <a:spcBef>
                <a:spcPct val="0"/>
              </a:spcBef>
            </a:pPr>
            <a:endParaRPr lang="en-US" sz="2000" dirty="0">
              <a:solidFill>
                <a:srgbClr val="000000"/>
              </a:solidFill>
              <a:latin typeface="Muli Bold Bold"/>
            </a:endParaRPr>
          </a:p>
        </p:txBody>
      </p:sp>
      <p:sp>
        <p:nvSpPr>
          <p:cNvPr id="24" name="TextBox 24"/>
          <p:cNvSpPr txBox="1"/>
          <p:nvPr/>
        </p:nvSpPr>
        <p:spPr>
          <a:xfrm>
            <a:off x="5102571" y="1764692"/>
            <a:ext cx="1475712" cy="564257"/>
          </a:xfrm>
          <a:prstGeom prst="rect">
            <a:avLst/>
          </a:prstGeom>
        </p:spPr>
        <p:txBody>
          <a:bodyPr lIns="0" tIns="0" rIns="0" bIns="0" rtlCol="0" anchor="t">
            <a:spAutoFit/>
          </a:bodyPr>
          <a:lstStyle/>
          <a:p>
            <a:pPr algn="ctr">
              <a:lnSpc>
                <a:spcPts val="2159"/>
              </a:lnSpc>
              <a:spcBef>
                <a:spcPct val="0"/>
              </a:spcBef>
            </a:pPr>
            <a:r>
              <a:rPr lang="en-US" sz="2000" dirty="0">
                <a:solidFill>
                  <a:srgbClr val="000000"/>
                </a:solidFill>
                <a:latin typeface="Muli Bold Bold"/>
              </a:rPr>
              <a:t>Capacity Building</a:t>
            </a:r>
          </a:p>
        </p:txBody>
      </p:sp>
      <p:sp>
        <p:nvSpPr>
          <p:cNvPr id="25" name="TextBox 25"/>
          <p:cNvSpPr txBox="1"/>
          <p:nvPr/>
        </p:nvSpPr>
        <p:spPr>
          <a:xfrm>
            <a:off x="6945155" y="2033800"/>
            <a:ext cx="1475712" cy="282129"/>
          </a:xfrm>
          <a:prstGeom prst="rect">
            <a:avLst/>
          </a:prstGeom>
        </p:spPr>
        <p:txBody>
          <a:bodyPr lIns="0" tIns="0" rIns="0" bIns="0" rtlCol="0" anchor="t">
            <a:spAutoFit/>
          </a:bodyPr>
          <a:lstStyle/>
          <a:p>
            <a:pPr algn="ctr">
              <a:lnSpc>
                <a:spcPts val="2159"/>
              </a:lnSpc>
              <a:spcBef>
                <a:spcPct val="0"/>
              </a:spcBef>
            </a:pPr>
            <a:r>
              <a:rPr lang="en-US" sz="2000" dirty="0">
                <a:solidFill>
                  <a:srgbClr val="000000"/>
                </a:solidFill>
                <a:latin typeface="Muli Bold Bold"/>
              </a:rPr>
              <a:t>Research</a:t>
            </a:r>
          </a:p>
        </p:txBody>
      </p:sp>
      <p:sp>
        <p:nvSpPr>
          <p:cNvPr id="26" name="TextBox 26"/>
          <p:cNvSpPr txBox="1"/>
          <p:nvPr/>
        </p:nvSpPr>
        <p:spPr>
          <a:xfrm>
            <a:off x="8893610" y="1764692"/>
            <a:ext cx="1475712" cy="564257"/>
          </a:xfrm>
          <a:prstGeom prst="rect">
            <a:avLst/>
          </a:prstGeom>
        </p:spPr>
        <p:txBody>
          <a:bodyPr lIns="0" tIns="0" rIns="0" bIns="0" rtlCol="0" anchor="t">
            <a:spAutoFit/>
          </a:bodyPr>
          <a:lstStyle/>
          <a:p>
            <a:pPr algn="ctr">
              <a:lnSpc>
                <a:spcPts val="2159"/>
              </a:lnSpc>
              <a:spcBef>
                <a:spcPct val="0"/>
              </a:spcBef>
            </a:pPr>
            <a:r>
              <a:rPr lang="en-US" sz="2000" dirty="0">
                <a:solidFill>
                  <a:srgbClr val="000000"/>
                </a:solidFill>
                <a:latin typeface="Muli Bold"/>
              </a:rPr>
              <a:t>Promotion and Advocacy</a:t>
            </a:r>
          </a:p>
        </p:txBody>
      </p:sp>
      <p:sp>
        <p:nvSpPr>
          <p:cNvPr id="27" name="TextBox 27"/>
          <p:cNvSpPr txBox="1"/>
          <p:nvPr/>
        </p:nvSpPr>
        <p:spPr>
          <a:xfrm>
            <a:off x="567657" y="387350"/>
            <a:ext cx="9667457" cy="483209"/>
          </a:xfrm>
          <a:prstGeom prst="rect">
            <a:avLst/>
          </a:prstGeom>
        </p:spPr>
        <p:txBody>
          <a:bodyPr lIns="0" tIns="0" rIns="0" bIns="0" rtlCol="0" anchor="t">
            <a:spAutoFit/>
          </a:bodyPr>
          <a:lstStyle/>
          <a:p>
            <a:pPr>
              <a:lnSpc>
                <a:spcPts val="4000"/>
              </a:lnSpc>
            </a:pPr>
            <a:r>
              <a:rPr lang="en-US" sz="3200" dirty="0">
                <a:solidFill>
                  <a:schemeClr val="accent1"/>
                </a:solidFill>
                <a:latin typeface="Futura Medium" panose="020B0602020204020303" pitchFamily="34" charset="-79"/>
                <a:cs typeface="Futura Medium" panose="020B0602020204020303" pitchFamily="34" charset="-79"/>
              </a:rPr>
              <a:t>Regional COVID-19 Health Response Tools</a:t>
            </a:r>
          </a:p>
        </p:txBody>
      </p:sp>
      <p:sp>
        <p:nvSpPr>
          <p:cNvPr id="30" name="TextBox 30"/>
          <p:cNvSpPr txBox="1"/>
          <p:nvPr/>
        </p:nvSpPr>
        <p:spPr>
          <a:xfrm>
            <a:off x="5108887" y="3249507"/>
            <a:ext cx="1760240" cy="1825949"/>
          </a:xfrm>
          <a:prstGeom prst="rect">
            <a:avLst/>
          </a:prstGeom>
        </p:spPr>
        <p:txBody>
          <a:bodyPr lIns="0" tIns="0" rIns="0" bIns="0" rtlCol="0" anchor="t">
            <a:spAutoFit/>
          </a:bodyPr>
          <a:lstStyle/>
          <a:p>
            <a:pPr marL="273486" lvl="1" indent="-136744">
              <a:lnSpc>
                <a:spcPts val="1773"/>
              </a:lnSpc>
              <a:buFont typeface="Arial"/>
              <a:buChar char="•"/>
            </a:pPr>
            <a:r>
              <a:rPr lang="en-US" sz="1266" dirty="0">
                <a:solidFill>
                  <a:srgbClr val="000000"/>
                </a:solidFill>
                <a:latin typeface="Muli Regular"/>
              </a:rPr>
              <a:t>Webinars</a:t>
            </a:r>
          </a:p>
          <a:p>
            <a:pPr marL="273486" lvl="1" indent="-136744">
              <a:lnSpc>
                <a:spcPts val="1773"/>
              </a:lnSpc>
              <a:buFont typeface="Arial"/>
              <a:buChar char="•"/>
            </a:pPr>
            <a:r>
              <a:rPr lang="en-US" sz="1266" dirty="0">
                <a:solidFill>
                  <a:srgbClr val="000000"/>
                </a:solidFill>
                <a:latin typeface="Muli Regular"/>
              </a:rPr>
              <a:t>Presentations</a:t>
            </a:r>
          </a:p>
          <a:p>
            <a:pPr marL="273486" lvl="1" indent="-136744">
              <a:lnSpc>
                <a:spcPts val="1773"/>
              </a:lnSpc>
              <a:buFont typeface="Arial"/>
              <a:buChar char="•"/>
            </a:pPr>
            <a:r>
              <a:rPr lang="en-US" sz="1266" dirty="0">
                <a:solidFill>
                  <a:srgbClr val="000000"/>
                </a:solidFill>
                <a:latin typeface="Muli Regular"/>
              </a:rPr>
              <a:t>Conferences</a:t>
            </a:r>
          </a:p>
          <a:p>
            <a:pPr marL="273486" lvl="1" indent="-136744">
              <a:lnSpc>
                <a:spcPts val="1773"/>
              </a:lnSpc>
              <a:buFont typeface="Arial"/>
              <a:buChar char="•"/>
            </a:pPr>
            <a:r>
              <a:rPr lang="en-US" sz="1266" dirty="0">
                <a:solidFill>
                  <a:srgbClr val="000000"/>
                </a:solidFill>
                <a:latin typeface="Muli Regular"/>
              </a:rPr>
              <a:t>Training sessions</a:t>
            </a:r>
          </a:p>
          <a:p>
            <a:pPr marL="273486" lvl="1" indent="-136744">
              <a:lnSpc>
                <a:spcPts val="1773"/>
              </a:lnSpc>
              <a:buFont typeface="Arial"/>
              <a:buChar char="•"/>
            </a:pPr>
            <a:r>
              <a:rPr lang="en-US" sz="1266" dirty="0">
                <a:solidFill>
                  <a:srgbClr val="000000"/>
                </a:solidFill>
                <a:latin typeface="Muli Regular"/>
              </a:rPr>
              <a:t>CARPHA COVID-19 Health Rounds </a:t>
            </a:r>
          </a:p>
          <a:p>
            <a:pPr>
              <a:lnSpc>
                <a:spcPts val="1773"/>
              </a:lnSpc>
            </a:pPr>
            <a:endParaRPr lang="en-US" sz="1266" dirty="0">
              <a:solidFill>
                <a:srgbClr val="000000"/>
              </a:solidFill>
              <a:latin typeface="Muli Regular"/>
            </a:endParaRPr>
          </a:p>
          <a:p>
            <a:pPr>
              <a:lnSpc>
                <a:spcPts val="1773"/>
              </a:lnSpc>
            </a:pPr>
            <a:endParaRPr lang="en-US" sz="1266" dirty="0">
              <a:solidFill>
                <a:srgbClr val="000000"/>
              </a:solidFill>
              <a:latin typeface="Muli Regular"/>
            </a:endParaRPr>
          </a:p>
        </p:txBody>
      </p:sp>
      <p:pic>
        <p:nvPicPr>
          <p:cNvPr id="34" name="Image 2" descr="Une image contenant texte, Police, Graphique, capture d’écran&#10;&#10;Description générée automatiquement">
            <a:extLst>
              <a:ext uri="{FF2B5EF4-FFF2-40B4-BE49-F238E27FC236}">
                <a16:creationId xmlns:a16="http://schemas.microsoft.com/office/drawing/2014/main" id="{6A949A73-B294-084B-00C9-9AC510700BDF}"/>
              </a:ext>
            </a:extLst>
          </p:cNvPr>
          <p:cNvPicPr>
            <a:picLocks noChangeAspect="1"/>
          </p:cNvPicPr>
          <p:nvPr/>
        </p:nvPicPr>
        <p:blipFill>
          <a:blip r:embed="rId2"/>
          <a:stretch>
            <a:fillRect/>
          </a:stretch>
        </p:blipFill>
        <p:spPr>
          <a:xfrm>
            <a:off x="-6883" y="4698347"/>
            <a:ext cx="12182354" cy="2158697"/>
          </a:xfrm>
          <a:prstGeom prst="rect">
            <a:avLst/>
          </a:prstGeom>
        </p:spPr>
      </p:pic>
      <p:sp>
        <p:nvSpPr>
          <p:cNvPr id="28" name="TextBox 28"/>
          <p:cNvSpPr txBox="1"/>
          <p:nvPr/>
        </p:nvSpPr>
        <p:spPr>
          <a:xfrm>
            <a:off x="1232431" y="3249507"/>
            <a:ext cx="1936691" cy="1825949"/>
          </a:xfrm>
          <a:prstGeom prst="rect">
            <a:avLst/>
          </a:prstGeom>
        </p:spPr>
        <p:txBody>
          <a:bodyPr lIns="0" tIns="0" rIns="0" bIns="0" rtlCol="0" anchor="t">
            <a:spAutoFit/>
          </a:bodyPr>
          <a:lstStyle/>
          <a:p>
            <a:pPr marL="273488" lvl="1" indent="-136744">
              <a:lnSpc>
                <a:spcPts val="1773"/>
              </a:lnSpc>
              <a:buFont typeface="Arial"/>
              <a:buChar char="•"/>
            </a:pPr>
            <a:r>
              <a:rPr lang="en-US" sz="1267" dirty="0">
                <a:solidFill>
                  <a:srgbClr val="000000"/>
                </a:solidFill>
                <a:latin typeface="Muli Regular"/>
              </a:rPr>
              <a:t>PCR Testing</a:t>
            </a:r>
          </a:p>
          <a:p>
            <a:pPr marL="273488" lvl="1" indent="-136744">
              <a:lnSpc>
                <a:spcPts val="1773"/>
              </a:lnSpc>
              <a:buFont typeface="Arial"/>
              <a:buChar char="•"/>
            </a:pPr>
            <a:r>
              <a:rPr lang="en-US" sz="1267" dirty="0">
                <a:solidFill>
                  <a:srgbClr val="000000"/>
                </a:solidFill>
                <a:latin typeface="Muli Regular"/>
              </a:rPr>
              <a:t>Genome Sequencing</a:t>
            </a:r>
          </a:p>
          <a:p>
            <a:pPr marL="273488" lvl="1" indent="-136744">
              <a:lnSpc>
                <a:spcPts val="1773"/>
              </a:lnSpc>
              <a:buFont typeface="Arial"/>
              <a:buChar char="•"/>
            </a:pPr>
            <a:r>
              <a:rPr lang="en-US" sz="1267" dirty="0">
                <a:solidFill>
                  <a:srgbClr val="000000"/>
                </a:solidFill>
                <a:latin typeface="Muli Regular"/>
              </a:rPr>
              <a:t>Collection of Data</a:t>
            </a:r>
          </a:p>
          <a:p>
            <a:pPr marL="273488" lvl="1" indent="-136744">
              <a:lnSpc>
                <a:spcPts val="1773"/>
              </a:lnSpc>
              <a:buFont typeface="Arial"/>
              <a:buChar char="•"/>
            </a:pPr>
            <a:r>
              <a:rPr lang="en-US" sz="1267" dirty="0">
                <a:solidFill>
                  <a:srgbClr val="000000"/>
                </a:solidFill>
                <a:latin typeface="Muli Regular"/>
              </a:rPr>
              <a:t>COVID-19 dashboards</a:t>
            </a:r>
          </a:p>
          <a:p>
            <a:pPr marL="273488" lvl="1" indent="-136744">
              <a:lnSpc>
                <a:spcPts val="1773"/>
              </a:lnSpc>
              <a:buFont typeface="Arial"/>
              <a:buChar char="•"/>
            </a:pPr>
            <a:r>
              <a:rPr lang="en-US" sz="1267" dirty="0">
                <a:solidFill>
                  <a:srgbClr val="000000"/>
                </a:solidFill>
                <a:latin typeface="Muli Regular"/>
              </a:rPr>
              <a:t>Surveillance tools</a:t>
            </a:r>
          </a:p>
          <a:p>
            <a:pPr marL="273488" lvl="1" indent="-136744">
              <a:lnSpc>
                <a:spcPts val="1773"/>
              </a:lnSpc>
              <a:buFont typeface="Arial"/>
              <a:buChar char="•"/>
            </a:pPr>
            <a:r>
              <a:rPr lang="en-US" sz="1267" dirty="0">
                <a:solidFill>
                  <a:srgbClr val="000000"/>
                </a:solidFill>
                <a:latin typeface="Muli Regular"/>
              </a:rPr>
              <a:t>THiS</a:t>
            </a:r>
          </a:p>
          <a:p>
            <a:pPr marL="273488" lvl="1" indent="-136744">
              <a:lnSpc>
                <a:spcPts val="1773"/>
              </a:lnSpc>
              <a:buFont typeface="Arial"/>
              <a:buChar char="•"/>
            </a:pPr>
            <a:r>
              <a:rPr lang="en-US" sz="1267" dirty="0">
                <a:solidFill>
                  <a:srgbClr val="000000"/>
                </a:solidFill>
                <a:latin typeface="Muli Regular"/>
              </a:rPr>
              <a:t>CVSS</a:t>
            </a:r>
          </a:p>
          <a:p>
            <a:pPr>
              <a:lnSpc>
                <a:spcPts val="1773"/>
              </a:lnSpc>
            </a:pPr>
            <a:endParaRPr lang="en-US" sz="1267" dirty="0">
              <a:solidFill>
                <a:srgbClr val="000000"/>
              </a:solidFill>
              <a:latin typeface="Muli Regular"/>
            </a:endParaRPr>
          </a:p>
        </p:txBody>
      </p:sp>
      <p:sp>
        <p:nvSpPr>
          <p:cNvPr id="29" name="TextBox 29"/>
          <p:cNvSpPr txBox="1"/>
          <p:nvPr/>
        </p:nvSpPr>
        <p:spPr>
          <a:xfrm>
            <a:off x="3073496" y="3195750"/>
            <a:ext cx="2418819" cy="2518446"/>
          </a:xfrm>
          <a:prstGeom prst="rect">
            <a:avLst/>
          </a:prstGeom>
        </p:spPr>
        <p:txBody>
          <a:bodyPr wrap="square" lIns="0" tIns="0" rIns="0" bIns="0" rtlCol="0" anchor="t">
            <a:spAutoFit/>
          </a:bodyPr>
          <a:lstStyle/>
          <a:p>
            <a:pPr marL="273486" lvl="1" indent="-136744">
              <a:lnSpc>
                <a:spcPts val="1773"/>
              </a:lnSpc>
              <a:buFont typeface="Arial"/>
              <a:buChar char="•"/>
            </a:pPr>
            <a:r>
              <a:rPr lang="en-US" sz="1266" dirty="0">
                <a:solidFill>
                  <a:srgbClr val="000000"/>
                </a:solidFill>
                <a:latin typeface="Muli Regular"/>
              </a:rPr>
              <a:t>Situation Reports </a:t>
            </a:r>
          </a:p>
          <a:p>
            <a:pPr marL="273486" lvl="1" indent="-136744">
              <a:lnSpc>
                <a:spcPts val="1773"/>
              </a:lnSpc>
              <a:buFont typeface="Arial"/>
              <a:buChar char="•"/>
            </a:pPr>
            <a:r>
              <a:rPr lang="en-US" sz="1266" dirty="0">
                <a:solidFill>
                  <a:srgbClr val="000000"/>
                </a:solidFill>
                <a:latin typeface="Muli Regular"/>
              </a:rPr>
              <a:t>Vaccine Updates</a:t>
            </a:r>
          </a:p>
          <a:p>
            <a:pPr marL="273486" lvl="1" indent="-136744">
              <a:lnSpc>
                <a:spcPts val="1773"/>
              </a:lnSpc>
              <a:buFont typeface="Arial"/>
              <a:buChar char="•"/>
            </a:pPr>
            <a:r>
              <a:rPr lang="en-US" sz="1266" dirty="0">
                <a:solidFill>
                  <a:srgbClr val="000000"/>
                </a:solidFill>
                <a:latin typeface="Muli Regular"/>
              </a:rPr>
              <a:t>Medicines Updates </a:t>
            </a:r>
          </a:p>
          <a:p>
            <a:pPr marL="273486" lvl="1" indent="-136744">
              <a:lnSpc>
                <a:spcPts val="1773"/>
              </a:lnSpc>
              <a:buFont typeface="Arial"/>
              <a:buChar char="•"/>
            </a:pPr>
            <a:r>
              <a:rPr lang="en-US" sz="1266" dirty="0">
                <a:solidFill>
                  <a:srgbClr val="000000"/>
                </a:solidFill>
                <a:latin typeface="Muli Regular"/>
              </a:rPr>
              <a:t>Lab Updates </a:t>
            </a:r>
          </a:p>
          <a:p>
            <a:pPr marL="273486" lvl="1" indent="-136744">
              <a:lnSpc>
                <a:spcPts val="1773"/>
              </a:lnSpc>
              <a:buFont typeface="Arial"/>
              <a:buChar char="•"/>
            </a:pPr>
            <a:r>
              <a:rPr lang="en-US" sz="1266" dirty="0">
                <a:solidFill>
                  <a:srgbClr val="000000"/>
                </a:solidFill>
                <a:latin typeface="Muli Regular"/>
              </a:rPr>
              <a:t>Technical Guidelines </a:t>
            </a:r>
          </a:p>
          <a:p>
            <a:pPr marL="273486" lvl="1" indent="-136744">
              <a:lnSpc>
                <a:spcPts val="1773"/>
              </a:lnSpc>
              <a:buFont typeface="Arial"/>
              <a:buChar char="•"/>
            </a:pPr>
            <a:r>
              <a:rPr lang="en-US" sz="1266" dirty="0">
                <a:solidFill>
                  <a:srgbClr val="000000"/>
                </a:solidFill>
                <a:latin typeface="Muli Regular"/>
              </a:rPr>
              <a:t>Infographics </a:t>
            </a:r>
          </a:p>
          <a:p>
            <a:pPr marL="273486" lvl="1" indent="-136744">
              <a:lnSpc>
                <a:spcPts val="1773"/>
              </a:lnSpc>
              <a:buFont typeface="Arial"/>
              <a:buChar char="•"/>
            </a:pPr>
            <a:r>
              <a:rPr lang="en-US" sz="1266" dirty="0">
                <a:solidFill>
                  <a:srgbClr val="000000"/>
                </a:solidFill>
                <a:latin typeface="Muli Regular"/>
              </a:rPr>
              <a:t>CariPHLN Bulletins </a:t>
            </a:r>
          </a:p>
          <a:p>
            <a:pPr marL="273486" lvl="1" indent="-136744">
              <a:lnSpc>
                <a:spcPts val="1773"/>
              </a:lnSpc>
              <a:buFont typeface="Arial"/>
              <a:buChar char="•"/>
            </a:pPr>
            <a:r>
              <a:rPr lang="en-US" sz="1266" dirty="0">
                <a:solidFill>
                  <a:srgbClr val="000000"/>
                </a:solidFill>
                <a:latin typeface="Muli Regular"/>
              </a:rPr>
              <a:t>VigiCARIB Newsletters</a:t>
            </a:r>
          </a:p>
          <a:p>
            <a:pPr marL="273486" lvl="1" indent="-136744">
              <a:lnSpc>
                <a:spcPts val="1773"/>
              </a:lnSpc>
              <a:buFont typeface="Arial"/>
              <a:buChar char="•"/>
            </a:pPr>
            <a:r>
              <a:rPr lang="en-US" sz="1266" dirty="0">
                <a:solidFill>
                  <a:srgbClr val="000000"/>
                </a:solidFill>
                <a:latin typeface="Muli Regular"/>
              </a:rPr>
              <a:t>Weekly summary of COVID-19 treatments </a:t>
            </a:r>
          </a:p>
          <a:p>
            <a:pPr>
              <a:lnSpc>
                <a:spcPts val="1773"/>
              </a:lnSpc>
            </a:pPr>
            <a:endParaRPr lang="en-US" sz="1266" dirty="0">
              <a:solidFill>
                <a:srgbClr val="000000"/>
              </a:solidFill>
              <a:latin typeface="Muli Regular"/>
            </a:endParaRPr>
          </a:p>
        </p:txBody>
      </p:sp>
      <p:sp>
        <p:nvSpPr>
          <p:cNvPr id="31" name="TextBox 31"/>
          <p:cNvSpPr txBox="1"/>
          <p:nvPr/>
        </p:nvSpPr>
        <p:spPr>
          <a:xfrm>
            <a:off x="6869128" y="3249507"/>
            <a:ext cx="2156639" cy="2524281"/>
          </a:xfrm>
          <a:prstGeom prst="rect">
            <a:avLst/>
          </a:prstGeom>
        </p:spPr>
        <p:txBody>
          <a:bodyPr wrap="square" lIns="0" tIns="0" rIns="0" bIns="0" rtlCol="0" anchor="t">
            <a:spAutoFit/>
          </a:bodyPr>
          <a:lstStyle/>
          <a:p>
            <a:pPr marL="273486" lvl="1" indent="-136744">
              <a:lnSpc>
                <a:spcPts val="1773"/>
              </a:lnSpc>
              <a:buFont typeface="Arial"/>
              <a:buChar char="•"/>
            </a:pPr>
            <a:r>
              <a:rPr lang="en-US" sz="1266" dirty="0">
                <a:solidFill>
                  <a:srgbClr val="000000"/>
                </a:solidFill>
                <a:latin typeface="Muli Regular"/>
              </a:rPr>
              <a:t>CARPHA Operational Research</a:t>
            </a:r>
          </a:p>
          <a:p>
            <a:pPr marL="273486" lvl="1" indent="-136744">
              <a:lnSpc>
                <a:spcPts val="1773"/>
              </a:lnSpc>
              <a:buFont typeface="Arial"/>
              <a:buChar char="•"/>
            </a:pPr>
            <a:r>
              <a:rPr lang="en-US" sz="1266" dirty="0">
                <a:solidFill>
                  <a:srgbClr val="000000"/>
                </a:solidFill>
                <a:latin typeface="Muli Regular"/>
              </a:rPr>
              <a:t>Papers on CARICOM response</a:t>
            </a:r>
          </a:p>
          <a:p>
            <a:pPr marL="273486" lvl="1" indent="-136744">
              <a:lnSpc>
                <a:spcPts val="1773"/>
              </a:lnSpc>
              <a:buFont typeface="Arial"/>
              <a:buChar char="•"/>
            </a:pPr>
            <a:r>
              <a:rPr lang="en-US" sz="1266" dirty="0">
                <a:solidFill>
                  <a:srgbClr val="000000"/>
                </a:solidFill>
                <a:latin typeface="Muli Regular"/>
              </a:rPr>
              <a:t>Gap Analysis for CMS Readiness</a:t>
            </a:r>
          </a:p>
          <a:p>
            <a:pPr marL="273486" lvl="1" indent="-136744">
              <a:lnSpc>
                <a:spcPts val="1773"/>
              </a:lnSpc>
              <a:buFont typeface="Arial"/>
              <a:buChar char="•"/>
            </a:pPr>
            <a:r>
              <a:rPr lang="en-US" sz="1266" dirty="0">
                <a:solidFill>
                  <a:srgbClr val="000000"/>
                </a:solidFill>
                <a:latin typeface="Muli Regular"/>
              </a:rPr>
              <a:t>Vaccine Hesitancy Survey</a:t>
            </a:r>
          </a:p>
          <a:p>
            <a:pPr marL="273486" lvl="1" indent="-136744">
              <a:lnSpc>
                <a:spcPts val="1773"/>
              </a:lnSpc>
              <a:buFont typeface="Arial"/>
              <a:buChar char="•"/>
            </a:pPr>
            <a:r>
              <a:rPr lang="en-US" sz="1266" dirty="0">
                <a:solidFill>
                  <a:srgbClr val="000000"/>
                </a:solidFill>
                <a:latin typeface="Muli Regular"/>
              </a:rPr>
              <a:t>Annual Health Research Conference</a:t>
            </a:r>
          </a:p>
          <a:p>
            <a:pPr>
              <a:lnSpc>
                <a:spcPts val="1773"/>
              </a:lnSpc>
            </a:pPr>
            <a:endParaRPr lang="en-US" sz="1266" dirty="0">
              <a:solidFill>
                <a:srgbClr val="000000"/>
              </a:solidFill>
              <a:latin typeface="Muli Regular"/>
            </a:endParaRPr>
          </a:p>
          <a:p>
            <a:pPr>
              <a:lnSpc>
                <a:spcPts val="1773"/>
              </a:lnSpc>
            </a:pPr>
            <a:endParaRPr lang="en-US" sz="1266" dirty="0">
              <a:solidFill>
                <a:srgbClr val="000000"/>
              </a:solidFill>
              <a:latin typeface="Muli Regular"/>
            </a:endParaRPr>
          </a:p>
        </p:txBody>
      </p:sp>
      <p:sp>
        <p:nvSpPr>
          <p:cNvPr id="32" name="TextBox 32"/>
          <p:cNvSpPr txBox="1"/>
          <p:nvPr/>
        </p:nvSpPr>
        <p:spPr>
          <a:xfrm>
            <a:off x="8994700" y="3249507"/>
            <a:ext cx="2877509" cy="2062616"/>
          </a:xfrm>
          <a:prstGeom prst="rect">
            <a:avLst/>
          </a:prstGeom>
        </p:spPr>
        <p:txBody>
          <a:bodyPr wrap="square" lIns="0" tIns="0" rIns="0" bIns="0" rtlCol="0" anchor="t">
            <a:spAutoFit/>
          </a:bodyPr>
          <a:lstStyle/>
          <a:p>
            <a:pPr marL="273486" lvl="1" indent="-136744">
              <a:lnSpc>
                <a:spcPts val="1773"/>
              </a:lnSpc>
              <a:buFont typeface="Arial"/>
              <a:buChar char="•"/>
            </a:pPr>
            <a:r>
              <a:rPr lang="en-US" sz="1266" dirty="0">
                <a:solidFill>
                  <a:srgbClr val="000000"/>
                </a:solidFill>
                <a:latin typeface="Muli Regular"/>
              </a:rPr>
              <a:t>Videos</a:t>
            </a:r>
          </a:p>
          <a:p>
            <a:pPr marL="273486" lvl="1" indent="-136744">
              <a:lnSpc>
                <a:spcPts val="1773"/>
              </a:lnSpc>
              <a:buFont typeface="Arial"/>
              <a:buChar char="•"/>
            </a:pPr>
            <a:r>
              <a:rPr lang="en-US" sz="1266" dirty="0">
                <a:solidFill>
                  <a:srgbClr val="000000"/>
                </a:solidFill>
                <a:latin typeface="Muli Regular"/>
              </a:rPr>
              <a:t>Flyers</a:t>
            </a:r>
          </a:p>
          <a:p>
            <a:pPr marL="273486" lvl="1" indent="-136744">
              <a:lnSpc>
                <a:spcPts val="1773"/>
              </a:lnSpc>
              <a:buFont typeface="Arial"/>
              <a:buChar char="•"/>
            </a:pPr>
            <a:r>
              <a:rPr lang="en-US" sz="1266" dirty="0">
                <a:solidFill>
                  <a:srgbClr val="000000"/>
                </a:solidFill>
                <a:latin typeface="Muli Regular"/>
              </a:rPr>
              <a:t>Social Media Posts</a:t>
            </a:r>
          </a:p>
          <a:p>
            <a:pPr marL="273486" lvl="1" indent="-136744">
              <a:lnSpc>
                <a:spcPts val="1773"/>
              </a:lnSpc>
              <a:buFont typeface="Arial"/>
              <a:buChar char="•"/>
            </a:pPr>
            <a:r>
              <a:rPr lang="en-US" sz="1266" dirty="0">
                <a:solidFill>
                  <a:srgbClr val="000000"/>
                </a:solidFill>
                <a:latin typeface="Muli Regular"/>
              </a:rPr>
              <a:t>Boosts</a:t>
            </a:r>
          </a:p>
          <a:p>
            <a:pPr marL="273486" lvl="1" indent="-136744">
              <a:lnSpc>
                <a:spcPts val="1773"/>
              </a:lnSpc>
              <a:buFont typeface="Arial"/>
              <a:buChar char="•"/>
            </a:pPr>
            <a:r>
              <a:rPr lang="en-US" sz="1266" dirty="0">
                <a:solidFill>
                  <a:srgbClr val="000000"/>
                </a:solidFill>
                <a:latin typeface="Muli Regular"/>
              </a:rPr>
              <a:t>Testimonials</a:t>
            </a:r>
          </a:p>
          <a:p>
            <a:pPr marL="273486" lvl="1" indent="-136744">
              <a:lnSpc>
                <a:spcPts val="1773"/>
              </a:lnSpc>
              <a:buFont typeface="Arial"/>
              <a:buChar char="•"/>
            </a:pPr>
            <a:r>
              <a:rPr lang="en-US" sz="1266" dirty="0">
                <a:solidFill>
                  <a:srgbClr val="000000"/>
                </a:solidFill>
                <a:latin typeface="Muli Regular"/>
              </a:rPr>
              <a:t>CARPHA website</a:t>
            </a:r>
          </a:p>
          <a:p>
            <a:pPr marL="273486" lvl="1" indent="-136744">
              <a:lnSpc>
                <a:spcPts val="1773"/>
              </a:lnSpc>
              <a:buFont typeface="Arial"/>
              <a:buChar char="•"/>
            </a:pPr>
            <a:r>
              <a:rPr lang="en-US" sz="1266" dirty="0">
                <a:solidFill>
                  <a:srgbClr val="000000"/>
                </a:solidFill>
                <a:latin typeface="Muli Regular"/>
              </a:rPr>
              <a:t>Collaborations with PH Agencies, public and private sectors</a:t>
            </a:r>
          </a:p>
          <a:p>
            <a:pPr marL="273486" lvl="1" indent="-136744">
              <a:lnSpc>
                <a:spcPts val="1773"/>
              </a:lnSpc>
              <a:buFont typeface="Arial"/>
              <a:buChar char="•"/>
            </a:pPr>
            <a:r>
              <a:rPr lang="en-US" sz="1266" dirty="0">
                <a:solidFill>
                  <a:srgbClr val="000000"/>
                </a:solidFill>
                <a:latin typeface="Muli Regular"/>
              </a:rPr>
              <a:t>Media Releases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F3596B7A-C599-53B0-CEE2-D6D4312907AF}"/>
              </a:ext>
            </a:extLst>
          </p:cNvPr>
          <p:cNvPicPr>
            <a:picLocks noChangeAspect="1"/>
          </p:cNvPicPr>
          <p:nvPr/>
        </p:nvPicPr>
        <p:blipFill>
          <a:blip r:embed="rId3"/>
          <a:stretch>
            <a:fillRect/>
          </a:stretch>
        </p:blipFill>
        <p:spPr>
          <a:xfrm>
            <a:off x="-6883" y="5943600"/>
            <a:ext cx="12182354" cy="913444"/>
          </a:xfrm>
          <a:prstGeom prst="rect">
            <a:avLst/>
          </a:prstGeom>
        </p:spPr>
      </p:pic>
      <p:sp>
        <p:nvSpPr>
          <p:cNvPr id="2" name="Title 1">
            <a:extLst>
              <a:ext uri="{FF2B5EF4-FFF2-40B4-BE49-F238E27FC236}">
                <a16:creationId xmlns:a16="http://schemas.microsoft.com/office/drawing/2014/main" id="{F229B6C0-A230-DCFD-20FF-2434A31A6B20}"/>
              </a:ext>
            </a:extLst>
          </p:cNvPr>
          <p:cNvSpPr>
            <a:spLocks noGrp="1"/>
          </p:cNvSpPr>
          <p:nvPr>
            <p:ph type="title"/>
          </p:nvPr>
        </p:nvSpPr>
        <p:spPr>
          <a:xfrm>
            <a:off x="539495" y="2170149"/>
            <a:ext cx="2642617" cy="2767611"/>
          </a:xfrm>
        </p:spPr>
        <p:txBody>
          <a:bodyPr>
            <a:normAutofit/>
          </a:bodyPr>
          <a:lstStyle/>
          <a:p>
            <a:r>
              <a:rPr lang="en-US" sz="3200" dirty="0">
                <a:solidFill>
                  <a:schemeClr val="accent1"/>
                </a:solidFill>
                <a:latin typeface="Futura Medium" panose="020B0602020204020303" pitchFamily="34" charset="-79"/>
                <a:cs typeface="Futura Medium" panose="020B0602020204020303" pitchFamily="34" charset="-79"/>
              </a:rPr>
              <a:t>Response to Mpox PHEIC in 2024</a:t>
            </a:r>
            <a:endParaRPr lang="en-TT" sz="3200" dirty="0">
              <a:solidFill>
                <a:schemeClr val="accent1"/>
              </a:solidFill>
              <a:latin typeface="Futura Medium" panose="020B0602020204020303" pitchFamily="34" charset="-79"/>
              <a:cs typeface="Futura Medium" panose="020B0602020204020303" pitchFamily="34" charset="-79"/>
            </a:endParaRPr>
          </a:p>
        </p:txBody>
      </p:sp>
      <p:graphicFrame>
        <p:nvGraphicFramePr>
          <p:cNvPr id="8" name="Content Placeholder 7">
            <a:extLst>
              <a:ext uri="{FF2B5EF4-FFF2-40B4-BE49-F238E27FC236}">
                <a16:creationId xmlns:a16="http://schemas.microsoft.com/office/drawing/2014/main" id="{6A70D528-80F3-126F-3E44-31DF41BD4B1A}"/>
              </a:ext>
            </a:extLst>
          </p:cNvPr>
          <p:cNvGraphicFramePr>
            <a:graphicFrameLocks noGrp="1"/>
          </p:cNvGraphicFramePr>
          <p:nvPr>
            <p:ph idx="1"/>
            <p:extLst>
              <p:ext uri="{D42A27DB-BD31-4B8C-83A1-F6EECF244321}">
                <p14:modId xmlns:p14="http://schemas.microsoft.com/office/powerpoint/2010/main" val="2094939867"/>
              </p:ext>
            </p:extLst>
          </p:nvPr>
        </p:nvGraphicFramePr>
        <p:xfrm>
          <a:off x="3337560" y="292608"/>
          <a:ext cx="6848856" cy="55458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109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C2175B47-DC69-2DA7-8A50-2E64E068D83B}"/>
              </a:ext>
            </a:extLst>
          </p:cNvPr>
          <p:cNvPicPr>
            <a:picLocks noChangeAspect="1"/>
          </p:cNvPicPr>
          <p:nvPr/>
        </p:nvPicPr>
        <p:blipFill>
          <a:blip r:embed="rId2"/>
          <a:stretch>
            <a:fillRect/>
          </a:stretch>
        </p:blipFill>
        <p:spPr>
          <a:xfrm>
            <a:off x="9646" y="6052457"/>
            <a:ext cx="12182354" cy="803658"/>
          </a:xfrm>
          <a:prstGeom prst="rect">
            <a:avLst/>
          </a:prstGeom>
        </p:spPr>
      </p:pic>
      <p:sp>
        <p:nvSpPr>
          <p:cNvPr id="39" name="Rectangle 38">
            <a:extLst>
              <a:ext uri="{FF2B5EF4-FFF2-40B4-BE49-F238E27FC236}">
                <a16:creationId xmlns:a16="http://schemas.microsoft.com/office/drawing/2014/main" id="{50685149-B10F-5850-2521-1D7F5EA86642}"/>
              </a:ext>
            </a:extLst>
          </p:cNvPr>
          <p:cNvSpPr/>
          <p:nvPr/>
        </p:nvSpPr>
        <p:spPr>
          <a:xfrm>
            <a:off x="981891" y="1652451"/>
            <a:ext cx="10287000" cy="2068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066F553-122B-3D20-77A3-C86016C69CBF}"/>
              </a:ext>
            </a:extLst>
          </p:cNvPr>
          <p:cNvSpPr txBox="1"/>
          <p:nvPr/>
        </p:nvSpPr>
        <p:spPr>
          <a:xfrm>
            <a:off x="502275" y="2170904"/>
            <a:ext cx="2643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dirty="0">
                <a:latin typeface="Calibri"/>
                <a:ea typeface="Calibri"/>
                <a:cs typeface="Calibri"/>
              </a:rPr>
              <a:t>2 cases in May 2024</a:t>
            </a:r>
            <a:r>
              <a:rPr lang="en-US" dirty="0">
                <a:latin typeface="Calibri"/>
                <a:ea typeface="Calibri"/>
                <a:cs typeface="Calibri"/>
              </a:rPr>
              <a:t>, </a:t>
            </a:r>
          </a:p>
          <a:p>
            <a:pPr marL="285750" indent="-285750">
              <a:buFont typeface="Courier New"/>
              <a:buChar char="o"/>
            </a:pPr>
            <a:r>
              <a:rPr lang="en-US" dirty="0">
                <a:latin typeface="Calibri"/>
                <a:ea typeface="Calibri"/>
                <a:cs typeface="Calibri"/>
              </a:rPr>
              <a:t> First occurrence since 1991</a:t>
            </a:r>
            <a:r>
              <a:rPr lang="en-US" dirty="0">
                <a:ea typeface="+mn-lt"/>
                <a:cs typeface="+mn-lt"/>
              </a:rPr>
              <a:t>.</a:t>
            </a:r>
          </a:p>
          <a:p>
            <a:endParaRPr lang="en-US" dirty="0">
              <a:cs typeface="Arial"/>
            </a:endParaRPr>
          </a:p>
        </p:txBody>
      </p:sp>
      <p:sp>
        <p:nvSpPr>
          <p:cNvPr id="7" name="TextBox 6">
            <a:extLst>
              <a:ext uri="{FF2B5EF4-FFF2-40B4-BE49-F238E27FC236}">
                <a16:creationId xmlns:a16="http://schemas.microsoft.com/office/drawing/2014/main" id="{0546E019-95D3-2829-6CDA-607CFE8B4E29}"/>
              </a:ext>
            </a:extLst>
          </p:cNvPr>
          <p:cNvSpPr txBox="1"/>
          <p:nvPr/>
        </p:nvSpPr>
        <p:spPr>
          <a:xfrm>
            <a:off x="786384" y="677146"/>
            <a:ext cx="2993534" cy="646331"/>
          </a:xfrm>
          <a:prstGeom prst="rect">
            <a:avLst/>
          </a:prstGeom>
          <a:noFill/>
        </p:spPr>
        <p:txBody>
          <a:bodyPr wrap="square">
            <a:spAutoFit/>
          </a:bodyPr>
          <a:lstStyle/>
          <a:p>
            <a:r>
              <a:rPr lang="en-US" sz="1800" b="1" dirty="0">
                <a:solidFill>
                  <a:schemeClr val="accent1"/>
                </a:solidFill>
                <a:latin typeface="FUTURA MEDIUM" panose="020B0602020204020303" pitchFamily="34" charset="-79"/>
                <a:cs typeface="FUTURA MEDIUM" panose="020B0602020204020303" pitchFamily="34" charset="-79"/>
              </a:rPr>
              <a:t>CARPHA’s Response to Measles</a:t>
            </a:r>
            <a:r>
              <a:rPr lang="en-US" sz="1800" dirty="0">
                <a:solidFill>
                  <a:schemeClr val="accent1"/>
                </a:solidFill>
                <a:latin typeface="Futura Medium" panose="020B0602020204020303" pitchFamily="34" charset="-79"/>
                <a:cs typeface="Futura Medium" panose="020B0602020204020303" pitchFamily="34" charset="-79"/>
              </a:rPr>
              <a:t> </a:t>
            </a:r>
          </a:p>
        </p:txBody>
      </p:sp>
      <p:graphicFrame>
        <p:nvGraphicFramePr>
          <p:cNvPr id="10" name="Content Placeholder 2">
            <a:extLst>
              <a:ext uri="{FF2B5EF4-FFF2-40B4-BE49-F238E27FC236}">
                <a16:creationId xmlns:a16="http://schemas.microsoft.com/office/drawing/2014/main" id="{FAC21F31-CDFC-4429-7B3D-5990687665B9}"/>
              </a:ext>
            </a:extLst>
          </p:cNvPr>
          <p:cNvGraphicFramePr>
            <a:graphicFrameLocks/>
          </p:cNvGraphicFramePr>
          <p:nvPr>
            <p:extLst>
              <p:ext uri="{D42A27DB-BD31-4B8C-83A1-F6EECF244321}">
                <p14:modId xmlns:p14="http://schemas.microsoft.com/office/powerpoint/2010/main" val="577416011"/>
              </p:ext>
            </p:extLst>
          </p:nvPr>
        </p:nvGraphicFramePr>
        <p:xfrm>
          <a:off x="343379" y="3061449"/>
          <a:ext cx="3436539" cy="26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Content Placeholder 2">
            <a:extLst>
              <a:ext uri="{FF2B5EF4-FFF2-40B4-BE49-F238E27FC236}">
                <a16:creationId xmlns:a16="http://schemas.microsoft.com/office/drawing/2014/main" id="{98CC9E4D-C627-4C8A-8735-72F9BBA0D945}"/>
              </a:ext>
            </a:extLst>
          </p:cNvPr>
          <p:cNvGraphicFramePr>
            <a:graphicFrameLocks noGrp="1"/>
          </p:cNvGraphicFramePr>
          <p:nvPr>
            <p:ph idx="1"/>
            <p:extLst>
              <p:ext uri="{D42A27DB-BD31-4B8C-83A1-F6EECF244321}">
                <p14:modId xmlns:p14="http://schemas.microsoft.com/office/powerpoint/2010/main" val="3205464616"/>
              </p:ext>
            </p:extLst>
          </p:nvPr>
        </p:nvGraphicFramePr>
        <p:xfrm>
          <a:off x="4477733" y="367645"/>
          <a:ext cx="6877656" cy="5684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0265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17FB425-3580-7A3C-8C3F-7A086E58BA48}"/>
              </a:ext>
            </a:extLst>
          </p:cNvPr>
          <p:cNvGrpSpPr/>
          <p:nvPr/>
        </p:nvGrpSpPr>
        <p:grpSpPr>
          <a:xfrm>
            <a:off x="4746298" y="690957"/>
            <a:ext cx="7056765" cy="5476085"/>
            <a:chOff x="4746298" y="690957"/>
            <a:chExt cx="7056765" cy="5476085"/>
          </a:xfrm>
        </p:grpSpPr>
        <p:sp>
          <p:nvSpPr>
            <p:cNvPr id="14" name="Straight Connector 13">
              <a:extLst>
                <a:ext uri="{FF2B5EF4-FFF2-40B4-BE49-F238E27FC236}">
                  <a16:creationId xmlns:a16="http://schemas.microsoft.com/office/drawing/2014/main" id="{69114697-179B-6894-3CAE-FA6A614017F9}"/>
                </a:ext>
              </a:extLst>
            </p:cNvPr>
            <p:cNvSpPr/>
            <p:nvPr/>
          </p:nvSpPr>
          <p:spPr>
            <a:xfrm>
              <a:off x="4746298" y="690957"/>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15" name="Freeform: Shape 14">
              <a:extLst>
                <a:ext uri="{FF2B5EF4-FFF2-40B4-BE49-F238E27FC236}">
                  <a16:creationId xmlns:a16="http://schemas.microsoft.com/office/drawing/2014/main" id="{AB8E21AB-7469-C518-92A3-EE6AF3A31C9E}"/>
                </a:ext>
              </a:extLst>
            </p:cNvPr>
            <p:cNvSpPr/>
            <p:nvPr/>
          </p:nvSpPr>
          <p:spPr>
            <a:xfrm>
              <a:off x="4746298" y="690957"/>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dirty="0"/>
                <a:t>Regional Collaboration: HSSC, CMOs, PAHO, IMPACS, RSS, CDEMA, CDC, UKHSA CWI , ICC</a:t>
              </a:r>
            </a:p>
          </p:txBody>
        </p:sp>
        <p:sp>
          <p:nvSpPr>
            <p:cNvPr id="16" name="Straight Connector 15">
              <a:extLst>
                <a:ext uri="{FF2B5EF4-FFF2-40B4-BE49-F238E27FC236}">
                  <a16:creationId xmlns:a16="http://schemas.microsoft.com/office/drawing/2014/main" id="{99B7B7A9-8C15-4226-C419-8CEA455FE432}"/>
                </a:ext>
              </a:extLst>
            </p:cNvPr>
            <p:cNvSpPr/>
            <p:nvPr/>
          </p:nvSpPr>
          <p:spPr>
            <a:xfrm>
              <a:off x="4746298" y="1112194"/>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17" name="Freeform: Shape 16">
              <a:extLst>
                <a:ext uri="{FF2B5EF4-FFF2-40B4-BE49-F238E27FC236}">
                  <a16:creationId xmlns:a16="http://schemas.microsoft.com/office/drawing/2014/main" id="{9BDBED38-04C6-FCCF-F074-DF9889A6F943}"/>
                </a:ext>
              </a:extLst>
            </p:cNvPr>
            <p:cNvSpPr/>
            <p:nvPr/>
          </p:nvSpPr>
          <p:spPr>
            <a:xfrm>
              <a:off x="4746298" y="1112194"/>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TT" sz="1400" kern="1200" dirty="0"/>
                <a:t>Simulation Exercises and File Hospital Training  </a:t>
              </a:r>
              <a:endParaRPr lang="en-US" sz="1400" kern="1200" dirty="0"/>
            </a:p>
          </p:txBody>
        </p:sp>
        <p:sp>
          <p:nvSpPr>
            <p:cNvPr id="18" name="Straight Connector 17">
              <a:extLst>
                <a:ext uri="{FF2B5EF4-FFF2-40B4-BE49-F238E27FC236}">
                  <a16:creationId xmlns:a16="http://schemas.microsoft.com/office/drawing/2014/main" id="{98568426-734C-8471-801C-9B85D9CA2A8A}"/>
                </a:ext>
              </a:extLst>
            </p:cNvPr>
            <p:cNvSpPr/>
            <p:nvPr/>
          </p:nvSpPr>
          <p:spPr>
            <a:xfrm>
              <a:off x="4746298" y="1533432"/>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19" name="Freeform: Shape 18">
              <a:extLst>
                <a:ext uri="{FF2B5EF4-FFF2-40B4-BE49-F238E27FC236}">
                  <a16:creationId xmlns:a16="http://schemas.microsoft.com/office/drawing/2014/main" id="{70579C1B-F399-A422-C1BE-C49812F7C9F0}"/>
                </a:ext>
              </a:extLst>
            </p:cNvPr>
            <p:cNvSpPr/>
            <p:nvPr/>
          </p:nvSpPr>
          <p:spPr>
            <a:xfrm>
              <a:off x="4746298" y="1533432"/>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Real-time web-based MG surveillance system : at stadium/event sites, selected health sites and at tourism facilities, allow for confidential, instant reports and alerts. </a:t>
              </a:r>
            </a:p>
          </p:txBody>
        </p:sp>
        <p:sp>
          <p:nvSpPr>
            <p:cNvPr id="20" name="Straight Connector 19">
              <a:extLst>
                <a:ext uri="{FF2B5EF4-FFF2-40B4-BE49-F238E27FC236}">
                  <a16:creationId xmlns:a16="http://schemas.microsoft.com/office/drawing/2014/main" id="{522E5994-36BB-2CA0-FEFD-9B00D00576B7}"/>
                </a:ext>
              </a:extLst>
            </p:cNvPr>
            <p:cNvSpPr/>
            <p:nvPr/>
          </p:nvSpPr>
          <p:spPr>
            <a:xfrm>
              <a:off x="4746298" y="1954669"/>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21" name="Freeform: Shape 20">
              <a:extLst>
                <a:ext uri="{FF2B5EF4-FFF2-40B4-BE49-F238E27FC236}">
                  <a16:creationId xmlns:a16="http://schemas.microsoft.com/office/drawing/2014/main" id="{D53E91C6-31A5-E645-D3D3-C870A728CE8F}"/>
                </a:ext>
              </a:extLst>
            </p:cNvPr>
            <p:cNvSpPr/>
            <p:nvPr/>
          </p:nvSpPr>
          <p:spPr>
            <a:xfrm>
              <a:off x="4746298" y="1954669"/>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Mass Gathering surveillance and response training </a:t>
              </a:r>
            </a:p>
          </p:txBody>
        </p:sp>
        <p:sp>
          <p:nvSpPr>
            <p:cNvPr id="22" name="Straight Connector 21">
              <a:extLst>
                <a:ext uri="{FF2B5EF4-FFF2-40B4-BE49-F238E27FC236}">
                  <a16:creationId xmlns:a16="http://schemas.microsoft.com/office/drawing/2014/main" id="{01FC5065-BB94-5F45-E429-F0707F8CD6BA}"/>
                </a:ext>
              </a:extLst>
            </p:cNvPr>
            <p:cNvSpPr/>
            <p:nvPr/>
          </p:nvSpPr>
          <p:spPr>
            <a:xfrm>
              <a:off x="4746298" y="2375906"/>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23" name="Freeform: Shape 22">
              <a:extLst>
                <a:ext uri="{FF2B5EF4-FFF2-40B4-BE49-F238E27FC236}">
                  <a16:creationId xmlns:a16="http://schemas.microsoft.com/office/drawing/2014/main" id="{1E4CD20B-16E5-AAEC-0983-F83F0938A069}"/>
                </a:ext>
              </a:extLst>
            </p:cNvPr>
            <p:cNvSpPr/>
            <p:nvPr/>
          </p:nvSpPr>
          <p:spPr>
            <a:xfrm>
              <a:off x="4746298" y="2375906"/>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Food safety, Prevention control training for infectious diseases, vector borne diseases </a:t>
              </a:r>
            </a:p>
          </p:txBody>
        </p:sp>
        <p:sp>
          <p:nvSpPr>
            <p:cNvPr id="24" name="Straight Connector 23">
              <a:extLst>
                <a:ext uri="{FF2B5EF4-FFF2-40B4-BE49-F238E27FC236}">
                  <a16:creationId xmlns:a16="http://schemas.microsoft.com/office/drawing/2014/main" id="{B69D039A-DB0C-28E5-3079-9D3C26192374}"/>
                </a:ext>
              </a:extLst>
            </p:cNvPr>
            <p:cNvSpPr/>
            <p:nvPr/>
          </p:nvSpPr>
          <p:spPr>
            <a:xfrm>
              <a:off x="4746298" y="2797144"/>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25" name="Freeform: Shape 24">
              <a:extLst>
                <a:ext uri="{FF2B5EF4-FFF2-40B4-BE49-F238E27FC236}">
                  <a16:creationId xmlns:a16="http://schemas.microsoft.com/office/drawing/2014/main" id="{25DAC9DF-D92F-5967-B3CD-FEFBADA55A7B}"/>
                </a:ext>
              </a:extLst>
            </p:cNvPr>
            <p:cNvSpPr/>
            <p:nvPr/>
          </p:nvSpPr>
          <p:spPr>
            <a:xfrm>
              <a:off x="4746298" y="2797144"/>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dirty="0"/>
                <a:t>Daily reporting of syndromes from its local health facilities (including fever and rash) and  daily laboratory reports</a:t>
              </a:r>
            </a:p>
          </p:txBody>
        </p:sp>
        <p:sp>
          <p:nvSpPr>
            <p:cNvPr id="26" name="Straight Connector 25">
              <a:extLst>
                <a:ext uri="{FF2B5EF4-FFF2-40B4-BE49-F238E27FC236}">
                  <a16:creationId xmlns:a16="http://schemas.microsoft.com/office/drawing/2014/main" id="{4354103C-175F-CD65-A424-61912546FF64}"/>
                </a:ext>
              </a:extLst>
            </p:cNvPr>
            <p:cNvSpPr/>
            <p:nvPr/>
          </p:nvSpPr>
          <p:spPr>
            <a:xfrm>
              <a:off x="4746298" y="3218381"/>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27" name="Freeform: Shape 26">
              <a:extLst>
                <a:ext uri="{FF2B5EF4-FFF2-40B4-BE49-F238E27FC236}">
                  <a16:creationId xmlns:a16="http://schemas.microsoft.com/office/drawing/2014/main" id="{87C20AD9-CD5F-AFB9-B7CD-00E110AF4BA1}"/>
                </a:ext>
              </a:extLst>
            </p:cNvPr>
            <p:cNvSpPr/>
            <p:nvPr/>
          </p:nvSpPr>
          <p:spPr>
            <a:xfrm>
              <a:off x="4746298" y="3218381"/>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Daily global &amp; regional  scanning</a:t>
              </a:r>
            </a:p>
          </p:txBody>
        </p:sp>
        <p:sp>
          <p:nvSpPr>
            <p:cNvPr id="28" name="Straight Connector 27">
              <a:extLst>
                <a:ext uri="{FF2B5EF4-FFF2-40B4-BE49-F238E27FC236}">
                  <a16:creationId xmlns:a16="http://schemas.microsoft.com/office/drawing/2014/main" id="{43AA14C0-14FE-E66B-C06E-36C06ABA2777}"/>
                </a:ext>
              </a:extLst>
            </p:cNvPr>
            <p:cNvSpPr/>
            <p:nvPr/>
          </p:nvSpPr>
          <p:spPr>
            <a:xfrm>
              <a:off x="4746298" y="3639618"/>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29" name="Freeform: Shape 28">
              <a:extLst>
                <a:ext uri="{FF2B5EF4-FFF2-40B4-BE49-F238E27FC236}">
                  <a16:creationId xmlns:a16="http://schemas.microsoft.com/office/drawing/2014/main" id="{C8AA4555-212A-795D-AC42-63157A69F909}"/>
                </a:ext>
              </a:extLst>
            </p:cNvPr>
            <p:cNvSpPr/>
            <p:nvPr/>
          </p:nvSpPr>
          <p:spPr>
            <a:xfrm>
              <a:off x="4746298" y="3639618"/>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Daily Health safety and security reports </a:t>
              </a:r>
            </a:p>
          </p:txBody>
        </p:sp>
        <p:sp>
          <p:nvSpPr>
            <p:cNvPr id="30" name="Straight Connector 29">
              <a:extLst>
                <a:ext uri="{FF2B5EF4-FFF2-40B4-BE49-F238E27FC236}">
                  <a16:creationId xmlns:a16="http://schemas.microsoft.com/office/drawing/2014/main" id="{C0833DD3-FCD4-7FAC-C5D8-C2DC186F97AE}"/>
                </a:ext>
              </a:extLst>
            </p:cNvPr>
            <p:cNvSpPr/>
            <p:nvPr/>
          </p:nvSpPr>
          <p:spPr>
            <a:xfrm>
              <a:off x="4746298" y="4060855"/>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1" name="Freeform: Shape 30">
              <a:extLst>
                <a:ext uri="{FF2B5EF4-FFF2-40B4-BE49-F238E27FC236}">
                  <a16:creationId xmlns:a16="http://schemas.microsoft.com/office/drawing/2014/main" id="{597FB7F8-B032-6A5B-52C5-9818E2BAA067}"/>
                </a:ext>
              </a:extLst>
            </p:cNvPr>
            <p:cNvSpPr/>
            <p:nvPr/>
          </p:nvSpPr>
          <p:spPr>
            <a:xfrm>
              <a:off x="4746298" y="4060855"/>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dirty="0"/>
                <a:t>L</a:t>
              </a:r>
              <a:r>
                <a:rPr lang="en-US" sz="1400" kern="1200" dirty="0"/>
                <a:t>aboratory supplies to host CMS for priority pathogen (including measles and rubella testing) </a:t>
              </a:r>
            </a:p>
          </p:txBody>
        </p:sp>
        <p:sp>
          <p:nvSpPr>
            <p:cNvPr id="32" name="Straight Connector 31">
              <a:extLst>
                <a:ext uri="{FF2B5EF4-FFF2-40B4-BE49-F238E27FC236}">
                  <a16:creationId xmlns:a16="http://schemas.microsoft.com/office/drawing/2014/main" id="{920F8ABD-7C53-0551-4A89-FC0AD4A9AE58}"/>
                </a:ext>
              </a:extLst>
            </p:cNvPr>
            <p:cNvSpPr/>
            <p:nvPr/>
          </p:nvSpPr>
          <p:spPr>
            <a:xfrm>
              <a:off x="4746298" y="4482093"/>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3" name="Freeform: Shape 32">
              <a:extLst>
                <a:ext uri="{FF2B5EF4-FFF2-40B4-BE49-F238E27FC236}">
                  <a16:creationId xmlns:a16="http://schemas.microsoft.com/office/drawing/2014/main" id="{C4634F5E-3990-B184-B854-63458274E052}"/>
                </a:ext>
              </a:extLst>
            </p:cNvPr>
            <p:cNvSpPr/>
            <p:nvPr/>
          </p:nvSpPr>
          <p:spPr>
            <a:xfrm>
              <a:off x="4746298" y="4482093"/>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Rik communications</a:t>
              </a:r>
            </a:p>
          </p:txBody>
        </p:sp>
        <p:sp>
          <p:nvSpPr>
            <p:cNvPr id="34" name="Straight Connector 33">
              <a:extLst>
                <a:ext uri="{FF2B5EF4-FFF2-40B4-BE49-F238E27FC236}">
                  <a16:creationId xmlns:a16="http://schemas.microsoft.com/office/drawing/2014/main" id="{A5748D21-056E-A8FC-56AB-D440461A8F32}"/>
                </a:ext>
              </a:extLst>
            </p:cNvPr>
            <p:cNvSpPr/>
            <p:nvPr/>
          </p:nvSpPr>
          <p:spPr>
            <a:xfrm>
              <a:off x="4746298" y="4903330"/>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5" name="Freeform: Shape 34">
              <a:extLst>
                <a:ext uri="{FF2B5EF4-FFF2-40B4-BE49-F238E27FC236}">
                  <a16:creationId xmlns:a16="http://schemas.microsoft.com/office/drawing/2014/main" id="{5B6E739C-E076-1BF8-0070-8AD52C949427}"/>
                </a:ext>
              </a:extLst>
            </p:cNvPr>
            <p:cNvSpPr/>
            <p:nvPr/>
          </p:nvSpPr>
          <p:spPr>
            <a:xfrm>
              <a:off x="4746298" y="4903330"/>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dirty="0"/>
                <a:t>Enhanced sectoral coordination: Health,  Tourism, Security, Cricket  </a:t>
              </a:r>
            </a:p>
          </p:txBody>
        </p:sp>
        <p:sp>
          <p:nvSpPr>
            <p:cNvPr id="36" name="Straight Connector 35">
              <a:extLst>
                <a:ext uri="{FF2B5EF4-FFF2-40B4-BE49-F238E27FC236}">
                  <a16:creationId xmlns:a16="http://schemas.microsoft.com/office/drawing/2014/main" id="{8B396CC0-1EDF-BCE4-74DE-E4B8CFEB68F5}"/>
                </a:ext>
              </a:extLst>
            </p:cNvPr>
            <p:cNvSpPr/>
            <p:nvPr/>
          </p:nvSpPr>
          <p:spPr>
            <a:xfrm>
              <a:off x="4746298" y="5324567"/>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7" name="Freeform: Shape 36">
              <a:extLst>
                <a:ext uri="{FF2B5EF4-FFF2-40B4-BE49-F238E27FC236}">
                  <a16:creationId xmlns:a16="http://schemas.microsoft.com/office/drawing/2014/main" id="{5C39CAE6-028D-A987-E526-FABA3204395B}"/>
                </a:ext>
              </a:extLst>
            </p:cNvPr>
            <p:cNvSpPr/>
            <p:nvPr/>
          </p:nvSpPr>
          <p:spPr>
            <a:xfrm>
              <a:off x="4746298" y="5324567"/>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On site surveillance and laboratory support </a:t>
              </a:r>
            </a:p>
          </p:txBody>
        </p:sp>
        <p:sp>
          <p:nvSpPr>
            <p:cNvPr id="38" name="Straight Connector 37">
              <a:extLst>
                <a:ext uri="{FF2B5EF4-FFF2-40B4-BE49-F238E27FC236}">
                  <a16:creationId xmlns:a16="http://schemas.microsoft.com/office/drawing/2014/main" id="{0B643B68-31F2-AE74-EF99-0285D121CBAC}"/>
                </a:ext>
              </a:extLst>
            </p:cNvPr>
            <p:cNvSpPr/>
            <p:nvPr/>
          </p:nvSpPr>
          <p:spPr>
            <a:xfrm>
              <a:off x="4746298" y="5745805"/>
              <a:ext cx="7056765"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p>
          </p:txBody>
        </p:sp>
        <p:sp>
          <p:nvSpPr>
            <p:cNvPr id="39" name="Freeform: Shape 38">
              <a:extLst>
                <a:ext uri="{FF2B5EF4-FFF2-40B4-BE49-F238E27FC236}">
                  <a16:creationId xmlns:a16="http://schemas.microsoft.com/office/drawing/2014/main" id="{CCB8068A-2052-231D-2644-D01F823064C1}"/>
                </a:ext>
              </a:extLst>
            </p:cNvPr>
            <p:cNvSpPr/>
            <p:nvPr/>
          </p:nvSpPr>
          <p:spPr>
            <a:xfrm>
              <a:off x="4746298" y="5745805"/>
              <a:ext cx="7056765" cy="421237"/>
            </a:xfrm>
            <a:custGeom>
              <a:avLst/>
              <a:gdLst>
                <a:gd name="connsiteX0" fmla="*/ 0 w 7056765"/>
                <a:gd name="connsiteY0" fmla="*/ 0 h 421237"/>
                <a:gd name="connsiteX1" fmla="*/ 7056765 w 7056765"/>
                <a:gd name="connsiteY1" fmla="*/ 0 h 421237"/>
                <a:gd name="connsiteX2" fmla="*/ 7056765 w 7056765"/>
                <a:gd name="connsiteY2" fmla="*/ 421237 h 421237"/>
                <a:gd name="connsiteX3" fmla="*/ 0 w 7056765"/>
                <a:gd name="connsiteY3" fmla="*/ 421237 h 421237"/>
                <a:gd name="connsiteX4" fmla="*/ 0 w 7056765"/>
                <a:gd name="connsiteY4" fmla="*/ 0 h 42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765" h="421237">
                  <a:moveTo>
                    <a:pt x="0" y="0"/>
                  </a:moveTo>
                  <a:lnTo>
                    <a:pt x="7056765" y="0"/>
                  </a:lnTo>
                  <a:lnTo>
                    <a:pt x="7056765" y="421237"/>
                  </a:lnTo>
                  <a:lnTo>
                    <a:pt x="0" y="42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‘Rapid response teams </a:t>
              </a:r>
            </a:p>
          </p:txBody>
        </p:sp>
      </p:grpSp>
      <p:pic>
        <p:nvPicPr>
          <p:cNvPr id="10" name="Picture 9">
            <a:extLst>
              <a:ext uri="{FF2B5EF4-FFF2-40B4-BE49-F238E27FC236}">
                <a16:creationId xmlns:a16="http://schemas.microsoft.com/office/drawing/2014/main" id="{F55366D4-8EF3-A43A-142D-15FF7D63137A}"/>
              </a:ext>
            </a:extLst>
          </p:cNvPr>
          <p:cNvPicPr>
            <a:picLocks noChangeAspect="1"/>
          </p:cNvPicPr>
          <p:nvPr/>
        </p:nvPicPr>
        <p:blipFill>
          <a:blip r:embed="rId2"/>
          <a:stretch>
            <a:fillRect/>
          </a:stretch>
        </p:blipFill>
        <p:spPr>
          <a:xfrm>
            <a:off x="187752" y="1533431"/>
            <a:ext cx="4477412" cy="3819673"/>
          </a:xfrm>
          <a:prstGeom prst="rect">
            <a:avLst/>
          </a:prstGeom>
        </p:spPr>
      </p:pic>
      <p:sp>
        <p:nvSpPr>
          <p:cNvPr id="11" name="Title 1">
            <a:extLst>
              <a:ext uri="{FF2B5EF4-FFF2-40B4-BE49-F238E27FC236}">
                <a16:creationId xmlns:a16="http://schemas.microsoft.com/office/drawing/2014/main" id="{2E2FA5B0-DABB-8C09-D0C3-8D731E8C20A3}"/>
              </a:ext>
            </a:extLst>
          </p:cNvPr>
          <p:cNvSpPr>
            <a:spLocks noGrp="1"/>
          </p:cNvSpPr>
          <p:nvPr>
            <p:ph type="title"/>
          </p:nvPr>
        </p:nvSpPr>
        <p:spPr>
          <a:xfrm>
            <a:off x="709168" y="112502"/>
            <a:ext cx="8928607" cy="591420"/>
          </a:xfrm>
        </p:spPr>
        <p:txBody>
          <a:bodyPr>
            <a:noAutofit/>
          </a:bodyPr>
          <a:lstStyle/>
          <a:p>
            <a:r>
              <a:rPr lang="en-TT" sz="2000" b="1" dirty="0">
                <a:solidFill>
                  <a:schemeClr val="accent1"/>
                </a:solidFill>
                <a:latin typeface="Futura Medium" panose="020B0602020204020303" pitchFamily="34" charset="-79"/>
                <a:ea typeface="Times New Roman" panose="02020603050405020304" pitchFamily="18" charset="0"/>
                <a:cs typeface="Futura Medium" panose="020B0602020204020303" pitchFamily="34" charset="-79"/>
              </a:rPr>
              <a:t>Response to  Global T20 World Cup M</a:t>
            </a:r>
            <a:r>
              <a:rPr lang="en-TT" sz="2000" b="1" dirty="0">
                <a:solidFill>
                  <a:schemeClr val="accent1"/>
                </a:solidFill>
                <a:effectLst/>
                <a:latin typeface="Futura Medium" panose="020B0602020204020303" pitchFamily="34" charset="-79"/>
                <a:ea typeface="Times New Roman" panose="02020603050405020304" pitchFamily="18" charset="0"/>
                <a:cs typeface="Futura Medium" panose="020B0602020204020303" pitchFamily="34" charset="-79"/>
              </a:rPr>
              <a:t>ass Gatherings Event </a:t>
            </a:r>
            <a:endParaRPr lang="en-GB" sz="2000" b="1" dirty="0">
              <a:solidFill>
                <a:schemeClr val="accent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81937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374879" y="-724858"/>
            <a:ext cx="10067387" cy="144971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Health Response Post </a:t>
            </a:r>
            <a:r>
              <a:rPr kumimoji="0" lang="en-US" sz="3200" b="0" i="0" u="none" strike="noStrike" kern="1200" cap="none" spc="0" normalizeH="0" baseline="0" noProof="0" dirty="0" err="1">
                <a:ln>
                  <a:noFill/>
                </a:ln>
                <a:solidFill>
                  <a:srgbClr val="2C70BA"/>
                </a:solidFill>
                <a:effectLst/>
                <a:uLnTx/>
                <a:uFillTx/>
                <a:latin typeface="Futura Std Light" panose="020B0402020204020303" pitchFamily="34" charset="0"/>
                <a:ea typeface="+mj-ea"/>
                <a:cs typeface="+mj-cs"/>
              </a:rPr>
              <a:t>Hurrican</a:t>
            </a:r>
            <a:r>
              <a:rPr lang="en-US" sz="3200" dirty="0"/>
              <a:t>e Beryl</a:t>
            </a:r>
            <a:endParaRPr kumimoji="0" lang="en-US" sz="32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endParaRP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5909400"/>
            <a:ext cx="12182354" cy="947644"/>
          </a:xfrm>
          <a:prstGeom prst="rect">
            <a:avLst/>
          </a:prstGeom>
        </p:spPr>
      </p:pic>
      <p:sp>
        <p:nvSpPr>
          <p:cNvPr id="6" name="TextBox 5">
            <a:extLst>
              <a:ext uri="{FF2B5EF4-FFF2-40B4-BE49-F238E27FC236}">
                <a16:creationId xmlns:a16="http://schemas.microsoft.com/office/drawing/2014/main" id="{F15B3481-B4B6-2AA3-5B7C-1F44C15F5C72}"/>
              </a:ext>
            </a:extLst>
          </p:cNvPr>
          <p:cNvSpPr txBox="1"/>
          <p:nvPr/>
        </p:nvSpPr>
        <p:spPr>
          <a:xfrm>
            <a:off x="854598" y="906526"/>
            <a:ext cx="4215409" cy="464742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Aptos" panose="020B0004020202020204" pitchFamily="34" charset="0"/>
                <a:cs typeface="Calibri" panose="020F0502020204030204" pitchFamily="34" charset="0"/>
              </a:rPr>
              <a:t>Letter of Support</a:t>
            </a:r>
            <a:endParaRPr lang="en-GB" dirty="0">
              <a:effectLst/>
              <a:latin typeface="Calibri" panose="020F0502020204030204" pitchFamily="34" charset="0"/>
              <a:ea typeface="Aptos" panose="020B0004020202020204" pitchFamily="34"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R</a:t>
            </a:r>
            <a:r>
              <a:rPr lang="en-GB" dirty="0">
                <a:effectLst/>
                <a:latin typeface="Calibri" panose="020F0502020204030204" pitchFamily="34" charset="0"/>
                <a:ea typeface="Calibri" panose="020F0502020204030204" pitchFamily="34" charset="0"/>
                <a:cs typeface="Calibri" panose="020F0502020204030204" pitchFamily="34" charset="0"/>
              </a:rPr>
              <a:t>apid health needs assessment</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L</a:t>
            </a:r>
            <a:r>
              <a:rPr lang="en-GB" dirty="0">
                <a:effectLst/>
                <a:latin typeface="Calibri" panose="020F0502020204030204" pitchFamily="34" charset="0"/>
                <a:ea typeface="Calibri" panose="020F0502020204030204" pitchFamily="34" charset="0"/>
                <a:cs typeface="Calibri" panose="020F0502020204030204" pitchFamily="34" charset="0"/>
              </a:rPr>
              <a:t>aboratory, </a:t>
            </a:r>
            <a:r>
              <a:rPr lang="en-GB" dirty="0">
                <a:effectLst/>
                <a:latin typeface="Calibri" panose="020F0502020204030204" pitchFamily="34" charset="0"/>
                <a:ea typeface="Times New Roman" panose="02020603050405020304" pitchFamily="18" charset="0"/>
                <a:cs typeface="Calibri" panose="020F0502020204030204" pitchFamily="34" charset="0"/>
              </a:rPr>
              <a:t>surveillance and response, technical guidelines, prevention and control of infectious diseases</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Times New Roman" panose="02020603050405020304" pitchFamily="18" charset="0"/>
                <a:cs typeface="Calibri" panose="020F0502020204030204" pitchFamily="34" charset="0"/>
              </a:rPr>
              <a:t>H</a:t>
            </a:r>
            <a:r>
              <a:rPr lang="en-GB" dirty="0">
                <a:effectLst/>
                <a:latin typeface="Calibri" panose="020F0502020204030204" pitchFamily="34" charset="0"/>
                <a:ea typeface="Times New Roman" panose="02020603050405020304" pitchFamily="18" charset="0"/>
                <a:cs typeface="Calibri" panose="020F0502020204030204" pitchFamily="34" charset="0"/>
              </a:rPr>
              <a:t>ealth and safety promotional materials</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Times New Roman" panose="02020603050405020304" pitchFamily="18" charset="0"/>
                <a:cs typeface="Calibri" panose="020F0502020204030204" pitchFamily="34" charset="0"/>
              </a:rPr>
              <a:t>S</a:t>
            </a:r>
            <a:r>
              <a:rPr lang="en-GB" dirty="0">
                <a:effectLst/>
                <a:latin typeface="Calibri" panose="020F0502020204030204" pitchFamily="34" charset="0"/>
                <a:ea typeface="Times New Roman" panose="02020603050405020304" pitchFamily="18" charset="0"/>
                <a:cs typeface="Calibri" panose="020F0502020204030204" pitchFamily="34" charset="0"/>
              </a:rPr>
              <a:t>helter surveillance tools (digitalized)</a:t>
            </a:r>
          </a:p>
          <a:p>
            <a:pPr marL="285750" indent="-285750">
              <a:spcBef>
                <a:spcPts val="600"/>
              </a:spcBef>
              <a:spcAft>
                <a:spcPts val="6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Health </a:t>
            </a:r>
            <a:r>
              <a:rPr lang="en-GB" dirty="0">
                <a:effectLst/>
                <a:latin typeface="Calibri" panose="020F0502020204030204" pitchFamily="34" charset="0"/>
                <a:ea typeface="Times New Roman" panose="02020603050405020304" pitchFamily="18" charset="0"/>
                <a:cs typeface="Calibri" panose="020F0502020204030204" pitchFamily="34" charset="0"/>
              </a:rPr>
              <a:t>Emergency Response Package to impacted islands</a:t>
            </a:r>
            <a:endParaRPr lang="en-GB" dirty="0">
              <a:latin typeface="Calibri" panose="020F0502020204030204" pitchFamily="34" charset="0"/>
              <a:ea typeface="Times New Roman" panose="02020603050405020304" pitchFamily="18"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GB" dirty="0">
                <a:effectLst/>
                <a:latin typeface="Calibri" panose="020F0502020204030204" pitchFamily="34" charset="0"/>
                <a:ea typeface="Aptos" panose="020B0004020202020204" pitchFamily="34" charset="0"/>
                <a:cs typeface="Calibri" panose="020F0502020204030204" pitchFamily="34" charset="0"/>
              </a:rPr>
              <a:t>Technical Guid</a:t>
            </a:r>
            <a:r>
              <a:rPr lang="en-GB" dirty="0">
                <a:latin typeface="Calibri" panose="020F0502020204030204" pitchFamily="34" charset="0"/>
                <a:ea typeface="Aptos" panose="020B0004020202020204" pitchFamily="34" charset="0"/>
                <a:cs typeface="Calibri" panose="020F0502020204030204" pitchFamily="34" charset="0"/>
              </a:rPr>
              <a:t>elines </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Deployment</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Public Health Emergency Supplies</a:t>
            </a:r>
          </a:p>
        </p:txBody>
      </p:sp>
      <p:pic>
        <p:nvPicPr>
          <p:cNvPr id="5" name="Content Placeholder 3">
            <a:extLst>
              <a:ext uri="{FF2B5EF4-FFF2-40B4-BE49-F238E27FC236}">
                <a16:creationId xmlns:a16="http://schemas.microsoft.com/office/drawing/2014/main" id="{69C7F624-73AB-DB32-1524-DCD8428C2E9F}"/>
              </a:ext>
            </a:extLst>
          </p:cNvPr>
          <p:cNvPicPr>
            <a:picLocks noChangeAspect="1"/>
          </p:cNvPicPr>
          <p:nvPr/>
        </p:nvPicPr>
        <p:blipFill>
          <a:blip r:embed="rId4"/>
          <a:stretch>
            <a:fillRect/>
          </a:stretch>
        </p:blipFill>
        <p:spPr>
          <a:xfrm>
            <a:off x="5960679" y="724858"/>
            <a:ext cx="4932275" cy="5364144"/>
          </a:xfrm>
          <a:prstGeom prst="rect">
            <a:avLst/>
          </a:prstGeom>
        </p:spPr>
      </p:pic>
      <p:pic>
        <p:nvPicPr>
          <p:cNvPr id="7" name="Picture 6" descr="A person and person shaking hands&#10;&#10;Description automatically generated">
            <a:extLst>
              <a:ext uri="{FF2B5EF4-FFF2-40B4-BE49-F238E27FC236}">
                <a16:creationId xmlns:a16="http://schemas.microsoft.com/office/drawing/2014/main" id="{0D8B3E26-05CF-D3C5-C705-7A3DD5218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260" y="2354301"/>
            <a:ext cx="2051304" cy="1538478"/>
          </a:xfrm>
          <a:prstGeom prst="rect">
            <a:avLst/>
          </a:prstGeom>
        </p:spPr>
      </p:pic>
    </p:spTree>
    <p:extLst>
      <p:ext uri="{BB962C8B-B14F-4D97-AF65-F5344CB8AC3E}">
        <p14:creationId xmlns:p14="http://schemas.microsoft.com/office/powerpoint/2010/main" val="157433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Une image contenant texte, Police, Graphique, capture d’écran&#10;&#10;Description générée automatiquement">
            <a:extLst>
              <a:ext uri="{FF2B5EF4-FFF2-40B4-BE49-F238E27FC236}">
                <a16:creationId xmlns:a16="http://schemas.microsoft.com/office/drawing/2014/main" id="{E1DCD31E-5C00-FB00-43A6-76E7A8D673E9}"/>
              </a:ext>
            </a:extLst>
          </p:cNvPr>
          <p:cNvPicPr>
            <a:picLocks noChangeAspect="1"/>
          </p:cNvPicPr>
          <p:nvPr/>
        </p:nvPicPr>
        <p:blipFill>
          <a:blip r:embed="rId2"/>
          <a:stretch>
            <a:fillRect/>
          </a:stretch>
        </p:blipFill>
        <p:spPr>
          <a:xfrm>
            <a:off x="9646" y="5778255"/>
            <a:ext cx="12182354" cy="1079745"/>
          </a:xfrm>
          <a:prstGeom prst="rect">
            <a:avLst/>
          </a:prstGeom>
        </p:spPr>
      </p:pic>
      <p:sp>
        <p:nvSpPr>
          <p:cNvPr id="2" name="Rectangle 1">
            <a:extLst>
              <a:ext uri="{FF2B5EF4-FFF2-40B4-BE49-F238E27FC236}">
                <a16:creationId xmlns:a16="http://schemas.microsoft.com/office/drawing/2014/main" id="{976B7A35-9F38-4603-1FE5-DA52C299B5F7}"/>
              </a:ext>
            </a:extLst>
          </p:cNvPr>
          <p:cNvSpPr/>
          <p:nvPr/>
        </p:nvSpPr>
        <p:spPr>
          <a:xfrm>
            <a:off x="481584" y="357169"/>
            <a:ext cx="3290316" cy="1079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Diagram 2">
            <a:extLst>
              <a:ext uri="{FF2B5EF4-FFF2-40B4-BE49-F238E27FC236}">
                <a16:creationId xmlns:a16="http://schemas.microsoft.com/office/drawing/2014/main" id="{0CBA6857-3BAF-08C7-A14C-6DC4640F927D}"/>
              </a:ext>
            </a:extLst>
          </p:cNvPr>
          <p:cNvGraphicFramePr/>
          <p:nvPr>
            <p:extLst>
              <p:ext uri="{D42A27DB-BD31-4B8C-83A1-F6EECF244321}">
                <p14:modId xmlns:p14="http://schemas.microsoft.com/office/powerpoint/2010/main" val="425600444"/>
              </p:ext>
            </p:extLst>
          </p:nvPr>
        </p:nvGraphicFramePr>
        <p:xfrm>
          <a:off x="481583" y="1277973"/>
          <a:ext cx="11228832" cy="5124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9E2E279-8692-6DC3-685B-9C80568EA4BD}"/>
              </a:ext>
            </a:extLst>
          </p:cNvPr>
          <p:cNvSpPr txBox="1"/>
          <p:nvPr/>
        </p:nvSpPr>
        <p:spPr>
          <a:xfrm>
            <a:off x="347174" y="200755"/>
            <a:ext cx="11497651"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strike="noStrike" kern="1200" cap="none" spc="0" normalizeH="0" baseline="0" noProof="0" dirty="0">
                <a:ln>
                  <a:noFill/>
                </a:ln>
                <a:solidFill>
                  <a:schemeClr val="accent1"/>
                </a:solidFill>
                <a:effectLst/>
                <a:uLnTx/>
                <a:uFillTx/>
                <a:latin typeface="Futura Medium" panose="020B0602020204020303" pitchFamily="34" charset="-79"/>
                <a:cs typeface="Futura Medium" panose="020B0602020204020303" pitchFamily="34" charset="-79"/>
              </a:rPr>
              <a:t>Executing Regional Pandemic Fund Grant to Improve Pandemic Preparedness, Prevention and Response</a:t>
            </a:r>
          </a:p>
        </p:txBody>
      </p:sp>
    </p:spTree>
    <p:extLst>
      <p:ext uri="{BB962C8B-B14F-4D97-AF65-F5344CB8AC3E}">
        <p14:creationId xmlns:p14="http://schemas.microsoft.com/office/powerpoint/2010/main" val="57868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AE7A70A-4052-44FC-0FBD-2AA512B53FB2}"/>
              </a:ext>
            </a:extLst>
          </p:cNvPr>
          <p:cNvSpPr/>
          <p:nvPr/>
        </p:nvSpPr>
        <p:spPr>
          <a:xfrm>
            <a:off x="536401" y="2347569"/>
            <a:ext cx="3711676" cy="446138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E36D3E7D-E34E-E513-CC4C-3BB861FEFB72}"/>
              </a:ext>
            </a:extLst>
          </p:cNvPr>
          <p:cNvSpPr/>
          <p:nvPr/>
        </p:nvSpPr>
        <p:spPr>
          <a:xfrm>
            <a:off x="4480739" y="2249246"/>
            <a:ext cx="3601063" cy="455971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30B56D4E-32F8-CB38-0B69-49620306D267}"/>
              </a:ext>
            </a:extLst>
          </p:cNvPr>
          <p:cNvSpPr/>
          <p:nvPr/>
        </p:nvSpPr>
        <p:spPr>
          <a:xfrm>
            <a:off x="8449595" y="2249246"/>
            <a:ext cx="3428999" cy="4559710"/>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533D"/>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406118E-5245-81FD-9B0F-6F6146A81DB3}"/>
              </a:ext>
            </a:extLst>
          </p:cNvPr>
          <p:cNvSpPr txBox="1"/>
          <p:nvPr/>
        </p:nvSpPr>
        <p:spPr>
          <a:xfrm>
            <a:off x="454742" y="756329"/>
            <a:ext cx="11380835" cy="92333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T" sz="1800" b="1" i="1" u="none" strike="noStrike" kern="1200" cap="none" spc="0" normalizeH="0" baseline="0" noProof="0" dirty="0">
                <a:ln>
                  <a:noFill/>
                </a:ln>
                <a:solidFill>
                  <a:srgbClr val="CCDDEA">
                    <a:lumMod val="25000"/>
                  </a:srgbClr>
                </a:solidFill>
                <a:effectLst/>
                <a:uLnTx/>
                <a:uFillTx/>
                <a:latin typeface="Arial" panose="020B0604020202020204"/>
                <a:ea typeface="Calibri" panose="020F0502020204030204" pitchFamily="34" charset="0"/>
                <a:cs typeface="+mn-cs"/>
              </a:rPr>
              <a:t>Outcome 1: </a:t>
            </a:r>
            <a:r>
              <a:rPr kumimoji="0" lang="en-TT" sz="1800" b="0" i="1" u="none" strike="noStrike" kern="1200" cap="none" spc="0" normalizeH="0" baseline="0" noProof="0" dirty="0">
                <a:ln>
                  <a:noFill/>
                </a:ln>
                <a:solidFill>
                  <a:srgbClr val="CCDDEA">
                    <a:lumMod val="25000"/>
                  </a:srgbClr>
                </a:solidFill>
                <a:effectLst/>
                <a:uLnTx/>
                <a:uFillTx/>
                <a:latin typeface="Arial" panose="020B0604020202020204"/>
                <a:ea typeface="Calibri" panose="020F0502020204030204" pitchFamily="34" charset="0"/>
                <a:cs typeface="+mn-cs"/>
              </a:rPr>
              <a:t>Demonstrated capacity to prevent detect and respond to outbreaks through Functional, integrated EWS surveillance system in CARPHA and in CMS, and CARPHA and CMS are prepared to respond to public health emergencies</a:t>
            </a:r>
            <a:r>
              <a:rPr kumimoji="0" lang="en-TT" sz="1800" b="0" i="1" u="none" strike="noStrike" kern="1200" cap="none" spc="0" normalizeH="0" baseline="0" noProof="0" dirty="0">
                <a:ln>
                  <a:noFill/>
                </a:ln>
                <a:solidFill>
                  <a:srgbClr val="CCDDEA">
                    <a:lumMod val="25000"/>
                  </a:srgbClr>
                </a:solidFill>
                <a:effectLst/>
                <a:uLnTx/>
                <a:uFillTx/>
                <a:latin typeface="Arial" panose="020B0604020202020204"/>
                <a:ea typeface="+mn-ea"/>
                <a:cs typeface="+mn-cs"/>
              </a:rPr>
              <a:t> </a:t>
            </a:r>
            <a:endParaRPr kumimoji="0" lang="en-US" sz="1800" b="0" i="1" u="none" strike="noStrike" kern="1200" cap="none" spc="0" normalizeH="0" baseline="0" noProof="0" dirty="0">
              <a:ln>
                <a:noFill/>
              </a:ln>
              <a:solidFill>
                <a:srgbClr val="CCDDEA">
                  <a:lumMod val="25000"/>
                </a:srgbClr>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8CF9DD9-C694-F76E-8114-8E21E6FF5FD0}"/>
              </a:ext>
            </a:extLst>
          </p:cNvPr>
          <p:cNvSpPr txBox="1"/>
          <p:nvPr/>
        </p:nvSpPr>
        <p:spPr>
          <a:xfrm>
            <a:off x="772105" y="2645451"/>
            <a:ext cx="3601064" cy="40421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Electronic regional integrated surveillance system</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Syndromic surveillance</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Integrated FBD &amp; zoonoses</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Integrated VBD</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Visitor-based surveillance</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Event-based surveillance</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Climate early-warning system</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Preparedness and outbreak response via regional tools, simulation exercises, training, action plans</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Regional Coordination</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Date sharing mechanisms</a:t>
            </a:r>
          </a:p>
          <a:p>
            <a:pPr marL="285750" marR="0" lvl="0" indent="-285750" algn="l" defTabSz="914400" rtl="0" eaLnBrk="1" fontAlgn="auto" latinLnBrk="0" hangingPunct="1">
              <a:lnSpc>
                <a:spcPct val="100000"/>
              </a:lnSpc>
              <a:spcBef>
                <a:spcPts val="200"/>
              </a:spcBef>
              <a:spcAft>
                <a:spcPts val="0"/>
              </a:spcAft>
              <a:buClrTx/>
              <a:buSzTx/>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Emergency Op Center</a:t>
            </a:r>
          </a:p>
        </p:txBody>
      </p:sp>
      <p:sp>
        <p:nvSpPr>
          <p:cNvPr id="11" name="TextBox 10">
            <a:extLst>
              <a:ext uri="{FF2B5EF4-FFF2-40B4-BE49-F238E27FC236}">
                <a16:creationId xmlns:a16="http://schemas.microsoft.com/office/drawing/2014/main" id="{026B0FF6-CEB0-3CB2-0B50-F17FD877BF1D}"/>
              </a:ext>
            </a:extLst>
          </p:cNvPr>
          <p:cNvSpPr txBox="1"/>
          <p:nvPr/>
        </p:nvSpPr>
        <p:spPr>
          <a:xfrm>
            <a:off x="651389" y="1815371"/>
            <a:ext cx="3481700" cy="708707"/>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A58FA8FD-19C4-1B37-C30E-DD86FF093DB1}"/>
              </a:ext>
            </a:extLst>
          </p:cNvPr>
          <p:cNvSpPr txBox="1"/>
          <p:nvPr/>
        </p:nvSpPr>
        <p:spPr>
          <a:xfrm>
            <a:off x="483281" y="1930846"/>
            <a:ext cx="36256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a:ea typeface="+mn-ea"/>
                <a:cs typeface="Arial"/>
              </a:rPr>
              <a:t>Surveillance and Early Warning and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13" name="TextBox 12">
            <a:extLst>
              <a:ext uri="{FF2B5EF4-FFF2-40B4-BE49-F238E27FC236}">
                <a16:creationId xmlns:a16="http://schemas.microsoft.com/office/drawing/2014/main" id="{C858C992-161F-E4F8-178A-E3F402DCD99E}"/>
              </a:ext>
            </a:extLst>
          </p:cNvPr>
          <p:cNvSpPr txBox="1"/>
          <p:nvPr/>
        </p:nvSpPr>
        <p:spPr>
          <a:xfrm>
            <a:off x="4653655" y="1894399"/>
            <a:ext cx="3158614" cy="589936"/>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0107800-763F-65E6-0FC6-38D46E788C40}"/>
              </a:ext>
            </a:extLst>
          </p:cNvPr>
          <p:cNvSpPr txBox="1"/>
          <p:nvPr/>
        </p:nvSpPr>
        <p:spPr>
          <a:xfrm>
            <a:off x="4538667" y="1954545"/>
            <a:ext cx="33429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a:ea typeface="+mn-ea"/>
                <a:cs typeface="Arial"/>
              </a:rPr>
              <a:t>Laboratory systems</a:t>
            </a:r>
          </a:p>
        </p:txBody>
      </p:sp>
      <p:sp>
        <p:nvSpPr>
          <p:cNvPr id="15" name="TextBox 14">
            <a:extLst>
              <a:ext uri="{FF2B5EF4-FFF2-40B4-BE49-F238E27FC236}">
                <a16:creationId xmlns:a16="http://schemas.microsoft.com/office/drawing/2014/main" id="{3561387E-E904-E3BE-A4AD-D70ED1826DF9}"/>
              </a:ext>
            </a:extLst>
          </p:cNvPr>
          <p:cNvSpPr txBox="1"/>
          <p:nvPr/>
        </p:nvSpPr>
        <p:spPr>
          <a:xfrm>
            <a:off x="8738415" y="1937220"/>
            <a:ext cx="2851355" cy="430161"/>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2264BE36-15B5-C01E-7864-044A7A3C9181}"/>
              </a:ext>
            </a:extLst>
          </p:cNvPr>
          <p:cNvSpPr txBox="1"/>
          <p:nvPr/>
        </p:nvSpPr>
        <p:spPr>
          <a:xfrm>
            <a:off x="8492610" y="2020440"/>
            <a:ext cx="33429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a:ea typeface="+mn-ea"/>
                <a:cs typeface="Arial"/>
              </a:rPr>
              <a:t>Workforce Capacity</a:t>
            </a:r>
          </a:p>
        </p:txBody>
      </p:sp>
      <p:sp>
        <p:nvSpPr>
          <p:cNvPr id="17" name="TextBox 16">
            <a:extLst>
              <a:ext uri="{FF2B5EF4-FFF2-40B4-BE49-F238E27FC236}">
                <a16:creationId xmlns:a16="http://schemas.microsoft.com/office/drawing/2014/main" id="{4ED15F90-F2CE-77AA-F20E-12D89ABA94C3}"/>
              </a:ext>
            </a:extLst>
          </p:cNvPr>
          <p:cNvSpPr txBox="1"/>
          <p:nvPr/>
        </p:nvSpPr>
        <p:spPr>
          <a:xfrm>
            <a:off x="8590931" y="2560765"/>
            <a:ext cx="333067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Training for PPR via FELTP</a:t>
            </a: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 (frontline and intermediate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Regional Multisectoral Workforce Strategy: </a:t>
            </a: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strategy and protocols, SOPs, tech guidelines, Min. Standards for animals, env. &amp; human health staffing &amp; implement strategy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T" sz="1600" b="0" i="0" u="none" strike="noStrike" kern="1200" cap="none" spc="0" normalizeH="0" baseline="0" noProof="0" dirty="0">
                <a:ln>
                  <a:noFill/>
                </a:ln>
                <a:solidFill>
                  <a:prstClr val="white"/>
                </a:solidFill>
                <a:effectLst/>
                <a:uLnTx/>
                <a:uFillTx/>
                <a:latin typeface="Arial" panose="020B0604020202020204"/>
                <a:ea typeface="Calibri" panose="020F0502020204030204" pitchFamily="34" charset="0"/>
                <a:cs typeface="+mn-cs"/>
              </a:rPr>
              <a:t>Multi-sectoral workforce and establishing Regional Rapid Response Teams for </a:t>
            </a:r>
            <a:r>
              <a:rPr kumimoji="0" lang="en-TT" sz="1600" b="1" i="0" u="none" strike="noStrike" kern="1200" cap="none" spc="0" normalizeH="0" baseline="0" noProof="0" dirty="0">
                <a:ln>
                  <a:noFill/>
                </a:ln>
                <a:solidFill>
                  <a:prstClr val="white"/>
                </a:solidFill>
                <a:effectLst/>
                <a:uLnTx/>
                <a:uFillTx/>
                <a:latin typeface="Arial" panose="020B0604020202020204"/>
                <a:ea typeface="Calibri" panose="020F0502020204030204" pitchFamily="34" charset="0"/>
                <a:cs typeface="+mn-cs"/>
              </a:rPr>
              <a:t>surge capacity</a:t>
            </a:r>
            <a:r>
              <a:rPr kumimoji="0" lang="en-TT" sz="16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a:rPr>
              <a:t>Rapid Response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T" sz="1600" b="0" i="0" u="none" strike="noStrike" kern="1200" cap="none" spc="0" normalizeH="0" baseline="0" noProof="0" dirty="0">
                <a:ln>
                  <a:noFill/>
                </a:ln>
                <a:solidFill>
                  <a:prstClr val="white"/>
                </a:solidFill>
                <a:effectLst/>
                <a:uLnTx/>
                <a:uFillTx/>
                <a:latin typeface="Arial" panose="020B0604020202020204"/>
                <a:ea typeface="Calibri" panose="020F0502020204030204" pitchFamily="34" charset="0"/>
                <a:cs typeface="Calibri" panose="020F0502020204030204" pitchFamily="34" charset="0"/>
              </a:rPr>
              <a:t>Conducting Health </a:t>
            </a:r>
            <a:r>
              <a:rPr kumimoji="0" lang="en-TT" sz="1600" b="1" i="0" u="none" strike="noStrike" kern="1200" cap="none" spc="0" normalizeH="0" baseline="0" noProof="0" dirty="0">
                <a:ln>
                  <a:noFill/>
                </a:ln>
                <a:solidFill>
                  <a:prstClr val="white"/>
                </a:solidFill>
                <a:effectLst/>
                <a:uLnTx/>
                <a:uFillTx/>
                <a:latin typeface="Arial" panose="020B0604020202020204"/>
                <a:ea typeface="Calibri" panose="020F0502020204030204" pitchFamily="34" charset="0"/>
                <a:cs typeface="Calibri" panose="020F0502020204030204" pitchFamily="34" charset="0"/>
              </a:rPr>
              <a:t>communications training</a:t>
            </a:r>
            <a:endParaRPr kumimoji="0" lang="en-TT" sz="1600" b="1" i="0" u="none" strike="noStrike" kern="12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a:endParaRPr>
          </a:p>
        </p:txBody>
      </p:sp>
      <p:sp>
        <p:nvSpPr>
          <p:cNvPr id="18" name="TextBox 17">
            <a:extLst>
              <a:ext uri="{FF2B5EF4-FFF2-40B4-BE49-F238E27FC236}">
                <a16:creationId xmlns:a16="http://schemas.microsoft.com/office/drawing/2014/main" id="{8955C33B-292A-1AEF-FDB3-CC7AD707B95D}"/>
              </a:ext>
            </a:extLst>
          </p:cNvPr>
          <p:cNvSpPr txBox="1"/>
          <p:nvPr/>
        </p:nvSpPr>
        <p:spPr>
          <a:xfrm>
            <a:off x="4658032" y="2464003"/>
            <a:ext cx="34290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a:rPr>
              <a:t>Testing: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t>expansion, capacity building and reagents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a:rPr>
              <a:t>AMR: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t>re-establishment of general AMR surveillance improvement, whole genomic sequencing (SS and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a:rPr>
              <a:t>Sample Transportation: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t>RSS &amp; alternative means, courier services MOUs with regional carriers alternatively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Arial"/>
              </a:rPr>
              <a:t>Biosafety &amp; Biosecurity: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t>Assessments, policies and regulations, training in "infectious substances shipping"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2" name="TextBox 1">
            <a:extLst>
              <a:ext uri="{FF2B5EF4-FFF2-40B4-BE49-F238E27FC236}">
                <a16:creationId xmlns:a16="http://schemas.microsoft.com/office/drawing/2014/main" id="{CCACC118-9922-116E-C3AE-77870834738C}"/>
              </a:ext>
            </a:extLst>
          </p:cNvPr>
          <p:cNvSpPr txBox="1"/>
          <p:nvPr/>
        </p:nvSpPr>
        <p:spPr>
          <a:xfrm>
            <a:off x="483281" y="170417"/>
            <a:ext cx="9359730" cy="584775"/>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solidFill>
                <a:effectLst/>
                <a:uLnTx/>
                <a:uFillTx/>
                <a:latin typeface="FUTURA MEDIUM" panose="020B0602020204020303" pitchFamily="34" charset="-79"/>
                <a:cs typeface="FUTURA MEDIUM" panose="020B0602020204020303" pitchFamily="34" charset="-79"/>
              </a:rPr>
              <a:t> Activities for Outcome 1 </a:t>
            </a:r>
          </a:p>
        </p:txBody>
      </p:sp>
    </p:spTree>
    <p:extLst>
      <p:ext uri="{BB962C8B-B14F-4D97-AF65-F5344CB8AC3E}">
        <p14:creationId xmlns:p14="http://schemas.microsoft.com/office/powerpoint/2010/main" val="23691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481886" y="2463510"/>
            <a:ext cx="6270324" cy="369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latin typeface="Calibri" panose="020F0502020204030204" pitchFamily="34" charset="0"/>
                <a:ea typeface="+mn-ea"/>
                <a:cs typeface="Calibri" panose="020F0502020204030204" pitchFamily="34" charset="0"/>
              </a:rPr>
              <a:t>Sole Public Health Agency  for the Caribbean </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CARICOM Institution with responsibility for Public Health</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Merger of former 5 Regional Health Institutions</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Established by CARICOM Inter-Governmental Agreement  2</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nd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July 2011. Operational 1</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st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January 2013</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Headquartered in Trinidad and Tobago with campuses in  Saint Lucia and Jamaica</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1800" dirty="0">
                <a:solidFill>
                  <a:srgbClr val="000000">
                    <a:lumMod val="85000"/>
                    <a:lumOff val="15000"/>
                  </a:srgbClr>
                </a:solidFill>
                <a:latin typeface="Calibri" panose="020F0502020204030204" pitchFamily="34" charset="0"/>
                <a:ea typeface="+mn-ea"/>
                <a:cs typeface="Calibri" panose="020F0502020204030204" pitchFamily="34" charset="0"/>
              </a:rPr>
              <a:t>S</a:t>
            </a:r>
            <a:r>
              <a:rPr lang="en-US" sz="1800" dirty="0">
                <a:solidFill>
                  <a:srgbClr val="000000">
                    <a:lumMod val="85000"/>
                    <a:lumOff val="15000"/>
                  </a:srgbClr>
                </a:solidFill>
                <a:latin typeface="Calibri" panose="020F0502020204030204" pitchFamily="34" charset="0"/>
                <a:cs typeface="Calibri" panose="020F0502020204030204" pitchFamily="34" charset="0"/>
              </a:rPr>
              <a:t>erves </a:t>
            </a:r>
            <a:r>
              <a:rPr lang="en-US" sz="1800" b="1" dirty="0">
                <a:solidFill>
                  <a:srgbClr val="000000">
                    <a:lumMod val="85000"/>
                    <a:lumOff val="15000"/>
                  </a:srgbClr>
                </a:solidFill>
                <a:latin typeface="Calibri" panose="020F0502020204030204" pitchFamily="34" charset="0"/>
                <a:cs typeface="Calibri" panose="020F0502020204030204" pitchFamily="34" charset="0"/>
              </a:rPr>
              <a:t>26</a:t>
            </a:r>
            <a:r>
              <a:rPr lang="en-US" sz="1800" dirty="0">
                <a:solidFill>
                  <a:srgbClr val="000000">
                    <a:lumMod val="85000"/>
                    <a:lumOff val="15000"/>
                  </a:srgbClr>
                </a:solidFill>
                <a:latin typeface="Calibri" panose="020F0502020204030204" pitchFamily="34" charset="0"/>
                <a:cs typeface="Calibri" panose="020F0502020204030204" pitchFamily="34" charset="0"/>
              </a:rPr>
              <a:t> CARPHA Member States  /countries </a:t>
            </a:r>
            <a:endPar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2912907" y="192615"/>
            <a:ext cx="4107083" cy="58830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CARPHA</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146805" y="6099992"/>
            <a:ext cx="11968995" cy="758007"/>
          </a:xfrm>
          <a:prstGeom prst="rect">
            <a:avLst/>
          </a:prstGeom>
        </p:spPr>
      </p:pic>
      <p:sp>
        <p:nvSpPr>
          <p:cNvPr id="2" name="TextBox 1">
            <a:extLst>
              <a:ext uri="{FF2B5EF4-FFF2-40B4-BE49-F238E27FC236}">
                <a16:creationId xmlns:a16="http://schemas.microsoft.com/office/drawing/2014/main" id="{BA8B1C2C-2266-06D4-E775-1A1023F39332}"/>
              </a:ext>
            </a:extLst>
          </p:cNvPr>
          <p:cNvSpPr txBox="1"/>
          <p:nvPr/>
        </p:nvSpPr>
        <p:spPr>
          <a:xfrm>
            <a:off x="3672400" y="737965"/>
            <a:ext cx="4255069" cy="1405037"/>
          </a:xfrm>
          <a:prstGeom prst="rect">
            <a:avLst/>
          </a:prstGeom>
          <a:solidFill>
            <a:schemeClr val="accent6">
              <a:lumMod val="20000"/>
              <a:lumOff val="80000"/>
            </a:schemeClr>
          </a:solidFill>
        </p:spPr>
        <p:txBody>
          <a:bodyPr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FUTURA MEDIUM" panose="020B0602020204020303" pitchFamily="34" charset="-79"/>
                <a:cs typeface="FUTURA MEDIUM" panose="020B0602020204020303" pitchFamily="34" charset="-79"/>
              </a:rPr>
              <a:t>MISSION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Futura Medium" panose="020B0602020204020303" pitchFamily="34" charset="-79"/>
              <a:cs typeface="Futura Medium" panose="020B0602020204020303" pitchFamily="34" charset="-79"/>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Futura Medium" panose="020B0602020204020303" pitchFamily="34" charset="-79"/>
                <a:cs typeface="Futura Medium" panose="020B0602020204020303" pitchFamily="34" charset="-79"/>
              </a:rPr>
              <a:t>As a professional organisation to build Member States capacity to prevent disease and promote health and wellness through leadership, partnership and innovations in Public Health</a:t>
            </a:r>
          </a:p>
        </p:txBody>
      </p:sp>
      <p:sp>
        <p:nvSpPr>
          <p:cNvPr id="6" name="TextBox 5">
            <a:extLst>
              <a:ext uri="{FF2B5EF4-FFF2-40B4-BE49-F238E27FC236}">
                <a16:creationId xmlns:a16="http://schemas.microsoft.com/office/drawing/2014/main" id="{5043CCEB-C45E-5BBF-355D-6EB6D8FBC029}"/>
              </a:ext>
            </a:extLst>
          </p:cNvPr>
          <p:cNvSpPr txBox="1"/>
          <p:nvPr/>
        </p:nvSpPr>
        <p:spPr>
          <a:xfrm>
            <a:off x="318950" y="758007"/>
            <a:ext cx="3133616" cy="1384995"/>
          </a:xfrm>
          <a:prstGeom prst="rect">
            <a:avLst/>
          </a:prstGeom>
          <a:solidFill>
            <a:schemeClr val="accent5">
              <a:lumMod val="20000"/>
              <a:lumOff val="80000"/>
            </a:schemeClr>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a:rPr>
              <a:t>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rPr>
              <a:t>Health </a:t>
            </a:r>
            <a:r>
              <a:rPr kumimoji="0" lang="en-GB" sz="1600" b="0" i="0" u="none" strike="noStrike" kern="1200" cap="none" spc="0" normalizeH="0" baseline="0" noProof="0" dirty="0">
                <a:ln>
                  <a:noFill/>
                </a:ln>
                <a:solidFill>
                  <a:srgbClr val="000000"/>
                </a:solidFill>
                <a:effectLst/>
                <a:uLnTx/>
                <a:uFillTx/>
                <a:latin typeface="Futura Medium" panose="020B0602020204020303" pitchFamily="34" charset="-79"/>
                <a:cs typeface="Futura Medium" panose="020B0602020204020303" pitchFamily="34" charset="-79"/>
              </a:rPr>
              <a:t>People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rPr>
              <a:t>Healthy Spaces</a:t>
            </a:r>
            <a:endParaRPr kumimoji="0" lang="en-GB" sz="1600" b="0" i="0" u="none" strike="noStrike" kern="1200" cap="none" spc="0" normalizeH="0" baseline="0" noProof="0" dirty="0">
              <a:ln>
                <a:noFill/>
              </a:ln>
              <a:solidFill>
                <a:srgbClr val="000000"/>
              </a:solidFill>
              <a:effectLst/>
              <a:uLnTx/>
              <a:uFillTx/>
              <a:latin typeface="Arial" panose="020B0604020202020204"/>
              <a:cs typeface="Arial" panose="020B0604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rPr>
              <a:t>Healthy Caribbean</a:t>
            </a:r>
            <a:r>
              <a:rPr kumimoji="0" lang="en-GB" sz="1600" b="1" i="0" u="none" strike="noStrike" kern="1200" cap="none" spc="0" normalizeH="0" baseline="0" noProof="0" dirty="0">
                <a:ln>
                  <a:noFill/>
                </a:ln>
                <a:solidFill>
                  <a:srgbClr val="000000"/>
                </a:solidFill>
                <a:effectLst/>
                <a:uLnTx/>
                <a:uFillTx/>
                <a:latin typeface="Arial" panose="020B0604020202020204"/>
              </a:rPr>
              <a:t> </a:t>
            </a:r>
          </a:p>
        </p:txBody>
      </p:sp>
      <p:pic>
        <p:nvPicPr>
          <p:cNvPr id="7" name="Picture 6">
            <a:extLst>
              <a:ext uri="{FF2B5EF4-FFF2-40B4-BE49-F238E27FC236}">
                <a16:creationId xmlns:a16="http://schemas.microsoft.com/office/drawing/2014/main" id="{8FB1FDB9-400E-C615-91FF-E9749034C8AC}"/>
              </a:ext>
            </a:extLst>
          </p:cNvPr>
          <p:cNvPicPr>
            <a:picLocks noChangeAspect="1"/>
          </p:cNvPicPr>
          <p:nvPr/>
        </p:nvPicPr>
        <p:blipFill>
          <a:blip r:embed="rId4"/>
          <a:stretch>
            <a:fillRect/>
          </a:stretch>
        </p:blipFill>
        <p:spPr>
          <a:xfrm>
            <a:off x="8418274" y="248557"/>
            <a:ext cx="3291840" cy="4543264"/>
          </a:xfrm>
          <a:prstGeom prst="rect">
            <a:avLst/>
          </a:prstGeom>
        </p:spPr>
      </p:pic>
      <p:pic>
        <p:nvPicPr>
          <p:cNvPr id="5" name="Picture 4">
            <a:extLst>
              <a:ext uri="{FF2B5EF4-FFF2-40B4-BE49-F238E27FC236}">
                <a16:creationId xmlns:a16="http://schemas.microsoft.com/office/drawing/2014/main" id="{BDD8F1AF-F68B-A9B7-3154-DA360BD2FECB}"/>
              </a:ext>
            </a:extLst>
          </p:cNvPr>
          <p:cNvPicPr>
            <a:picLocks noChangeAspect="1"/>
          </p:cNvPicPr>
          <p:nvPr/>
        </p:nvPicPr>
        <p:blipFill rotWithShape="1">
          <a:blip r:embed="rId5"/>
          <a:srcRect t="1984" r="1437" b="-1"/>
          <a:stretch/>
        </p:blipFill>
        <p:spPr>
          <a:xfrm>
            <a:off x="6972473" y="2540231"/>
            <a:ext cx="4737641" cy="3579804"/>
          </a:xfrm>
          <a:prstGeom prst="rect">
            <a:avLst/>
          </a:prstGeom>
        </p:spPr>
      </p:pic>
    </p:spTree>
    <p:extLst>
      <p:ext uri="{BB962C8B-B14F-4D97-AF65-F5344CB8AC3E}">
        <p14:creationId xmlns:p14="http://schemas.microsoft.com/office/powerpoint/2010/main" val="203134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4325634-1F55-7534-E272-DD9609C9D434}"/>
              </a:ext>
            </a:extLst>
          </p:cNvPr>
          <p:cNvGraphicFramePr/>
          <p:nvPr>
            <p:extLst>
              <p:ext uri="{D42A27DB-BD31-4B8C-83A1-F6EECF244321}">
                <p14:modId xmlns:p14="http://schemas.microsoft.com/office/powerpoint/2010/main" val="2116172868"/>
              </p:ext>
            </p:extLst>
          </p:nvPr>
        </p:nvGraphicFramePr>
        <p:xfrm>
          <a:off x="276110" y="1294565"/>
          <a:ext cx="11639779" cy="4229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B2DB78F6-E6AB-FCFE-E32E-52BCA4F63EC2}"/>
              </a:ext>
            </a:extLst>
          </p:cNvPr>
          <p:cNvSpPr/>
          <p:nvPr/>
        </p:nvSpPr>
        <p:spPr>
          <a:xfrm>
            <a:off x="483281" y="375556"/>
            <a:ext cx="3860119" cy="875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CCACC118-9922-116E-C3AE-77870834738C}"/>
              </a:ext>
            </a:extLst>
          </p:cNvPr>
          <p:cNvSpPr txBox="1"/>
          <p:nvPr/>
        </p:nvSpPr>
        <p:spPr>
          <a:xfrm>
            <a:off x="410707" y="200300"/>
            <a:ext cx="935973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chemeClr val="accent1"/>
                </a:solidFill>
                <a:effectLst/>
                <a:uLnTx/>
                <a:uFillTx/>
                <a:latin typeface="Futura Medium" panose="020B0602020204020303" pitchFamily="34" charset="-79"/>
                <a:cs typeface="Futura Medium" panose="020B0602020204020303" pitchFamily="34" charset="-79"/>
              </a:rPr>
              <a:t> Activities for Outcome 2</a:t>
            </a:r>
          </a:p>
        </p:txBody>
      </p:sp>
      <p:sp>
        <p:nvSpPr>
          <p:cNvPr id="9" name="TextBox 8">
            <a:extLst>
              <a:ext uri="{FF2B5EF4-FFF2-40B4-BE49-F238E27FC236}">
                <a16:creationId xmlns:a16="http://schemas.microsoft.com/office/drawing/2014/main" id="{0406118E-5245-81FD-9B0F-6F6146A81DB3}"/>
              </a:ext>
            </a:extLst>
          </p:cNvPr>
          <p:cNvSpPr txBox="1"/>
          <p:nvPr/>
        </p:nvSpPr>
        <p:spPr>
          <a:xfrm>
            <a:off x="519256" y="823490"/>
            <a:ext cx="9142632" cy="37375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marL="90170" marR="31115" lvl="0" indent="0" algn="l" defTabSz="914400" rtl="0" eaLnBrk="1" fontAlgn="auto" latinLnBrk="0" hangingPunct="1">
              <a:lnSpc>
                <a:spcPct val="107000"/>
              </a:lnSpc>
              <a:spcBef>
                <a:spcPts val="0"/>
              </a:spcBef>
              <a:spcAft>
                <a:spcPts val="800"/>
              </a:spcAft>
              <a:buClrTx/>
              <a:buSzTx/>
              <a:buFontTx/>
              <a:buNone/>
              <a:tabLst/>
              <a:defRPr/>
            </a:pPr>
            <a:r>
              <a:rPr kumimoji="0" lang="en-TT" sz="1800" b="1" i="0" u="none" strike="noStrike" kern="1200" cap="none" spc="0" normalizeH="0" baseline="0" noProof="0" dirty="0">
                <a:ln>
                  <a:noFill/>
                </a:ln>
                <a:solidFill>
                  <a:srgbClr val="333D47"/>
                </a:solidFill>
                <a:effectLst/>
                <a:uLnTx/>
                <a:uFillTx/>
                <a:latin typeface="Calibri" panose="020F0502020204030204" pitchFamily="34" charset="0"/>
                <a:ea typeface="Calibri" panose="020F0502020204030204" pitchFamily="34" charset="0"/>
                <a:cs typeface="Calibri" panose="020F0502020204030204" pitchFamily="34" charset="0"/>
              </a:rPr>
              <a:t>Outcome 2: </a:t>
            </a:r>
            <a:r>
              <a:rPr kumimoji="0" lang="en-TT" sz="1800" b="0" i="0" u="none" strike="noStrike" kern="1200" cap="none" spc="0" normalizeH="0" baseline="0" noProof="0" dirty="0">
                <a:ln>
                  <a:noFill/>
                </a:ln>
                <a:solidFill>
                  <a:srgbClr val="333D47"/>
                </a:solidFill>
                <a:effectLst/>
                <a:uLnTx/>
                <a:uFillTx/>
                <a:latin typeface="Calibri" panose="020F0502020204030204" pitchFamily="34" charset="0"/>
                <a:ea typeface="Calibri" panose="020F0502020204030204" pitchFamily="34" charset="0"/>
                <a:cs typeface="+mn-cs"/>
              </a:rPr>
              <a:t>Increased cooperation in the Caribbean  for preparedness and response efforts. </a:t>
            </a:r>
            <a:endParaRPr kumimoji="0" lang="en-US" sz="1800" b="0" i="1" u="none" strike="noStrike" kern="1200" cap="none" spc="0" normalizeH="0" baseline="0" noProof="0" dirty="0">
              <a:ln>
                <a:noFill/>
              </a:ln>
              <a:solidFill>
                <a:srgbClr val="CCDDEA">
                  <a:lumMod val="25000"/>
                </a:srgbClr>
              </a:solidFill>
              <a:effectLst/>
              <a:uLnTx/>
              <a:uFillTx/>
              <a:latin typeface="Arial" panose="020B0604020202020204"/>
              <a:ea typeface="+mn-ea"/>
              <a:cs typeface="+mn-cs"/>
            </a:endParaRPr>
          </a:p>
        </p:txBody>
      </p:sp>
      <p:pic>
        <p:nvPicPr>
          <p:cNvPr id="4" name="Image 2" descr="Une image contenant texte, Police, Graphique, capture d’écran&#10;&#10;Description générée automatiquement">
            <a:extLst>
              <a:ext uri="{FF2B5EF4-FFF2-40B4-BE49-F238E27FC236}">
                <a16:creationId xmlns:a16="http://schemas.microsoft.com/office/drawing/2014/main" id="{EE9A2D23-AFB1-7A2A-558D-62EFF1B9ECF3}"/>
              </a:ext>
            </a:extLst>
          </p:cNvPr>
          <p:cNvPicPr>
            <a:picLocks noChangeAspect="1"/>
          </p:cNvPicPr>
          <p:nvPr/>
        </p:nvPicPr>
        <p:blipFill>
          <a:blip r:embed="rId7"/>
          <a:stretch>
            <a:fillRect/>
          </a:stretch>
        </p:blipFill>
        <p:spPr>
          <a:xfrm>
            <a:off x="9645" y="6034510"/>
            <a:ext cx="12182354" cy="822534"/>
          </a:xfrm>
          <a:prstGeom prst="rect">
            <a:avLst/>
          </a:prstGeom>
        </p:spPr>
      </p:pic>
    </p:spTree>
    <p:extLst>
      <p:ext uri="{BB962C8B-B14F-4D97-AF65-F5344CB8AC3E}">
        <p14:creationId xmlns:p14="http://schemas.microsoft.com/office/powerpoint/2010/main" val="282785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458719" y="1435055"/>
            <a:ext cx="5932653" cy="4612611"/>
          </a:xfrm>
          <a:prstGeom prst="rect">
            <a:avLst/>
          </a:prstGeom>
          <a:solidFill>
            <a:schemeClr val="accent1">
              <a:lumMod val="40000"/>
              <a:lumOff val="60000"/>
            </a:schemeClr>
          </a:solidFill>
          <a:ln>
            <a:noFill/>
          </a:ln>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a:spcBef>
                <a:spcPts val="600"/>
              </a:spcBef>
              <a:buFont typeface="Arial" panose="020F0502020204030204" pitchFamily="34" charset="0"/>
              <a:buChar char="•"/>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CWC E&amp;R Mass gathering </a:t>
            </a:r>
            <a:r>
              <a:rPr lang="en-TT" sz="1800" b="1" dirty="0">
                <a:solidFill>
                  <a:schemeClr val="tx1"/>
                </a:solidFill>
                <a:latin typeface="Calibri" panose="020F0502020204030204" pitchFamily="34" charset="0"/>
                <a:ea typeface="Calibri" panose="020F0502020204030204" pitchFamily="34" charset="0"/>
                <a:cs typeface="Calibri" panose="020F0502020204030204" pitchFamily="34" charset="0"/>
              </a:rPr>
              <a:t>Event based surveillance</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069340" lvl="2">
              <a:spcBef>
                <a:spcPts val="200"/>
              </a:spcBef>
              <a:buFont typeface="Courier New" panose="020F0502020204030204" pitchFamily="34" charset="0"/>
              <a:buChar char="o"/>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Designed and implemented novel MGSS (COHSOD) </a:t>
            </a:r>
          </a:p>
          <a:p>
            <a:pPr marL="1069340" lvl="2">
              <a:spcBef>
                <a:spcPts val="200"/>
              </a:spcBef>
              <a:buFont typeface="Courier New" panose="020F0502020204030204" pitchFamily="34" charset="0"/>
              <a:buChar char="o"/>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In country Technical response:  51 games </a:t>
            </a:r>
          </a:p>
          <a:p>
            <a:pPr marL="1069340" lvl="2">
              <a:spcBef>
                <a:spcPts val="200"/>
              </a:spcBef>
              <a:buFont typeface="Courier New" panose="020F0502020204030204" pitchFamily="34" charset="0"/>
              <a:buChar char="o"/>
            </a:pPr>
            <a:r>
              <a:rPr lang="en-TT" sz="1800" dirty="0">
                <a:solidFill>
                  <a:srgbClr val="000000"/>
                </a:solidFill>
                <a:latin typeface="Calibri" panose="020F0502020204030204" pitchFamily="34" charset="0"/>
                <a:ea typeface="Calibri" panose="020F0502020204030204" pitchFamily="34" charset="0"/>
                <a:cs typeface="Calibri" panose="020F0502020204030204" pitchFamily="34" charset="0"/>
              </a:rPr>
              <a:t>Partnerships for Surveillance &amp; Response </a:t>
            </a:r>
          </a:p>
          <a:p>
            <a:pPr marL="1069340" lvl="2">
              <a:spcBef>
                <a:spcPts val="200"/>
              </a:spcBef>
              <a:buFont typeface="Courier New" panose="020F0502020204030204" pitchFamily="34" charset="0"/>
              <a:buChar char="o"/>
            </a:pPr>
            <a:r>
              <a:rPr kumimoji="0" lang="en-TT"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34 Daily Regional Heath Security Reports  </a:t>
            </a:r>
          </a:p>
          <a:p>
            <a:pPr marL="1069340" lvl="2">
              <a:spcBef>
                <a:spcPts val="200"/>
              </a:spcBef>
              <a:buFont typeface="Courier New" panose="020F0502020204030204" pitchFamily="34" charset="0"/>
              <a:buChar char="o"/>
            </a:pPr>
            <a:r>
              <a:rPr kumimoji="0" lang="en-TT"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204 Daily surveillance country reports</a:t>
            </a:r>
          </a:p>
          <a:p>
            <a:pPr marL="1069340" lvl="2">
              <a:spcBef>
                <a:spcPts val="200"/>
              </a:spcBef>
              <a:buFont typeface="Courier New" panose="020F0502020204030204" pitchFamily="34" charset="0"/>
              <a:buChar char="o"/>
            </a:pPr>
            <a:r>
              <a:rPr kumimoji="0" lang="en-TT"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aggregated reports; Papers</a:t>
            </a:r>
          </a:p>
          <a:p>
            <a:pPr marL="1069340" lvl="2">
              <a:spcBef>
                <a:spcPts val="200"/>
              </a:spcBef>
              <a:buFont typeface="Courier New" panose="020F0502020204030204" pitchFamily="34" charset="0"/>
              <a:buChar char="o"/>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Report to the COHSOD </a:t>
            </a:r>
          </a:p>
          <a:p>
            <a:pPr>
              <a:spcBef>
                <a:spcPts val="600"/>
              </a:spcBef>
              <a:buFont typeface="Arial" panose="020F0502020204030204" pitchFamily="34" charset="0"/>
              <a:buChar char="•"/>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Enhanced testing via Molbio Kits </a:t>
            </a:r>
          </a:p>
          <a:p>
            <a:pPr>
              <a:spcBef>
                <a:spcPts val="600"/>
              </a:spcBef>
              <a:buFont typeface="Arial" panose="020F0502020204030204" pitchFamily="34" charset="0"/>
              <a:buChar char="•"/>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Tablets : 5/CMS for 5 6CMS </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buFont typeface="Arial" panose="020F0502020204030204" pitchFamily="34" charset="0"/>
              <a:buChar char="•"/>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Public health response and supplies (beryl disaster)</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buFont typeface="Arial" panose="020F0502020204030204" pitchFamily="34" charset="0"/>
              <a:buChar char="•"/>
            </a:pPr>
            <a:r>
              <a:rPr lang="en-TT" sz="1800" dirty="0">
                <a:solidFill>
                  <a:schemeClr val="tx1"/>
                </a:solidFill>
                <a:latin typeface="Calibri" panose="020F0502020204030204" pitchFamily="34" charset="0"/>
                <a:ea typeface="Calibri" panose="020F0502020204030204" pitchFamily="34" charset="0"/>
                <a:cs typeface="Calibri" panose="020F0502020204030204" pitchFamily="34" charset="0"/>
              </a:rPr>
              <a:t>PF stakeholder workshop (109 participants, 19CMS)</a:t>
            </a:r>
          </a:p>
          <a:p>
            <a:pPr>
              <a:spcBef>
                <a:spcPts val="600"/>
              </a:spcBef>
              <a:buFont typeface="Arial"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Advanced coordination &amp; Partnerships</a:t>
            </a:r>
          </a:p>
          <a:p>
            <a:pPr>
              <a:spcBef>
                <a:spcPts val="600"/>
              </a:spcBef>
              <a:buFont typeface="Arial"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Visibility  </a:t>
            </a:r>
            <a:endParaRPr lang="en-US" sz="1800" dirty="0"/>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644154" y="541984"/>
            <a:ext cx="4107083" cy="588309"/>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Results thus far</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6" y="5856380"/>
            <a:ext cx="12182354" cy="1001620"/>
          </a:xfrm>
          <a:prstGeom prst="rect">
            <a:avLst/>
          </a:prstGeom>
        </p:spPr>
      </p:pic>
      <p:pic>
        <p:nvPicPr>
          <p:cNvPr id="6" name="Picture 5" descr="A logo for a company&#10;&#10;Description automatically generated">
            <a:extLst>
              <a:ext uri="{FF2B5EF4-FFF2-40B4-BE49-F238E27FC236}">
                <a16:creationId xmlns:a16="http://schemas.microsoft.com/office/drawing/2014/main" id="{772C8236-66B9-1F45-7B94-32F6FD235EF9}"/>
              </a:ext>
            </a:extLst>
          </p:cNvPr>
          <p:cNvPicPr>
            <a:picLocks noChangeAspect="1"/>
          </p:cNvPicPr>
          <p:nvPr/>
        </p:nvPicPr>
        <p:blipFill>
          <a:blip r:embed="rId4"/>
          <a:stretch>
            <a:fillRect/>
          </a:stretch>
        </p:blipFill>
        <p:spPr>
          <a:xfrm>
            <a:off x="4638171" y="381751"/>
            <a:ext cx="3486859" cy="862018"/>
          </a:xfrm>
          <a:prstGeom prst="rect">
            <a:avLst/>
          </a:prstGeom>
        </p:spPr>
      </p:pic>
      <p:grpSp>
        <p:nvGrpSpPr>
          <p:cNvPr id="7" name="Group 5">
            <a:extLst>
              <a:ext uri="{FF2B5EF4-FFF2-40B4-BE49-F238E27FC236}">
                <a16:creationId xmlns:a16="http://schemas.microsoft.com/office/drawing/2014/main" id="{67CE6822-B2C0-8416-D456-6826191E5227}"/>
              </a:ext>
            </a:extLst>
          </p:cNvPr>
          <p:cNvGrpSpPr/>
          <p:nvPr/>
        </p:nvGrpSpPr>
        <p:grpSpPr>
          <a:xfrm>
            <a:off x="9114281" y="433941"/>
            <a:ext cx="2315719" cy="577008"/>
            <a:chOff x="0" y="0"/>
            <a:chExt cx="3839317" cy="542118"/>
          </a:xfrm>
        </p:grpSpPr>
        <p:sp>
          <p:nvSpPr>
            <p:cNvPr id="8" name="Freeform 6">
              <a:extLst>
                <a:ext uri="{FF2B5EF4-FFF2-40B4-BE49-F238E27FC236}">
                  <a16:creationId xmlns:a16="http://schemas.microsoft.com/office/drawing/2014/main" id="{56A40136-A01E-BE0C-F1C6-EEDCED0FF4B9}"/>
                </a:ext>
              </a:extLst>
            </p:cNvPr>
            <p:cNvSpPr/>
            <p:nvPr/>
          </p:nvSpPr>
          <p:spPr>
            <a:xfrm>
              <a:off x="1177595" y="32700"/>
              <a:ext cx="1231498" cy="476718"/>
            </a:xfrm>
            <a:custGeom>
              <a:avLst/>
              <a:gdLst/>
              <a:ahLst/>
              <a:cxnLst/>
              <a:rect l="l" t="t" r="r" b="b"/>
              <a:pathLst>
                <a:path w="1231498" h="476718">
                  <a:moveTo>
                    <a:pt x="0" y="0"/>
                  </a:moveTo>
                  <a:lnTo>
                    <a:pt x="1231498" y="0"/>
                  </a:lnTo>
                  <a:lnTo>
                    <a:pt x="1231498" y="476718"/>
                  </a:lnTo>
                  <a:lnTo>
                    <a:pt x="0" y="476718"/>
                  </a:lnTo>
                  <a:lnTo>
                    <a:pt x="0" y="0"/>
                  </a:lnTo>
                  <a:close/>
                </a:path>
              </a:pathLst>
            </a:custGeom>
            <a:blipFill>
              <a:blip r:embed="rId5"/>
              <a:stretch>
                <a:fillRect t="-41729" b="-408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Freeform 7">
              <a:extLst>
                <a:ext uri="{FF2B5EF4-FFF2-40B4-BE49-F238E27FC236}">
                  <a16:creationId xmlns:a16="http://schemas.microsoft.com/office/drawing/2014/main" id="{9726ED4D-85AB-00D4-4D6B-B22182C9FBF2}"/>
                </a:ext>
              </a:extLst>
            </p:cNvPr>
            <p:cNvSpPr/>
            <p:nvPr/>
          </p:nvSpPr>
          <p:spPr>
            <a:xfrm>
              <a:off x="2614264" y="0"/>
              <a:ext cx="1225053" cy="509418"/>
            </a:xfrm>
            <a:custGeom>
              <a:avLst/>
              <a:gdLst/>
              <a:ahLst/>
              <a:cxnLst/>
              <a:rect l="l" t="t" r="r" b="b"/>
              <a:pathLst>
                <a:path w="1225053" h="509418">
                  <a:moveTo>
                    <a:pt x="0" y="0"/>
                  </a:moveTo>
                  <a:lnTo>
                    <a:pt x="1225053" y="0"/>
                  </a:lnTo>
                  <a:lnTo>
                    <a:pt x="1225053" y="509418"/>
                  </a:lnTo>
                  <a:lnTo>
                    <a:pt x="0" y="5094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Freeform 8">
              <a:extLst>
                <a:ext uri="{FF2B5EF4-FFF2-40B4-BE49-F238E27FC236}">
                  <a16:creationId xmlns:a16="http://schemas.microsoft.com/office/drawing/2014/main" id="{1DBFF905-BD4A-93E5-6B4D-D11E258E3811}"/>
                </a:ext>
              </a:extLst>
            </p:cNvPr>
            <p:cNvSpPr/>
            <p:nvPr/>
          </p:nvSpPr>
          <p:spPr>
            <a:xfrm>
              <a:off x="0" y="0"/>
              <a:ext cx="974147" cy="542118"/>
            </a:xfrm>
            <a:custGeom>
              <a:avLst/>
              <a:gdLst/>
              <a:ahLst/>
              <a:cxnLst/>
              <a:rect l="l" t="t" r="r" b="b"/>
              <a:pathLst>
                <a:path w="974147" h="542118">
                  <a:moveTo>
                    <a:pt x="0" y="0"/>
                  </a:moveTo>
                  <a:lnTo>
                    <a:pt x="974147" y="0"/>
                  </a:lnTo>
                  <a:lnTo>
                    <a:pt x="974147" y="542118"/>
                  </a:lnTo>
                  <a:lnTo>
                    <a:pt x="0" y="54211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id="{61D7089F-9D40-2A2A-1834-6F75F27D16DF}"/>
              </a:ext>
            </a:extLst>
          </p:cNvPr>
          <p:cNvPicPr>
            <a:picLocks noChangeAspect="1"/>
          </p:cNvPicPr>
          <p:nvPr/>
        </p:nvPicPr>
        <p:blipFill>
          <a:blip r:embed="rId8"/>
          <a:stretch>
            <a:fillRect/>
          </a:stretch>
        </p:blipFill>
        <p:spPr>
          <a:xfrm>
            <a:off x="6476902" y="1781666"/>
            <a:ext cx="5312839" cy="3730903"/>
          </a:xfrm>
          <a:prstGeom prst="rect">
            <a:avLst/>
          </a:prstGeom>
        </p:spPr>
      </p:pic>
    </p:spTree>
    <p:extLst>
      <p:ext uri="{BB962C8B-B14F-4D97-AF65-F5344CB8AC3E}">
        <p14:creationId xmlns:p14="http://schemas.microsoft.com/office/powerpoint/2010/main" val="1058693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AD117-9611-B503-F052-45C5A7FB9E3B}"/>
              </a:ext>
            </a:extLst>
          </p:cNvPr>
          <p:cNvSpPr>
            <a:spLocks noGrp="1"/>
          </p:cNvSpPr>
          <p:nvPr>
            <p:ph type="body" idx="1"/>
          </p:nvPr>
        </p:nvSpPr>
        <p:spPr>
          <a:xfrm>
            <a:off x="702628" y="857251"/>
            <a:ext cx="5157787" cy="823912"/>
          </a:xfrm>
        </p:spPr>
        <p:txBody>
          <a:bodyPr/>
          <a:lstStyle/>
          <a:p>
            <a:r>
              <a:rPr lang="en-TT" dirty="0"/>
              <a:t>Why regional coordination</a:t>
            </a:r>
            <a:endParaRPr lang="en-US" dirty="0"/>
          </a:p>
        </p:txBody>
      </p:sp>
      <p:sp>
        <p:nvSpPr>
          <p:cNvPr id="4" name="Content Placeholder 3">
            <a:extLst>
              <a:ext uri="{FF2B5EF4-FFF2-40B4-BE49-F238E27FC236}">
                <a16:creationId xmlns:a16="http://schemas.microsoft.com/office/drawing/2014/main" id="{8FB3964C-904D-D57E-6763-EFDA88045561}"/>
              </a:ext>
            </a:extLst>
          </p:cNvPr>
          <p:cNvSpPr>
            <a:spLocks noGrp="1"/>
          </p:cNvSpPr>
          <p:nvPr>
            <p:ph sz="half" idx="2"/>
          </p:nvPr>
        </p:nvSpPr>
        <p:spPr>
          <a:xfrm>
            <a:off x="498284" y="1791843"/>
            <a:ext cx="5707571" cy="3684588"/>
          </a:xfrm>
        </p:spPr>
        <p:txBody>
          <a:bodyPr>
            <a:normAutofit fontScale="70000" lnSpcReduction="20000"/>
          </a:bodyPr>
          <a:lstStyle/>
          <a:p>
            <a:pPr marL="90170" marR="32385">
              <a:spcBef>
                <a:spcPts val="600"/>
              </a:spcBef>
            </a:pPr>
            <a:r>
              <a:rPr lang="en-TT" dirty="0">
                <a:solidFill>
                  <a:srgbClr val="333D47"/>
                </a:solidFill>
                <a:effectLst/>
                <a:ea typeface="Times New Roman" panose="02020603050405020304" pitchFamily="18" charset="0"/>
              </a:rPr>
              <a:t>The rapid transmission of COVID-19 to all Caribbean islands within a short period further emphasizes the vulnerability of the entire region to the spread of infectious diseases. </a:t>
            </a:r>
            <a:endParaRPr lang="en-US" dirty="0">
              <a:effectLst/>
              <a:ea typeface="Times New Roman" panose="02020603050405020304" pitchFamily="18" charset="0"/>
            </a:endParaRPr>
          </a:p>
          <a:p>
            <a:r>
              <a:rPr lang="en-US" dirty="0">
                <a:solidFill>
                  <a:srgbClr val="333D47"/>
                </a:solidFill>
                <a:effectLst/>
                <a:ea typeface="Calibri" panose="020F0502020204030204" pitchFamily="34" charset="0"/>
              </a:rPr>
              <a:t>Consequently, pandemic prevention, preparedness and response (PPR) need to be improved not only at the national levels but t the regional level </a:t>
            </a:r>
            <a:endParaRPr lang="en-TT" dirty="0"/>
          </a:p>
          <a:p>
            <a:r>
              <a:rPr lang="en-US" dirty="0">
                <a:solidFill>
                  <a:srgbClr val="333D47"/>
                </a:solidFill>
                <a:ea typeface="Calibri" panose="020F0502020204030204" pitchFamily="34" charset="0"/>
              </a:rPr>
              <a:t> </a:t>
            </a:r>
            <a:r>
              <a:rPr lang="en-US" b="1" dirty="0">
                <a:solidFill>
                  <a:srgbClr val="333D47"/>
                </a:solidFill>
                <a:ea typeface="Calibri" panose="020F0502020204030204" pitchFamily="34" charset="0"/>
              </a:rPr>
              <a:t>Functional regional capacities are greater than the sum of the capacities of individual countries for improving PPR in the Caribbean</a:t>
            </a:r>
          </a:p>
          <a:p>
            <a:pPr marL="0" indent="0">
              <a:buNone/>
            </a:pPr>
            <a:endParaRPr lang="en-US" b="1" dirty="0">
              <a:solidFill>
                <a:srgbClr val="333D47"/>
              </a:solidFill>
              <a:ea typeface="Calibri" panose="020F0502020204030204" pitchFamily="34" charset="0"/>
            </a:endParaRPr>
          </a:p>
          <a:p>
            <a:endParaRPr lang="en-US" b="1" dirty="0">
              <a:solidFill>
                <a:srgbClr val="333D47"/>
              </a:solidFill>
              <a:ea typeface="Calibri" panose="020F0502020204030204" pitchFamily="34" charset="0"/>
            </a:endParaRPr>
          </a:p>
          <a:p>
            <a:r>
              <a:rPr lang="en-US" b="1" dirty="0">
                <a:solidFill>
                  <a:srgbClr val="333D47"/>
                </a:solidFill>
                <a:ea typeface="Calibri" panose="020F0502020204030204" pitchFamily="34" charset="0"/>
              </a:rPr>
              <a:t>RCM-HS mechanism for regional coordination </a:t>
            </a:r>
            <a:endParaRPr lang="en-TT" b="1" dirty="0"/>
          </a:p>
          <a:p>
            <a:endParaRPr lang="en-US" dirty="0"/>
          </a:p>
        </p:txBody>
      </p:sp>
      <p:sp>
        <p:nvSpPr>
          <p:cNvPr id="5" name="Text Placeholder 4">
            <a:extLst>
              <a:ext uri="{FF2B5EF4-FFF2-40B4-BE49-F238E27FC236}">
                <a16:creationId xmlns:a16="http://schemas.microsoft.com/office/drawing/2014/main" id="{46D8D42F-C90F-EE68-0AE5-609284F0F2C5}"/>
              </a:ext>
            </a:extLst>
          </p:cNvPr>
          <p:cNvSpPr>
            <a:spLocks noGrp="1"/>
          </p:cNvSpPr>
          <p:nvPr>
            <p:ph type="body" sz="quarter" idx="3"/>
          </p:nvPr>
        </p:nvSpPr>
        <p:spPr>
          <a:xfrm>
            <a:off x="8092440" y="1269207"/>
            <a:ext cx="3601276" cy="823912"/>
          </a:xfrm>
        </p:spPr>
        <p:txBody>
          <a:bodyPr/>
          <a:lstStyle/>
          <a:p>
            <a:r>
              <a:rPr lang="en-TT" b="1" dirty="0"/>
              <a:t>Keys to Regional coordination </a:t>
            </a:r>
            <a:endParaRPr lang="en-US" dirty="0"/>
          </a:p>
        </p:txBody>
      </p:sp>
      <p:sp>
        <p:nvSpPr>
          <p:cNvPr id="6" name="Content Placeholder 5">
            <a:extLst>
              <a:ext uri="{FF2B5EF4-FFF2-40B4-BE49-F238E27FC236}">
                <a16:creationId xmlns:a16="http://schemas.microsoft.com/office/drawing/2014/main" id="{20673E77-6AEB-E853-7774-8CF6C1922292}"/>
              </a:ext>
            </a:extLst>
          </p:cNvPr>
          <p:cNvSpPr>
            <a:spLocks noGrp="1"/>
          </p:cNvSpPr>
          <p:nvPr>
            <p:ph sz="quarter" idx="4"/>
          </p:nvPr>
        </p:nvSpPr>
        <p:spPr>
          <a:xfrm>
            <a:off x="7754112" y="2505075"/>
            <a:ext cx="3601276" cy="3684588"/>
          </a:xfrm>
        </p:spPr>
        <p:txBody>
          <a:bodyPr>
            <a:normAutofit fontScale="70000" lnSpcReduction="20000"/>
          </a:bodyPr>
          <a:lstStyle/>
          <a:p>
            <a:r>
              <a:rPr lang="en-TT" dirty="0"/>
              <a:t>Between agencies, countries, other stakeholders </a:t>
            </a:r>
          </a:p>
          <a:p>
            <a:r>
              <a:rPr lang="en-TT" dirty="0"/>
              <a:t>Coordination</a:t>
            </a:r>
          </a:p>
          <a:p>
            <a:r>
              <a:rPr lang="en-TT" dirty="0"/>
              <a:t> Communication</a:t>
            </a:r>
          </a:p>
          <a:p>
            <a:r>
              <a:rPr lang="en-TT" dirty="0"/>
              <a:t>  Trust </a:t>
            </a:r>
          </a:p>
          <a:p>
            <a:r>
              <a:rPr lang="en-TT" dirty="0"/>
              <a:t> Information sharing  </a:t>
            </a:r>
          </a:p>
          <a:p>
            <a:r>
              <a:rPr lang="en-TT" dirty="0"/>
              <a:t>Mechanisms to facilitate the above  </a:t>
            </a:r>
            <a:endParaRPr lang="en-US" dirty="0"/>
          </a:p>
          <a:p>
            <a:endParaRPr lang="en-US" dirty="0"/>
          </a:p>
        </p:txBody>
      </p:sp>
      <p:pic>
        <p:nvPicPr>
          <p:cNvPr id="2" name="Image 2" descr="Une image contenant texte, Police, Graphique, capture d’écran&#10;&#10;Description générée automatiquement">
            <a:extLst>
              <a:ext uri="{FF2B5EF4-FFF2-40B4-BE49-F238E27FC236}">
                <a16:creationId xmlns:a16="http://schemas.microsoft.com/office/drawing/2014/main" id="{8E1F7DDF-2A2C-CAD0-C0B1-E12C215E7B88}"/>
              </a:ext>
            </a:extLst>
          </p:cNvPr>
          <p:cNvPicPr>
            <a:picLocks noChangeAspect="1"/>
          </p:cNvPicPr>
          <p:nvPr/>
        </p:nvPicPr>
        <p:blipFill>
          <a:blip r:embed="rId2"/>
          <a:stretch>
            <a:fillRect/>
          </a:stretch>
        </p:blipFill>
        <p:spPr>
          <a:xfrm>
            <a:off x="9645" y="5909400"/>
            <a:ext cx="12182354" cy="947644"/>
          </a:xfrm>
          <a:prstGeom prst="rect">
            <a:avLst/>
          </a:prstGeom>
        </p:spPr>
      </p:pic>
    </p:spTree>
    <p:extLst>
      <p:ext uri="{BB962C8B-B14F-4D97-AF65-F5344CB8AC3E}">
        <p14:creationId xmlns:p14="http://schemas.microsoft.com/office/powerpoint/2010/main" val="224781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97D9-BB35-DB07-1EE1-743007403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19D1E-C2C5-3A97-D316-4AC07A43BD8F}"/>
              </a:ext>
            </a:extLst>
          </p:cNvPr>
          <p:cNvSpPr>
            <a:spLocks noGrp="1"/>
          </p:cNvSpPr>
          <p:nvPr>
            <p:ph type="title"/>
          </p:nvPr>
        </p:nvSpPr>
        <p:spPr>
          <a:xfrm>
            <a:off x="3828801" y="1828800"/>
            <a:ext cx="5053862" cy="1600200"/>
          </a:xfrm>
        </p:spPr>
        <p:txBody>
          <a:bodyPr>
            <a:normAutofit/>
          </a:bodyPr>
          <a:lstStyle/>
          <a:p>
            <a:r>
              <a:rPr lang="en-US" sz="6000" spc="300" dirty="0">
                <a:solidFill>
                  <a:srgbClr val="0F3858"/>
                </a:solidFill>
              </a:rPr>
              <a:t>Thank you!</a:t>
            </a:r>
          </a:p>
        </p:txBody>
      </p:sp>
      <p:pic>
        <p:nvPicPr>
          <p:cNvPr id="4" name="Image 2" descr="Une image contenant texte, Police, Graphique, capture d’écran&#10;&#10;Description générée automatiquement">
            <a:extLst>
              <a:ext uri="{FF2B5EF4-FFF2-40B4-BE49-F238E27FC236}">
                <a16:creationId xmlns:a16="http://schemas.microsoft.com/office/drawing/2014/main" id="{28073B70-B8C6-ECBC-1D73-6398E84BF44A}"/>
              </a:ext>
            </a:extLst>
          </p:cNvPr>
          <p:cNvPicPr>
            <a:picLocks noChangeAspect="1"/>
          </p:cNvPicPr>
          <p:nvPr/>
        </p:nvPicPr>
        <p:blipFill>
          <a:blip r:embed="rId3"/>
          <a:stretch>
            <a:fillRect/>
          </a:stretch>
        </p:blipFill>
        <p:spPr>
          <a:xfrm>
            <a:off x="9645" y="5909400"/>
            <a:ext cx="12182354" cy="947644"/>
          </a:xfrm>
          <a:prstGeom prst="rect">
            <a:avLst/>
          </a:prstGeom>
        </p:spPr>
      </p:pic>
    </p:spTree>
    <p:extLst>
      <p:ext uri="{BB962C8B-B14F-4D97-AF65-F5344CB8AC3E}">
        <p14:creationId xmlns:p14="http://schemas.microsoft.com/office/powerpoint/2010/main" val="1234444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5779008"/>
            <a:ext cx="12182354" cy="1078036"/>
          </a:xfrm>
          <a:prstGeom prst="rect">
            <a:avLst/>
          </a:prstGeom>
        </p:spPr>
      </p:pic>
      <p:pic>
        <p:nvPicPr>
          <p:cNvPr id="5" name="Picture 4">
            <a:extLst>
              <a:ext uri="{FF2B5EF4-FFF2-40B4-BE49-F238E27FC236}">
                <a16:creationId xmlns:a16="http://schemas.microsoft.com/office/drawing/2014/main" id="{E917CEDF-F42B-5764-43CE-A56CA9E79B87}"/>
              </a:ext>
            </a:extLst>
          </p:cNvPr>
          <p:cNvPicPr>
            <a:picLocks noChangeAspect="1"/>
          </p:cNvPicPr>
          <p:nvPr/>
        </p:nvPicPr>
        <p:blipFill>
          <a:blip r:embed="rId4"/>
          <a:stretch>
            <a:fillRect/>
          </a:stretch>
        </p:blipFill>
        <p:spPr>
          <a:xfrm>
            <a:off x="896111" y="274320"/>
            <a:ext cx="9905943" cy="5847965"/>
          </a:xfrm>
          <a:prstGeom prst="rect">
            <a:avLst/>
          </a:prstGeom>
        </p:spPr>
      </p:pic>
    </p:spTree>
    <p:extLst>
      <p:ext uri="{BB962C8B-B14F-4D97-AF65-F5344CB8AC3E}">
        <p14:creationId xmlns:p14="http://schemas.microsoft.com/office/powerpoint/2010/main" val="32555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Background pattern&#10;&#10;Description automatically generated">
            <a:extLst>
              <a:ext uri="{FF2B5EF4-FFF2-40B4-BE49-F238E27FC236}">
                <a16:creationId xmlns:a16="http://schemas.microsoft.com/office/drawing/2014/main" id="{27566384-4D6D-AD50-E4E7-21965D132E84}"/>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F9518F53-F8CA-0412-6626-27E678C1DAA9}"/>
              </a:ext>
            </a:extLst>
          </p:cNvPr>
          <p:cNvSpPr/>
          <p:nvPr/>
        </p:nvSpPr>
        <p:spPr>
          <a:xfrm>
            <a:off x="665018" y="203438"/>
            <a:ext cx="5430982" cy="123371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rPr>
              <a:t>Caribbean is </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challenged by many public health incidents and emergencies</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4" name="Speech Bubble: Rectangle 3">
            <a:extLst>
              <a:ext uri="{FF2B5EF4-FFF2-40B4-BE49-F238E27FC236}">
                <a16:creationId xmlns:a16="http://schemas.microsoft.com/office/drawing/2014/main" id="{245F7100-95D2-5EF1-CA21-DBE0A62AD032}"/>
              </a:ext>
            </a:extLst>
          </p:cNvPr>
          <p:cNvSpPr/>
          <p:nvPr/>
        </p:nvSpPr>
        <p:spPr>
          <a:xfrm>
            <a:off x="809892" y="1562108"/>
            <a:ext cx="1478641" cy="1206498"/>
          </a:xfrm>
          <a:prstGeom prst="wedgeRectCallou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rPr>
              <a:t>Infectious Diseases Outbreaks</a:t>
            </a:r>
          </a:p>
        </p:txBody>
      </p:sp>
      <p:sp>
        <p:nvSpPr>
          <p:cNvPr id="5" name="Speech Bubble: Rectangle 4">
            <a:extLst>
              <a:ext uri="{FF2B5EF4-FFF2-40B4-BE49-F238E27FC236}">
                <a16:creationId xmlns:a16="http://schemas.microsoft.com/office/drawing/2014/main" id="{6121D3B6-6301-F042-BC04-BC0474228407}"/>
              </a:ext>
            </a:extLst>
          </p:cNvPr>
          <p:cNvSpPr/>
          <p:nvPr/>
        </p:nvSpPr>
        <p:spPr>
          <a:xfrm>
            <a:off x="2544671" y="1546410"/>
            <a:ext cx="1442356" cy="1197427"/>
          </a:xfrm>
          <a:prstGeom prst="wedgeRectCallout">
            <a:avLst/>
          </a:prstGeom>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Natural Disasters</a:t>
            </a:r>
          </a:p>
        </p:txBody>
      </p:sp>
      <p:sp>
        <p:nvSpPr>
          <p:cNvPr id="6" name="Speech Bubble: Rectangle 5">
            <a:extLst>
              <a:ext uri="{FF2B5EF4-FFF2-40B4-BE49-F238E27FC236}">
                <a16:creationId xmlns:a16="http://schemas.microsoft.com/office/drawing/2014/main" id="{64A5F18D-1A2F-FD41-460D-643412929DF3}"/>
              </a:ext>
            </a:extLst>
          </p:cNvPr>
          <p:cNvSpPr/>
          <p:nvPr/>
        </p:nvSpPr>
        <p:spPr>
          <a:xfrm>
            <a:off x="4274813" y="1536551"/>
            <a:ext cx="1460498" cy="1197426"/>
          </a:xfrm>
          <a:prstGeom prst="wedgeRectCallout">
            <a:avLst/>
          </a:prstGeom>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Man-made events</a:t>
            </a:r>
          </a:p>
        </p:txBody>
      </p:sp>
      <p:pic>
        <p:nvPicPr>
          <p:cNvPr id="9" name="Picture 8" descr="Diagram&#10;&#10;Description automatically generated with low confidence">
            <a:extLst>
              <a:ext uri="{FF2B5EF4-FFF2-40B4-BE49-F238E27FC236}">
                <a16:creationId xmlns:a16="http://schemas.microsoft.com/office/drawing/2014/main" id="{14C2DCBE-1CB5-3E05-BB43-21914B883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170" y="97988"/>
            <a:ext cx="1917830" cy="771525"/>
          </a:xfrm>
          <a:prstGeom prst="rect">
            <a:avLst/>
          </a:prstGeom>
        </p:spPr>
      </p:pic>
      <p:sp>
        <p:nvSpPr>
          <p:cNvPr id="11" name="Arrow: Striped Right 10">
            <a:extLst>
              <a:ext uri="{FF2B5EF4-FFF2-40B4-BE49-F238E27FC236}">
                <a16:creationId xmlns:a16="http://schemas.microsoft.com/office/drawing/2014/main" id="{0740619B-F624-01E2-2C04-F4D1C340E0D9}"/>
              </a:ext>
            </a:extLst>
          </p:cNvPr>
          <p:cNvSpPr/>
          <p:nvPr/>
        </p:nvSpPr>
        <p:spPr>
          <a:xfrm>
            <a:off x="5234214" y="3125108"/>
            <a:ext cx="1723571" cy="607784"/>
          </a:xfrm>
          <a:prstGeom prst="stripedRightArrow">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BDF5ED8-216A-E9D0-D3D3-DE4C9839B837}"/>
              </a:ext>
            </a:extLst>
          </p:cNvPr>
          <p:cNvSpPr txBox="1"/>
          <p:nvPr/>
        </p:nvSpPr>
        <p:spPr>
          <a:xfrm>
            <a:off x="3923817" y="5537550"/>
            <a:ext cx="8151481" cy="1200329"/>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a:ln>
                  <a:noFill/>
                </a:ln>
                <a:solidFill>
                  <a:prstClr val="white"/>
                </a:solidFill>
                <a:effectLst/>
                <a:uLnTx/>
                <a:uFillTx/>
                <a:latin typeface="Calibri" panose="020F0502020204030204"/>
                <a:ea typeface="+mn-ea"/>
                <a:cs typeface="+mn-cs"/>
              </a:rPr>
              <a:t>IMPACT on the Region’s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capacity to prepare for and respond to public health threats that transcend national boundaries </a:t>
            </a:r>
            <a:r>
              <a:rPr kumimoji="0" lang="en-TT" sz="2400" b="1"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and result in epidemics or pandemics</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ouble Brace 12">
            <a:extLst>
              <a:ext uri="{FF2B5EF4-FFF2-40B4-BE49-F238E27FC236}">
                <a16:creationId xmlns:a16="http://schemas.microsoft.com/office/drawing/2014/main" id="{CA184A98-D95C-5DC4-37FB-95934509276F}"/>
              </a:ext>
            </a:extLst>
          </p:cNvPr>
          <p:cNvSpPr/>
          <p:nvPr/>
        </p:nvSpPr>
        <p:spPr>
          <a:xfrm>
            <a:off x="7187878" y="1458410"/>
            <a:ext cx="5004122" cy="2939971"/>
          </a:xfrm>
          <a:prstGeom prst="bracePair">
            <a:avLst/>
          </a:prstGeom>
          <a:solidFill>
            <a:schemeClr val="accent6"/>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Amplified by </a:t>
            </a: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 Caribbean’s specific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under-resourced populations, varying levels of surveillance, laboratory &amp; response capacities,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 interconnected, porous borders, high dependence on tourism vulnerability to disasters and climatic change, </a:t>
            </a:r>
            <a:endParaRPr kumimoji="0" lang="en-US" sz="21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14" name="TextBox 13">
            <a:extLst>
              <a:ext uri="{FF2B5EF4-FFF2-40B4-BE49-F238E27FC236}">
                <a16:creationId xmlns:a16="http://schemas.microsoft.com/office/drawing/2014/main" id="{692047BD-8368-8E41-C586-9110EB97B97B}"/>
              </a:ext>
            </a:extLst>
          </p:cNvPr>
          <p:cNvSpPr txBox="1"/>
          <p:nvPr/>
        </p:nvSpPr>
        <p:spPr>
          <a:xfrm>
            <a:off x="503281" y="2931598"/>
            <a:ext cx="2085062" cy="286232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COVID-19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 Zika  (2016) Chikungunya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Cholera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Mpox (2022,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Influenza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H1N1(2009)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Norovirus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Measles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Dengue (2024)</a:t>
            </a:r>
          </a:p>
        </p:txBody>
      </p:sp>
      <p:sp>
        <p:nvSpPr>
          <p:cNvPr id="8" name="TextBox 7">
            <a:extLst>
              <a:ext uri="{FF2B5EF4-FFF2-40B4-BE49-F238E27FC236}">
                <a16:creationId xmlns:a16="http://schemas.microsoft.com/office/drawing/2014/main" id="{44961D3A-E761-3272-903F-7DC38A38EB78}"/>
              </a:ext>
            </a:extLst>
          </p:cNvPr>
          <p:cNvSpPr txBox="1"/>
          <p:nvPr/>
        </p:nvSpPr>
        <p:spPr>
          <a:xfrm>
            <a:off x="2910648" y="2882437"/>
            <a:ext cx="2103804" cy="2308324"/>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Hurricanes: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Beryl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Dorian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Maria &amp; Irma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 Mathew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La Soufriere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Earthquake in Haiti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(2010)</a:t>
            </a:r>
            <a:endParaRPr kumimoji="0" lang="en-T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row: Striped Right 14">
            <a:extLst>
              <a:ext uri="{FF2B5EF4-FFF2-40B4-BE49-F238E27FC236}">
                <a16:creationId xmlns:a16="http://schemas.microsoft.com/office/drawing/2014/main" id="{7401D3EA-2135-E0C0-4ABA-640D11F4ECC6}"/>
              </a:ext>
            </a:extLst>
          </p:cNvPr>
          <p:cNvSpPr/>
          <p:nvPr/>
        </p:nvSpPr>
        <p:spPr>
          <a:xfrm rot="5400000">
            <a:off x="9403319" y="4634555"/>
            <a:ext cx="873651" cy="563358"/>
          </a:xfrm>
          <a:prstGeom prst="stripedRightArrow">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969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654467" y="175117"/>
            <a:ext cx="11095573" cy="820548"/>
          </a:xfrm>
          <a:prstGeom prst="rect">
            <a:avLst/>
          </a:prstGeom>
        </p:spPr>
        <p:txBody>
          <a:bodyPr vert="horz" lIns="68580" tIns="34290" rIns="68580" bIns="34290" rtlCol="0" anchor="b">
            <a:normAutofit fontScale="85000" lnSpcReduction="100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CARPHA approaches Preparedness and Response (P&amp;R) to Health Emergencies  as part of  Regional Health Security</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6" y="5723879"/>
            <a:ext cx="12182354" cy="1134121"/>
          </a:xfrm>
          <a:prstGeom prst="rect">
            <a:avLst/>
          </a:prstGeom>
        </p:spPr>
      </p:pic>
      <p:sp>
        <p:nvSpPr>
          <p:cNvPr id="10" name="TextBox 9">
            <a:extLst>
              <a:ext uri="{FF2B5EF4-FFF2-40B4-BE49-F238E27FC236}">
                <a16:creationId xmlns:a16="http://schemas.microsoft.com/office/drawing/2014/main" id="{76C93EDB-23EB-E74E-8458-DD5CEBDE7FBB}"/>
              </a:ext>
            </a:extLst>
          </p:cNvPr>
          <p:cNvSpPr txBox="1"/>
          <p:nvPr/>
        </p:nvSpPr>
        <p:spPr>
          <a:xfrm>
            <a:off x="5228538" y="2616385"/>
            <a:ext cx="2355034" cy="2862322"/>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Noto Sans" panose="020B0502040504020204" pitchFamily="34" charset="0"/>
                <a:cs typeface="Calibri" panose="020F0502020204030204" pitchFamily="34" charset="0"/>
              </a:rPr>
              <a:t>Increases Region's exposure &amp; risk to public health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Noto Sans" panose="020B0502040504020204" pitchFamily="34" charset="0"/>
                <a:cs typeface="Calibri" panose="020F0502020204030204" pitchFamily="34" charset="0"/>
              </a:rPr>
              <a:t>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Noto Sans" panose="020B0502040504020204" pitchFamily="34" charset="0"/>
                <a:cs typeface="Calibri" panose="020F0502020204030204" pitchFamily="34" charset="0"/>
              </a:rPr>
              <a:t>rapid spread of infectious diseases across </a:t>
            </a: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boundaries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Can </a:t>
            </a:r>
            <a:r>
              <a:rPr kumimoji="0" lang="en-TT"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possibly result in epidemics/ pandemics</a:t>
            </a:r>
            <a:endPar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7">
            <a:extLst>
              <a:ext uri="{FF2B5EF4-FFF2-40B4-BE49-F238E27FC236}">
                <a16:creationId xmlns:a16="http://schemas.microsoft.com/office/drawing/2014/main" id="{3F826986-CEC2-F3FA-668C-C33503F40897}"/>
              </a:ext>
            </a:extLst>
          </p:cNvPr>
          <p:cNvSpPr/>
          <p:nvPr/>
        </p:nvSpPr>
        <p:spPr>
          <a:xfrm>
            <a:off x="8318217" y="2283353"/>
            <a:ext cx="3732243" cy="3440526"/>
          </a:xfrm>
          <a:prstGeom prst="roundRect">
            <a:avLst>
              <a:gd name="adj" fmla="val 166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TT"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       To Improve  P&amp;R and RHS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prstClr val="white"/>
                </a:solidFill>
                <a:effectLst/>
                <a:uLnTx/>
                <a:uFillTx/>
                <a:latin typeface="Futura Medium" panose="020B0602020204020303" pitchFamily="34" charset="-79"/>
                <a:ea typeface="Noto Sans" panose="020B0502040504020204" pitchFamily="34" charset="0"/>
                <a:cs typeface="Futura Medium" panose="020B0602020204020303" pitchFamily="34" charset="-79"/>
              </a:rPr>
              <a:t>Robust</a:t>
            </a:r>
            <a:r>
              <a:rPr kumimoji="0" lang="en-US" b="0" i="0" u="none" strike="noStrike" kern="1200" cap="none" spc="0" normalizeH="0" baseline="0" noProof="0" dirty="0">
                <a:ln>
                  <a:noFill/>
                </a:ln>
                <a:solidFill>
                  <a:prstClr val="white"/>
                </a:solidFill>
                <a:effectLst/>
                <a:uLnTx/>
                <a:uFillTx/>
                <a:latin typeface="LiberationSans"/>
                <a:ea typeface="Noto Sans" panose="020B0502040504020204" pitchFamily="34" charset="0"/>
                <a:cs typeface="Noto Sans" panose="020B0502040504020204" pitchFamily="34" charset="0"/>
              </a:rPr>
              <a:t>, regional, integrated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prstClr val="white"/>
                </a:solidFill>
                <a:effectLst/>
                <a:uLnTx/>
                <a:uFillTx/>
                <a:latin typeface="LiberationSans"/>
                <a:ea typeface="Noto Sans" panose="020B0502040504020204" pitchFamily="34" charset="0"/>
                <a:cs typeface="Noto Sans" panose="020B0502040504020204" pitchFamily="34" charset="0"/>
              </a:rPr>
              <a:t>1. </a:t>
            </a:r>
            <a:r>
              <a:rPr kumimoji="0" lang="en-US" b="0" i="0" u="none" strike="noStrike" kern="1200" cap="none" spc="0" normalizeH="0" baseline="0" noProof="0" dirty="0">
                <a:ln>
                  <a:noFill/>
                </a:ln>
                <a:solidFill>
                  <a:srgbClr val="E48312">
                    <a:lumMod val="60000"/>
                    <a:lumOff val="40000"/>
                  </a:srgbClr>
                </a:solidFill>
                <a:effectLst/>
                <a:uLnTx/>
                <a:uFillTx/>
                <a:latin typeface="LiberationSans"/>
                <a:ea typeface="Noto Sans" panose="020B0502040504020204" pitchFamily="34" charset="0"/>
                <a:cs typeface="Noto Sans" panose="020B0502040504020204" pitchFamily="34" charset="0"/>
              </a:rPr>
              <a:t>Surveillance &amp; Early warning and response systems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prstClr val="white"/>
                </a:solidFill>
                <a:effectLst/>
                <a:uLnTx/>
                <a:uFillTx/>
                <a:latin typeface="LiberationSans"/>
                <a:ea typeface="Noto Sans" panose="020B0502040504020204" pitchFamily="34" charset="0"/>
                <a:cs typeface="Noto Sans" panose="020B0502040504020204" pitchFamily="34" charset="0"/>
              </a:rPr>
              <a:t>2. </a:t>
            </a:r>
            <a:r>
              <a:rPr kumimoji="0" lang="en-US" b="0" i="0" u="none" strike="noStrike" kern="1200" cap="none" spc="0" normalizeH="0" baseline="0" noProof="0" dirty="0">
                <a:ln>
                  <a:noFill/>
                </a:ln>
                <a:solidFill>
                  <a:srgbClr val="E48312">
                    <a:lumMod val="60000"/>
                    <a:lumOff val="40000"/>
                  </a:srgbClr>
                </a:solidFill>
                <a:effectLst/>
                <a:uLnTx/>
                <a:uFillTx/>
                <a:latin typeface="LiberationSans"/>
                <a:ea typeface="Noto Sans" panose="020B0502040504020204" pitchFamily="34" charset="0"/>
                <a:cs typeface="Noto Sans" panose="020B0502040504020204" pitchFamily="34" charset="0"/>
              </a:rPr>
              <a:t>Enhanced laboratory systems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prstClr val="white"/>
                </a:solidFill>
                <a:effectLst/>
                <a:uLnTx/>
                <a:uFillTx/>
                <a:latin typeface="LiberationSans"/>
                <a:ea typeface="Noto Sans" panose="020B0502040504020204" pitchFamily="34" charset="0"/>
                <a:cs typeface="Noto Sans" panose="020B0502040504020204" pitchFamily="34" charset="0"/>
              </a:rPr>
              <a:t>3. </a:t>
            </a:r>
            <a:r>
              <a:rPr kumimoji="0" lang="en-US" b="0" i="0" u="none" strike="noStrike" kern="1200" cap="none" spc="0" normalizeH="0" baseline="0" noProof="0" dirty="0">
                <a:ln>
                  <a:noFill/>
                </a:ln>
                <a:solidFill>
                  <a:srgbClr val="E48312">
                    <a:lumMod val="60000"/>
                    <a:lumOff val="40000"/>
                  </a:srgbClr>
                </a:solidFill>
                <a:effectLst/>
                <a:uLnTx/>
                <a:uFillTx/>
                <a:latin typeface="LiberationSans"/>
                <a:ea typeface="Noto Sans" panose="020B0502040504020204" pitchFamily="34" charset="0"/>
                <a:cs typeface="Noto Sans" panose="020B0502040504020204" pitchFamily="34" charset="0"/>
              </a:rPr>
              <a:t>Workforce capacities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E48312">
                    <a:lumMod val="60000"/>
                    <a:lumOff val="40000"/>
                  </a:srgbClr>
                </a:solidFill>
                <a:effectLst/>
                <a:uLnTx/>
                <a:uFillTx/>
                <a:latin typeface="LiberationSans"/>
                <a:ea typeface="Noto Sans" panose="020B0502040504020204" pitchFamily="34" charset="0"/>
                <a:cs typeface="Noto Sans" panose="020B0502040504020204" pitchFamily="34" charset="0"/>
              </a:rPr>
              <a:t>4. Coordination  &amp; Partnerships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b="1" i="0" u="none" strike="noStrike" kern="1200" cap="none" spc="0" normalizeH="0" baseline="0" noProof="0" dirty="0">
                <a:ln>
                  <a:noFill/>
                </a:ln>
                <a:solidFill>
                  <a:schemeClr val="accent2">
                    <a:lumMod val="75000"/>
                  </a:schemeClr>
                </a:solidFill>
                <a:effectLst/>
                <a:uLnTx/>
                <a:uFillTx/>
                <a:latin typeface="LiberationSans"/>
                <a:ea typeface="Noto Sans" panose="020B0502040504020204" pitchFamily="34" charset="0"/>
                <a:cs typeface="Noto Sans" panose="020B0502040504020204" pitchFamily="34" charset="0"/>
              </a:rPr>
              <a:t>Crucial for effective response to PHEs and RHS </a:t>
            </a:r>
            <a:r>
              <a:rPr kumimoji="0" lang="en-US" b="1" i="1" u="none" strike="noStrike" kern="1200" cap="none" spc="0" normalizeH="0" baseline="0" noProof="0" dirty="0">
                <a:ln>
                  <a:noFill/>
                </a:ln>
                <a:solidFill>
                  <a:schemeClr val="accent2">
                    <a:lumMod val="75000"/>
                  </a:schemeClr>
                </a:solidFill>
                <a:effectLst/>
                <a:uLnTx/>
                <a:uFillTx/>
                <a:latin typeface="LiberationSans"/>
                <a:ea typeface="Noto Sans" panose="020B0502040504020204" pitchFamily="34" charset="0"/>
                <a:cs typeface="Noto Sans" panose="020B0502040504020204" pitchFamily="34" charset="0"/>
              </a:rPr>
              <a:t>in the region </a:t>
            </a:r>
            <a:endParaRPr kumimoji="0" lang="en-TT"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12" name="Rectangle: Rounded Corners 9">
            <a:extLst>
              <a:ext uri="{FF2B5EF4-FFF2-40B4-BE49-F238E27FC236}">
                <a16:creationId xmlns:a16="http://schemas.microsoft.com/office/drawing/2014/main" id="{B205201C-1070-4DF4-CC54-84C32163B10B}"/>
              </a:ext>
            </a:extLst>
          </p:cNvPr>
          <p:cNvSpPr/>
          <p:nvPr/>
        </p:nvSpPr>
        <p:spPr>
          <a:xfrm>
            <a:off x="141540" y="2296230"/>
            <a:ext cx="4348288" cy="313697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lang="en-US" b="1" dirty="0">
              <a:solidFill>
                <a:prstClr val="white"/>
              </a:solidFill>
              <a:latin typeface="Calibri" panose="020F0502020204030204" pitchFamily="34" charset="0"/>
              <a:ea typeface="Yu Mincho" panose="020204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lang="en-US" b="1" dirty="0">
                <a:solidFill>
                  <a:prstClr val="white"/>
                </a:solidFill>
                <a:latin typeface="Calibri" panose="020F0502020204030204" pitchFamily="34" charset="0"/>
                <a:ea typeface="Yu Mincho" panose="02020400000000000000" pitchFamily="18" charset="-128"/>
                <a:cs typeface="Calibri" panose="020F0502020204030204" pitchFamily="34" charset="0"/>
              </a:rPr>
              <a:t>P&amp; R and </a:t>
            </a:r>
            <a:r>
              <a:rPr kumimoji="0" lang="en-US" b="1"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RHS is impacted by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E48312">
                    <a:lumMod val="60000"/>
                    <a:lumOff val="40000"/>
                  </a:srgbClr>
                </a:solidFill>
                <a:effectLst/>
                <a:uLnTx/>
                <a:uFillTx/>
                <a:latin typeface="Calibri" panose="020F0502020204030204" pitchFamily="34" charset="0"/>
                <a:ea typeface="Yu Mincho" panose="02020400000000000000" pitchFamily="18" charset="-128"/>
                <a:cs typeface="Calibri" panose="020F0502020204030204" pitchFamily="34" charset="0"/>
              </a:rPr>
              <a:t>Caribbean’s unique situation: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solidFill>
                  <a:prstClr val="white"/>
                </a:solidFill>
                <a:latin typeface="Calibri" panose="020F0502020204030204" pitchFamily="34" charset="0"/>
                <a:ea typeface="Yu Mincho" panose="02020400000000000000" pitchFamily="18" charset="-128"/>
                <a:cs typeface="Calibri" panose="020F0502020204030204" pitchFamily="34" charset="0"/>
              </a:rPr>
              <a:t>U</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nder-resourced population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Interconnected, porous borders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Varying capacities levels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High dependence on tourism</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Vulnerability to disasters, climatic change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E48312">
                    <a:lumMod val="60000"/>
                    <a:lumOff val="40000"/>
                  </a:srgbClr>
                </a:solidFill>
                <a:effectLst/>
                <a:uLnTx/>
                <a:uFillTx/>
                <a:latin typeface="Calibri" panose="020F0502020204030204" pitchFamily="34" charset="0"/>
                <a:ea typeface="Yu Mincho" panose="02020400000000000000" pitchFamily="18" charset="-128"/>
                <a:cs typeface="Calibri" panose="020F0502020204030204" pitchFamily="34" charset="0"/>
              </a:rPr>
              <a:t>Global  &amp; Regional diseases trends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srgbClr val="E48312">
                  <a:lumMod val="60000"/>
                  <a:lumOff val="40000"/>
                </a:srgbClr>
              </a:solidFill>
              <a:effectLst/>
              <a:uLnTx/>
              <a:uFillTx/>
              <a:latin typeface="Calibri" panose="020F0502020204030204" pitchFamily="34" charset="0"/>
              <a:ea typeface="Yu Mincho" panose="020204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3" name="Arrow: Striped Right 10">
            <a:extLst>
              <a:ext uri="{FF2B5EF4-FFF2-40B4-BE49-F238E27FC236}">
                <a16:creationId xmlns:a16="http://schemas.microsoft.com/office/drawing/2014/main" id="{9DD52642-E4FE-4B83-6F79-E654A116F03E}"/>
              </a:ext>
            </a:extLst>
          </p:cNvPr>
          <p:cNvSpPr/>
          <p:nvPr/>
        </p:nvSpPr>
        <p:spPr>
          <a:xfrm>
            <a:off x="4478563" y="3392203"/>
            <a:ext cx="708489" cy="472517"/>
          </a:xfrm>
          <a:prstGeom prst="stripedRightArrow">
            <a:avLst/>
          </a:prstGeom>
          <a:solidFill>
            <a:schemeClr val="bg2">
              <a:lumMod val="2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rrow: Striped Right 11">
            <a:extLst>
              <a:ext uri="{FF2B5EF4-FFF2-40B4-BE49-F238E27FC236}">
                <a16:creationId xmlns:a16="http://schemas.microsoft.com/office/drawing/2014/main" id="{52ACDAD2-670C-BA99-47A1-A7C6EED17335}"/>
              </a:ext>
            </a:extLst>
          </p:cNvPr>
          <p:cNvSpPr/>
          <p:nvPr/>
        </p:nvSpPr>
        <p:spPr>
          <a:xfrm>
            <a:off x="7583572" y="3446128"/>
            <a:ext cx="561269" cy="448154"/>
          </a:xfrm>
          <a:prstGeom prst="stripedRightArrow">
            <a:avLst>
              <a:gd name="adj1" fmla="val 50000"/>
              <a:gd name="adj2" fmla="val 50000"/>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
            <a:extLst>
              <a:ext uri="{FF2B5EF4-FFF2-40B4-BE49-F238E27FC236}">
                <a16:creationId xmlns:a16="http://schemas.microsoft.com/office/drawing/2014/main" id="{B87B153C-34BA-52CE-0519-5D067F46B69D}"/>
              </a:ext>
            </a:extLst>
          </p:cNvPr>
          <p:cNvSpPr/>
          <p:nvPr/>
        </p:nvSpPr>
        <p:spPr>
          <a:xfrm>
            <a:off x="768718" y="1134121"/>
            <a:ext cx="11095573" cy="7950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TT" sz="1600" b="1" i="1" dirty="0">
                <a:solidFill>
                  <a:srgbClr val="000000"/>
                </a:solidFill>
                <a:latin typeface="Futura Medium" panose="020B0602020204020303" pitchFamily="34" charset="-79"/>
                <a:ea typeface="Calibri" panose="020F0502020204030204" pitchFamily="34" charset="0"/>
                <a:cs typeface="Futura Medium" panose="020B0602020204020303" pitchFamily="34" charset="-79"/>
              </a:rPr>
              <a:t>RHS: </a:t>
            </a:r>
            <a:r>
              <a:rPr lang="en-TT" sz="1600" i="1" dirty="0">
                <a:solidFill>
                  <a:srgbClr val="000000"/>
                </a:solidFill>
                <a:latin typeface="Futura Medium" panose="020B0602020204020303" pitchFamily="34" charset="-79"/>
                <a:ea typeface="Calibri" panose="020F0502020204030204" pitchFamily="34" charset="0"/>
                <a:cs typeface="Futura Medium" panose="020B0602020204020303" pitchFamily="34" charset="-79"/>
              </a:rPr>
              <a:t> </a:t>
            </a:r>
            <a:r>
              <a:rPr kumimoji="0" lang="en-TT" sz="1600" b="0"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rPr>
              <a:t>Strengthening capacities and systems in CMS to prepare for and respond to public health threats and  issues that transcend national boundaries &amp;  potentially impact on economic stability, trade, tourism, &amp; access to goods &amp; services</a:t>
            </a:r>
            <a:r>
              <a:rPr kumimoji="0" lang="en-GB" sz="1600" b="0"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rPr>
              <a:t> </a:t>
            </a:r>
            <a:endParaRPr kumimoji="0" lang="en-TT" sz="1600" b="0"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1600" b="0" i="0" u="none" strike="noStrike" kern="1200" cap="none" spc="0" normalizeH="0" baseline="0" noProof="0" dirty="0">
              <a:ln>
                <a:noFill/>
              </a:ln>
              <a:solidFill>
                <a:prstClr val="white"/>
              </a:solidFill>
              <a:effectLst/>
              <a:uLnTx/>
              <a:uFillTx/>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689633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E38F572C-136C-6DBB-35BE-D16E05095894}"/>
              </a:ext>
            </a:extLst>
          </p:cNvPr>
          <p:cNvPicPr>
            <a:picLocks noChangeAspect="1"/>
          </p:cNvPicPr>
          <p:nvPr/>
        </p:nvPicPr>
        <p:blipFill>
          <a:blip r:embed="rId3"/>
          <a:stretch>
            <a:fillRect/>
          </a:stretch>
        </p:blipFill>
        <p:spPr>
          <a:xfrm>
            <a:off x="14174" y="5694944"/>
            <a:ext cx="12182354" cy="1171857"/>
          </a:xfrm>
          <a:prstGeom prst="rect">
            <a:avLst/>
          </a:prstGeom>
        </p:spPr>
      </p:pic>
      <p:sp>
        <p:nvSpPr>
          <p:cNvPr id="2" name="Rectangle 1">
            <a:extLst>
              <a:ext uri="{FF2B5EF4-FFF2-40B4-BE49-F238E27FC236}">
                <a16:creationId xmlns:a16="http://schemas.microsoft.com/office/drawing/2014/main" id="{76374AB9-1DBC-7A36-2E9F-3EE0DA1C8F63}"/>
              </a:ext>
            </a:extLst>
          </p:cNvPr>
          <p:cNvSpPr/>
          <p:nvPr/>
        </p:nvSpPr>
        <p:spPr>
          <a:xfrm>
            <a:off x="1681843" y="1485900"/>
            <a:ext cx="3364560" cy="428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2FB2090-68E2-1311-E39A-3FB68D7CA39E}"/>
              </a:ext>
            </a:extLst>
          </p:cNvPr>
          <p:cNvSpPr>
            <a:spLocks noGrp="1"/>
          </p:cNvSpPr>
          <p:nvPr>
            <p:ph type="title"/>
          </p:nvPr>
        </p:nvSpPr>
        <p:spPr>
          <a:xfrm>
            <a:off x="403388" y="-54821"/>
            <a:ext cx="11535660" cy="1325563"/>
          </a:xfrm>
        </p:spPr>
        <p:txBody>
          <a:bodyPr>
            <a:normAutofit/>
          </a:bodyPr>
          <a:lstStyle/>
          <a:p>
            <a:r>
              <a:rPr kumimoji="0" lang="en-US" sz="2800" i="0" u="none" strike="noStrike" kern="1200" cap="none" spc="0" normalizeH="0" baseline="0" noProof="0" dirty="0">
                <a:ln>
                  <a:noFill/>
                </a:ln>
                <a:solidFill>
                  <a:schemeClr val="accent1"/>
                </a:solidFill>
                <a:effectLst/>
                <a:uLnTx/>
                <a:uFillTx/>
                <a:ea typeface="Calibri" panose="020F0502020204030204" pitchFamily="34" charset="0"/>
                <a:cs typeface="Calibri" panose="020F0502020204030204" pitchFamily="34" charset="0"/>
              </a:rPr>
              <a:t>CARPHA’s Coordination </a:t>
            </a:r>
            <a:r>
              <a:rPr lang="en-US" sz="2800" dirty="0">
                <a:solidFill>
                  <a:schemeClr val="accent1"/>
                </a:solidFill>
                <a:effectLst/>
                <a:ea typeface="Yu Mincho" panose="02020400000000000000" pitchFamily="18" charset="-128"/>
              </a:rPr>
              <a:t>for Regional Response to Public Health Threats </a:t>
            </a:r>
            <a:endParaRPr lang="en-TT" sz="2800" dirty="0">
              <a:solidFill>
                <a:schemeClr val="accent1"/>
              </a:solidFill>
            </a:endParaRPr>
          </a:p>
        </p:txBody>
      </p:sp>
      <p:sp>
        <p:nvSpPr>
          <p:cNvPr id="8" name="TextBox 7">
            <a:extLst>
              <a:ext uri="{FF2B5EF4-FFF2-40B4-BE49-F238E27FC236}">
                <a16:creationId xmlns:a16="http://schemas.microsoft.com/office/drawing/2014/main" id="{B95A93A3-BE5C-5F9E-A53B-777C230A6FF8}"/>
              </a:ext>
            </a:extLst>
          </p:cNvPr>
          <p:cNvSpPr txBox="1"/>
          <p:nvPr/>
        </p:nvSpPr>
        <p:spPr>
          <a:xfrm>
            <a:off x="578873" y="1151459"/>
            <a:ext cx="3526509" cy="3816429"/>
          </a:xfrm>
          <a:prstGeom prst="rect">
            <a:avLst/>
          </a:prstGeom>
          <a:solidFill>
            <a:schemeClr val="accent1">
              <a:lumMod val="60000"/>
              <a:lumOff val="40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algun Gothic"/>
                <a:cs typeface="Calibri"/>
              </a:rPr>
              <a:t>Health Systems and </a:t>
            </a:r>
            <a:r>
              <a:rPr kumimoji="0" lang="en-US" sz="1600" b="1" i="0" u="none" strike="noStrike" kern="1200" cap="none" spc="0" normalizeH="0" baseline="0" noProof="0" dirty="0">
                <a:ln>
                  <a:noFill/>
                </a:ln>
                <a:solidFill>
                  <a:prstClr val="white"/>
                </a:solidFill>
                <a:effectLst/>
                <a:uLnTx/>
                <a:uFillTx/>
                <a:latin typeface="Calibri"/>
                <a:ea typeface="Calibri" panose="020F0502020204030204" pitchFamily="34" charset="0"/>
                <a:cs typeface="Calibri"/>
              </a:rPr>
              <a:t>Mechanisms for strengthening RHS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TT"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Robust, integrated early warning &amp; response surveillance systems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029"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Strong laboratory  systems</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029"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Capable workforce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029"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Mechanisms to facilitate  data sharing and response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029"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Integration, coordination, communication </a:t>
            </a:r>
          </a:p>
          <a:p>
            <a:pPr marL="342900" marR="0" lvl="0" indent="-342900" algn="l" defTabSz="914400" rtl="0" eaLnBrk="1" fontAlgn="auto" latinLnBrk="0" hangingPunct="1">
              <a:lnSpc>
                <a:spcPct val="100000"/>
              </a:lnSpc>
              <a:spcBef>
                <a:spcPts val="600"/>
              </a:spcBef>
              <a:spcAft>
                <a:spcPts val="0"/>
              </a:spcAft>
              <a:buClrTx/>
              <a:buSzTx/>
              <a:buFontTx/>
              <a:buAutoNum type="arabicPeriod"/>
              <a:tabLst/>
              <a:defRPr/>
            </a:pPr>
            <a:r>
              <a:rPr kumimoji="0" lang="en-029"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Partnerships </a:t>
            </a:r>
            <a:endParaRPr kumimoji="0" lang="en-TT"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Arrow: Striped Right 15">
            <a:extLst>
              <a:ext uri="{FF2B5EF4-FFF2-40B4-BE49-F238E27FC236}">
                <a16:creationId xmlns:a16="http://schemas.microsoft.com/office/drawing/2014/main" id="{AC5CC1A2-00D3-48B8-2C25-972F511235D3}"/>
              </a:ext>
            </a:extLst>
          </p:cNvPr>
          <p:cNvSpPr/>
          <p:nvPr/>
        </p:nvSpPr>
        <p:spPr>
          <a:xfrm>
            <a:off x="3606122" y="3731379"/>
            <a:ext cx="898227" cy="347381"/>
          </a:xfrm>
          <a:prstGeom prst="stripedRightArrow">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283C08B7-A91D-E0B5-2A1E-0CE6AAD2BA17}"/>
              </a:ext>
            </a:extLst>
          </p:cNvPr>
          <p:cNvGraphicFramePr>
            <a:graphicFrameLocks noGrp="1"/>
          </p:cNvGraphicFramePr>
          <p:nvPr>
            <p:extLst>
              <p:ext uri="{D42A27DB-BD31-4B8C-83A1-F6EECF244321}">
                <p14:modId xmlns:p14="http://schemas.microsoft.com/office/powerpoint/2010/main" val="2332912663"/>
              </p:ext>
            </p:extLst>
          </p:nvPr>
        </p:nvGraphicFramePr>
        <p:xfrm>
          <a:off x="4654785" y="866010"/>
          <a:ext cx="7133827" cy="5004479"/>
        </p:xfrm>
        <a:graphic>
          <a:graphicData uri="http://schemas.openxmlformats.org/drawingml/2006/table">
            <a:tbl>
              <a:tblPr/>
              <a:tblGrid>
                <a:gridCol w="1116030">
                  <a:extLst>
                    <a:ext uri="{9D8B030D-6E8A-4147-A177-3AD203B41FA5}">
                      <a16:colId xmlns:a16="http://schemas.microsoft.com/office/drawing/2014/main" val="20000"/>
                    </a:ext>
                  </a:extLst>
                </a:gridCol>
                <a:gridCol w="6017797">
                  <a:extLst>
                    <a:ext uri="{9D8B030D-6E8A-4147-A177-3AD203B41FA5}">
                      <a16:colId xmlns:a16="http://schemas.microsoft.com/office/drawing/2014/main" val="20001"/>
                    </a:ext>
                  </a:extLst>
                </a:gridCol>
              </a:tblGrid>
              <a:tr h="90792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800" dirty="0"/>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defRPr/>
                      </a:pPr>
                      <a:r>
                        <a:rPr lang="en-US" sz="16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Regional </a:t>
                      </a:r>
                      <a:r>
                        <a:rPr lang="en-US" sz="16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Govermental</a:t>
                      </a:r>
                      <a:r>
                        <a:rPr lang="en-US" sz="16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TT" sz="16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Mandate </a:t>
                      </a:r>
                      <a:r>
                        <a:rPr lang="en-TT"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for responding to PHEs</a:t>
                      </a:r>
                    </a:p>
                    <a:p>
                      <a:pPr algn="l">
                        <a:defRPr/>
                      </a:pPr>
                      <a:r>
                        <a:rPr lang="en-TT"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Provides Regional </a:t>
                      </a:r>
                      <a:r>
                        <a:rPr lang="en-US" sz="1600" dirty="0">
                          <a:solidFill>
                            <a:srgbClr val="000000"/>
                          </a:solidFill>
                          <a:latin typeface="Muli Regular"/>
                        </a:rPr>
                        <a:t>Leadership, Coordination and advocacy for regional                                                 solidarity preparedness and  response</a:t>
                      </a:r>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0"/>
                  </a:ext>
                </a:extLst>
              </a:tr>
              <a:tr h="182471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800" dirty="0"/>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just"/>
                      <a:r>
                        <a:rPr lang="en-US" sz="16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Programs for detection, preparedness and response</a:t>
                      </a:r>
                      <a:endParaRPr lang="en-TT" sz="1600" b="1"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spcBef>
                          <a:spcPts val="300"/>
                        </a:spcBef>
                        <a:spcAft>
                          <a:spcPts val="0"/>
                        </a:spcAft>
                        <a:buFont typeface="Symbol" panose="05050102010706020507" pitchFamily="18" charset="2"/>
                        <a:buChar char=""/>
                      </a:pPr>
                      <a:r>
                        <a:rPr lang="en-US"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Communicable diseases and Emergency Response</a:t>
                      </a:r>
                      <a:endParaRPr lang="en-TT" sz="1600" dirty="0">
                        <a:effectLst/>
                        <a:latin typeface="Calibri" panose="020F0502020204030204" pitchFamily="34" charset="0"/>
                        <a:ea typeface="Yu Mincho" panose="02020400000000000000" pitchFamily="18" charset="-128"/>
                        <a:cs typeface="Arial" panose="020B0604020202020204" pitchFamily="34" charset="0"/>
                      </a:endParaRPr>
                    </a:p>
                    <a:p>
                      <a:pPr marL="342900" marR="0" lvl="0" indent="-342900" algn="just" defTabSz="60963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Medical Microbiology referral Laboratory </a:t>
                      </a:r>
                      <a:endParaRPr lang="en-TT" sz="16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spcBef>
                          <a:spcPts val="300"/>
                        </a:spcBef>
                        <a:spcAft>
                          <a:spcPts val="0"/>
                        </a:spcAft>
                        <a:buFont typeface="Symbol" panose="05050102010706020507" pitchFamily="18" charset="2"/>
                        <a:buChar char=""/>
                      </a:pPr>
                      <a:r>
                        <a:rPr lang="en-US"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Tourism and Health </a:t>
                      </a:r>
                      <a:endParaRPr lang="en-TT" sz="16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spcBef>
                          <a:spcPts val="300"/>
                        </a:spcBef>
                        <a:spcAft>
                          <a:spcPts val="0"/>
                        </a:spcAft>
                        <a:buFont typeface="Symbol" panose="05050102010706020507" pitchFamily="18" charset="2"/>
                        <a:buChar char=""/>
                      </a:pPr>
                      <a:r>
                        <a:rPr lang="en-US"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Vector-borne diseases</a:t>
                      </a:r>
                      <a:endParaRPr lang="en-TT" sz="16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just">
                        <a:spcBef>
                          <a:spcPts val="300"/>
                        </a:spcBef>
                        <a:spcAft>
                          <a:spcPts val="0"/>
                        </a:spcAft>
                        <a:buFont typeface="Symbol" panose="05050102010706020507" pitchFamily="18" charset="2"/>
                        <a:buChar char=""/>
                      </a:pPr>
                      <a:r>
                        <a:rPr lang="en-US" sz="16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Field Epidemiology training program.</a:t>
                      </a:r>
                      <a:endParaRPr lang="en-TT" sz="1600" dirty="0">
                        <a:effectLst/>
                        <a:latin typeface="Calibri" panose="020F0502020204030204" pitchFamily="34" charset="0"/>
                        <a:ea typeface="Yu Mincho" panose="02020400000000000000" pitchFamily="18" charset="-128"/>
                        <a:cs typeface="Arial" panose="020B0604020202020204" pitchFamily="34" charset="0"/>
                      </a:endParaRPr>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1"/>
                  </a:ext>
                </a:extLst>
              </a:tr>
              <a:tr h="113242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800" dirty="0"/>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defRPr/>
                      </a:pPr>
                      <a:r>
                        <a:rPr lang="en-US" sz="1600" b="1" dirty="0">
                          <a:solidFill>
                            <a:srgbClr val="000000"/>
                          </a:solidFill>
                          <a:latin typeface="+mn-lt"/>
                        </a:rPr>
                        <a:t>Partnerships and Networks </a:t>
                      </a:r>
                    </a:p>
                    <a:p>
                      <a:pPr algn="l">
                        <a:defRPr/>
                      </a:pPr>
                      <a:r>
                        <a:rPr lang="en-US" sz="1600" dirty="0">
                          <a:solidFill>
                            <a:srgbClr val="000000"/>
                          </a:solidFill>
                          <a:latin typeface="+mn-lt"/>
                        </a:rPr>
                        <a:t>CDC, PAHO, UKHSA, PHAC,WHO,</a:t>
                      </a:r>
                      <a:r>
                        <a:rPr lang="en-US" sz="1600" dirty="0">
                          <a:solidFill>
                            <a:srgbClr val="000000"/>
                          </a:solidFill>
                          <a:effectLst/>
                          <a:latin typeface="+mn-lt"/>
                          <a:ea typeface="Yu Mincho" panose="02020400000000000000" pitchFamily="18" charset="-128"/>
                          <a:cs typeface="Calibri" panose="020F0502020204030204" pitchFamily="34" charset="0"/>
                        </a:rPr>
                        <a:t>CDEMA, IMPACS, CTO,                                              CHTA, OECS, IANPHI</a:t>
                      </a:r>
                      <a:endParaRPr lang="en-US" sz="1600" dirty="0">
                        <a:latin typeface="+mn-lt"/>
                      </a:endParaRPr>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2"/>
                  </a:ext>
                </a:extLst>
              </a:tr>
              <a:tr h="113941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800" dirty="0"/>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r>
                        <a:rPr lang="en-US" sz="1600" dirty="0">
                          <a:solidFill>
                            <a:srgbClr val="000000"/>
                          </a:solidFill>
                          <a:latin typeface="Muli Regular"/>
                        </a:rPr>
                        <a:t>    Regional Coordinating Mechanism for Health Security (RCM-HS)</a:t>
                      </a:r>
                    </a:p>
                    <a:p>
                      <a:pPr algn="l">
                        <a:defRPr/>
                      </a:pPr>
                      <a:endParaRPr lang="en-US" sz="700" dirty="0"/>
                    </a:p>
                  </a:txBody>
                  <a:tcPr marL="67056" marR="67056" marT="30480" marB="3048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3"/>
                  </a:ext>
                </a:extLst>
              </a:tr>
            </a:tbl>
          </a:graphicData>
        </a:graphic>
      </p:graphicFrame>
      <p:sp>
        <p:nvSpPr>
          <p:cNvPr id="13" name="TextBox 12">
            <a:extLst>
              <a:ext uri="{FF2B5EF4-FFF2-40B4-BE49-F238E27FC236}">
                <a16:creationId xmlns:a16="http://schemas.microsoft.com/office/drawing/2014/main" id="{C2AD803A-3352-1B65-5A1E-7BA47AC0F210}"/>
              </a:ext>
            </a:extLst>
          </p:cNvPr>
          <p:cNvSpPr txBox="1"/>
          <p:nvPr/>
        </p:nvSpPr>
        <p:spPr>
          <a:xfrm>
            <a:off x="4805221" y="5146666"/>
            <a:ext cx="6560047" cy="784830"/>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i="0" u="none" strike="noStrike" kern="1200" cap="none" spc="0" normalizeH="0" baseline="0" noProof="0" dirty="0">
                <a:ln>
                  <a:noFill/>
                </a:ln>
                <a:solidFill>
                  <a:prstClr val="black"/>
                </a:solidFill>
                <a:effectLst/>
                <a:uLnTx/>
                <a:uFillTx/>
                <a:latin typeface="Calibri"/>
                <a:ea typeface="+mn-ea"/>
                <a:cs typeface="+mn-cs"/>
              </a:rPr>
              <a:t>Integrated Surveillance strategy &amp;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i="0" u="none" strike="noStrike" kern="1200" cap="none" spc="0" normalizeH="0" baseline="0" noProof="0" dirty="0">
                <a:ln>
                  <a:noFill/>
                </a:ln>
                <a:solidFill>
                  <a:prstClr val="black"/>
                </a:solidFill>
                <a:effectLst/>
                <a:uLnTx/>
                <a:uFillTx/>
                <a:latin typeface="Calibri"/>
                <a:ea typeface="+mn-ea"/>
                <a:cs typeface="+mn-cs"/>
              </a:rPr>
              <a:t>Regional Health Security </a:t>
            </a:r>
            <a:r>
              <a:rPr lang="en-US" dirty="0">
                <a:solidFill>
                  <a:prstClr val="black"/>
                </a:solidFill>
                <a:latin typeface="Calibri"/>
              </a:rPr>
              <a:t> Pathway </a:t>
            </a:r>
            <a:r>
              <a:rPr kumimoji="0" lang="en-US" sz="1800" i="0" u="none" strike="noStrike" kern="1200" cap="none" spc="0" normalizeH="0" baseline="0" noProof="0" dirty="0">
                <a:ln>
                  <a:noFill/>
                </a:ln>
                <a:solidFill>
                  <a:prstClr val="black"/>
                </a:solidFill>
                <a:effectLst/>
                <a:uLnTx/>
                <a:uFillTx/>
                <a:latin typeface="Calibri"/>
                <a:ea typeface="+mn-ea"/>
                <a:cs typeface="+mn-cs"/>
              </a:rPr>
              <a:t> (RHS)</a:t>
            </a:r>
          </a:p>
        </p:txBody>
      </p:sp>
      <p:pic>
        <p:nvPicPr>
          <p:cNvPr id="9" name="Picture 7">
            <a:extLst>
              <a:ext uri="{FF2B5EF4-FFF2-40B4-BE49-F238E27FC236}">
                <a16:creationId xmlns:a16="http://schemas.microsoft.com/office/drawing/2014/main" id="{1D453A56-546A-3367-94CD-536370EE2F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73174" y="874747"/>
            <a:ext cx="762085" cy="646263"/>
          </a:xfrm>
          <a:prstGeom prst="rect">
            <a:avLst/>
          </a:prstGeom>
        </p:spPr>
      </p:pic>
      <p:pic>
        <p:nvPicPr>
          <p:cNvPr id="10" name="Picture 8">
            <a:extLst>
              <a:ext uri="{FF2B5EF4-FFF2-40B4-BE49-F238E27FC236}">
                <a16:creationId xmlns:a16="http://schemas.microsoft.com/office/drawing/2014/main" id="{78A87B43-1C78-8E5D-09CF-F7B0A3616C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16628" y="2476447"/>
            <a:ext cx="615872" cy="596626"/>
          </a:xfrm>
          <a:prstGeom prst="rect">
            <a:avLst/>
          </a:prstGeom>
        </p:spPr>
      </p:pic>
      <p:pic>
        <p:nvPicPr>
          <p:cNvPr id="11" name="Picture 11">
            <a:extLst>
              <a:ext uri="{FF2B5EF4-FFF2-40B4-BE49-F238E27FC236}">
                <a16:creationId xmlns:a16="http://schemas.microsoft.com/office/drawing/2014/main" id="{676839B0-6849-9A65-7320-6CA2E1BE0B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46403" y="3989870"/>
            <a:ext cx="670159" cy="580143"/>
          </a:xfrm>
          <a:prstGeom prst="rect">
            <a:avLst/>
          </a:prstGeom>
        </p:spPr>
      </p:pic>
      <p:pic>
        <p:nvPicPr>
          <p:cNvPr id="5" name="Picture 4" descr="A logo for a health security company&#10;&#10;Description automatically generated">
            <a:extLst>
              <a:ext uri="{FF2B5EF4-FFF2-40B4-BE49-F238E27FC236}">
                <a16:creationId xmlns:a16="http://schemas.microsoft.com/office/drawing/2014/main" id="{62144E4C-B6A0-D6F0-F777-18C795A3D1A9}"/>
              </a:ext>
            </a:extLst>
          </p:cNvPr>
          <p:cNvPicPr>
            <a:picLocks noChangeAspect="1"/>
          </p:cNvPicPr>
          <p:nvPr/>
        </p:nvPicPr>
        <p:blipFill>
          <a:blip r:embed="rId10"/>
          <a:stretch>
            <a:fillRect/>
          </a:stretch>
        </p:blipFill>
        <p:spPr>
          <a:xfrm>
            <a:off x="5051457" y="4932858"/>
            <a:ext cx="762086" cy="762086"/>
          </a:xfrm>
          <a:prstGeom prst="rect">
            <a:avLst/>
          </a:prstGeom>
        </p:spPr>
      </p:pic>
    </p:spTree>
    <p:extLst>
      <p:ext uri="{BB962C8B-B14F-4D97-AF65-F5344CB8AC3E}">
        <p14:creationId xmlns:p14="http://schemas.microsoft.com/office/powerpoint/2010/main" val="383703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18549B-B83C-5475-A195-FE0C10BF6AF9}"/>
              </a:ext>
            </a:extLst>
          </p:cNvPr>
          <p:cNvSpPr/>
          <p:nvPr/>
        </p:nvSpPr>
        <p:spPr>
          <a:xfrm>
            <a:off x="417278" y="435574"/>
            <a:ext cx="3853167" cy="1027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390349" y="1151310"/>
            <a:ext cx="3666467" cy="4978985"/>
          </a:xfrm>
          <a:prstGeom prst="rect">
            <a:avLst/>
          </a:prstGeom>
        </p:spPr>
      </p:pic>
      <p:sp>
        <p:nvSpPr>
          <p:cNvPr id="5" name="AutoShape 5"/>
          <p:cNvSpPr/>
          <p:nvPr/>
        </p:nvSpPr>
        <p:spPr>
          <a:xfrm>
            <a:off x="530428" y="4659905"/>
            <a:ext cx="3615384" cy="0"/>
          </a:xfrm>
          <a:prstGeom prst="line">
            <a:avLst/>
          </a:prstGeom>
          <a:ln w="47625" cap="rnd">
            <a:solidFill>
              <a:srgbClr val="EE9B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AutoShape 6"/>
          <p:cNvSpPr/>
          <p:nvPr/>
        </p:nvSpPr>
        <p:spPr>
          <a:xfrm rot="-5400000">
            <a:off x="-864838" y="3175741"/>
            <a:ext cx="2752431" cy="0"/>
          </a:xfrm>
          <a:prstGeom prst="line">
            <a:avLst/>
          </a:prstGeom>
          <a:ln w="47625" cap="rnd">
            <a:solidFill>
              <a:srgbClr val="EE9B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AutoShape 7"/>
          <p:cNvSpPr/>
          <p:nvPr/>
        </p:nvSpPr>
        <p:spPr>
          <a:xfrm rot="-5420295">
            <a:off x="2777512" y="3299565"/>
            <a:ext cx="2688978" cy="0"/>
          </a:xfrm>
          <a:prstGeom prst="line">
            <a:avLst/>
          </a:prstGeom>
          <a:ln w="47625" cap="rnd">
            <a:solidFill>
              <a:srgbClr val="EE9B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AutoShape 8"/>
          <p:cNvSpPr/>
          <p:nvPr/>
        </p:nvSpPr>
        <p:spPr>
          <a:xfrm>
            <a:off x="514553" y="1939224"/>
            <a:ext cx="3615384" cy="0"/>
          </a:xfrm>
          <a:prstGeom prst="line">
            <a:avLst/>
          </a:prstGeom>
          <a:ln w="47625" cap="rnd">
            <a:solidFill>
              <a:srgbClr val="EE9B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9" name="Group 9"/>
          <p:cNvGrpSpPr/>
          <p:nvPr/>
        </p:nvGrpSpPr>
        <p:grpSpPr>
          <a:xfrm>
            <a:off x="804541" y="1669660"/>
            <a:ext cx="3002543" cy="478350"/>
            <a:chOff x="0" y="0"/>
            <a:chExt cx="1643004" cy="261755"/>
          </a:xfrm>
        </p:grpSpPr>
        <p:sp>
          <p:nvSpPr>
            <p:cNvPr id="10" name="Freeform 10"/>
            <p:cNvSpPr/>
            <p:nvPr/>
          </p:nvSpPr>
          <p:spPr>
            <a:xfrm>
              <a:off x="0" y="0"/>
              <a:ext cx="1643004" cy="261755"/>
            </a:xfrm>
            <a:custGeom>
              <a:avLst/>
              <a:gdLst/>
              <a:ahLst/>
              <a:cxnLst/>
              <a:rect l="l" t="t" r="r" b="b"/>
              <a:pathLst>
                <a:path w="1643004" h="261755">
                  <a:moveTo>
                    <a:pt x="0" y="0"/>
                  </a:moveTo>
                  <a:lnTo>
                    <a:pt x="1643004" y="0"/>
                  </a:lnTo>
                  <a:lnTo>
                    <a:pt x="1643004" y="261755"/>
                  </a:lnTo>
                  <a:lnTo>
                    <a:pt x="0" y="261755"/>
                  </a:lnTo>
                  <a:close/>
                </a:path>
              </a:pathLst>
            </a:custGeom>
            <a:solidFill>
              <a:srgbClr val="252F4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1" name="TextBox 11"/>
          <p:cNvSpPr txBox="1"/>
          <p:nvPr/>
        </p:nvSpPr>
        <p:spPr>
          <a:xfrm>
            <a:off x="417278" y="299984"/>
            <a:ext cx="11632270" cy="436017"/>
          </a:xfrm>
          <a:prstGeom prst="rect">
            <a:avLst/>
          </a:prstGeom>
        </p:spPr>
        <p:txBody>
          <a:bodyPr wrap="square" lIns="0" tIns="0" rIns="0" bIns="0" rtlCol="0" anchor="t">
            <a:spAutoFit/>
          </a:bodyPr>
          <a:lstStyle/>
          <a:p>
            <a:pPr marL="0" marR="0" lvl="0" indent="0" defTabSz="914446" rtl="0" eaLnBrk="1" fontAlgn="auto" latinLnBrk="0" hangingPunct="1">
              <a:lnSpc>
                <a:spcPts val="3360"/>
              </a:lnSpc>
              <a:spcBef>
                <a:spcPts val="0"/>
              </a:spcBef>
              <a:spcAft>
                <a:spcPts val="0"/>
              </a:spcAft>
              <a:buClrTx/>
              <a:buSzTx/>
              <a:buFontTx/>
              <a:buNone/>
              <a:tabLst/>
              <a:defRPr/>
            </a:pPr>
            <a:r>
              <a:rPr kumimoji="0" lang="en-US" sz="3400" i="0" u="none" strike="noStrike" kern="1200" cap="none" spc="0" normalizeH="0" baseline="0" noProof="0" dirty="0">
                <a:ln>
                  <a:noFill/>
                </a:ln>
                <a:solidFill>
                  <a:schemeClr val="accent1"/>
                </a:solidFill>
                <a:effectLst/>
                <a:uLnTx/>
                <a:uFillTx/>
                <a:latin typeface="Futura Medium" panose="020B0602020204020303" pitchFamily="34" charset="-79"/>
                <a:cs typeface="Futura Medium" panose="020B0602020204020303" pitchFamily="34" charset="-79"/>
              </a:rPr>
              <a:t>Strategies for CARPHA’s Emergency &amp; Response Mandate </a:t>
            </a:r>
          </a:p>
        </p:txBody>
      </p:sp>
      <p:sp>
        <p:nvSpPr>
          <p:cNvPr id="14" name="TextBox 14"/>
          <p:cNvSpPr txBox="1"/>
          <p:nvPr/>
        </p:nvSpPr>
        <p:spPr>
          <a:xfrm>
            <a:off x="5107291" y="867731"/>
            <a:ext cx="6402471" cy="2347822"/>
          </a:xfrm>
          <a:prstGeom prst="rect">
            <a:avLst/>
          </a:prstGeom>
        </p:spPr>
        <p:txBody>
          <a:bodyPr wrap="square" lIns="0" tIns="0" rIns="0" bIns="0" rtlCol="0" anchor="t">
            <a:spAutoFit/>
          </a:bodyPr>
          <a:lstStyle/>
          <a:p>
            <a:pPr marL="179934" marR="0" lvl="1" indent="0" algn="l" defTabSz="914446" rtl="0" eaLnBrk="1" fontAlgn="auto" latinLnBrk="0" hangingPunct="1">
              <a:lnSpc>
                <a:spcPts val="2499"/>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743001" marR="0" lvl="1" indent="-285778" algn="l" defTabSz="457246" rtl="0" eaLnBrk="1" fontAlgn="auto" latinLnBrk="0" hangingPunct="1">
              <a:lnSpc>
                <a:spcPct val="120000"/>
              </a:lnSpc>
              <a:spcBef>
                <a:spcPts val="0"/>
              </a:spcBef>
              <a:spcAft>
                <a:spcPts val="400"/>
              </a:spcAft>
              <a:buClrTx/>
              <a:buSzTx/>
              <a:buFont typeface="Arial" panose="020B0604020202020204" pitchFamily="34" charset="0"/>
              <a:buChar char="•"/>
              <a:tabLst/>
              <a:defRPr/>
            </a:pPr>
            <a:r>
              <a:rPr kumimoji="0" lang="en-TT"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Regional Integrated </a:t>
            </a: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Surveillance  Strategy</a:t>
            </a:r>
          </a:p>
          <a:p>
            <a:pPr marL="743001" marR="0" lvl="1" indent="-285778" algn="l" defTabSz="457246" rtl="0" eaLnBrk="1" fontAlgn="auto" latinLnBrk="0" hangingPunct="1">
              <a:lnSpc>
                <a:spcPct val="120000"/>
              </a:lnSpc>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Regional Public Health Surveillance Manual</a:t>
            </a:r>
          </a:p>
          <a:p>
            <a:pPr marL="743001" marR="0" lvl="1" indent="-285778" algn="l" defTabSz="457246" rtl="0" eaLnBrk="1" fontAlgn="auto" latinLnBrk="0" hangingPunct="1">
              <a:lnSpc>
                <a:spcPct val="120000"/>
              </a:lnSpc>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Emergency and Response Plan </a:t>
            </a:r>
          </a:p>
          <a:p>
            <a:pPr marL="743001" marR="0" lvl="1" indent="-285778" algn="l" defTabSz="457246"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en-GB" sz="2000" dirty="0">
                <a:solidFill>
                  <a:srgbClr val="0070C0"/>
                </a:solidFill>
                <a:latin typeface="Calibri" panose="020F0502020204030204" pitchFamily="34" charset="0"/>
                <a:ea typeface="Calibri" panose="020F0502020204030204" pitchFamily="34" charset="0"/>
                <a:cs typeface="Calibri" panose="020F0502020204030204" pitchFamily="34" charset="0"/>
              </a:rPr>
              <a:t>Regional Heath Security Pathway  </a:t>
            </a:r>
            <a:endPar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23" marR="0" lvl="1" indent="0" algn="l" defTabSz="457246" rtl="0" eaLnBrk="1" fontAlgn="auto" latinLnBrk="0" hangingPunct="1">
              <a:lnSpc>
                <a:spcPct val="120000"/>
              </a:lnSpc>
              <a:spcBef>
                <a:spcPts val="0"/>
              </a:spcBef>
              <a:spcAft>
                <a:spcPts val="4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Approved: by CMOs, TAC, Ex Board, COHSOD </a:t>
            </a:r>
            <a:endParaRPr kumimoji="0" lang="en-TT"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5"/>
          <p:cNvPicPr>
            <a:picLocks noChangeAspect="1"/>
          </p:cNvPicPr>
          <p:nvPr/>
        </p:nvPicPr>
        <p:blipFill>
          <a:blip r:embed="rId5"/>
          <a:srcRect/>
          <a:stretch>
            <a:fillRect/>
          </a:stretch>
        </p:blipFill>
        <p:spPr>
          <a:xfrm>
            <a:off x="1378324" y="2905594"/>
            <a:ext cx="2638735" cy="2636573"/>
          </a:xfrm>
          <a:prstGeom prst="rect">
            <a:avLst/>
          </a:prstGeom>
        </p:spPr>
      </p:pic>
      <p:sp>
        <p:nvSpPr>
          <p:cNvPr id="16" name="TextBox 16"/>
          <p:cNvSpPr txBox="1"/>
          <p:nvPr/>
        </p:nvSpPr>
        <p:spPr>
          <a:xfrm>
            <a:off x="682238" y="1395893"/>
            <a:ext cx="2659738" cy="419730"/>
          </a:xfrm>
          <a:prstGeom prst="rect">
            <a:avLst/>
          </a:prstGeom>
        </p:spPr>
        <p:txBody>
          <a:bodyPr lIns="0" tIns="0" rIns="0" bIns="0" rtlCol="0" anchor="t">
            <a:spAutoFit/>
          </a:bodyPr>
          <a:lstStyle/>
          <a:p>
            <a:pPr marL="0" marR="0" lvl="0" indent="0" algn="ctr" defTabSz="914446" rtl="0" eaLnBrk="1" fontAlgn="auto" latinLnBrk="0" hangingPunct="1">
              <a:lnSpc>
                <a:spcPts val="336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DE59"/>
                </a:solidFill>
                <a:effectLst/>
                <a:uLnTx/>
                <a:uFillTx/>
                <a:latin typeface="Open Sans Bold"/>
                <a:ea typeface="+mn-ea"/>
                <a:cs typeface="+mn-cs"/>
              </a:rPr>
              <a:t>Leading Role</a:t>
            </a:r>
          </a:p>
        </p:txBody>
      </p:sp>
      <p:sp>
        <p:nvSpPr>
          <p:cNvPr id="17" name="TextBox 17"/>
          <p:cNvSpPr txBox="1"/>
          <p:nvPr/>
        </p:nvSpPr>
        <p:spPr>
          <a:xfrm>
            <a:off x="625434" y="1972783"/>
            <a:ext cx="2825864" cy="900503"/>
          </a:xfrm>
          <a:prstGeom prst="rect">
            <a:avLst/>
          </a:prstGeom>
        </p:spPr>
        <p:txBody>
          <a:bodyPr wrap="square" lIns="0" tIns="0" rIns="0" bIns="0" rtlCol="0" anchor="t">
            <a:spAutoFit/>
          </a:bodyPr>
          <a:lstStyle/>
          <a:p>
            <a:pPr marL="345475" marR="0" lvl="1" indent="-172738" algn="l" defTabSz="914446" rtl="0" eaLnBrk="1" fontAlgn="auto" latinLnBrk="0" hangingPunct="1">
              <a:lnSpc>
                <a:spcPts val="24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Public health surveillance </a:t>
            </a:r>
            <a:endParaRPr lang="en-US" sz="1600" dirty="0">
              <a:solidFill>
                <a:srgbClr val="FFFFFF"/>
              </a:solidFill>
              <a:latin typeface="Calibri" panose="020F0502020204030204" pitchFamily="34" charset="0"/>
              <a:cs typeface="Calibri" panose="020F0502020204030204" pitchFamily="34" charset="0"/>
            </a:endParaRPr>
          </a:p>
          <a:p>
            <a:pPr marL="345475" marR="0" lvl="1" indent="-172738" algn="l" defTabSz="914446" rtl="0" eaLnBrk="1" fontAlgn="auto" latinLnBrk="0" hangingPunct="1">
              <a:lnSpc>
                <a:spcPts val="2400"/>
              </a:lnSpc>
              <a:spcBef>
                <a:spcPts val="0"/>
              </a:spcBef>
              <a:spcAft>
                <a:spcPts val="0"/>
              </a:spcAft>
              <a:buClrTx/>
              <a:buSzTx/>
              <a:buFont typeface="Arial"/>
              <a:buChar char="•"/>
              <a:tabLst/>
              <a:defRPr/>
            </a:pPr>
            <a:endParaRPr lang="en-US" sz="1600" dirty="0">
              <a:solidFill>
                <a:srgbClr val="FFFFFF"/>
              </a:solidFill>
              <a:latin typeface="Calibri" panose="020F0502020204030204" pitchFamily="34" charset="0"/>
              <a:cs typeface="Calibri" panose="020F0502020204030204" pitchFamily="34" charset="0"/>
            </a:endParaRPr>
          </a:p>
          <a:p>
            <a:pPr marL="172737" marR="0" lvl="1" algn="l" defTabSz="914446" rtl="0" eaLnBrk="1" fontAlgn="auto" latinLnBrk="0" hangingPunct="1">
              <a:lnSpc>
                <a:spcPts val="2400"/>
              </a:lnSpc>
              <a:spcBef>
                <a:spcPts val="0"/>
              </a:spcBef>
              <a:spcAft>
                <a:spcPts val="0"/>
              </a:spcAft>
              <a:buClrTx/>
              <a:buSzTx/>
              <a:tabLst/>
              <a:defRPr/>
            </a:pPr>
            <a:r>
              <a:rPr kumimoji="0" lang="en-US" sz="1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a:t>
            </a:r>
            <a:r>
              <a:rPr kumimoji="0" lang="en-US" sz="1599"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ublic health emergencies</a:t>
            </a:r>
          </a:p>
        </p:txBody>
      </p:sp>
      <p:pic>
        <p:nvPicPr>
          <p:cNvPr id="18" name="Picture 17">
            <a:extLst>
              <a:ext uri="{FF2B5EF4-FFF2-40B4-BE49-F238E27FC236}">
                <a16:creationId xmlns:a16="http://schemas.microsoft.com/office/drawing/2014/main" id="{A30FAB53-1755-CF03-4A14-62DFE6705C45}"/>
              </a:ext>
            </a:extLst>
          </p:cNvPr>
          <p:cNvPicPr>
            <a:picLocks noChangeAspect="1"/>
          </p:cNvPicPr>
          <p:nvPr/>
        </p:nvPicPr>
        <p:blipFill>
          <a:blip r:embed="rId6"/>
          <a:stretch>
            <a:fillRect/>
          </a:stretch>
        </p:blipFill>
        <p:spPr>
          <a:xfrm>
            <a:off x="4627588" y="3335200"/>
            <a:ext cx="1632996" cy="2220335"/>
          </a:xfrm>
          <a:prstGeom prst="rect">
            <a:avLst/>
          </a:prstGeom>
        </p:spPr>
      </p:pic>
      <p:pic>
        <p:nvPicPr>
          <p:cNvPr id="19" name="Picture 18" descr="A picture containing person, young, holding, water&#10;&#10;Description automatically generated">
            <a:extLst>
              <a:ext uri="{FF2B5EF4-FFF2-40B4-BE49-F238E27FC236}">
                <a16:creationId xmlns:a16="http://schemas.microsoft.com/office/drawing/2014/main" id="{31F2D528-939B-A39C-55ED-99F4C919E0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8775" y="3335200"/>
            <a:ext cx="1727046" cy="2220335"/>
          </a:xfrm>
          <a:prstGeom prst="rect">
            <a:avLst/>
          </a:prstGeom>
        </p:spPr>
      </p:pic>
      <p:pic>
        <p:nvPicPr>
          <p:cNvPr id="21" name="Picture 20">
            <a:extLst>
              <a:ext uri="{FF2B5EF4-FFF2-40B4-BE49-F238E27FC236}">
                <a16:creationId xmlns:a16="http://schemas.microsoft.com/office/drawing/2014/main" id="{60B265FD-8444-3808-047A-D344A30BAE8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2203" y="3355547"/>
            <a:ext cx="1714766" cy="2505427"/>
          </a:xfrm>
          <a:prstGeom prst="rect">
            <a:avLst/>
          </a:prstGeom>
          <a:noFill/>
          <a:ln>
            <a:noFill/>
          </a:ln>
        </p:spPr>
      </p:pic>
      <p:pic>
        <p:nvPicPr>
          <p:cNvPr id="4" name="Image 2" descr="Une image contenant texte, Police, Graphique, capture d’écran&#10;&#10;Description générée automatiquement">
            <a:extLst>
              <a:ext uri="{FF2B5EF4-FFF2-40B4-BE49-F238E27FC236}">
                <a16:creationId xmlns:a16="http://schemas.microsoft.com/office/drawing/2014/main" id="{FE2FB588-E6AC-FE74-C081-DB5C44CCE522}"/>
              </a:ext>
            </a:extLst>
          </p:cNvPr>
          <p:cNvPicPr>
            <a:picLocks noChangeAspect="1"/>
          </p:cNvPicPr>
          <p:nvPr/>
        </p:nvPicPr>
        <p:blipFill>
          <a:blip r:embed="rId9"/>
          <a:stretch>
            <a:fillRect/>
          </a:stretch>
        </p:blipFill>
        <p:spPr>
          <a:xfrm>
            <a:off x="9645" y="5695106"/>
            <a:ext cx="12182354" cy="1161938"/>
          </a:xfrm>
          <a:prstGeom prst="rect">
            <a:avLst/>
          </a:prstGeom>
        </p:spPr>
      </p:pic>
      <p:pic>
        <p:nvPicPr>
          <p:cNvPr id="13" name="Picture 12">
            <a:extLst>
              <a:ext uri="{FF2B5EF4-FFF2-40B4-BE49-F238E27FC236}">
                <a16:creationId xmlns:a16="http://schemas.microsoft.com/office/drawing/2014/main" id="{72657227-BC34-EFC3-AC03-0C0A9F296BCB}"/>
              </a:ext>
            </a:extLst>
          </p:cNvPr>
          <p:cNvPicPr>
            <a:picLocks noChangeAspect="1"/>
          </p:cNvPicPr>
          <p:nvPr/>
        </p:nvPicPr>
        <p:blipFill>
          <a:blip r:embed="rId10"/>
          <a:srcRect l="32415" t="14134" r="32469" b="14078"/>
          <a:stretch/>
        </p:blipFill>
        <p:spPr>
          <a:xfrm>
            <a:off x="10064206" y="3314976"/>
            <a:ext cx="1773463" cy="23478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5577840"/>
            <a:ext cx="12182354" cy="1279204"/>
          </a:xfrm>
          <a:prstGeom prst="rect">
            <a:avLst/>
          </a:prstGeom>
        </p:spPr>
      </p:pic>
      <p:pic>
        <p:nvPicPr>
          <p:cNvPr id="2" name="Picture 1">
            <a:extLst>
              <a:ext uri="{FF2B5EF4-FFF2-40B4-BE49-F238E27FC236}">
                <a16:creationId xmlns:a16="http://schemas.microsoft.com/office/drawing/2014/main" id="{A5E72B31-293B-3363-483F-B8FE71571042}"/>
              </a:ext>
            </a:extLst>
          </p:cNvPr>
          <p:cNvPicPr>
            <a:picLocks noChangeAspect="1"/>
          </p:cNvPicPr>
          <p:nvPr/>
        </p:nvPicPr>
        <p:blipFill>
          <a:blip r:embed="rId4"/>
          <a:srcRect t="25376" b="8280"/>
          <a:stretch/>
        </p:blipFill>
        <p:spPr>
          <a:xfrm>
            <a:off x="573318" y="1170432"/>
            <a:ext cx="11045363" cy="4517136"/>
          </a:xfrm>
          <a:prstGeom prst="rect">
            <a:avLst/>
          </a:prstGeom>
        </p:spPr>
      </p:pic>
      <p:sp>
        <p:nvSpPr>
          <p:cNvPr id="4" name="TextBox 12">
            <a:extLst>
              <a:ext uri="{FF2B5EF4-FFF2-40B4-BE49-F238E27FC236}">
                <a16:creationId xmlns:a16="http://schemas.microsoft.com/office/drawing/2014/main" id="{64B89268-19F5-CF53-F499-F21B015DFFB1}"/>
              </a:ext>
            </a:extLst>
          </p:cNvPr>
          <p:cNvSpPr txBox="1"/>
          <p:nvPr/>
        </p:nvSpPr>
        <p:spPr>
          <a:xfrm>
            <a:off x="714814" y="588541"/>
            <a:ext cx="10762369" cy="581891"/>
          </a:xfrm>
          <a:prstGeom prst="rect">
            <a:avLst/>
          </a:prstGeom>
        </p:spPr>
        <p:txBody>
          <a:bodyPr wrap="square" lIns="0" tIns="0" rIns="0" bIns="0" rtlCol="0" anchor="t">
            <a:spAutoFit/>
          </a:bodyPr>
          <a:lstStyle/>
          <a:p>
            <a:pPr defTabSz="609630">
              <a:lnSpc>
                <a:spcPts val="5200"/>
              </a:lnSpc>
            </a:pPr>
            <a:r>
              <a:rPr lang="en-US" sz="2800" dirty="0">
                <a:solidFill>
                  <a:schemeClr val="bg2">
                    <a:lumMod val="25000"/>
                  </a:schemeClr>
                </a:solidFill>
                <a:latin typeface="Futura Medium" panose="020B0602020204020303" pitchFamily="34" charset="-79"/>
                <a:cs typeface="Futura Medium" panose="020B0602020204020303" pitchFamily="34" charset="-79"/>
              </a:rPr>
              <a:t>Integrated Preparedness &amp; Response to Health Emergencies Tools</a:t>
            </a:r>
          </a:p>
        </p:txBody>
      </p:sp>
    </p:spTree>
    <p:extLst>
      <p:ext uri="{BB962C8B-B14F-4D97-AF65-F5344CB8AC3E}">
        <p14:creationId xmlns:p14="http://schemas.microsoft.com/office/powerpoint/2010/main" val="56662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5743627"/>
            <a:ext cx="12182354" cy="1113417"/>
          </a:xfrm>
          <a:prstGeom prst="rect">
            <a:avLst/>
          </a:prstGeom>
        </p:spPr>
      </p:pic>
      <p:sp>
        <p:nvSpPr>
          <p:cNvPr id="2" name="TextBox 1">
            <a:extLst>
              <a:ext uri="{FF2B5EF4-FFF2-40B4-BE49-F238E27FC236}">
                <a16:creationId xmlns:a16="http://schemas.microsoft.com/office/drawing/2014/main" id="{D878D783-D15D-62B4-8B82-4C50855C8622}"/>
              </a:ext>
            </a:extLst>
          </p:cNvPr>
          <p:cNvSpPr txBox="1"/>
          <p:nvPr/>
        </p:nvSpPr>
        <p:spPr>
          <a:xfrm>
            <a:off x="3917504" y="949107"/>
            <a:ext cx="2178496" cy="954107"/>
          </a:xfrm>
          <a:prstGeom prst="rect">
            <a:avLst/>
          </a:prstGeom>
          <a:solidFill>
            <a:schemeClr val="accent2">
              <a:lumMod val="60000"/>
              <a:lumOff val="40000"/>
            </a:schemeClr>
          </a:solid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Regional Emergency</a:t>
            </a:r>
          </a:p>
        </p:txBody>
      </p:sp>
      <p:sp>
        <p:nvSpPr>
          <p:cNvPr id="6" name="TextBox 5">
            <a:extLst>
              <a:ext uri="{FF2B5EF4-FFF2-40B4-BE49-F238E27FC236}">
                <a16:creationId xmlns:a16="http://schemas.microsoft.com/office/drawing/2014/main" id="{4A8881BF-4777-1D8A-5A42-614DE49E8855}"/>
              </a:ext>
            </a:extLst>
          </p:cNvPr>
          <p:cNvSpPr txBox="1"/>
          <p:nvPr/>
        </p:nvSpPr>
        <p:spPr>
          <a:xfrm>
            <a:off x="844790" y="1772427"/>
            <a:ext cx="2660821" cy="369332"/>
          </a:xfrm>
          <a:prstGeom prst="rect">
            <a:avLst/>
          </a:prstGeom>
          <a:solidFill>
            <a:srgbClr val="00B050"/>
          </a:solidFill>
          <a:ln w="1905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Public Health Emergency</a:t>
            </a:r>
          </a:p>
        </p:txBody>
      </p:sp>
      <p:sp>
        <p:nvSpPr>
          <p:cNvPr id="7" name="TextBox 6">
            <a:extLst>
              <a:ext uri="{FF2B5EF4-FFF2-40B4-BE49-F238E27FC236}">
                <a16:creationId xmlns:a16="http://schemas.microsoft.com/office/drawing/2014/main" id="{D610E2C9-5262-A410-2BFE-357E0A9E2F3C}"/>
              </a:ext>
            </a:extLst>
          </p:cNvPr>
          <p:cNvSpPr txBox="1"/>
          <p:nvPr/>
        </p:nvSpPr>
        <p:spPr>
          <a:xfrm>
            <a:off x="1157239" y="2589652"/>
            <a:ext cx="2035629" cy="323165"/>
          </a:xfrm>
          <a:prstGeom prst="rect">
            <a:avLst/>
          </a:prstGeom>
          <a:solidFill>
            <a:srgbClr val="00B05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CARPHA leads response</a:t>
            </a:r>
          </a:p>
        </p:txBody>
      </p:sp>
      <p:sp>
        <p:nvSpPr>
          <p:cNvPr id="8" name="TextBox 7">
            <a:extLst>
              <a:ext uri="{FF2B5EF4-FFF2-40B4-BE49-F238E27FC236}">
                <a16:creationId xmlns:a16="http://schemas.microsoft.com/office/drawing/2014/main" id="{38EB6987-7823-D9A1-6A83-001A56A42C9D}"/>
              </a:ext>
            </a:extLst>
          </p:cNvPr>
          <p:cNvSpPr txBox="1"/>
          <p:nvPr/>
        </p:nvSpPr>
        <p:spPr>
          <a:xfrm>
            <a:off x="680420" y="3410840"/>
            <a:ext cx="3292866" cy="553998"/>
          </a:xfrm>
          <a:prstGeom prst="rect">
            <a:avLst/>
          </a:prstGeom>
          <a:solidFill>
            <a:srgbClr val="00B05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Governed by CARPHA Emergency Preparedness and Response Plan</a:t>
            </a:r>
          </a:p>
        </p:txBody>
      </p:sp>
      <p:sp>
        <p:nvSpPr>
          <p:cNvPr id="9" name="TextBox 8">
            <a:extLst>
              <a:ext uri="{FF2B5EF4-FFF2-40B4-BE49-F238E27FC236}">
                <a16:creationId xmlns:a16="http://schemas.microsoft.com/office/drawing/2014/main" id="{2F19618D-AFB5-9CC7-B942-85BBCE39550D}"/>
              </a:ext>
            </a:extLst>
          </p:cNvPr>
          <p:cNvSpPr txBox="1"/>
          <p:nvPr/>
        </p:nvSpPr>
        <p:spPr>
          <a:xfrm>
            <a:off x="127491" y="4176914"/>
            <a:ext cx="1349828" cy="323165"/>
          </a:xfrm>
          <a:prstGeom prst="rect">
            <a:avLst/>
          </a:prstGeom>
          <a:solidFill>
            <a:srgbClr val="A5DBB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Notify RCM-HS</a:t>
            </a:r>
          </a:p>
        </p:txBody>
      </p:sp>
      <p:sp>
        <p:nvSpPr>
          <p:cNvPr id="10" name="TextBox 9">
            <a:extLst>
              <a:ext uri="{FF2B5EF4-FFF2-40B4-BE49-F238E27FC236}">
                <a16:creationId xmlns:a16="http://schemas.microsoft.com/office/drawing/2014/main" id="{D3E65F92-0CFF-66FE-3677-5CF1B36C44C3}"/>
              </a:ext>
            </a:extLst>
          </p:cNvPr>
          <p:cNvSpPr txBox="1"/>
          <p:nvPr/>
        </p:nvSpPr>
        <p:spPr>
          <a:xfrm>
            <a:off x="470392" y="4729352"/>
            <a:ext cx="2013854" cy="553998"/>
          </a:xfrm>
          <a:prstGeom prst="rect">
            <a:avLst/>
          </a:prstGeom>
          <a:solidFill>
            <a:srgbClr val="A5DBB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Country Response initiated – if requested</a:t>
            </a:r>
          </a:p>
        </p:txBody>
      </p:sp>
      <p:sp>
        <p:nvSpPr>
          <p:cNvPr id="11" name="TextBox 10">
            <a:extLst>
              <a:ext uri="{FF2B5EF4-FFF2-40B4-BE49-F238E27FC236}">
                <a16:creationId xmlns:a16="http://schemas.microsoft.com/office/drawing/2014/main" id="{917CC9E8-5374-E1AD-FB3B-A9A2AE231A59}"/>
              </a:ext>
            </a:extLst>
          </p:cNvPr>
          <p:cNvSpPr txBox="1"/>
          <p:nvPr/>
        </p:nvSpPr>
        <p:spPr>
          <a:xfrm>
            <a:off x="1906792" y="4176914"/>
            <a:ext cx="1576538" cy="323165"/>
          </a:xfrm>
          <a:prstGeom prst="rect">
            <a:avLst/>
          </a:prstGeom>
          <a:solidFill>
            <a:srgbClr val="A5DBB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Capacity Building</a:t>
            </a:r>
          </a:p>
        </p:txBody>
      </p:sp>
      <p:sp>
        <p:nvSpPr>
          <p:cNvPr id="12" name="TextBox 11">
            <a:extLst>
              <a:ext uri="{FF2B5EF4-FFF2-40B4-BE49-F238E27FC236}">
                <a16:creationId xmlns:a16="http://schemas.microsoft.com/office/drawing/2014/main" id="{C37E4352-8A54-EAE6-6424-86D76996FAA0}"/>
              </a:ext>
            </a:extLst>
          </p:cNvPr>
          <p:cNvSpPr txBox="1"/>
          <p:nvPr/>
        </p:nvSpPr>
        <p:spPr>
          <a:xfrm>
            <a:off x="6582133" y="1761399"/>
            <a:ext cx="3624943" cy="646331"/>
          </a:xfrm>
          <a:prstGeom prst="rect">
            <a:avLst/>
          </a:prstGeom>
          <a:solidFill>
            <a:schemeClr val="accent1">
              <a:lumMod val="60000"/>
              <a:lumOff val="40000"/>
            </a:schemeClr>
          </a:solid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Disaster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(volcano, flooding, hurricane, etc.)</a:t>
            </a:r>
          </a:p>
        </p:txBody>
      </p:sp>
      <p:sp>
        <p:nvSpPr>
          <p:cNvPr id="13" name="TextBox 12">
            <a:extLst>
              <a:ext uri="{FF2B5EF4-FFF2-40B4-BE49-F238E27FC236}">
                <a16:creationId xmlns:a16="http://schemas.microsoft.com/office/drawing/2014/main" id="{54AC3A02-69DF-7EA0-4B76-1028C5A8C4DF}"/>
              </a:ext>
            </a:extLst>
          </p:cNvPr>
          <p:cNvSpPr txBox="1"/>
          <p:nvPr/>
        </p:nvSpPr>
        <p:spPr>
          <a:xfrm>
            <a:off x="6638012" y="2771719"/>
            <a:ext cx="2868383" cy="553998"/>
          </a:xfrm>
          <a:prstGeom prst="rect">
            <a:avLst/>
          </a:prstGeom>
          <a:solidFill>
            <a:schemeClr val="accent1">
              <a:lumMod val="60000"/>
              <a:lumOff val="4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CDEMA leads response under the </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Regional Response Mechanism</a:t>
            </a:r>
          </a:p>
        </p:txBody>
      </p:sp>
      <p:sp>
        <p:nvSpPr>
          <p:cNvPr id="14" name="TextBox 13">
            <a:extLst>
              <a:ext uri="{FF2B5EF4-FFF2-40B4-BE49-F238E27FC236}">
                <a16:creationId xmlns:a16="http://schemas.microsoft.com/office/drawing/2014/main" id="{D35F5C8B-FC81-2ACB-A39F-36805CA2ACB3}"/>
              </a:ext>
            </a:extLst>
          </p:cNvPr>
          <p:cNvSpPr txBox="1"/>
          <p:nvPr/>
        </p:nvSpPr>
        <p:spPr>
          <a:xfrm>
            <a:off x="4502958" y="4577776"/>
            <a:ext cx="1915885" cy="323165"/>
          </a:xfrm>
          <a:prstGeom prst="rect">
            <a:avLst/>
          </a:prstGeom>
          <a:solidFill>
            <a:srgbClr val="A5DBB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Surveillance</a:t>
            </a:r>
          </a:p>
        </p:txBody>
      </p:sp>
      <p:sp>
        <p:nvSpPr>
          <p:cNvPr id="15" name="TextBox 14">
            <a:extLst>
              <a:ext uri="{FF2B5EF4-FFF2-40B4-BE49-F238E27FC236}">
                <a16:creationId xmlns:a16="http://schemas.microsoft.com/office/drawing/2014/main" id="{924989B6-D7A8-6789-B0CD-45F30EEF433B}"/>
              </a:ext>
            </a:extLst>
          </p:cNvPr>
          <p:cNvSpPr txBox="1"/>
          <p:nvPr/>
        </p:nvSpPr>
        <p:spPr>
          <a:xfrm>
            <a:off x="4522641" y="3648148"/>
            <a:ext cx="1915885" cy="323165"/>
          </a:xfrm>
          <a:prstGeom prst="rect">
            <a:avLst/>
          </a:prstGeom>
          <a:solidFill>
            <a:srgbClr val="A5DBB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Sectoral Coordination</a:t>
            </a:r>
          </a:p>
        </p:txBody>
      </p:sp>
      <p:sp>
        <p:nvSpPr>
          <p:cNvPr id="16" name="TextBox 15">
            <a:extLst>
              <a:ext uri="{FF2B5EF4-FFF2-40B4-BE49-F238E27FC236}">
                <a16:creationId xmlns:a16="http://schemas.microsoft.com/office/drawing/2014/main" id="{AF4F2E3B-31BC-6131-7710-57CBB1690146}"/>
              </a:ext>
            </a:extLst>
          </p:cNvPr>
          <p:cNvSpPr txBox="1"/>
          <p:nvPr/>
        </p:nvSpPr>
        <p:spPr>
          <a:xfrm>
            <a:off x="4522641" y="4112962"/>
            <a:ext cx="1915885" cy="323165"/>
          </a:xfrm>
          <a:prstGeom prst="rect">
            <a:avLst/>
          </a:prstGeom>
          <a:solidFill>
            <a:srgbClr val="A5DBB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Laboratory</a:t>
            </a:r>
          </a:p>
        </p:txBody>
      </p:sp>
      <p:sp>
        <p:nvSpPr>
          <p:cNvPr id="17" name="TextBox 16">
            <a:extLst>
              <a:ext uri="{FF2B5EF4-FFF2-40B4-BE49-F238E27FC236}">
                <a16:creationId xmlns:a16="http://schemas.microsoft.com/office/drawing/2014/main" id="{5A343C1E-8520-94D3-0458-BE124C78A011}"/>
              </a:ext>
            </a:extLst>
          </p:cNvPr>
          <p:cNvSpPr txBox="1"/>
          <p:nvPr/>
        </p:nvSpPr>
        <p:spPr>
          <a:xfrm>
            <a:off x="9978224" y="2933717"/>
            <a:ext cx="1926984" cy="553998"/>
          </a:xfrm>
          <a:prstGeom prst="rect">
            <a:avLst/>
          </a:prstGeom>
          <a:solidFill>
            <a:schemeClr val="accent1">
              <a:lumMod val="60000"/>
              <a:lumOff val="4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CARPHA responds according to requests</a:t>
            </a:r>
          </a:p>
        </p:txBody>
      </p:sp>
      <p:sp>
        <p:nvSpPr>
          <p:cNvPr id="18" name="TextBox 17">
            <a:extLst>
              <a:ext uri="{FF2B5EF4-FFF2-40B4-BE49-F238E27FC236}">
                <a16:creationId xmlns:a16="http://schemas.microsoft.com/office/drawing/2014/main" id="{2E190EBD-3284-B63D-496B-D030C4222A65}"/>
              </a:ext>
            </a:extLst>
          </p:cNvPr>
          <p:cNvSpPr txBox="1"/>
          <p:nvPr/>
        </p:nvSpPr>
        <p:spPr>
          <a:xfrm>
            <a:off x="8828999" y="4040168"/>
            <a:ext cx="1378077" cy="323165"/>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Environmental</a:t>
            </a:r>
          </a:p>
        </p:txBody>
      </p:sp>
      <p:sp>
        <p:nvSpPr>
          <p:cNvPr id="19" name="TextBox 18">
            <a:extLst>
              <a:ext uri="{FF2B5EF4-FFF2-40B4-BE49-F238E27FC236}">
                <a16:creationId xmlns:a16="http://schemas.microsoft.com/office/drawing/2014/main" id="{59715D26-7E80-D26F-43C6-6E141E52FCC6}"/>
              </a:ext>
            </a:extLst>
          </p:cNvPr>
          <p:cNvSpPr txBox="1"/>
          <p:nvPr/>
        </p:nvSpPr>
        <p:spPr>
          <a:xfrm>
            <a:off x="9202284" y="4592621"/>
            <a:ext cx="1378076" cy="323165"/>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Health System</a:t>
            </a:r>
          </a:p>
        </p:txBody>
      </p:sp>
      <p:sp>
        <p:nvSpPr>
          <p:cNvPr id="20" name="TextBox 19">
            <a:extLst>
              <a:ext uri="{FF2B5EF4-FFF2-40B4-BE49-F238E27FC236}">
                <a16:creationId xmlns:a16="http://schemas.microsoft.com/office/drawing/2014/main" id="{75728F46-A7EC-FAF1-8301-E515B9369E16}"/>
              </a:ext>
            </a:extLst>
          </p:cNvPr>
          <p:cNvSpPr txBox="1"/>
          <p:nvPr/>
        </p:nvSpPr>
        <p:spPr>
          <a:xfrm>
            <a:off x="10713593" y="4592621"/>
            <a:ext cx="1115565" cy="553998"/>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WASH Assessment</a:t>
            </a:r>
          </a:p>
        </p:txBody>
      </p:sp>
      <p:sp>
        <p:nvSpPr>
          <p:cNvPr id="21" name="Arrow: Right 4">
            <a:extLst>
              <a:ext uri="{FF2B5EF4-FFF2-40B4-BE49-F238E27FC236}">
                <a16:creationId xmlns:a16="http://schemas.microsoft.com/office/drawing/2014/main" id="{74064F56-EA7C-BC3B-0734-371911C5E2BD}"/>
              </a:ext>
            </a:extLst>
          </p:cNvPr>
          <p:cNvSpPr/>
          <p:nvPr/>
        </p:nvSpPr>
        <p:spPr>
          <a:xfrm rot="5400000">
            <a:off x="2011766" y="2198286"/>
            <a:ext cx="413658" cy="2948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Arrow: Right 23">
            <a:extLst>
              <a:ext uri="{FF2B5EF4-FFF2-40B4-BE49-F238E27FC236}">
                <a16:creationId xmlns:a16="http://schemas.microsoft.com/office/drawing/2014/main" id="{F7ACD5E3-C621-3EAE-3A1A-97FC9ADC02D9}"/>
              </a:ext>
            </a:extLst>
          </p:cNvPr>
          <p:cNvSpPr/>
          <p:nvPr/>
        </p:nvSpPr>
        <p:spPr>
          <a:xfrm rot="5400000">
            <a:off x="8200527" y="2390467"/>
            <a:ext cx="413658" cy="2948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Arrow: Right 24">
            <a:extLst>
              <a:ext uri="{FF2B5EF4-FFF2-40B4-BE49-F238E27FC236}">
                <a16:creationId xmlns:a16="http://schemas.microsoft.com/office/drawing/2014/main" id="{9F33AB27-A618-81BE-2959-CADBBE747271}"/>
              </a:ext>
            </a:extLst>
          </p:cNvPr>
          <p:cNvSpPr/>
          <p:nvPr/>
        </p:nvSpPr>
        <p:spPr>
          <a:xfrm rot="5400000">
            <a:off x="2011766" y="2993933"/>
            <a:ext cx="413658" cy="2948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Arrow: Right 25">
            <a:extLst>
              <a:ext uri="{FF2B5EF4-FFF2-40B4-BE49-F238E27FC236}">
                <a16:creationId xmlns:a16="http://schemas.microsoft.com/office/drawing/2014/main" id="{7B534CBF-7706-9BBE-8BDA-70AB244B3ACC}"/>
              </a:ext>
            </a:extLst>
          </p:cNvPr>
          <p:cNvSpPr/>
          <p:nvPr/>
        </p:nvSpPr>
        <p:spPr>
          <a:xfrm>
            <a:off x="9543959" y="2993123"/>
            <a:ext cx="413658" cy="2948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25" name="Straight Arrow Connector 24">
            <a:extLst>
              <a:ext uri="{FF2B5EF4-FFF2-40B4-BE49-F238E27FC236}">
                <a16:creationId xmlns:a16="http://schemas.microsoft.com/office/drawing/2014/main" id="{F0FCD7BD-84B9-783E-BE4C-93763088E975}"/>
              </a:ext>
            </a:extLst>
          </p:cNvPr>
          <p:cNvCxnSpPr/>
          <p:nvPr/>
        </p:nvCxnSpPr>
        <p:spPr>
          <a:xfrm>
            <a:off x="11575163" y="3487715"/>
            <a:ext cx="0" cy="54331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28067F9-56C1-E043-C5E7-D3C5F7D0A4BC}"/>
              </a:ext>
            </a:extLst>
          </p:cNvPr>
          <p:cNvCxnSpPr>
            <a:cxnSpLocks/>
          </p:cNvCxnSpPr>
          <p:nvPr/>
        </p:nvCxnSpPr>
        <p:spPr>
          <a:xfrm>
            <a:off x="11030878" y="3487715"/>
            <a:ext cx="0" cy="110490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FD2C416-20B9-F90C-024C-0E84CD0458E4}"/>
              </a:ext>
            </a:extLst>
          </p:cNvPr>
          <p:cNvCxnSpPr/>
          <p:nvPr/>
        </p:nvCxnSpPr>
        <p:spPr>
          <a:xfrm>
            <a:off x="9991720" y="3496850"/>
            <a:ext cx="0" cy="54331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E7F9C35-9713-DA04-5B81-076D23421DD8}"/>
              </a:ext>
            </a:extLst>
          </p:cNvPr>
          <p:cNvCxnSpPr>
            <a:cxnSpLocks/>
          </p:cNvCxnSpPr>
          <p:nvPr/>
        </p:nvCxnSpPr>
        <p:spPr>
          <a:xfrm>
            <a:off x="10356259" y="3478580"/>
            <a:ext cx="0" cy="110490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A949BD-26C8-044F-1268-E4CE792434F9}"/>
              </a:ext>
            </a:extLst>
          </p:cNvPr>
          <p:cNvCxnSpPr>
            <a:cxnSpLocks/>
            <a:endCxn id="11" idx="0"/>
          </p:cNvCxnSpPr>
          <p:nvPr/>
        </p:nvCxnSpPr>
        <p:spPr>
          <a:xfrm>
            <a:off x="2694381" y="3947626"/>
            <a:ext cx="680" cy="22928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C079661-A952-4C44-9508-CDAAD2F84D07}"/>
              </a:ext>
            </a:extLst>
          </p:cNvPr>
          <p:cNvCxnSpPr>
            <a:cxnSpLocks/>
          </p:cNvCxnSpPr>
          <p:nvPr/>
        </p:nvCxnSpPr>
        <p:spPr>
          <a:xfrm>
            <a:off x="1381585" y="3946844"/>
            <a:ext cx="0" cy="23007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4F3ADE-A81C-18B9-AE1A-FBA064AC89D1}"/>
              </a:ext>
            </a:extLst>
          </p:cNvPr>
          <p:cNvCxnSpPr>
            <a:cxnSpLocks/>
          </p:cNvCxnSpPr>
          <p:nvPr/>
        </p:nvCxnSpPr>
        <p:spPr>
          <a:xfrm>
            <a:off x="1724057" y="3928574"/>
            <a:ext cx="0" cy="80077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02651FF-AA94-38BA-8800-6923B1A6A2D9}"/>
              </a:ext>
            </a:extLst>
          </p:cNvPr>
          <p:cNvCxnSpPr>
            <a:cxnSpLocks/>
            <a:endCxn id="15" idx="1"/>
          </p:cNvCxnSpPr>
          <p:nvPr/>
        </p:nvCxnSpPr>
        <p:spPr>
          <a:xfrm>
            <a:off x="3973286" y="3809731"/>
            <a:ext cx="549355"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A013B54-E0C3-CE5A-1FCB-31A66D3DC46E}"/>
              </a:ext>
            </a:extLst>
          </p:cNvPr>
          <p:cNvCxnSpPr>
            <a:cxnSpLocks/>
          </p:cNvCxnSpPr>
          <p:nvPr/>
        </p:nvCxnSpPr>
        <p:spPr>
          <a:xfrm>
            <a:off x="3897084" y="4274544"/>
            <a:ext cx="604536"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3E1C544-EA0A-08E0-B49E-DFF546C88F2E}"/>
              </a:ext>
            </a:extLst>
          </p:cNvPr>
          <p:cNvCxnSpPr>
            <a:cxnSpLocks/>
          </p:cNvCxnSpPr>
          <p:nvPr/>
        </p:nvCxnSpPr>
        <p:spPr>
          <a:xfrm>
            <a:off x="3810462" y="4739358"/>
            <a:ext cx="71084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2BD54AF-B747-40C7-8BCD-C4495970561B}"/>
              </a:ext>
            </a:extLst>
          </p:cNvPr>
          <p:cNvCxnSpPr/>
          <p:nvPr/>
        </p:nvCxnSpPr>
        <p:spPr>
          <a:xfrm>
            <a:off x="3810462" y="3956239"/>
            <a:ext cx="0" cy="76451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36D972-CF69-8C2B-215D-84DF916A29DF}"/>
              </a:ext>
            </a:extLst>
          </p:cNvPr>
          <p:cNvCxnSpPr>
            <a:cxnSpLocks/>
          </p:cNvCxnSpPr>
          <p:nvPr/>
        </p:nvCxnSpPr>
        <p:spPr>
          <a:xfrm>
            <a:off x="3897084" y="3946706"/>
            <a:ext cx="0" cy="32783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Arrow: Right 56">
            <a:extLst>
              <a:ext uri="{FF2B5EF4-FFF2-40B4-BE49-F238E27FC236}">
                <a16:creationId xmlns:a16="http://schemas.microsoft.com/office/drawing/2014/main" id="{1116B07A-A2B8-D2B6-1090-259E38851DBE}"/>
              </a:ext>
            </a:extLst>
          </p:cNvPr>
          <p:cNvSpPr/>
          <p:nvPr/>
        </p:nvSpPr>
        <p:spPr>
          <a:xfrm rot="5400000">
            <a:off x="2011766" y="1402371"/>
            <a:ext cx="413658" cy="2948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Arrow: Right 57">
            <a:extLst>
              <a:ext uri="{FF2B5EF4-FFF2-40B4-BE49-F238E27FC236}">
                <a16:creationId xmlns:a16="http://schemas.microsoft.com/office/drawing/2014/main" id="{845B1A09-0813-0256-287B-2DA612B87598}"/>
              </a:ext>
            </a:extLst>
          </p:cNvPr>
          <p:cNvSpPr/>
          <p:nvPr/>
        </p:nvSpPr>
        <p:spPr>
          <a:xfrm rot="5400000">
            <a:off x="8200527" y="1380148"/>
            <a:ext cx="413658" cy="29484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99839874-9255-FECC-BEA6-5AC3A2035D48}"/>
              </a:ext>
            </a:extLst>
          </p:cNvPr>
          <p:cNvSpPr/>
          <p:nvPr/>
        </p:nvSpPr>
        <p:spPr>
          <a:xfrm>
            <a:off x="2148116" y="1254839"/>
            <a:ext cx="1825169" cy="172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48A10CD7-A775-4602-33CC-C46B55EEF576}"/>
              </a:ext>
            </a:extLst>
          </p:cNvPr>
          <p:cNvSpPr/>
          <p:nvPr/>
        </p:nvSpPr>
        <p:spPr>
          <a:xfrm>
            <a:off x="6095999" y="1254839"/>
            <a:ext cx="2387326" cy="172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38405C40-1176-74C0-2636-CB18B87CD8B0}"/>
              </a:ext>
            </a:extLst>
          </p:cNvPr>
          <p:cNvSpPr txBox="1"/>
          <p:nvPr/>
        </p:nvSpPr>
        <p:spPr>
          <a:xfrm>
            <a:off x="11272901" y="3971313"/>
            <a:ext cx="753372" cy="332300"/>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Shelter</a:t>
            </a:r>
          </a:p>
        </p:txBody>
      </p:sp>
      <p:sp>
        <p:nvSpPr>
          <p:cNvPr id="43" name="Title 1">
            <a:extLst>
              <a:ext uri="{FF2B5EF4-FFF2-40B4-BE49-F238E27FC236}">
                <a16:creationId xmlns:a16="http://schemas.microsoft.com/office/drawing/2014/main" id="{101E5B95-6815-94B9-305F-65DCC30CDFB5}"/>
              </a:ext>
            </a:extLst>
          </p:cNvPr>
          <p:cNvSpPr>
            <a:spLocks noGrp="1"/>
          </p:cNvSpPr>
          <p:nvPr>
            <p:ph type="title"/>
          </p:nvPr>
        </p:nvSpPr>
        <p:spPr>
          <a:xfrm>
            <a:off x="161541" y="12640"/>
            <a:ext cx="12030459" cy="1049235"/>
          </a:xfrm>
        </p:spPr>
        <p:txBody>
          <a:bodyPr>
            <a:normAutofit fontScale="90000"/>
          </a:bodyPr>
          <a:lstStyle/>
          <a:p>
            <a:r>
              <a:rPr lang="en-US" sz="3600" dirty="0">
                <a:solidFill>
                  <a:schemeClr val="accent1"/>
                </a:solidFill>
              </a:rPr>
              <a:t>Regional Response to Outbreaks and Emergencies Mechanism</a:t>
            </a:r>
          </a:p>
        </p:txBody>
      </p:sp>
    </p:spTree>
    <p:extLst>
      <p:ext uri="{BB962C8B-B14F-4D97-AF65-F5344CB8AC3E}">
        <p14:creationId xmlns:p14="http://schemas.microsoft.com/office/powerpoint/2010/main" val="25223052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D098C86-F8D2-F249-BAB5-E044350BD1C8}" vid="{6A992130-8C8A-3442-A735-C67414F4792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ec0f2c8-51f7-495d-a454-42413d559956" xsi:nil="true"/>
    <lcf76f155ced4ddcb4097134ff3c332f xmlns="edbc6619-208e-4139-904a-e28b829ed0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A0C26ED75B6F42858795A942B8A417" ma:contentTypeVersion="18" ma:contentTypeDescription="Crée un document." ma:contentTypeScope="" ma:versionID="d182f3109876402847789c0f9bf19ada">
  <xsd:schema xmlns:xsd="http://www.w3.org/2001/XMLSchema" xmlns:xs="http://www.w3.org/2001/XMLSchema" xmlns:p="http://schemas.microsoft.com/office/2006/metadata/properties" xmlns:ns2="edbc6619-208e-4139-904a-e28b829ed0c5" xmlns:ns3="7ec0f2c8-51f7-495d-a454-42413d559956" targetNamespace="http://schemas.microsoft.com/office/2006/metadata/properties" ma:root="true" ma:fieldsID="494e0b62db10ba8905d94693a82a3b61" ns2:_="" ns3:_="">
    <xsd:import namespace="edbc6619-208e-4139-904a-e28b829ed0c5"/>
    <xsd:import namespace="7ec0f2c8-51f7-495d-a454-42413d55995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c6619-208e-4139-904a-e28b829ed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0f2c8-51f7-495d-a454-42413d559956"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d0e3ae4-a038-4907-b63c-24631858edc7}" ma:internalName="TaxCatchAll" ma:showField="CatchAllData" ma:web="7ec0f2c8-51f7-495d-a454-42413d55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577783-C383-4399-A01F-EE390AF857EC}">
  <ds:schemaRefs>
    <ds:schemaRef ds:uri="http://schemas.microsoft.com/sharepoint/v3/contenttype/forms"/>
  </ds:schemaRefs>
</ds:datastoreItem>
</file>

<file path=customXml/itemProps2.xml><?xml version="1.0" encoding="utf-8"?>
<ds:datastoreItem xmlns:ds="http://schemas.openxmlformats.org/officeDocument/2006/customXml" ds:itemID="{91CAAAC1-F0F3-43EC-ADF2-4AF1D161417B}">
  <ds:schemaRefs>
    <ds:schemaRef ds:uri="http://purl.org/dc/elements/1.1/"/>
    <ds:schemaRef ds:uri="http://schemas.microsoft.com/office/2006/metadata/properties"/>
    <ds:schemaRef ds:uri="c08e9092-efc7-4ceb-83ea-7a257c2012d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549803-6a6b-484e-a289-70d76010b226"/>
    <ds:schemaRef ds:uri="http://www.w3.org/XML/1998/namespace"/>
    <ds:schemaRef ds:uri="http://purl.org/dc/dcmitype/"/>
  </ds:schemaRefs>
</ds:datastoreItem>
</file>

<file path=customXml/itemProps3.xml><?xml version="1.0" encoding="utf-8"?>
<ds:datastoreItem xmlns:ds="http://schemas.openxmlformats.org/officeDocument/2006/customXml" ds:itemID="{4CDAD85D-25BD-4D14-833C-D10EC352FE04}"/>
</file>

<file path=docProps/app.xml><?xml version="1.0" encoding="utf-8"?>
<Properties xmlns="http://schemas.openxmlformats.org/officeDocument/2006/extended-properties" xmlns:vt="http://schemas.openxmlformats.org/officeDocument/2006/docPropsVTypes">
  <Template/>
  <TotalTime>2185</TotalTime>
  <Words>3215</Words>
  <Application>Microsoft Office PowerPoint</Application>
  <PresentationFormat>Grand écran</PresentationFormat>
  <Paragraphs>392</Paragraphs>
  <Slides>23</Slides>
  <Notes>14</Notes>
  <HiddenSlides>0</HiddenSlides>
  <MMClips>0</MMClips>
  <ScaleCrop>false</ScaleCrop>
  <HeadingPairs>
    <vt:vector size="4" baseType="variant">
      <vt:variant>
        <vt:lpstr>Thème</vt:lpstr>
      </vt:variant>
      <vt:variant>
        <vt:i4>3</vt:i4>
      </vt:variant>
      <vt:variant>
        <vt:lpstr>Titres des diapositives</vt:lpstr>
      </vt:variant>
      <vt:variant>
        <vt:i4>23</vt:i4>
      </vt:variant>
    </vt:vector>
  </HeadingPairs>
  <TitlesOfParts>
    <vt:vector size="26" baseType="lpstr">
      <vt:lpstr>Thème Office</vt:lpstr>
      <vt:lpstr>1_Office Theme</vt:lpstr>
      <vt:lpstr>Office Theme</vt:lpstr>
      <vt:lpstr>Dr. Lisa Indar,   Ad Interim Executive Director, Caribbean Public Health Agency (CARPHA)</vt:lpstr>
      <vt:lpstr>Présentation PowerPoint</vt:lpstr>
      <vt:lpstr>Présentation PowerPoint</vt:lpstr>
      <vt:lpstr>Présentation PowerPoint</vt:lpstr>
      <vt:lpstr>Présentation PowerPoint</vt:lpstr>
      <vt:lpstr>CARPHA’s Coordination for Regional Response to Public Health Threats </vt:lpstr>
      <vt:lpstr>Présentation PowerPoint</vt:lpstr>
      <vt:lpstr>Présentation PowerPoint</vt:lpstr>
      <vt:lpstr>Regional Response to Outbreaks and Emergencies Mechanism</vt:lpstr>
      <vt:lpstr>Présentation PowerPoint</vt:lpstr>
      <vt:lpstr>Présentation PowerPoint</vt:lpstr>
      <vt:lpstr>Présentation PowerPoint</vt:lpstr>
      <vt:lpstr>Présentation PowerPoint</vt:lpstr>
      <vt:lpstr>Response to Mpox PHEIC in 2024</vt:lpstr>
      <vt:lpstr>Présentation PowerPoint</vt:lpstr>
      <vt:lpstr>Response to  Global T20 World Cup Mass Gatherings Event </vt:lpstr>
      <vt:lpstr>Présentation PowerPoint</vt:lpstr>
      <vt:lpstr>Présentation PowerPoint</vt:lpstr>
      <vt:lpstr>Présentation PowerPoint</vt:lpstr>
      <vt:lpstr>Présentation PowerPoint</vt:lpstr>
      <vt:lpstr>Présentation PowerPoint</vt:lpstr>
      <vt:lpstr>Présentation PowerPoint</vt:lpstr>
      <vt:lpstr>Thank you!</vt:lpstr>
    </vt:vector>
  </TitlesOfParts>
  <Company>ANSP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COLLETAZ Paul</dc:creator>
  <cp:lastModifiedBy>Indar, Dr. Lisa (CAR)</cp:lastModifiedBy>
  <cp:revision>186</cp:revision>
  <cp:lastPrinted>2024-03-28T16:49:30Z</cp:lastPrinted>
  <dcterms:created xsi:type="dcterms:W3CDTF">2024-01-24T08:51:44Z</dcterms:created>
  <dcterms:modified xsi:type="dcterms:W3CDTF">2024-10-24T14:38:46Z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0x01010033A0C26ED75B6F42858795A942B8A417</vt:lpwstr>
  </property>
  <property fmtid="{D5CDD505-2E9C-101B-9397-08002B2CF9AE}" pid="3" name="MediaServiceImageTags">
    <vt:lpwstr/>
  </property>
</Properties>
</file>