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147471618" r:id="rId5"/>
    <p:sldId id="2147471613" r:id="rId6"/>
    <p:sldId id="2147471616" r:id="rId7"/>
    <p:sldId id="2147471622" r:id="rId8"/>
    <p:sldId id="294" r:id="rId9"/>
    <p:sldId id="2147471623" r:id="rId10"/>
    <p:sldId id="2147471624" r:id="rId11"/>
    <p:sldId id="2147471625" r:id="rId12"/>
    <p:sldId id="2147471626" r:id="rId13"/>
    <p:sldId id="2147471627" r:id="rId14"/>
    <p:sldId id="214747160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858"/>
    <a:srgbClr val="5AAE45"/>
    <a:srgbClr val="2C70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08EDB-6FDB-3AA2-769A-8189EBC8B854}" v="7" dt="2024-10-24T14:38:28.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phaële Ismaïli" userId="S::raphaele.ismaili@ianphi.org::22e4389f-b5be-4379-98af-0b2fad5d35e7" providerId="AD" clId="Web-{01808EDB-6FDB-3AA2-769A-8189EBC8B854}"/>
    <pc:docChg chg="modSld">
      <pc:chgData name="Raphaële Ismaïli" userId="S::raphaele.ismaili@ianphi.org::22e4389f-b5be-4379-98af-0b2fad5d35e7" providerId="AD" clId="Web-{01808EDB-6FDB-3AA2-769A-8189EBC8B854}" dt="2024-10-24T14:38:28.549" v="6" actId="1076"/>
      <pc:docMkLst>
        <pc:docMk/>
      </pc:docMkLst>
      <pc:sldChg chg="addSp delSp modSp">
        <pc:chgData name="Raphaële Ismaïli" userId="S::raphaele.ismaili@ianphi.org::22e4389f-b5be-4379-98af-0b2fad5d35e7" providerId="AD" clId="Web-{01808EDB-6FDB-3AA2-769A-8189EBC8B854}" dt="2024-10-24T14:38:28.549" v="6" actId="1076"/>
        <pc:sldMkLst>
          <pc:docMk/>
          <pc:sldMk cId="1234444318" sldId="2147471609"/>
        </pc:sldMkLst>
        <pc:spChg chg="mod">
          <ac:chgData name="Raphaële Ismaïli" userId="S::raphaele.ismaili@ianphi.org::22e4389f-b5be-4379-98af-0b2fad5d35e7" providerId="AD" clId="Web-{01808EDB-6FDB-3AA2-769A-8189EBC8B854}" dt="2024-10-24T14:38:25.549" v="5" actId="1076"/>
          <ac:spMkLst>
            <pc:docMk/>
            <pc:sldMk cId="1234444318" sldId="2147471609"/>
            <ac:spMk id="2" creationId="{AFC19D1E-C2C5-3A97-D316-4AC07A43BD8F}"/>
          </ac:spMkLst>
        </pc:spChg>
        <pc:spChg chg="mod">
          <ac:chgData name="Raphaële Ismaïli" userId="S::raphaele.ismaili@ianphi.org::22e4389f-b5be-4379-98af-0b2fad5d35e7" providerId="AD" clId="Web-{01808EDB-6FDB-3AA2-769A-8189EBC8B854}" dt="2024-10-24T14:38:28.549" v="6" actId="1076"/>
          <ac:spMkLst>
            <pc:docMk/>
            <pc:sldMk cId="1234444318" sldId="2147471609"/>
            <ac:spMk id="4" creationId="{BFC0C2ED-7EF0-15AF-96E1-D4BC9825AC89}"/>
          </ac:spMkLst>
        </pc:spChg>
        <pc:picChg chg="del">
          <ac:chgData name="Raphaële Ismaïli" userId="S::raphaele.ismaili@ianphi.org::22e4389f-b5be-4379-98af-0b2fad5d35e7" providerId="AD" clId="Web-{01808EDB-6FDB-3AA2-769A-8189EBC8B854}" dt="2024-10-24T14:38:13.471" v="0"/>
          <ac:picMkLst>
            <pc:docMk/>
            <pc:sldMk cId="1234444318" sldId="2147471609"/>
            <ac:picMk id="5" creationId="{3D91DAC5-A759-8A25-C1F1-EA9C3076F22A}"/>
          </ac:picMkLst>
        </pc:picChg>
        <pc:picChg chg="add del mod">
          <ac:chgData name="Raphaële Ismaïli" userId="S::raphaele.ismaili@ianphi.org::22e4389f-b5be-4379-98af-0b2fad5d35e7" providerId="AD" clId="Web-{01808EDB-6FDB-3AA2-769A-8189EBC8B854}" dt="2024-10-24T14:38:16.674" v="3"/>
          <ac:picMkLst>
            <pc:docMk/>
            <pc:sldMk cId="1234444318" sldId="2147471609"/>
            <ac:picMk id="6" creationId="{2ECEBDD8-CEBA-A10B-B3FA-A424E901E6BF}"/>
          </ac:picMkLst>
        </pc:picChg>
        <pc:picChg chg="add">
          <ac:chgData name="Raphaële Ismaïli" userId="S::raphaele.ismaili@ianphi.org::22e4389f-b5be-4379-98af-0b2fad5d35e7" providerId="AD" clId="Web-{01808EDB-6FDB-3AA2-769A-8189EBC8B854}" dt="2024-10-24T14:38:21.909" v="4"/>
          <ac:picMkLst>
            <pc:docMk/>
            <pc:sldMk cId="1234444318" sldId="2147471609"/>
            <ac:picMk id="8" creationId="{D8772384-9DF2-B5A4-BC11-5E23DB0103C5}"/>
          </ac:picMkLst>
        </pc:picChg>
      </pc:sldChg>
    </pc:docChg>
  </pc:docChgLst>
  <pc:docChgLst>
    <pc:chgData name="Matias Lopez, Katia Y. (CDC/IOD/ORR/DRSC)" userId="S::ydd3@cdc.gov::bff63360-21ff-4710-9614-830db2d5e578" providerId="AD" clId="Web-{BAA6634F-4905-CD18-439E-23DC2BCF5E47}"/>
    <pc:docChg chg="modSld">
      <pc:chgData name="Matias Lopez, Katia Y. (CDC/IOD/ORR/DRSC)" userId="S::ydd3@cdc.gov::bff63360-21ff-4710-9614-830db2d5e578" providerId="AD" clId="Web-{BAA6634F-4905-CD18-439E-23DC2BCF5E47}" dt="2024-09-05T14:31:07.599" v="46" actId="1076"/>
      <pc:docMkLst>
        <pc:docMk/>
      </pc:docMkLst>
      <pc:sldChg chg="modSp">
        <pc:chgData name="Matias Lopez, Katia Y. (CDC/IOD/ORR/DRSC)" userId="S::ydd3@cdc.gov::bff63360-21ff-4710-9614-830db2d5e578" providerId="AD" clId="Web-{BAA6634F-4905-CD18-439E-23DC2BCF5E47}" dt="2024-09-05T14:31:07.599" v="46" actId="1076"/>
        <pc:sldMkLst>
          <pc:docMk/>
          <pc:sldMk cId="3328290301" sldId="294"/>
        </pc:sldMkLst>
        <pc:spChg chg="mod">
          <ac:chgData name="Matias Lopez, Katia Y. (CDC/IOD/ORR/DRSC)" userId="S::ydd3@cdc.gov::bff63360-21ff-4710-9614-830db2d5e578" providerId="AD" clId="Web-{BAA6634F-4905-CD18-439E-23DC2BCF5E47}" dt="2024-09-05T14:31:07.599" v="46" actId="1076"/>
          <ac:spMkLst>
            <pc:docMk/>
            <pc:sldMk cId="3328290301" sldId="294"/>
            <ac:spMk id="2" creationId="{CEE5F6E9-2D5F-EB49-A21F-BE8C40F8CE8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90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B08BF4-ACE6-9943-AFBC-0E03144A4B56}" type="datetimeFigureOut">
              <a:t>24/10/2024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C859A-5609-E44D-A2E5-50FAA3A6E458}" type="slidenum">
              <a:t>‹N°›</a:t>
            </a:fld>
            <a:endParaRPr lang="en-US"/>
          </a:p>
        </p:txBody>
      </p:sp>
      <p:sp>
        <p:nvSpPr>
          <p:cNvPr id="8" name="Espace réservé de l'en-tête 7"/>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Tree>
    <p:extLst>
      <p:ext uri="{BB962C8B-B14F-4D97-AF65-F5344CB8AC3E}">
        <p14:creationId xmlns:p14="http://schemas.microsoft.com/office/powerpoint/2010/main" val="1589783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anphi.org/whoweare/leadership/bio/koplan.html"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ianphi.org/membercountries/memberinformation/finland.html" TargetMode="External"/><Relationship Id="rId4" Type="http://schemas.openxmlformats.org/officeDocument/2006/relationships/hyperlink" Target="http://www.ianphi.org/whoweare/leadership/bio/puska.html"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ianphi.org/whoweare/leadership/bio/koplan.html"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ianphi.org/membercountries/memberinformation/finland.html" TargetMode="External"/><Relationship Id="rId4" Type="http://schemas.openxmlformats.org/officeDocument/2006/relationships/hyperlink" Target="http://www.ianphi.org/whoweare/leadership/bio/puska.htm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ianphi.org/whoweare/leadership/bio/koplan.html"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ianphi.org/membercountries/memberinformation/finland.html" TargetMode="External"/><Relationship Id="rId4" Type="http://schemas.openxmlformats.org/officeDocument/2006/relationships/hyperlink" Target="http://www.ianphi.org/whoweare/leadership/bio/puska.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ianphi.org/whoweare/leadership/bio/koplan.html"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ianphi.org/membercountries/memberinformation/finland.html" TargetMode="External"/><Relationship Id="rId4" Type="http://schemas.openxmlformats.org/officeDocument/2006/relationships/hyperlink" Target="http://www.ianphi.org/whoweare/leadership/bio/puska.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mn-lt"/>
                <a:ea typeface="ＭＳ Ｐゴシック" pitchFamily="34" charset="-128"/>
                <a:cs typeface="+mn-cs"/>
              </a:rPr>
              <a:t>The International Association of National Public Health Institutes was first envisioned in 2001 by </a:t>
            </a:r>
            <a:r>
              <a:rPr lang="en-US" sz="1200" u="none" strike="noStrike" kern="1200">
                <a:solidFill>
                  <a:schemeClr val="tx1"/>
                </a:solidFill>
                <a:effectLst/>
                <a:latin typeface="+mn-lt"/>
                <a:ea typeface="ＭＳ Ｐゴシック" pitchFamily="34" charset="-128"/>
                <a:cs typeface="+mn-cs"/>
                <a:hlinkClick r:id="rId3"/>
              </a:rPr>
              <a:t>Jeffrey Koplan</a:t>
            </a:r>
            <a:r>
              <a:rPr lang="en-US" sz="1200" kern="1200">
                <a:solidFill>
                  <a:schemeClr val="tx1"/>
                </a:solidFill>
                <a:effectLst/>
                <a:latin typeface="+mn-lt"/>
                <a:ea typeface="ＭＳ Ｐゴシック" pitchFamily="34" charset="-128"/>
                <a:cs typeface="+mn-cs"/>
              </a:rPr>
              <a:t> former director of CDC and </a:t>
            </a:r>
            <a:r>
              <a:rPr lang="en-US" sz="1200" u="none" strike="noStrike" kern="1200" err="1">
                <a:solidFill>
                  <a:schemeClr val="tx1"/>
                </a:solidFill>
                <a:effectLst/>
                <a:latin typeface="+mn-lt"/>
                <a:ea typeface="ＭＳ Ｐゴシック" pitchFamily="34" charset="-128"/>
                <a:cs typeface="+mn-cs"/>
                <a:hlinkClick r:id="rId4"/>
              </a:rPr>
              <a:t>Pekka</a:t>
            </a:r>
            <a:r>
              <a:rPr lang="en-US" sz="1200" u="none" strike="noStrike" kern="1200">
                <a:solidFill>
                  <a:schemeClr val="tx1"/>
                </a:solidFill>
                <a:effectLst/>
                <a:latin typeface="+mn-lt"/>
                <a:ea typeface="ＭＳ Ｐゴシック" pitchFamily="34" charset="-128"/>
                <a:cs typeface="+mn-cs"/>
                <a:hlinkClick r:id="rId4"/>
              </a:rPr>
              <a:t> </a:t>
            </a:r>
            <a:r>
              <a:rPr lang="en-US" sz="1200" u="none" strike="noStrike" kern="1200" err="1">
                <a:solidFill>
                  <a:schemeClr val="tx1"/>
                </a:solidFill>
                <a:effectLst/>
                <a:latin typeface="+mn-lt"/>
                <a:ea typeface="ＭＳ Ｐゴシック" pitchFamily="34" charset="-128"/>
                <a:cs typeface="+mn-cs"/>
                <a:hlinkClick r:id="rId4"/>
              </a:rPr>
              <a:t>Puska</a:t>
            </a:r>
            <a:r>
              <a:rPr lang="en-US" sz="1200" kern="1200">
                <a:solidFill>
                  <a:schemeClr val="tx1"/>
                </a:solidFill>
                <a:effectLst/>
                <a:latin typeface="+mn-lt"/>
                <a:ea typeface="ＭＳ Ｐゴシック" pitchFamily="34" charset="-128"/>
                <a:cs typeface="+mn-cs"/>
              </a:rPr>
              <a:t> (director general of </a:t>
            </a:r>
            <a:r>
              <a:rPr lang="en-US" sz="1200" u="none" strike="noStrike" kern="1200">
                <a:solidFill>
                  <a:schemeClr val="tx1"/>
                </a:solidFill>
                <a:effectLst/>
                <a:latin typeface="+mn-lt"/>
                <a:ea typeface="ＭＳ Ｐゴシック" pitchFamily="34" charset="-128"/>
                <a:cs typeface="+mn-cs"/>
                <a:hlinkClick r:id="rId5"/>
              </a:rPr>
              <a:t>Finland’s National Institute of Public Health and Welfare – THL</a:t>
            </a:r>
            <a:r>
              <a:rPr lang="en-US" sz="1200" kern="1200">
                <a:solidFill>
                  <a:schemeClr val="tx1"/>
                </a:solidFill>
                <a:effectLst/>
                <a:latin typeface="+mn-lt"/>
                <a:ea typeface="ＭＳ Ｐゴシック" pitchFamily="34" charset="-128"/>
                <a:cs typeface="+mn-cs"/>
              </a:rPr>
              <a:t> ) and chartered in 2006. IANPHI was initially supported through grants from the Rockefeller Foundation and the Bill &amp; Melinda Gates Foundation. </a:t>
            </a:r>
            <a:endParaRPr lang="en-US" sz="1200" kern="1200" baseline="0">
              <a:solidFill>
                <a:schemeClr val="tx1"/>
              </a:solidFill>
              <a:effectLst/>
              <a:latin typeface="+mn-lt"/>
              <a:ea typeface="ＭＳ Ｐゴシック" pitchFamily="34"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kern="1200" baseline="0">
              <a:solidFill>
                <a:schemeClr val="tx1"/>
              </a:solidFill>
              <a:effectLst/>
              <a:latin typeface="+mn-lt"/>
              <a:ea typeface="ＭＳ Ｐゴシック" pitchFamily="34"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800">
                <a:latin typeface="Futura Std Light" panose="020B0402020204020303" pitchFamily="34" charset="0"/>
              </a:rPr>
              <a:t>Professional and independent network of NPHIs, or “CDC’s of the world”, which provides a unique forum for peer-to-peer support and strategic exchanges amongst directors and senior staff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800">
              <a:latin typeface="Futura Std Light" panose="020B04020202040203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0" err="1"/>
              <a:t>IANPHI’s</a:t>
            </a:r>
            <a:r>
              <a:rPr lang="fr-FR" sz="1800"/>
              <a:t> mission </a:t>
            </a:r>
            <a:r>
              <a:rPr lang="fr-FR" sz="1800" err="1"/>
              <a:t>is</a:t>
            </a:r>
            <a:r>
              <a:rPr lang="fr-FR" sz="1800"/>
              <a:t> to </a:t>
            </a:r>
            <a:r>
              <a:rPr lang="fr-FR" sz="1800" err="1"/>
              <a:t>collectively</a:t>
            </a:r>
            <a:r>
              <a:rPr lang="fr-FR" sz="1800"/>
              <a:t> </a:t>
            </a:r>
            <a:r>
              <a:rPr lang="fr-FR" sz="1800" err="1"/>
              <a:t>build</a:t>
            </a:r>
            <a:r>
              <a:rPr lang="fr-FR" sz="1800"/>
              <a:t> public </a:t>
            </a:r>
            <a:r>
              <a:rPr lang="fr-FR" sz="1800" err="1"/>
              <a:t>health</a:t>
            </a:r>
            <a:r>
              <a:rPr lang="fr-FR" sz="1800"/>
              <a:t> </a:t>
            </a:r>
            <a:r>
              <a:rPr lang="fr-FR" sz="1800" err="1"/>
              <a:t>capacity</a:t>
            </a:r>
            <a:r>
              <a:rPr lang="fr-FR" sz="1800"/>
              <a:t> by </a:t>
            </a:r>
            <a:r>
              <a:rPr lang="fr-FR" sz="1800" err="1"/>
              <a:t>connecting</a:t>
            </a:r>
            <a:r>
              <a:rPr lang="fr-FR" sz="1800"/>
              <a:t> and </a:t>
            </a:r>
            <a:r>
              <a:rPr lang="fr-FR" sz="1800" err="1"/>
              <a:t>strengthening</a:t>
            </a:r>
            <a:r>
              <a:rPr lang="fr-FR" sz="1800"/>
              <a:t> </a:t>
            </a:r>
            <a:r>
              <a:rPr lang="fr-FR" sz="1800" err="1"/>
              <a:t>NPHIs</a:t>
            </a:r>
            <a:r>
              <a:rPr lang="fr-FR" sz="1800"/>
              <a:t> </a:t>
            </a:r>
            <a:r>
              <a:rPr lang="fr-FR" sz="1800" err="1"/>
              <a:t>worldwide</a:t>
            </a:r>
            <a:endParaRPr lang="en-US" altLang="en-US" sz="1800">
              <a:latin typeface="Futura Std Light" panose="020B04020202040203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800">
              <a:latin typeface="Futura Std Light" panose="020B04020202040203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800">
                <a:latin typeface="Futura Std Light" panose="020B0402020204020303" pitchFamily="34" charset="0"/>
              </a:rPr>
              <a:t>The IANPHI Annual Meeting is the only worldwide forum where NPHI directors and partners come together to establish and strengthen relationships and share ideas and best practices on areas of mutual concern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800">
              <a:latin typeface="Futura Std Light" panose="020B0402020204020303" pitchFamily="34" charset="0"/>
            </a:endParaRPr>
          </a:p>
          <a:p>
            <a:endParaRPr lang="en-US" altLang="en-US">
              <a:latin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2400">
                <a:solidFill>
                  <a:schemeClr val="tx1"/>
                </a:solidFill>
                <a:latin typeface="Arial" panose="020B0604020202020204" pitchFamily="34" charset="0"/>
                <a:ea typeface="ＭＳ Ｐゴシック" panose="020B0600070205080204" pitchFamily="34" charset="-128"/>
              </a:defRPr>
            </a:lvl1pPr>
            <a:lvl2pPr marL="742950" indent="-285750" defTabSz="933450">
              <a:defRPr sz="2400">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33450" rtl="0" eaLnBrk="1" fontAlgn="auto" latinLnBrk="0" hangingPunct="1">
              <a:lnSpc>
                <a:spcPct val="100000"/>
              </a:lnSpc>
              <a:spcBef>
                <a:spcPts val="0"/>
              </a:spcBef>
              <a:spcAft>
                <a:spcPts val="0"/>
              </a:spcAft>
              <a:buClrTx/>
              <a:buSzTx/>
              <a:buFontTx/>
              <a:buNone/>
              <a:tabLst/>
              <a:defRPr/>
            </a:pPr>
            <a:fld id="{71ADA5F2-7D7C-46F2-8412-68A99987502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3345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18969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mn-lt"/>
                <a:ea typeface="ＭＳ Ｐゴシック" pitchFamily="34" charset="-128"/>
                <a:cs typeface="+mn-cs"/>
              </a:rPr>
              <a:t>The International Association of National Public Health Institutes was first envisioned in 2001 by </a:t>
            </a:r>
            <a:r>
              <a:rPr lang="en-US" sz="1200" u="none" strike="noStrike" kern="1200">
                <a:solidFill>
                  <a:schemeClr val="tx1"/>
                </a:solidFill>
                <a:effectLst/>
                <a:latin typeface="+mn-lt"/>
                <a:ea typeface="ＭＳ Ｐゴシック" pitchFamily="34" charset="-128"/>
                <a:cs typeface="+mn-cs"/>
                <a:hlinkClick r:id="rId3"/>
              </a:rPr>
              <a:t>Jeffrey Koplan</a:t>
            </a:r>
            <a:r>
              <a:rPr lang="en-US" sz="1200" kern="1200">
                <a:solidFill>
                  <a:schemeClr val="tx1"/>
                </a:solidFill>
                <a:effectLst/>
                <a:latin typeface="+mn-lt"/>
                <a:ea typeface="ＭＳ Ｐゴシック" pitchFamily="34" charset="-128"/>
                <a:cs typeface="+mn-cs"/>
              </a:rPr>
              <a:t> former director of CDC and </a:t>
            </a:r>
            <a:r>
              <a:rPr lang="en-US" sz="1200" u="none" strike="noStrike" kern="1200" err="1">
                <a:solidFill>
                  <a:schemeClr val="tx1"/>
                </a:solidFill>
                <a:effectLst/>
                <a:latin typeface="+mn-lt"/>
                <a:ea typeface="ＭＳ Ｐゴシック" pitchFamily="34" charset="-128"/>
                <a:cs typeface="+mn-cs"/>
                <a:hlinkClick r:id="rId4"/>
              </a:rPr>
              <a:t>Pekka</a:t>
            </a:r>
            <a:r>
              <a:rPr lang="en-US" sz="1200" u="none" strike="noStrike" kern="1200">
                <a:solidFill>
                  <a:schemeClr val="tx1"/>
                </a:solidFill>
                <a:effectLst/>
                <a:latin typeface="+mn-lt"/>
                <a:ea typeface="ＭＳ Ｐゴシック" pitchFamily="34" charset="-128"/>
                <a:cs typeface="+mn-cs"/>
                <a:hlinkClick r:id="rId4"/>
              </a:rPr>
              <a:t> </a:t>
            </a:r>
            <a:r>
              <a:rPr lang="en-US" sz="1200" u="none" strike="noStrike" kern="1200" err="1">
                <a:solidFill>
                  <a:schemeClr val="tx1"/>
                </a:solidFill>
                <a:effectLst/>
                <a:latin typeface="+mn-lt"/>
                <a:ea typeface="ＭＳ Ｐゴシック" pitchFamily="34" charset="-128"/>
                <a:cs typeface="+mn-cs"/>
                <a:hlinkClick r:id="rId4"/>
              </a:rPr>
              <a:t>Puska</a:t>
            </a:r>
            <a:r>
              <a:rPr lang="en-US" sz="1200" kern="1200">
                <a:solidFill>
                  <a:schemeClr val="tx1"/>
                </a:solidFill>
                <a:effectLst/>
                <a:latin typeface="+mn-lt"/>
                <a:ea typeface="ＭＳ Ｐゴシック" pitchFamily="34" charset="-128"/>
                <a:cs typeface="+mn-cs"/>
              </a:rPr>
              <a:t> (director general of </a:t>
            </a:r>
            <a:r>
              <a:rPr lang="en-US" sz="1200" u="none" strike="noStrike" kern="1200">
                <a:solidFill>
                  <a:schemeClr val="tx1"/>
                </a:solidFill>
                <a:effectLst/>
                <a:latin typeface="+mn-lt"/>
                <a:ea typeface="ＭＳ Ｐゴシック" pitchFamily="34" charset="-128"/>
                <a:cs typeface="+mn-cs"/>
                <a:hlinkClick r:id="rId5"/>
              </a:rPr>
              <a:t>Finland’s National Institute of Public Health and Welfare – THL</a:t>
            </a:r>
            <a:r>
              <a:rPr lang="en-US" sz="1200" kern="1200">
                <a:solidFill>
                  <a:schemeClr val="tx1"/>
                </a:solidFill>
                <a:effectLst/>
                <a:latin typeface="+mn-lt"/>
                <a:ea typeface="ＭＳ Ｐゴシック" pitchFamily="34" charset="-128"/>
                <a:cs typeface="+mn-cs"/>
              </a:rPr>
              <a:t> ) and chartered in 2006. IANPHI was initially supported through grants from the Rockefeller Foundation and the Bill &amp; Melinda Gates Foundation. </a:t>
            </a:r>
            <a:endParaRPr lang="en-US" sz="1200" kern="1200" baseline="0">
              <a:solidFill>
                <a:schemeClr val="tx1"/>
              </a:solidFill>
              <a:effectLst/>
              <a:latin typeface="+mn-lt"/>
              <a:ea typeface="ＭＳ Ｐゴシック" pitchFamily="34"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kern="1200" baseline="0">
              <a:solidFill>
                <a:schemeClr val="tx1"/>
              </a:solidFill>
              <a:effectLst/>
              <a:latin typeface="+mn-lt"/>
              <a:ea typeface="ＭＳ Ｐゴシック" pitchFamily="34"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800">
                <a:latin typeface="Futura Std Light" panose="020B0402020204020303" pitchFamily="34" charset="0"/>
              </a:rPr>
              <a:t>Professional and independent network of NPHIs, or “CDC’s of the world”, which provides a unique forum for peer-to-peer support and strategic exchanges amongst directors and senior staff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800">
              <a:latin typeface="Futura Std Light" panose="020B04020202040203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0" err="1"/>
              <a:t>IANPHI’s</a:t>
            </a:r>
            <a:r>
              <a:rPr lang="fr-FR" sz="1800"/>
              <a:t> mission </a:t>
            </a:r>
            <a:r>
              <a:rPr lang="fr-FR" sz="1800" err="1"/>
              <a:t>is</a:t>
            </a:r>
            <a:r>
              <a:rPr lang="fr-FR" sz="1800"/>
              <a:t> to </a:t>
            </a:r>
            <a:r>
              <a:rPr lang="fr-FR" sz="1800" err="1"/>
              <a:t>collectively</a:t>
            </a:r>
            <a:r>
              <a:rPr lang="fr-FR" sz="1800"/>
              <a:t> </a:t>
            </a:r>
            <a:r>
              <a:rPr lang="fr-FR" sz="1800" err="1"/>
              <a:t>build</a:t>
            </a:r>
            <a:r>
              <a:rPr lang="fr-FR" sz="1800"/>
              <a:t> public </a:t>
            </a:r>
            <a:r>
              <a:rPr lang="fr-FR" sz="1800" err="1"/>
              <a:t>health</a:t>
            </a:r>
            <a:r>
              <a:rPr lang="fr-FR" sz="1800"/>
              <a:t> </a:t>
            </a:r>
            <a:r>
              <a:rPr lang="fr-FR" sz="1800" err="1"/>
              <a:t>capacity</a:t>
            </a:r>
            <a:r>
              <a:rPr lang="fr-FR" sz="1800"/>
              <a:t> by </a:t>
            </a:r>
            <a:r>
              <a:rPr lang="fr-FR" sz="1800" err="1"/>
              <a:t>connecting</a:t>
            </a:r>
            <a:r>
              <a:rPr lang="fr-FR" sz="1800"/>
              <a:t> and </a:t>
            </a:r>
            <a:r>
              <a:rPr lang="fr-FR" sz="1800" err="1"/>
              <a:t>strengthening</a:t>
            </a:r>
            <a:r>
              <a:rPr lang="fr-FR" sz="1800"/>
              <a:t> </a:t>
            </a:r>
            <a:r>
              <a:rPr lang="fr-FR" sz="1800" err="1"/>
              <a:t>NPHIs</a:t>
            </a:r>
            <a:r>
              <a:rPr lang="fr-FR" sz="1800"/>
              <a:t> </a:t>
            </a:r>
            <a:r>
              <a:rPr lang="fr-FR" sz="1800" err="1"/>
              <a:t>worldwide</a:t>
            </a:r>
            <a:endParaRPr lang="en-US" altLang="en-US" sz="1800">
              <a:latin typeface="Futura Std Light" panose="020B04020202040203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800">
              <a:latin typeface="Futura Std Light" panose="020B04020202040203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800">
                <a:latin typeface="Futura Std Light" panose="020B0402020204020303" pitchFamily="34" charset="0"/>
              </a:rPr>
              <a:t>The IANPHI Annual Meeting is the only worldwide forum where NPHI directors and partners come together to establish and strengthen relationships and share ideas and best practices on areas of mutual concern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800">
              <a:latin typeface="Futura Std Light" panose="020B0402020204020303" pitchFamily="34" charset="0"/>
            </a:endParaRPr>
          </a:p>
          <a:p>
            <a:endParaRPr lang="en-US" altLang="en-US">
              <a:latin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2400">
                <a:solidFill>
                  <a:schemeClr val="tx1"/>
                </a:solidFill>
                <a:latin typeface="Arial" panose="020B0604020202020204" pitchFamily="34" charset="0"/>
                <a:ea typeface="ＭＳ Ｐゴシック" panose="020B0600070205080204" pitchFamily="34" charset="-128"/>
              </a:defRPr>
            </a:lvl1pPr>
            <a:lvl2pPr marL="742950" indent="-285750" defTabSz="933450">
              <a:defRPr sz="2400">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33450" rtl="0" eaLnBrk="1" fontAlgn="auto" latinLnBrk="0" hangingPunct="1">
              <a:lnSpc>
                <a:spcPct val="100000"/>
              </a:lnSpc>
              <a:spcBef>
                <a:spcPts val="0"/>
              </a:spcBef>
              <a:spcAft>
                <a:spcPts val="0"/>
              </a:spcAft>
              <a:buClrTx/>
              <a:buSzTx/>
              <a:buFontTx/>
              <a:buNone/>
              <a:tabLst/>
              <a:defRPr/>
            </a:pPr>
            <a:fld id="{71ADA5F2-7D7C-46F2-8412-68A99987502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3345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26425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mn-lt"/>
                <a:ea typeface="ＭＳ Ｐゴシック" pitchFamily="34" charset="-128"/>
                <a:cs typeface="+mn-cs"/>
              </a:rPr>
              <a:t>The International Association of National Public Health Institutes was first envisioned in 2001 by </a:t>
            </a:r>
            <a:r>
              <a:rPr lang="en-US" sz="1200" u="none" strike="noStrike" kern="1200">
                <a:solidFill>
                  <a:schemeClr val="tx1"/>
                </a:solidFill>
                <a:effectLst/>
                <a:latin typeface="+mn-lt"/>
                <a:ea typeface="ＭＳ Ｐゴシック" pitchFamily="34" charset="-128"/>
                <a:cs typeface="+mn-cs"/>
                <a:hlinkClick r:id="rId3"/>
              </a:rPr>
              <a:t>Jeffrey Koplan</a:t>
            </a:r>
            <a:r>
              <a:rPr lang="en-US" sz="1200" kern="1200">
                <a:solidFill>
                  <a:schemeClr val="tx1"/>
                </a:solidFill>
                <a:effectLst/>
                <a:latin typeface="+mn-lt"/>
                <a:ea typeface="ＭＳ Ｐゴシック" pitchFamily="34" charset="-128"/>
                <a:cs typeface="+mn-cs"/>
              </a:rPr>
              <a:t> former director of CDC and </a:t>
            </a:r>
            <a:r>
              <a:rPr lang="en-US" sz="1200" u="none" strike="noStrike" kern="1200" err="1">
                <a:solidFill>
                  <a:schemeClr val="tx1"/>
                </a:solidFill>
                <a:effectLst/>
                <a:latin typeface="+mn-lt"/>
                <a:ea typeface="ＭＳ Ｐゴシック" pitchFamily="34" charset="-128"/>
                <a:cs typeface="+mn-cs"/>
                <a:hlinkClick r:id="rId4"/>
              </a:rPr>
              <a:t>Pekka</a:t>
            </a:r>
            <a:r>
              <a:rPr lang="en-US" sz="1200" u="none" strike="noStrike" kern="1200">
                <a:solidFill>
                  <a:schemeClr val="tx1"/>
                </a:solidFill>
                <a:effectLst/>
                <a:latin typeface="+mn-lt"/>
                <a:ea typeface="ＭＳ Ｐゴシック" pitchFamily="34" charset="-128"/>
                <a:cs typeface="+mn-cs"/>
                <a:hlinkClick r:id="rId4"/>
              </a:rPr>
              <a:t> </a:t>
            </a:r>
            <a:r>
              <a:rPr lang="en-US" sz="1200" u="none" strike="noStrike" kern="1200" err="1">
                <a:solidFill>
                  <a:schemeClr val="tx1"/>
                </a:solidFill>
                <a:effectLst/>
                <a:latin typeface="+mn-lt"/>
                <a:ea typeface="ＭＳ Ｐゴシック" pitchFamily="34" charset="-128"/>
                <a:cs typeface="+mn-cs"/>
                <a:hlinkClick r:id="rId4"/>
              </a:rPr>
              <a:t>Puska</a:t>
            </a:r>
            <a:r>
              <a:rPr lang="en-US" sz="1200" kern="1200">
                <a:solidFill>
                  <a:schemeClr val="tx1"/>
                </a:solidFill>
                <a:effectLst/>
                <a:latin typeface="+mn-lt"/>
                <a:ea typeface="ＭＳ Ｐゴシック" pitchFamily="34" charset="-128"/>
                <a:cs typeface="+mn-cs"/>
              </a:rPr>
              <a:t> (director general of </a:t>
            </a:r>
            <a:r>
              <a:rPr lang="en-US" sz="1200" u="none" strike="noStrike" kern="1200">
                <a:solidFill>
                  <a:schemeClr val="tx1"/>
                </a:solidFill>
                <a:effectLst/>
                <a:latin typeface="+mn-lt"/>
                <a:ea typeface="ＭＳ Ｐゴシック" pitchFamily="34" charset="-128"/>
                <a:cs typeface="+mn-cs"/>
                <a:hlinkClick r:id="rId5"/>
              </a:rPr>
              <a:t>Finland’s National Institute of Public Health and Welfare – THL</a:t>
            </a:r>
            <a:r>
              <a:rPr lang="en-US" sz="1200" kern="1200">
                <a:solidFill>
                  <a:schemeClr val="tx1"/>
                </a:solidFill>
                <a:effectLst/>
                <a:latin typeface="+mn-lt"/>
                <a:ea typeface="ＭＳ Ｐゴシック" pitchFamily="34" charset="-128"/>
                <a:cs typeface="+mn-cs"/>
              </a:rPr>
              <a:t> ) and chartered in 2006. IANPHI was initially supported through grants from the Rockefeller Foundation and the Bill &amp; Melinda Gates Foundation. </a:t>
            </a:r>
            <a:endParaRPr lang="en-US" sz="1200" kern="1200" baseline="0">
              <a:solidFill>
                <a:schemeClr val="tx1"/>
              </a:solidFill>
              <a:effectLst/>
              <a:latin typeface="+mn-lt"/>
              <a:ea typeface="ＭＳ Ｐゴシック" pitchFamily="34"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kern="1200" baseline="0">
              <a:solidFill>
                <a:schemeClr val="tx1"/>
              </a:solidFill>
              <a:effectLst/>
              <a:latin typeface="+mn-lt"/>
              <a:ea typeface="ＭＳ Ｐゴシック" pitchFamily="34"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800">
                <a:latin typeface="Futura Std Light" panose="020B0402020204020303" pitchFamily="34" charset="0"/>
              </a:rPr>
              <a:t>Professional and independent network of NPHIs, or “CDC’s of the world”, which provides a unique forum for peer-to-peer support and strategic exchanges amongst directors and senior staff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800">
              <a:latin typeface="Futura Std Light" panose="020B04020202040203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0" err="1"/>
              <a:t>IANPHI’s</a:t>
            </a:r>
            <a:r>
              <a:rPr lang="fr-FR" sz="1800"/>
              <a:t> mission </a:t>
            </a:r>
            <a:r>
              <a:rPr lang="fr-FR" sz="1800" err="1"/>
              <a:t>is</a:t>
            </a:r>
            <a:r>
              <a:rPr lang="fr-FR" sz="1800"/>
              <a:t> to </a:t>
            </a:r>
            <a:r>
              <a:rPr lang="fr-FR" sz="1800" err="1"/>
              <a:t>collectively</a:t>
            </a:r>
            <a:r>
              <a:rPr lang="fr-FR" sz="1800"/>
              <a:t> </a:t>
            </a:r>
            <a:r>
              <a:rPr lang="fr-FR" sz="1800" err="1"/>
              <a:t>build</a:t>
            </a:r>
            <a:r>
              <a:rPr lang="fr-FR" sz="1800"/>
              <a:t> public </a:t>
            </a:r>
            <a:r>
              <a:rPr lang="fr-FR" sz="1800" err="1"/>
              <a:t>health</a:t>
            </a:r>
            <a:r>
              <a:rPr lang="fr-FR" sz="1800"/>
              <a:t> </a:t>
            </a:r>
            <a:r>
              <a:rPr lang="fr-FR" sz="1800" err="1"/>
              <a:t>capacity</a:t>
            </a:r>
            <a:r>
              <a:rPr lang="fr-FR" sz="1800"/>
              <a:t> by </a:t>
            </a:r>
            <a:r>
              <a:rPr lang="fr-FR" sz="1800" err="1"/>
              <a:t>connecting</a:t>
            </a:r>
            <a:r>
              <a:rPr lang="fr-FR" sz="1800"/>
              <a:t> and </a:t>
            </a:r>
            <a:r>
              <a:rPr lang="fr-FR" sz="1800" err="1"/>
              <a:t>strengthening</a:t>
            </a:r>
            <a:r>
              <a:rPr lang="fr-FR" sz="1800"/>
              <a:t> </a:t>
            </a:r>
            <a:r>
              <a:rPr lang="fr-FR" sz="1800" err="1"/>
              <a:t>NPHIs</a:t>
            </a:r>
            <a:r>
              <a:rPr lang="fr-FR" sz="1800"/>
              <a:t> </a:t>
            </a:r>
            <a:r>
              <a:rPr lang="fr-FR" sz="1800" err="1"/>
              <a:t>worldwide</a:t>
            </a:r>
            <a:endParaRPr lang="en-US" altLang="en-US" sz="1800">
              <a:latin typeface="Futura Std Light" panose="020B04020202040203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800">
              <a:latin typeface="Futura Std Light" panose="020B04020202040203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800">
                <a:latin typeface="Futura Std Light" panose="020B0402020204020303" pitchFamily="34" charset="0"/>
              </a:rPr>
              <a:t>The IANPHI Annual Meeting is the only worldwide forum where NPHI directors and partners come together to establish and strengthen relationships and share ideas and best practices on areas of mutual concern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800">
              <a:latin typeface="Futura Std Light" panose="020B0402020204020303" pitchFamily="34" charset="0"/>
            </a:endParaRPr>
          </a:p>
          <a:p>
            <a:endParaRPr lang="en-US" altLang="en-US">
              <a:latin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2400">
                <a:solidFill>
                  <a:schemeClr val="tx1"/>
                </a:solidFill>
                <a:latin typeface="Arial" panose="020B0604020202020204" pitchFamily="34" charset="0"/>
                <a:ea typeface="ＭＳ Ｐゴシック" panose="020B0600070205080204" pitchFamily="34" charset="-128"/>
              </a:defRPr>
            </a:lvl1pPr>
            <a:lvl2pPr marL="742950" indent="-285750" defTabSz="933450">
              <a:defRPr sz="2400">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33450" rtl="0" eaLnBrk="1" fontAlgn="auto" latinLnBrk="0" hangingPunct="1">
              <a:lnSpc>
                <a:spcPct val="100000"/>
              </a:lnSpc>
              <a:spcBef>
                <a:spcPts val="0"/>
              </a:spcBef>
              <a:spcAft>
                <a:spcPts val="0"/>
              </a:spcAft>
              <a:buClrTx/>
              <a:buSzTx/>
              <a:buFontTx/>
              <a:buNone/>
              <a:tabLst/>
              <a:defRPr/>
            </a:pPr>
            <a:fld id="{71ADA5F2-7D7C-46F2-8412-68A99987502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3345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521724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mn-lt"/>
                <a:ea typeface="ＭＳ Ｐゴシック" pitchFamily="34" charset="-128"/>
                <a:cs typeface="+mn-cs"/>
              </a:rPr>
              <a:t>The International Association of National Public Health Institutes was first envisioned in 2001 by </a:t>
            </a:r>
            <a:r>
              <a:rPr lang="en-US" sz="1200" u="none" strike="noStrike" kern="1200">
                <a:solidFill>
                  <a:schemeClr val="tx1"/>
                </a:solidFill>
                <a:effectLst/>
                <a:latin typeface="+mn-lt"/>
                <a:ea typeface="ＭＳ Ｐゴシック" pitchFamily="34" charset="-128"/>
                <a:cs typeface="+mn-cs"/>
                <a:hlinkClick r:id="rId3"/>
              </a:rPr>
              <a:t>Jeffrey Koplan</a:t>
            </a:r>
            <a:r>
              <a:rPr lang="en-US" sz="1200" kern="1200">
                <a:solidFill>
                  <a:schemeClr val="tx1"/>
                </a:solidFill>
                <a:effectLst/>
                <a:latin typeface="+mn-lt"/>
                <a:ea typeface="ＭＳ Ｐゴシック" pitchFamily="34" charset="-128"/>
                <a:cs typeface="+mn-cs"/>
              </a:rPr>
              <a:t> former director of CDC and </a:t>
            </a:r>
            <a:r>
              <a:rPr lang="en-US" sz="1200" u="none" strike="noStrike" kern="1200" err="1">
                <a:solidFill>
                  <a:schemeClr val="tx1"/>
                </a:solidFill>
                <a:effectLst/>
                <a:latin typeface="+mn-lt"/>
                <a:ea typeface="ＭＳ Ｐゴシック" pitchFamily="34" charset="-128"/>
                <a:cs typeface="+mn-cs"/>
                <a:hlinkClick r:id="rId4"/>
              </a:rPr>
              <a:t>Pekka</a:t>
            </a:r>
            <a:r>
              <a:rPr lang="en-US" sz="1200" u="none" strike="noStrike" kern="1200">
                <a:solidFill>
                  <a:schemeClr val="tx1"/>
                </a:solidFill>
                <a:effectLst/>
                <a:latin typeface="+mn-lt"/>
                <a:ea typeface="ＭＳ Ｐゴシック" pitchFamily="34" charset="-128"/>
                <a:cs typeface="+mn-cs"/>
                <a:hlinkClick r:id="rId4"/>
              </a:rPr>
              <a:t> </a:t>
            </a:r>
            <a:r>
              <a:rPr lang="en-US" sz="1200" u="none" strike="noStrike" kern="1200" err="1">
                <a:solidFill>
                  <a:schemeClr val="tx1"/>
                </a:solidFill>
                <a:effectLst/>
                <a:latin typeface="+mn-lt"/>
                <a:ea typeface="ＭＳ Ｐゴシック" pitchFamily="34" charset="-128"/>
                <a:cs typeface="+mn-cs"/>
                <a:hlinkClick r:id="rId4"/>
              </a:rPr>
              <a:t>Puska</a:t>
            </a:r>
            <a:r>
              <a:rPr lang="en-US" sz="1200" kern="1200">
                <a:solidFill>
                  <a:schemeClr val="tx1"/>
                </a:solidFill>
                <a:effectLst/>
                <a:latin typeface="+mn-lt"/>
                <a:ea typeface="ＭＳ Ｐゴシック" pitchFamily="34" charset="-128"/>
                <a:cs typeface="+mn-cs"/>
              </a:rPr>
              <a:t> (director general of </a:t>
            </a:r>
            <a:r>
              <a:rPr lang="en-US" sz="1200" u="none" strike="noStrike" kern="1200">
                <a:solidFill>
                  <a:schemeClr val="tx1"/>
                </a:solidFill>
                <a:effectLst/>
                <a:latin typeface="+mn-lt"/>
                <a:ea typeface="ＭＳ Ｐゴシック" pitchFamily="34" charset="-128"/>
                <a:cs typeface="+mn-cs"/>
                <a:hlinkClick r:id="rId5"/>
              </a:rPr>
              <a:t>Finland’s National Institute of Public Health and Welfare – THL</a:t>
            </a:r>
            <a:r>
              <a:rPr lang="en-US" sz="1200" kern="1200">
                <a:solidFill>
                  <a:schemeClr val="tx1"/>
                </a:solidFill>
                <a:effectLst/>
                <a:latin typeface="+mn-lt"/>
                <a:ea typeface="ＭＳ Ｐゴシック" pitchFamily="34" charset="-128"/>
                <a:cs typeface="+mn-cs"/>
              </a:rPr>
              <a:t> ) and chartered in 2006. IANPHI was initially supported through grants from the Rockefeller Foundation and the Bill &amp; Melinda Gates Foundation. </a:t>
            </a:r>
            <a:endParaRPr lang="en-US" sz="1200" kern="1200" baseline="0">
              <a:solidFill>
                <a:schemeClr val="tx1"/>
              </a:solidFill>
              <a:effectLst/>
              <a:latin typeface="+mn-lt"/>
              <a:ea typeface="ＭＳ Ｐゴシック" pitchFamily="34"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kern="1200" baseline="0">
              <a:solidFill>
                <a:schemeClr val="tx1"/>
              </a:solidFill>
              <a:effectLst/>
              <a:latin typeface="+mn-lt"/>
              <a:ea typeface="ＭＳ Ｐゴシック" pitchFamily="34"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800">
                <a:latin typeface="Futura Std Light" panose="020B0402020204020303" pitchFamily="34" charset="0"/>
              </a:rPr>
              <a:t>Professional and independent network of NPHIs, or “CDC’s of the world”, which provides a unique forum for peer-to-peer support and strategic exchanges amongst directors and senior staff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800">
              <a:latin typeface="Futura Std Light" panose="020B04020202040203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0" err="1"/>
              <a:t>IANPHI’s</a:t>
            </a:r>
            <a:r>
              <a:rPr lang="fr-FR" sz="1800"/>
              <a:t> mission </a:t>
            </a:r>
            <a:r>
              <a:rPr lang="fr-FR" sz="1800" err="1"/>
              <a:t>is</a:t>
            </a:r>
            <a:r>
              <a:rPr lang="fr-FR" sz="1800"/>
              <a:t> to </a:t>
            </a:r>
            <a:r>
              <a:rPr lang="fr-FR" sz="1800" err="1"/>
              <a:t>collectively</a:t>
            </a:r>
            <a:r>
              <a:rPr lang="fr-FR" sz="1800"/>
              <a:t> </a:t>
            </a:r>
            <a:r>
              <a:rPr lang="fr-FR" sz="1800" err="1"/>
              <a:t>build</a:t>
            </a:r>
            <a:r>
              <a:rPr lang="fr-FR" sz="1800"/>
              <a:t> public </a:t>
            </a:r>
            <a:r>
              <a:rPr lang="fr-FR" sz="1800" err="1"/>
              <a:t>health</a:t>
            </a:r>
            <a:r>
              <a:rPr lang="fr-FR" sz="1800"/>
              <a:t> </a:t>
            </a:r>
            <a:r>
              <a:rPr lang="fr-FR" sz="1800" err="1"/>
              <a:t>capacity</a:t>
            </a:r>
            <a:r>
              <a:rPr lang="fr-FR" sz="1800"/>
              <a:t> by </a:t>
            </a:r>
            <a:r>
              <a:rPr lang="fr-FR" sz="1800" err="1"/>
              <a:t>connecting</a:t>
            </a:r>
            <a:r>
              <a:rPr lang="fr-FR" sz="1800"/>
              <a:t> and </a:t>
            </a:r>
            <a:r>
              <a:rPr lang="fr-FR" sz="1800" err="1"/>
              <a:t>strengthening</a:t>
            </a:r>
            <a:r>
              <a:rPr lang="fr-FR" sz="1800"/>
              <a:t> </a:t>
            </a:r>
            <a:r>
              <a:rPr lang="fr-FR" sz="1800" err="1"/>
              <a:t>NPHIs</a:t>
            </a:r>
            <a:r>
              <a:rPr lang="fr-FR" sz="1800"/>
              <a:t> </a:t>
            </a:r>
            <a:r>
              <a:rPr lang="fr-FR" sz="1800" err="1"/>
              <a:t>worldwide</a:t>
            </a:r>
            <a:endParaRPr lang="en-US" altLang="en-US" sz="1800">
              <a:latin typeface="Futura Std Light" panose="020B04020202040203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800">
              <a:latin typeface="Futura Std Light" panose="020B04020202040203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800">
                <a:latin typeface="Futura Std Light" panose="020B0402020204020303" pitchFamily="34" charset="0"/>
              </a:rPr>
              <a:t>The IANPHI Annual Meeting is the only worldwide forum where NPHI directors and partners come together to establish and strengthen relationships and share ideas and best practices on areas of mutual concern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800">
              <a:latin typeface="Futura Std Light" panose="020B0402020204020303" pitchFamily="34" charset="0"/>
            </a:endParaRPr>
          </a:p>
          <a:p>
            <a:endParaRPr lang="en-US" altLang="en-US">
              <a:latin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2400">
                <a:solidFill>
                  <a:schemeClr val="tx1"/>
                </a:solidFill>
                <a:latin typeface="Arial" panose="020B0604020202020204" pitchFamily="34" charset="0"/>
                <a:ea typeface="ＭＳ Ｐゴシック" panose="020B0600070205080204" pitchFamily="34" charset="-128"/>
              </a:defRPr>
            </a:lvl1pPr>
            <a:lvl2pPr marL="742950" indent="-285750" defTabSz="933450">
              <a:defRPr sz="2400">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33450" rtl="0" eaLnBrk="1" fontAlgn="auto" latinLnBrk="0" hangingPunct="1">
              <a:lnSpc>
                <a:spcPct val="100000"/>
              </a:lnSpc>
              <a:spcBef>
                <a:spcPts val="0"/>
              </a:spcBef>
              <a:spcAft>
                <a:spcPts val="0"/>
              </a:spcAft>
              <a:buClrTx/>
              <a:buSzTx/>
              <a:buFontTx/>
              <a:buNone/>
              <a:tabLst/>
              <a:defRPr/>
            </a:pPr>
            <a:fld id="{71ADA5F2-7D7C-46F2-8412-68A99987502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3345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477027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8E453-5BE1-D675-EBF7-E2E0C9345F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61EE72-7D25-6608-8365-20ED93A336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914CBC-E2EF-1686-ECB8-22896C5EFBF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4938083B-FCA9-8C02-7BF6-A4BA7C1ED2A2}"/>
              </a:ext>
            </a:extLst>
          </p:cNvPr>
          <p:cNvSpPr>
            <a:spLocks noGrp="1"/>
          </p:cNvSpPr>
          <p:nvPr>
            <p:ph type="sldNum" sz="quarter" idx="5"/>
          </p:nvPr>
        </p:nvSpPr>
        <p:spPr/>
        <p:txBody>
          <a:bodyPr/>
          <a:lstStyle/>
          <a:p>
            <a:fld id="{1CEC859A-5609-E44D-A2E5-50FAA3A6E458}" type="slidenum">
              <a:rPr lang="en-US" smtClean="0"/>
              <a:t>11</a:t>
            </a:fld>
            <a:endParaRPr lang="en-US"/>
          </a:p>
        </p:txBody>
      </p:sp>
    </p:spTree>
    <p:extLst>
      <p:ext uri="{BB962C8B-B14F-4D97-AF65-F5344CB8AC3E}">
        <p14:creationId xmlns:p14="http://schemas.microsoft.com/office/powerpoint/2010/main" val="2707910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 First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410CAE-DC91-1D4C-9A9F-3710D17A06F9}"/>
              </a:ext>
            </a:extLst>
          </p:cNvPr>
          <p:cNvSpPr/>
          <p:nvPr userDrawn="1"/>
        </p:nvSpPr>
        <p:spPr>
          <a:xfrm>
            <a:off x="4114800" y="1"/>
            <a:ext cx="8077200" cy="6858000"/>
          </a:xfrm>
          <a:prstGeom prst="rect">
            <a:avLst/>
          </a:prstGeom>
          <a:solidFill>
            <a:srgbClr val="2C70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3DBB9B88-E00B-774A-8344-BC68E8E99185}"/>
              </a:ext>
            </a:extLst>
          </p:cNvPr>
          <p:cNvSpPr>
            <a:spLocks noGrp="1"/>
          </p:cNvSpPr>
          <p:nvPr>
            <p:ph type="body" idx="10" hasCustomPrompt="1"/>
          </p:nvPr>
        </p:nvSpPr>
        <p:spPr>
          <a:xfrm>
            <a:off x="5109935" y="1616983"/>
            <a:ext cx="6243865" cy="447266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presentation title</a:t>
            </a:r>
          </a:p>
        </p:txBody>
      </p:sp>
    </p:spTree>
    <p:extLst>
      <p:ext uri="{BB962C8B-B14F-4D97-AF65-F5344CB8AC3E}">
        <p14:creationId xmlns:p14="http://schemas.microsoft.com/office/powerpoint/2010/main" val="7963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EBFF30-7AB3-4E4C-900C-0ABE3022F353}"/>
              </a:ext>
            </a:extLst>
          </p:cNvPr>
          <p:cNvSpPr/>
          <p:nvPr userDrawn="1"/>
        </p:nvSpPr>
        <p:spPr>
          <a:xfrm>
            <a:off x="0" y="0"/>
            <a:ext cx="12192000" cy="6858000"/>
          </a:xfrm>
          <a:prstGeom prst="rect">
            <a:avLst/>
          </a:prstGeom>
          <a:solidFill>
            <a:srgbClr val="2C70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2CF638-311B-9843-90B8-51FD216489CA}"/>
              </a:ext>
            </a:extLst>
          </p:cNvPr>
          <p:cNvSpPr>
            <a:spLocks noGrp="1"/>
          </p:cNvSpPr>
          <p:nvPr>
            <p:ph type="ctrTitle" hasCustomPrompt="1"/>
          </p:nvPr>
        </p:nvSpPr>
        <p:spPr>
          <a:xfrm>
            <a:off x="1524000" y="2729932"/>
            <a:ext cx="9144000" cy="1398135"/>
          </a:xfrm>
        </p:spPr>
        <p:txBody>
          <a:bodyPr anchor="b">
            <a:normAutofit/>
          </a:bodyPr>
          <a:lstStyle>
            <a:lvl1pPr algn="ctr">
              <a:defRPr sz="3800">
                <a:solidFill>
                  <a:schemeClr val="bg1"/>
                </a:solidFill>
              </a:defRPr>
            </a:lvl1pPr>
          </a:lstStyle>
          <a:p>
            <a:r>
              <a:rPr lang="en-US"/>
              <a:t>CLICK TO EDIT MASTER TITLE STYLE</a:t>
            </a:r>
          </a:p>
        </p:txBody>
      </p:sp>
    </p:spTree>
    <p:extLst>
      <p:ext uri="{BB962C8B-B14F-4D97-AF65-F5344CB8AC3E}">
        <p14:creationId xmlns:p14="http://schemas.microsoft.com/office/powerpoint/2010/main" val="800455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xt Slid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9FCA-3234-6B42-A497-A784B5144A06}"/>
              </a:ext>
            </a:extLst>
          </p:cNvPr>
          <p:cNvSpPr>
            <a:spLocks noGrp="1"/>
          </p:cNvSpPr>
          <p:nvPr>
            <p:ph type="title" hasCustomPrompt="1"/>
          </p:nvPr>
        </p:nvSpPr>
        <p:spPr>
          <a:xfrm>
            <a:off x="720046" y="2624137"/>
            <a:ext cx="3932237" cy="1600200"/>
          </a:xfrm>
        </p:spPr>
        <p:txBody>
          <a:bodyPr anchor="b">
            <a:normAutofit/>
          </a:bodyPr>
          <a:lstStyle>
            <a:lvl1pPr>
              <a:defRPr sz="2800">
                <a:solidFill>
                  <a:srgbClr val="2C70BA"/>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78AA0CD-1B42-7147-A550-633821F55906}"/>
              </a:ext>
            </a:extLst>
          </p:cNvPr>
          <p:cNvSpPr>
            <a:spLocks noGrp="1"/>
          </p:cNvSpPr>
          <p:nvPr>
            <p:ph idx="1"/>
          </p:nvPr>
        </p:nvSpPr>
        <p:spPr>
          <a:xfrm>
            <a:off x="5302928" y="1404257"/>
            <a:ext cx="6052460" cy="4648200"/>
          </a:xfrm>
        </p:spPr>
        <p:txBody>
          <a:bodyPr/>
          <a:lstStyle>
            <a:lvl1pPr>
              <a:defRPr sz="2400"/>
            </a:lvl1pPr>
            <a:lvl2pPr>
              <a:defRPr sz="2000"/>
            </a:lvl2pPr>
            <a:lvl3pPr>
              <a:defRPr sz="16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384488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p:bg>
      <p:bgPr>
        <a:blipFill>
          <a:blip r:embed="rId2">
            <a:extLst>
              <a:ext uri="{BEBA8EAE-BF5A-486C-A8C5-ECC9F3942E4B}">
                <a14:imgProps xmlns:a14="http://schemas.microsoft.com/office/drawing/2010/main">
                  <a14:imgLayer r:embed="rId3">
                    <a14:imgEffect>
                      <a14:saturation sat="316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DF540C12-E12A-374E-BA86-1C37257AF204}"/>
              </a:ext>
            </a:extLst>
          </p:cNvPr>
          <p:cNvSpPr>
            <a:spLocks noGrp="1"/>
          </p:cNvSpPr>
          <p:nvPr>
            <p:ph idx="1"/>
          </p:nvPr>
        </p:nvSpPr>
        <p:spPr>
          <a:xfrm>
            <a:off x="838200" y="2942545"/>
            <a:ext cx="10515600" cy="323441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p:txBody>
      </p:sp>
      <p:sp>
        <p:nvSpPr>
          <p:cNvPr id="2" name="Titre 1"/>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3680344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31EA8-D2BB-7E4D-902C-1EB2476B1AD6}"/>
              </a:ext>
            </a:extLst>
          </p:cNvPr>
          <p:cNvSpPr>
            <a:spLocks noGrp="1"/>
          </p:cNvSpPr>
          <p:nvPr>
            <p:ph type="title" hasCustomPrompt="1"/>
          </p:nvPr>
        </p:nvSpPr>
        <p:spPr>
          <a:xfrm>
            <a:off x="831850" y="1709739"/>
            <a:ext cx="4567464" cy="1033462"/>
          </a:xfrm>
        </p:spPr>
        <p:txBody>
          <a:bodyPr anchor="b">
            <a:normAutofit/>
          </a:bodyPr>
          <a:lstStyle>
            <a:lvl1pPr>
              <a:defRPr sz="2800">
                <a:solidFill>
                  <a:srgbClr val="2C70BA"/>
                </a:solidFill>
              </a:defRPr>
            </a:lvl1pPr>
          </a:lstStyle>
          <a:p>
            <a:r>
              <a:rPr lang="en-US"/>
              <a:t>CLICK TO EDIT MASTER TITLE STYLE</a:t>
            </a:r>
          </a:p>
        </p:txBody>
      </p:sp>
      <p:sp>
        <p:nvSpPr>
          <p:cNvPr id="3" name="Text Placeholder 2">
            <a:extLst>
              <a:ext uri="{FF2B5EF4-FFF2-40B4-BE49-F238E27FC236}">
                <a16:creationId xmlns:a16="http://schemas.microsoft.com/office/drawing/2014/main" id="{F2B0E94E-8B83-1C46-B4CE-2C7DAACFD3B3}"/>
              </a:ext>
            </a:extLst>
          </p:cNvPr>
          <p:cNvSpPr>
            <a:spLocks noGrp="1"/>
          </p:cNvSpPr>
          <p:nvPr>
            <p:ph type="body" idx="1"/>
          </p:nvPr>
        </p:nvSpPr>
        <p:spPr>
          <a:xfrm>
            <a:off x="831850" y="3026229"/>
            <a:ext cx="4567464" cy="3063421"/>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11" name="Picture Placeholder 2">
            <a:extLst>
              <a:ext uri="{FF2B5EF4-FFF2-40B4-BE49-F238E27FC236}">
                <a16:creationId xmlns:a16="http://schemas.microsoft.com/office/drawing/2014/main" id="{4C709D3B-340F-344D-BB97-8EEECCA101F8}"/>
              </a:ext>
            </a:extLst>
          </p:cNvPr>
          <p:cNvSpPr>
            <a:spLocks noGrp="1"/>
          </p:cNvSpPr>
          <p:nvPr>
            <p:ph type="pic" idx="10"/>
          </p:nvPr>
        </p:nvSpPr>
        <p:spPr>
          <a:xfrm>
            <a:off x="6694714" y="992187"/>
            <a:ext cx="4876800" cy="49296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Tree>
    <p:extLst>
      <p:ext uri="{BB962C8B-B14F-4D97-AF65-F5344CB8AC3E}">
        <p14:creationId xmlns:p14="http://schemas.microsoft.com/office/powerpoint/2010/main" val="2020691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DFF8C7-4E12-1044-97F3-7CA8174020B4}"/>
              </a:ext>
            </a:extLst>
          </p:cNvPr>
          <p:cNvSpPr/>
          <p:nvPr userDrawn="1"/>
        </p:nvSpPr>
        <p:spPr>
          <a:xfrm>
            <a:off x="0" y="0"/>
            <a:ext cx="6095999" cy="6858000"/>
          </a:xfrm>
          <a:prstGeom prst="rect">
            <a:avLst/>
          </a:prstGeom>
          <a:solidFill>
            <a:srgbClr val="2C70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E31EA8-D2BB-7E4D-902C-1EB2476B1AD6}"/>
              </a:ext>
            </a:extLst>
          </p:cNvPr>
          <p:cNvSpPr>
            <a:spLocks noGrp="1"/>
          </p:cNvSpPr>
          <p:nvPr>
            <p:ph type="title" hasCustomPrompt="1"/>
          </p:nvPr>
        </p:nvSpPr>
        <p:spPr>
          <a:xfrm>
            <a:off x="6847116" y="1807029"/>
            <a:ext cx="4567464" cy="1033462"/>
          </a:xfrm>
        </p:spPr>
        <p:txBody>
          <a:bodyPr anchor="b">
            <a:normAutofit/>
          </a:bodyPr>
          <a:lstStyle>
            <a:lvl1pPr>
              <a:defRPr sz="2800">
                <a:solidFill>
                  <a:srgbClr val="2C70BA"/>
                </a:solidFill>
              </a:defRPr>
            </a:lvl1pPr>
          </a:lstStyle>
          <a:p>
            <a:r>
              <a:rPr lang="en-US"/>
              <a:t>CLICK TO EDIT MASTER TITLE STYLE</a:t>
            </a:r>
          </a:p>
        </p:txBody>
      </p:sp>
      <p:sp>
        <p:nvSpPr>
          <p:cNvPr id="3" name="Text Placeholder 2">
            <a:extLst>
              <a:ext uri="{FF2B5EF4-FFF2-40B4-BE49-F238E27FC236}">
                <a16:creationId xmlns:a16="http://schemas.microsoft.com/office/drawing/2014/main" id="{F2B0E94E-8B83-1C46-B4CE-2C7DAACFD3B3}"/>
              </a:ext>
            </a:extLst>
          </p:cNvPr>
          <p:cNvSpPr>
            <a:spLocks noGrp="1"/>
          </p:cNvSpPr>
          <p:nvPr>
            <p:ph type="body" idx="1"/>
          </p:nvPr>
        </p:nvSpPr>
        <p:spPr>
          <a:xfrm>
            <a:off x="6847116" y="3102432"/>
            <a:ext cx="4567464" cy="3211283"/>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8" name="Picture Placeholder 2">
            <a:extLst>
              <a:ext uri="{FF2B5EF4-FFF2-40B4-BE49-F238E27FC236}">
                <a16:creationId xmlns:a16="http://schemas.microsoft.com/office/drawing/2014/main" id="{E79650DD-9FE9-6E46-980A-D710954CBB93}"/>
              </a:ext>
            </a:extLst>
          </p:cNvPr>
          <p:cNvSpPr>
            <a:spLocks noGrp="1"/>
          </p:cNvSpPr>
          <p:nvPr>
            <p:ph type="pic" idx="10"/>
          </p:nvPr>
        </p:nvSpPr>
        <p:spPr>
          <a:xfrm>
            <a:off x="642257" y="1807029"/>
            <a:ext cx="4778829" cy="45066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Tree>
    <p:extLst>
      <p:ext uri="{BB962C8B-B14F-4D97-AF65-F5344CB8AC3E}">
        <p14:creationId xmlns:p14="http://schemas.microsoft.com/office/powerpoint/2010/main" val="68523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951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829765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02F292-FBAA-624E-8DF0-65F4B11C8EF4}"/>
              </a:ext>
            </a:extLst>
          </p:cNvPr>
          <p:cNvSpPr>
            <a:spLocks noGrp="1"/>
          </p:cNvSpPr>
          <p:nvPr>
            <p:ph type="title"/>
          </p:nvPr>
        </p:nvSpPr>
        <p:spPr>
          <a:xfrm>
            <a:off x="838200" y="1616983"/>
            <a:ext cx="10515600" cy="984704"/>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a:extLst>
              <a:ext uri="{FF2B5EF4-FFF2-40B4-BE49-F238E27FC236}">
                <a16:creationId xmlns:a16="http://schemas.microsoft.com/office/drawing/2014/main" id="{B8ED5248-E335-5143-ABE3-01277216AB5F}"/>
              </a:ext>
            </a:extLst>
          </p:cNvPr>
          <p:cNvSpPr>
            <a:spLocks noGrp="1"/>
          </p:cNvSpPr>
          <p:nvPr>
            <p:ph type="body" idx="1"/>
          </p:nvPr>
        </p:nvSpPr>
        <p:spPr>
          <a:xfrm>
            <a:off x="838200" y="2942545"/>
            <a:ext cx="10515600" cy="32344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1F254681-13BF-2FE0-A774-96E9E79FDC5B}"/>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282121" y="274866"/>
            <a:ext cx="3682106" cy="1140279"/>
          </a:xfrm>
          <a:prstGeom prst="rect">
            <a:avLst/>
          </a:prstGeom>
        </p:spPr>
      </p:pic>
    </p:spTree>
    <p:extLst>
      <p:ext uri="{BB962C8B-B14F-4D97-AF65-F5344CB8AC3E}">
        <p14:creationId xmlns:p14="http://schemas.microsoft.com/office/powerpoint/2010/main" val="1920427975"/>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6" r:id="rId3"/>
    <p:sldLayoutId id="2147483657" r:id="rId4"/>
    <p:sldLayoutId id="2147483651" r:id="rId5"/>
    <p:sldLayoutId id="2147483660" r:id="rId6"/>
    <p:sldLayoutId id="2147483650" r:id="rId7"/>
    <p:sldLayoutId id="2147483662" r:id="rId8"/>
  </p:sldLayoutIdLst>
  <p:txStyles>
    <p:titleStyle>
      <a:lvl1pPr algn="l" defTabSz="914400" rtl="0" eaLnBrk="1" latinLnBrk="0" hangingPunct="1">
        <a:lnSpc>
          <a:spcPct val="90000"/>
        </a:lnSpc>
        <a:spcBef>
          <a:spcPct val="0"/>
        </a:spcBef>
        <a:buNone/>
        <a:defRPr sz="2800" kern="1200">
          <a:solidFill>
            <a:srgbClr val="2C70BA"/>
          </a:solidFill>
          <a:latin typeface="Futura Std Light" panose="020B04020202040203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utura Std Light" panose="020B04020202040203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utura Std Light" panose="020B04020202040203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utura Std Light" panose="020B04020202040203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Std Light" panose="020B04020202040203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Std Light" panose="020B04020202040203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82" y="2956559"/>
            <a:ext cx="12178018" cy="1064577"/>
          </a:xfrm>
        </p:spPr>
        <p:txBody>
          <a:bodyPr>
            <a:normAutofit/>
          </a:bodyPr>
          <a:lstStyle/>
          <a:p>
            <a:pPr algn="ctr">
              <a:lnSpc>
                <a:spcPts val="2300"/>
              </a:lnSpc>
              <a:spcBef>
                <a:spcPts val="600"/>
              </a:spcBef>
            </a:pPr>
            <a:r>
              <a:rPr lang="en-US">
                <a:solidFill>
                  <a:srgbClr val="0F3858"/>
                </a:solidFill>
              </a:rPr>
              <a:t>Henry Walke, MD, MPH, </a:t>
            </a:r>
            <a:br>
              <a:rPr lang="en-US">
                <a:solidFill>
                  <a:srgbClr val="0F3858"/>
                </a:solidFill>
              </a:rPr>
            </a:br>
            <a:r>
              <a:rPr lang="en-US">
                <a:solidFill>
                  <a:srgbClr val="0F3858"/>
                </a:solidFill>
              </a:rPr>
              <a:t>ORR Director, Centers for Disease Control and Prevention, </a:t>
            </a:r>
            <a:br>
              <a:rPr lang="en-US">
                <a:solidFill>
                  <a:srgbClr val="0F3858"/>
                </a:solidFill>
              </a:rPr>
            </a:br>
            <a:r>
              <a:rPr lang="en-US">
                <a:solidFill>
                  <a:srgbClr val="0F3858"/>
                </a:solidFill>
              </a:rPr>
              <a:t>United States</a:t>
            </a:r>
            <a:endParaRPr lang="fr-FR">
              <a:solidFill>
                <a:srgbClr val="0F3858"/>
              </a:solidFill>
            </a:endParaRPr>
          </a:p>
        </p:txBody>
      </p:sp>
      <p:sp>
        <p:nvSpPr>
          <p:cNvPr id="3" name="Espace réservé du contenu 2"/>
          <p:cNvSpPr>
            <a:spLocks noGrp="1"/>
          </p:cNvSpPr>
          <p:nvPr>
            <p:ph idx="1"/>
          </p:nvPr>
        </p:nvSpPr>
        <p:spPr>
          <a:xfrm>
            <a:off x="13981" y="1153321"/>
            <a:ext cx="12192000" cy="1447639"/>
          </a:xfrm>
        </p:spPr>
        <p:txBody>
          <a:bodyPr/>
          <a:lstStyle/>
          <a:p>
            <a:pPr marL="0" indent="0" algn="ctr">
              <a:buNone/>
            </a:pPr>
            <a:r>
              <a:rPr lang="en-US" b="1" spc="300">
                <a:solidFill>
                  <a:srgbClr val="5AAE45"/>
                </a:solidFill>
              </a:rPr>
              <a:t>G20 NPHI</a:t>
            </a:r>
          </a:p>
        </p:txBody>
      </p:sp>
      <p:pic>
        <p:nvPicPr>
          <p:cNvPr id="6" name="Image 5" descr="Une image contenant texte, Police, Graphique, capture d’écran&#10;&#10;Description générée automatiquement">
            <a:extLst>
              <a:ext uri="{FF2B5EF4-FFF2-40B4-BE49-F238E27FC236}">
                <a16:creationId xmlns:a16="http://schemas.microsoft.com/office/drawing/2014/main" id="{161EF461-F1AF-B96F-B9C7-0FDC97DAEA6B}"/>
              </a:ext>
            </a:extLst>
          </p:cNvPr>
          <p:cNvPicPr>
            <a:picLocks noChangeAspect="1"/>
          </p:cNvPicPr>
          <p:nvPr/>
        </p:nvPicPr>
        <p:blipFill>
          <a:blip r:embed="rId2"/>
          <a:stretch>
            <a:fillRect/>
          </a:stretch>
        </p:blipFill>
        <p:spPr>
          <a:xfrm>
            <a:off x="9645" y="4698347"/>
            <a:ext cx="12182354" cy="2158697"/>
          </a:xfrm>
          <a:prstGeom prst="rect">
            <a:avLst/>
          </a:prstGeom>
        </p:spPr>
      </p:pic>
    </p:spTree>
    <p:extLst>
      <p:ext uri="{BB962C8B-B14F-4D97-AF65-F5344CB8AC3E}">
        <p14:creationId xmlns:p14="http://schemas.microsoft.com/office/powerpoint/2010/main" val="657031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Police, Graphique, capture d’écran&#10;&#10;Description générée automatiquement">
            <a:extLst>
              <a:ext uri="{FF2B5EF4-FFF2-40B4-BE49-F238E27FC236}">
                <a16:creationId xmlns:a16="http://schemas.microsoft.com/office/drawing/2014/main" id="{FB3B897D-2CBC-887C-73A6-6CDCF1766C60}"/>
              </a:ext>
            </a:extLst>
          </p:cNvPr>
          <p:cNvPicPr>
            <a:picLocks noChangeAspect="1"/>
          </p:cNvPicPr>
          <p:nvPr/>
        </p:nvPicPr>
        <p:blipFill>
          <a:blip r:embed="rId2"/>
          <a:stretch>
            <a:fillRect/>
          </a:stretch>
        </p:blipFill>
        <p:spPr>
          <a:xfrm>
            <a:off x="9645" y="4698347"/>
            <a:ext cx="12182354" cy="2158697"/>
          </a:xfrm>
          <a:prstGeom prst="rect">
            <a:avLst/>
          </a:prstGeom>
        </p:spPr>
      </p:pic>
      <p:sp>
        <p:nvSpPr>
          <p:cNvPr id="7" name="Titre 1">
            <a:extLst>
              <a:ext uri="{FF2B5EF4-FFF2-40B4-BE49-F238E27FC236}">
                <a16:creationId xmlns:a16="http://schemas.microsoft.com/office/drawing/2014/main" id="{DF66CF67-2837-E260-A6DD-FD16C3519ABC}"/>
              </a:ext>
            </a:extLst>
          </p:cNvPr>
          <p:cNvSpPr txBox="1">
            <a:spLocks/>
          </p:cNvSpPr>
          <p:nvPr/>
        </p:nvSpPr>
        <p:spPr>
          <a:xfrm>
            <a:off x="13982" y="2956559"/>
            <a:ext cx="12178018" cy="1064577"/>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2800" kern="1200">
                <a:solidFill>
                  <a:srgbClr val="2C70BA"/>
                </a:solidFill>
                <a:latin typeface="Futura Std Light" panose="020B0402020204020303" pitchFamily="34" charset="0"/>
                <a:ea typeface="+mj-ea"/>
                <a:cs typeface="+mj-cs"/>
              </a:defRPr>
            </a:lvl1pPr>
          </a:lstStyle>
          <a:p>
            <a:pPr algn="ctr">
              <a:lnSpc>
                <a:spcPts val="2300"/>
              </a:lnSpc>
              <a:spcBef>
                <a:spcPts val="600"/>
              </a:spcBef>
            </a:pPr>
            <a:endParaRPr lang="fr-FR"/>
          </a:p>
        </p:txBody>
      </p:sp>
      <p:pic>
        <p:nvPicPr>
          <p:cNvPr id="6" name="Picture 5">
            <a:extLst>
              <a:ext uri="{FF2B5EF4-FFF2-40B4-BE49-F238E27FC236}">
                <a16:creationId xmlns:a16="http://schemas.microsoft.com/office/drawing/2014/main" id="{FEC62794-9066-7BDB-8186-394BE4A12804}"/>
              </a:ext>
            </a:extLst>
          </p:cNvPr>
          <p:cNvPicPr>
            <a:picLocks noChangeAspect="1"/>
          </p:cNvPicPr>
          <p:nvPr/>
        </p:nvPicPr>
        <p:blipFill>
          <a:blip r:embed="rId3"/>
          <a:stretch>
            <a:fillRect/>
          </a:stretch>
        </p:blipFill>
        <p:spPr>
          <a:xfrm>
            <a:off x="1451121" y="74256"/>
            <a:ext cx="9289757" cy="5238150"/>
          </a:xfrm>
          <a:prstGeom prst="rect">
            <a:avLst/>
          </a:prstGeom>
        </p:spPr>
      </p:pic>
    </p:spTree>
    <p:extLst>
      <p:ext uri="{BB962C8B-B14F-4D97-AF65-F5344CB8AC3E}">
        <p14:creationId xmlns:p14="http://schemas.microsoft.com/office/powerpoint/2010/main" val="120277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397D9-BB35-DB07-1EE1-743007403C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C19D1E-C2C5-3A97-D316-4AC07A43BD8F}"/>
              </a:ext>
            </a:extLst>
          </p:cNvPr>
          <p:cNvSpPr>
            <a:spLocks noGrp="1"/>
          </p:cNvSpPr>
          <p:nvPr>
            <p:ph type="title"/>
          </p:nvPr>
        </p:nvSpPr>
        <p:spPr>
          <a:xfrm>
            <a:off x="4044593" y="1585364"/>
            <a:ext cx="5053862" cy="1600200"/>
          </a:xfrm>
        </p:spPr>
        <p:txBody>
          <a:bodyPr>
            <a:normAutofit/>
          </a:bodyPr>
          <a:lstStyle/>
          <a:p>
            <a:r>
              <a:rPr lang="en-US" spc="300">
                <a:solidFill>
                  <a:srgbClr val="0F3858"/>
                </a:solidFill>
              </a:rPr>
              <a:t>Thank you!</a:t>
            </a:r>
          </a:p>
        </p:txBody>
      </p:sp>
      <p:sp>
        <p:nvSpPr>
          <p:cNvPr id="3" name="TextBox 2">
            <a:extLst>
              <a:ext uri="{FF2B5EF4-FFF2-40B4-BE49-F238E27FC236}">
                <a16:creationId xmlns:a16="http://schemas.microsoft.com/office/drawing/2014/main" id="{47667114-2615-2790-7E32-10E5DD7DF6F9}"/>
              </a:ext>
            </a:extLst>
          </p:cNvPr>
          <p:cNvSpPr txBox="1"/>
          <p:nvPr/>
        </p:nvSpPr>
        <p:spPr>
          <a:xfrm>
            <a:off x="4330965" y="671149"/>
            <a:ext cx="4144083" cy="923330"/>
          </a:xfrm>
          <a:prstGeom prst="rect">
            <a:avLst/>
          </a:prstGeom>
          <a:noFill/>
        </p:spPr>
        <p:txBody>
          <a:bodyPr wrap="none" rtlCol="0">
            <a:spAutoFit/>
          </a:bodyPr>
          <a:lstStyle/>
          <a:p>
            <a:r>
              <a:rPr lang="en-US">
                <a:solidFill>
                  <a:srgbClr val="0F3858"/>
                </a:solidFill>
                <a:latin typeface="Futura Std Light" panose="020B0402020204020303"/>
              </a:rPr>
              <a:t>For more information, contact CDC</a:t>
            </a:r>
          </a:p>
          <a:p>
            <a:r>
              <a:rPr lang="en-US">
                <a:solidFill>
                  <a:srgbClr val="0F3858"/>
                </a:solidFill>
                <a:latin typeface="Futura Std Light" panose="020B0402020204020303"/>
              </a:rPr>
              <a:t>1-800-CDC-INFO (232-4636)</a:t>
            </a:r>
          </a:p>
          <a:p>
            <a:r>
              <a:rPr lang="en-US">
                <a:solidFill>
                  <a:srgbClr val="0F3858"/>
                </a:solidFill>
                <a:latin typeface="Futura Std Light" panose="020B0402020204020303"/>
              </a:rPr>
              <a:t>TTY: 1-888-232-6348   www.cdc.gov</a:t>
            </a:r>
          </a:p>
        </p:txBody>
      </p:sp>
      <p:sp>
        <p:nvSpPr>
          <p:cNvPr id="4" name="TextBox 3">
            <a:extLst>
              <a:ext uri="{FF2B5EF4-FFF2-40B4-BE49-F238E27FC236}">
                <a16:creationId xmlns:a16="http://schemas.microsoft.com/office/drawing/2014/main" id="{BFC0C2ED-7EF0-15AF-96E1-D4BC9825AC89}"/>
              </a:ext>
            </a:extLst>
          </p:cNvPr>
          <p:cNvSpPr txBox="1"/>
          <p:nvPr/>
        </p:nvSpPr>
        <p:spPr>
          <a:xfrm>
            <a:off x="538035" y="3432531"/>
            <a:ext cx="11734303" cy="646331"/>
          </a:xfrm>
          <a:prstGeom prst="rect">
            <a:avLst/>
          </a:prstGeom>
          <a:noFill/>
        </p:spPr>
        <p:txBody>
          <a:bodyPr wrap="none" rtlCol="0">
            <a:spAutoFit/>
          </a:bodyPr>
          <a:lstStyle/>
          <a:p>
            <a:r>
              <a:rPr lang="en-US">
                <a:solidFill>
                  <a:srgbClr val="0F3858"/>
                </a:solidFill>
                <a:latin typeface="Futura Std Light" panose="020B0402020204020303"/>
              </a:rPr>
              <a:t>The findings and conclusions in this report are those of the authors and do not necessarily represent the </a:t>
            </a:r>
          </a:p>
          <a:p>
            <a:r>
              <a:rPr lang="en-US">
                <a:solidFill>
                  <a:srgbClr val="0F3858"/>
                </a:solidFill>
                <a:latin typeface="Futura Std Light" panose="020B0402020204020303"/>
              </a:rPr>
              <a:t>official position of the Centers for Disease Control and Prevention.</a:t>
            </a:r>
          </a:p>
        </p:txBody>
      </p:sp>
      <p:pic>
        <p:nvPicPr>
          <p:cNvPr id="8" name="Image 7" descr="Une image contenant texte, Police, Graphique, capture d’écran&#10;&#10;Description générée automatiquement">
            <a:extLst>
              <a:ext uri="{FF2B5EF4-FFF2-40B4-BE49-F238E27FC236}">
                <a16:creationId xmlns:a16="http://schemas.microsoft.com/office/drawing/2014/main" id="{D8772384-9DF2-B5A4-BC11-5E23DB0103C5}"/>
              </a:ext>
            </a:extLst>
          </p:cNvPr>
          <p:cNvPicPr>
            <a:picLocks noChangeAspect="1"/>
          </p:cNvPicPr>
          <p:nvPr/>
        </p:nvPicPr>
        <p:blipFill>
          <a:blip r:embed="rId3"/>
          <a:stretch>
            <a:fillRect/>
          </a:stretch>
        </p:blipFill>
        <p:spPr>
          <a:xfrm>
            <a:off x="9645" y="4698347"/>
            <a:ext cx="12182354" cy="2158697"/>
          </a:xfrm>
          <a:prstGeom prst="rect">
            <a:avLst/>
          </a:prstGeom>
        </p:spPr>
      </p:pic>
    </p:spTree>
    <p:extLst>
      <p:ext uri="{BB962C8B-B14F-4D97-AF65-F5344CB8AC3E}">
        <p14:creationId xmlns:p14="http://schemas.microsoft.com/office/powerpoint/2010/main" val="123444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9FE33B-60C5-96AF-450E-65219E4B12DF}"/>
              </a:ext>
            </a:extLst>
          </p:cNvPr>
          <p:cNvSpPr>
            <a:spLocks noGrp="1"/>
          </p:cNvSpPr>
          <p:nvPr/>
        </p:nvSpPr>
        <p:spPr>
          <a:xfrm>
            <a:off x="415236" y="125368"/>
            <a:ext cx="4864017" cy="648387"/>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2800" kern="1200">
                <a:solidFill>
                  <a:srgbClr val="2C70BA"/>
                </a:solidFill>
                <a:latin typeface="Futura Std Light" panose="020B04020202040203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70BA"/>
                </a:solidFill>
                <a:effectLst/>
                <a:uLnTx/>
                <a:uFillTx/>
                <a:latin typeface="Futura Std Light" panose="020B0402020204020303" pitchFamily="34" charset="0"/>
                <a:ea typeface="+mj-ea"/>
                <a:cs typeface="+mj-cs"/>
              </a:rPr>
              <a:t>CDC Core Capabilities</a:t>
            </a:r>
          </a:p>
        </p:txBody>
      </p:sp>
      <p:pic>
        <p:nvPicPr>
          <p:cNvPr id="3" name="Image 2" descr="Une image contenant texte, Police, Graphique, capture d’écran&#10;&#10;Description générée automatiquement">
            <a:extLst>
              <a:ext uri="{FF2B5EF4-FFF2-40B4-BE49-F238E27FC236}">
                <a16:creationId xmlns:a16="http://schemas.microsoft.com/office/drawing/2014/main" id="{97065686-C4A6-2672-2D99-9F8838B1413D}"/>
              </a:ext>
            </a:extLst>
          </p:cNvPr>
          <p:cNvPicPr>
            <a:picLocks noChangeAspect="1"/>
          </p:cNvPicPr>
          <p:nvPr/>
        </p:nvPicPr>
        <p:blipFill>
          <a:blip r:embed="rId3"/>
          <a:stretch>
            <a:fillRect/>
          </a:stretch>
        </p:blipFill>
        <p:spPr>
          <a:xfrm>
            <a:off x="0" y="4760428"/>
            <a:ext cx="12182354" cy="2158697"/>
          </a:xfrm>
          <a:prstGeom prst="rect">
            <a:avLst/>
          </a:prstGeom>
        </p:spPr>
      </p:pic>
      <p:sp>
        <p:nvSpPr>
          <p:cNvPr id="7" name="TextBox 20">
            <a:extLst>
              <a:ext uri="{FF2B5EF4-FFF2-40B4-BE49-F238E27FC236}">
                <a16:creationId xmlns:a16="http://schemas.microsoft.com/office/drawing/2014/main" id="{E6AD62AC-B4C2-FD74-38FC-307C08748C27}"/>
              </a:ext>
            </a:extLst>
          </p:cNvPr>
          <p:cNvSpPr txBox="1"/>
          <p:nvPr/>
        </p:nvSpPr>
        <p:spPr>
          <a:xfrm>
            <a:off x="316568" y="815957"/>
            <a:ext cx="4104009"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srgbClr val="003057"/>
                </a:solidFill>
                <a:effectLst/>
                <a:uLnTx/>
                <a:uFillTx/>
                <a:latin typeface="Futura Std Light" panose="020B0402020204020303"/>
              </a:rPr>
              <a:t>Diverse public health workforce</a:t>
            </a:r>
          </a:p>
        </p:txBody>
      </p:sp>
      <p:pic>
        <p:nvPicPr>
          <p:cNvPr id="1026" name="Picture 2">
            <a:extLst>
              <a:ext uri="{FF2B5EF4-FFF2-40B4-BE49-F238E27FC236}">
                <a16:creationId xmlns:a16="http://schemas.microsoft.com/office/drawing/2014/main" id="{2F94A21E-212B-C063-B2F8-684A94752B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348" y="1258269"/>
            <a:ext cx="3236447" cy="17954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20">
            <a:extLst>
              <a:ext uri="{FF2B5EF4-FFF2-40B4-BE49-F238E27FC236}">
                <a16:creationId xmlns:a16="http://schemas.microsoft.com/office/drawing/2014/main" id="{A0772A7A-A4AB-4555-1F7E-3DF0499D1F50}"/>
              </a:ext>
            </a:extLst>
          </p:cNvPr>
          <p:cNvSpPr txBox="1"/>
          <p:nvPr/>
        </p:nvSpPr>
        <p:spPr>
          <a:xfrm>
            <a:off x="261355" y="3205639"/>
            <a:ext cx="5569153"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srgbClr val="003057"/>
                </a:solidFill>
                <a:effectLst/>
                <a:uLnTx/>
                <a:uFillTx/>
                <a:latin typeface="Futura Std Light" panose="020B0402020204020303"/>
              </a:rPr>
              <a:t>Rapid response to outbreaks at their source</a:t>
            </a:r>
          </a:p>
        </p:txBody>
      </p:sp>
      <p:sp>
        <p:nvSpPr>
          <p:cNvPr id="9" name="TextBox 20">
            <a:extLst>
              <a:ext uri="{FF2B5EF4-FFF2-40B4-BE49-F238E27FC236}">
                <a16:creationId xmlns:a16="http://schemas.microsoft.com/office/drawing/2014/main" id="{130BBC0A-6889-A1AF-145E-7747236A0BA6}"/>
              </a:ext>
            </a:extLst>
          </p:cNvPr>
          <p:cNvSpPr txBox="1"/>
          <p:nvPr/>
        </p:nvSpPr>
        <p:spPr>
          <a:xfrm>
            <a:off x="4472953" y="810404"/>
            <a:ext cx="3005951"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srgbClr val="003057"/>
                </a:solidFill>
                <a:latin typeface="Futura Std Light" panose="020B0402020204020303"/>
              </a:rPr>
              <a:t>Word Class &amp; Analytics</a:t>
            </a:r>
            <a:endParaRPr kumimoji="0" lang="en-US" sz="2000" i="0" u="none" strike="noStrike" kern="1200" cap="none" spc="0" normalizeH="0" baseline="0" noProof="0">
              <a:ln>
                <a:noFill/>
              </a:ln>
              <a:solidFill>
                <a:srgbClr val="003057"/>
              </a:solidFill>
              <a:effectLst/>
              <a:uLnTx/>
              <a:uFillTx/>
              <a:latin typeface="Futura Std Light" panose="020B0402020204020303"/>
            </a:endParaRPr>
          </a:p>
        </p:txBody>
      </p:sp>
      <p:sp>
        <p:nvSpPr>
          <p:cNvPr id="10" name="TextBox 20">
            <a:extLst>
              <a:ext uri="{FF2B5EF4-FFF2-40B4-BE49-F238E27FC236}">
                <a16:creationId xmlns:a16="http://schemas.microsoft.com/office/drawing/2014/main" id="{5C4EB1FE-CBF6-AD84-C6DE-31B82E9843D5}"/>
              </a:ext>
            </a:extLst>
          </p:cNvPr>
          <p:cNvSpPr txBox="1"/>
          <p:nvPr/>
        </p:nvSpPr>
        <p:spPr>
          <a:xfrm>
            <a:off x="5867805" y="3228945"/>
            <a:ext cx="6314549"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srgbClr val="003057"/>
                </a:solidFill>
                <a:effectLst/>
                <a:uLnTx/>
                <a:uFillTx/>
                <a:latin typeface="Futura Std Light" panose="020B0402020204020303"/>
              </a:rPr>
              <a:t>Strong global capacity &amp; domestic preparedness</a:t>
            </a:r>
          </a:p>
        </p:txBody>
      </p:sp>
      <p:sp>
        <p:nvSpPr>
          <p:cNvPr id="11" name="TextBox 20">
            <a:extLst>
              <a:ext uri="{FF2B5EF4-FFF2-40B4-BE49-F238E27FC236}">
                <a16:creationId xmlns:a16="http://schemas.microsoft.com/office/drawing/2014/main" id="{CD189845-8319-F6C8-7446-F1D39DFD07FE}"/>
              </a:ext>
            </a:extLst>
          </p:cNvPr>
          <p:cNvSpPr txBox="1"/>
          <p:nvPr/>
        </p:nvSpPr>
        <p:spPr>
          <a:xfrm>
            <a:off x="7905134" y="810404"/>
            <a:ext cx="3632726"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i="0" u="none" strike="noStrike">
                <a:solidFill>
                  <a:srgbClr val="003057"/>
                </a:solidFill>
                <a:effectLst/>
                <a:latin typeface="Futura Std Light" panose="020B0402020204020303"/>
              </a:rPr>
              <a:t>State-of-the-art laboratories</a:t>
            </a:r>
            <a:endParaRPr kumimoji="0" lang="en-US" sz="2000" i="0" u="none" strike="noStrike" kern="1200" cap="none" spc="0" normalizeH="0" baseline="0" noProof="0">
              <a:ln>
                <a:noFill/>
              </a:ln>
              <a:solidFill>
                <a:srgbClr val="003057"/>
              </a:solidFill>
              <a:effectLst/>
              <a:uLnTx/>
              <a:uFillTx/>
              <a:latin typeface="Futura Std Light" panose="020B0402020204020303"/>
            </a:endParaRPr>
          </a:p>
        </p:txBody>
      </p:sp>
      <p:pic>
        <p:nvPicPr>
          <p:cNvPr id="1028" name="Picture 4">
            <a:extLst>
              <a:ext uri="{FF2B5EF4-FFF2-40B4-BE49-F238E27FC236}">
                <a16:creationId xmlns:a16="http://schemas.microsoft.com/office/drawing/2014/main" id="{51345EB3-5B0C-A45D-FAF4-72F19689FE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2953" y="1258269"/>
            <a:ext cx="3236448" cy="17954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1F1306F-9A87-E161-A76D-2A74A387B0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7126" y="1258269"/>
            <a:ext cx="3228742" cy="17954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AA1A1FD-1256-BC21-A11D-F817C73C58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105" y="3605749"/>
            <a:ext cx="3228742" cy="17954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0102A826-E954-AF59-A6A2-E4274487A5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8304" y="3629055"/>
            <a:ext cx="3228742" cy="179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349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Police, Graphique, capture d’écran&#10;&#10;Description générée automatiquement">
            <a:extLst>
              <a:ext uri="{FF2B5EF4-FFF2-40B4-BE49-F238E27FC236}">
                <a16:creationId xmlns:a16="http://schemas.microsoft.com/office/drawing/2014/main" id="{FB3B897D-2CBC-887C-73A6-6CDCF1766C60}"/>
              </a:ext>
            </a:extLst>
          </p:cNvPr>
          <p:cNvPicPr>
            <a:picLocks noChangeAspect="1"/>
          </p:cNvPicPr>
          <p:nvPr/>
        </p:nvPicPr>
        <p:blipFill>
          <a:blip r:embed="rId2"/>
          <a:stretch>
            <a:fillRect/>
          </a:stretch>
        </p:blipFill>
        <p:spPr>
          <a:xfrm>
            <a:off x="9645" y="4698347"/>
            <a:ext cx="12182354" cy="2158697"/>
          </a:xfrm>
          <a:prstGeom prst="rect">
            <a:avLst/>
          </a:prstGeom>
        </p:spPr>
      </p:pic>
      <p:sp>
        <p:nvSpPr>
          <p:cNvPr id="7" name="Titre 1">
            <a:extLst>
              <a:ext uri="{FF2B5EF4-FFF2-40B4-BE49-F238E27FC236}">
                <a16:creationId xmlns:a16="http://schemas.microsoft.com/office/drawing/2014/main" id="{DF66CF67-2837-E260-A6DD-FD16C3519ABC}"/>
              </a:ext>
            </a:extLst>
          </p:cNvPr>
          <p:cNvSpPr txBox="1">
            <a:spLocks/>
          </p:cNvSpPr>
          <p:nvPr/>
        </p:nvSpPr>
        <p:spPr>
          <a:xfrm>
            <a:off x="13982" y="2956559"/>
            <a:ext cx="12178018" cy="1064577"/>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2800" kern="1200">
                <a:solidFill>
                  <a:srgbClr val="2C70BA"/>
                </a:solidFill>
                <a:latin typeface="Futura Std Light" panose="020B0402020204020303" pitchFamily="34" charset="0"/>
                <a:ea typeface="+mj-ea"/>
                <a:cs typeface="+mj-cs"/>
              </a:defRPr>
            </a:lvl1pPr>
          </a:lstStyle>
          <a:p>
            <a:pPr algn="ctr">
              <a:lnSpc>
                <a:spcPts val="2300"/>
              </a:lnSpc>
              <a:spcBef>
                <a:spcPts val="600"/>
              </a:spcBef>
            </a:pPr>
            <a:endParaRPr lang="fr-FR"/>
          </a:p>
        </p:txBody>
      </p:sp>
      <p:pic>
        <p:nvPicPr>
          <p:cNvPr id="2050" name="Picture 2" descr="2024 Priorities Graphic">
            <a:extLst>
              <a:ext uri="{FF2B5EF4-FFF2-40B4-BE49-F238E27FC236}">
                <a16:creationId xmlns:a16="http://schemas.microsoft.com/office/drawing/2014/main" id="{95FABA76-1478-09DC-BABD-8D5950BE6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486" y="392782"/>
            <a:ext cx="6279009" cy="4736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540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9FE33B-60C5-96AF-450E-65219E4B12DF}"/>
              </a:ext>
            </a:extLst>
          </p:cNvPr>
          <p:cNvSpPr>
            <a:spLocks noGrp="1"/>
          </p:cNvSpPr>
          <p:nvPr/>
        </p:nvSpPr>
        <p:spPr>
          <a:xfrm>
            <a:off x="415236" y="125368"/>
            <a:ext cx="4864017" cy="648387"/>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2800" kern="1200">
                <a:solidFill>
                  <a:srgbClr val="2C70BA"/>
                </a:solidFill>
                <a:latin typeface="Futura Std Light" panose="020B04020202040203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70BA"/>
                </a:solidFill>
                <a:effectLst/>
                <a:uLnTx/>
                <a:uFillTx/>
                <a:latin typeface="Futura Std Light" panose="020B0402020204020303" pitchFamily="34" charset="0"/>
                <a:ea typeface="+mj-ea"/>
                <a:cs typeface="+mj-cs"/>
              </a:rPr>
              <a:t>Reflections</a:t>
            </a:r>
          </a:p>
        </p:txBody>
      </p:sp>
      <p:pic>
        <p:nvPicPr>
          <p:cNvPr id="3" name="Image 2" descr="Une image contenant texte, Police, Graphique, capture d’écran&#10;&#10;Description générée automatiquement">
            <a:extLst>
              <a:ext uri="{FF2B5EF4-FFF2-40B4-BE49-F238E27FC236}">
                <a16:creationId xmlns:a16="http://schemas.microsoft.com/office/drawing/2014/main" id="{97065686-C4A6-2672-2D99-9F8838B1413D}"/>
              </a:ext>
            </a:extLst>
          </p:cNvPr>
          <p:cNvPicPr>
            <a:picLocks noChangeAspect="1"/>
          </p:cNvPicPr>
          <p:nvPr/>
        </p:nvPicPr>
        <p:blipFill>
          <a:blip r:embed="rId3"/>
          <a:stretch>
            <a:fillRect/>
          </a:stretch>
        </p:blipFill>
        <p:spPr>
          <a:xfrm>
            <a:off x="0" y="4760428"/>
            <a:ext cx="12182354" cy="2158697"/>
          </a:xfrm>
          <a:prstGeom prst="rect">
            <a:avLst/>
          </a:prstGeom>
        </p:spPr>
      </p:pic>
      <p:pic>
        <p:nvPicPr>
          <p:cNvPr id="3074" name="Picture 2">
            <a:extLst>
              <a:ext uri="{FF2B5EF4-FFF2-40B4-BE49-F238E27FC236}">
                <a16:creationId xmlns:a16="http://schemas.microsoft.com/office/drawing/2014/main" id="{540D389C-4948-9FA0-1776-2F34F8E110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236" y="983341"/>
            <a:ext cx="3609975" cy="20859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3F25DF64-E42C-6BAD-D62B-2788AE363F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918" y="983340"/>
            <a:ext cx="3419475" cy="20859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DCD216C7-E815-87EF-5082-D28459CBC0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2100" y="983340"/>
            <a:ext cx="35433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106A0797-C6D0-B37D-0F4A-37600B6735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235" y="3278902"/>
            <a:ext cx="3609975" cy="20859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8D5A9EF2-6C00-4919-6F2C-27777FC163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3443" y="3278900"/>
            <a:ext cx="340995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344C9C0B-D406-B6FE-2F27-D06A71A456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76387" y="3278900"/>
            <a:ext cx="3514725"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35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5F6E9-2D5F-EB49-A21F-BE8C40F8CE8E}"/>
              </a:ext>
            </a:extLst>
          </p:cNvPr>
          <p:cNvSpPr>
            <a:spLocks noGrp="1"/>
          </p:cNvSpPr>
          <p:nvPr>
            <p:ph type="title"/>
          </p:nvPr>
        </p:nvSpPr>
        <p:spPr>
          <a:xfrm>
            <a:off x="449910" y="2293041"/>
            <a:ext cx="4102566" cy="841020"/>
          </a:xfrm>
        </p:spPr>
        <p:txBody>
          <a:bodyPr>
            <a:normAutofit fontScale="90000"/>
          </a:bodyPr>
          <a:lstStyle/>
          <a:p>
            <a:pPr algn="ctr"/>
            <a:r>
              <a:rPr lang="en-US">
                <a:latin typeface="Futura Std Light"/>
                <a:cs typeface="Arial"/>
              </a:rPr>
              <a:t>CDC's Office of Readiness and Response (ORR):</a:t>
            </a:r>
            <a:br>
              <a:rPr lang="en-US">
                <a:latin typeface="Futura Std Light"/>
                <a:cs typeface="Arial"/>
              </a:rPr>
            </a:br>
            <a:r>
              <a:rPr lang="en-US">
                <a:latin typeface="Futura Std Light"/>
                <a:cs typeface="Arial"/>
              </a:rPr>
              <a:t>Mission &amp; Aspiration​</a:t>
            </a:r>
          </a:p>
        </p:txBody>
      </p:sp>
      <p:sp>
        <p:nvSpPr>
          <p:cNvPr id="3" name="Content Placeholder 2">
            <a:extLst>
              <a:ext uri="{FF2B5EF4-FFF2-40B4-BE49-F238E27FC236}">
                <a16:creationId xmlns:a16="http://schemas.microsoft.com/office/drawing/2014/main" id="{501F8707-884B-3A43-B40D-29E65D34BFCB}"/>
              </a:ext>
            </a:extLst>
          </p:cNvPr>
          <p:cNvSpPr>
            <a:spLocks noGrp="1"/>
          </p:cNvSpPr>
          <p:nvPr>
            <p:ph idx="1"/>
          </p:nvPr>
        </p:nvSpPr>
        <p:spPr>
          <a:xfrm>
            <a:off x="4795741" y="1108774"/>
            <a:ext cx="6943809" cy="6176211"/>
          </a:xfrm>
        </p:spPr>
        <p:txBody>
          <a:bodyPr vert="horz" lIns="91440" tIns="45720" rIns="91440" bIns="45720" rtlCol="0" anchor="t">
            <a:normAutofit/>
          </a:bodyPr>
          <a:lstStyle/>
          <a:p>
            <a:pPr marL="0" indent="0" algn="ctr" rtl="0" fontAlgn="base">
              <a:buNone/>
            </a:pPr>
            <a:r>
              <a:rPr lang="en-US" sz="2000">
                <a:solidFill>
                  <a:srgbClr val="003057"/>
                </a:solidFill>
                <a:latin typeface="Futura Std Light" panose="020B0402020204020303"/>
              </a:rPr>
              <a:t>“</a:t>
            </a:r>
            <a:r>
              <a:rPr lang="en-US" sz="2000" b="0" i="0" u="none" strike="noStrike">
                <a:solidFill>
                  <a:srgbClr val="003057"/>
                </a:solidFill>
                <a:effectLst/>
                <a:latin typeface="Futura Std Light" panose="020B0402020204020303"/>
              </a:rPr>
              <a:t>ORR will lead, promote, and integrate readiness and response</a:t>
            </a:r>
            <a:r>
              <a:rPr lang="en-US" sz="2000" b="1" i="0" u="none" strike="noStrike">
                <a:solidFill>
                  <a:srgbClr val="003057"/>
                </a:solidFill>
                <a:effectLst/>
                <a:latin typeface="Futura Std Light" panose="020B0402020204020303"/>
              </a:rPr>
              <a:t> programs, science, and policies </a:t>
            </a:r>
            <a:r>
              <a:rPr lang="en-US" sz="2000" b="0" i="0" u="none" strike="noStrike">
                <a:solidFill>
                  <a:srgbClr val="003057"/>
                </a:solidFill>
                <a:effectLst/>
                <a:latin typeface="Futura Std Light" panose="020B0402020204020303"/>
              </a:rPr>
              <a:t>that enable CDC to </a:t>
            </a:r>
            <a:r>
              <a:rPr lang="en-US" sz="2000" b="1" i="0" u="none" strike="noStrike">
                <a:solidFill>
                  <a:srgbClr val="003057"/>
                </a:solidFill>
                <a:effectLst/>
                <a:latin typeface="Futura Std Light" panose="020B0402020204020303"/>
              </a:rPr>
              <a:t>respond to public health threats</a:t>
            </a:r>
            <a:r>
              <a:rPr lang="en-US" sz="2000" b="0" i="0" u="none" strike="noStrike">
                <a:solidFill>
                  <a:srgbClr val="003057"/>
                </a:solidFill>
                <a:effectLst/>
                <a:latin typeface="Futura Std Light" panose="020B0402020204020303"/>
              </a:rPr>
              <a:t> at home and abroad.</a:t>
            </a:r>
            <a:r>
              <a:rPr lang="en-US" sz="2000" b="0" i="0">
                <a:solidFill>
                  <a:srgbClr val="000000"/>
                </a:solidFill>
                <a:effectLst/>
                <a:latin typeface="Futura Std Light" panose="020B0402020204020303"/>
              </a:rPr>
              <a:t>​​</a:t>
            </a:r>
          </a:p>
          <a:p>
            <a:pPr marL="0" indent="0" algn="ctr" rtl="0" fontAlgn="base">
              <a:buNone/>
            </a:pPr>
            <a:r>
              <a:rPr lang="en-US" sz="2000" b="0" i="0" u="none" strike="noStrike">
                <a:solidFill>
                  <a:srgbClr val="003057"/>
                </a:solidFill>
                <a:effectLst/>
                <a:latin typeface="Futura Std Light" panose="020B0402020204020303"/>
              </a:rPr>
              <a:t>We aspire to </a:t>
            </a:r>
            <a:r>
              <a:rPr lang="en-US" sz="2000" b="1" i="0" u="none" strike="noStrike">
                <a:solidFill>
                  <a:srgbClr val="003057"/>
                </a:solidFill>
                <a:effectLst/>
                <a:latin typeface="Futura Std Light" panose="020B0402020204020303"/>
              </a:rPr>
              <a:t>prepare</a:t>
            </a:r>
            <a:r>
              <a:rPr lang="en-US" sz="2000" b="0" i="0" u="none" strike="noStrike">
                <a:solidFill>
                  <a:srgbClr val="003057"/>
                </a:solidFill>
                <a:effectLst/>
                <a:latin typeface="Futura Std Light" panose="020B0402020204020303"/>
              </a:rPr>
              <a:t> CDC, the nation, and our partners to be ready to respond to all public health threats—whether such threats arise at home or abroad; to </a:t>
            </a:r>
            <a:r>
              <a:rPr lang="en-US" sz="2000" b="1" i="0" u="none" strike="noStrike">
                <a:solidFill>
                  <a:srgbClr val="003057"/>
                </a:solidFill>
                <a:effectLst/>
                <a:latin typeface="Futura Std Light" panose="020B0402020204020303"/>
              </a:rPr>
              <a:t>detect</a:t>
            </a:r>
            <a:r>
              <a:rPr lang="en-US" sz="2000" b="0" i="0" u="none" strike="noStrike">
                <a:solidFill>
                  <a:srgbClr val="003057"/>
                </a:solidFill>
                <a:effectLst/>
                <a:latin typeface="Futura Std Light" panose="020B0402020204020303"/>
              </a:rPr>
              <a:t> public health threats and immediately put readiness and response capabilities into action; and to </a:t>
            </a:r>
            <a:r>
              <a:rPr lang="en-US" sz="2000" b="1" i="0" u="none" strike="noStrike">
                <a:solidFill>
                  <a:srgbClr val="003057"/>
                </a:solidFill>
                <a:effectLst/>
                <a:latin typeface="Futura Std Light" panose="020B0402020204020303"/>
              </a:rPr>
              <a:t>respond</a:t>
            </a:r>
            <a:r>
              <a:rPr lang="en-US" sz="2000" b="0" i="0" u="none" strike="noStrike">
                <a:solidFill>
                  <a:srgbClr val="003057"/>
                </a:solidFill>
                <a:effectLst/>
                <a:latin typeface="Futura Std Light" panose="020B0402020204020303"/>
              </a:rPr>
              <a:t> with vigor and protect the nation’s health, safety, and security.”</a:t>
            </a:r>
            <a:endParaRPr lang="en-US" sz="2000" b="0" i="0">
              <a:solidFill>
                <a:srgbClr val="000000"/>
              </a:solidFill>
              <a:effectLst/>
              <a:latin typeface="Futura Std Light" panose="020B0402020204020303"/>
            </a:endParaRPr>
          </a:p>
          <a:p>
            <a:pPr marL="0" indent="0">
              <a:buNone/>
            </a:pPr>
            <a:endParaRPr lang="en-US" sz="2000">
              <a:solidFill>
                <a:srgbClr val="0F3858"/>
              </a:solidFill>
              <a:latin typeface="Futura Std Light"/>
              <a:cs typeface="Futura Medium"/>
            </a:endParaRPr>
          </a:p>
        </p:txBody>
      </p:sp>
      <p:pic>
        <p:nvPicPr>
          <p:cNvPr id="5" name="Image 4" descr="Une image contenant texte, Police, Graphique, capture d’écran&#10;&#10;Description générée automatiquement">
            <a:extLst>
              <a:ext uri="{FF2B5EF4-FFF2-40B4-BE49-F238E27FC236}">
                <a16:creationId xmlns:a16="http://schemas.microsoft.com/office/drawing/2014/main" id="{82B715EB-F6C1-4739-E6F8-47DD0BCFBBC3}"/>
              </a:ext>
            </a:extLst>
          </p:cNvPr>
          <p:cNvPicPr>
            <a:picLocks noChangeAspect="1"/>
          </p:cNvPicPr>
          <p:nvPr/>
        </p:nvPicPr>
        <p:blipFill>
          <a:blip r:embed="rId2"/>
          <a:stretch>
            <a:fillRect/>
          </a:stretch>
        </p:blipFill>
        <p:spPr>
          <a:xfrm>
            <a:off x="9645" y="4698347"/>
            <a:ext cx="12182354" cy="2158697"/>
          </a:xfrm>
          <a:prstGeom prst="rect">
            <a:avLst/>
          </a:prstGeom>
        </p:spPr>
      </p:pic>
    </p:spTree>
    <p:extLst>
      <p:ext uri="{BB962C8B-B14F-4D97-AF65-F5344CB8AC3E}">
        <p14:creationId xmlns:p14="http://schemas.microsoft.com/office/powerpoint/2010/main" val="3328290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Police, Graphique, capture d’écran&#10;&#10;Description générée automatiquement">
            <a:extLst>
              <a:ext uri="{FF2B5EF4-FFF2-40B4-BE49-F238E27FC236}">
                <a16:creationId xmlns:a16="http://schemas.microsoft.com/office/drawing/2014/main" id="{FB3B897D-2CBC-887C-73A6-6CDCF1766C60}"/>
              </a:ext>
            </a:extLst>
          </p:cNvPr>
          <p:cNvPicPr>
            <a:picLocks noChangeAspect="1"/>
          </p:cNvPicPr>
          <p:nvPr/>
        </p:nvPicPr>
        <p:blipFill>
          <a:blip r:embed="rId2"/>
          <a:stretch>
            <a:fillRect/>
          </a:stretch>
        </p:blipFill>
        <p:spPr>
          <a:xfrm>
            <a:off x="9645" y="4698347"/>
            <a:ext cx="12182354" cy="2158697"/>
          </a:xfrm>
          <a:prstGeom prst="rect">
            <a:avLst/>
          </a:prstGeom>
        </p:spPr>
      </p:pic>
      <p:sp>
        <p:nvSpPr>
          <p:cNvPr id="7" name="Titre 1">
            <a:extLst>
              <a:ext uri="{FF2B5EF4-FFF2-40B4-BE49-F238E27FC236}">
                <a16:creationId xmlns:a16="http://schemas.microsoft.com/office/drawing/2014/main" id="{DF66CF67-2837-E260-A6DD-FD16C3519ABC}"/>
              </a:ext>
            </a:extLst>
          </p:cNvPr>
          <p:cNvSpPr txBox="1">
            <a:spLocks/>
          </p:cNvSpPr>
          <p:nvPr/>
        </p:nvSpPr>
        <p:spPr>
          <a:xfrm>
            <a:off x="13982" y="2956559"/>
            <a:ext cx="12178018" cy="1064577"/>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2800" kern="1200">
                <a:solidFill>
                  <a:srgbClr val="2C70BA"/>
                </a:solidFill>
                <a:latin typeface="Futura Std Light" panose="020B0402020204020303" pitchFamily="34" charset="0"/>
                <a:ea typeface="+mj-ea"/>
                <a:cs typeface="+mj-cs"/>
              </a:defRPr>
            </a:lvl1pPr>
          </a:lstStyle>
          <a:p>
            <a:pPr algn="ctr">
              <a:lnSpc>
                <a:spcPts val="2300"/>
              </a:lnSpc>
              <a:spcBef>
                <a:spcPts val="600"/>
              </a:spcBef>
            </a:pPr>
            <a:endParaRPr lang="fr-FR"/>
          </a:p>
        </p:txBody>
      </p:sp>
      <p:sp>
        <p:nvSpPr>
          <p:cNvPr id="2" name="TextBox 1">
            <a:extLst>
              <a:ext uri="{FF2B5EF4-FFF2-40B4-BE49-F238E27FC236}">
                <a16:creationId xmlns:a16="http://schemas.microsoft.com/office/drawing/2014/main" id="{EAB543AB-C2CF-5526-AD17-10581377A596}"/>
              </a:ext>
            </a:extLst>
          </p:cNvPr>
          <p:cNvSpPr txBox="1"/>
          <p:nvPr/>
        </p:nvSpPr>
        <p:spPr>
          <a:xfrm>
            <a:off x="2508898" y="2002452"/>
            <a:ext cx="7188186" cy="954107"/>
          </a:xfrm>
          <a:prstGeom prst="rect">
            <a:avLst/>
          </a:prstGeom>
          <a:noFill/>
        </p:spPr>
        <p:txBody>
          <a:bodyPr wrap="none" rtlCol="0">
            <a:spAutoFit/>
          </a:bodyPr>
          <a:lstStyle/>
          <a:p>
            <a:pPr algn="ctr"/>
            <a:r>
              <a:rPr lang="en-US" sz="2800" b="1" i="0" u="none" strike="noStrike">
                <a:solidFill>
                  <a:srgbClr val="003057"/>
                </a:solidFill>
                <a:effectLst/>
                <a:latin typeface="Futura Std Light" panose="020B0402020204020303"/>
              </a:rPr>
              <a:t>Building Public Health System Capacity: </a:t>
            </a:r>
            <a:r>
              <a:rPr lang="en-US" sz="2800" b="0" i="0">
                <a:solidFill>
                  <a:srgbClr val="000000"/>
                </a:solidFill>
                <a:effectLst/>
                <a:latin typeface="Futura Std Light" panose="020B0402020204020303"/>
              </a:rPr>
              <a:t>​</a:t>
            </a:r>
            <a:br>
              <a:rPr lang="en-US" sz="2800" b="0" i="0">
                <a:solidFill>
                  <a:srgbClr val="000000"/>
                </a:solidFill>
                <a:effectLst/>
                <a:latin typeface="Futura Std Light" panose="020B0402020204020303"/>
              </a:rPr>
            </a:br>
            <a:r>
              <a:rPr lang="en-US" sz="2800" b="1" i="0" u="none" strike="noStrike">
                <a:solidFill>
                  <a:srgbClr val="003057"/>
                </a:solidFill>
                <a:effectLst/>
                <a:latin typeface="Futura Std Light" panose="020B0402020204020303"/>
              </a:rPr>
              <a:t>State, Local, and Federal Level</a:t>
            </a:r>
            <a:endParaRPr lang="en-US" sz="2800">
              <a:latin typeface="Futura Std Light" panose="020B0402020204020303"/>
            </a:endParaRPr>
          </a:p>
        </p:txBody>
      </p:sp>
    </p:spTree>
    <p:extLst>
      <p:ext uri="{BB962C8B-B14F-4D97-AF65-F5344CB8AC3E}">
        <p14:creationId xmlns:p14="http://schemas.microsoft.com/office/powerpoint/2010/main" val="2093969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Police, Graphique, capture d’écran&#10;&#10;Description générée automatiquement">
            <a:extLst>
              <a:ext uri="{FF2B5EF4-FFF2-40B4-BE49-F238E27FC236}">
                <a16:creationId xmlns:a16="http://schemas.microsoft.com/office/drawing/2014/main" id="{FB3B897D-2CBC-887C-73A6-6CDCF1766C60}"/>
              </a:ext>
            </a:extLst>
          </p:cNvPr>
          <p:cNvPicPr>
            <a:picLocks noChangeAspect="1"/>
          </p:cNvPicPr>
          <p:nvPr/>
        </p:nvPicPr>
        <p:blipFill>
          <a:blip r:embed="rId2"/>
          <a:stretch>
            <a:fillRect/>
          </a:stretch>
        </p:blipFill>
        <p:spPr>
          <a:xfrm>
            <a:off x="9645" y="4698347"/>
            <a:ext cx="12182354" cy="2158697"/>
          </a:xfrm>
          <a:prstGeom prst="rect">
            <a:avLst/>
          </a:prstGeom>
        </p:spPr>
      </p:pic>
      <p:sp>
        <p:nvSpPr>
          <p:cNvPr id="7" name="Titre 1">
            <a:extLst>
              <a:ext uri="{FF2B5EF4-FFF2-40B4-BE49-F238E27FC236}">
                <a16:creationId xmlns:a16="http://schemas.microsoft.com/office/drawing/2014/main" id="{DF66CF67-2837-E260-A6DD-FD16C3519ABC}"/>
              </a:ext>
            </a:extLst>
          </p:cNvPr>
          <p:cNvSpPr txBox="1">
            <a:spLocks/>
          </p:cNvSpPr>
          <p:nvPr/>
        </p:nvSpPr>
        <p:spPr>
          <a:xfrm>
            <a:off x="13982" y="2956559"/>
            <a:ext cx="12178018" cy="1064577"/>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2800" kern="1200">
                <a:solidFill>
                  <a:srgbClr val="2C70BA"/>
                </a:solidFill>
                <a:latin typeface="Futura Std Light" panose="020B0402020204020303" pitchFamily="34" charset="0"/>
                <a:ea typeface="+mj-ea"/>
                <a:cs typeface="+mj-cs"/>
              </a:defRPr>
            </a:lvl1pPr>
          </a:lstStyle>
          <a:p>
            <a:pPr algn="ctr">
              <a:lnSpc>
                <a:spcPts val="2300"/>
              </a:lnSpc>
              <a:spcBef>
                <a:spcPts val="600"/>
              </a:spcBef>
            </a:pPr>
            <a:endParaRPr lang="fr-FR"/>
          </a:p>
        </p:txBody>
      </p:sp>
      <p:pic>
        <p:nvPicPr>
          <p:cNvPr id="4098" name="Picture 2">
            <a:extLst>
              <a:ext uri="{FF2B5EF4-FFF2-40B4-BE49-F238E27FC236}">
                <a16:creationId xmlns:a16="http://schemas.microsoft.com/office/drawing/2014/main" id="{47A42FC9-BC95-6668-8ABA-4454B7ECB6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489" y="148473"/>
            <a:ext cx="9215022" cy="5112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604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9FE33B-60C5-96AF-450E-65219E4B12DF}"/>
              </a:ext>
            </a:extLst>
          </p:cNvPr>
          <p:cNvSpPr>
            <a:spLocks noGrp="1"/>
          </p:cNvSpPr>
          <p:nvPr/>
        </p:nvSpPr>
        <p:spPr>
          <a:xfrm>
            <a:off x="316568" y="167570"/>
            <a:ext cx="9734473" cy="648387"/>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2800" kern="1200">
                <a:solidFill>
                  <a:srgbClr val="2C70BA"/>
                </a:solidFill>
                <a:latin typeface="Futura Std Light" panose="020B04020202040203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70BA"/>
                </a:solidFill>
                <a:effectLst/>
                <a:uLnTx/>
                <a:uFillTx/>
                <a:latin typeface="Futura Std Light" panose="020B0402020204020303" pitchFamily="34" charset="0"/>
                <a:ea typeface="+mj-ea"/>
                <a:cs typeface="+mj-cs"/>
              </a:rPr>
              <a:t>Public Health Response Readiness Framework​</a:t>
            </a:r>
          </a:p>
        </p:txBody>
      </p:sp>
      <p:pic>
        <p:nvPicPr>
          <p:cNvPr id="3" name="Image 2" descr="Une image contenant texte, Police, Graphique, capture d’écran&#10;&#10;Description générée automatiquement">
            <a:extLst>
              <a:ext uri="{FF2B5EF4-FFF2-40B4-BE49-F238E27FC236}">
                <a16:creationId xmlns:a16="http://schemas.microsoft.com/office/drawing/2014/main" id="{97065686-C4A6-2672-2D99-9F8838B1413D}"/>
              </a:ext>
            </a:extLst>
          </p:cNvPr>
          <p:cNvPicPr>
            <a:picLocks noChangeAspect="1"/>
          </p:cNvPicPr>
          <p:nvPr/>
        </p:nvPicPr>
        <p:blipFill>
          <a:blip r:embed="rId3"/>
          <a:stretch>
            <a:fillRect/>
          </a:stretch>
        </p:blipFill>
        <p:spPr>
          <a:xfrm>
            <a:off x="0" y="4760428"/>
            <a:ext cx="12182354" cy="2158697"/>
          </a:xfrm>
          <a:prstGeom prst="rect">
            <a:avLst/>
          </a:prstGeom>
        </p:spPr>
      </p:pic>
      <p:sp>
        <p:nvSpPr>
          <p:cNvPr id="7" name="TextBox 20">
            <a:extLst>
              <a:ext uri="{FF2B5EF4-FFF2-40B4-BE49-F238E27FC236}">
                <a16:creationId xmlns:a16="http://schemas.microsoft.com/office/drawing/2014/main" id="{E6AD62AC-B4C2-FD74-38FC-307C08748C27}"/>
              </a:ext>
            </a:extLst>
          </p:cNvPr>
          <p:cNvSpPr txBox="1"/>
          <p:nvPr/>
        </p:nvSpPr>
        <p:spPr>
          <a:xfrm>
            <a:off x="316568" y="815957"/>
            <a:ext cx="9833141"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srgbClr val="003057"/>
                </a:solidFill>
                <a:effectLst/>
                <a:uLnTx/>
                <a:uFillTx/>
                <a:latin typeface="Futura Std Light" panose="020B0402020204020303"/>
              </a:rPr>
              <a:t>2024-2028 PHEP Program Priorities - Defines Excellence in Response Operations</a:t>
            </a:r>
          </a:p>
        </p:txBody>
      </p:sp>
      <p:grpSp>
        <p:nvGrpSpPr>
          <p:cNvPr id="30" name="Group 29" descr="Honeycomb picture with each section identifying a focus area of the public health response readiness framework that will guide work supported by the PHEP cooperative agreement from 2024-2028.  The areas include: develop threat specific approaches, enhance partnerships, expand local support, improve administrative and budget preparedness systems, build workforce capacity, modernize data collection and systems, strengthen risk communication, incorporate health equity practices, advance capacity and capability of public health laboratories, prioritize community recovery activities. ">
            <a:extLst>
              <a:ext uri="{FF2B5EF4-FFF2-40B4-BE49-F238E27FC236}">
                <a16:creationId xmlns:a16="http://schemas.microsoft.com/office/drawing/2014/main" id="{F15F85C1-4074-0012-C6B1-5E7E748D2766}"/>
              </a:ext>
            </a:extLst>
          </p:cNvPr>
          <p:cNvGrpSpPr/>
          <p:nvPr/>
        </p:nvGrpSpPr>
        <p:grpSpPr>
          <a:xfrm>
            <a:off x="142044" y="1216067"/>
            <a:ext cx="12040310" cy="4217067"/>
            <a:chOff x="667449" y="1365295"/>
            <a:chExt cx="10558804" cy="5032701"/>
          </a:xfrm>
        </p:grpSpPr>
        <p:sp>
          <p:nvSpPr>
            <p:cNvPr id="31" name="Hexagon 30">
              <a:extLst>
                <a:ext uri="{FF2B5EF4-FFF2-40B4-BE49-F238E27FC236}">
                  <a16:creationId xmlns:a16="http://schemas.microsoft.com/office/drawing/2014/main" id="{470704A2-E967-826B-B75D-278826BA528A}"/>
                </a:ext>
              </a:extLst>
            </p:cNvPr>
            <p:cNvSpPr/>
            <p:nvPr/>
          </p:nvSpPr>
          <p:spPr>
            <a:xfrm>
              <a:off x="681736" y="1386606"/>
              <a:ext cx="2489419" cy="1991535"/>
            </a:xfrm>
            <a:prstGeom prst="hexagon">
              <a:avLst/>
            </a:prstGeom>
            <a:solidFill>
              <a:srgbClr val="D3DEE6"/>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13D"/>
                  </a:solidFill>
                  <a:effectLst/>
                  <a:uLnTx/>
                  <a:uFillTx/>
                  <a:latin typeface="Calibri"/>
                  <a:ea typeface="+mn-ea"/>
                  <a:cs typeface="Calibri"/>
                </a:rPr>
                <a:t>Develop threat-specific approach</a:t>
              </a:r>
              <a:r>
                <a:rPr kumimoji="0" lang="en-US" sz="1200" b="0" i="0" u="none" strike="noStrike" kern="1200" cap="none" spc="0" normalizeH="0" baseline="0" noProof="0">
                  <a:ln>
                    <a:noFill/>
                  </a:ln>
                  <a:solidFill>
                    <a:srgbClr val="00213D"/>
                  </a:solidFill>
                  <a:effectLst/>
                  <a:uLnTx/>
                  <a:uFillTx/>
                  <a:latin typeface="Calibri"/>
                  <a:ea typeface="+mn-ea"/>
                  <a:cs typeface="Calibri"/>
                </a:rPr>
                <a:t> </a:t>
              </a:r>
              <a:br>
                <a:rPr kumimoji="0" lang="en-US" sz="1200" b="0" i="0" u="none" strike="noStrike" kern="1200" cap="none" spc="0" normalizeH="0" baseline="0" noProof="0">
                  <a:ln>
                    <a:noFill/>
                  </a:ln>
                  <a:solidFill>
                    <a:srgbClr val="00213D"/>
                  </a:solidFill>
                  <a:effectLst/>
                  <a:uLnTx/>
                  <a:uFillTx/>
                  <a:latin typeface="Calibri"/>
                  <a:ea typeface="+mn-ea"/>
                  <a:cs typeface="Calibri"/>
                </a:rPr>
              </a:br>
              <a:r>
                <a:rPr kumimoji="0" lang="en-US" sz="1200" b="0" i="0" u="none" strike="noStrike" kern="1200" cap="none" spc="0" normalizeH="0" baseline="0" noProof="0">
                  <a:ln>
                    <a:noFill/>
                  </a:ln>
                  <a:solidFill>
                    <a:srgbClr val="00213D"/>
                  </a:solidFill>
                  <a:effectLst/>
                  <a:uLnTx/>
                  <a:uFillTx/>
                  <a:latin typeface="Calibri"/>
                  <a:ea typeface="+mn-ea"/>
                  <a:cs typeface="Calibri"/>
                </a:rPr>
                <a:t>to augment all-hazards planning, address evolving</a:t>
              </a:r>
              <a:br>
                <a:rPr kumimoji="0" lang="en-US" sz="1200" b="0" i="0" u="none" strike="noStrike" kern="1200" cap="none" spc="0" normalizeH="0" baseline="0" noProof="0">
                  <a:ln>
                    <a:noFill/>
                  </a:ln>
                  <a:solidFill>
                    <a:srgbClr val="00213D"/>
                  </a:solidFill>
                  <a:effectLst/>
                  <a:uLnTx/>
                  <a:uFillTx/>
                  <a:latin typeface="Calibri"/>
                  <a:ea typeface="+mn-ea"/>
                  <a:cs typeface="Calibri"/>
                </a:rPr>
              </a:br>
              <a:r>
                <a:rPr kumimoji="0" lang="en-US" sz="1200" b="0" i="0" u="none" strike="noStrike" kern="1200" cap="none" spc="0" normalizeH="0" baseline="0" noProof="0">
                  <a:ln>
                    <a:noFill/>
                  </a:ln>
                  <a:solidFill>
                    <a:srgbClr val="00213D"/>
                  </a:solidFill>
                  <a:effectLst/>
                  <a:uLnTx/>
                  <a:uFillTx/>
                  <a:latin typeface="Calibri"/>
                  <a:ea typeface="+mn-ea"/>
                  <a:cs typeface="Calibri"/>
                </a:rPr>
                <a:t>threats, and support medical countermeasure logistics</a:t>
              </a:r>
            </a:p>
          </p:txBody>
        </p:sp>
        <p:sp>
          <p:nvSpPr>
            <p:cNvPr id="32" name="Oval 31">
              <a:extLst>
                <a:ext uri="{FF2B5EF4-FFF2-40B4-BE49-F238E27FC236}">
                  <a16:creationId xmlns:a16="http://schemas.microsoft.com/office/drawing/2014/main" id="{FBE7CCBB-5F2B-2552-7249-A28FA2F3EDD4}"/>
                </a:ext>
              </a:extLst>
            </p:cNvPr>
            <p:cNvSpPr/>
            <p:nvPr/>
          </p:nvSpPr>
          <p:spPr>
            <a:xfrm>
              <a:off x="1774045" y="1451187"/>
              <a:ext cx="304800" cy="304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a:ln>
                    <a:noFill/>
                  </a:ln>
                  <a:solidFill>
                    <a:srgbClr val="003057"/>
                  </a:solidFill>
                  <a:effectLst/>
                  <a:uLnTx/>
                  <a:uFillTx/>
                  <a:latin typeface="Calibri" panose="020F0502020204030204" pitchFamily="34" charset="0"/>
                  <a:ea typeface="+mn-ea"/>
                  <a:cs typeface="Calibri" panose="020F0502020204030204" pitchFamily="34" charset="0"/>
                </a:rPr>
                <a:t>1</a:t>
              </a:r>
            </a:p>
          </p:txBody>
        </p:sp>
        <p:sp>
          <p:nvSpPr>
            <p:cNvPr id="33" name="Hexagon 32">
              <a:extLst>
                <a:ext uri="{FF2B5EF4-FFF2-40B4-BE49-F238E27FC236}">
                  <a16:creationId xmlns:a16="http://schemas.microsoft.com/office/drawing/2014/main" id="{34787390-92ED-CC6A-9489-ADE7A275A4E4}"/>
                </a:ext>
              </a:extLst>
            </p:cNvPr>
            <p:cNvSpPr/>
            <p:nvPr/>
          </p:nvSpPr>
          <p:spPr>
            <a:xfrm>
              <a:off x="2668314" y="2364113"/>
              <a:ext cx="2575887" cy="2017979"/>
            </a:xfrm>
            <a:prstGeom prst="hexagon">
              <a:avLst/>
            </a:prstGeom>
            <a:solidFill>
              <a:srgbClr val="D3DEE6"/>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1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213D"/>
                </a:solidFill>
                <a:effectLst/>
                <a:uLnTx/>
                <a:uFillTx/>
                <a:latin typeface="Calibri"/>
                <a:ea typeface="+mn-ea"/>
                <a:cs typeface="Calibri"/>
              </a:endParaRPr>
            </a:p>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13D"/>
                  </a:solidFill>
                  <a:effectLst/>
                  <a:uLnTx/>
                  <a:uFillTx/>
                  <a:latin typeface="Calibri"/>
                  <a:ea typeface="+mn-ea"/>
                  <a:cs typeface="Calibri"/>
                </a:rPr>
                <a:t>Enhance partnerships </a:t>
              </a:r>
              <a:r>
                <a:rPr kumimoji="0" lang="en-US" sz="1200" b="0" i="0" u="none" strike="noStrike" kern="1200" cap="none" spc="0" normalizeH="0" baseline="0" noProof="0">
                  <a:ln>
                    <a:noFill/>
                  </a:ln>
                  <a:solidFill>
                    <a:srgbClr val="00213D"/>
                  </a:solidFill>
                  <a:effectLst/>
                  <a:uLnTx/>
                  <a:uFillTx/>
                  <a:latin typeface="Calibri"/>
                  <a:ea typeface="+mn-ea"/>
                  <a:cs typeface="Calibri"/>
                </a:rPr>
                <a:t>(federal and nongovernmental organizations) to effectively support community preparedness efforts</a:t>
              </a:r>
            </a:p>
          </p:txBody>
        </p:sp>
        <p:sp>
          <p:nvSpPr>
            <p:cNvPr id="34" name="Oval 33">
              <a:extLst>
                <a:ext uri="{FF2B5EF4-FFF2-40B4-BE49-F238E27FC236}">
                  <a16:creationId xmlns:a16="http://schemas.microsoft.com/office/drawing/2014/main" id="{128C24C1-8BB0-5601-C0B5-1401B0533843}"/>
                </a:ext>
              </a:extLst>
            </p:cNvPr>
            <p:cNvSpPr/>
            <p:nvPr/>
          </p:nvSpPr>
          <p:spPr>
            <a:xfrm>
              <a:off x="3758849" y="2418617"/>
              <a:ext cx="304800" cy="304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a:ln>
                    <a:noFill/>
                  </a:ln>
                  <a:solidFill>
                    <a:srgbClr val="003057"/>
                  </a:solidFill>
                  <a:effectLst/>
                  <a:uLnTx/>
                  <a:uFillTx/>
                  <a:latin typeface="Calibri" panose="020F0502020204030204" pitchFamily="34" charset="0"/>
                  <a:ea typeface="+mn-ea"/>
                  <a:cs typeface="Calibri" panose="020F0502020204030204" pitchFamily="34" charset="0"/>
                </a:rPr>
                <a:t>2</a:t>
              </a:r>
              <a:endParaRPr kumimoji="0" lang="en-US" sz="2400" b="1" i="0" u="none" strike="noStrike" kern="1200" cap="none" spc="0" normalizeH="0" baseline="0" noProof="0">
                <a:ln>
                  <a:noFill/>
                </a:ln>
                <a:solidFill>
                  <a:srgbClr val="003057"/>
                </a:solidFill>
                <a:effectLst/>
                <a:uLnTx/>
                <a:uFillTx/>
                <a:latin typeface="Calibri" panose="020F0502020204030204" pitchFamily="34" charset="0"/>
                <a:ea typeface="+mn-ea"/>
                <a:cs typeface="Calibri" panose="020F0502020204030204" pitchFamily="34" charset="0"/>
              </a:endParaRPr>
            </a:p>
          </p:txBody>
        </p:sp>
        <p:sp>
          <p:nvSpPr>
            <p:cNvPr id="35" name="Hexagon 34">
              <a:extLst>
                <a:ext uri="{FF2B5EF4-FFF2-40B4-BE49-F238E27FC236}">
                  <a16:creationId xmlns:a16="http://schemas.microsoft.com/office/drawing/2014/main" id="{8FAD1221-8FD3-542D-9B0C-C3DB9D155B2C}"/>
                </a:ext>
              </a:extLst>
            </p:cNvPr>
            <p:cNvSpPr/>
            <p:nvPr/>
          </p:nvSpPr>
          <p:spPr>
            <a:xfrm>
              <a:off x="4739081" y="1365295"/>
              <a:ext cx="2489419" cy="2012844"/>
            </a:xfrm>
            <a:prstGeom prst="hexagon">
              <a:avLst/>
            </a:prstGeom>
            <a:solidFill>
              <a:srgbClr val="D3DEE6"/>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13D"/>
                  </a:solidFill>
                  <a:effectLst/>
                  <a:uLnTx/>
                  <a:uFillTx/>
                  <a:latin typeface="Calibri"/>
                  <a:ea typeface="+mn-ea"/>
                  <a:cs typeface="Calibri"/>
                </a:rPr>
                <a:t>Expand local support </a:t>
              </a:r>
            </a:p>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13D"/>
                  </a:solidFill>
                  <a:effectLst/>
                  <a:uLnTx/>
                  <a:uFillTx/>
                  <a:latin typeface="Calibri"/>
                  <a:ea typeface="+mn-ea"/>
                  <a:cs typeface="Calibri"/>
                </a:rPr>
                <a:t>to improve jurisdictional readiness to effectively manage public health emergencies</a:t>
              </a:r>
            </a:p>
          </p:txBody>
        </p:sp>
        <p:sp>
          <p:nvSpPr>
            <p:cNvPr id="36" name="Oval 35">
              <a:extLst>
                <a:ext uri="{FF2B5EF4-FFF2-40B4-BE49-F238E27FC236}">
                  <a16:creationId xmlns:a16="http://schemas.microsoft.com/office/drawing/2014/main" id="{A1366506-9CE7-558C-DFF7-24CFFF9A2814}"/>
                </a:ext>
              </a:extLst>
            </p:cNvPr>
            <p:cNvSpPr/>
            <p:nvPr/>
          </p:nvSpPr>
          <p:spPr>
            <a:xfrm>
              <a:off x="5830615" y="1442981"/>
              <a:ext cx="304800" cy="304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a:ln>
                    <a:noFill/>
                  </a:ln>
                  <a:solidFill>
                    <a:srgbClr val="003057"/>
                  </a:solidFill>
                  <a:effectLst/>
                  <a:uLnTx/>
                  <a:uFillTx/>
                  <a:latin typeface="Calibri" panose="020F0502020204030204" pitchFamily="34" charset="0"/>
                  <a:ea typeface="+mn-ea"/>
                  <a:cs typeface="Calibri" panose="020F0502020204030204" pitchFamily="34" charset="0"/>
                </a:rPr>
                <a:t>3</a:t>
              </a:r>
            </a:p>
          </p:txBody>
        </p:sp>
        <p:sp>
          <p:nvSpPr>
            <p:cNvPr id="37" name="Hexagon 36">
              <a:extLst>
                <a:ext uri="{FF2B5EF4-FFF2-40B4-BE49-F238E27FC236}">
                  <a16:creationId xmlns:a16="http://schemas.microsoft.com/office/drawing/2014/main" id="{8EE5911C-DBA6-E908-AC40-553264A3FA8C}"/>
                </a:ext>
              </a:extLst>
            </p:cNvPr>
            <p:cNvSpPr/>
            <p:nvPr/>
          </p:nvSpPr>
          <p:spPr>
            <a:xfrm>
              <a:off x="6731284" y="2376101"/>
              <a:ext cx="2489419" cy="1990743"/>
            </a:xfrm>
            <a:prstGeom prst="hexagon">
              <a:avLst/>
            </a:prstGeom>
            <a:solidFill>
              <a:srgbClr val="D3DEE6"/>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lIns="0" tIns="6096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213D"/>
                </a:solidFill>
                <a:effectLst/>
                <a:uLnTx/>
                <a:uFillTx/>
                <a:latin typeface="Calibri" panose="020F0502020204030204" pitchFamily="34" charset="0"/>
                <a:ea typeface="+mn-ea"/>
                <a:cs typeface="Calibri" panose="020F0502020204030204" pitchFamily="34" charset="0"/>
              </a:endParaRPr>
            </a:p>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13D"/>
                  </a:solidFill>
                  <a:effectLst/>
                  <a:uLnTx/>
                  <a:uFillTx/>
                  <a:latin typeface="Calibri" panose="020F0502020204030204" pitchFamily="34" charset="0"/>
                  <a:ea typeface="+mn-ea"/>
                  <a:cs typeface="Calibri" panose="020F0502020204030204" pitchFamily="34" charset="0"/>
                </a:rPr>
                <a:t>Improve administrative and budget preparedness systems </a:t>
              </a:r>
              <a:r>
                <a:rPr kumimoji="0" lang="en-US" sz="1200" b="0" i="0" u="none" strike="noStrike" kern="1200" cap="none" spc="0" normalizeH="0" baseline="0" noProof="0">
                  <a:ln>
                    <a:noFill/>
                  </a:ln>
                  <a:solidFill>
                    <a:srgbClr val="00213D"/>
                  </a:solidFill>
                  <a:effectLst/>
                  <a:uLnTx/>
                  <a:uFillTx/>
                  <a:latin typeface="Calibri" panose="020F0502020204030204" pitchFamily="34" charset="0"/>
                  <a:ea typeface="+mn-ea"/>
                  <a:cs typeface="Calibri" panose="020F0502020204030204" pitchFamily="34" charset="0"/>
                </a:rPr>
                <a:t>to ensure timely access to resources for supporting jurisdictional responses</a:t>
              </a:r>
            </a:p>
          </p:txBody>
        </p:sp>
        <p:sp>
          <p:nvSpPr>
            <p:cNvPr id="38" name="Oval 37">
              <a:extLst>
                <a:ext uri="{FF2B5EF4-FFF2-40B4-BE49-F238E27FC236}">
                  <a16:creationId xmlns:a16="http://schemas.microsoft.com/office/drawing/2014/main" id="{2F8F0908-F5CA-98D6-6576-D83D1B15055D}"/>
                </a:ext>
              </a:extLst>
            </p:cNvPr>
            <p:cNvSpPr/>
            <p:nvPr/>
          </p:nvSpPr>
          <p:spPr>
            <a:xfrm>
              <a:off x="7840787" y="2413357"/>
              <a:ext cx="304800" cy="3121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a:ln>
                    <a:noFill/>
                  </a:ln>
                  <a:solidFill>
                    <a:srgbClr val="003057"/>
                  </a:solidFill>
                  <a:effectLst/>
                  <a:uLnTx/>
                  <a:uFillTx/>
                  <a:latin typeface="Calibri" panose="020F0502020204030204" pitchFamily="34" charset="0"/>
                  <a:ea typeface="+mn-ea"/>
                  <a:cs typeface="Calibri" panose="020F0502020204030204" pitchFamily="34" charset="0"/>
                </a:rPr>
                <a:t>4</a:t>
              </a:r>
              <a:endParaRPr kumimoji="0" lang="en-US" sz="2400" b="1" i="0" u="none" strike="noStrike" kern="1200" cap="none" spc="0" normalizeH="0" baseline="0" noProof="0">
                <a:ln>
                  <a:noFill/>
                </a:ln>
                <a:solidFill>
                  <a:srgbClr val="003057"/>
                </a:solidFill>
                <a:effectLst/>
                <a:uLnTx/>
                <a:uFillTx/>
                <a:latin typeface="Calibri" panose="020F0502020204030204" pitchFamily="34" charset="0"/>
                <a:ea typeface="+mn-ea"/>
                <a:cs typeface="Calibri" panose="020F0502020204030204" pitchFamily="34" charset="0"/>
              </a:endParaRPr>
            </a:p>
          </p:txBody>
        </p:sp>
        <p:sp>
          <p:nvSpPr>
            <p:cNvPr id="39" name="Hexagon 38">
              <a:extLst>
                <a:ext uri="{FF2B5EF4-FFF2-40B4-BE49-F238E27FC236}">
                  <a16:creationId xmlns:a16="http://schemas.microsoft.com/office/drawing/2014/main" id="{CA7FB961-6387-A4ED-C564-FBAC74DAB20A}"/>
                </a:ext>
              </a:extLst>
            </p:cNvPr>
            <p:cNvSpPr/>
            <p:nvPr/>
          </p:nvSpPr>
          <p:spPr>
            <a:xfrm>
              <a:off x="8722069" y="1393913"/>
              <a:ext cx="2489419" cy="1979191"/>
            </a:xfrm>
            <a:prstGeom prst="hexagon">
              <a:avLst/>
            </a:prstGeom>
            <a:solidFill>
              <a:srgbClr val="D3DEE6"/>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lIns="0" tIns="6096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213D"/>
                </a:solidFill>
                <a:effectLst/>
                <a:uLnTx/>
                <a:uFillTx/>
                <a:latin typeface="Calibri" panose="020F0502020204030204" pitchFamily="34" charset="0"/>
                <a:ea typeface="+mn-ea"/>
                <a:cs typeface="Calibri" panose="020F0502020204030204" pitchFamily="34" charset="0"/>
              </a:endParaRPr>
            </a:p>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13D"/>
                  </a:solidFill>
                  <a:effectLst/>
                  <a:uLnTx/>
                  <a:uFillTx/>
                  <a:latin typeface="Calibri" panose="020F0502020204030204" pitchFamily="34" charset="0"/>
                  <a:ea typeface="+mn-ea"/>
                  <a:cs typeface="Calibri" panose="020F0502020204030204" pitchFamily="34" charset="0"/>
                </a:rPr>
                <a:t>Build workforce capacity </a:t>
              </a:r>
            </a:p>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213D"/>
                  </a:solidFill>
                  <a:effectLst/>
                  <a:uLnTx/>
                  <a:uFillTx/>
                  <a:latin typeface="Calibri" panose="020F0502020204030204" pitchFamily="34" charset="0"/>
                  <a:ea typeface="+mn-ea"/>
                  <a:cs typeface="Calibri" panose="020F0502020204030204" pitchFamily="34" charset="0"/>
                </a:rPr>
                <a:t>to meet jurisdictional surge management needs and support staff recruitment, retention, resilience, and mental health </a:t>
              </a:r>
            </a:p>
          </p:txBody>
        </p:sp>
        <p:sp>
          <p:nvSpPr>
            <p:cNvPr id="40" name="Oval 39">
              <a:extLst>
                <a:ext uri="{FF2B5EF4-FFF2-40B4-BE49-F238E27FC236}">
                  <a16:creationId xmlns:a16="http://schemas.microsoft.com/office/drawing/2014/main" id="{D8898929-6D20-0DAB-F8E8-136DE4867613}"/>
                </a:ext>
              </a:extLst>
            </p:cNvPr>
            <p:cNvSpPr/>
            <p:nvPr/>
          </p:nvSpPr>
          <p:spPr>
            <a:xfrm>
              <a:off x="9800013" y="1493307"/>
              <a:ext cx="304800" cy="304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a:ln>
                    <a:noFill/>
                  </a:ln>
                  <a:solidFill>
                    <a:srgbClr val="003057"/>
                  </a:solidFill>
                  <a:effectLst/>
                  <a:uLnTx/>
                  <a:uFillTx/>
                  <a:latin typeface="Calibri" panose="020F0502020204030204" pitchFamily="34" charset="0"/>
                  <a:ea typeface="+mn-ea"/>
                  <a:cs typeface="Calibri" panose="020F0502020204030204" pitchFamily="34" charset="0"/>
                </a:rPr>
                <a:t>5</a:t>
              </a:r>
            </a:p>
          </p:txBody>
        </p:sp>
        <p:sp>
          <p:nvSpPr>
            <p:cNvPr id="41" name="Hexagon 40">
              <a:extLst>
                <a:ext uri="{FF2B5EF4-FFF2-40B4-BE49-F238E27FC236}">
                  <a16:creationId xmlns:a16="http://schemas.microsoft.com/office/drawing/2014/main" id="{2C2D8D0B-2AD1-7CD6-7B96-2F3551690F31}"/>
                </a:ext>
              </a:extLst>
            </p:cNvPr>
            <p:cNvSpPr/>
            <p:nvPr/>
          </p:nvSpPr>
          <p:spPr>
            <a:xfrm>
              <a:off x="667449" y="3393243"/>
              <a:ext cx="2499889" cy="2001468"/>
            </a:xfrm>
            <a:prstGeom prst="hexagon">
              <a:avLst/>
            </a:prstGeom>
            <a:solidFill>
              <a:srgbClr val="00305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60960" rIns="0" bIns="6096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Modernize data collection and systems</a:t>
              </a:r>
              <a:r>
                <a:rPr kumimoji="0" 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to improve situational awareness and information sharing with healthcare systems and other partners</a:t>
              </a:r>
            </a:p>
          </p:txBody>
        </p:sp>
        <p:sp>
          <p:nvSpPr>
            <p:cNvPr id="42" name="Oval 41">
              <a:extLst>
                <a:ext uri="{FF2B5EF4-FFF2-40B4-BE49-F238E27FC236}">
                  <a16:creationId xmlns:a16="http://schemas.microsoft.com/office/drawing/2014/main" id="{E831AD95-1C14-B2DA-022D-53F07A1B7976}"/>
                </a:ext>
              </a:extLst>
            </p:cNvPr>
            <p:cNvSpPr/>
            <p:nvPr/>
          </p:nvSpPr>
          <p:spPr>
            <a:xfrm>
              <a:off x="1753261" y="3452764"/>
              <a:ext cx="307327" cy="306323"/>
            </a:xfrm>
            <a:prstGeom prst="ellipse">
              <a:avLst/>
            </a:prstGeom>
            <a:no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a:ln>
                    <a:noFill/>
                  </a:ln>
                  <a:solidFill>
                    <a:srgbClr val="D3DEE6"/>
                  </a:solidFill>
                  <a:effectLst/>
                  <a:uLnTx/>
                  <a:uFillTx/>
                  <a:latin typeface="Calibri" panose="020F0502020204030204" pitchFamily="34" charset="0"/>
                  <a:ea typeface="+mn-ea"/>
                  <a:cs typeface="Calibri" panose="020F0502020204030204" pitchFamily="34" charset="0"/>
                </a:rPr>
                <a:t>6</a:t>
              </a:r>
            </a:p>
          </p:txBody>
        </p:sp>
        <p:sp>
          <p:nvSpPr>
            <p:cNvPr id="43" name="Hexagon 42">
              <a:extLst>
                <a:ext uri="{FF2B5EF4-FFF2-40B4-BE49-F238E27FC236}">
                  <a16:creationId xmlns:a16="http://schemas.microsoft.com/office/drawing/2014/main" id="{CCEE1FE3-3D5F-9C1C-AEEB-A2BFDC48A66A}"/>
                </a:ext>
              </a:extLst>
            </p:cNvPr>
            <p:cNvSpPr/>
            <p:nvPr/>
          </p:nvSpPr>
          <p:spPr>
            <a:xfrm>
              <a:off x="2668314" y="4396637"/>
              <a:ext cx="2575887" cy="1984787"/>
            </a:xfrm>
            <a:prstGeom prst="hexagon">
              <a:avLst/>
            </a:prstGeom>
            <a:solidFill>
              <a:srgbClr val="00305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60960" rIns="0" bIns="6096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1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121911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1219110" rtl="0" eaLnBrk="1" fontAlgn="auto" latinLnBrk="0" hangingPunct="1">
                <a:lnSpc>
                  <a:spcPct val="106209"/>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Strengthen risk communications activities </a:t>
              </a:r>
              <a:br>
                <a:rPr kumimoji="0" lang="en-US" sz="1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to improve proficiency in disseminating critical public health information and warnings and address mis/disinformation</a:t>
              </a:r>
            </a:p>
          </p:txBody>
        </p:sp>
        <p:sp>
          <p:nvSpPr>
            <p:cNvPr id="44" name="Oval 43">
              <a:extLst>
                <a:ext uri="{FF2B5EF4-FFF2-40B4-BE49-F238E27FC236}">
                  <a16:creationId xmlns:a16="http://schemas.microsoft.com/office/drawing/2014/main" id="{D22AD720-5734-A887-1FDB-60C1042951D2}"/>
                </a:ext>
              </a:extLst>
            </p:cNvPr>
            <p:cNvSpPr/>
            <p:nvPr/>
          </p:nvSpPr>
          <p:spPr>
            <a:xfrm>
              <a:off x="3801489" y="4433152"/>
              <a:ext cx="313167" cy="304800"/>
            </a:xfrm>
            <a:prstGeom prst="ellipse">
              <a:avLst/>
            </a:prstGeom>
            <a:no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a:ln>
                    <a:noFill/>
                  </a:ln>
                  <a:solidFill>
                    <a:srgbClr val="D3DEE6"/>
                  </a:solidFill>
                  <a:effectLst/>
                  <a:uLnTx/>
                  <a:uFillTx/>
                  <a:latin typeface="Calibri" panose="020F0502020204030204" pitchFamily="34" charset="0"/>
                  <a:ea typeface="+mn-ea"/>
                  <a:cs typeface="Calibri" panose="020F0502020204030204" pitchFamily="34" charset="0"/>
                </a:rPr>
                <a:t>7</a:t>
              </a:r>
              <a:endParaRPr kumimoji="0" lang="en-US" sz="2400" b="1" i="0" u="none" strike="noStrike" kern="1200" cap="none" spc="0" normalizeH="0" baseline="0" noProof="0">
                <a:ln>
                  <a:noFill/>
                </a:ln>
                <a:solidFill>
                  <a:srgbClr val="D3DEE6"/>
                </a:solidFill>
                <a:effectLst/>
                <a:uLnTx/>
                <a:uFillTx/>
                <a:latin typeface="Calibri" panose="020F0502020204030204" pitchFamily="34" charset="0"/>
                <a:ea typeface="+mn-ea"/>
                <a:cs typeface="Calibri" panose="020F0502020204030204" pitchFamily="34" charset="0"/>
              </a:endParaRPr>
            </a:p>
          </p:txBody>
        </p:sp>
        <p:sp>
          <p:nvSpPr>
            <p:cNvPr id="45" name="Hexagon 44">
              <a:extLst>
                <a:ext uri="{FF2B5EF4-FFF2-40B4-BE49-F238E27FC236}">
                  <a16:creationId xmlns:a16="http://schemas.microsoft.com/office/drawing/2014/main" id="{3241A132-5E45-0F3C-0DD7-BB3A5519356F}"/>
                </a:ext>
              </a:extLst>
            </p:cNvPr>
            <p:cNvSpPr/>
            <p:nvPr/>
          </p:nvSpPr>
          <p:spPr>
            <a:xfrm>
              <a:off x="4748809" y="3391088"/>
              <a:ext cx="2480667" cy="2174299"/>
            </a:xfrm>
            <a:prstGeom prst="hexagon">
              <a:avLst/>
            </a:prstGeom>
            <a:solidFill>
              <a:srgbClr val="00305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1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Incorporate health equity practices</a:t>
              </a:r>
              <a:r>
                <a:rPr kumimoji="0" 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br>
                <a:rPr kumimoji="0" 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to enhance preparedness and response support for communities experiencing differences in health status due to structural barriers</a:t>
              </a:r>
              <a:endPar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6" name="Oval 45">
              <a:extLst>
                <a:ext uri="{FF2B5EF4-FFF2-40B4-BE49-F238E27FC236}">
                  <a16:creationId xmlns:a16="http://schemas.microsoft.com/office/drawing/2014/main" id="{7BE0C1AF-D35C-B46E-03A7-1541323D8915}"/>
                </a:ext>
              </a:extLst>
            </p:cNvPr>
            <p:cNvSpPr/>
            <p:nvPr/>
          </p:nvSpPr>
          <p:spPr>
            <a:xfrm>
              <a:off x="5860959" y="3429270"/>
              <a:ext cx="304800" cy="31057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a:ln>
                    <a:noFill/>
                  </a:ln>
                  <a:solidFill>
                    <a:srgbClr val="D3DEE6"/>
                  </a:solidFill>
                  <a:effectLst/>
                  <a:uLnTx/>
                  <a:uFillTx/>
                  <a:latin typeface="Calibri" panose="020F0502020204030204" pitchFamily="34" charset="0"/>
                  <a:ea typeface="+mn-ea"/>
                  <a:cs typeface="Calibri" panose="020F0502020204030204" pitchFamily="34" charset="0"/>
                </a:rPr>
                <a:t>8</a:t>
              </a:r>
            </a:p>
          </p:txBody>
        </p:sp>
        <p:sp>
          <p:nvSpPr>
            <p:cNvPr id="47" name="Hexagon 46">
              <a:extLst>
                <a:ext uri="{FF2B5EF4-FFF2-40B4-BE49-F238E27FC236}">
                  <a16:creationId xmlns:a16="http://schemas.microsoft.com/office/drawing/2014/main" id="{340C6F8C-A119-685F-3223-F00BB0C84A90}"/>
                </a:ext>
              </a:extLst>
            </p:cNvPr>
            <p:cNvSpPr/>
            <p:nvPr/>
          </p:nvSpPr>
          <p:spPr>
            <a:xfrm>
              <a:off x="6732074" y="4380065"/>
              <a:ext cx="2497039" cy="2017931"/>
            </a:xfrm>
            <a:prstGeom prst="hexagon">
              <a:avLst/>
            </a:prstGeom>
            <a:solidFill>
              <a:srgbClr val="00305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6096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Advance capacity and capability of public health laboratories</a:t>
              </a:r>
              <a:br>
                <a:rPr kumimoji="0" lang="en-US" sz="1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to characterize emerging public health threats through testing and surveillance</a:t>
              </a:r>
            </a:p>
          </p:txBody>
        </p:sp>
        <p:sp>
          <p:nvSpPr>
            <p:cNvPr id="48" name="Oval 47">
              <a:extLst>
                <a:ext uri="{FF2B5EF4-FFF2-40B4-BE49-F238E27FC236}">
                  <a16:creationId xmlns:a16="http://schemas.microsoft.com/office/drawing/2014/main" id="{4EE28CED-8211-AE98-A65E-C4298ADD76F3}"/>
                </a:ext>
              </a:extLst>
            </p:cNvPr>
            <p:cNvSpPr/>
            <p:nvPr/>
          </p:nvSpPr>
          <p:spPr>
            <a:xfrm>
              <a:off x="7820583" y="4396023"/>
              <a:ext cx="305733" cy="3088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a:ln>
                    <a:noFill/>
                  </a:ln>
                  <a:solidFill>
                    <a:srgbClr val="D3DEE6"/>
                  </a:solidFill>
                  <a:effectLst/>
                  <a:uLnTx/>
                  <a:uFillTx/>
                  <a:latin typeface="Calibri" panose="020F0502020204030204" pitchFamily="34" charset="0"/>
                  <a:ea typeface="+mn-ea"/>
                  <a:cs typeface="Calibri" panose="020F0502020204030204" pitchFamily="34" charset="0"/>
                </a:rPr>
                <a:t>9</a:t>
              </a:r>
              <a:endParaRPr kumimoji="0" lang="en-US" sz="2400" b="1" i="0" u="none" strike="noStrike" kern="1200" cap="none" spc="0" normalizeH="0" baseline="0" noProof="0">
                <a:ln>
                  <a:noFill/>
                </a:ln>
                <a:solidFill>
                  <a:srgbClr val="D3DEE6"/>
                </a:solidFill>
                <a:effectLst/>
                <a:uLnTx/>
                <a:uFillTx/>
                <a:latin typeface="Calibri" panose="020F0502020204030204" pitchFamily="34" charset="0"/>
                <a:ea typeface="+mn-ea"/>
                <a:cs typeface="Calibri" panose="020F0502020204030204" pitchFamily="34" charset="0"/>
              </a:endParaRPr>
            </a:p>
          </p:txBody>
        </p:sp>
        <p:sp>
          <p:nvSpPr>
            <p:cNvPr id="49" name="Hexagon 48">
              <a:extLst>
                <a:ext uri="{FF2B5EF4-FFF2-40B4-BE49-F238E27FC236}">
                  <a16:creationId xmlns:a16="http://schemas.microsoft.com/office/drawing/2014/main" id="{E97B1462-BE50-2E07-4048-89C05E72784C}"/>
                </a:ext>
              </a:extLst>
            </p:cNvPr>
            <p:cNvSpPr/>
            <p:nvPr/>
          </p:nvSpPr>
          <p:spPr>
            <a:xfrm>
              <a:off x="8729214" y="3386721"/>
              <a:ext cx="2497039" cy="1990743"/>
            </a:xfrm>
            <a:prstGeom prst="hexagon">
              <a:avLst/>
            </a:prstGeom>
            <a:solidFill>
              <a:srgbClr val="00305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Prioritize community recovery efforts </a:t>
              </a:r>
              <a:br>
                <a:rPr kumimoji="0" lang="en-US" sz="1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to support health department reconstitution and incorporate lessons learned from public health emergency responses</a:t>
              </a:r>
            </a:p>
          </p:txBody>
        </p:sp>
        <p:sp>
          <p:nvSpPr>
            <p:cNvPr id="50" name="Oval 49">
              <a:extLst>
                <a:ext uri="{FF2B5EF4-FFF2-40B4-BE49-F238E27FC236}">
                  <a16:creationId xmlns:a16="http://schemas.microsoft.com/office/drawing/2014/main" id="{6A4F74C3-E26F-C88C-30C0-100B035B359E}"/>
                </a:ext>
              </a:extLst>
            </p:cNvPr>
            <p:cNvSpPr/>
            <p:nvPr/>
          </p:nvSpPr>
          <p:spPr>
            <a:xfrm>
              <a:off x="9818857" y="3417594"/>
              <a:ext cx="352843" cy="3625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a:ln>
                    <a:noFill/>
                  </a:ln>
                  <a:solidFill>
                    <a:srgbClr val="D3DEE6"/>
                  </a:solidFill>
                  <a:effectLst/>
                  <a:uLnTx/>
                  <a:uFillTx/>
                  <a:latin typeface="Calibri" panose="020F0502020204030204" pitchFamily="34" charset="0"/>
                  <a:ea typeface="+mn-ea"/>
                  <a:cs typeface="Calibri" panose="020F0502020204030204" pitchFamily="34" charset="0"/>
                </a:rPr>
                <a:t>10</a:t>
              </a:r>
            </a:p>
          </p:txBody>
        </p:sp>
      </p:grpSp>
    </p:spTree>
    <p:extLst>
      <p:ext uri="{BB962C8B-B14F-4D97-AF65-F5344CB8AC3E}">
        <p14:creationId xmlns:p14="http://schemas.microsoft.com/office/powerpoint/2010/main" val="647288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9FE33B-60C5-96AF-450E-65219E4B12DF}"/>
              </a:ext>
            </a:extLst>
          </p:cNvPr>
          <p:cNvSpPr>
            <a:spLocks noGrp="1"/>
          </p:cNvSpPr>
          <p:nvPr/>
        </p:nvSpPr>
        <p:spPr>
          <a:xfrm>
            <a:off x="316568" y="167570"/>
            <a:ext cx="9734473" cy="648387"/>
          </a:xfrm>
          <a:prstGeom prst="rect">
            <a:avLst/>
          </a:prstGeom>
        </p:spPr>
        <p:txBody>
          <a:bodyPr vert="horz" lIns="68580" tIns="34290" rIns="68580" bIns="34290" rtlCol="0" anchor="b">
            <a:normAutofit fontScale="85000" lnSpcReduction="10000"/>
          </a:bodyPr>
          <a:lstStyle>
            <a:lvl1pPr algn="l" defTabSz="914400" rtl="0" eaLnBrk="1" latinLnBrk="0" hangingPunct="1">
              <a:lnSpc>
                <a:spcPct val="90000"/>
              </a:lnSpc>
              <a:spcBef>
                <a:spcPct val="0"/>
              </a:spcBef>
              <a:buNone/>
              <a:defRPr sz="2800" kern="1200">
                <a:solidFill>
                  <a:srgbClr val="2C70BA"/>
                </a:solidFill>
                <a:latin typeface="Futura Std Light" panose="020B04020202040203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70BA"/>
                </a:solidFill>
                <a:effectLst/>
                <a:uLnTx/>
                <a:uFillTx/>
                <a:latin typeface="Futura Std Light" panose="020B0402020204020303" pitchFamily="34" charset="0"/>
                <a:ea typeface="+mj-ea"/>
                <a:cs typeface="+mj-cs"/>
              </a:rPr>
              <a:t>Improving Outbreak Response Data &amp; Decision Making​</a:t>
            </a:r>
          </a:p>
        </p:txBody>
      </p:sp>
      <p:pic>
        <p:nvPicPr>
          <p:cNvPr id="3" name="Image 2" descr="Une image contenant texte, Police, Graphique, capture d’écran&#10;&#10;Description générée automatiquement">
            <a:extLst>
              <a:ext uri="{FF2B5EF4-FFF2-40B4-BE49-F238E27FC236}">
                <a16:creationId xmlns:a16="http://schemas.microsoft.com/office/drawing/2014/main" id="{97065686-C4A6-2672-2D99-9F8838B1413D}"/>
              </a:ext>
            </a:extLst>
          </p:cNvPr>
          <p:cNvPicPr>
            <a:picLocks noChangeAspect="1"/>
          </p:cNvPicPr>
          <p:nvPr/>
        </p:nvPicPr>
        <p:blipFill>
          <a:blip r:embed="rId3"/>
          <a:stretch>
            <a:fillRect/>
          </a:stretch>
        </p:blipFill>
        <p:spPr>
          <a:xfrm>
            <a:off x="0" y="4760428"/>
            <a:ext cx="12182354" cy="2158697"/>
          </a:xfrm>
          <a:prstGeom prst="rect">
            <a:avLst/>
          </a:prstGeom>
        </p:spPr>
      </p:pic>
      <p:sp>
        <p:nvSpPr>
          <p:cNvPr id="7" name="TextBox 20">
            <a:extLst>
              <a:ext uri="{FF2B5EF4-FFF2-40B4-BE49-F238E27FC236}">
                <a16:creationId xmlns:a16="http://schemas.microsoft.com/office/drawing/2014/main" id="{E6AD62AC-B4C2-FD74-38FC-307C08748C27}"/>
              </a:ext>
            </a:extLst>
          </p:cNvPr>
          <p:cNvSpPr txBox="1"/>
          <p:nvPr/>
        </p:nvSpPr>
        <p:spPr>
          <a:xfrm>
            <a:off x="101650" y="1126676"/>
            <a:ext cx="3041217"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rgbClr val="003057"/>
                </a:solidFill>
                <a:effectLst/>
                <a:uLnTx/>
                <a:uFillTx/>
                <a:latin typeface="Futura Std Light" panose="020B0402020204020303"/>
              </a:rPr>
              <a:t>Data Modernization Initiative</a:t>
            </a:r>
          </a:p>
        </p:txBody>
      </p:sp>
      <p:sp>
        <p:nvSpPr>
          <p:cNvPr id="2" name="TextBox 20">
            <a:extLst>
              <a:ext uri="{FF2B5EF4-FFF2-40B4-BE49-F238E27FC236}">
                <a16:creationId xmlns:a16="http://schemas.microsoft.com/office/drawing/2014/main" id="{F6BE06F6-1616-F9C8-712B-8074F10BB5B1}"/>
              </a:ext>
            </a:extLst>
          </p:cNvPr>
          <p:cNvSpPr txBox="1"/>
          <p:nvPr/>
        </p:nvSpPr>
        <p:spPr>
          <a:xfrm>
            <a:off x="7897164" y="4609838"/>
            <a:ext cx="3608680"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003057"/>
                </a:solidFill>
                <a:effectLst/>
                <a:uLnTx/>
                <a:uFillTx/>
                <a:latin typeface="Futura Std Light" panose="020B0402020204020303"/>
              </a:rPr>
              <a:t>Analyze &amp; Forecast for </a:t>
            </a:r>
            <a:r>
              <a:rPr lang="en-US" sz="1400">
                <a:solidFill>
                  <a:srgbClr val="003057"/>
                </a:solidFill>
                <a:latin typeface="Futura Std Light" panose="020B0402020204020303"/>
              </a:rPr>
              <a:t>D</a:t>
            </a:r>
            <a:r>
              <a:rPr kumimoji="0" lang="en-US" sz="1400" i="0" u="none" strike="noStrike" kern="1200" cap="none" spc="0" normalizeH="0" baseline="0" noProof="0" err="1">
                <a:ln>
                  <a:noFill/>
                </a:ln>
                <a:solidFill>
                  <a:srgbClr val="003057"/>
                </a:solidFill>
                <a:effectLst/>
                <a:uLnTx/>
                <a:uFillTx/>
                <a:latin typeface="Futura Std Light" panose="020B0402020204020303"/>
              </a:rPr>
              <a:t>ecision</a:t>
            </a:r>
            <a:r>
              <a:rPr kumimoji="0" lang="en-US" sz="1400" i="0" u="none" strike="noStrike" kern="1200" cap="none" spc="0" normalizeH="0" baseline="0" noProof="0">
                <a:ln>
                  <a:noFill/>
                </a:ln>
                <a:solidFill>
                  <a:srgbClr val="003057"/>
                </a:solidFill>
                <a:effectLst/>
                <a:uLnTx/>
                <a:uFillTx/>
                <a:latin typeface="Futura Std Light" panose="020B0402020204020303"/>
              </a:rPr>
              <a:t> making</a:t>
            </a:r>
          </a:p>
        </p:txBody>
      </p:sp>
      <p:sp>
        <p:nvSpPr>
          <p:cNvPr id="5" name="TextBox 20">
            <a:extLst>
              <a:ext uri="{FF2B5EF4-FFF2-40B4-BE49-F238E27FC236}">
                <a16:creationId xmlns:a16="http://schemas.microsoft.com/office/drawing/2014/main" id="{AB657CAA-D2F5-66C9-14DE-FEB312BD14F7}"/>
              </a:ext>
            </a:extLst>
          </p:cNvPr>
          <p:cNvSpPr txBox="1"/>
          <p:nvPr/>
        </p:nvSpPr>
        <p:spPr>
          <a:xfrm>
            <a:off x="4329913" y="4587980"/>
            <a:ext cx="3488455"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003057"/>
                </a:solidFill>
                <a:effectLst/>
                <a:uLnTx/>
                <a:uFillTx/>
                <a:latin typeface="Futura Std Light" panose="020B0402020204020303"/>
              </a:rPr>
              <a:t>Consolidate Outbreak Response Data</a:t>
            </a:r>
          </a:p>
        </p:txBody>
      </p:sp>
      <p:sp>
        <p:nvSpPr>
          <p:cNvPr id="6" name="TextBox 20">
            <a:extLst>
              <a:ext uri="{FF2B5EF4-FFF2-40B4-BE49-F238E27FC236}">
                <a16:creationId xmlns:a16="http://schemas.microsoft.com/office/drawing/2014/main" id="{08DD5D6A-A53F-53B6-0B3B-BAEAA2A83086}"/>
              </a:ext>
            </a:extLst>
          </p:cNvPr>
          <p:cNvSpPr txBox="1"/>
          <p:nvPr/>
        </p:nvSpPr>
        <p:spPr>
          <a:xfrm>
            <a:off x="7434698" y="1126676"/>
            <a:ext cx="4533613"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solidFill>
                  <a:srgbClr val="003057"/>
                </a:solidFill>
                <a:latin typeface="Futura Std Light" panose="020B0402020204020303"/>
              </a:rPr>
              <a:t>Center for forecasting &amp; Outbreak Analytics</a:t>
            </a:r>
            <a:endParaRPr kumimoji="0" lang="en-US" sz="1600" i="0" u="none" strike="noStrike" kern="1200" cap="none" spc="0" normalizeH="0" baseline="0" noProof="0">
              <a:ln>
                <a:noFill/>
              </a:ln>
              <a:solidFill>
                <a:srgbClr val="003057"/>
              </a:solidFill>
              <a:effectLst/>
              <a:uLnTx/>
              <a:uFillTx/>
              <a:latin typeface="Futura Std Light" panose="020B0402020204020303"/>
            </a:endParaRPr>
          </a:p>
        </p:txBody>
      </p:sp>
      <p:sp>
        <p:nvSpPr>
          <p:cNvPr id="8" name="TextBox 20">
            <a:extLst>
              <a:ext uri="{FF2B5EF4-FFF2-40B4-BE49-F238E27FC236}">
                <a16:creationId xmlns:a16="http://schemas.microsoft.com/office/drawing/2014/main" id="{4A1F6AB2-8522-1CB4-A0A0-F99CBD273161}"/>
              </a:ext>
            </a:extLst>
          </p:cNvPr>
          <p:cNvSpPr txBox="1"/>
          <p:nvPr/>
        </p:nvSpPr>
        <p:spPr>
          <a:xfrm>
            <a:off x="3292082" y="1126676"/>
            <a:ext cx="3993401"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rgbClr val="003057"/>
                </a:solidFill>
                <a:effectLst/>
                <a:uLnTx/>
                <a:uFillTx/>
                <a:latin typeface="Futura Std Light" panose="020B0402020204020303"/>
              </a:rPr>
              <a:t>Response Ready Enterprise Integration</a:t>
            </a:r>
          </a:p>
        </p:txBody>
      </p:sp>
      <p:sp>
        <p:nvSpPr>
          <p:cNvPr id="9" name="TextBox 20">
            <a:extLst>
              <a:ext uri="{FF2B5EF4-FFF2-40B4-BE49-F238E27FC236}">
                <a16:creationId xmlns:a16="http://schemas.microsoft.com/office/drawing/2014/main" id="{0BC13794-BC26-8678-5431-757183ECFFE2}"/>
              </a:ext>
            </a:extLst>
          </p:cNvPr>
          <p:cNvSpPr txBox="1"/>
          <p:nvPr/>
        </p:nvSpPr>
        <p:spPr>
          <a:xfrm>
            <a:off x="101650" y="4591151"/>
            <a:ext cx="4128053"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003057"/>
                </a:solidFill>
                <a:effectLst/>
                <a:uLnTx/>
                <a:uFillTx/>
                <a:latin typeface="Futura Std Light" panose="020B0402020204020303"/>
              </a:rPr>
              <a:t>Collect &amp; Modernize Core Public Health Data</a:t>
            </a:r>
          </a:p>
        </p:txBody>
      </p:sp>
      <p:grpSp>
        <p:nvGrpSpPr>
          <p:cNvPr id="10" name="Group 9">
            <a:extLst>
              <a:ext uri="{FF2B5EF4-FFF2-40B4-BE49-F238E27FC236}">
                <a16:creationId xmlns:a16="http://schemas.microsoft.com/office/drawing/2014/main" id="{7D0F1AD8-30F2-B4D1-0998-AE9BB375BECD}"/>
              </a:ext>
            </a:extLst>
          </p:cNvPr>
          <p:cNvGrpSpPr/>
          <p:nvPr/>
        </p:nvGrpSpPr>
        <p:grpSpPr>
          <a:xfrm>
            <a:off x="101650" y="1412932"/>
            <a:ext cx="11231602" cy="3178217"/>
            <a:chOff x="619392" y="2933055"/>
            <a:chExt cx="17970565" cy="5085144"/>
          </a:xfrm>
        </p:grpSpPr>
        <p:sp>
          <p:nvSpPr>
            <p:cNvPr id="11" name="Google Shape;57;p13">
              <a:extLst>
                <a:ext uri="{FF2B5EF4-FFF2-40B4-BE49-F238E27FC236}">
                  <a16:creationId xmlns:a16="http://schemas.microsoft.com/office/drawing/2014/main" id="{73681F3F-F8AD-A543-8BCF-B5C252250289}"/>
                </a:ext>
              </a:extLst>
            </p:cNvPr>
            <p:cNvSpPr txBox="1"/>
            <p:nvPr/>
          </p:nvSpPr>
          <p:spPr>
            <a:xfrm>
              <a:off x="619392" y="2936694"/>
              <a:ext cx="5236800" cy="435900"/>
            </a:xfrm>
            <a:prstGeom prst="rect">
              <a:avLst/>
            </a:prstGeom>
            <a:noFill/>
            <a:ln>
              <a:noFill/>
            </a:ln>
          </p:spPr>
          <p:txBody>
            <a:bodyPr spcFirstLastPara="1" wrap="square" lIns="57140" tIns="57140" rIns="57140" bIns="5714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71547" rtl="0" eaLnBrk="1" fontAlgn="auto" latinLnBrk="0" hangingPunct="1">
                <a:lnSpc>
                  <a:spcPct val="90000"/>
                </a:lnSpc>
                <a:spcBef>
                  <a:spcPts val="307"/>
                </a:spcBef>
                <a:spcAft>
                  <a:spcPts val="0"/>
                </a:spcAft>
                <a:buClr>
                  <a:srgbClr val="000000"/>
                </a:buClr>
                <a:buSzTx/>
                <a:buFontTx/>
                <a:buNone/>
                <a:tabLst/>
                <a:defRPr/>
              </a:pPr>
              <a:r>
                <a:rPr kumimoji="0" lang="en" sz="1125"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DATA MODERNIZATION INITIATIVE</a:t>
              </a:r>
              <a:endParaRPr kumimoji="0" lang="en-US" sz="1000" b="1" i="0" u="none" strike="noStrike" kern="0" cap="none" spc="0" normalizeH="0" baseline="0" noProof="0">
                <a:ln>
                  <a:noFill/>
                </a:ln>
                <a:solidFill>
                  <a:srgbClr val="FFFFFF"/>
                </a:solidFill>
                <a:effectLst/>
                <a:uLnTx/>
                <a:uFillTx/>
                <a:latin typeface="Century Gothic"/>
                <a:ea typeface="Century Gothic"/>
                <a:cs typeface="Century Gothic"/>
                <a:sym typeface="Arial"/>
              </a:endParaRPr>
            </a:p>
          </p:txBody>
        </p:sp>
        <p:sp>
          <p:nvSpPr>
            <p:cNvPr id="12" name="Google Shape;58;p13">
              <a:extLst>
                <a:ext uri="{FF2B5EF4-FFF2-40B4-BE49-F238E27FC236}">
                  <a16:creationId xmlns:a16="http://schemas.microsoft.com/office/drawing/2014/main" id="{0882F4A6-23C8-7D0E-7F20-BBB81AFBCFAD}"/>
                </a:ext>
              </a:extLst>
            </p:cNvPr>
            <p:cNvSpPr txBox="1"/>
            <p:nvPr/>
          </p:nvSpPr>
          <p:spPr>
            <a:xfrm>
              <a:off x="6800599" y="2933055"/>
              <a:ext cx="5236800" cy="435900"/>
            </a:xfrm>
            <a:prstGeom prst="rect">
              <a:avLst/>
            </a:prstGeom>
            <a:noFill/>
            <a:ln>
              <a:noFill/>
            </a:ln>
          </p:spPr>
          <p:txBody>
            <a:bodyPr spcFirstLastPara="1" wrap="square" lIns="57140" tIns="57140" rIns="57140" bIns="5714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71547" rtl="0" eaLnBrk="1" fontAlgn="auto" latinLnBrk="0" hangingPunct="1">
                <a:lnSpc>
                  <a:spcPct val="90000"/>
                </a:lnSpc>
                <a:spcBef>
                  <a:spcPts val="307"/>
                </a:spcBef>
                <a:spcAft>
                  <a:spcPts val="0"/>
                </a:spcAft>
                <a:buClr>
                  <a:srgbClr val="000000"/>
                </a:buClr>
                <a:buSzTx/>
                <a:buFontTx/>
                <a:buNone/>
                <a:tabLst/>
                <a:defRPr/>
              </a:pPr>
              <a:r>
                <a:rPr kumimoji="0" lang="en" sz="1125"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RESPONSE READY ENTERPRISE INTEGRATION</a:t>
              </a:r>
              <a:endParaRPr kumimoji="0" lang="en-US" sz="1000" b="1" i="0" u="none" strike="noStrike" kern="0" cap="none" spc="0" normalizeH="0" baseline="0" noProof="0">
                <a:ln>
                  <a:noFill/>
                </a:ln>
                <a:solidFill>
                  <a:srgbClr val="FFFFFF"/>
                </a:solidFill>
                <a:effectLst/>
                <a:uLnTx/>
                <a:uFillTx/>
                <a:latin typeface="Century Gothic"/>
                <a:ea typeface="Century Gothic"/>
                <a:cs typeface="Century Gothic"/>
                <a:sym typeface="Arial"/>
              </a:endParaRPr>
            </a:p>
          </p:txBody>
        </p:sp>
        <p:pic>
          <p:nvPicPr>
            <p:cNvPr id="13" name="Google Shape;67;p13">
              <a:extLst>
                <a:ext uri="{FF2B5EF4-FFF2-40B4-BE49-F238E27FC236}">
                  <a16:creationId xmlns:a16="http://schemas.microsoft.com/office/drawing/2014/main" id="{10C7A837-FF81-CE8A-9C9D-6D3E87A3CB88}"/>
                </a:ext>
              </a:extLst>
            </p:cNvPr>
            <p:cNvPicPr preferRelativeResize="0"/>
            <p:nvPr/>
          </p:nvPicPr>
          <p:blipFill rotWithShape="1">
            <a:blip r:embed="rId4">
              <a:alphaModFix/>
            </a:blip>
            <a:srcRect l="42330" t="20973" r="49391" b="21376"/>
            <a:stretch/>
          </p:blipFill>
          <p:spPr>
            <a:xfrm>
              <a:off x="8232192" y="3633367"/>
              <a:ext cx="1085701" cy="4252876"/>
            </a:xfrm>
            <a:prstGeom prst="rect">
              <a:avLst/>
            </a:prstGeom>
            <a:noFill/>
            <a:ln>
              <a:noFill/>
            </a:ln>
          </p:spPr>
        </p:pic>
        <p:pic>
          <p:nvPicPr>
            <p:cNvPr id="14" name="Google Shape;98;p13">
              <a:extLst>
                <a:ext uri="{FF2B5EF4-FFF2-40B4-BE49-F238E27FC236}">
                  <a16:creationId xmlns:a16="http://schemas.microsoft.com/office/drawing/2014/main" id="{FD8C0431-8AE0-F24D-FFC9-B71E8EFEFB42}"/>
                </a:ext>
              </a:extLst>
            </p:cNvPr>
            <p:cNvPicPr preferRelativeResize="0"/>
            <p:nvPr/>
          </p:nvPicPr>
          <p:blipFill rotWithShape="1">
            <a:blip r:embed="rId5">
              <a:alphaModFix/>
            </a:blip>
            <a:srcRect l="1560" t="19449" r="52420" b="19351"/>
            <a:stretch/>
          </p:blipFill>
          <p:spPr>
            <a:xfrm rot="10800000">
              <a:off x="12670817" y="3687649"/>
              <a:ext cx="5789376" cy="4330550"/>
            </a:xfrm>
            <a:prstGeom prst="rect">
              <a:avLst/>
            </a:prstGeom>
            <a:noFill/>
            <a:ln>
              <a:noFill/>
            </a:ln>
          </p:spPr>
        </p:pic>
        <p:pic>
          <p:nvPicPr>
            <p:cNvPr id="15" name="Google Shape;99;p13">
              <a:extLst>
                <a:ext uri="{FF2B5EF4-FFF2-40B4-BE49-F238E27FC236}">
                  <a16:creationId xmlns:a16="http://schemas.microsoft.com/office/drawing/2014/main" id="{665DE3DB-C431-32CB-D726-F70738D7EB47}"/>
                </a:ext>
              </a:extLst>
            </p:cNvPr>
            <p:cNvPicPr preferRelativeResize="0"/>
            <p:nvPr/>
          </p:nvPicPr>
          <p:blipFill rotWithShape="1">
            <a:blip r:embed="rId6">
              <a:alphaModFix/>
            </a:blip>
            <a:srcRect l="77881" t="20979" r="18315" b="21354"/>
            <a:stretch/>
          </p:blipFill>
          <p:spPr>
            <a:xfrm>
              <a:off x="9579100" y="3643405"/>
              <a:ext cx="496215" cy="4232799"/>
            </a:xfrm>
            <a:prstGeom prst="rect">
              <a:avLst/>
            </a:prstGeom>
            <a:noFill/>
            <a:ln>
              <a:noFill/>
            </a:ln>
          </p:spPr>
        </p:pic>
        <p:pic>
          <p:nvPicPr>
            <p:cNvPr id="16" name="Google Shape;100;p13">
              <a:extLst>
                <a:ext uri="{FF2B5EF4-FFF2-40B4-BE49-F238E27FC236}">
                  <a16:creationId xmlns:a16="http://schemas.microsoft.com/office/drawing/2014/main" id="{D7E145CE-DDC0-6C7A-C10B-43734009D208}"/>
                </a:ext>
              </a:extLst>
            </p:cNvPr>
            <p:cNvPicPr preferRelativeResize="0"/>
            <p:nvPr/>
          </p:nvPicPr>
          <p:blipFill rotWithShape="1">
            <a:blip r:embed="rId6">
              <a:alphaModFix/>
            </a:blip>
            <a:srcRect l="72212" t="22192" r="25783" b="21207"/>
            <a:stretch/>
          </p:blipFill>
          <p:spPr>
            <a:xfrm>
              <a:off x="9305961" y="3705492"/>
              <a:ext cx="263398" cy="4185976"/>
            </a:xfrm>
            <a:prstGeom prst="rect">
              <a:avLst/>
            </a:prstGeom>
            <a:noFill/>
            <a:ln>
              <a:noFill/>
            </a:ln>
          </p:spPr>
        </p:pic>
        <p:pic>
          <p:nvPicPr>
            <p:cNvPr id="17" name="Google Shape;101;p13">
              <a:extLst>
                <a:ext uri="{FF2B5EF4-FFF2-40B4-BE49-F238E27FC236}">
                  <a16:creationId xmlns:a16="http://schemas.microsoft.com/office/drawing/2014/main" id="{809621AB-5792-DA71-4A2E-D7732B04EA8B}"/>
                </a:ext>
              </a:extLst>
            </p:cNvPr>
            <p:cNvPicPr preferRelativeResize="0"/>
            <p:nvPr/>
          </p:nvPicPr>
          <p:blipFill rotWithShape="1">
            <a:blip r:embed="rId7">
              <a:alphaModFix/>
            </a:blip>
            <a:srcRect l="52742" t="18930" r="19025" b="24794"/>
            <a:stretch/>
          </p:blipFill>
          <p:spPr>
            <a:xfrm rot="10800000">
              <a:off x="1450124" y="3637234"/>
              <a:ext cx="3758828" cy="4214474"/>
            </a:xfrm>
            <a:prstGeom prst="rect">
              <a:avLst/>
            </a:prstGeom>
            <a:noFill/>
            <a:ln>
              <a:noFill/>
            </a:ln>
          </p:spPr>
        </p:pic>
        <p:sp>
          <p:nvSpPr>
            <p:cNvPr id="18" name="Arrow: Right 17">
              <a:extLst>
                <a:ext uri="{FF2B5EF4-FFF2-40B4-BE49-F238E27FC236}">
                  <a16:creationId xmlns:a16="http://schemas.microsoft.com/office/drawing/2014/main" id="{0CF8BE4A-E88C-7C58-1918-48B4EEB5AA09}"/>
                </a:ext>
              </a:extLst>
            </p:cNvPr>
            <p:cNvSpPr/>
            <p:nvPr/>
          </p:nvSpPr>
          <p:spPr>
            <a:xfrm>
              <a:off x="10328978" y="3773149"/>
              <a:ext cx="2111228" cy="4131058"/>
            </a:xfrm>
            <a:prstGeom prst="rightArrow">
              <a:avLst>
                <a:gd name="adj1" fmla="val 100000"/>
                <a:gd name="adj2" fmla="val 100000"/>
              </a:avLst>
            </a:prstGeom>
            <a:solidFill>
              <a:srgbClr val="4B1554">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71547" rtl="0" eaLnBrk="1" fontAlgn="auto" latinLnBrk="0" hangingPunct="1">
                <a:lnSpc>
                  <a:spcPct val="100000"/>
                </a:lnSpc>
                <a:spcBef>
                  <a:spcPts val="0"/>
                </a:spcBef>
                <a:spcAft>
                  <a:spcPts val="0"/>
                </a:spcAft>
                <a:buClr>
                  <a:srgbClr val="000000"/>
                </a:buClr>
                <a:buSzTx/>
                <a:buFontTx/>
                <a:buNone/>
                <a:tabLst/>
                <a:defRPr/>
              </a:pPr>
              <a:endParaRPr kumimoji="0" lang="en-US" sz="875"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 name="Google Shape;97;p13">
              <a:extLst>
                <a:ext uri="{FF2B5EF4-FFF2-40B4-BE49-F238E27FC236}">
                  <a16:creationId xmlns:a16="http://schemas.microsoft.com/office/drawing/2014/main" id="{66DBD545-9080-94E2-E3B8-F5F464B9A67A}"/>
                </a:ext>
              </a:extLst>
            </p:cNvPr>
            <p:cNvSpPr txBox="1"/>
            <p:nvPr/>
          </p:nvSpPr>
          <p:spPr>
            <a:xfrm>
              <a:off x="10373001" y="4776388"/>
              <a:ext cx="1664398" cy="2153072"/>
            </a:xfrm>
            <a:prstGeom prst="rect">
              <a:avLst/>
            </a:prstGeom>
            <a:noFill/>
            <a:ln w="28575" cap="flat" cmpd="sng">
              <a:noFill/>
              <a:prstDash val="solid"/>
              <a:round/>
              <a:headEnd type="none" w="sm" len="sm"/>
              <a:tailEnd type="none" w="sm" len="sm"/>
            </a:ln>
          </p:spPr>
          <p:txBody>
            <a:bodyPr spcFirstLastPara="1" wrap="square" lIns="57140" tIns="57140" rIns="57140" bIns="5714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71547" rtl="0" eaLnBrk="1" fontAlgn="auto" latinLnBrk="0" hangingPunct="1">
                <a:lnSpc>
                  <a:spcPct val="100000"/>
                </a:lnSpc>
                <a:spcBef>
                  <a:spcPts val="0"/>
                </a:spcBef>
                <a:spcAft>
                  <a:spcPts val="0"/>
                </a:spcAft>
                <a:buClr>
                  <a:srgbClr val="000000"/>
                </a:buClr>
                <a:buSzTx/>
                <a:buFontTx/>
                <a:buNone/>
                <a:tabLst/>
                <a:defRPr/>
              </a:pPr>
              <a:r>
                <a:rPr kumimoji="0" lang="en" sz="1125"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Common operating platform with consolidated data sets</a:t>
              </a:r>
              <a:endParaRPr kumimoji="0" lang="en-US" sz="1125" b="0" i="0" u="none" strike="noStrike" kern="0" cap="none" spc="0" normalizeH="0" baseline="0" noProof="0">
                <a:ln>
                  <a:noFill/>
                </a:ln>
                <a:solidFill>
                  <a:srgbClr val="FFFFFF"/>
                </a:solidFill>
                <a:effectLst/>
                <a:uLnTx/>
                <a:uFillTx/>
                <a:latin typeface="Century Gothic"/>
                <a:ea typeface="Century Gothic"/>
                <a:cs typeface="Century Gothic"/>
                <a:sym typeface="Arial"/>
              </a:endParaRPr>
            </a:p>
          </p:txBody>
        </p:sp>
        <p:sp>
          <p:nvSpPr>
            <p:cNvPr id="20" name="Arrow: Right 19">
              <a:extLst>
                <a:ext uri="{FF2B5EF4-FFF2-40B4-BE49-F238E27FC236}">
                  <a16:creationId xmlns:a16="http://schemas.microsoft.com/office/drawing/2014/main" id="{65E88A66-575C-1D1C-ACC1-0276EF0E98BA}"/>
                </a:ext>
              </a:extLst>
            </p:cNvPr>
            <p:cNvSpPr/>
            <p:nvPr/>
          </p:nvSpPr>
          <p:spPr>
            <a:xfrm>
              <a:off x="5782098" y="3718145"/>
              <a:ext cx="2083727" cy="4048555"/>
            </a:xfrm>
            <a:prstGeom prst="rightArrow">
              <a:avLst>
                <a:gd name="adj1" fmla="val 100000"/>
                <a:gd name="adj2" fmla="val 100000"/>
              </a:avLst>
            </a:prstGeom>
            <a:solidFill>
              <a:srgbClr val="4B1554">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71547" rtl="0" eaLnBrk="1" fontAlgn="auto" latinLnBrk="0" hangingPunct="1">
                <a:lnSpc>
                  <a:spcPct val="100000"/>
                </a:lnSpc>
                <a:spcBef>
                  <a:spcPts val="0"/>
                </a:spcBef>
                <a:spcAft>
                  <a:spcPts val="0"/>
                </a:spcAft>
                <a:buClr>
                  <a:srgbClr val="000000"/>
                </a:buClr>
                <a:buSzTx/>
                <a:buFontTx/>
                <a:buNone/>
                <a:tabLst/>
                <a:defRPr/>
              </a:pPr>
              <a:endParaRPr kumimoji="0" lang="en-US" sz="875"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1" name="Google Shape;78;p13">
              <a:extLst>
                <a:ext uri="{FF2B5EF4-FFF2-40B4-BE49-F238E27FC236}">
                  <a16:creationId xmlns:a16="http://schemas.microsoft.com/office/drawing/2014/main" id="{7880278C-96EA-B32D-6D18-52431E30AE3F}"/>
                </a:ext>
              </a:extLst>
            </p:cNvPr>
            <p:cNvSpPr txBox="1"/>
            <p:nvPr/>
          </p:nvSpPr>
          <p:spPr>
            <a:xfrm>
              <a:off x="5809122" y="5068331"/>
              <a:ext cx="1530826" cy="1382945"/>
            </a:xfrm>
            <a:prstGeom prst="rect">
              <a:avLst/>
            </a:prstGeom>
            <a:noFill/>
            <a:ln w="28575" cap="flat" cmpd="sng">
              <a:noFill/>
              <a:prstDash val="solid"/>
              <a:round/>
              <a:headEnd type="none" w="sm" len="sm"/>
              <a:tailEnd type="none" w="sm" len="sm"/>
            </a:ln>
          </p:spPr>
          <p:txBody>
            <a:bodyPr spcFirstLastPara="1" wrap="square" lIns="57140" tIns="57140" rIns="57140" bIns="5714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71547" rtl="0" eaLnBrk="1" fontAlgn="auto" latinLnBrk="0" hangingPunct="1">
                <a:lnSpc>
                  <a:spcPct val="100000"/>
                </a:lnSpc>
                <a:spcBef>
                  <a:spcPts val="0"/>
                </a:spcBef>
                <a:spcAft>
                  <a:spcPts val="0"/>
                </a:spcAft>
                <a:buClr>
                  <a:srgbClr val="000000"/>
                </a:buClr>
                <a:buSzTx/>
                <a:buFontTx/>
                <a:buNone/>
                <a:tabLst/>
                <a:defRPr/>
              </a:pPr>
              <a:r>
                <a:rPr kumimoji="0" lang="en" sz="1125"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Better, more complete, and more timely data</a:t>
              </a:r>
              <a:endParaRPr kumimoji="0" lang="en-US" sz="1125" b="0" i="0" u="none" strike="noStrike" kern="0" cap="none" spc="0" normalizeH="0" baseline="0" noProof="0">
                <a:ln>
                  <a:noFill/>
                </a:ln>
                <a:solidFill>
                  <a:srgbClr val="FFFFFF"/>
                </a:solidFill>
                <a:effectLst/>
                <a:uLnTx/>
                <a:uFillTx/>
                <a:latin typeface="Century Gothic"/>
                <a:ea typeface="Century Gothic"/>
                <a:cs typeface="Century Gothic"/>
                <a:sym typeface="Arial"/>
              </a:endParaRPr>
            </a:p>
          </p:txBody>
        </p:sp>
        <p:sp>
          <p:nvSpPr>
            <p:cNvPr id="22" name="Google Shape;59;p13">
              <a:extLst>
                <a:ext uri="{FF2B5EF4-FFF2-40B4-BE49-F238E27FC236}">
                  <a16:creationId xmlns:a16="http://schemas.microsoft.com/office/drawing/2014/main" id="{71C13B4E-1E5F-6669-8564-93D61E51D013}"/>
                </a:ext>
              </a:extLst>
            </p:cNvPr>
            <p:cNvSpPr txBox="1"/>
            <p:nvPr/>
          </p:nvSpPr>
          <p:spPr>
            <a:xfrm>
              <a:off x="12404382" y="2941641"/>
              <a:ext cx="6185575" cy="862160"/>
            </a:xfrm>
            <a:prstGeom prst="rect">
              <a:avLst/>
            </a:prstGeom>
            <a:noFill/>
            <a:ln>
              <a:noFill/>
            </a:ln>
          </p:spPr>
          <p:txBody>
            <a:bodyPr spcFirstLastPara="1" wrap="square" lIns="57140" tIns="57140" rIns="57140" bIns="5714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71547" rtl="0" eaLnBrk="1" fontAlgn="auto" latinLnBrk="0" hangingPunct="1">
                <a:lnSpc>
                  <a:spcPct val="90000"/>
                </a:lnSpc>
                <a:spcBef>
                  <a:spcPts val="307"/>
                </a:spcBef>
                <a:spcAft>
                  <a:spcPts val="0"/>
                </a:spcAft>
                <a:buClr>
                  <a:srgbClr val="000000"/>
                </a:buClr>
                <a:buSzTx/>
                <a:buFontTx/>
                <a:buNone/>
                <a:tabLst/>
                <a:defRPr/>
              </a:pPr>
              <a:r>
                <a:rPr kumimoji="0" lang="en" sz="1125"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CENTER FOR FORECASTING &amp; OUTBREAK ANALYTICS</a:t>
              </a:r>
              <a:endParaRPr kumimoji="0" lang="en-US" sz="1000" b="1" i="0" u="none" strike="noStrike" kern="0" cap="none" spc="0" normalizeH="0" baseline="0" noProof="0">
                <a:ln>
                  <a:noFill/>
                </a:ln>
                <a:solidFill>
                  <a:srgbClr val="FFFFFF"/>
                </a:solidFill>
                <a:effectLst/>
                <a:uLnTx/>
                <a:uFillTx/>
                <a:latin typeface="Century Gothic"/>
                <a:ea typeface="Century Gothic"/>
                <a:cs typeface="Century Gothic"/>
                <a:sym typeface="Arial"/>
              </a:endParaRPr>
            </a:p>
          </p:txBody>
        </p:sp>
      </p:grpSp>
      <p:sp>
        <p:nvSpPr>
          <p:cNvPr id="23" name="Arrow: Right 22">
            <a:extLst>
              <a:ext uri="{FF2B5EF4-FFF2-40B4-BE49-F238E27FC236}">
                <a16:creationId xmlns:a16="http://schemas.microsoft.com/office/drawing/2014/main" id="{990C398F-AEB3-F6CC-0821-738C1692D547}"/>
              </a:ext>
            </a:extLst>
          </p:cNvPr>
          <p:cNvSpPr/>
          <p:nvPr/>
        </p:nvSpPr>
        <p:spPr>
          <a:xfrm>
            <a:off x="10606571" y="1889624"/>
            <a:ext cx="1319517" cy="2581911"/>
          </a:xfrm>
          <a:prstGeom prst="rightArrow">
            <a:avLst>
              <a:gd name="adj1" fmla="val 100000"/>
              <a:gd name="adj2" fmla="val 100000"/>
            </a:avLst>
          </a:prstGeom>
          <a:solidFill>
            <a:srgbClr val="4B1554">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571547" rtl="0" eaLnBrk="1" fontAlgn="auto" latinLnBrk="0" hangingPunct="1">
              <a:lnSpc>
                <a:spcPct val="100000"/>
              </a:lnSpc>
              <a:spcBef>
                <a:spcPts val="0"/>
              </a:spcBef>
              <a:spcAft>
                <a:spcPts val="0"/>
              </a:spcAft>
              <a:buClr>
                <a:srgbClr val="000000"/>
              </a:buClr>
              <a:buSzTx/>
              <a:buFontTx/>
              <a:buNone/>
              <a:tabLst/>
              <a:defRPr/>
            </a:pPr>
            <a:endParaRPr kumimoji="0" lang="en-US" sz="875"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4" name="Google Shape;97;p13">
            <a:extLst>
              <a:ext uri="{FF2B5EF4-FFF2-40B4-BE49-F238E27FC236}">
                <a16:creationId xmlns:a16="http://schemas.microsoft.com/office/drawing/2014/main" id="{80EBA7E8-8B81-48B0-F5E9-286A074EF680}"/>
              </a:ext>
            </a:extLst>
          </p:cNvPr>
          <p:cNvSpPr txBox="1"/>
          <p:nvPr/>
        </p:nvSpPr>
        <p:spPr>
          <a:xfrm>
            <a:off x="10624642" y="2547810"/>
            <a:ext cx="1040249" cy="1345671"/>
          </a:xfrm>
          <a:prstGeom prst="rect">
            <a:avLst/>
          </a:prstGeom>
          <a:noFill/>
          <a:ln w="28575" cap="flat" cmpd="sng">
            <a:noFill/>
            <a:prstDash val="solid"/>
            <a:round/>
            <a:headEnd type="none" w="sm" len="sm"/>
            <a:tailEnd type="none" w="sm" len="sm"/>
          </a:ln>
        </p:spPr>
        <p:txBody>
          <a:bodyPr spcFirstLastPara="1" wrap="square" lIns="57140" tIns="57140" rIns="57140" bIns="5714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71547" rtl="0" eaLnBrk="1" fontAlgn="auto" latinLnBrk="0" hangingPunct="1">
              <a:lnSpc>
                <a:spcPct val="100000"/>
              </a:lnSpc>
              <a:spcBef>
                <a:spcPts val="0"/>
              </a:spcBef>
              <a:spcAft>
                <a:spcPts val="0"/>
              </a:spcAft>
              <a:buClr>
                <a:srgbClr val="000000"/>
              </a:buClr>
              <a:buSzTx/>
              <a:buFontTx/>
              <a:buNone/>
              <a:tabLst/>
              <a:defRPr/>
            </a:pPr>
            <a:r>
              <a:rPr kumimoji="0" lang="en" sz="1125"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Advanced analytics to support response decision- making</a:t>
            </a:r>
            <a:endParaRPr kumimoji="0" lang="en-US" sz="1125" b="0" i="0" u="none" strike="noStrike" kern="0" cap="none" spc="0" normalizeH="0" baseline="0" noProof="0">
              <a:ln>
                <a:noFill/>
              </a:ln>
              <a:solidFill>
                <a:srgbClr val="FFFFFF"/>
              </a:solidFill>
              <a:effectLst/>
              <a:uLnTx/>
              <a:uFillTx/>
              <a:latin typeface="Century Gothic"/>
              <a:ea typeface="Century Gothic"/>
              <a:cs typeface="Century Gothic"/>
              <a:sym typeface="Arial"/>
            </a:endParaRPr>
          </a:p>
        </p:txBody>
      </p:sp>
    </p:spTree>
    <p:extLst>
      <p:ext uri="{BB962C8B-B14F-4D97-AF65-F5344CB8AC3E}">
        <p14:creationId xmlns:p14="http://schemas.microsoft.com/office/powerpoint/2010/main" val="10761885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FD098C86-F8D2-F249-BAB5-E044350BD1C8}" vid="{6A992130-8C8A-3442-A735-C67414F479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ec0f2c8-51f7-495d-a454-42413d559956" xsi:nil="true"/>
    <lcf76f155ced4ddcb4097134ff3c332f xmlns="edbc6619-208e-4139-904a-e28b829ed0c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A0C26ED75B6F42858795A942B8A417" ma:contentTypeVersion="18" ma:contentTypeDescription="Crée un document." ma:contentTypeScope="" ma:versionID="d182f3109876402847789c0f9bf19ada">
  <xsd:schema xmlns:xsd="http://www.w3.org/2001/XMLSchema" xmlns:xs="http://www.w3.org/2001/XMLSchema" xmlns:p="http://schemas.microsoft.com/office/2006/metadata/properties" xmlns:ns2="edbc6619-208e-4139-904a-e28b829ed0c5" xmlns:ns3="7ec0f2c8-51f7-495d-a454-42413d559956" targetNamespace="http://schemas.microsoft.com/office/2006/metadata/properties" ma:root="true" ma:fieldsID="494e0b62db10ba8905d94693a82a3b61" ns2:_="" ns3:_="">
    <xsd:import namespace="edbc6619-208e-4139-904a-e28b829ed0c5"/>
    <xsd:import namespace="7ec0f2c8-51f7-495d-a454-42413d559956"/>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bc6619-208e-4139-904a-e28b829ed0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992fa3da-db31-45ba-92de-38f16e295a42" ma:termSetId="09814cd3-568e-fe90-9814-8d621ff8fb84" ma:anchorId="fba54fb3-c3e1-fe81-a776-ca4b69148c4d" ma:open="true" ma:isKeyword="false">
      <xsd:complexType>
        <xsd:sequence>
          <xsd:element ref="pc:Terms" minOccurs="0" maxOccurs="1"/>
        </xsd:sequence>
      </xsd:complex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c0f2c8-51f7-495d-a454-42413d559956"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7d0e3ae4-a038-4907-b63c-24631858edc7}" ma:internalName="TaxCatchAll" ma:showField="CatchAllData" ma:web="7ec0f2c8-51f7-495d-a454-42413d5599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CAAAC1-F0F3-43EC-ADF2-4AF1D161417B}">
  <ds:schemaRefs>
    <ds:schemaRef ds:uri="31fb2888-bfb1-4963-80f0-ef7adb300fe8"/>
    <ds:schemaRef ds:uri="74549803-6a6b-484e-a289-70d76010b226"/>
    <ds:schemaRef ds:uri="badf6794-4e65-4ae5-b54f-b27d9040d6c4"/>
    <ds:schemaRef ds:uri="c08e9092-efc7-4ceb-83ea-7a257c2012d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DD3ACA9-3D0B-4088-9BB1-B2E9A9353AB7}"/>
</file>

<file path=customXml/itemProps3.xml><?xml version="1.0" encoding="utf-8"?>
<ds:datastoreItem xmlns:ds="http://schemas.openxmlformats.org/officeDocument/2006/customXml" ds:itemID="{1B577783-C383-4399-A01F-EE390AF857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Grand écran</PresentationFormat>
  <Slides>11</Slides>
  <Notes>5</Notes>
  <HiddenSlides>0</HiddenSlide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Henry Walke, MD, MPH,  ORR Director, Centers for Disease Control and Prevention,  United States</vt:lpstr>
      <vt:lpstr>Présentation PowerPoint</vt:lpstr>
      <vt:lpstr>Présentation PowerPoint</vt:lpstr>
      <vt:lpstr>Présentation PowerPoint</vt:lpstr>
      <vt:lpstr>CDC's Office of Readiness and Response (ORR): Mission &amp; Aspiration​</vt:lpstr>
      <vt:lpstr>Présentation PowerPoint</vt:lpstr>
      <vt:lpstr>Présentation PowerPoint</vt:lpstr>
      <vt:lpstr>Présentation PowerPoint</vt:lpstr>
      <vt:lpstr>Présentation PowerPoint</vt:lpstr>
      <vt:lpstr>Présentation PowerPoint</vt:lpstr>
      <vt:lpstr>Thank you!</vt:lpstr>
    </vt:vector>
  </TitlesOfParts>
  <Company>ANSP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COLLETAZ Paul</dc:creator>
  <cp:revision>5</cp:revision>
  <cp:lastPrinted>2024-03-28T16:49:30Z</cp:lastPrinted>
  <dcterms:created xsi:type="dcterms:W3CDTF">2024-01-24T08:51:44Z</dcterms:created>
  <dcterms:modified xsi:type="dcterms:W3CDTF">2024-10-24T14:38:30Z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0x01010033A0C26ED75B6F42858795A942B8A417</vt:lpwstr>
  </property>
  <property fmtid="{D5CDD505-2E9C-101B-9397-08002B2CF9AE}" pid="3" name="MediaServiceImageTags">
    <vt:lpwstr/>
  </property>
  <property fmtid="{D5CDD505-2E9C-101B-9397-08002B2CF9AE}" pid="4" name="MSIP_Label_7b94a7b8-f06c-4dfe-bdcc-9b548fd58c31_Enabled">
    <vt:lpwstr>true</vt:lpwstr>
  </property>
  <property fmtid="{D5CDD505-2E9C-101B-9397-08002B2CF9AE}" pid="5" name="MSIP_Label_7b94a7b8-f06c-4dfe-bdcc-9b548fd58c31_SetDate">
    <vt:lpwstr>2024-09-03T14:05:53Z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40b163d4-bb2b-4d5f-bf17-8dae6fb74ba4</vt:lpwstr>
  </property>
  <property fmtid="{D5CDD505-2E9C-101B-9397-08002B2CF9AE}" pid="10" name="MSIP_Label_7b94a7b8-f06c-4dfe-bdcc-9b548fd58c31_ContentBits">
    <vt:lpwstr>0</vt:lpwstr>
  </property>
</Properties>
</file>