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147473128" r:id="rId5"/>
    <p:sldId id="2147471623" r:id="rId6"/>
    <p:sldId id="2147473131" r:id="rId7"/>
    <p:sldId id="2147473162" r:id="rId8"/>
    <p:sldId id="2147473157" r:id="rId9"/>
    <p:sldId id="2147473163" r:id="rId10"/>
    <p:sldId id="2147473161" r:id="rId11"/>
    <p:sldId id="21474731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D1B20D-A16E-EB49-43C1-CB24DD24CADB}" name="Julie Van der Woude" initials="JW" userId="S::julie.vanderwoude@ukhsa.gov.uk::b4afc1c0-d5fb-4bed-992d-0e7bf65fcbd7" providerId="AD"/>
  <p188:author id="{3CF6F316-36C2-2890-2DA3-4C88BC027F9A}" name="Sunny LaValle" initials="SL" userId="S::Sunny.LaValle@ukhsa.gov.uk::1fd27ed4-6ea8-41b2-b2cf-6951fecc7617" providerId="AD"/>
  <p188:author id="{2224E126-FE4F-9757-FD5B-63E1928CEFD0}" name="William Welfare" initials="WW" userId="S::william.welfare@ukhsa.gov.uk::af408cc4-3335-4b4b-b77e-61a001472702" providerId="AD"/>
  <p188:author id="{7BC76543-43AE-D5B0-863C-CDB6D3CEE484}" name="Anna Dearnaley" initials="AD" userId="S::Anna.Dearnaley@ukhsa.gov.uk::ceec17db-6981-4b85-af77-3e1500431d13" providerId="AD"/>
  <p188:author id="{6698EC8B-E1CD-9384-4B30-DC842FAE086E}" name="Lisa Bullock" initials="LB" userId="S::lisa.bullock@ukhsa.gov.uk::02ef7b08-18ab-49de-b984-3fc987dbdf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8FA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F2428D-36C4-283C-0F15-BF0950DCCF08}" v="3" dt="2024-09-05T07:13:16.869"/>
    <p1510:client id="{507E7E03-B088-1993-0923-EA768E8BC3F7}" v="5" dt="2024-09-05T07:12:10.226"/>
    <p1510:client id="{7212E277-2F33-C064-43A0-5DF5C89E0D83}" v="17" dt="2024-09-05T07:20:50.953"/>
    <p1510:client id="{EBDE83A9-2CEF-4DF7-BF41-96206D9007ED}" v="304" vWet="306" dt="2024-09-05T14:51:35.996"/>
    <p1510:client id="{F1A24F02-E45B-420A-83E4-4488FF9E67FE}" v="1110" dt="2024-09-05T14:53:16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>
      <p:cViewPr varScale="1">
        <p:scale>
          <a:sx n="107" d="100"/>
          <a:sy n="107" d="100"/>
        </p:scale>
        <p:origin x="73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E5FDE-06D5-47C4-8C5C-95FACE600B72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C2BF0-C086-410D-804B-885DFD58B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8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F9B60-BF45-4792-B3D4-1A01ACF3D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03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9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99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9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3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09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>
              <a:latin typeface="Futura Std Light" panose="020B0402020204020303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5F2-7D7C-46F2-8412-68A9998750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2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F9B60-BF45-4792-B3D4-1A01ACF3DA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2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/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410CAE-DC91-1D4C-9A9F-3710D17A06F9}"/>
              </a:ext>
            </a:extLst>
          </p:cNvPr>
          <p:cNvSpPr/>
          <p:nvPr userDrawn="1"/>
        </p:nvSpPr>
        <p:spPr>
          <a:xfrm>
            <a:off x="4114800" y="1"/>
            <a:ext cx="8077200" cy="6858000"/>
          </a:xfrm>
          <a:prstGeom prst="rect">
            <a:avLst/>
          </a:prstGeom>
          <a:solidFill>
            <a:srgbClr val="2C70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BB9B88-E00B-774A-8344-BC68E8E9918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09935" y="1616983"/>
            <a:ext cx="6243865" cy="44726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96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EBFF30-7AB3-4E4C-900C-0ABE3022F3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70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F638-311B-9843-90B8-51FD21648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29932"/>
            <a:ext cx="9144000" cy="1398135"/>
          </a:xfrm>
        </p:spPr>
        <p:txBody>
          <a:bodyPr anchor="b">
            <a:norm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70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9FCA-3234-6B42-A497-A784B5144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46" y="2624137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2C70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AA0CD-1B42-7147-A550-633821F55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928" y="1404257"/>
            <a:ext cx="6052460" cy="4648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744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16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540C12-E12A-374E-BA86-1C37257A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2545"/>
            <a:ext cx="10515600" cy="323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1EA8-D2BB-7E4D-902C-1EB2476B1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4567464" cy="1033462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2C70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E94E-8B83-1C46-B4CE-2C7DAACF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26229"/>
            <a:ext cx="4567464" cy="306342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C709D3B-340F-344D-BB97-8EEECCA101F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94714" y="992187"/>
            <a:ext cx="4876800" cy="49296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9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DFF8C7-4E12-1044-97F3-7CA8174020B4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rgbClr val="2C70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31EA8-D2BB-7E4D-902C-1EB2476B1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7116" y="1807029"/>
            <a:ext cx="4567464" cy="1033462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2C70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E94E-8B83-1C46-B4CE-2C7DAACF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7116" y="3102432"/>
            <a:ext cx="4567464" cy="32112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79650DD-9FE9-6E46-980A-D710954CBB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2257" y="1807029"/>
            <a:ext cx="4778829" cy="45066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5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84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E44C-52B9-BB9D-8E7F-9946AB110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96C41-5E1E-DAE5-B5D8-3171DE06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E0307-8009-0D51-FAEC-D30EA05E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ADAE-74C2-44BB-8649-87692DCFA1C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5B69-354D-952A-03D3-8018A527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AEB87-1B64-1959-5AAB-78E50F12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9952-7C64-462C-B579-F75C6D93EC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6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2F292-FBAA-624E-8DF0-65F4B11C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6983"/>
            <a:ext cx="10515600" cy="98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5248-E335-5143-ABE3-01277216A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42545"/>
            <a:ext cx="10515600" cy="323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54681-13BF-2FE0-A774-96E9E79FD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21" y="274866"/>
            <a:ext cx="3682106" cy="11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C70BA"/>
          </a:solidFill>
          <a:latin typeface="Futura Std Light" panose="020B04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Std Light" panose="020B04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Std Light" panose="020B04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utura Std Light" panose="020B04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Std Light" panose="020B04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Std Light" panose="020B04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30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2.pn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A960ED-47B2-D462-F312-69C61D51A602}"/>
              </a:ext>
            </a:extLst>
          </p:cNvPr>
          <p:cNvGrpSpPr/>
          <p:nvPr/>
        </p:nvGrpSpPr>
        <p:grpSpPr>
          <a:xfrm>
            <a:off x="-87321" y="-1"/>
            <a:ext cx="12407658" cy="6942222"/>
            <a:chOff x="-6765" y="-1"/>
            <a:chExt cx="12198766" cy="6865708"/>
          </a:xfrm>
        </p:grpSpPr>
        <p:pic>
          <p:nvPicPr>
            <p:cNvPr id="39" name="Picture 38" descr="A person and person standing next to each other&#10;&#10;Description automatically generated">
              <a:extLst>
                <a:ext uri="{FF2B5EF4-FFF2-40B4-BE49-F238E27FC236}">
                  <a16:creationId xmlns:a16="http://schemas.microsoft.com/office/drawing/2014/main" id="{E3A36072-AED6-5E5D-FFA2-B74AB0B3C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4442" y="4515953"/>
              <a:ext cx="3713019" cy="2342046"/>
            </a:xfrm>
            <a:prstGeom prst="rect">
              <a:avLst/>
            </a:prstGeom>
          </p:spPr>
        </p:pic>
        <p:pic>
          <p:nvPicPr>
            <p:cNvPr id="24" name="Picture 23" descr="A person standing in front of a white board&#10;&#10;Description automatically generated">
              <a:extLst>
                <a:ext uri="{FF2B5EF4-FFF2-40B4-BE49-F238E27FC236}">
                  <a16:creationId xmlns:a16="http://schemas.microsoft.com/office/drawing/2014/main" id="{5BEE48FC-5D5D-B531-8AD4-17B3E190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4459" y="-1"/>
              <a:ext cx="4783822" cy="2266784"/>
            </a:xfrm>
            <a:prstGeom prst="rect">
              <a:avLst/>
            </a:prstGeom>
          </p:spPr>
        </p:pic>
        <p:pic>
          <p:nvPicPr>
            <p:cNvPr id="32" name="Picture 31" descr="A person in a lab coat and gloves&#10;&#10;Description automatically generated">
              <a:extLst>
                <a:ext uri="{FF2B5EF4-FFF2-40B4-BE49-F238E27FC236}">
                  <a16:creationId xmlns:a16="http://schemas.microsoft.com/office/drawing/2014/main" id="{2697A32D-76E5-CBFC-ACFD-199ABE402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4173" y="2274491"/>
              <a:ext cx="4777828" cy="2327555"/>
            </a:xfrm>
            <a:prstGeom prst="rect">
              <a:avLst/>
            </a:prstGeom>
          </p:spPr>
        </p:pic>
        <p:pic>
          <p:nvPicPr>
            <p:cNvPr id="36" name="Picture 35" descr="A person working on a machine&#10;&#10;Description automatically generated">
              <a:extLst>
                <a:ext uri="{FF2B5EF4-FFF2-40B4-BE49-F238E27FC236}">
                  <a16:creationId xmlns:a16="http://schemas.microsoft.com/office/drawing/2014/main" id="{2041FDFC-D843-94FD-E41B-FADA23AA9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17" y="4515954"/>
              <a:ext cx="3857620" cy="2342046"/>
            </a:xfrm>
            <a:prstGeom prst="rect">
              <a:avLst/>
            </a:prstGeom>
          </p:spPr>
        </p:pic>
        <p:pic>
          <p:nvPicPr>
            <p:cNvPr id="22" name="Picture 21" descr="A person and person in white coats&#10;&#10;Description automatically generated">
              <a:extLst>
                <a:ext uri="{FF2B5EF4-FFF2-40B4-BE49-F238E27FC236}">
                  <a16:creationId xmlns:a16="http://schemas.microsoft.com/office/drawing/2014/main" id="{52C2ACFE-9D6F-6E54-B067-D59ACCEE2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"/>
            <a:stretch/>
          </p:blipFill>
          <p:spPr>
            <a:xfrm>
              <a:off x="0" y="-1"/>
              <a:ext cx="7414172" cy="4515954"/>
            </a:xfrm>
            <a:prstGeom prst="rect">
              <a:avLst/>
            </a:prstGeom>
          </p:spPr>
        </p:pic>
        <p:pic>
          <p:nvPicPr>
            <p:cNvPr id="28" name="Picture 27" descr="A person and person in lab coats pointing at a computer screen&#10;&#10;Description automatically generated">
              <a:extLst>
                <a:ext uri="{FF2B5EF4-FFF2-40B4-BE49-F238E27FC236}">
                  <a16:creationId xmlns:a16="http://schemas.microsoft.com/office/drawing/2014/main" id="{7F4135DC-C308-C4BF-D0E5-2EB40CFA1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8277" y="4538152"/>
              <a:ext cx="4752200" cy="2327555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7EF69E-7B37-1A2A-F9E3-56A4906EEA63}"/>
                </a:ext>
              </a:extLst>
            </p:cNvPr>
            <p:cNvSpPr/>
            <p:nvPr/>
          </p:nvSpPr>
          <p:spPr>
            <a:xfrm>
              <a:off x="6763" y="0"/>
              <a:ext cx="12178473" cy="6857999"/>
            </a:xfrm>
            <a:prstGeom prst="rect">
              <a:avLst/>
            </a:prstGeom>
            <a:solidFill>
              <a:srgbClr val="003A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Single Corner Rounded 34">
              <a:extLst>
                <a:ext uri="{FF2B5EF4-FFF2-40B4-BE49-F238E27FC236}">
                  <a16:creationId xmlns:a16="http://schemas.microsoft.com/office/drawing/2014/main" id="{A07E6602-B375-5E6B-4740-85E758954B2E}"/>
                </a:ext>
              </a:extLst>
            </p:cNvPr>
            <p:cNvSpPr/>
            <p:nvPr/>
          </p:nvSpPr>
          <p:spPr>
            <a:xfrm rot="10800000" flipH="1">
              <a:off x="11236" y="2970274"/>
              <a:ext cx="7404459" cy="1535430"/>
            </a:xfrm>
            <a:prstGeom prst="round1Rect">
              <a:avLst>
                <a:gd name="adj" fmla="val 50000"/>
              </a:avLst>
            </a:prstGeom>
            <a:solidFill>
              <a:srgbClr val="003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D82CAB-0A39-2BE6-084C-7832436D3E29}"/>
                </a:ext>
              </a:extLst>
            </p:cNvPr>
            <p:cNvSpPr txBox="1"/>
            <p:nvPr/>
          </p:nvSpPr>
          <p:spPr>
            <a:xfrm>
              <a:off x="-6765" y="3166934"/>
              <a:ext cx="7277166" cy="45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UKHSA perspective on health emergencies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491C77-48AF-2E80-8BE7-5CF57F27DE87}"/>
              </a:ext>
            </a:extLst>
          </p:cNvPr>
          <p:cNvSpPr txBox="1"/>
          <p:nvPr/>
        </p:nvSpPr>
        <p:spPr>
          <a:xfrm>
            <a:off x="-87321" y="3992322"/>
            <a:ext cx="734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Professor Dame Jenny Harries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Chief Executive, UK Health Security Agency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D46FB-0998-F26B-1FAA-8AD0E91681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0" y="247985"/>
            <a:ext cx="1065457" cy="1024762"/>
          </a:xfrm>
          <a:prstGeom prst="rect">
            <a:avLst/>
          </a:prstGeom>
        </p:spPr>
      </p:pic>
      <p:pic>
        <p:nvPicPr>
          <p:cNvPr id="5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CB24E155-8EAD-4AFC-4278-5376045CF71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221" y="4956561"/>
            <a:ext cx="12397677" cy="20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1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" y="4956561"/>
            <a:ext cx="12182354" cy="1891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EFFD2-BBE5-7207-B57C-5D32201AA6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5068" y="492410"/>
            <a:ext cx="3759231" cy="3398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4B7C6-064A-D778-F296-2B33E12078E1}"/>
              </a:ext>
            </a:extLst>
          </p:cNvPr>
          <p:cNvSpPr txBox="1"/>
          <p:nvPr/>
        </p:nvSpPr>
        <p:spPr>
          <a:xfrm>
            <a:off x="9300560" y="4010149"/>
            <a:ext cx="276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Strengthening health emergency prevention, preparedness, response and resilience. Geneva: World Health Organization; 2023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CC BY-NC-SA 3.0 IGO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70437D26-412D-FB2B-651C-63D96F239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8" y="0"/>
            <a:ext cx="1505715" cy="1432563"/>
          </a:xfrm>
          <a:prstGeom prst="rect">
            <a:avLst/>
          </a:prstGeom>
        </p:spPr>
      </p:pic>
      <p:pic>
        <p:nvPicPr>
          <p:cNvPr id="12" name="Picture 11" descr="A diagram of health security agency&#10;&#10;Description automatically generated">
            <a:extLst>
              <a:ext uri="{FF2B5EF4-FFF2-40B4-BE49-F238E27FC236}">
                <a16:creationId xmlns:a16="http://schemas.microsoft.com/office/drawing/2014/main" id="{4D851631-AE4F-7A52-0375-C4476B5AC5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557" y="209354"/>
            <a:ext cx="5487503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" y="4698347"/>
            <a:ext cx="12182354" cy="2158697"/>
          </a:xfrm>
          <a:prstGeom prst="rect">
            <a:avLst/>
          </a:prstGeom>
        </p:spPr>
      </p:pic>
      <p:pic>
        <p:nvPicPr>
          <p:cNvPr id="1026" name="Picture 2" descr="Digitally colorized blue and red electron microscopic image depicting virus particles from a human skin sample">
            <a:extLst>
              <a:ext uri="{FF2B5EF4-FFF2-40B4-BE49-F238E27FC236}">
                <a16:creationId xmlns:a16="http://schemas.microsoft.com/office/drawing/2014/main" id="{0592377C-62FF-DA35-48D7-27474F7E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6"/>
            <a:ext cx="12233772" cy="68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9FE33B-60C5-96AF-450E-65219E4B12DF}"/>
              </a:ext>
            </a:extLst>
          </p:cNvPr>
          <p:cNvSpPr>
            <a:spLocks noGrp="1"/>
          </p:cNvSpPr>
          <p:nvPr/>
        </p:nvSpPr>
        <p:spPr>
          <a:xfrm>
            <a:off x="2616674" y="3429000"/>
            <a:ext cx="6619794" cy="110531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C70BA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Mpox</a:t>
            </a: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Clade II - 2022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273A15-728B-C08C-6F0C-A614F9DB398D}"/>
              </a:ext>
            </a:extLst>
          </p:cNvPr>
          <p:cNvSpPr>
            <a:spLocks noGrp="1"/>
          </p:cNvSpPr>
          <p:nvPr/>
        </p:nvSpPr>
        <p:spPr>
          <a:xfrm>
            <a:off x="3137640" y="1689010"/>
            <a:ext cx="5577863" cy="110531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C70BA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Case study 1: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 disease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270A8E23-5A1C-A9F3-7D0F-6DB4285EF4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5715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1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" y="4698347"/>
            <a:ext cx="12182354" cy="2158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BF7C0-8731-360E-48D0-E391DC7F42F4}"/>
              </a:ext>
            </a:extLst>
          </p:cNvPr>
          <p:cNvSpPr txBox="1"/>
          <p:nvPr/>
        </p:nvSpPr>
        <p:spPr>
          <a:xfrm>
            <a:off x="875858" y="4907325"/>
            <a:ext cx="4057777" cy="57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Behavioural insights, risk communication, avoiding stigmatisation   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5F38A7-93FF-7C8D-4383-15BD6FCBC42B}"/>
              </a:ext>
            </a:extLst>
          </p:cNvPr>
          <p:cNvSpPr txBox="1"/>
          <p:nvPr/>
        </p:nvSpPr>
        <p:spPr>
          <a:xfrm>
            <a:off x="875858" y="4274856"/>
            <a:ext cx="405777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access, research &amp; development, evaluation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5D92BD-1E56-AA92-7213-FEE409E0981E}"/>
              </a:ext>
            </a:extLst>
          </p:cNvPr>
          <p:cNvSpPr txBox="1"/>
          <p:nvPr/>
        </p:nvSpPr>
        <p:spPr>
          <a:xfrm>
            <a:off x="876676" y="3369209"/>
            <a:ext cx="405777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in partnership, safe and equitable clinical guidelines and pathways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58474F-3680-13DD-E1D9-9163790B22C1}"/>
              </a:ext>
            </a:extLst>
          </p:cNvPr>
          <p:cNvSpPr txBox="1"/>
          <p:nvPr/>
        </p:nvSpPr>
        <p:spPr>
          <a:xfrm>
            <a:off x="875858" y="1456736"/>
            <a:ext cx="4058595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 scanning,  systematic surveillance, notifying partners, scientific and specialist capabilities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7E65D-9307-7C13-E3A5-688DF633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7298" y="524294"/>
            <a:ext cx="2158698" cy="21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B9428-9B4A-0884-CA88-37BF3DAF08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051" y="2548404"/>
            <a:ext cx="2158698" cy="2158698"/>
          </a:xfrm>
          <a:prstGeom prst="rect">
            <a:avLst/>
          </a:prstGeom>
        </p:spPr>
      </p:pic>
      <p:pic>
        <p:nvPicPr>
          <p:cNvPr id="12" name="Picture 11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E9AE5443-3BC5-0555-25F9-5D34B58914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5715" cy="1432563"/>
          </a:xfrm>
          <a:prstGeom prst="rect">
            <a:avLst/>
          </a:prstGeom>
        </p:spPr>
      </p:pic>
      <p:pic>
        <p:nvPicPr>
          <p:cNvPr id="20" name="Graphic 19" descr="Microscope with solid fill">
            <a:extLst>
              <a:ext uri="{FF2B5EF4-FFF2-40B4-BE49-F238E27FC236}">
                <a16:creationId xmlns:a16="http://schemas.microsoft.com/office/drawing/2014/main" id="{5B1DE3DC-D690-24F0-AEF9-DC52D0093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751" y="1385854"/>
            <a:ext cx="710574" cy="710574"/>
          </a:xfrm>
          <a:prstGeom prst="rect">
            <a:avLst/>
          </a:prstGeom>
        </p:spPr>
      </p:pic>
      <p:pic>
        <p:nvPicPr>
          <p:cNvPr id="24" name="Graphic 23" descr="Users with solid fill">
            <a:extLst>
              <a:ext uri="{FF2B5EF4-FFF2-40B4-BE49-F238E27FC236}">
                <a16:creationId xmlns:a16="http://schemas.microsoft.com/office/drawing/2014/main" id="{0FEEDBE2-3299-3615-E79B-C5791550E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751" y="4814635"/>
            <a:ext cx="710574" cy="710574"/>
          </a:xfrm>
          <a:prstGeom prst="rect">
            <a:avLst/>
          </a:prstGeom>
        </p:spPr>
      </p:pic>
      <p:pic>
        <p:nvPicPr>
          <p:cNvPr id="26" name="Graphic 25" descr="Needle with solid fill">
            <a:extLst>
              <a:ext uri="{FF2B5EF4-FFF2-40B4-BE49-F238E27FC236}">
                <a16:creationId xmlns:a16="http://schemas.microsoft.com/office/drawing/2014/main" id="{6FE08DEE-6833-94EF-BDE9-42BB6F4B33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5751" y="4077016"/>
            <a:ext cx="710574" cy="710574"/>
          </a:xfrm>
          <a:prstGeom prst="rect">
            <a:avLst/>
          </a:prstGeom>
        </p:spPr>
      </p:pic>
      <p:pic>
        <p:nvPicPr>
          <p:cNvPr id="28" name="Graphic 27" descr="Medical with solid fill">
            <a:extLst>
              <a:ext uri="{FF2B5EF4-FFF2-40B4-BE49-F238E27FC236}">
                <a16:creationId xmlns:a16="http://schemas.microsoft.com/office/drawing/2014/main" id="{C44B61E3-D105-5390-A9BD-A9D32CAF0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751" y="3298327"/>
            <a:ext cx="710574" cy="710574"/>
          </a:xfrm>
          <a:prstGeom prst="rect">
            <a:avLst/>
          </a:prstGeom>
        </p:spPr>
      </p:pic>
      <p:pic>
        <p:nvPicPr>
          <p:cNvPr id="30" name="Graphic 29" descr="Warning with solid fill">
            <a:extLst>
              <a:ext uri="{FF2B5EF4-FFF2-40B4-BE49-F238E27FC236}">
                <a16:creationId xmlns:a16="http://schemas.microsoft.com/office/drawing/2014/main" id="{7B103A2E-C2BF-2BF1-77F6-79B26F4B47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5751" y="2310468"/>
            <a:ext cx="713232" cy="7132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2C9907-817A-F372-382D-F9B5F8138B15}"/>
              </a:ext>
            </a:extLst>
          </p:cNvPr>
          <p:cNvSpPr txBox="1"/>
          <p:nvPr/>
        </p:nvSpPr>
        <p:spPr>
          <a:xfrm>
            <a:off x="876676" y="2381350"/>
            <a:ext cx="405777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Incident management team, multi-level response, sharing information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2B0AC6-85C6-6546-9302-675A8D49F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3843" y="98828"/>
            <a:ext cx="3782548" cy="21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6A3F262-BBE9-6F55-C75E-EF6D8D304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7411" y="2741182"/>
            <a:ext cx="3928667" cy="22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TextBox 3071">
            <a:extLst>
              <a:ext uri="{FF2B5EF4-FFF2-40B4-BE49-F238E27FC236}">
                <a16:creationId xmlns:a16="http://schemas.microsoft.com/office/drawing/2014/main" id="{F172A6F8-B139-5D08-DF7E-7CD6A23A2CAD}"/>
              </a:ext>
            </a:extLst>
          </p:cNvPr>
          <p:cNvSpPr txBox="1"/>
          <p:nvPr/>
        </p:nvSpPr>
        <p:spPr>
          <a:xfrm>
            <a:off x="5874998" y="2294970"/>
            <a:ext cx="27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rgbClr val="0B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Figure: Confirmed and highly probable monkeypox cases by specimen date* in England as of 16 September 2022</a:t>
            </a:r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72C80E57-AC4E-3E73-40B5-E71A454C4968}"/>
              </a:ext>
            </a:extLst>
          </p:cNvPr>
          <p:cNvSpPr txBox="1"/>
          <p:nvPr/>
        </p:nvSpPr>
        <p:spPr>
          <a:xfrm>
            <a:off x="5874998" y="4950033"/>
            <a:ext cx="275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rgbClr val="0B0C0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Figure: Age and gender distribution of confirmed and highly probable monkeypox cases by lab result date in England as of 16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62302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" y="4698347"/>
            <a:ext cx="12182354" cy="2158697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A4BD6AF-4BB7-1210-3C47-A48C718BD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5" y="-4730"/>
            <a:ext cx="12200970" cy="68617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9FE33B-60C5-96AF-450E-65219E4B12DF}"/>
              </a:ext>
            </a:extLst>
          </p:cNvPr>
          <p:cNvSpPr>
            <a:spLocks noGrp="1"/>
          </p:cNvSpPr>
          <p:nvPr/>
        </p:nvSpPr>
        <p:spPr>
          <a:xfrm>
            <a:off x="3258530" y="3701482"/>
            <a:ext cx="5674940" cy="110531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C70BA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 and climate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273A15-728B-C08C-6F0C-A614F9DB398D}"/>
              </a:ext>
            </a:extLst>
          </p:cNvPr>
          <p:cNvSpPr>
            <a:spLocks noGrp="1"/>
          </p:cNvSpPr>
          <p:nvPr/>
        </p:nvSpPr>
        <p:spPr>
          <a:xfrm>
            <a:off x="2553243" y="1323413"/>
            <a:ext cx="7085514" cy="237806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C70BA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Case study 2: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health from threats in the environment</a:t>
            </a:r>
            <a:endParaRPr kumimoji="0" lang="en-US" sz="47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601AAF8B-FD40-499D-18D5-948B973C32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216" y="553"/>
            <a:ext cx="1505715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3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51DFF3E-F139-3AC5-D1B0-04AA0E5ED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484" y="129957"/>
            <a:ext cx="5170840" cy="2992648"/>
          </a:xfrm>
          <a:prstGeom prst="rect">
            <a:avLst/>
          </a:prstGeom>
        </p:spPr>
      </p:pic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" y="4812647"/>
            <a:ext cx="12182354" cy="2158697"/>
          </a:xfrm>
          <a:prstGeom prst="rect">
            <a:avLst/>
          </a:prstGeom>
        </p:spPr>
      </p:pic>
      <p:pic>
        <p:nvPicPr>
          <p:cNvPr id="12" name="Picture 11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E9AE5443-3BC5-0555-25F9-5D34B58914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5715" cy="14325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2C86F00-838E-0168-4726-2D3FD0163F0E}"/>
              </a:ext>
            </a:extLst>
          </p:cNvPr>
          <p:cNvSpPr txBox="1"/>
          <p:nvPr/>
        </p:nvSpPr>
        <p:spPr>
          <a:xfrm>
            <a:off x="875858" y="4907325"/>
            <a:ext cx="4057777" cy="572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</a:t>
            </a:r>
            <a:r>
              <a:rPr lang="en-GB" sz="11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warning risk communication via multiple accessible  platforms</a:t>
            </a:r>
            <a:endParaRPr lang="en-US" sz="11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8E48DF-780F-BFF1-D2DF-B38105BCC1F5}"/>
              </a:ext>
            </a:extLst>
          </p:cNvPr>
          <p:cNvSpPr txBox="1"/>
          <p:nvPr/>
        </p:nvSpPr>
        <p:spPr>
          <a:xfrm>
            <a:off x="875858" y="4274856"/>
            <a:ext cx="4057777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Alerts and actions 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DC949E47-7443-9F60-B89C-B7869F5EB6FF}"/>
              </a:ext>
            </a:extLst>
          </p:cNvPr>
          <p:cNvSpPr txBox="1"/>
          <p:nvPr/>
        </p:nvSpPr>
        <p:spPr>
          <a:xfrm>
            <a:off x="876676" y="3369209"/>
            <a:ext cx="405777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system-wide plans to support local and national response which plan for the future  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63106264-3C03-F4AB-2077-7FAE6F1D62C0}"/>
              </a:ext>
            </a:extLst>
          </p:cNvPr>
          <p:cNvSpPr txBox="1"/>
          <p:nvPr/>
        </p:nvSpPr>
        <p:spPr>
          <a:xfrm>
            <a:off x="875858" y="1456736"/>
            <a:ext cx="4058595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All-hazards, One Health approach, publishing evidence and findings </a:t>
            </a:r>
            <a:endParaRPr lang="en-GB" sz="11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Graphic 2050" descr="Microscope with solid fill">
            <a:extLst>
              <a:ext uri="{FF2B5EF4-FFF2-40B4-BE49-F238E27FC236}">
                <a16:creationId xmlns:a16="http://schemas.microsoft.com/office/drawing/2014/main" id="{D3E45122-FE5D-8D74-2A54-C1D13FC78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751" y="1385854"/>
            <a:ext cx="710574" cy="710574"/>
          </a:xfrm>
          <a:prstGeom prst="rect">
            <a:avLst/>
          </a:prstGeom>
        </p:spPr>
      </p:pic>
      <p:pic>
        <p:nvPicPr>
          <p:cNvPr id="2052" name="Graphic 2051" descr="Users with solid fill">
            <a:extLst>
              <a:ext uri="{FF2B5EF4-FFF2-40B4-BE49-F238E27FC236}">
                <a16:creationId xmlns:a16="http://schemas.microsoft.com/office/drawing/2014/main" id="{AE57F006-2C38-719C-7FBD-14EE41794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751" y="4814635"/>
            <a:ext cx="710574" cy="710574"/>
          </a:xfrm>
          <a:prstGeom prst="rect">
            <a:avLst/>
          </a:prstGeom>
        </p:spPr>
      </p:pic>
      <p:pic>
        <p:nvPicPr>
          <p:cNvPr id="2053" name="Graphic 2052" descr="Needle with solid fill">
            <a:extLst>
              <a:ext uri="{FF2B5EF4-FFF2-40B4-BE49-F238E27FC236}">
                <a16:creationId xmlns:a16="http://schemas.microsoft.com/office/drawing/2014/main" id="{8108E63E-DEDA-1B6C-0E33-BABD46A17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751" y="4077016"/>
            <a:ext cx="710574" cy="710574"/>
          </a:xfrm>
          <a:prstGeom prst="rect">
            <a:avLst/>
          </a:prstGeom>
        </p:spPr>
      </p:pic>
      <p:pic>
        <p:nvPicPr>
          <p:cNvPr id="2054" name="Graphic 2053" descr="Medical with solid fill">
            <a:extLst>
              <a:ext uri="{FF2B5EF4-FFF2-40B4-BE49-F238E27FC236}">
                <a16:creationId xmlns:a16="http://schemas.microsoft.com/office/drawing/2014/main" id="{A4DDFCEF-90FE-2776-A5A3-A4AA53965D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751" y="3298327"/>
            <a:ext cx="710574" cy="710574"/>
          </a:xfrm>
          <a:prstGeom prst="rect">
            <a:avLst/>
          </a:prstGeom>
        </p:spPr>
      </p:pic>
      <p:pic>
        <p:nvPicPr>
          <p:cNvPr id="2055" name="Graphic 2054" descr="Warning with solid fill">
            <a:extLst>
              <a:ext uri="{FF2B5EF4-FFF2-40B4-BE49-F238E27FC236}">
                <a16:creationId xmlns:a16="http://schemas.microsoft.com/office/drawing/2014/main" id="{A8AF1C13-2B1C-9ACC-A4C7-AB65A80BAF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5751" y="2310468"/>
            <a:ext cx="710574" cy="710574"/>
          </a:xfrm>
          <a:prstGeom prst="rect">
            <a:avLst/>
          </a:prstGeom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87AE8769-5FA2-632E-4763-17A0F6DB8E94}"/>
              </a:ext>
            </a:extLst>
          </p:cNvPr>
          <p:cNvSpPr txBox="1"/>
          <p:nvPr/>
        </p:nvSpPr>
        <p:spPr>
          <a:xfrm>
            <a:off x="876676" y="2381350"/>
            <a:ext cx="405777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sz="11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Whole-of-government, multidisciplinary approach at local, regional and global levels </a:t>
            </a:r>
          </a:p>
        </p:txBody>
      </p: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F879FB22-252B-0CB2-076F-B9AF85BF904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703" y="3230834"/>
            <a:ext cx="2391412" cy="2314174"/>
          </a:xfrm>
          <a:prstGeom prst="rect">
            <a:avLst/>
          </a:prstGeom>
        </p:spPr>
      </p:pic>
      <p:pic>
        <p:nvPicPr>
          <p:cNvPr id="2059" name="Picture 2">
            <a:extLst>
              <a:ext uri="{FF2B5EF4-FFF2-40B4-BE49-F238E27FC236}">
                <a16:creationId xmlns:a16="http://schemas.microsoft.com/office/drawing/2014/main" id="{356FFFDF-A5A4-2A23-2565-502E2466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013" y="3212391"/>
            <a:ext cx="2320604" cy="23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0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7">
            <a:extLst>
              <a:ext uri="{FF2B5EF4-FFF2-40B4-BE49-F238E27FC236}">
                <a16:creationId xmlns:a16="http://schemas.microsoft.com/office/drawing/2014/main" id="{F1C12111-027F-7B4B-B772-C36D4926C5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-3008" r="-338" b="2406"/>
          <a:stretch/>
        </p:blipFill>
        <p:spPr>
          <a:xfrm>
            <a:off x="0" y="0"/>
            <a:ext cx="12233077" cy="6898370"/>
          </a:xfrm>
          <a:prstGeom prst="rect">
            <a:avLst/>
          </a:prstGeom>
        </p:spPr>
      </p:pic>
      <p:pic>
        <p:nvPicPr>
          <p:cNvPr id="3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97065686-C4A6-2672-2D99-9F8838B141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" y="4698347"/>
            <a:ext cx="12182354" cy="21586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C273A15-728B-C08C-6F0C-A614F9DB398D}"/>
              </a:ext>
            </a:extLst>
          </p:cNvPr>
          <p:cNvSpPr>
            <a:spLocks noGrp="1"/>
          </p:cNvSpPr>
          <p:nvPr/>
        </p:nvSpPr>
        <p:spPr>
          <a:xfrm>
            <a:off x="6351916" y="1771024"/>
            <a:ext cx="5577863" cy="110531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C70BA"/>
                </a:solidFill>
                <a:latin typeface="Futura Std Light" panose="020B04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0D149-C534-DB38-1027-7FEE7F2C5558}"/>
              </a:ext>
            </a:extLst>
          </p:cNvPr>
          <p:cNvSpPr txBox="1"/>
          <p:nvPr/>
        </p:nvSpPr>
        <p:spPr>
          <a:xfrm>
            <a:off x="1655350" y="614183"/>
            <a:ext cx="51935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F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Prepare.</a:t>
            </a:r>
          </a:p>
          <a:p>
            <a:endParaRPr lang="en-GB" sz="5400" b="1" dirty="0">
              <a:solidFill>
                <a:srgbClr val="0F3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Respond.</a:t>
            </a:r>
          </a:p>
          <a:p>
            <a:endParaRPr lang="en-GB" sz="5400" b="1" dirty="0">
              <a:solidFill>
                <a:srgbClr val="0F3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5400" b="1" dirty="0">
                <a:solidFill>
                  <a:srgbClr val="D5B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Build.</a:t>
            </a:r>
          </a:p>
        </p:txBody>
      </p:sp>
      <p:pic>
        <p:nvPicPr>
          <p:cNvPr id="5" name="Picture 4" descr="A black background with a green line&#10;&#10;Description automatically generated">
            <a:extLst>
              <a:ext uri="{FF2B5EF4-FFF2-40B4-BE49-F238E27FC236}">
                <a16:creationId xmlns:a16="http://schemas.microsoft.com/office/drawing/2014/main" id="{5B2B85B9-9A95-CD6D-F049-EFC0B9952E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05715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4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A960ED-47B2-D462-F312-69C61D51A602}"/>
              </a:ext>
            </a:extLst>
          </p:cNvPr>
          <p:cNvGrpSpPr/>
          <p:nvPr/>
        </p:nvGrpSpPr>
        <p:grpSpPr>
          <a:xfrm>
            <a:off x="-84221" y="-1"/>
            <a:ext cx="12404558" cy="6942222"/>
            <a:chOff x="-3717" y="-1"/>
            <a:chExt cx="12195718" cy="6865708"/>
          </a:xfrm>
        </p:grpSpPr>
        <p:pic>
          <p:nvPicPr>
            <p:cNvPr id="39" name="Picture 38" descr="A person and person standing next to each other&#10;&#10;Description automatically generated">
              <a:extLst>
                <a:ext uri="{FF2B5EF4-FFF2-40B4-BE49-F238E27FC236}">
                  <a16:creationId xmlns:a16="http://schemas.microsoft.com/office/drawing/2014/main" id="{E3A36072-AED6-5E5D-FFA2-B74AB0B3C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4442" y="4515953"/>
              <a:ext cx="3713019" cy="2342046"/>
            </a:xfrm>
            <a:prstGeom prst="rect">
              <a:avLst/>
            </a:prstGeom>
          </p:spPr>
        </p:pic>
        <p:pic>
          <p:nvPicPr>
            <p:cNvPr id="24" name="Picture 23" descr="A person standing in front of a white board&#10;&#10;Description automatically generated">
              <a:extLst>
                <a:ext uri="{FF2B5EF4-FFF2-40B4-BE49-F238E27FC236}">
                  <a16:creationId xmlns:a16="http://schemas.microsoft.com/office/drawing/2014/main" id="{5BEE48FC-5D5D-B531-8AD4-17B3E190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4459" y="-1"/>
              <a:ext cx="4783822" cy="2266784"/>
            </a:xfrm>
            <a:prstGeom prst="rect">
              <a:avLst/>
            </a:prstGeom>
          </p:spPr>
        </p:pic>
        <p:pic>
          <p:nvPicPr>
            <p:cNvPr id="32" name="Picture 31" descr="A person in a lab coat and gloves&#10;&#10;Description automatically generated">
              <a:extLst>
                <a:ext uri="{FF2B5EF4-FFF2-40B4-BE49-F238E27FC236}">
                  <a16:creationId xmlns:a16="http://schemas.microsoft.com/office/drawing/2014/main" id="{2697A32D-76E5-CBFC-ACFD-199ABE402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4173" y="2274491"/>
              <a:ext cx="4777828" cy="2327555"/>
            </a:xfrm>
            <a:prstGeom prst="rect">
              <a:avLst/>
            </a:prstGeom>
          </p:spPr>
        </p:pic>
        <p:pic>
          <p:nvPicPr>
            <p:cNvPr id="36" name="Picture 35" descr="A person working on a machine&#10;&#10;Description automatically generated">
              <a:extLst>
                <a:ext uri="{FF2B5EF4-FFF2-40B4-BE49-F238E27FC236}">
                  <a16:creationId xmlns:a16="http://schemas.microsoft.com/office/drawing/2014/main" id="{2041FDFC-D843-94FD-E41B-FADA23AA9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17" y="4515954"/>
              <a:ext cx="3857620" cy="2342046"/>
            </a:xfrm>
            <a:prstGeom prst="rect">
              <a:avLst/>
            </a:prstGeom>
          </p:spPr>
        </p:pic>
        <p:pic>
          <p:nvPicPr>
            <p:cNvPr id="22" name="Picture 21" descr="A person and person in white coats&#10;&#10;Description automatically generated">
              <a:extLst>
                <a:ext uri="{FF2B5EF4-FFF2-40B4-BE49-F238E27FC236}">
                  <a16:creationId xmlns:a16="http://schemas.microsoft.com/office/drawing/2014/main" id="{52C2ACFE-9D6F-6E54-B067-D59ACCEE2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"/>
            <a:stretch/>
          </p:blipFill>
          <p:spPr>
            <a:xfrm>
              <a:off x="0" y="-1"/>
              <a:ext cx="7414172" cy="4515954"/>
            </a:xfrm>
            <a:prstGeom prst="rect">
              <a:avLst/>
            </a:prstGeom>
          </p:spPr>
        </p:pic>
        <p:pic>
          <p:nvPicPr>
            <p:cNvPr id="28" name="Picture 27" descr="A person and person in lab coats pointing at a computer screen&#10;&#10;Description automatically generated">
              <a:extLst>
                <a:ext uri="{FF2B5EF4-FFF2-40B4-BE49-F238E27FC236}">
                  <a16:creationId xmlns:a16="http://schemas.microsoft.com/office/drawing/2014/main" id="{7F4135DC-C308-C4BF-D0E5-2EB40CFA1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8277" y="4538152"/>
              <a:ext cx="4752200" cy="2327555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7EF69E-7B37-1A2A-F9E3-56A4906EEA63}"/>
                </a:ext>
              </a:extLst>
            </p:cNvPr>
            <p:cNvSpPr/>
            <p:nvPr/>
          </p:nvSpPr>
          <p:spPr>
            <a:xfrm>
              <a:off x="6763" y="0"/>
              <a:ext cx="12178473" cy="6857999"/>
            </a:xfrm>
            <a:prstGeom prst="rect">
              <a:avLst/>
            </a:prstGeom>
            <a:solidFill>
              <a:srgbClr val="003A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Single Corner Rounded 34">
              <a:extLst>
                <a:ext uri="{FF2B5EF4-FFF2-40B4-BE49-F238E27FC236}">
                  <a16:creationId xmlns:a16="http://schemas.microsoft.com/office/drawing/2014/main" id="{A07E6602-B375-5E6B-4740-85E758954B2E}"/>
                </a:ext>
              </a:extLst>
            </p:cNvPr>
            <p:cNvSpPr/>
            <p:nvPr/>
          </p:nvSpPr>
          <p:spPr>
            <a:xfrm rot="10800000" flipH="1">
              <a:off x="11236" y="2970274"/>
              <a:ext cx="7404459" cy="1535430"/>
            </a:xfrm>
            <a:prstGeom prst="round1Rect">
              <a:avLst>
                <a:gd name="adj" fmla="val 50000"/>
              </a:avLst>
            </a:prstGeom>
            <a:solidFill>
              <a:srgbClr val="003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D82CAB-0A39-2BE6-084C-7832436D3E29}"/>
                </a:ext>
              </a:extLst>
            </p:cNvPr>
            <p:cNvSpPr txBox="1"/>
            <p:nvPr/>
          </p:nvSpPr>
          <p:spPr>
            <a:xfrm>
              <a:off x="492433" y="3500180"/>
              <a:ext cx="7277166" cy="45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GB" sz="2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hank you 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29D46FB-0998-F26B-1FAA-8AD0E91681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0" y="247985"/>
            <a:ext cx="1065457" cy="1024762"/>
          </a:xfrm>
          <a:prstGeom prst="rect">
            <a:avLst/>
          </a:prstGeom>
        </p:spPr>
      </p:pic>
      <p:pic>
        <p:nvPicPr>
          <p:cNvPr id="5" name="Image 2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CB24E155-8EAD-4AFC-4278-5376045CF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3000"/>
          </a:blip>
          <a:stretch>
            <a:fillRect/>
          </a:stretch>
        </p:blipFill>
        <p:spPr>
          <a:xfrm>
            <a:off x="-84221" y="4566279"/>
            <a:ext cx="12397677" cy="23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769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D098C86-F8D2-F249-BAB5-E044350BD1C8}" vid="{6A992130-8C8A-3442-A735-C67414F479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c0f2c8-51f7-495d-a454-42413d559956" xsi:nil="true"/>
    <lcf76f155ced4ddcb4097134ff3c332f xmlns="edbc6619-208e-4139-904a-e28b829ed0c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0C26ED75B6F42858795A942B8A417" ma:contentTypeVersion="18" ma:contentTypeDescription="Crée un document." ma:contentTypeScope="" ma:versionID="d182f3109876402847789c0f9bf19ada">
  <xsd:schema xmlns:xsd="http://www.w3.org/2001/XMLSchema" xmlns:xs="http://www.w3.org/2001/XMLSchema" xmlns:p="http://schemas.microsoft.com/office/2006/metadata/properties" xmlns:ns2="edbc6619-208e-4139-904a-e28b829ed0c5" xmlns:ns3="7ec0f2c8-51f7-495d-a454-42413d559956" targetNamespace="http://schemas.microsoft.com/office/2006/metadata/properties" ma:root="true" ma:fieldsID="494e0b62db10ba8905d94693a82a3b61" ns2:_="" ns3:_="">
    <xsd:import namespace="edbc6619-208e-4139-904a-e28b829ed0c5"/>
    <xsd:import namespace="7ec0f2c8-51f7-495d-a454-42413d5599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c6619-208e-4139-904a-e28b829ed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992fa3da-db31-45ba-92de-38f16e295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c0f2c8-51f7-495d-a454-42413d5599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d0e3ae4-a038-4907-b63c-24631858edc7}" ma:internalName="TaxCatchAll" ma:showField="CatchAllData" ma:web="7ec0f2c8-51f7-495d-a454-42413d5599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B55188-8CDF-4A1D-91FA-091453C6DC21}">
  <ds:schemaRefs>
    <ds:schemaRef ds:uri="http://purl.org/dc/elements/1.1/"/>
    <ds:schemaRef ds:uri="http://schemas.microsoft.com/office/infopath/2007/PartnerControls"/>
    <ds:schemaRef ds:uri="63b6d487-a7b1-4004-8c9f-3b776e0e5b05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d0a3a5a1-cf36-4c20-a1a5-4e1bb406372b"/>
    <ds:schemaRef ds:uri="http://www.w3.org/XML/1998/namespace"/>
    <ds:schemaRef ds:uri="http://purl.org/dc/dcmitype/"/>
    <ds:schemaRef ds:uri="7ec0f2c8-51f7-495d-a454-42413d559956"/>
    <ds:schemaRef ds:uri="edbc6619-208e-4139-904a-e28b829ed0c5"/>
  </ds:schemaRefs>
</ds:datastoreItem>
</file>

<file path=customXml/itemProps2.xml><?xml version="1.0" encoding="utf-8"?>
<ds:datastoreItem xmlns:ds="http://schemas.openxmlformats.org/officeDocument/2006/customXml" ds:itemID="{AF18387B-3CA9-4B04-8AEE-0AA6BC015F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8DF733-7CAD-4134-BAA2-D0C1AFA33A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bc6619-208e-4139-904a-e28b829ed0c5"/>
    <ds:schemaRef ds:uri="7ec0f2c8-51f7-495d-a454-42413d5599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222</Words>
  <Application>Microsoft Macintosh PowerPoint</Application>
  <PresentationFormat>Widescreen</PresentationFormat>
  <Paragraphs>36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Futura Std Light</vt:lpstr>
      <vt:lpstr>Helvetica</vt:lpstr>
      <vt:lpstr>Symbol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Dearnaley</dc:creator>
  <cp:lastModifiedBy>Lynnette Lytle</cp:lastModifiedBy>
  <cp:revision>6</cp:revision>
  <dcterms:created xsi:type="dcterms:W3CDTF">2024-08-20T07:18:18Z</dcterms:created>
  <dcterms:modified xsi:type="dcterms:W3CDTF">2024-11-19T22:24:27Z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0x01010033A0C26ED75B6F42858795A942B8A417</vt:lpwstr>
  </property>
  <property fmtid="{D5CDD505-2E9C-101B-9397-08002B2CF9AE}" pid="3" name="MediaServiceImageTags">
    <vt:lpwstr/>
  </property>
</Properties>
</file>