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6765186" r:id="rId5"/>
    <p:sldId id="16765182" r:id="rId6"/>
    <p:sldId id="16765205" r:id="rId7"/>
    <p:sldId id="16765194" r:id="rId8"/>
    <p:sldId id="16765204" r:id="rId9"/>
    <p:sldId id="16765195" r:id="rId10"/>
    <p:sldId id="16765196" r:id="rId11"/>
    <p:sldId id="16765201" r:id="rId12"/>
    <p:sldId id="16765199" r:id="rId13"/>
    <p:sldId id="16765206" r:id="rId14"/>
    <p:sldId id="1676517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E45"/>
    <a:srgbClr val="0F3858"/>
    <a:srgbClr val="2C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" autoAdjust="0"/>
    <p:restoredTop sz="77921" autoAdjust="0"/>
  </p:normalViewPr>
  <p:slideViewPr>
    <p:cSldViewPr snapToGrid="0">
      <p:cViewPr varScale="1">
        <p:scale>
          <a:sx n="87" d="100"/>
          <a:sy n="87" d="100"/>
        </p:scale>
        <p:origin x="1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notesViewPr>
    <p:cSldViewPr snapToGrid="0">
      <p:cViewPr>
        <p:scale>
          <a:sx n="1" d="2"/>
          <a:sy n="1" d="2"/>
        </p:scale>
        <p:origin x="1856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AEC42-D649-4260-B911-E7837C5CA6F4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DF032A3F-E541-4755-A7F0-8E19E84E7C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2400" b="1" dirty="0"/>
            <a:t>NPHIs provide </a:t>
          </a:r>
          <a:r>
            <a:rPr lang="en-US" sz="2400" b="1" u="sng" dirty="0"/>
            <a:t>workforce, expertise, and knowledge </a:t>
          </a:r>
          <a:r>
            <a:rPr lang="en-US" sz="2400" b="1" dirty="0"/>
            <a:t>to health security matters :</a:t>
          </a:r>
          <a:endParaRPr lang="zh-CN" sz="2400" b="1" dirty="0"/>
        </a:p>
      </dgm:t>
    </dgm:pt>
    <dgm:pt modelId="{EEE7EC61-4560-4075-965A-CF6E2FA78A34}" type="parTrans" cxnId="{8ED036C6-D1A6-41AE-BCB6-E1CC803F1416}">
      <dgm:prSet/>
      <dgm:spPr/>
      <dgm:t>
        <a:bodyPr/>
        <a:lstStyle/>
        <a:p>
          <a:endParaRPr lang="zh-CN" altLang="en-US" sz="2400" b="1"/>
        </a:p>
      </dgm:t>
    </dgm:pt>
    <dgm:pt modelId="{7DC8A096-D6FC-462B-AFED-11E181CD89DE}" type="sibTrans" cxnId="{8ED036C6-D1A6-41AE-BCB6-E1CC803F1416}">
      <dgm:prSet/>
      <dgm:spPr/>
      <dgm:t>
        <a:bodyPr/>
        <a:lstStyle/>
        <a:p>
          <a:endParaRPr lang="zh-CN" altLang="en-US" sz="2400" b="1"/>
        </a:p>
      </dgm:t>
    </dgm:pt>
    <dgm:pt modelId="{0293EA8E-086B-48BC-B336-D0010A39540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/>
            <a:t>1. NPHIs across the world have been at the frontline of the response to public health emergencies domestically and globally</a:t>
          </a:r>
          <a:endParaRPr lang="zh-CN" sz="1800" b="1" dirty="0"/>
        </a:p>
      </dgm:t>
    </dgm:pt>
    <dgm:pt modelId="{5CACC511-201F-4EB3-9A57-B3E616C583F3}" type="parTrans" cxnId="{AEA06DA2-3844-43B7-8391-A6D3D9341C88}">
      <dgm:prSet/>
      <dgm:spPr/>
      <dgm:t>
        <a:bodyPr/>
        <a:lstStyle/>
        <a:p>
          <a:endParaRPr lang="zh-CN" altLang="en-US" sz="2400" b="1"/>
        </a:p>
      </dgm:t>
    </dgm:pt>
    <dgm:pt modelId="{C20FFD2D-9526-4D13-A79D-24B4219E1980}" type="sibTrans" cxnId="{AEA06DA2-3844-43B7-8391-A6D3D9341C88}">
      <dgm:prSet/>
      <dgm:spPr/>
      <dgm:t>
        <a:bodyPr/>
        <a:lstStyle/>
        <a:p>
          <a:endParaRPr lang="zh-CN" altLang="en-US" sz="2400" b="1"/>
        </a:p>
      </dgm:t>
    </dgm:pt>
    <dgm:pt modelId="{BA4FA4BD-4A33-431C-B8EA-024D20FBE44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/>
            <a:t>2. NPHIs provide evidence-based advices in shaping public health security legislations and policies </a:t>
          </a:r>
          <a:endParaRPr lang="zh-CN" sz="1800" b="1" dirty="0"/>
        </a:p>
      </dgm:t>
    </dgm:pt>
    <dgm:pt modelId="{D062B58B-C65C-43FB-A02D-E8A2BA99D445}" type="parTrans" cxnId="{3F75246F-7334-4436-BEBB-3C9650DD9D28}">
      <dgm:prSet/>
      <dgm:spPr/>
      <dgm:t>
        <a:bodyPr/>
        <a:lstStyle/>
        <a:p>
          <a:endParaRPr lang="zh-CN" altLang="en-US" sz="2400" b="1"/>
        </a:p>
      </dgm:t>
    </dgm:pt>
    <dgm:pt modelId="{4341FBAA-3762-4374-A9D4-AEA04EAF96A4}" type="sibTrans" cxnId="{3F75246F-7334-4436-BEBB-3C9650DD9D28}">
      <dgm:prSet/>
      <dgm:spPr/>
      <dgm:t>
        <a:bodyPr/>
        <a:lstStyle/>
        <a:p>
          <a:endParaRPr lang="zh-CN" altLang="en-US" sz="2400" b="1"/>
        </a:p>
      </dgm:t>
    </dgm:pt>
    <dgm:pt modelId="{11717945-2509-401E-8C7B-4E86F8CEAC7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/>
            <a:t>3. NPHIs are leading the efforts of core capacity building for public health emergencies</a:t>
          </a:r>
          <a:endParaRPr lang="zh-CN" sz="1800" b="1" dirty="0"/>
        </a:p>
      </dgm:t>
    </dgm:pt>
    <dgm:pt modelId="{FC08D64C-84A5-4FC6-9276-5553E082526B}" type="parTrans" cxnId="{989F33B2-390A-4B1D-BB13-88CA68A77D62}">
      <dgm:prSet/>
      <dgm:spPr/>
      <dgm:t>
        <a:bodyPr/>
        <a:lstStyle/>
        <a:p>
          <a:endParaRPr lang="zh-CN" altLang="en-US"/>
        </a:p>
      </dgm:t>
    </dgm:pt>
    <dgm:pt modelId="{6F7A2C8D-1845-47B1-982C-449B113CE608}" type="sibTrans" cxnId="{989F33B2-390A-4B1D-BB13-88CA68A77D62}">
      <dgm:prSet/>
      <dgm:spPr/>
      <dgm:t>
        <a:bodyPr/>
        <a:lstStyle/>
        <a:p>
          <a:endParaRPr lang="zh-CN" altLang="en-US"/>
        </a:p>
      </dgm:t>
    </dgm:pt>
    <dgm:pt modelId="{7A01222B-A9CF-4CCF-8ED6-E95B760D7672}" type="pres">
      <dgm:prSet presAssocID="{F6CAEC42-D649-4260-B911-E7837C5CA6F4}" presName="linear" presStyleCnt="0">
        <dgm:presLayoutVars>
          <dgm:animLvl val="lvl"/>
          <dgm:resizeHandles val="exact"/>
        </dgm:presLayoutVars>
      </dgm:prSet>
      <dgm:spPr/>
    </dgm:pt>
    <dgm:pt modelId="{90E3B786-0B29-4CAB-B3D4-3DDF0F87EB7B}" type="pres">
      <dgm:prSet presAssocID="{DF032A3F-E541-4755-A7F0-8E19E84E7C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CD8918-6DCD-4E87-B579-FB622D99F229}" type="pres">
      <dgm:prSet presAssocID="{7DC8A096-D6FC-462B-AFED-11E181CD89DE}" presName="spacer" presStyleCnt="0"/>
      <dgm:spPr/>
    </dgm:pt>
    <dgm:pt modelId="{6F484F9D-4ECA-417B-AAC3-89E4B3E42DB5}" type="pres">
      <dgm:prSet presAssocID="{0293EA8E-086B-48BC-B336-D0010A3954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6BDBF1-1769-4DCE-9049-0DEED869821E}" type="pres">
      <dgm:prSet presAssocID="{C20FFD2D-9526-4D13-A79D-24B4219E1980}" presName="spacer" presStyleCnt="0"/>
      <dgm:spPr/>
    </dgm:pt>
    <dgm:pt modelId="{53DFC893-0167-4089-9AF3-10C9398820A5}" type="pres">
      <dgm:prSet presAssocID="{BA4FA4BD-4A33-431C-B8EA-024D20FBE4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959C46-42CF-4AC8-A680-D5899B5F9E5F}" type="pres">
      <dgm:prSet presAssocID="{4341FBAA-3762-4374-A9D4-AEA04EAF96A4}" presName="spacer" presStyleCnt="0"/>
      <dgm:spPr/>
    </dgm:pt>
    <dgm:pt modelId="{1EB9316A-A873-4A1B-9539-0AC912002689}" type="pres">
      <dgm:prSet presAssocID="{11717945-2509-401E-8C7B-4E86F8CEAC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186AE18-96A2-4ECE-84D7-CF4BACD913BD}" type="presOf" srcId="{F6CAEC42-D649-4260-B911-E7837C5CA6F4}" destId="{7A01222B-A9CF-4CCF-8ED6-E95B760D7672}" srcOrd="0" destOrd="0" presId="urn:microsoft.com/office/officeart/2005/8/layout/vList2#1"/>
    <dgm:cxn modelId="{72F38F1D-EBFF-49A8-BAB1-6E5DA9198A66}" type="presOf" srcId="{11717945-2509-401E-8C7B-4E86F8CEAC74}" destId="{1EB9316A-A873-4A1B-9539-0AC912002689}" srcOrd="0" destOrd="0" presId="urn:microsoft.com/office/officeart/2005/8/layout/vList2#1"/>
    <dgm:cxn modelId="{7187B263-1DF1-4136-9B1B-BFA0359960BA}" type="presOf" srcId="{BA4FA4BD-4A33-431C-B8EA-024D20FBE440}" destId="{53DFC893-0167-4089-9AF3-10C9398820A5}" srcOrd="0" destOrd="0" presId="urn:microsoft.com/office/officeart/2005/8/layout/vList2#1"/>
    <dgm:cxn modelId="{3F75246F-7334-4436-BEBB-3C9650DD9D28}" srcId="{F6CAEC42-D649-4260-B911-E7837C5CA6F4}" destId="{BA4FA4BD-4A33-431C-B8EA-024D20FBE440}" srcOrd="2" destOrd="0" parTransId="{D062B58B-C65C-43FB-A02D-E8A2BA99D445}" sibTransId="{4341FBAA-3762-4374-A9D4-AEA04EAF96A4}"/>
    <dgm:cxn modelId="{ABE64F9B-5D81-4087-89D4-96339AF01386}" type="presOf" srcId="{DF032A3F-E541-4755-A7F0-8E19E84E7C6B}" destId="{90E3B786-0B29-4CAB-B3D4-3DDF0F87EB7B}" srcOrd="0" destOrd="0" presId="urn:microsoft.com/office/officeart/2005/8/layout/vList2#1"/>
    <dgm:cxn modelId="{AEA06DA2-3844-43B7-8391-A6D3D9341C88}" srcId="{F6CAEC42-D649-4260-B911-E7837C5CA6F4}" destId="{0293EA8E-086B-48BC-B336-D0010A395401}" srcOrd="1" destOrd="0" parTransId="{5CACC511-201F-4EB3-9A57-B3E616C583F3}" sibTransId="{C20FFD2D-9526-4D13-A79D-24B4219E1980}"/>
    <dgm:cxn modelId="{EA2ABBAA-6360-4297-9DBA-0C1B7FAFCFA5}" type="presOf" srcId="{0293EA8E-086B-48BC-B336-D0010A395401}" destId="{6F484F9D-4ECA-417B-AAC3-89E4B3E42DB5}" srcOrd="0" destOrd="0" presId="urn:microsoft.com/office/officeart/2005/8/layout/vList2#1"/>
    <dgm:cxn modelId="{989F33B2-390A-4B1D-BB13-88CA68A77D62}" srcId="{F6CAEC42-D649-4260-B911-E7837C5CA6F4}" destId="{11717945-2509-401E-8C7B-4E86F8CEAC74}" srcOrd="3" destOrd="0" parTransId="{FC08D64C-84A5-4FC6-9276-5553E082526B}" sibTransId="{6F7A2C8D-1845-47B1-982C-449B113CE608}"/>
    <dgm:cxn modelId="{8ED036C6-D1A6-41AE-BCB6-E1CC803F1416}" srcId="{F6CAEC42-D649-4260-B911-E7837C5CA6F4}" destId="{DF032A3F-E541-4755-A7F0-8E19E84E7C6B}" srcOrd="0" destOrd="0" parTransId="{EEE7EC61-4560-4075-965A-CF6E2FA78A34}" sibTransId="{7DC8A096-D6FC-462B-AFED-11E181CD89DE}"/>
    <dgm:cxn modelId="{32E8279D-B326-4050-A85F-170D93FC3F09}" type="presParOf" srcId="{7A01222B-A9CF-4CCF-8ED6-E95B760D7672}" destId="{90E3B786-0B29-4CAB-B3D4-3DDF0F87EB7B}" srcOrd="0" destOrd="0" presId="urn:microsoft.com/office/officeart/2005/8/layout/vList2#1"/>
    <dgm:cxn modelId="{A40F8185-C6DB-4906-8DDE-9DF48CD83B75}" type="presParOf" srcId="{7A01222B-A9CF-4CCF-8ED6-E95B760D7672}" destId="{28CD8918-6DCD-4E87-B579-FB622D99F229}" srcOrd="1" destOrd="0" presId="urn:microsoft.com/office/officeart/2005/8/layout/vList2#1"/>
    <dgm:cxn modelId="{7D063D16-EAD7-43AE-894C-6D622BC0C0AA}" type="presParOf" srcId="{7A01222B-A9CF-4CCF-8ED6-E95B760D7672}" destId="{6F484F9D-4ECA-417B-AAC3-89E4B3E42DB5}" srcOrd="2" destOrd="0" presId="urn:microsoft.com/office/officeart/2005/8/layout/vList2#1"/>
    <dgm:cxn modelId="{0AF88A9D-2465-4C1E-BB6E-176D56EE67C4}" type="presParOf" srcId="{7A01222B-A9CF-4CCF-8ED6-E95B760D7672}" destId="{266BDBF1-1769-4DCE-9049-0DEED869821E}" srcOrd="3" destOrd="0" presId="urn:microsoft.com/office/officeart/2005/8/layout/vList2#1"/>
    <dgm:cxn modelId="{4A0AC96B-091E-4F54-AE0D-9180E4B5E529}" type="presParOf" srcId="{7A01222B-A9CF-4CCF-8ED6-E95B760D7672}" destId="{53DFC893-0167-4089-9AF3-10C9398820A5}" srcOrd="4" destOrd="0" presId="urn:microsoft.com/office/officeart/2005/8/layout/vList2#1"/>
    <dgm:cxn modelId="{4F1D8B35-49B5-46E4-8ECE-A6C86943717D}" type="presParOf" srcId="{7A01222B-A9CF-4CCF-8ED6-E95B760D7672}" destId="{57959C46-42CF-4AC8-A680-D5899B5F9E5F}" srcOrd="5" destOrd="0" presId="urn:microsoft.com/office/officeart/2005/8/layout/vList2#1"/>
    <dgm:cxn modelId="{AC2C134E-7ACB-4CA4-9FD3-116568805375}" type="presParOf" srcId="{7A01222B-A9CF-4CCF-8ED6-E95B760D7672}" destId="{1EB9316A-A873-4A1B-9539-0AC912002689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B786-0B29-4CAB-B3D4-3DDF0F87EB7B}">
      <dsp:nvSpPr>
        <dsp:cNvPr id="0" name=""/>
        <dsp:cNvSpPr/>
      </dsp:nvSpPr>
      <dsp:spPr bwMode="white">
        <a:xfrm>
          <a:off x="0" y="0"/>
          <a:ext cx="5717788" cy="90475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NPHIs provide </a:t>
          </a:r>
          <a:r>
            <a:rPr lang="en-US" sz="2400" b="1" u="sng" kern="1200" dirty="0"/>
            <a:t>workforce, expertise, and knowledge </a:t>
          </a:r>
          <a:r>
            <a:rPr lang="en-US" sz="2400" b="1" kern="1200" dirty="0"/>
            <a:t>to health security matters :</a:t>
          </a:r>
          <a:endParaRPr lang="zh-CN" sz="2400" b="1" kern="1200" dirty="0"/>
        </a:p>
      </dsp:txBody>
      <dsp:txXfrm>
        <a:off x="0" y="0"/>
        <a:ext cx="5717788" cy="904753"/>
      </dsp:txXfrm>
    </dsp:sp>
    <dsp:sp modelId="{6F484F9D-4ECA-417B-AAC3-89E4B3E42DB5}">
      <dsp:nvSpPr>
        <dsp:cNvPr id="0" name=""/>
        <dsp:cNvSpPr/>
      </dsp:nvSpPr>
      <dsp:spPr bwMode="white">
        <a:xfrm>
          <a:off x="0" y="919128"/>
          <a:ext cx="5717788" cy="90475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1. NPHIs across the world have been at the frontline of the response to public health emergencies domestically and globally</a:t>
          </a:r>
          <a:endParaRPr lang="zh-CN" sz="1800" b="1" kern="1200" dirty="0"/>
        </a:p>
      </dsp:txBody>
      <dsp:txXfrm>
        <a:off x="0" y="919128"/>
        <a:ext cx="5717788" cy="904753"/>
      </dsp:txXfrm>
    </dsp:sp>
    <dsp:sp modelId="{53DFC893-0167-4089-9AF3-10C9398820A5}">
      <dsp:nvSpPr>
        <dsp:cNvPr id="0" name=""/>
        <dsp:cNvSpPr/>
      </dsp:nvSpPr>
      <dsp:spPr bwMode="white">
        <a:xfrm>
          <a:off x="0" y="1838255"/>
          <a:ext cx="5717788" cy="90475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2. NPHIs provide evidence-based advices in shaping public health security legislations and policies </a:t>
          </a:r>
          <a:endParaRPr lang="zh-CN" sz="1800" b="1" kern="1200" dirty="0"/>
        </a:p>
      </dsp:txBody>
      <dsp:txXfrm>
        <a:off x="0" y="1838255"/>
        <a:ext cx="5717788" cy="904753"/>
      </dsp:txXfrm>
    </dsp:sp>
    <dsp:sp modelId="{1EB9316A-A873-4A1B-9539-0AC912002689}">
      <dsp:nvSpPr>
        <dsp:cNvPr id="0" name=""/>
        <dsp:cNvSpPr/>
      </dsp:nvSpPr>
      <dsp:spPr bwMode="white">
        <a:xfrm>
          <a:off x="0" y="2757383"/>
          <a:ext cx="5717788" cy="90475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3. NPHIs are leading the efforts of core capacity building for public health emergencies</a:t>
          </a:r>
          <a:endParaRPr lang="zh-CN" sz="1800" b="1" kern="1200" dirty="0"/>
        </a:p>
      </dsp:txBody>
      <dsp:txXfrm>
        <a:off x="0" y="2757383"/>
        <a:ext cx="5717788" cy="90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rPr lang="en-US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CEC859A-5609-E44D-A2E5-50FAA3A6E458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DC8001-8FE8-40A8-9219-384F892CC0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CEC859A-5609-E44D-A2E5-50FAA3A6E45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CEC859A-5609-E44D-A2E5-50FAA3A6E458}" type="slidenum">
              <a:rPr lang="en-US" altLang="zh-CN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742E2BE0-EDD1-4F54-9DFA-2506F969F5E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CEC859A-5609-E44D-A2E5-50FAA3A6E458}" type="slidenum">
              <a:rPr lang="en-US" altLang="zh-CN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CEC859A-5609-E44D-A2E5-50FAA3A6E458}" type="slidenum">
              <a:rPr lang="en-US" altLang="zh-CN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742E2BE0-EDD1-4F54-9DFA-2506F969F5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CEC859A-5609-E44D-A2E5-50FAA3A6E458}" type="slidenum">
              <a:rPr lang="en-US" altLang="zh-CN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F639-11CE-47EF-89B8-EB7B9E007B87}" type="datetime1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1C2-BEB2-47DF-BB0A-A94DB9FDE7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6834" y="1587377"/>
            <a:ext cx="11106151" cy="4519084"/>
          </a:xfrm>
        </p:spPr>
        <p:txBody>
          <a:bodyPr/>
          <a:lstStyle>
            <a:lvl1pPr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defRPr sz="1865" b="1" baseline="0"/>
            </a:lvl1pPr>
            <a:lvl2pPr marL="228600" indent="-22860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400"/>
            </a:lvl2pPr>
            <a:lvl3pPr marL="457200" indent="-22860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defRPr sz="1600" baseline="0"/>
            </a:lvl3pPr>
            <a:lvl4pPr marL="687705" indent="-23050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6305" indent="-22860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41" y="646262"/>
            <a:ext cx="11106151" cy="697577"/>
          </a:xfrm>
        </p:spPr>
        <p:txBody>
          <a:bodyPr/>
          <a:lstStyle>
            <a:lvl1pPr>
              <a:defRPr sz="2665" cap="none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68576" tIns="34289" rIns="68576" bIns="34289" numCol="1" anchor="t" anchorCtr="0" compatLnSpc="1"/>
          <a:lstStyle>
            <a:lvl1pPr algn="r" hangingPunct="0">
              <a:defRPr kumimoji="0" sz="135">
                <a:solidFill>
                  <a:srgbClr val="000000"/>
                </a:solidFill>
                <a:sym typeface="Helvetica" panose="020B0604020202020204" pitchFamily="2" charset="0"/>
              </a:defRPr>
            </a:lvl1pPr>
          </a:lstStyle>
          <a:p>
            <a:r>
              <a:rPr lang="en-US" altLang="en-US"/>
              <a:t>Harvard Global Health Governance Executive Course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13F7-8E35-4E5C-931E-A24C490E440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3349-22C8-4AB4-A745-72699350EF1B}" type="datetime1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B1C2-BEB2-47DF-BB0A-A94DB9FDE7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3377" y="658207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7" y="1880099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Image 5" descr="Une image contenant texte, Police, Graphique, capture d’écran&#10;&#10;Description générée automatiquement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70" b="16429"/>
          <a:stretch>
            <a:fillRect/>
          </a:stretch>
        </p:blipFill>
        <p:spPr>
          <a:xfrm>
            <a:off x="0" y="5541814"/>
            <a:ext cx="12182354" cy="1293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.xml"/><Relationship Id="rId7" Type="http://schemas.openxmlformats.org/officeDocument/2006/relationships/image" Target="../media/image1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jpeg"/><Relationship Id="rId4" Type="http://schemas.openxmlformats.org/officeDocument/2006/relationships/tags" Target="../tags/tag6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82" y="3698638"/>
            <a:ext cx="12178018" cy="1064577"/>
          </a:xfrm>
        </p:spPr>
        <p:txBody>
          <a:bodyPr>
            <a:normAutofit fontScale="90000"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F3858"/>
                </a:solidFill>
              </a:rPr>
              <a:t>Prof. </a:t>
            </a:r>
            <a:r>
              <a:rPr lang="en-US" sz="3600" b="1" dirty="0" err="1">
                <a:solidFill>
                  <a:srgbClr val="0F3858"/>
                </a:solidFill>
              </a:rPr>
              <a:t>Hongbing</a:t>
            </a:r>
            <a:r>
              <a:rPr lang="en-US" sz="3600" b="1" dirty="0">
                <a:solidFill>
                  <a:srgbClr val="0F3858"/>
                </a:solidFill>
              </a:rPr>
              <a:t> Shen</a:t>
            </a:r>
            <a:br>
              <a:rPr lang="en-US" sz="3600" b="1" dirty="0">
                <a:solidFill>
                  <a:srgbClr val="0F3858"/>
                </a:solidFill>
              </a:rPr>
            </a:br>
            <a:br>
              <a:rPr lang="en-US" dirty="0">
                <a:solidFill>
                  <a:srgbClr val="0F3858"/>
                </a:solidFill>
              </a:rPr>
            </a:br>
            <a:r>
              <a:rPr lang="en-US" sz="2200" dirty="0">
                <a:solidFill>
                  <a:srgbClr val="0F3858"/>
                </a:solidFill>
              </a:rPr>
              <a:t>Director-General, Chinese Center for Disease Control and Prevention</a:t>
            </a:r>
            <a:br>
              <a:rPr lang="en-US" sz="2200" dirty="0">
                <a:solidFill>
                  <a:srgbClr val="0F3858"/>
                </a:solidFill>
              </a:rPr>
            </a:br>
            <a:r>
              <a:rPr lang="en-US" sz="2200" dirty="0">
                <a:solidFill>
                  <a:srgbClr val="0F3858"/>
                </a:solidFill>
              </a:rPr>
              <a:t>Deputy Director-General, National Disease Control and Prevention Administration, P. R. China</a:t>
            </a:r>
            <a:endParaRPr lang="fr-FR" dirty="0">
              <a:solidFill>
                <a:srgbClr val="0F38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9253" y="982874"/>
            <a:ext cx="10178346" cy="144763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3600" b="1" kern="0" spc="200" dirty="0">
                <a:solidFill>
                  <a:srgbClr val="5AAE45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Optimize National Public Health Institutes in Safeguarding Global Health Security</a:t>
            </a:r>
          </a:p>
        </p:txBody>
      </p:sp>
      <p:pic>
        <p:nvPicPr>
          <p:cNvPr id="6" name="Image 5" descr="Une image contenant texte, Police, Graphique, capture d’écran&#10;&#10;Description générée automatiqueme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70" b="16429"/>
          <a:stretch>
            <a:fillRect/>
          </a:stretch>
        </p:blipFill>
        <p:spPr>
          <a:xfrm>
            <a:off x="0" y="5541814"/>
            <a:ext cx="12182354" cy="12930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055" y="1002030"/>
            <a:ext cx="3705860" cy="2564130"/>
          </a:xfrm>
          <a:prstGeom prst="ellipse">
            <a:avLst/>
          </a:prstGeom>
          <a:ln>
            <a:noFill/>
          </a:ln>
          <a:effectLst>
            <a:softEdge rad="114300"/>
          </a:effectLst>
        </p:spPr>
      </p:pic>
      <p:pic>
        <p:nvPicPr>
          <p:cNvPr id="4" name="图片 3" descr="微信图片_202409022306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8825" y="3759200"/>
            <a:ext cx="3693795" cy="254254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841115" y="1316355"/>
            <a:ext cx="5043170" cy="451929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ClrTx/>
            </a:pPr>
            <a:r>
              <a:rPr lang="en-US" altLang="zh-CN" sz="1800" b="1" dirty="0">
                <a:ea typeface="宋体" panose="02010600030101010101" pitchFamily="2" charset="-122"/>
              </a:rPr>
              <a:t>Founding partner of Africa CDC</a:t>
            </a:r>
          </a:p>
          <a:p>
            <a:pPr lvl="2">
              <a:lnSpc>
                <a:spcPct val="100000"/>
              </a:lnSpc>
            </a:pPr>
            <a:r>
              <a:rPr lang="en-US" altLang="zh-CN" dirty="0"/>
              <a:t>Joined the ACDC task force meeting and multinational working group meeting</a:t>
            </a:r>
          </a:p>
          <a:p>
            <a:pPr lvl="2">
              <a:lnSpc>
                <a:spcPct val="100000"/>
              </a:lnSpc>
            </a:pPr>
            <a:r>
              <a:rPr lang="en-US" altLang="zh-CN" dirty="0"/>
              <a:t>Provided support in implementation plan drafting, RCC selection and external evaluation</a:t>
            </a:r>
          </a:p>
          <a:p>
            <a:pPr lvl="2">
              <a:lnSpc>
                <a:spcPct val="100000"/>
              </a:lnSpc>
            </a:pPr>
            <a:r>
              <a:rPr lang="en-US" altLang="zh-CN" dirty="0"/>
              <a:t>Trained ACDC fellows </a:t>
            </a:r>
          </a:p>
          <a:p>
            <a:pPr lvl="1">
              <a:lnSpc>
                <a:spcPct val="100000"/>
              </a:lnSpc>
              <a:buClrTx/>
            </a:pPr>
            <a:r>
              <a:rPr lang="it-IT" altLang="zh-CN" sz="1800" b="1" dirty="0">
                <a:ea typeface="宋体" panose="02010600030101010101" pitchFamily="2" charset="-122"/>
              </a:rPr>
              <a:t>BSL-3 Laboratory in Sierra Leone</a:t>
            </a:r>
          </a:p>
          <a:p>
            <a:pPr lvl="2">
              <a:lnSpc>
                <a:spcPct val="100000"/>
              </a:lnSpc>
              <a:buClrTx/>
            </a:pPr>
            <a:r>
              <a:rPr lang="en-US" altLang="zh-CN" dirty="0">
                <a:ea typeface="宋体" panose="02010600030101010101" pitchFamily="2" charset="-122"/>
              </a:rPr>
              <a:t>Since 2014, over 200 China CDC staff were deployed to the lab for short and long-term support</a:t>
            </a:r>
          </a:p>
          <a:p>
            <a:pPr lvl="1">
              <a:lnSpc>
                <a:spcPct val="100000"/>
              </a:lnSpc>
              <a:buClrTx/>
            </a:pPr>
            <a:r>
              <a:rPr lang="en-US" altLang="zh-CN" sz="1800" b="1" dirty="0">
                <a:ea typeface="宋体" panose="02010600030101010101" pitchFamily="2" charset="-122"/>
              </a:rPr>
              <a:t>Assigned senior experts working in Africa CDC</a:t>
            </a:r>
          </a:p>
          <a:p>
            <a:pPr lvl="2">
              <a:lnSpc>
                <a:spcPct val="100000"/>
              </a:lnSpc>
            </a:pPr>
            <a:r>
              <a:rPr lang="en-US" altLang="zh-CN" dirty="0"/>
              <a:t> 2 experts per year</a:t>
            </a:r>
          </a:p>
          <a:p>
            <a:pPr lvl="1">
              <a:lnSpc>
                <a:spcPct val="100000"/>
              </a:lnSpc>
              <a:buClrTx/>
            </a:pPr>
            <a:r>
              <a:rPr lang="en-US" altLang="zh-CN" sz="1800" b="1" dirty="0">
                <a:ea typeface="宋体" panose="02010600030101010101" pitchFamily="2" charset="-122"/>
              </a:rPr>
              <a:t> Convened high level meetings</a:t>
            </a:r>
          </a:p>
          <a:p>
            <a:pPr lvl="1">
              <a:lnSpc>
                <a:spcPct val="100000"/>
              </a:lnSpc>
              <a:buClrTx/>
            </a:pPr>
            <a:r>
              <a:rPr lang="en-US" altLang="zh-CN" sz="1800" b="1" dirty="0">
                <a:ea typeface="宋体" panose="02010600030101010101" pitchFamily="2" charset="-122"/>
              </a:rPr>
              <a:t> Bilateral visit exchange between China and African countries </a:t>
            </a:r>
            <a:endParaRPr lang="zh-CN" altLang="en-US" sz="1800" b="1" dirty="0"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4460"/>
            <a:ext cx="3909060" cy="2367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" y="1316355"/>
            <a:ext cx="3988435" cy="2459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11703" y="304560"/>
            <a:ext cx="6458245" cy="697577"/>
          </a:xfrm>
        </p:spPr>
        <p:txBody>
          <a:bodyPr/>
          <a:lstStyle/>
          <a:p>
            <a:r>
              <a:rPr lang="en-US" altLang="zh-CN" sz="2800" b="1" dirty="0"/>
              <a:t>China-Africa Collaboration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内容占位符 3" descr="设计文件2.jpg"/>
          <p:cNvPicPr preferRelativeResize="0"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8979535" cy="55416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345" y="2163445"/>
            <a:ext cx="6092825" cy="176784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>
                <a:solidFill>
                  <a:srgbClr val="5AAE45"/>
                </a:solidFill>
                <a:latin typeface="Colonna MT" panose="04020805060202030203" charset="0"/>
                <a:ea typeface="+mn-ea"/>
                <a:cs typeface="Colonna MT" panose="04020805060202030203" charset="0"/>
              </a:rPr>
              <a:t>Thank you</a:t>
            </a:r>
            <a:br>
              <a:rPr lang="en-US" sz="4800" b="1" spc="300" dirty="0">
                <a:solidFill>
                  <a:schemeClr val="accent1"/>
                </a:solidFill>
                <a:latin typeface="+mj-lt"/>
                <a:cs typeface="+mj-lt"/>
              </a:rPr>
            </a:br>
            <a:br>
              <a:rPr lang="en-US" sz="2000" b="1" spc="300" dirty="0">
                <a:solidFill>
                  <a:schemeClr val="accent1"/>
                </a:solidFill>
                <a:latin typeface="+mj-lt"/>
                <a:cs typeface="+mj-lt"/>
              </a:rPr>
            </a:br>
            <a:endParaRPr lang="en-US" sz="2000" b="1" spc="300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04375" y="2103755"/>
            <a:ext cx="180213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altLang="zh-CN" sz="4000" b="1" i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 Pro" panose="02000506040000020004" charset="0"/>
                <a:ea typeface="-apple-system"/>
                <a:cs typeface="Advent Pro" panose="02000506040000020004" charset="0"/>
              </a:rPr>
              <a:t>Origado</a:t>
            </a:r>
          </a:p>
        </p:txBody>
      </p:sp>
      <p:pic>
        <p:nvPicPr>
          <p:cNvPr id="6" name="Image 5" descr="Une image contenant texte, Police, Graphique, capture d’écran&#10;&#10;Description générée automatiqueme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70" b="16429"/>
          <a:stretch>
            <a:fillRect/>
          </a:stretch>
        </p:blipFill>
        <p:spPr>
          <a:xfrm>
            <a:off x="0" y="5541814"/>
            <a:ext cx="12182354" cy="1293091"/>
          </a:xfrm>
          <a:prstGeom prst="rect">
            <a:avLst/>
          </a:prstGeom>
        </p:spPr>
      </p:pic>
      <p:pic>
        <p:nvPicPr>
          <p:cNvPr id="3" name="Picture 15" descr="未标题-1 拷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4980" y="3401060"/>
            <a:ext cx="2150110" cy="2140585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95" y="384175"/>
            <a:ext cx="11263630" cy="575945"/>
          </a:xfrm>
        </p:spPr>
        <p:txBody>
          <a:bodyPr>
            <a:noAutofit/>
          </a:bodyPr>
          <a:lstStyle/>
          <a:p>
            <a:r>
              <a:rPr lang="en-US" b="1" kern="0" dirty="0">
                <a:solidFill>
                  <a:srgbClr val="2C70BA"/>
                </a:solidFill>
                <a:uFillTx/>
              </a:rPr>
              <a:t>Recognizing NPHIs’ central role in addressing public health security</a:t>
            </a:r>
          </a:p>
        </p:txBody>
      </p:sp>
      <p:graphicFrame>
        <p:nvGraphicFramePr>
          <p:cNvPr id="20" name="图示 19"/>
          <p:cNvGraphicFramePr/>
          <p:nvPr/>
        </p:nvGraphicFramePr>
        <p:xfrm>
          <a:off x="831850" y="1597996"/>
          <a:ext cx="5717788" cy="366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 descr="Une image contenant texte, Police, Graphique, capture d’écran&#10;&#10;Description générée automatiquemen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81" b="19424"/>
          <a:stretch>
            <a:fillRect/>
          </a:stretch>
        </p:blipFill>
        <p:spPr>
          <a:xfrm>
            <a:off x="0" y="5660148"/>
            <a:ext cx="12182354" cy="11914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7232" y="2674225"/>
            <a:ext cx="2218989" cy="8194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4890" y="1749778"/>
            <a:ext cx="1991765" cy="8578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5491" y="1905395"/>
            <a:ext cx="1134874" cy="9859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419" y="3158942"/>
            <a:ext cx="1439359" cy="1080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224" y="4565868"/>
            <a:ext cx="1192019" cy="4936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811821" y="1154863"/>
            <a:ext cx="3060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NPHIs in over 100 countries</a:t>
            </a:r>
            <a:endParaRPr lang="zh-CN" altLang="en-US" sz="20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8098" y="4648807"/>
            <a:ext cx="2393416" cy="601826"/>
          </a:xfrm>
          <a:prstGeom prst="rect">
            <a:avLst/>
          </a:prstGeom>
        </p:spPr>
      </p:pic>
      <p:pic>
        <p:nvPicPr>
          <p:cNvPr id="1030" name="Picture 6" descr="Kadazandusun Cultural Association Sabah (KDCA) Logo PNG Vector (AI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7073" y="3505062"/>
            <a:ext cx="965895" cy="8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03243" y="3303174"/>
            <a:ext cx="1333500" cy="11811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84381" y="4373299"/>
            <a:ext cx="905878" cy="9865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-12700" y="3467100"/>
            <a:ext cx="12214225" cy="339026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4" name="Text Box 25"/>
          <p:cNvSpPr txBox="1">
            <a:spLocks noChangeArrowheads="1"/>
          </p:cNvSpPr>
          <p:nvPr/>
        </p:nvSpPr>
        <p:spPr bwMode="gray">
          <a:xfrm>
            <a:off x="1900195" y="2611590"/>
            <a:ext cx="955666" cy="1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48600" rIns="945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1050" b="1" i="0" u="none" strike="noStrike" kern="1200" cap="none" spc="0" normalizeH="0" baseline="0" noProof="1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666" name="Text Box 34"/>
          <p:cNvSpPr txBox="1">
            <a:spLocks noChangeArrowheads="1"/>
          </p:cNvSpPr>
          <p:nvPr/>
        </p:nvSpPr>
        <p:spPr bwMode="gray">
          <a:xfrm>
            <a:off x="4354767" y="4210625"/>
            <a:ext cx="1366820" cy="1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48600" rIns="945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795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1" lang="en-US" altLang="zh-CN" sz="105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667" name="Text Box 55"/>
          <p:cNvSpPr txBox="1">
            <a:spLocks noChangeArrowheads="1"/>
          </p:cNvSpPr>
          <p:nvPr/>
        </p:nvSpPr>
        <p:spPr bwMode="gray">
          <a:xfrm>
            <a:off x="-40109" y="2553169"/>
            <a:ext cx="11191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48600" rIns="945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Hand, foot and mouth disease in Cambodia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3" name="右箭头 52"/>
          <p:cNvSpPr/>
          <p:nvPr/>
        </p:nvSpPr>
        <p:spPr bwMode="auto">
          <a:xfrm>
            <a:off x="-97790" y="3002996"/>
            <a:ext cx="12416442" cy="68103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9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669" name="Text Box 35"/>
          <p:cNvSpPr txBox="1">
            <a:spLocks noChangeArrowheads="1"/>
          </p:cNvSpPr>
          <p:nvPr/>
        </p:nvSpPr>
        <p:spPr bwMode="gray">
          <a:xfrm>
            <a:off x="1949205" y="2418755"/>
            <a:ext cx="1116146" cy="7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48600" rIns="94500">
            <a:spAutoFit/>
          </a:bodyPr>
          <a:lstStyle>
            <a:defPPr>
              <a:defRPr lang="zh-CN"/>
            </a:defPPr>
            <a:lvl1pPr marL="171450" indent="-171450" eaLnBrk="0" hangingPunct="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kumimoji="1" sz="1200" b="1">
                <a:solidFill>
                  <a:srgbClr val="4F81BD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Eobla</a:t>
            </a: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 in West Africa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Typhoon in Philippine</a:t>
            </a:r>
          </a:p>
        </p:txBody>
      </p:sp>
      <p:sp>
        <p:nvSpPr>
          <p:cNvPr id="27670" name="Text Box 35"/>
          <p:cNvSpPr txBox="1">
            <a:spLocks noChangeArrowheads="1"/>
          </p:cNvSpPr>
          <p:nvPr/>
        </p:nvSpPr>
        <p:spPr bwMode="gray">
          <a:xfrm>
            <a:off x="4109977" y="2714957"/>
            <a:ext cx="930469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48600" rIns="94500">
            <a:spAutoFit/>
          </a:bodyPr>
          <a:lstStyle>
            <a:defPPr>
              <a:defRPr lang="zh-CN"/>
            </a:defPPr>
            <a:lvl1pPr marL="171450" indent="-171450" eaLnBrk="0" hangingPunct="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kumimoji="1" sz="1200" b="1">
                <a:solidFill>
                  <a:srgbClr val="4F81BD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Yellow fever in Agra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27674" name="文本框 3"/>
          <p:cNvSpPr txBox="1">
            <a:spLocks noChangeArrowheads="1"/>
          </p:cNvSpPr>
          <p:nvPr/>
        </p:nvSpPr>
        <p:spPr bwMode="auto">
          <a:xfrm>
            <a:off x="224577" y="3276886"/>
            <a:ext cx="955664" cy="1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2012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675" name="文本框 3"/>
          <p:cNvSpPr txBox="1">
            <a:spLocks noChangeArrowheads="1"/>
          </p:cNvSpPr>
          <p:nvPr/>
        </p:nvSpPr>
        <p:spPr bwMode="auto">
          <a:xfrm>
            <a:off x="970690" y="3270810"/>
            <a:ext cx="955664" cy="1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2013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676" name="文本框 3"/>
          <p:cNvSpPr txBox="1">
            <a:spLocks noChangeArrowheads="1"/>
          </p:cNvSpPr>
          <p:nvPr/>
        </p:nvSpPr>
        <p:spPr bwMode="auto">
          <a:xfrm>
            <a:off x="2056847" y="3263355"/>
            <a:ext cx="955664" cy="1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2014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677" name="文本框 3"/>
          <p:cNvSpPr txBox="1">
            <a:spLocks noChangeArrowheads="1"/>
          </p:cNvSpPr>
          <p:nvPr/>
        </p:nvSpPr>
        <p:spPr bwMode="auto">
          <a:xfrm>
            <a:off x="3123839" y="3269590"/>
            <a:ext cx="955664" cy="1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2015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678" name="文本框 3"/>
          <p:cNvSpPr txBox="1">
            <a:spLocks noChangeArrowheads="1"/>
          </p:cNvSpPr>
          <p:nvPr/>
        </p:nvSpPr>
        <p:spPr bwMode="auto">
          <a:xfrm>
            <a:off x="4096907" y="3266053"/>
            <a:ext cx="955664" cy="1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2016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680" name="Line 19"/>
          <p:cNvSpPr>
            <a:spLocks noChangeShapeType="1"/>
          </p:cNvSpPr>
          <p:nvPr/>
        </p:nvSpPr>
        <p:spPr bwMode="gray">
          <a:xfrm flipV="1">
            <a:off x="911424" y="3548138"/>
            <a:ext cx="0" cy="591014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681" name="Line 19"/>
          <p:cNvSpPr>
            <a:spLocks noChangeShapeType="1"/>
          </p:cNvSpPr>
          <p:nvPr/>
        </p:nvSpPr>
        <p:spPr bwMode="gray">
          <a:xfrm flipV="1">
            <a:off x="1991544" y="3548138"/>
            <a:ext cx="0" cy="591014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682" name="Line 19"/>
          <p:cNvSpPr>
            <a:spLocks noChangeShapeType="1"/>
          </p:cNvSpPr>
          <p:nvPr/>
        </p:nvSpPr>
        <p:spPr bwMode="gray">
          <a:xfrm flipV="1">
            <a:off x="3143672" y="3547370"/>
            <a:ext cx="0" cy="583371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951" name="Text Box 32"/>
          <p:cNvSpPr txBox="1">
            <a:spLocks noChangeArrowheads="1"/>
          </p:cNvSpPr>
          <p:nvPr/>
        </p:nvSpPr>
        <p:spPr bwMode="gray">
          <a:xfrm>
            <a:off x="926754" y="3604998"/>
            <a:ext cx="1133649" cy="11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48600" rIns="945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H7N9</a:t>
            </a:r>
          </a:p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Earthquake,Lushan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Radioactive contamination of food in Xinjiang</a:t>
            </a:r>
            <a:endParaRPr kumimoji="1" lang="en-US" altLang="zh-CN" sz="1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654" name="Line 19"/>
          <p:cNvSpPr>
            <a:spLocks noChangeShapeType="1"/>
          </p:cNvSpPr>
          <p:nvPr/>
        </p:nvSpPr>
        <p:spPr bwMode="gray">
          <a:xfrm flipV="1">
            <a:off x="4099625" y="3562382"/>
            <a:ext cx="0" cy="570149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5" name="矩形 5"/>
          <p:cNvSpPr>
            <a:spLocks noChangeArrowheads="1"/>
          </p:cNvSpPr>
          <p:nvPr/>
        </p:nvSpPr>
        <p:spPr bwMode="auto">
          <a:xfrm>
            <a:off x="-41275" y="3562350"/>
            <a:ext cx="1120140" cy="13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West Nile Virus Disease</a:t>
            </a: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Earthquake,Yiliang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PUA,Yunnan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657" name="矩形 6"/>
          <p:cNvSpPr>
            <a:spLocks noChangeArrowheads="1"/>
          </p:cNvSpPr>
          <p:nvPr/>
        </p:nvSpPr>
        <p:spPr bwMode="auto">
          <a:xfrm>
            <a:off x="1963022" y="3546949"/>
            <a:ext cx="1280765" cy="183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Pneumonic plague epidemic in </a:t>
            </a: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Jiuquan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Earthquake,Ludian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Poisoning by pseudomonas coir in </a:t>
            </a: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Wenshan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658" name="矩形 7"/>
          <p:cNvSpPr>
            <a:spLocks noChangeArrowheads="1"/>
          </p:cNvSpPr>
          <p:nvPr/>
        </p:nvSpPr>
        <p:spPr bwMode="auto">
          <a:xfrm>
            <a:off x="3112000" y="3534725"/>
            <a:ext cx="1018887" cy="13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MERS,Guangdong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Explosion at Tianjin Port</a:t>
            </a: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Earthquake,Shigatse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659" name="矩形 8"/>
          <p:cNvSpPr>
            <a:spLocks noChangeArrowheads="1"/>
          </p:cNvSpPr>
          <p:nvPr/>
        </p:nvSpPr>
        <p:spPr bwMode="auto">
          <a:xfrm>
            <a:off x="4077411" y="3565354"/>
            <a:ext cx="1132442" cy="11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ZIKA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Rhabdomyolysis </a:t>
            </a:r>
          </a:p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Yellow fever</a:t>
            </a:r>
          </a:p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Rift Valley Fever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gray">
          <a:xfrm>
            <a:off x="3094984" y="2770696"/>
            <a:ext cx="1190140" cy="4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97" tIns="64799" rIns="125997" bIns="45719">
            <a:spAutoFit/>
          </a:bodyPr>
          <a:lstStyle>
            <a:defPPr>
              <a:defRPr lang="zh-CN"/>
            </a:defPPr>
            <a:lvl1pPr marL="171450" indent="-171450" eaLnBrk="0" hangingPunct="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kumimoji="1" sz="1200" b="1">
                <a:solidFill>
                  <a:srgbClr val="4F81BD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Earthquake, Nepal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5971054" y="3215006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2018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9" name="文本框 3"/>
          <p:cNvSpPr txBox="1">
            <a:spLocks noChangeArrowheads="1"/>
          </p:cNvSpPr>
          <p:nvPr/>
        </p:nvSpPr>
        <p:spPr bwMode="auto">
          <a:xfrm>
            <a:off x="4983816" y="3220660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2017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0" name="矩形 8"/>
          <p:cNvSpPr>
            <a:spLocks noChangeArrowheads="1"/>
          </p:cNvSpPr>
          <p:nvPr/>
        </p:nvSpPr>
        <p:spPr bwMode="auto">
          <a:xfrm>
            <a:off x="5044926" y="3604998"/>
            <a:ext cx="784328" cy="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ts val="45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H7N9</a:t>
            </a: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Earthquake,Jiuzhaigou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" name="矩形 8"/>
          <p:cNvSpPr>
            <a:spLocks noChangeArrowheads="1"/>
          </p:cNvSpPr>
          <p:nvPr/>
        </p:nvSpPr>
        <p:spPr bwMode="auto">
          <a:xfrm>
            <a:off x="5014556" y="2350239"/>
            <a:ext cx="1050692" cy="82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97" tIns="64799" rIns="125997" bIns="45719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Plague in Malagasy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ZIKA ,Guyana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5953760" y="3524250"/>
            <a:ext cx="1101725" cy="1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Vaccine incident of Changsheng</a:t>
            </a: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VDPV Ⅱ in Xinjiang</a:t>
            </a: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Flooded in Sichuan and Gansu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gray">
          <a:xfrm>
            <a:off x="5942610" y="2818544"/>
            <a:ext cx="954490" cy="3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97" tIns="64799" rIns="125997" bIns="45719">
            <a:spAutoFit/>
          </a:bodyPr>
          <a:lstStyle>
            <a:defPPr>
              <a:defRPr lang="zh-CN"/>
            </a:defPPr>
            <a:lvl1pPr marL="171450" indent="-171450" eaLnBrk="0" hangingPunct="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kumimoji="1" sz="1200" b="1">
                <a:solidFill>
                  <a:srgbClr val="4F81BD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Ebola</a:t>
            </a:r>
            <a:r>
              <a:rPr kumimoji="1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，</a:t>
            </a: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 Congo</a:t>
            </a: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gray">
          <a:xfrm flipV="1">
            <a:off x="5087981" y="3557829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gray">
          <a:xfrm flipV="1">
            <a:off x="5951984" y="3554683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3"/>
          <p:cNvSpPr txBox="1">
            <a:spLocks noChangeArrowheads="1"/>
          </p:cNvSpPr>
          <p:nvPr/>
        </p:nvSpPr>
        <p:spPr bwMode="auto">
          <a:xfrm>
            <a:off x="7163681" y="3218892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2019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gray">
          <a:xfrm flipV="1">
            <a:off x="6973573" y="3562382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6941185" y="3533775"/>
            <a:ext cx="991870" cy="132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VDPV in Sichuan</a:t>
            </a: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Explosion at the </a:t>
            </a:r>
            <a:r>
              <a:rPr kumimoji="1" lang="en-US" altLang="zh-CN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Xiangshui</a:t>
            </a: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chemical plant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gray">
          <a:xfrm>
            <a:off x="6888086" y="2254287"/>
            <a:ext cx="135982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97" tIns="64799" rIns="125997" bIns="45719">
            <a:spAutoFit/>
          </a:bodyPr>
          <a:lstStyle>
            <a:defPPr>
              <a:defRPr lang="zh-CN"/>
            </a:defPPr>
            <a:lvl1pPr marL="171450" indent="-171450" eaLnBrk="0" hangingPunct="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kumimoji="1" sz="1200" b="1">
                <a:solidFill>
                  <a:srgbClr val="4F81BD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Diseases of unknown origin in Guyana</a:t>
            </a:r>
          </a:p>
          <a:p>
            <a:pPr marL="171450" marR="0" lvl="0" indent="-171450" algn="l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Ebola in Uganda</a:t>
            </a:r>
          </a:p>
        </p:txBody>
      </p:sp>
      <p:sp>
        <p:nvSpPr>
          <p:cNvPr id="2" name="波形 1"/>
          <p:cNvSpPr/>
          <p:nvPr/>
        </p:nvSpPr>
        <p:spPr>
          <a:xfrm>
            <a:off x="-12850" y="1560293"/>
            <a:ext cx="1439727" cy="631210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International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波形 41"/>
          <p:cNvSpPr/>
          <p:nvPr/>
        </p:nvSpPr>
        <p:spPr>
          <a:xfrm>
            <a:off x="10470021" y="4567327"/>
            <a:ext cx="1710503" cy="571636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Domestic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86314" y="5396924"/>
            <a:ext cx="5608279" cy="1061983"/>
            <a:chOff x="4865771" y="5556365"/>
            <a:chExt cx="6660927" cy="1032277"/>
          </a:xfrm>
        </p:grpSpPr>
        <p:pic>
          <p:nvPicPr>
            <p:cNvPr id="113" name="Picture 5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211" y="5559499"/>
              <a:ext cx="1263735" cy="10291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15" y="5579601"/>
              <a:ext cx="1874201" cy="10059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3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293" y="5556365"/>
              <a:ext cx="1268405" cy="10291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771" y="5567984"/>
              <a:ext cx="1612396" cy="10175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文本框 3"/>
          <p:cNvSpPr txBox="1">
            <a:spLocks noChangeArrowheads="1"/>
          </p:cNvSpPr>
          <p:nvPr/>
        </p:nvSpPr>
        <p:spPr bwMode="auto">
          <a:xfrm>
            <a:off x="8134646" y="3221662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2020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7" name="文本框 3"/>
          <p:cNvSpPr txBox="1">
            <a:spLocks noChangeArrowheads="1"/>
          </p:cNvSpPr>
          <p:nvPr/>
        </p:nvSpPr>
        <p:spPr bwMode="auto">
          <a:xfrm>
            <a:off x="8914452" y="3243415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2021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8" name="文本框 3"/>
          <p:cNvSpPr txBox="1">
            <a:spLocks noChangeArrowheads="1"/>
          </p:cNvSpPr>
          <p:nvPr/>
        </p:nvSpPr>
        <p:spPr bwMode="auto">
          <a:xfrm>
            <a:off x="9768408" y="3243415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2022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gray">
          <a:xfrm flipV="1">
            <a:off x="8914452" y="3570459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gray">
          <a:xfrm flipV="1">
            <a:off x="7880137" y="3562382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矩形 8"/>
          <p:cNvSpPr>
            <a:spLocks noChangeArrowheads="1"/>
          </p:cNvSpPr>
          <p:nvPr/>
        </p:nvSpPr>
        <p:spPr bwMode="auto">
          <a:xfrm>
            <a:off x="7863907" y="3570459"/>
            <a:ext cx="1052222" cy="12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COVID-19</a:t>
            </a:r>
          </a:p>
          <a:p>
            <a:pPr marL="140335" marR="0" lvl="0" indent="-140335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Flood disaster in related provinces along the Yangtze River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gray">
          <a:xfrm flipV="1">
            <a:off x="9878691" y="3554683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 8"/>
          <p:cNvSpPr>
            <a:spLocks noChangeArrowheads="1"/>
          </p:cNvSpPr>
          <p:nvPr/>
        </p:nvSpPr>
        <p:spPr bwMode="auto">
          <a:xfrm>
            <a:off x="8880475" y="3552190"/>
            <a:ext cx="109791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Earthquake, Yunnan and Qinghai</a:t>
            </a:r>
          </a:p>
        </p:txBody>
      </p:sp>
      <p:sp>
        <p:nvSpPr>
          <p:cNvPr id="55" name="矩形 8"/>
          <p:cNvSpPr>
            <a:spLocks noChangeArrowheads="1"/>
          </p:cNvSpPr>
          <p:nvPr/>
        </p:nvSpPr>
        <p:spPr bwMode="auto">
          <a:xfrm>
            <a:off x="9802495" y="3561080"/>
            <a:ext cx="100076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Earthquake, Sichuan</a:t>
            </a: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gray">
          <a:xfrm flipV="1">
            <a:off x="10632504" y="3554683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3"/>
          <p:cNvSpPr txBox="1">
            <a:spLocks noChangeArrowheads="1"/>
          </p:cNvSpPr>
          <p:nvPr/>
        </p:nvSpPr>
        <p:spPr bwMode="auto">
          <a:xfrm>
            <a:off x="10586350" y="3239400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2023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58" name="矩形 8"/>
          <p:cNvSpPr>
            <a:spLocks noChangeArrowheads="1"/>
          </p:cNvSpPr>
          <p:nvPr/>
        </p:nvSpPr>
        <p:spPr bwMode="auto">
          <a:xfrm>
            <a:off x="10638034" y="3528779"/>
            <a:ext cx="936919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Mpox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Flood in Beijing, Tianjin and Hebei</a:t>
            </a:r>
          </a:p>
        </p:txBody>
      </p:sp>
      <p:sp>
        <p:nvSpPr>
          <p:cNvPr id="60" name="文本框 3"/>
          <p:cNvSpPr txBox="1">
            <a:spLocks noChangeArrowheads="1"/>
          </p:cNvSpPr>
          <p:nvPr/>
        </p:nvSpPr>
        <p:spPr bwMode="auto">
          <a:xfrm>
            <a:off x="11352584" y="3239400"/>
            <a:ext cx="955664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2024</a:t>
            </a:r>
            <a:endParaRPr kumimoji="1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gray">
          <a:xfrm flipV="1">
            <a:off x="11424592" y="3562382"/>
            <a:ext cx="0" cy="59174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8"/>
          <p:cNvSpPr>
            <a:spLocks noChangeArrowheads="1"/>
          </p:cNvSpPr>
          <p:nvPr/>
        </p:nvSpPr>
        <p:spPr bwMode="auto">
          <a:xfrm>
            <a:off x="11352584" y="3614829"/>
            <a:ext cx="883656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40335" marR="0" lvl="0" indent="-14033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Measles in Xinjiang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5225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C6AC64-BD52-45F2-A0DD-7767C537FC8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gray">
          <a:xfrm>
            <a:off x="7932445" y="2525189"/>
            <a:ext cx="1359822" cy="6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97" tIns="64799" rIns="125997" bIns="45719">
            <a:spAutoFit/>
          </a:bodyPr>
          <a:lstStyle>
            <a:defPPr>
              <a:defRPr lang="zh-CN"/>
            </a:defPPr>
            <a:lvl1pPr marL="171450" indent="-171450" eaLnBrk="0" hangingPunct="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kumimoji="1" sz="1200" b="1">
                <a:solidFill>
                  <a:srgbClr val="4F81BD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34" charset="-127"/>
                <a:ea typeface="宋体" panose="02010600030101010101" pitchFamily="2" charset="-122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COVID-19, Iran, Italy, Iraq, Russia, Kuwait, Saudi</a:t>
            </a:r>
            <a:r>
              <a:rPr kumimoji="1" lang="en-US" altLang="zh-CN" sz="1000" b="1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 Arabia 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831215" y="502920"/>
            <a:ext cx="11263630" cy="575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1" kern="0" dirty="0">
                <a:uFillTx/>
                <a:sym typeface="+mn-ea"/>
              </a:rPr>
              <a:t>China CDC’s Field Response to public health emergencies</a:t>
            </a:r>
            <a:endParaRPr lang="en-US" b="1" kern="0" dirty="0">
              <a:solidFill>
                <a:srgbClr val="2C70BA"/>
              </a:solidFill>
              <a:uFillTx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标题 1"/>
          <p:cNvSpPr txBox="1">
            <a:spLocks noGrp="1"/>
          </p:cNvSpPr>
          <p:nvPr>
            <p:ph type="title"/>
          </p:nvPr>
        </p:nvSpPr>
        <p:spPr>
          <a:xfrm>
            <a:off x="507365" y="1347470"/>
            <a:ext cx="11193780" cy="631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1109345">
              <a:defRPr sz="2185"/>
            </a:pPr>
            <a:r>
              <a:rPr lang="en-US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Response </a:t>
            </a:r>
            <a:r>
              <a:rPr lang="en-US" altLang="zh-CN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71167" y="2048355"/>
            <a:ext cx="2757231" cy="727077"/>
            <a:chOff x="0" y="44636"/>
            <a:chExt cx="2067921" cy="545306"/>
          </a:xfrm>
        </p:grpSpPr>
        <p:sp>
          <p:nvSpPr>
            <p:cNvPr id="1175" name="矩形 4"/>
            <p:cNvSpPr/>
            <p:nvPr/>
          </p:nvSpPr>
          <p:spPr>
            <a:xfrm>
              <a:off x="0" y="44636"/>
              <a:ext cx="2060576" cy="545306"/>
            </a:xfrm>
            <a:prstGeom prst="rect">
              <a:avLst/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219200">
                <a:defRPr sz="16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华文细黑" panose="02010600040101010101" pitchFamily="2" charset="-122"/>
                </a:defRPr>
              </a:pPr>
              <a:endParaRPr sz="21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176" name="文本框 8"/>
            <p:cNvSpPr txBox="1"/>
            <p:nvPr/>
          </p:nvSpPr>
          <p:spPr>
            <a:xfrm>
              <a:off x="7346" y="105701"/>
              <a:ext cx="2060575" cy="285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6703" tIns="66703" rIns="66703" bIns="66703" numCol="1" anchor="t">
              <a:spAutoFit/>
            </a:bodyPr>
            <a:lstStyle/>
            <a:p>
              <a:pPr algn="ctr" defTabSz="1219200">
                <a:defRPr sz="1600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华文细黑" panose="02010600040101010101" pitchFamily="2" charset="-122"/>
                </a:defRPr>
              </a:pPr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华文细黑" panose="02010600040101010101" pitchFamily="2" charset="-122"/>
                </a:rPr>
                <a:t>IMS and key functions</a:t>
              </a: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6159500" y="2043115"/>
            <a:ext cx="2921000" cy="727079"/>
            <a:chOff x="0" y="-1"/>
            <a:chExt cx="2190750" cy="545308"/>
          </a:xfrm>
        </p:grpSpPr>
        <p:sp>
          <p:nvSpPr>
            <p:cNvPr id="1178" name="矩形 6"/>
            <p:cNvSpPr/>
            <p:nvPr/>
          </p:nvSpPr>
          <p:spPr>
            <a:xfrm>
              <a:off x="0" y="-1"/>
              <a:ext cx="2168526" cy="545308"/>
            </a:xfrm>
            <a:prstGeom prst="rect">
              <a:avLst/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219200">
                <a:defRPr>
                  <a:solidFill>
                    <a:srgbClr val="FFFFFF"/>
                  </a:solidFill>
                </a:defRPr>
              </a:pPr>
              <a:endParaRPr sz="240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179" name="文本框 11"/>
            <p:cNvSpPr txBox="1"/>
            <p:nvPr/>
          </p:nvSpPr>
          <p:spPr>
            <a:xfrm>
              <a:off x="0" y="31301"/>
              <a:ext cx="2190750" cy="470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6703" tIns="66703" rIns="66703" bIns="66703" numCol="1" anchor="t">
              <a:spAutoFit/>
            </a:bodyPr>
            <a:lstStyle>
              <a:lvl1pPr algn="ctr">
                <a:defRPr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华文细黑" panose="02010600040101010101" pitchFamily="2" charset="-122"/>
                </a:defRPr>
              </a:lvl1pPr>
            </a:lstStyle>
            <a:p>
              <a:pPr defTabSz="1219200"/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Requirements for operations</a:t>
              </a: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9159681" y="2030412"/>
            <a:ext cx="3032364" cy="728667"/>
            <a:chOff x="59384" y="-1"/>
            <a:chExt cx="2274271" cy="546499"/>
          </a:xfrm>
        </p:grpSpPr>
        <p:sp>
          <p:nvSpPr>
            <p:cNvPr id="1181" name="矩形 7"/>
            <p:cNvSpPr/>
            <p:nvPr/>
          </p:nvSpPr>
          <p:spPr>
            <a:xfrm>
              <a:off x="100012" y="-1"/>
              <a:ext cx="2192338" cy="546499"/>
            </a:xfrm>
            <a:prstGeom prst="rect">
              <a:avLst/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219200">
                <a:defRPr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华文细黑" panose="02010600040101010101" pitchFamily="2" charset="-122"/>
                </a:defRPr>
              </a:pPr>
              <a:endParaRPr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182" name="文本框 12"/>
            <p:cNvSpPr txBox="1"/>
            <p:nvPr/>
          </p:nvSpPr>
          <p:spPr>
            <a:xfrm>
              <a:off x="59384" y="115171"/>
              <a:ext cx="2274271" cy="285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6703" tIns="66703" rIns="66703" bIns="66703" numCol="1" anchor="t">
              <a:spAutoFit/>
            </a:bodyPr>
            <a:lstStyle>
              <a:lvl1pPr algn="ctr">
                <a:defRPr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华文细黑" panose="02010600040101010101" pitchFamily="2" charset="-122"/>
                </a:defRPr>
              </a:lvl1pPr>
            </a:lstStyle>
            <a:p>
              <a:pPr defTabSz="1219200"/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list for key roles</a:t>
              </a:r>
            </a:p>
          </p:txBody>
        </p:sp>
      </p:grpSp>
      <p:sp>
        <p:nvSpPr>
          <p:cNvPr id="1184" name="文本框 17"/>
          <p:cNvSpPr txBox="1"/>
          <p:nvPr/>
        </p:nvSpPr>
        <p:spPr>
          <a:xfrm>
            <a:off x="6152125" y="3493963"/>
            <a:ext cx="2774161" cy="2649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lIns="54423" tIns="54423" rIns="54423" bIns="54423">
            <a:spAutoFit/>
          </a:bodyPr>
          <a:lstStyle/>
          <a:p>
            <a:pPr marL="285750" indent="-285750" defTabSz="1219200">
              <a:lnSpc>
                <a:spcPts val="2135"/>
              </a:lnSpc>
              <a:spcBef>
                <a:spcPts val="535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33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华文细黑" panose="02010600040101010101" pitchFamily="2" charset="-122"/>
              </a:defRPr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华文细黑" panose="02010600040101010101" pitchFamily="2" charset="-122"/>
                <a:sym typeface="华文细黑" panose="02010600040101010101" pitchFamily="2" charset="-122"/>
              </a:rPr>
              <a:t>Planning</a:t>
            </a:r>
          </a:p>
          <a:p>
            <a:pPr marL="285750" indent="-285750" defTabSz="1219200">
              <a:lnSpc>
                <a:spcPts val="2135"/>
              </a:lnSpc>
              <a:spcBef>
                <a:spcPts val="535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33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华文细黑" panose="02010600040101010101" pitchFamily="2" charset="-122"/>
              </a:defRPr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华文细黑" panose="02010600040101010101" pitchFamily="2" charset="-122"/>
                <a:sym typeface="华文细黑" panose="02010600040101010101" pitchFamily="2" charset="-122"/>
              </a:rPr>
              <a:t>Human resource and RRT management</a:t>
            </a:r>
          </a:p>
          <a:p>
            <a:pPr marL="285750" indent="-285750" defTabSz="1219200">
              <a:lnSpc>
                <a:spcPts val="2135"/>
              </a:lnSpc>
              <a:spcBef>
                <a:spcPts val="535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33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华文细黑" panose="02010600040101010101" pitchFamily="2" charset="-122"/>
              </a:defRPr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华文细黑" panose="02010600040101010101" pitchFamily="2" charset="-122"/>
                <a:sym typeface="华文细黑" panose="02010600040101010101" pitchFamily="2" charset="-122"/>
              </a:rPr>
              <a:t>Deployment</a:t>
            </a:r>
            <a:endParaRPr sz="1600" b="1" dirty="0">
              <a:solidFill>
                <a:srgbClr val="333399"/>
              </a:solidFill>
              <a:latin typeface="+mj-lt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 marL="285750" indent="-285750" defTabSz="1219200">
              <a:lnSpc>
                <a:spcPts val="2135"/>
              </a:lnSpc>
              <a:spcBef>
                <a:spcPts val="535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33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华文细黑" panose="02010600040101010101" pitchFamily="2" charset="-122"/>
              </a:defRPr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华文细黑" panose="02010600040101010101" pitchFamily="2" charset="-122"/>
                <a:sym typeface="华文细黑" panose="02010600040101010101" pitchFamily="2" charset="-122"/>
              </a:rPr>
              <a:t>Security</a:t>
            </a:r>
            <a:endParaRPr sz="1600" b="1" dirty="0">
              <a:solidFill>
                <a:srgbClr val="333399"/>
              </a:solidFill>
              <a:latin typeface="+mj-lt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 marL="285750" indent="-285750" defTabSz="1219200">
              <a:lnSpc>
                <a:spcPts val="2135"/>
              </a:lnSpc>
              <a:spcBef>
                <a:spcPts val="535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33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华文细黑" panose="02010600040101010101" pitchFamily="2" charset="-122"/>
              </a:defRPr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华文细黑" panose="02010600040101010101" pitchFamily="2" charset="-122"/>
                <a:sym typeface="华文细黑" panose="02010600040101010101" pitchFamily="2" charset="-122"/>
              </a:rPr>
              <a:t>Logistic</a:t>
            </a:r>
            <a:endParaRPr sz="1600" b="1" dirty="0">
              <a:solidFill>
                <a:srgbClr val="333399"/>
              </a:solidFill>
              <a:latin typeface="+mj-lt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 marL="285750" indent="-285750" defTabSz="1219200">
              <a:lnSpc>
                <a:spcPts val="2135"/>
              </a:lnSpc>
              <a:spcBef>
                <a:spcPts val="535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33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华文细黑" panose="02010600040101010101" pitchFamily="2" charset="-122"/>
              </a:defRPr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华文细黑" panose="02010600040101010101" pitchFamily="2" charset="-122"/>
                <a:sym typeface="华文细黑" panose="02010600040101010101" pitchFamily="2" charset="-122"/>
              </a:rPr>
              <a:t>Confidentiality</a:t>
            </a:r>
          </a:p>
          <a:p>
            <a:pPr marL="285750" indent="-285750" defTabSz="1219200">
              <a:lnSpc>
                <a:spcPts val="2135"/>
              </a:lnSpc>
              <a:spcBef>
                <a:spcPts val="535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3333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华文细黑" panose="02010600040101010101" pitchFamily="2" charset="-122"/>
              </a:defRPr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华文细黑" panose="02010600040101010101" pitchFamily="2" charset="-122"/>
                <a:sym typeface="华文细黑" panose="02010600040101010101" pitchFamily="2" charset="-122"/>
              </a:rPr>
              <a:t>Others </a:t>
            </a:r>
            <a:endParaRPr sz="1600" b="1" dirty="0">
              <a:solidFill>
                <a:srgbClr val="333399"/>
              </a:solidFill>
              <a:latin typeface="+mj-lt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185" name="下箭头 5"/>
          <p:cNvSpPr/>
          <p:nvPr/>
        </p:nvSpPr>
        <p:spPr>
          <a:xfrm>
            <a:off x="1589619" y="2804979"/>
            <a:ext cx="144000" cy="4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954"/>
                </a:moveTo>
                <a:lnTo>
                  <a:pt x="5400" y="14954"/>
                </a:lnTo>
                <a:lnTo>
                  <a:pt x="5400" y="0"/>
                </a:lnTo>
                <a:lnTo>
                  <a:pt x="16200" y="0"/>
                </a:lnTo>
                <a:lnTo>
                  <a:pt x="16200" y="14954"/>
                </a:lnTo>
                <a:lnTo>
                  <a:pt x="21600" y="14954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357503"/>
                  <a:satOff val="54545"/>
                  <a:lumOff val="29273"/>
                </a:schemeClr>
              </a:gs>
              <a:gs pos="35000">
                <a:srgbClr val="BDD4FF"/>
              </a:gs>
              <a:gs pos="100000">
                <a:schemeClr val="accent1">
                  <a:hueOff val="418253"/>
                  <a:satOff val="54545"/>
                  <a:lumOff val="4249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 anchor="ctr"/>
          <a:lstStyle/>
          <a:p>
            <a:pPr algn="ctr" defTabSz="1219200"/>
            <a:endParaRPr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6" name="下箭头 18"/>
          <p:cNvSpPr/>
          <p:nvPr/>
        </p:nvSpPr>
        <p:spPr>
          <a:xfrm>
            <a:off x="4512735" y="2805114"/>
            <a:ext cx="144000" cy="433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880"/>
                </a:moveTo>
                <a:lnTo>
                  <a:pt x="5400" y="148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880"/>
                </a:lnTo>
                <a:lnTo>
                  <a:pt x="21600" y="1488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357503"/>
                  <a:satOff val="54545"/>
                  <a:lumOff val="29273"/>
                </a:schemeClr>
              </a:gs>
              <a:gs pos="35000">
                <a:srgbClr val="BDD4FF"/>
              </a:gs>
              <a:gs pos="100000">
                <a:schemeClr val="accent1">
                  <a:hueOff val="418253"/>
                  <a:satOff val="54545"/>
                  <a:lumOff val="4249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 anchor="ctr"/>
          <a:lstStyle/>
          <a:p>
            <a:pPr algn="ctr" defTabSz="1219200"/>
            <a:endParaRPr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7" name="下箭头 19"/>
          <p:cNvSpPr/>
          <p:nvPr/>
        </p:nvSpPr>
        <p:spPr>
          <a:xfrm>
            <a:off x="10579103" y="2809876"/>
            <a:ext cx="144000" cy="4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880"/>
                </a:moveTo>
                <a:lnTo>
                  <a:pt x="5400" y="148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880"/>
                </a:lnTo>
                <a:lnTo>
                  <a:pt x="21600" y="1488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357503"/>
                  <a:satOff val="54545"/>
                  <a:lumOff val="29273"/>
                </a:schemeClr>
              </a:gs>
              <a:gs pos="35000">
                <a:srgbClr val="BDD4FF"/>
              </a:gs>
              <a:gs pos="100000">
                <a:schemeClr val="accent1">
                  <a:hueOff val="418253"/>
                  <a:satOff val="54545"/>
                  <a:lumOff val="4249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 anchor="ctr"/>
          <a:lstStyle/>
          <a:p>
            <a:pPr algn="ctr" defTabSz="1219200"/>
            <a:endParaRPr sz="24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" name="组合 24"/>
          <p:cNvGrpSpPr/>
          <p:nvPr/>
        </p:nvGrpSpPr>
        <p:grpSpPr>
          <a:xfrm>
            <a:off x="3118602" y="2043116"/>
            <a:ext cx="3040903" cy="727079"/>
            <a:chOff x="0" y="-1"/>
            <a:chExt cx="2280675" cy="545308"/>
          </a:xfrm>
        </p:grpSpPr>
        <p:sp>
          <p:nvSpPr>
            <p:cNvPr id="1188" name="矩形 25"/>
            <p:cNvSpPr/>
            <p:nvPr/>
          </p:nvSpPr>
          <p:spPr>
            <a:xfrm>
              <a:off x="107389" y="-1"/>
              <a:ext cx="2058988" cy="545308"/>
            </a:xfrm>
            <a:prstGeom prst="rect">
              <a:avLst/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219200">
                <a:defRPr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华文细黑" panose="02010600040101010101" pitchFamily="2" charset="-122"/>
                </a:defRPr>
              </a:pPr>
              <a:endParaRPr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1189" name="文本框 8"/>
            <p:cNvSpPr txBox="1"/>
            <p:nvPr/>
          </p:nvSpPr>
          <p:spPr>
            <a:xfrm>
              <a:off x="0" y="31301"/>
              <a:ext cx="2280675" cy="470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6703" tIns="66703" rIns="66703" bIns="66703" numCol="1" anchor="t">
              <a:spAutoFit/>
            </a:bodyPr>
            <a:lstStyle>
              <a:lvl1pPr algn="ctr">
                <a:defRPr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华文细黑" panose="02010600040101010101" pitchFamily="2" charset="-122"/>
                </a:defRPr>
              </a:lvl1pPr>
            </a:lstStyle>
            <a:p>
              <a:pPr defTabSz="1219200"/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Activation procedures </a:t>
              </a:r>
            </a:p>
            <a:p>
              <a:pPr defTabSz="1219200"/>
              <a:r>
                <a:rPr lang="en-US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levels</a:t>
              </a:r>
            </a:p>
          </p:txBody>
        </p:sp>
      </p:grpSp>
      <p:sp>
        <p:nvSpPr>
          <p:cNvPr id="1191" name="下箭头 27"/>
          <p:cNvSpPr/>
          <p:nvPr/>
        </p:nvSpPr>
        <p:spPr>
          <a:xfrm>
            <a:off x="7509933" y="2817813"/>
            <a:ext cx="144000" cy="4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954"/>
                </a:moveTo>
                <a:lnTo>
                  <a:pt x="5400" y="14954"/>
                </a:lnTo>
                <a:lnTo>
                  <a:pt x="5400" y="0"/>
                </a:lnTo>
                <a:lnTo>
                  <a:pt x="16200" y="0"/>
                </a:lnTo>
                <a:lnTo>
                  <a:pt x="16200" y="14954"/>
                </a:lnTo>
                <a:lnTo>
                  <a:pt x="21600" y="14954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357503"/>
                  <a:satOff val="54545"/>
                  <a:lumOff val="29273"/>
                </a:schemeClr>
              </a:gs>
              <a:gs pos="35000">
                <a:srgbClr val="BDD4FF"/>
              </a:gs>
              <a:gs pos="100000">
                <a:schemeClr val="accent1">
                  <a:hueOff val="418253"/>
                  <a:satOff val="54545"/>
                  <a:lumOff val="4249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9" rIns="60959" anchor="ctr"/>
          <a:lstStyle/>
          <a:p>
            <a:pPr algn="ctr" defTabSz="1219200"/>
            <a:endParaRPr sz="240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192" name="表格 13"/>
          <p:cNvGraphicFramePr/>
          <p:nvPr/>
        </p:nvGraphicFramePr>
        <p:xfrm>
          <a:off x="3596221" y="3343275"/>
          <a:ext cx="2115737" cy="3038495"/>
        </p:xfrm>
        <a:graphic>
          <a:graphicData uri="http://schemas.openxmlformats.org/drawingml/2006/table">
            <a:tbl>
              <a:tblPr/>
              <a:tblGrid>
                <a:gridCol w="211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76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900" b="1" dirty="0">
                          <a:solidFill>
                            <a:srgbClr val="333399"/>
                          </a:solidFill>
                          <a:latin typeface="+mj-lt"/>
                          <a:ea typeface="华文细黑" panose="02010600040101010101" pitchFamily="2" charset="-122"/>
                          <a:cs typeface="华文细黑" panose="02010600040101010101" pitchFamily="2" charset="-122"/>
                          <a:sym typeface="华文细黑" panose="02010600040101010101" pitchFamily="2" charset="-122"/>
                        </a:rPr>
                        <a:t>WATCH</a:t>
                      </a:r>
                      <a:endParaRPr sz="1900" b="1" dirty="0">
                        <a:solidFill>
                          <a:srgbClr val="333399"/>
                        </a:solidFill>
                        <a:latin typeface="+mj-lt"/>
                        <a:ea typeface="华文细黑" panose="02010600040101010101" pitchFamily="2" charset="-122"/>
                        <a:cs typeface="华文细黑" panose="02010600040101010101" pitchFamily="2" charset="-122"/>
                        <a:sym typeface="华文细黑" panose="02010600040101010101" pitchFamily="2" charset="-122"/>
                      </a:endParaRPr>
                    </a:p>
                  </a:txBody>
                  <a:tcPr marL="33012" marR="33012" marT="33012" marB="33012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900" b="1" dirty="0">
                          <a:solidFill>
                            <a:srgbClr val="333399"/>
                          </a:solidFill>
                          <a:latin typeface="+mj-lt"/>
                          <a:ea typeface="华文细黑" panose="02010600040101010101" pitchFamily="2" charset="-122"/>
                          <a:cs typeface="华文细黑" panose="02010600040101010101" pitchFamily="2" charset="-122"/>
                          <a:sym typeface="华文细黑" panose="02010600040101010101" pitchFamily="2" charset="-122"/>
                        </a:rPr>
                        <a:t>ALERT</a:t>
                      </a:r>
                      <a:endParaRPr sz="1900" b="1" dirty="0">
                        <a:solidFill>
                          <a:srgbClr val="333399"/>
                        </a:solidFill>
                        <a:latin typeface="+mj-lt"/>
                        <a:ea typeface="华文细黑" panose="02010600040101010101" pitchFamily="2" charset="-122"/>
                        <a:cs typeface="华文细黑" panose="02010600040101010101" pitchFamily="2" charset="-122"/>
                        <a:sym typeface="华文细黑" panose="02010600040101010101" pitchFamily="2" charset="-122"/>
                      </a:endParaRPr>
                    </a:p>
                  </a:txBody>
                  <a:tcPr marL="33012" marR="33012" marT="33012" marB="33012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6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900" b="1" dirty="0">
                          <a:solidFill>
                            <a:srgbClr val="333399"/>
                          </a:solidFill>
                          <a:latin typeface="+mj-lt"/>
                          <a:ea typeface="华文细黑" panose="02010600040101010101" pitchFamily="2" charset="-122"/>
                          <a:cs typeface="华文细黑" panose="02010600040101010101" pitchFamily="2" charset="-122"/>
                          <a:sym typeface="华文细黑" panose="02010600040101010101" pitchFamily="2" charset="-122"/>
                        </a:rPr>
                        <a:t>GRADE 3</a:t>
                      </a:r>
                      <a:endParaRPr sz="1900" b="1" dirty="0">
                        <a:solidFill>
                          <a:srgbClr val="333399"/>
                        </a:solidFill>
                        <a:latin typeface="+mj-lt"/>
                        <a:ea typeface="华文细黑" panose="02010600040101010101" pitchFamily="2" charset="-122"/>
                        <a:cs typeface="华文细黑" panose="02010600040101010101" pitchFamily="2" charset="-122"/>
                        <a:sym typeface="华文细黑" panose="02010600040101010101" pitchFamily="2" charset="-122"/>
                      </a:endParaRPr>
                    </a:p>
                  </a:txBody>
                  <a:tcPr marL="33012" marR="33012" marT="33012" marB="33012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6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900" b="1" dirty="0">
                          <a:solidFill>
                            <a:srgbClr val="333399"/>
                          </a:solidFill>
                          <a:latin typeface="+mj-lt"/>
                          <a:ea typeface="华文细黑" panose="02010600040101010101" pitchFamily="2" charset="-122"/>
                          <a:cs typeface="华文细黑" panose="02010600040101010101" pitchFamily="2" charset="-122"/>
                          <a:sym typeface="华文细黑" panose="02010600040101010101" pitchFamily="2" charset="-122"/>
                        </a:rPr>
                        <a:t>GRADE 2</a:t>
                      </a:r>
                      <a:endParaRPr sz="1900" b="1" dirty="0">
                        <a:solidFill>
                          <a:srgbClr val="333399"/>
                        </a:solidFill>
                        <a:latin typeface="+mj-lt"/>
                        <a:ea typeface="华文细黑" panose="02010600040101010101" pitchFamily="2" charset="-122"/>
                        <a:cs typeface="华文细黑" panose="02010600040101010101" pitchFamily="2" charset="-122"/>
                        <a:sym typeface="华文细黑" panose="02010600040101010101" pitchFamily="2" charset="-122"/>
                      </a:endParaRPr>
                    </a:p>
                  </a:txBody>
                  <a:tcPr marL="33012" marR="33012" marT="33012" marB="33012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6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900" b="1" dirty="0">
                          <a:solidFill>
                            <a:srgbClr val="333399"/>
                          </a:solidFill>
                          <a:latin typeface="+mj-lt"/>
                          <a:ea typeface="华文细黑" panose="02010600040101010101" pitchFamily="2" charset="-122"/>
                          <a:cs typeface="华文细黑" panose="02010600040101010101" pitchFamily="2" charset="-122"/>
                          <a:sym typeface="华文细黑" panose="02010600040101010101" pitchFamily="2" charset="-122"/>
                        </a:rPr>
                        <a:t>GRADE 1</a:t>
                      </a:r>
                      <a:endParaRPr sz="1900" b="1" dirty="0">
                        <a:solidFill>
                          <a:srgbClr val="333399"/>
                        </a:solidFill>
                        <a:latin typeface="+mj-lt"/>
                        <a:ea typeface="华文细黑" panose="02010600040101010101" pitchFamily="2" charset="-122"/>
                        <a:cs typeface="华文细黑" panose="02010600040101010101" pitchFamily="2" charset="-122"/>
                        <a:sym typeface="华文细黑" panose="02010600040101010101" pitchFamily="2" charset="-122"/>
                      </a:endParaRPr>
                    </a:p>
                  </a:txBody>
                  <a:tcPr marL="33012" marR="33012" marT="33012" marB="33012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3" name="矩形 1"/>
          <p:cNvSpPr txBox="1"/>
          <p:nvPr/>
        </p:nvSpPr>
        <p:spPr>
          <a:xfrm>
            <a:off x="882022" y="495549"/>
            <a:ext cx="9697077" cy="521970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 defTabSz="1219200"/>
            <a:r>
              <a:rPr lang="en-US" sz="2800" b="1" dirty="0">
                <a:solidFill>
                  <a:schemeClr val="accent1"/>
                </a:solidFill>
                <a:latin typeface="Calibri" panose="020F0502020204030204"/>
              </a:rPr>
              <a:t>Public Health Emergency Operations Center in China CDC</a:t>
            </a:r>
          </a:p>
        </p:txBody>
      </p:sp>
      <p:pic>
        <p:nvPicPr>
          <p:cNvPr id="1194" name="Picture 3" descr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286" y="3329747"/>
            <a:ext cx="3449437" cy="30755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95" name="Picture 4" descr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0866" y="3238500"/>
            <a:ext cx="3141135" cy="293582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0" y="351155"/>
            <a:ext cx="10965180" cy="804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b="1" dirty="0">
                <a:solidFill>
                  <a:schemeClr val="accent1"/>
                </a:solidFill>
                <a:ea typeface="微软雅黑" panose="020B0503020204020204" charset="-122"/>
              </a:rPr>
              <a:t>Contributing in shaping national and international legal instruments 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670178" y="1441842"/>
            <a:ext cx="6411192" cy="436024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b="1" dirty="0">
                <a:solidFill>
                  <a:srgbClr val="002060"/>
                </a:solidFill>
                <a:ea typeface="微软雅黑" panose="020B0503020204020204" charset="-122"/>
              </a:rPr>
              <a:t>The negotiation of legally-binding Pandemic Agreement is central to strengthen future pandemic PPR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2060"/>
                </a:solidFill>
                <a:ea typeface="微软雅黑" panose="020B0503020204020204" charset="-122"/>
              </a:rPr>
              <a:t>Keep the momentum and commitment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2060"/>
                </a:solidFill>
                <a:ea typeface="微软雅黑" panose="020B0503020204020204" charset="-122"/>
              </a:rPr>
              <a:t>Ensure meaningful public health provisions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2060"/>
                </a:solidFill>
                <a:ea typeface="微软雅黑" panose="020B0503020204020204" charset="-122"/>
              </a:rPr>
              <a:t>More voices from NPHIs are needed in the negotiation room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2060"/>
                </a:solidFill>
                <a:ea typeface="微软雅黑" panose="020B0503020204020204" charset="-122"/>
              </a:rPr>
              <a:t>China CDC deeply involved in the negotiation of WGIHR and PA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b="1" dirty="0">
                <a:solidFill>
                  <a:srgbClr val="002060"/>
                </a:solidFill>
                <a:ea typeface="微软雅黑" panose="020B0503020204020204" charset="-122"/>
              </a:rPr>
              <a:t>Develop and update national health security laws and strategies</a:t>
            </a:r>
            <a:r>
              <a:rPr lang="en-US" altLang="zh-CN" sz="2000" dirty="0">
                <a:solidFill>
                  <a:srgbClr val="002060"/>
                </a:solidFill>
                <a:ea typeface="微软雅黑" panose="020B0503020204020204" charset="-122"/>
              </a:rPr>
              <a:t>: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2060"/>
                </a:solidFill>
                <a:ea typeface="微软雅黑" panose="020B0503020204020204" charset="-122"/>
              </a:rPr>
              <a:t>China CDC has drafted and submitted the National Infectious Disease Law,  National Public Health Emergency Management Law and National Emergency Preparedness Plan for final approval 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90867" y="3116200"/>
            <a:ext cx="11995183" cy="1021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837" y="3543747"/>
            <a:ext cx="2589618" cy="1792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6150" y="3529698"/>
            <a:ext cx="2347970" cy="18207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064" y="1243447"/>
            <a:ext cx="2863678" cy="21464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标题 1"/>
          <p:cNvSpPr txBox="1">
            <a:spLocks noGrp="1"/>
          </p:cNvSpPr>
          <p:nvPr>
            <p:ph type="title"/>
          </p:nvPr>
        </p:nvSpPr>
        <p:spPr>
          <a:xfrm>
            <a:off x="878514" y="267586"/>
            <a:ext cx="9530186" cy="76808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38530">
              <a:defRPr sz="2770"/>
            </a:pP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Building capacities of Rapid Response Teams (RRTs)</a:t>
            </a:r>
          </a:p>
        </p:txBody>
      </p:sp>
      <p:sp>
        <p:nvSpPr>
          <p:cNvPr id="1124" name="内容占位符 2"/>
          <p:cNvSpPr txBox="1">
            <a:spLocks noGrp="1"/>
          </p:cNvSpPr>
          <p:nvPr>
            <p:ph type="body" idx="1"/>
          </p:nvPr>
        </p:nvSpPr>
        <p:spPr>
          <a:xfrm>
            <a:off x="877990" y="1470649"/>
            <a:ext cx="6560470" cy="441649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National RRT program launched in 2010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59 national teams have been developed in 31 provinces, including 20 infectious disease RRTs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RRTs in China CDC: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Infectious disease</a:t>
            </a:r>
            <a:endParaRPr lang="zh-CN" altLang="en-US" sz="24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zh-CN" sz="24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Poisoning incident</a:t>
            </a:r>
            <a:endParaRPr lang="zh-CN" altLang="en-US" sz="24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zh-CN" sz="24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Nuclear and radiation event</a:t>
            </a:r>
          </a:p>
          <a:p>
            <a:pPr lvl="1"/>
            <a:r>
              <a:rPr lang="en-US" altLang="zh-CN" sz="24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Natural Disasters</a:t>
            </a:r>
          </a:p>
          <a:p>
            <a:r>
              <a:rPr lang="en-US" altLang="zh-CN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RRT standards, contingency plan and rapid deployment mechanism are in place</a:t>
            </a:r>
          </a:p>
          <a:p>
            <a:r>
              <a:rPr lang="en-US" altLang="zh-CN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Conduct trainings and exercises every year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9271" y="1035560"/>
            <a:ext cx="4102064" cy="1736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271" y="2685399"/>
            <a:ext cx="4038967" cy="39875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7052" y="4835288"/>
            <a:ext cx="2686636" cy="18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3895" y="228817"/>
            <a:ext cx="9984084" cy="628651"/>
          </a:xfrm>
        </p:spPr>
        <p:txBody>
          <a:bodyPr>
            <a:noAutofit/>
          </a:bodyPr>
          <a:lstStyle/>
          <a:p>
            <a:r>
              <a:rPr lang="en-US" altLang="zh-CN" sz="2665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Develop rapidly deployable and self-sufficient mobile teams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093" y="1149558"/>
            <a:ext cx="5557197" cy="3664185"/>
          </a:xfrm>
        </p:spPr>
        <p:txBody>
          <a:bodyPr>
            <a:noAutofit/>
          </a:bodyPr>
          <a:lstStyle/>
          <a:p>
            <a:r>
              <a:rPr lang="en-US" altLang="zh-CN" sz="2135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Necessary equipment and logistic support for individuals, teams and camps</a:t>
            </a:r>
          </a:p>
          <a:p>
            <a:pPr lvl="1"/>
            <a:r>
              <a:rPr lang="en-US" altLang="zh-CN" sz="1735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Mobile BSL-3</a:t>
            </a:r>
          </a:p>
          <a:p>
            <a:pPr lvl="1"/>
            <a:r>
              <a:rPr lang="en-US" altLang="zh-CN" sz="1735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Mobile commanding center with satellite communication</a:t>
            </a:r>
          </a:p>
          <a:p>
            <a:pPr lvl="1"/>
            <a:r>
              <a:rPr lang="en-US" altLang="zh-CN" sz="1735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Mobile logistics cabin: kitchen, shower room, sleeping room </a:t>
            </a:r>
          </a:p>
          <a:p>
            <a:r>
              <a:rPr lang="en-US" altLang="zh-CN" sz="2135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 prepared for future international missions and contribute to global workforce network</a:t>
            </a:r>
          </a:p>
          <a:p>
            <a:pPr lvl="1"/>
            <a:r>
              <a:rPr lang="en-US" altLang="zh-CN" sz="1735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Joined the technical advisory group of and discussions with GHEC</a:t>
            </a:r>
          </a:p>
          <a:p>
            <a:endParaRPr lang="en-US" altLang="zh-CN" sz="2135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移动式生物安全实验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103" y="4847400"/>
            <a:ext cx="2861447" cy="185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www.chinacdc.cn/yw_9324/202309/W020230914504019906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290" y="4813743"/>
            <a:ext cx="2854951" cy="18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www.chinacdc.cn/yw_9324/202309/W0202309145040199676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27" y="4835288"/>
            <a:ext cx="2948936" cy="18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4" y="1041540"/>
            <a:ext cx="5381374" cy="35875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785" y="282575"/>
            <a:ext cx="10515600" cy="1043305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b="1" dirty="0">
                <a:solidFill>
                  <a:schemeClr val="accent1"/>
                </a:solidFill>
                <a:ea typeface="微软雅黑" panose="020B0503020204020204" charset="-122"/>
              </a:rPr>
              <a:t>Bi-regional GOARN Tier 1.5 Training </a:t>
            </a:r>
            <a:br>
              <a:rPr lang="en-US" altLang="zh-CN" b="1" dirty="0">
                <a:solidFill>
                  <a:schemeClr val="accent1"/>
                </a:solidFill>
                <a:ea typeface="微软雅黑" panose="020B0503020204020204" charset="-122"/>
              </a:rPr>
            </a:b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18-20 June, 2024</a:t>
            </a:r>
          </a:p>
        </p:txBody>
      </p:sp>
      <p:pic>
        <p:nvPicPr>
          <p:cNvPr id="3" name="图片 2" descr="C:\Users\qiqi\Documents\WeChat Files\wxid_10n7f85pscne11\FileStorage\Temp\6dfb7db928b7b37d43d5748503adae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315" y="4147456"/>
            <a:ext cx="3641271" cy="234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C:\Users\qiqi\Documents\WeChat Files\wxid_10n7f85pscne11\FileStorage\Temp\c609058d61f260dd1f34d002aac51a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314" y="1760570"/>
            <a:ext cx="3641271" cy="22673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61308" y="1587018"/>
            <a:ext cx="7124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Co-organized by China CDC, GOARN, and WHO WPRO, supported by RKI, Japan NIID, GD CDC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67 emergency responders participated in the training: Brunei Darussalam, Cambodia, China, Indonesia, Lao PDR, Malaysia, Singapore, Sri Lanka, Thailand and Viet Nam</a:t>
            </a:r>
            <a:endParaRPr lang="zh-CN" altLang="zh-CN" sz="2000" kern="100" dirty="0">
              <a:solidFill>
                <a:srgbClr val="002060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3681232"/>
            <a:ext cx="7903029" cy="29263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185" y="287458"/>
            <a:ext cx="10515600" cy="98470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b="1" dirty="0">
                <a:solidFill>
                  <a:schemeClr val="accent1"/>
                </a:solidFill>
                <a:ea typeface="微软雅黑" panose="020B0503020204020204" charset="-122"/>
              </a:rPr>
              <a:t>National contest of health emergency technical skills</a:t>
            </a:r>
          </a:p>
        </p:txBody>
      </p:sp>
      <p:pic>
        <p:nvPicPr>
          <p:cNvPr id="4" name="内容占位符 3" descr="C:\Users\qiqi\Documents\WeChat Files\wxid_10n7f85pscne11\FileStorage\Temp\bdff2842526ecc1c41a0d6995984dde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376" y="1659422"/>
            <a:ext cx="4513967" cy="30976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5172716" y="1377873"/>
            <a:ext cx="7019284" cy="1350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dirty="0">
                <a:solidFill>
                  <a:srgbClr val="002060"/>
                </a:solidFill>
                <a:ea typeface="微软雅黑" panose="020B0503020204020204" charset="-122"/>
              </a:rPr>
              <a:t>2024: epi investigation skills contest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rgbClr val="002060"/>
                </a:solidFill>
                <a:ea typeface="微软雅黑" panose="020B0503020204020204" charset="-122"/>
              </a:rPr>
              <a:t>Public health technical staff from 31 provincial CDCs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dirty="0">
                <a:solidFill>
                  <a:srgbClr val="002060"/>
                </a:solidFill>
                <a:ea typeface="微软雅黑" panose="020B0503020204020204" charset="-122"/>
              </a:rPr>
              <a:t>2017 contest: medical rescue, chemical poisoning, infectious diseases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dirty="0">
                <a:solidFill>
                  <a:srgbClr val="002060"/>
                </a:solidFill>
                <a:ea typeface="微软雅黑" panose="020B0503020204020204" charset="-122"/>
              </a:rPr>
              <a:t>2015 contest: chemical poisoning, infectious disease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altLang="zh-CN" sz="1800" dirty="0">
              <a:solidFill>
                <a:srgbClr val="002060"/>
              </a:solidFill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716" y="2833832"/>
            <a:ext cx="5969523" cy="28804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Q5YjEzZDcwNDRjM2Q4OGMxOTA5MWY3YTA2ZTFhMGUifQ=="/>
  <p:tag name="RESOURCE_RECORD_KEY" val="{&quot;13&quot;:[4695713,2002543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695713,20025433]}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AAAC1-F0F3-43EC-ADF2-4AF1D161417B}">
  <ds:schemaRefs/>
</ds:datastoreItem>
</file>

<file path=customXml/itemProps2.xml><?xml version="1.0" encoding="utf-8"?>
<ds:datastoreItem xmlns:ds="http://schemas.openxmlformats.org/officeDocument/2006/customXml" ds:itemID="{1B577783-C383-4399-A01F-EE390AF857EC}">
  <ds:schemaRefs/>
</ds:datastoreItem>
</file>

<file path=customXml/itemProps3.xml><?xml version="1.0" encoding="utf-8"?>
<ds:datastoreItem xmlns:ds="http://schemas.openxmlformats.org/officeDocument/2006/customXml" ds:itemID="{660E045D-A6C3-451B-9D9B-804608460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bc6619-208e-4139-904a-e28b829ed0c5"/>
    <ds:schemaRef ds:uri="7ec0f2c8-51f7-495d-a454-42413d559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Macintosh PowerPoint</Application>
  <PresentationFormat>Widescreen</PresentationFormat>
  <Paragraphs>140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楷体</vt:lpstr>
      <vt:lpstr>微软雅黑</vt:lpstr>
      <vt:lpstr>宋体</vt:lpstr>
      <vt:lpstr>华文细黑</vt:lpstr>
      <vt:lpstr>Advent Pro</vt:lpstr>
      <vt:lpstr>Arial</vt:lpstr>
      <vt:lpstr>Calibri</vt:lpstr>
      <vt:lpstr>Colonna MT</vt:lpstr>
      <vt:lpstr>Futura Std Light</vt:lpstr>
      <vt:lpstr>Helvetica</vt:lpstr>
      <vt:lpstr>Tahoma</vt:lpstr>
      <vt:lpstr>Wingdings</vt:lpstr>
      <vt:lpstr>Thème Office</vt:lpstr>
      <vt:lpstr>think-cell Slide</vt:lpstr>
      <vt:lpstr>Prof. Hongbing Shen  Director-General, Chinese Center for Disease Control and Prevention Deputy Director-General, National Disease Control and Prevention Administration, P. R. China</vt:lpstr>
      <vt:lpstr>Recognizing NPHIs’ central role in addressing public health security</vt:lpstr>
      <vt:lpstr>PowerPoint Presentation</vt:lpstr>
      <vt:lpstr>Emergency Response Framework</vt:lpstr>
      <vt:lpstr>Contributing in shaping national and international legal instruments </vt:lpstr>
      <vt:lpstr>Building capacities of Rapid Response Teams (RRTs)</vt:lpstr>
      <vt:lpstr>Develop rapidly deployable and self-sufficient mobile teams</vt:lpstr>
      <vt:lpstr>Bi-regional GOARN Tier 1.5 Training  18-20 June, 2024</vt:lpstr>
      <vt:lpstr>National contest of health emergency technical skills</vt:lpstr>
      <vt:lpstr>China-Africa Collaboration</vt:lpstr>
      <vt:lpstr>Thank you  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Lynnette Lytle</cp:lastModifiedBy>
  <cp:revision>252</cp:revision>
  <cp:lastPrinted>2024-03-28T16:49:00Z</cp:lastPrinted>
  <dcterms:created xsi:type="dcterms:W3CDTF">2024-01-24T08:51:00Z</dcterms:created>
  <dcterms:modified xsi:type="dcterms:W3CDTF">2024-11-20T14:55:44Z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  <property fmtid="{D5CDD505-2E9C-101B-9397-08002B2CF9AE}" pid="4" name="ICV">
    <vt:lpwstr>127F1C59FD304FFBA663040FC3A8ECB5_13</vt:lpwstr>
  </property>
  <property fmtid="{D5CDD505-2E9C-101B-9397-08002B2CF9AE}" pid="5" name="KSOProductBuildVer">
    <vt:lpwstr>2052-12.1.0.17827</vt:lpwstr>
  </property>
</Properties>
</file>