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diagrams/drawing2.xml" ContentType="application/vnd.ms-office.drawingml.diagramDrawing+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comments/modernComment_7FFFF45E_451B84C3.xml" ContentType="application/vnd.ms-powerpoint.comment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147471618" r:id="rId2"/>
    <p:sldId id="2147471613" r:id="rId3"/>
    <p:sldId id="2147481144" r:id="rId4"/>
    <p:sldId id="2147483456" r:id="rId5"/>
    <p:sldId id="2147481230" r:id="rId6"/>
    <p:sldId id="2147483451" r:id="rId7"/>
    <p:sldId id="2147483441" r:id="rId8"/>
    <p:sldId id="2147483454" r:id="rId9"/>
    <p:sldId id="2147480670" r:id="rId10"/>
    <p:sldId id="2147483455" r:id="rId11"/>
    <p:sldId id="2147483458" r:id="rId12"/>
    <p:sldId id="2147483435" r:id="rId13"/>
    <p:sldId id="21474716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E34448-2626-8C4D-355C-CFCD534597B3}" name="Umesha Manik De Silva" initials="" userId="S::udesilva@worldbank.org::f2845ef2-f847-4e19-8ed0-f42e3912b82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omments/modernComment_7FFFF45E_451B84C3.xml><?xml version="1.0" encoding="utf-8"?>
<p188:cmLst xmlns:a="http://schemas.openxmlformats.org/drawingml/2006/main" xmlns:r="http://schemas.openxmlformats.org/officeDocument/2006/relationships" xmlns:p188="http://schemas.microsoft.com/office/powerpoint/2018/8/main">
  <p188:cm id="{76F6313B-CBAB-4984-8F32-BE74AEF2F828}" authorId="{00E34448-2626-8C4D-355C-CFCD534597B3}" created="2024-05-23T23:12:49.591">
    <pc:sldMkLst xmlns:pc="http://schemas.microsoft.com/office/powerpoint/2013/main/command">
      <pc:docMk/>
      <pc:sldMk cId="1159431363" sldId="2147480670"/>
    </pc:sldMkLst>
    <p188:txBody>
      <a:bodyPr/>
      <a:lstStyle/>
      <a:p>
        <a:r>
          <a:rPr lang="en-US"/>
          <a:t>Please keep this slide's design as it aligns with our Strategic Plan</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303EF-F423-4579-9573-4751598FC2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3C6D0A-CA35-4EE2-B724-E3F1D7958457}">
      <dgm:prSet phldrT="[Text]"/>
      <dgm:spPr>
        <a:solidFill>
          <a:schemeClr val="accent4">
            <a:lumMod val="60000"/>
            <a:lumOff val="40000"/>
          </a:schemeClr>
        </a:solidFill>
        <a:ln>
          <a:solidFill>
            <a:schemeClr val="accent2">
              <a:lumMod val="75000"/>
            </a:schemeClr>
          </a:solidFill>
        </a:ln>
      </dgm:spPr>
      <dgm:t>
        <a:bodyPr/>
        <a:lstStyle/>
        <a:p>
          <a:pPr algn="ctr"/>
          <a:r>
            <a:rPr lang="en-US"/>
            <a:t>1</a:t>
          </a:r>
        </a:p>
      </dgm:t>
    </dgm:pt>
    <dgm:pt modelId="{5CBE0D4D-5C5B-4EF7-9003-3E518A5A8F87}" type="parTrans" cxnId="{9A82A718-B549-4012-8C28-566A820AE8D6}">
      <dgm:prSet/>
      <dgm:spPr/>
      <dgm:t>
        <a:bodyPr/>
        <a:lstStyle/>
        <a:p>
          <a:endParaRPr lang="en-US"/>
        </a:p>
      </dgm:t>
    </dgm:pt>
    <dgm:pt modelId="{6ABE6247-98F5-4DA2-8E02-6E07C527A043}" type="sibTrans" cxnId="{9A82A718-B549-4012-8C28-566A820AE8D6}">
      <dgm:prSet/>
      <dgm:spPr/>
      <dgm:t>
        <a:bodyPr/>
        <a:lstStyle/>
        <a:p>
          <a:endParaRPr lang="en-US"/>
        </a:p>
      </dgm:t>
    </dgm:pt>
    <dgm:pt modelId="{B5DCAF44-3F4A-422F-BBE1-344E6532F037}">
      <dgm:prSet phldrT="[Text]"/>
      <dgm:spPr>
        <a:solidFill>
          <a:schemeClr val="accent3">
            <a:lumMod val="40000"/>
            <a:lumOff val="60000"/>
          </a:schemeClr>
        </a:solidFill>
      </dgm:spPr>
      <dgm:t>
        <a:bodyPr/>
        <a:lstStyle/>
        <a:p>
          <a:r>
            <a:rPr lang="en-US"/>
            <a:t>2</a:t>
          </a:r>
        </a:p>
      </dgm:t>
    </dgm:pt>
    <dgm:pt modelId="{99C27E2B-DF24-4CFD-ABC5-2DBA9A5BF3D9}" type="parTrans" cxnId="{BB46CDDA-38BF-407F-8189-DA095C964CB2}">
      <dgm:prSet/>
      <dgm:spPr/>
      <dgm:t>
        <a:bodyPr/>
        <a:lstStyle/>
        <a:p>
          <a:endParaRPr lang="en-US"/>
        </a:p>
      </dgm:t>
    </dgm:pt>
    <dgm:pt modelId="{55B51EEB-EA5A-467E-852B-33192782A795}" type="sibTrans" cxnId="{BB46CDDA-38BF-407F-8189-DA095C964CB2}">
      <dgm:prSet/>
      <dgm:spPr/>
      <dgm:t>
        <a:bodyPr/>
        <a:lstStyle/>
        <a:p>
          <a:endParaRPr lang="en-US"/>
        </a:p>
      </dgm:t>
    </dgm:pt>
    <dgm:pt modelId="{0C1E1886-97FB-4305-A70A-8EC7BAF01111}">
      <dgm:prSet phldrT="[Text]"/>
      <dgm:spPr>
        <a:solidFill>
          <a:schemeClr val="tx1">
            <a:lumMod val="50000"/>
            <a:lumOff val="50000"/>
          </a:schemeClr>
        </a:solidFill>
      </dgm:spPr>
      <dgm:t>
        <a:bodyPr/>
        <a:lstStyle/>
        <a:p>
          <a:r>
            <a:rPr lang="en-US"/>
            <a:t>3</a:t>
          </a:r>
        </a:p>
      </dgm:t>
    </dgm:pt>
    <dgm:pt modelId="{D4CCD488-4D72-411C-A2F0-F0A09E91FAE6}" type="parTrans" cxnId="{9987867A-2641-4AE6-87EE-1209A536FC1E}">
      <dgm:prSet/>
      <dgm:spPr/>
      <dgm:t>
        <a:bodyPr/>
        <a:lstStyle/>
        <a:p>
          <a:endParaRPr lang="en-US"/>
        </a:p>
      </dgm:t>
    </dgm:pt>
    <dgm:pt modelId="{249ECE2A-0BAA-4236-B2AB-5CF2DEA45AFB}" type="sibTrans" cxnId="{9987867A-2641-4AE6-87EE-1209A536FC1E}">
      <dgm:prSet/>
      <dgm:spPr/>
      <dgm:t>
        <a:bodyPr/>
        <a:lstStyle/>
        <a:p>
          <a:endParaRPr lang="en-US"/>
        </a:p>
      </dgm:t>
    </dgm:pt>
    <dgm:pt modelId="{F1E7C652-CADA-40EC-A4E2-FFEAC3DEC705}">
      <dgm:prSet/>
      <dgm:spPr>
        <a:solidFill>
          <a:schemeClr val="bg1">
            <a:lumMod val="65000"/>
          </a:schemeClr>
        </a:solidFill>
      </dgm:spPr>
      <dgm:t>
        <a:bodyPr/>
        <a:lstStyle/>
        <a:p>
          <a:r>
            <a:rPr lang="en-US"/>
            <a:t>4</a:t>
          </a:r>
        </a:p>
      </dgm:t>
    </dgm:pt>
    <dgm:pt modelId="{14478445-3E8C-4C21-BBDC-220EBABEB9A3}" type="parTrans" cxnId="{4A8E823E-0458-4CD2-9ABB-747D12D140C0}">
      <dgm:prSet/>
      <dgm:spPr/>
      <dgm:t>
        <a:bodyPr/>
        <a:lstStyle/>
        <a:p>
          <a:endParaRPr lang="en-US"/>
        </a:p>
      </dgm:t>
    </dgm:pt>
    <dgm:pt modelId="{0A5B84F1-E3DD-4072-8FDC-5432113C3CA9}" type="sibTrans" cxnId="{4A8E823E-0458-4CD2-9ABB-747D12D140C0}">
      <dgm:prSet/>
      <dgm:spPr/>
      <dgm:t>
        <a:bodyPr/>
        <a:lstStyle/>
        <a:p>
          <a:endParaRPr lang="en-US"/>
        </a:p>
      </dgm:t>
    </dgm:pt>
    <dgm:pt modelId="{A37245BD-D2C0-4A97-9A09-DBBBFD700E8D}">
      <dgm:prSet/>
      <dgm:spPr>
        <a:solidFill>
          <a:schemeClr val="accent1">
            <a:lumMod val="40000"/>
            <a:lumOff val="60000"/>
          </a:schemeClr>
        </a:solidFill>
      </dgm:spPr>
      <dgm:t>
        <a:bodyPr/>
        <a:lstStyle/>
        <a:p>
          <a:r>
            <a:rPr lang="en-US"/>
            <a:t>5</a:t>
          </a:r>
        </a:p>
      </dgm:t>
    </dgm:pt>
    <dgm:pt modelId="{EEE285BD-7E2C-445D-BBC9-35F180FB71C0}" type="parTrans" cxnId="{25620723-EDA8-42BF-A820-D347E07F6A52}">
      <dgm:prSet/>
      <dgm:spPr/>
      <dgm:t>
        <a:bodyPr/>
        <a:lstStyle/>
        <a:p>
          <a:endParaRPr lang="en-US"/>
        </a:p>
      </dgm:t>
    </dgm:pt>
    <dgm:pt modelId="{87288BB2-FDE7-407F-B588-EA43FFD9AE83}" type="sibTrans" cxnId="{25620723-EDA8-42BF-A820-D347E07F6A52}">
      <dgm:prSet/>
      <dgm:spPr/>
      <dgm:t>
        <a:bodyPr/>
        <a:lstStyle/>
        <a:p>
          <a:endParaRPr lang="en-US"/>
        </a:p>
      </dgm:t>
    </dgm:pt>
    <dgm:pt modelId="{E8B359FE-6081-4746-B83E-E9F5DF993066}" type="pres">
      <dgm:prSet presAssocID="{35E303EF-F423-4579-9573-4751598FC2D1}" presName="Name0" presStyleCnt="0">
        <dgm:presLayoutVars>
          <dgm:dir/>
          <dgm:animLvl val="lvl"/>
          <dgm:resizeHandles val="exact"/>
        </dgm:presLayoutVars>
      </dgm:prSet>
      <dgm:spPr/>
    </dgm:pt>
    <dgm:pt modelId="{5FB04268-EC72-48AA-BCB0-5B3D4774CB55}" type="pres">
      <dgm:prSet presAssocID="{6B3C6D0A-CA35-4EE2-B724-E3F1D7958457}" presName="linNode" presStyleCnt="0"/>
      <dgm:spPr/>
    </dgm:pt>
    <dgm:pt modelId="{3E0D1C3D-2BEF-4010-B8F7-75F2772FFBE5}" type="pres">
      <dgm:prSet presAssocID="{6B3C6D0A-CA35-4EE2-B724-E3F1D7958457}" presName="parentText" presStyleLbl="node1" presStyleIdx="0" presStyleCnt="5">
        <dgm:presLayoutVars>
          <dgm:chMax val="1"/>
          <dgm:bulletEnabled val="1"/>
        </dgm:presLayoutVars>
      </dgm:prSet>
      <dgm:spPr/>
    </dgm:pt>
    <dgm:pt modelId="{FCBA354A-05C8-49FA-8441-F5F18D8C562E}" type="pres">
      <dgm:prSet presAssocID="{6ABE6247-98F5-4DA2-8E02-6E07C527A043}" presName="sp" presStyleCnt="0"/>
      <dgm:spPr/>
    </dgm:pt>
    <dgm:pt modelId="{6489A74E-96AF-409B-A3D6-EE3857015376}" type="pres">
      <dgm:prSet presAssocID="{B5DCAF44-3F4A-422F-BBE1-344E6532F037}" presName="linNode" presStyleCnt="0"/>
      <dgm:spPr/>
    </dgm:pt>
    <dgm:pt modelId="{ACFE3919-14CB-4280-8992-997170C92AC5}" type="pres">
      <dgm:prSet presAssocID="{B5DCAF44-3F4A-422F-BBE1-344E6532F037}" presName="parentText" presStyleLbl="node1" presStyleIdx="1" presStyleCnt="5">
        <dgm:presLayoutVars>
          <dgm:chMax val="1"/>
          <dgm:bulletEnabled val="1"/>
        </dgm:presLayoutVars>
      </dgm:prSet>
      <dgm:spPr/>
    </dgm:pt>
    <dgm:pt modelId="{70023946-169A-4E47-AA13-851A154FA3BB}" type="pres">
      <dgm:prSet presAssocID="{55B51EEB-EA5A-467E-852B-33192782A795}" presName="sp" presStyleCnt="0"/>
      <dgm:spPr/>
    </dgm:pt>
    <dgm:pt modelId="{541AC446-CB14-46C8-9A15-C88E5719431A}" type="pres">
      <dgm:prSet presAssocID="{0C1E1886-97FB-4305-A70A-8EC7BAF01111}" presName="linNode" presStyleCnt="0"/>
      <dgm:spPr/>
    </dgm:pt>
    <dgm:pt modelId="{B8039B49-10F7-484C-9F6E-2C0B0BFD531B}" type="pres">
      <dgm:prSet presAssocID="{0C1E1886-97FB-4305-A70A-8EC7BAF01111}" presName="parentText" presStyleLbl="node1" presStyleIdx="2" presStyleCnt="5">
        <dgm:presLayoutVars>
          <dgm:chMax val="1"/>
          <dgm:bulletEnabled val="1"/>
        </dgm:presLayoutVars>
      </dgm:prSet>
      <dgm:spPr/>
    </dgm:pt>
    <dgm:pt modelId="{E7073955-7970-4D2A-A14E-EAB8EA1A467B}" type="pres">
      <dgm:prSet presAssocID="{249ECE2A-0BAA-4236-B2AB-5CF2DEA45AFB}" presName="sp" presStyleCnt="0"/>
      <dgm:spPr/>
    </dgm:pt>
    <dgm:pt modelId="{EE830C12-11CB-478E-ACCB-A2DF12E638A0}" type="pres">
      <dgm:prSet presAssocID="{F1E7C652-CADA-40EC-A4E2-FFEAC3DEC705}" presName="linNode" presStyleCnt="0"/>
      <dgm:spPr/>
    </dgm:pt>
    <dgm:pt modelId="{F88FD8B0-54EE-4A76-B453-638F804E0CA0}" type="pres">
      <dgm:prSet presAssocID="{F1E7C652-CADA-40EC-A4E2-FFEAC3DEC705}" presName="parentText" presStyleLbl="node1" presStyleIdx="3" presStyleCnt="5">
        <dgm:presLayoutVars>
          <dgm:chMax val="1"/>
          <dgm:bulletEnabled val="1"/>
        </dgm:presLayoutVars>
      </dgm:prSet>
      <dgm:spPr/>
    </dgm:pt>
    <dgm:pt modelId="{59D7071E-B8A5-4408-AEF0-75C88DE1D56D}" type="pres">
      <dgm:prSet presAssocID="{0A5B84F1-E3DD-4072-8FDC-5432113C3CA9}" presName="sp" presStyleCnt="0"/>
      <dgm:spPr/>
    </dgm:pt>
    <dgm:pt modelId="{B675EF7C-C122-4E7A-BE28-599242C3F3E0}" type="pres">
      <dgm:prSet presAssocID="{A37245BD-D2C0-4A97-9A09-DBBBFD700E8D}" presName="linNode" presStyleCnt="0"/>
      <dgm:spPr/>
    </dgm:pt>
    <dgm:pt modelId="{1A2D07F9-0016-40CA-A6C0-B64A8C0CC915}" type="pres">
      <dgm:prSet presAssocID="{A37245BD-D2C0-4A97-9A09-DBBBFD700E8D}" presName="parentText" presStyleLbl="node1" presStyleIdx="4" presStyleCnt="5">
        <dgm:presLayoutVars>
          <dgm:chMax val="1"/>
          <dgm:bulletEnabled val="1"/>
        </dgm:presLayoutVars>
      </dgm:prSet>
      <dgm:spPr/>
    </dgm:pt>
  </dgm:ptLst>
  <dgm:cxnLst>
    <dgm:cxn modelId="{9A82A718-B549-4012-8C28-566A820AE8D6}" srcId="{35E303EF-F423-4579-9573-4751598FC2D1}" destId="{6B3C6D0A-CA35-4EE2-B724-E3F1D7958457}" srcOrd="0" destOrd="0" parTransId="{5CBE0D4D-5C5B-4EF7-9003-3E518A5A8F87}" sibTransId="{6ABE6247-98F5-4DA2-8E02-6E07C527A043}"/>
    <dgm:cxn modelId="{25620723-EDA8-42BF-A820-D347E07F6A52}" srcId="{35E303EF-F423-4579-9573-4751598FC2D1}" destId="{A37245BD-D2C0-4A97-9A09-DBBBFD700E8D}" srcOrd="4" destOrd="0" parTransId="{EEE285BD-7E2C-445D-BBC9-35F180FB71C0}" sibTransId="{87288BB2-FDE7-407F-B588-EA43FFD9AE83}"/>
    <dgm:cxn modelId="{4479D525-F959-4CE4-93A8-6982B86436A7}" type="presOf" srcId="{F1E7C652-CADA-40EC-A4E2-FFEAC3DEC705}" destId="{F88FD8B0-54EE-4A76-B453-638F804E0CA0}" srcOrd="0" destOrd="0" presId="urn:microsoft.com/office/officeart/2005/8/layout/vList5"/>
    <dgm:cxn modelId="{96596127-3EC7-408C-95F7-CA31CC60D155}" type="presOf" srcId="{6B3C6D0A-CA35-4EE2-B724-E3F1D7958457}" destId="{3E0D1C3D-2BEF-4010-B8F7-75F2772FFBE5}" srcOrd="0" destOrd="0" presId="urn:microsoft.com/office/officeart/2005/8/layout/vList5"/>
    <dgm:cxn modelId="{423F9D30-410C-4524-A9BF-B426B328BC80}" type="presOf" srcId="{A37245BD-D2C0-4A97-9A09-DBBBFD700E8D}" destId="{1A2D07F9-0016-40CA-A6C0-B64A8C0CC915}" srcOrd="0" destOrd="0" presId="urn:microsoft.com/office/officeart/2005/8/layout/vList5"/>
    <dgm:cxn modelId="{BC4B4E35-5502-45E9-9FEB-75223CDA7791}" type="presOf" srcId="{B5DCAF44-3F4A-422F-BBE1-344E6532F037}" destId="{ACFE3919-14CB-4280-8992-997170C92AC5}" srcOrd="0" destOrd="0" presId="urn:microsoft.com/office/officeart/2005/8/layout/vList5"/>
    <dgm:cxn modelId="{4A8E823E-0458-4CD2-9ABB-747D12D140C0}" srcId="{35E303EF-F423-4579-9573-4751598FC2D1}" destId="{F1E7C652-CADA-40EC-A4E2-FFEAC3DEC705}" srcOrd="3" destOrd="0" parTransId="{14478445-3E8C-4C21-BBDC-220EBABEB9A3}" sibTransId="{0A5B84F1-E3DD-4072-8FDC-5432113C3CA9}"/>
    <dgm:cxn modelId="{9987867A-2641-4AE6-87EE-1209A536FC1E}" srcId="{35E303EF-F423-4579-9573-4751598FC2D1}" destId="{0C1E1886-97FB-4305-A70A-8EC7BAF01111}" srcOrd="2" destOrd="0" parTransId="{D4CCD488-4D72-411C-A2F0-F0A09E91FAE6}" sibTransId="{249ECE2A-0BAA-4236-B2AB-5CF2DEA45AFB}"/>
    <dgm:cxn modelId="{12BEEED4-8D90-4C3B-86E4-0C5D97037802}" type="presOf" srcId="{35E303EF-F423-4579-9573-4751598FC2D1}" destId="{E8B359FE-6081-4746-B83E-E9F5DF993066}" srcOrd="0" destOrd="0" presId="urn:microsoft.com/office/officeart/2005/8/layout/vList5"/>
    <dgm:cxn modelId="{BB46CDDA-38BF-407F-8189-DA095C964CB2}" srcId="{35E303EF-F423-4579-9573-4751598FC2D1}" destId="{B5DCAF44-3F4A-422F-BBE1-344E6532F037}" srcOrd="1" destOrd="0" parTransId="{99C27E2B-DF24-4CFD-ABC5-2DBA9A5BF3D9}" sibTransId="{55B51EEB-EA5A-467E-852B-33192782A795}"/>
    <dgm:cxn modelId="{ED7B35EC-FC80-42FD-A7DB-78118358B971}" type="presOf" srcId="{0C1E1886-97FB-4305-A70A-8EC7BAF01111}" destId="{B8039B49-10F7-484C-9F6E-2C0B0BFD531B}" srcOrd="0" destOrd="0" presId="urn:microsoft.com/office/officeart/2005/8/layout/vList5"/>
    <dgm:cxn modelId="{B054D6AF-5B67-4764-A91D-D8AC7E2C0820}" type="presParOf" srcId="{E8B359FE-6081-4746-B83E-E9F5DF993066}" destId="{5FB04268-EC72-48AA-BCB0-5B3D4774CB55}" srcOrd="0" destOrd="0" presId="urn:microsoft.com/office/officeart/2005/8/layout/vList5"/>
    <dgm:cxn modelId="{B0FA4820-479D-4B15-A6BB-B78F1CE89283}" type="presParOf" srcId="{5FB04268-EC72-48AA-BCB0-5B3D4774CB55}" destId="{3E0D1C3D-2BEF-4010-B8F7-75F2772FFBE5}" srcOrd="0" destOrd="0" presId="urn:microsoft.com/office/officeart/2005/8/layout/vList5"/>
    <dgm:cxn modelId="{3FB592A6-F934-4CA1-8CDF-2F4B14090145}" type="presParOf" srcId="{E8B359FE-6081-4746-B83E-E9F5DF993066}" destId="{FCBA354A-05C8-49FA-8441-F5F18D8C562E}" srcOrd="1" destOrd="0" presId="urn:microsoft.com/office/officeart/2005/8/layout/vList5"/>
    <dgm:cxn modelId="{6E0B24DB-CBF0-4413-AF21-9AA2282433CD}" type="presParOf" srcId="{E8B359FE-6081-4746-B83E-E9F5DF993066}" destId="{6489A74E-96AF-409B-A3D6-EE3857015376}" srcOrd="2" destOrd="0" presId="urn:microsoft.com/office/officeart/2005/8/layout/vList5"/>
    <dgm:cxn modelId="{6E8DC9BB-C8AE-4829-9B22-BD210DD6EAA7}" type="presParOf" srcId="{6489A74E-96AF-409B-A3D6-EE3857015376}" destId="{ACFE3919-14CB-4280-8992-997170C92AC5}" srcOrd="0" destOrd="0" presId="urn:microsoft.com/office/officeart/2005/8/layout/vList5"/>
    <dgm:cxn modelId="{FB4B655F-94B3-4E10-B591-8C96B0157F91}" type="presParOf" srcId="{E8B359FE-6081-4746-B83E-E9F5DF993066}" destId="{70023946-169A-4E47-AA13-851A154FA3BB}" srcOrd="3" destOrd="0" presId="urn:microsoft.com/office/officeart/2005/8/layout/vList5"/>
    <dgm:cxn modelId="{419EB537-E20A-4E51-A3F4-802ABCE96488}" type="presParOf" srcId="{E8B359FE-6081-4746-B83E-E9F5DF993066}" destId="{541AC446-CB14-46C8-9A15-C88E5719431A}" srcOrd="4" destOrd="0" presId="urn:microsoft.com/office/officeart/2005/8/layout/vList5"/>
    <dgm:cxn modelId="{0219583E-E048-415B-8EA9-46D9F9EA2810}" type="presParOf" srcId="{541AC446-CB14-46C8-9A15-C88E5719431A}" destId="{B8039B49-10F7-484C-9F6E-2C0B0BFD531B}" srcOrd="0" destOrd="0" presId="urn:microsoft.com/office/officeart/2005/8/layout/vList5"/>
    <dgm:cxn modelId="{D3966ED5-CA0E-42CE-B0D9-5048D16AE0CC}" type="presParOf" srcId="{E8B359FE-6081-4746-B83E-E9F5DF993066}" destId="{E7073955-7970-4D2A-A14E-EAB8EA1A467B}" srcOrd="5" destOrd="0" presId="urn:microsoft.com/office/officeart/2005/8/layout/vList5"/>
    <dgm:cxn modelId="{82B2751E-1D04-4934-85C5-A621DF23EA86}" type="presParOf" srcId="{E8B359FE-6081-4746-B83E-E9F5DF993066}" destId="{EE830C12-11CB-478E-ACCB-A2DF12E638A0}" srcOrd="6" destOrd="0" presId="urn:microsoft.com/office/officeart/2005/8/layout/vList5"/>
    <dgm:cxn modelId="{5EA306A5-8746-458E-9A36-070A27372CD4}" type="presParOf" srcId="{EE830C12-11CB-478E-ACCB-A2DF12E638A0}" destId="{F88FD8B0-54EE-4A76-B453-638F804E0CA0}" srcOrd="0" destOrd="0" presId="urn:microsoft.com/office/officeart/2005/8/layout/vList5"/>
    <dgm:cxn modelId="{70DE00F6-D71B-4DE0-B350-13A4F61F0FE8}" type="presParOf" srcId="{E8B359FE-6081-4746-B83E-E9F5DF993066}" destId="{59D7071E-B8A5-4408-AEF0-75C88DE1D56D}" srcOrd="7" destOrd="0" presId="urn:microsoft.com/office/officeart/2005/8/layout/vList5"/>
    <dgm:cxn modelId="{5A71B7BC-0E78-4293-A815-E69B5446C8C9}" type="presParOf" srcId="{E8B359FE-6081-4746-B83E-E9F5DF993066}" destId="{B675EF7C-C122-4E7A-BE28-599242C3F3E0}" srcOrd="8" destOrd="0" presId="urn:microsoft.com/office/officeart/2005/8/layout/vList5"/>
    <dgm:cxn modelId="{8AF2F9AE-FB72-4D1E-ACE6-C076270FDEDD}" type="presParOf" srcId="{B675EF7C-C122-4E7A-BE28-599242C3F3E0}" destId="{1A2D07F9-0016-40CA-A6C0-B64A8C0CC915}"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14FC2-DF5E-4BDD-8274-CE538549D426}" type="doc">
      <dgm:prSet loTypeId="urn:microsoft.com/office/officeart/2008/layout/AlternatingPictureBlocks" loCatId="list" qsTypeId="urn:microsoft.com/office/officeart/2005/8/quickstyle/simple1" qsCatId="simple" csTypeId="urn:microsoft.com/office/officeart/2005/8/colors/colorful1" csCatId="colorful" phldr="1"/>
      <dgm:spPr/>
      <dgm:t>
        <a:bodyPr/>
        <a:lstStyle/>
        <a:p>
          <a:endParaRPr lang="en-US"/>
        </a:p>
      </dgm:t>
    </dgm:pt>
    <dgm:pt modelId="{2154832E-374F-46ED-9A24-C4D67B2C7DF3}">
      <dgm:prSet phldrT="[Text]" custT="1"/>
      <dgm:spPr/>
      <dgm:t>
        <a:bodyPr/>
        <a:lstStyle/>
        <a:p>
          <a:pPr algn="ctr" rtl="0"/>
          <a:r>
            <a:rPr lang="en-US" sz="2800" b="1"/>
            <a:t>19 </a:t>
          </a:r>
          <a:r>
            <a:rPr lang="en-US" sz="2800"/>
            <a:t>grants</a:t>
          </a:r>
        </a:p>
        <a:p>
          <a:pPr algn="ctr" rtl="0"/>
          <a:r>
            <a:rPr lang="en-US" sz="1200" b="1">
              <a:latin typeface="+mn-lt"/>
            </a:rPr>
            <a:t>(16 single-country, 3 multi-country/regional)</a:t>
          </a:r>
        </a:p>
      </dgm:t>
    </dgm:pt>
    <dgm:pt modelId="{6B24B794-436B-494B-B5D2-7CB90221115A}" type="parTrans" cxnId="{516F832F-A539-42DD-BA74-5365EF158095}">
      <dgm:prSet/>
      <dgm:spPr/>
      <dgm:t>
        <a:bodyPr/>
        <a:lstStyle/>
        <a:p>
          <a:pPr algn="ctr"/>
          <a:endParaRPr lang="en-US"/>
        </a:p>
      </dgm:t>
    </dgm:pt>
    <dgm:pt modelId="{80F547A2-A913-4B8E-8F97-B46BB2121B5D}" type="sibTrans" cxnId="{516F832F-A539-42DD-BA74-5365EF158095}">
      <dgm:prSet/>
      <dgm:spPr/>
      <dgm:t>
        <a:bodyPr/>
        <a:lstStyle/>
        <a:p>
          <a:pPr algn="ctr"/>
          <a:endParaRPr lang="en-US"/>
        </a:p>
      </dgm:t>
    </dgm:pt>
    <dgm:pt modelId="{77CCC39D-EC3F-4E73-BE14-CE83DFCB146A}">
      <dgm:prSet phldrT="[Text]" custT="1"/>
      <dgm:spPr/>
      <dgm:t>
        <a:bodyPr/>
        <a:lstStyle/>
        <a:p>
          <a:pPr algn="ctr"/>
          <a:r>
            <a:rPr lang="en-US" sz="2800" b="1"/>
            <a:t>US$338M </a:t>
          </a:r>
          <a:r>
            <a:rPr lang="en-US" sz="2800"/>
            <a:t>in PF funding</a:t>
          </a:r>
        </a:p>
      </dgm:t>
    </dgm:pt>
    <dgm:pt modelId="{0502125C-7025-43A4-9F5C-0C38AFAB8571}" type="parTrans" cxnId="{CD214538-6859-49A4-A8C5-EF93FB590179}">
      <dgm:prSet/>
      <dgm:spPr/>
      <dgm:t>
        <a:bodyPr/>
        <a:lstStyle/>
        <a:p>
          <a:pPr algn="ctr"/>
          <a:endParaRPr lang="en-US"/>
        </a:p>
      </dgm:t>
    </dgm:pt>
    <dgm:pt modelId="{91DA571F-E1D0-4876-A1B0-09C1DF343E0C}" type="sibTrans" cxnId="{CD214538-6859-49A4-A8C5-EF93FB590179}">
      <dgm:prSet/>
      <dgm:spPr/>
      <dgm:t>
        <a:bodyPr/>
        <a:lstStyle/>
        <a:p>
          <a:pPr algn="ctr"/>
          <a:endParaRPr lang="en-US"/>
        </a:p>
      </dgm:t>
    </dgm:pt>
    <dgm:pt modelId="{47AFFD89-9DC0-446C-978D-59EFBACAF66A}">
      <dgm:prSet phldrT="[Text]"/>
      <dgm:spPr>
        <a:solidFill>
          <a:schemeClr val="tx2">
            <a:lumMod val="50000"/>
            <a:lumOff val="50000"/>
          </a:schemeClr>
        </a:solidFill>
      </dgm:spPr>
      <dgm:t>
        <a:bodyPr/>
        <a:lstStyle/>
        <a:p>
          <a:pPr algn="ctr" rtl="0"/>
          <a:r>
            <a:rPr lang="en-US" b="1"/>
            <a:t>75% </a:t>
          </a:r>
          <a:r>
            <a:rPr lang="en-US"/>
            <a:t>of grants to low income and lower-middle income countries</a:t>
          </a:r>
          <a:r>
            <a:rPr lang="en-US">
              <a:latin typeface="Arial Black" panose="020B0A04020102020204"/>
            </a:rPr>
            <a:t> </a:t>
          </a:r>
          <a:endParaRPr lang="en-US"/>
        </a:p>
      </dgm:t>
    </dgm:pt>
    <dgm:pt modelId="{DF7D6128-D515-4D4C-A229-8F9FFDD51D6D}" type="parTrans" cxnId="{6ECA61C8-A1EF-4C68-9B41-6B88CE947B49}">
      <dgm:prSet/>
      <dgm:spPr/>
      <dgm:t>
        <a:bodyPr/>
        <a:lstStyle/>
        <a:p>
          <a:pPr algn="ctr"/>
          <a:endParaRPr lang="en-US"/>
        </a:p>
      </dgm:t>
    </dgm:pt>
    <dgm:pt modelId="{E17E7BCD-F84F-4BC4-B7B3-A75A10E898F2}" type="sibTrans" cxnId="{6ECA61C8-A1EF-4C68-9B41-6B88CE947B49}">
      <dgm:prSet/>
      <dgm:spPr/>
      <dgm:t>
        <a:bodyPr/>
        <a:lstStyle/>
        <a:p>
          <a:pPr algn="ctr"/>
          <a:endParaRPr lang="en-US"/>
        </a:p>
      </dgm:t>
    </dgm:pt>
    <dgm:pt modelId="{7E81B45C-3422-4450-A2E9-EA333A9384F3}">
      <dgm:prSet phldrT="[Text]" custT="1"/>
      <dgm:spPr/>
      <dgm:t>
        <a:bodyPr/>
        <a:lstStyle/>
        <a:p>
          <a:pPr algn="ctr"/>
          <a:r>
            <a:rPr lang="en-US" sz="2800" b="1">
              <a:solidFill>
                <a:schemeClr val="tx2"/>
              </a:solidFill>
            </a:rPr>
            <a:t>37 </a:t>
          </a:r>
          <a:r>
            <a:rPr lang="en-US" sz="2800">
              <a:solidFill>
                <a:schemeClr val="tx2"/>
              </a:solidFill>
            </a:rPr>
            <a:t>countries</a:t>
          </a:r>
        </a:p>
      </dgm:t>
    </dgm:pt>
    <dgm:pt modelId="{4BD5CB35-C23E-4DFC-84ED-EE90994FCC9F}" type="parTrans" cxnId="{5D6F7AA5-2CB8-4E2F-8759-2491C442AE2D}">
      <dgm:prSet/>
      <dgm:spPr/>
      <dgm:t>
        <a:bodyPr/>
        <a:lstStyle/>
        <a:p>
          <a:pPr algn="ctr"/>
          <a:endParaRPr lang="en-US"/>
        </a:p>
      </dgm:t>
    </dgm:pt>
    <dgm:pt modelId="{8C67E6BE-52D8-4F64-B51A-AE35E760FAA5}" type="sibTrans" cxnId="{5D6F7AA5-2CB8-4E2F-8759-2491C442AE2D}">
      <dgm:prSet/>
      <dgm:spPr/>
      <dgm:t>
        <a:bodyPr/>
        <a:lstStyle/>
        <a:p>
          <a:pPr algn="ctr"/>
          <a:endParaRPr lang="en-US"/>
        </a:p>
      </dgm:t>
    </dgm:pt>
    <dgm:pt modelId="{53EE8181-A5BD-48E2-90F6-CE03D3B6C533}">
      <dgm:prSet phldrT="[Text]" custT="1"/>
      <dgm:spPr/>
      <dgm:t>
        <a:bodyPr/>
        <a:lstStyle/>
        <a:p>
          <a:pPr algn="ctr"/>
          <a:r>
            <a:rPr lang="en-US" sz="2600" b="1"/>
            <a:t>$6 </a:t>
          </a:r>
          <a:r>
            <a:rPr lang="en-US" sz="2600"/>
            <a:t>leveraged for every </a:t>
          </a:r>
          <a:r>
            <a:rPr lang="en-US" sz="2600" b="1"/>
            <a:t>$1</a:t>
          </a:r>
          <a:r>
            <a:rPr lang="en-US" sz="2600"/>
            <a:t> of PF grant provided</a:t>
          </a:r>
        </a:p>
      </dgm:t>
    </dgm:pt>
    <dgm:pt modelId="{3DDD01D4-A5CB-42C3-8F69-B6558E76E32C}" type="parTrans" cxnId="{789E2785-439B-47AD-8819-1B1B6F30287E}">
      <dgm:prSet/>
      <dgm:spPr/>
      <dgm:t>
        <a:bodyPr/>
        <a:lstStyle/>
        <a:p>
          <a:pPr algn="ctr"/>
          <a:endParaRPr lang="en-US"/>
        </a:p>
      </dgm:t>
    </dgm:pt>
    <dgm:pt modelId="{354FFE04-79A4-4AD5-AEA8-63C143F3C318}" type="sibTrans" cxnId="{789E2785-439B-47AD-8819-1B1B6F30287E}">
      <dgm:prSet/>
      <dgm:spPr/>
      <dgm:t>
        <a:bodyPr/>
        <a:lstStyle/>
        <a:p>
          <a:pPr algn="ctr"/>
          <a:endParaRPr lang="en-US"/>
        </a:p>
      </dgm:t>
    </dgm:pt>
    <dgm:pt modelId="{27BD5A30-88D6-414A-A9AA-2432C1FE9867}" type="pres">
      <dgm:prSet presAssocID="{A4414FC2-DF5E-4BDD-8274-CE538549D426}" presName="linearFlow" presStyleCnt="0">
        <dgm:presLayoutVars>
          <dgm:dir/>
          <dgm:resizeHandles val="exact"/>
        </dgm:presLayoutVars>
      </dgm:prSet>
      <dgm:spPr/>
    </dgm:pt>
    <dgm:pt modelId="{048B8C60-8410-4711-A9BE-EAD4FB88BEDC}" type="pres">
      <dgm:prSet presAssocID="{2154832E-374F-46ED-9A24-C4D67B2C7DF3}" presName="comp" presStyleCnt="0"/>
      <dgm:spPr/>
    </dgm:pt>
    <dgm:pt modelId="{523E0942-2052-46A1-9587-BF5FD4F88C58}" type="pres">
      <dgm:prSet presAssocID="{2154832E-374F-46ED-9A24-C4D67B2C7DF3}" presName="rect2" presStyleLbl="node1" presStyleIdx="0" presStyleCnt="5" custScaleX="211980">
        <dgm:presLayoutVars>
          <dgm:bulletEnabled val="1"/>
        </dgm:presLayoutVars>
      </dgm:prSet>
      <dgm:spPr/>
    </dgm:pt>
    <dgm:pt modelId="{2779D781-B6A9-414D-818D-F631F6E324E1}" type="pres">
      <dgm:prSet presAssocID="{2154832E-374F-46ED-9A24-C4D67B2C7DF3}" presName="rect1" presStyleLbl="lnNode1" presStyleIdx="0" presStyleCnt="5" custLinFactX="-18801" custLinFactNeighborX="-100000" custLinFactNeighborY="115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C261591D-07AB-4223-B693-2EC04B38A0AC}" type="pres">
      <dgm:prSet presAssocID="{80F547A2-A913-4B8E-8F97-B46BB2121B5D}" presName="sibTrans" presStyleCnt="0"/>
      <dgm:spPr/>
    </dgm:pt>
    <dgm:pt modelId="{FE497915-89FF-465C-AB9C-7374589E3D71}" type="pres">
      <dgm:prSet presAssocID="{7E81B45C-3422-4450-A2E9-EA333A9384F3}" presName="comp" presStyleCnt="0"/>
      <dgm:spPr/>
    </dgm:pt>
    <dgm:pt modelId="{A034E629-FD44-4CEB-8107-25EFA5531B17}" type="pres">
      <dgm:prSet presAssocID="{7E81B45C-3422-4450-A2E9-EA333A9384F3}" presName="rect2" presStyleLbl="node1" presStyleIdx="1" presStyleCnt="5" custScaleX="211966" custLinFactNeighborX="-461" custLinFactNeighborY="2059">
        <dgm:presLayoutVars>
          <dgm:bulletEnabled val="1"/>
        </dgm:presLayoutVars>
      </dgm:prSet>
      <dgm:spPr/>
    </dgm:pt>
    <dgm:pt modelId="{EDE2311F-8447-48E0-A1ED-666145E66D9A}" type="pres">
      <dgm:prSet presAssocID="{7E81B45C-3422-4450-A2E9-EA333A9384F3}" presName="rect1" presStyleLbl="lnNode1" presStyleIdx="1" presStyleCnt="5" custLinFactX="-200000" custLinFactNeighborX="-274664" custLinFactNeighborY="-309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A433580C-E0DB-4E77-A565-EA8572D00E27}" type="pres">
      <dgm:prSet presAssocID="{8C67E6BE-52D8-4F64-B51A-AE35E760FAA5}" presName="sibTrans" presStyleCnt="0"/>
      <dgm:spPr/>
    </dgm:pt>
    <dgm:pt modelId="{C6E60ABF-88AA-4886-A55F-57950E00A234}" type="pres">
      <dgm:prSet presAssocID="{77CCC39D-EC3F-4E73-BE14-CE83DFCB146A}" presName="comp" presStyleCnt="0"/>
      <dgm:spPr/>
    </dgm:pt>
    <dgm:pt modelId="{F9F5CF4E-288E-48B9-89EF-530CE6615EE3}" type="pres">
      <dgm:prSet presAssocID="{77CCC39D-EC3F-4E73-BE14-CE83DFCB146A}" presName="rect2" presStyleLbl="node1" presStyleIdx="2" presStyleCnt="5" custScaleX="211966">
        <dgm:presLayoutVars>
          <dgm:bulletEnabled val="1"/>
        </dgm:presLayoutVars>
      </dgm:prSet>
      <dgm:spPr/>
    </dgm:pt>
    <dgm:pt modelId="{F3B90096-F5AB-4B8C-93B5-B66281E2E3F7}" type="pres">
      <dgm:prSet presAssocID="{77CCC39D-EC3F-4E73-BE14-CE83DFCB146A}" presName="rect1" presStyleLbl="lnNode1" presStyleIdx="2" presStyleCnt="5" custLinFactX="-25969" custLinFactNeighborX="-100000" custLinFactNeighborY="-206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 modelId="{E8868449-E28D-4ECF-83D5-4CF75BFD7C7F}" type="pres">
      <dgm:prSet presAssocID="{91DA571F-E1D0-4876-A1B0-09C1DF343E0C}" presName="sibTrans" presStyleCnt="0"/>
      <dgm:spPr/>
    </dgm:pt>
    <dgm:pt modelId="{F36681F3-BDCA-4D11-AE78-6FABBB6A5EBC}" type="pres">
      <dgm:prSet presAssocID="{53EE8181-A5BD-48E2-90F6-CE03D3B6C533}" presName="comp" presStyleCnt="0"/>
      <dgm:spPr/>
    </dgm:pt>
    <dgm:pt modelId="{A16C732E-52BF-4C1F-BC29-9DFAAF89DDEB}" type="pres">
      <dgm:prSet presAssocID="{53EE8181-A5BD-48E2-90F6-CE03D3B6C533}" presName="rect2" presStyleLbl="node1" presStyleIdx="3" presStyleCnt="5" custScaleX="211966">
        <dgm:presLayoutVars>
          <dgm:bulletEnabled val="1"/>
        </dgm:presLayoutVars>
      </dgm:prSet>
      <dgm:spPr/>
    </dgm:pt>
    <dgm:pt modelId="{66DEC916-3FE1-4B69-A788-143B9089CFD2}" type="pres">
      <dgm:prSet presAssocID="{53EE8181-A5BD-48E2-90F6-CE03D3B6C533}" presName="rect1" presStyleLbl="lnNode1" presStyleIdx="3" presStyleCnt="5" custLinFactX="-200000" custLinFactNeighborX="-276806" custLinFactNeighborY="-401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pt>
    <dgm:pt modelId="{EC83005A-CDA6-403A-A504-FB8465199D87}" type="pres">
      <dgm:prSet presAssocID="{354FFE04-79A4-4AD5-AEA8-63C143F3C318}" presName="sibTrans" presStyleCnt="0"/>
      <dgm:spPr/>
    </dgm:pt>
    <dgm:pt modelId="{3729EF87-8EDC-4E70-BAC8-B304AD43499F}" type="pres">
      <dgm:prSet presAssocID="{47AFFD89-9DC0-446C-978D-59EFBACAF66A}" presName="comp" presStyleCnt="0"/>
      <dgm:spPr/>
    </dgm:pt>
    <dgm:pt modelId="{610A344C-9497-42AA-BAFA-90F1BC270BD1}" type="pres">
      <dgm:prSet presAssocID="{47AFFD89-9DC0-446C-978D-59EFBACAF66A}" presName="rect2" presStyleLbl="node1" presStyleIdx="4" presStyleCnt="5" custScaleX="211966">
        <dgm:presLayoutVars>
          <dgm:bulletEnabled val="1"/>
        </dgm:presLayoutVars>
      </dgm:prSet>
      <dgm:spPr/>
    </dgm:pt>
    <dgm:pt modelId="{776436F5-8C66-4F32-BE1F-883CCFA8A6D7}" type="pres">
      <dgm:prSet presAssocID="{47AFFD89-9DC0-446C-978D-59EFBACAF66A}" presName="rect1" presStyleLbl="lnNode1" presStyleIdx="4" presStyleCnt="5" custLinFactX="-18120" custLinFactNeighborX="-100000" custLinFactNeighborY="-52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dgm:spPr>
    </dgm:pt>
  </dgm:ptLst>
  <dgm:cxnLst>
    <dgm:cxn modelId="{73FA6225-3B1C-4532-AAD1-6A86AAA21875}" type="presOf" srcId="{77CCC39D-EC3F-4E73-BE14-CE83DFCB146A}" destId="{F9F5CF4E-288E-48B9-89EF-530CE6615EE3}" srcOrd="0" destOrd="0" presId="urn:microsoft.com/office/officeart/2008/layout/AlternatingPictureBlocks"/>
    <dgm:cxn modelId="{516F832F-A539-42DD-BA74-5365EF158095}" srcId="{A4414FC2-DF5E-4BDD-8274-CE538549D426}" destId="{2154832E-374F-46ED-9A24-C4D67B2C7DF3}" srcOrd="0" destOrd="0" parTransId="{6B24B794-436B-494B-B5D2-7CB90221115A}" sibTransId="{80F547A2-A913-4B8E-8F97-B46BB2121B5D}"/>
    <dgm:cxn modelId="{CD214538-6859-49A4-A8C5-EF93FB590179}" srcId="{A4414FC2-DF5E-4BDD-8274-CE538549D426}" destId="{77CCC39D-EC3F-4E73-BE14-CE83DFCB146A}" srcOrd="2" destOrd="0" parTransId="{0502125C-7025-43A4-9F5C-0C38AFAB8571}" sibTransId="{91DA571F-E1D0-4876-A1B0-09C1DF343E0C}"/>
    <dgm:cxn modelId="{94933640-56B8-47B8-BF0D-7183F8FDD4AD}" type="presOf" srcId="{A4414FC2-DF5E-4BDD-8274-CE538549D426}" destId="{27BD5A30-88D6-414A-A9AA-2432C1FE9867}" srcOrd="0" destOrd="0" presId="urn:microsoft.com/office/officeart/2008/layout/AlternatingPictureBlocks"/>
    <dgm:cxn modelId="{1465D582-5C50-4798-8CBA-BB6CE9537017}" type="presOf" srcId="{2154832E-374F-46ED-9A24-C4D67B2C7DF3}" destId="{523E0942-2052-46A1-9587-BF5FD4F88C58}" srcOrd="0" destOrd="0" presId="urn:microsoft.com/office/officeart/2008/layout/AlternatingPictureBlocks"/>
    <dgm:cxn modelId="{789E2785-439B-47AD-8819-1B1B6F30287E}" srcId="{A4414FC2-DF5E-4BDD-8274-CE538549D426}" destId="{53EE8181-A5BD-48E2-90F6-CE03D3B6C533}" srcOrd="3" destOrd="0" parTransId="{3DDD01D4-A5CB-42C3-8F69-B6558E76E32C}" sibTransId="{354FFE04-79A4-4AD5-AEA8-63C143F3C318}"/>
    <dgm:cxn modelId="{5D6F7AA5-2CB8-4E2F-8759-2491C442AE2D}" srcId="{A4414FC2-DF5E-4BDD-8274-CE538549D426}" destId="{7E81B45C-3422-4450-A2E9-EA333A9384F3}" srcOrd="1" destOrd="0" parTransId="{4BD5CB35-C23E-4DFC-84ED-EE90994FCC9F}" sibTransId="{8C67E6BE-52D8-4F64-B51A-AE35E760FAA5}"/>
    <dgm:cxn modelId="{38D315B3-0B90-47E9-B2AB-CA44526C0CB5}" type="presOf" srcId="{47AFFD89-9DC0-446C-978D-59EFBACAF66A}" destId="{610A344C-9497-42AA-BAFA-90F1BC270BD1}" srcOrd="0" destOrd="0" presId="urn:microsoft.com/office/officeart/2008/layout/AlternatingPictureBlocks"/>
    <dgm:cxn modelId="{143373BC-9A1F-4018-B521-8C66F65FBC73}" type="presOf" srcId="{7E81B45C-3422-4450-A2E9-EA333A9384F3}" destId="{A034E629-FD44-4CEB-8107-25EFA5531B17}" srcOrd="0" destOrd="0" presId="urn:microsoft.com/office/officeart/2008/layout/AlternatingPictureBlocks"/>
    <dgm:cxn modelId="{6ECA61C8-A1EF-4C68-9B41-6B88CE947B49}" srcId="{A4414FC2-DF5E-4BDD-8274-CE538549D426}" destId="{47AFFD89-9DC0-446C-978D-59EFBACAF66A}" srcOrd="4" destOrd="0" parTransId="{DF7D6128-D515-4D4C-A229-8F9FFDD51D6D}" sibTransId="{E17E7BCD-F84F-4BC4-B7B3-A75A10E898F2}"/>
    <dgm:cxn modelId="{F7D779CB-014E-4381-9CA0-1E6C7A5DE71C}" type="presOf" srcId="{53EE8181-A5BD-48E2-90F6-CE03D3B6C533}" destId="{A16C732E-52BF-4C1F-BC29-9DFAAF89DDEB}" srcOrd="0" destOrd="0" presId="urn:microsoft.com/office/officeart/2008/layout/AlternatingPictureBlocks"/>
    <dgm:cxn modelId="{96F3118E-180C-44A5-831D-47E861B9635F}" type="presParOf" srcId="{27BD5A30-88D6-414A-A9AA-2432C1FE9867}" destId="{048B8C60-8410-4711-A9BE-EAD4FB88BEDC}" srcOrd="0" destOrd="0" presId="urn:microsoft.com/office/officeart/2008/layout/AlternatingPictureBlocks"/>
    <dgm:cxn modelId="{24FDBBEA-C33A-4FD3-AB95-36183C158A16}" type="presParOf" srcId="{048B8C60-8410-4711-A9BE-EAD4FB88BEDC}" destId="{523E0942-2052-46A1-9587-BF5FD4F88C58}" srcOrd="0" destOrd="0" presId="urn:microsoft.com/office/officeart/2008/layout/AlternatingPictureBlocks"/>
    <dgm:cxn modelId="{FD7D8514-7ECF-4C52-AB76-ED7BCC02C3F3}" type="presParOf" srcId="{048B8C60-8410-4711-A9BE-EAD4FB88BEDC}" destId="{2779D781-B6A9-414D-818D-F631F6E324E1}" srcOrd="1" destOrd="0" presId="urn:microsoft.com/office/officeart/2008/layout/AlternatingPictureBlocks"/>
    <dgm:cxn modelId="{8A6A6152-D8CB-4D67-AF9D-2456632F8584}" type="presParOf" srcId="{27BD5A30-88D6-414A-A9AA-2432C1FE9867}" destId="{C261591D-07AB-4223-B693-2EC04B38A0AC}" srcOrd="1" destOrd="0" presId="urn:microsoft.com/office/officeart/2008/layout/AlternatingPictureBlocks"/>
    <dgm:cxn modelId="{6E3F24B4-AD20-4889-9F93-007A6E4B769F}" type="presParOf" srcId="{27BD5A30-88D6-414A-A9AA-2432C1FE9867}" destId="{FE497915-89FF-465C-AB9C-7374589E3D71}" srcOrd="2" destOrd="0" presId="urn:microsoft.com/office/officeart/2008/layout/AlternatingPictureBlocks"/>
    <dgm:cxn modelId="{31858952-E994-4BC7-8236-33B5197F60C6}" type="presParOf" srcId="{FE497915-89FF-465C-AB9C-7374589E3D71}" destId="{A034E629-FD44-4CEB-8107-25EFA5531B17}" srcOrd="0" destOrd="0" presId="urn:microsoft.com/office/officeart/2008/layout/AlternatingPictureBlocks"/>
    <dgm:cxn modelId="{3547B7E0-2204-488E-95BF-A2AE7B241CBE}" type="presParOf" srcId="{FE497915-89FF-465C-AB9C-7374589E3D71}" destId="{EDE2311F-8447-48E0-A1ED-666145E66D9A}" srcOrd="1" destOrd="0" presId="urn:microsoft.com/office/officeart/2008/layout/AlternatingPictureBlocks"/>
    <dgm:cxn modelId="{D4FD625F-38C0-4C41-AD2A-16A76593D2B5}" type="presParOf" srcId="{27BD5A30-88D6-414A-A9AA-2432C1FE9867}" destId="{A433580C-E0DB-4E77-A565-EA8572D00E27}" srcOrd="3" destOrd="0" presId="urn:microsoft.com/office/officeart/2008/layout/AlternatingPictureBlocks"/>
    <dgm:cxn modelId="{F12217EE-C674-4CDC-8F0D-3C84D2A91A36}" type="presParOf" srcId="{27BD5A30-88D6-414A-A9AA-2432C1FE9867}" destId="{C6E60ABF-88AA-4886-A55F-57950E00A234}" srcOrd="4" destOrd="0" presId="urn:microsoft.com/office/officeart/2008/layout/AlternatingPictureBlocks"/>
    <dgm:cxn modelId="{038F3C16-4B2D-460C-AA21-3764EDF21888}" type="presParOf" srcId="{C6E60ABF-88AA-4886-A55F-57950E00A234}" destId="{F9F5CF4E-288E-48B9-89EF-530CE6615EE3}" srcOrd="0" destOrd="0" presId="urn:microsoft.com/office/officeart/2008/layout/AlternatingPictureBlocks"/>
    <dgm:cxn modelId="{630AC5A7-27EC-4C38-A6A4-652B72851280}" type="presParOf" srcId="{C6E60ABF-88AA-4886-A55F-57950E00A234}" destId="{F3B90096-F5AB-4B8C-93B5-B66281E2E3F7}" srcOrd="1" destOrd="0" presId="urn:microsoft.com/office/officeart/2008/layout/AlternatingPictureBlocks"/>
    <dgm:cxn modelId="{C3CF2FD2-7BA5-4222-986C-66C6DEEAF8E2}" type="presParOf" srcId="{27BD5A30-88D6-414A-A9AA-2432C1FE9867}" destId="{E8868449-E28D-4ECF-83D5-4CF75BFD7C7F}" srcOrd="5" destOrd="0" presId="urn:microsoft.com/office/officeart/2008/layout/AlternatingPictureBlocks"/>
    <dgm:cxn modelId="{BDCCDECE-A1A2-4F16-A333-42ED1C6C4C44}" type="presParOf" srcId="{27BD5A30-88D6-414A-A9AA-2432C1FE9867}" destId="{F36681F3-BDCA-4D11-AE78-6FABBB6A5EBC}" srcOrd="6" destOrd="0" presId="urn:microsoft.com/office/officeart/2008/layout/AlternatingPictureBlocks"/>
    <dgm:cxn modelId="{9583EF2F-6118-4F55-88D2-65E13A82E29D}" type="presParOf" srcId="{F36681F3-BDCA-4D11-AE78-6FABBB6A5EBC}" destId="{A16C732E-52BF-4C1F-BC29-9DFAAF89DDEB}" srcOrd="0" destOrd="0" presId="urn:microsoft.com/office/officeart/2008/layout/AlternatingPictureBlocks"/>
    <dgm:cxn modelId="{B7738992-7562-4541-AB13-E74CE3BEF63B}" type="presParOf" srcId="{F36681F3-BDCA-4D11-AE78-6FABBB6A5EBC}" destId="{66DEC916-3FE1-4B69-A788-143B9089CFD2}" srcOrd="1" destOrd="0" presId="urn:microsoft.com/office/officeart/2008/layout/AlternatingPictureBlocks"/>
    <dgm:cxn modelId="{1401B0EE-34D5-4A68-B6A4-B27416FDCB21}" type="presParOf" srcId="{27BD5A30-88D6-414A-A9AA-2432C1FE9867}" destId="{EC83005A-CDA6-403A-A504-FB8465199D87}" srcOrd="7" destOrd="0" presId="urn:microsoft.com/office/officeart/2008/layout/AlternatingPictureBlocks"/>
    <dgm:cxn modelId="{CAB0AD20-8332-4834-8AC9-69306EBB1561}" type="presParOf" srcId="{27BD5A30-88D6-414A-A9AA-2432C1FE9867}" destId="{3729EF87-8EDC-4E70-BAC8-B304AD43499F}" srcOrd="8" destOrd="0" presId="urn:microsoft.com/office/officeart/2008/layout/AlternatingPictureBlocks"/>
    <dgm:cxn modelId="{A50B86C8-B2FA-47DC-9BD3-7813C286C9FE}" type="presParOf" srcId="{3729EF87-8EDC-4E70-BAC8-B304AD43499F}" destId="{610A344C-9497-42AA-BAFA-90F1BC270BD1}" srcOrd="0" destOrd="0" presId="urn:microsoft.com/office/officeart/2008/layout/AlternatingPictureBlocks"/>
    <dgm:cxn modelId="{B074CBF3-2586-4CE2-8950-88982C759A9D}" type="presParOf" srcId="{3729EF87-8EDC-4E70-BAC8-B304AD43499F}" destId="{776436F5-8C66-4F32-BE1F-883CCFA8A6D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D1C3D-2BEF-4010-B8F7-75F2772FFBE5}">
      <dsp:nvSpPr>
        <dsp:cNvPr id="0" name=""/>
        <dsp:cNvSpPr/>
      </dsp:nvSpPr>
      <dsp:spPr>
        <a:xfrm>
          <a:off x="1490259" y="2164"/>
          <a:ext cx="1676541" cy="946409"/>
        </a:xfrm>
        <a:prstGeom prst="roundRect">
          <a:avLst/>
        </a:prstGeom>
        <a:solidFill>
          <a:schemeClr val="accent4">
            <a:lumMod val="60000"/>
            <a:lumOff val="4000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536459" y="48364"/>
        <a:ext cx="1584141" cy="854009"/>
      </dsp:txXfrm>
    </dsp:sp>
    <dsp:sp modelId="{ACFE3919-14CB-4280-8992-997170C92AC5}">
      <dsp:nvSpPr>
        <dsp:cNvPr id="0" name=""/>
        <dsp:cNvSpPr/>
      </dsp:nvSpPr>
      <dsp:spPr>
        <a:xfrm>
          <a:off x="1490259" y="995894"/>
          <a:ext cx="1676541" cy="946409"/>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1536459" y="1042094"/>
        <a:ext cx="1584141" cy="854009"/>
      </dsp:txXfrm>
    </dsp:sp>
    <dsp:sp modelId="{B8039B49-10F7-484C-9F6E-2C0B0BFD531B}">
      <dsp:nvSpPr>
        <dsp:cNvPr id="0" name=""/>
        <dsp:cNvSpPr/>
      </dsp:nvSpPr>
      <dsp:spPr>
        <a:xfrm>
          <a:off x="1490259" y="1989625"/>
          <a:ext cx="1676541" cy="946409"/>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1536459" y="2035825"/>
        <a:ext cx="1584141" cy="854009"/>
      </dsp:txXfrm>
    </dsp:sp>
    <dsp:sp modelId="{F88FD8B0-54EE-4A76-B453-638F804E0CA0}">
      <dsp:nvSpPr>
        <dsp:cNvPr id="0" name=""/>
        <dsp:cNvSpPr/>
      </dsp:nvSpPr>
      <dsp:spPr>
        <a:xfrm>
          <a:off x="1490259" y="2983355"/>
          <a:ext cx="1676541" cy="946409"/>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1536459" y="3029555"/>
        <a:ext cx="1584141" cy="854009"/>
      </dsp:txXfrm>
    </dsp:sp>
    <dsp:sp modelId="{1A2D07F9-0016-40CA-A6C0-B64A8C0CC915}">
      <dsp:nvSpPr>
        <dsp:cNvPr id="0" name=""/>
        <dsp:cNvSpPr/>
      </dsp:nvSpPr>
      <dsp:spPr>
        <a:xfrm>
          <a:off x="1490259" y="3977085"/>
          <a:ext cx="1676541" cy="946409"/>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5</a:t>
          </a:r>
        </a:p>
      </dsp:txBody>
      <dsp:txXfrm>
        <a:off x="1536459" y="4023285"/>
        <a:ext cx="1584141" cy="854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E0942-2052-46A1-9587-BF5FD4F88C58}">
      <dsp:nvSpPr>
        <dsp:cNvPr id="0" name=""/>
        <dsp:cNvSpPr/>
      </dsp:nvSpPr>
      <dsp:spPr>
        <a:xfrm>
          <a:off x="2090522" y="1583"/>
          <a:ext cx="5108866" cy="10900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a:t>19 </a:t>
          </a:r>
          <a:r>
            <a:rPr lang="en-US" sz="2800" kern="1200"/>
            <a:t>grants</a:t>
          </a:r>
        </a:p>
        <a:p>
          <a:pPr marL="0" lvl="0" indent="0" algn="ctr" defTabSz="1244600" rtl="0">
            <a:lnSpc>
              <a:spcPct val="90000"/>
            </a:lnSpc>
            <a:spcBef>
              <a:spcPct val="0"/>
            </a:spcBef>
            <a:spcAft>
              <a:spcPct val="35000"/>
            </a:spcAft>
            <a:buNone/>
          </a:pPr>
          <a:r>
            <a:rPr lang="en-US" sz="1200" b="1" kern="1200">
              <a:latin typeface="+mn-lt"/>
            </a:rPr>
            <a:t>(16 single-country, 3 multi-country/regional)</a:t>
          </a:r>
        </a:p>
      </dsp:txBody>
      <dsp:txXfrm>
        <a:off x="2090522" y="1583"/>
        <a:ext cx="5108866" cy="1090036"/>
      </dsp:txXfrm>
    </dsp:sp>
    <dsp:sp modelId="{2779D781-B6A9-414D-818D-F631F6E324E1}">
      <dsp:nvSpPr>
        <dsp:cNvPr id="0" name=""/>
        <dsp:cNvSpPr/>
      </dsp:nvSpPr>
      <dsp:spPr>
        <a:xfrm>
          <a:off x="970847" y="14217"/>
          <a:ext cx="1079135" cy="10900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4E629-FD44-4CEB-8107-25EFA5531B17}">
      <dsp:nvSpPr>
        <dsp:cNvPr id="0" name=""/>
        <dsp:cNvSpPr/>
      </dsp:nvSpPr>
      <dsp:spPr>
        <a:xfrm>
          <a:off x="2079581" y="1293919"/>
          <a:ext cx="5108528" cy="10900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2"/>
              </a:solidFill>
            </a:rPr>
            <a:t>37 </a:t>
          </a:r>
          <a:r>
            <a:rPr lang="en-US" sz="2800" kern="1200">
              <a:solidFill>
                <a:schemeClr val="tx2"/>
              </a:solidFill>
            </a:rPr>
            <a:t>countries</a:t>
          </a:r>
        </a:p>
      </dsp:txBody>
      <dsp:txXfrm>
        <a:off x="2079581" y="1293919"/>
        <a:ext cx="5108528" cy="1090036"/>
      </dsp:txXfrm>
    </dsp:sp>
    <dsp:sp modelId="{EDE2311F-8447-48E0-A1ED-666145E66D9A}">
      <dsp:nvSpPr>
        <dsp:cNvPr id="0" name=""/>
        <dsp:cNvSpPr/>
      </dsp:nvSpPr>
      <dsp:spPr>
        <a:xfrm>
          <a:off x="835635" y="1237750"/>
          <a:ext cx="1079135" cy="109003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5CF4E-288E-48B9-89EF-530CE6615EE3}">
      <dsp:nvSpPr>
        <dsp:cNvPr id="0" name=""/>
        <dsp:cNvSpPr/>
      </dsp:nvSpPr>
      <dsp:spPr>
        <a:xfrm>
          <a:off x="2090691" y="2541367"/>
          <a:ext cx="5108528" cy="10900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US$338M </a:t>
          </a:r>
          <a:r>
            <a:rPr lang="en-US" sz="2800" kern="1200"/>
            <a:t>in PF funding</a:t>
          </a:r>
        </a:p>
      </dsp:txBody>
      <dsp:txXfrm>
        <a:off x="2090691" y="2541367"/>
        <a:ext cx="5108528" cy="1090036"/>
      </dsp:txXfrm>
    </dsp:sp>
    <dsp:sp modelId="{F3B90096-F5AB-4B8C-93B5-B66281E2E3F7}">
      <dsp:nvSpPr>
        <dsp:cNvPr id="0" name=""/>
        <dsp:cNvSpPr/>
      </dsp:nvSpPr>
      <dsp:spPr>
        <a:xfrm>
          <a:off x="893495" y="2518902"/>
          <a:ext cx="1079135" cy="109003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C732E-52BF-4C1F-BC29-9DFAAF89DDEB}">
      <dsp:nvSpPr>
        <dsp:cNvPr id="0" name=""/>
        <dsp:cNvSpPr/>
      </dsp:nvSpPr>
      <dsp:spPr>
        <a:xfrm>
          <a:off x="2090691" y="3811260"/>
          <a:ext cx="5108528" cy="10900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$6 </a:t>
          </a:r>
          <a:r>
            <a:rPr lang="en-US" sz="2600" kern="1200"/>
            <a:t>leveraged for every </a:t>
          </a:r>
          <a:r>
            <a:rPr lang="en-US" sz="2600" b="1" kern="1200"/>
            <a:t>$1</a:t>
          </a:r>
          <a:r>
            <a:rPr lang="en-US" sz="2600" kern="1200"/>
            <a:t> of PF grant provided</a:t>
          </a:r>
        </a:p>
      </dsp:txBody>
      <dsp:txXfrm>
        <a:off x="2090691" y="3811260"/>
        <a:ext cx="5108528" cy="1090036"/>
      </dsp:txXfrm>
    </dsp:sp>
    <dsp:sp modelId="{66DEC916-3FE1-4B69-A788-143B9089CFD2}">
      <dsp:nvSpPr>
        <dsp:cNvPr id="0" name=""/>
        <dsp:cNvSpPr/>
      </dsp:nvSpPr>
      <dsp:spPr>
        <a:xfrm>
          <a:off x="812520" y="3767505"/>
          <a:ext cx="1079135" cy="109003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A344C-9497-42AA-BAFA-90F1BC270BD1}">
      <dsp:nvSpPr>
        <dsp:cNvPr id="0" name=""/>
        <dsp:cNvSpPr/>
      </dsp:nvSpPr>
      <dsp:spPr>
        <a:xfrm>
          <a:off x="2090691" y="5081152"/>
          <a:ext cx="5108528" cy="1090036"/>
        </a:xfrm>
        <a:prstGeom prst="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a:t>75% </a:t>
          </a:r>
          <a:r>
            <a:rPr lang="en-US" sz="2800" kern="1200"/>
            <a:t>of grants to low income and lower-middle income countries</a:t>
          </a:r>
          <a:r>
            <a:rPr lang="en-US" sz="2800" kern="1200">
              <a:latin typeface="Arial Black" panose="020B0A04020102020204"/>
            </a:rPr>
            <a:t> </a:t>
          </a:r>
          <a:endParaRPr lang="en-US" sz="2800" kern="1200"/>
        </a:p>
      </dsp:txBody>
      <dsp:txXfrm>
        <a:off x="2090691" y="5081152"/>
        <a:ext cx="5108528" cy="1090036"/>
      </dsp:txXfrm>
    </dsp:sp>
    <dsp:sp modelId="{776436F5-8C66-4F32-BE1F-883CCFA8A6D7}">
      <dsp:nvSpPr>
        <dsp:cNvPr id="0" name=""/>
        <dsp:cNvSpPr/>
      </dsp:nvSpPr>
      <dsp:spPr>
        <a:xfrm>
          <a:off x="978196" y="5075451"/>
          <a:ext cx="1079135" cy="109003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7AD61-DB6F-4501-A98A-024C170E6308}"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1031E-3B1E-42C9-93DE-EE2107903FA4}" type="slidenum">
              <a:rPr lang="en-US" smtClean="0"/>
              <a:t>‹#›</a:t>
            </a:fld>
            <a:endParaRPr lang="en-US"/>
          </a:p>
        </p:txBody>
      </p:sp>
    </p:spTree>
    <p:extLst>
      <p:ext uri="{BB962C8B-B14F-4D97-AF65-F5344CB8AC3E}">
        <p14:creationId xmlns:p14="http://schemas.microsoft.com/office/powerpoint/2010/main" val="385780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anphi.org/whoweare/leadership/bio/kopla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ianphi.org/membercountries/memberinformation/finland.html" TargetMode="External"/><Relationship Id="rId4" Type="http://schemas.openxmlformats.org/officeDocument/2006/relationships/hyperlink" Target="http://www.ianphi.org/whoweare/leadership/bio/puska.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34" charset="-128"/>
                <a:cs typeface="+mn-cs"/>
              </a:rPr>
              <a:t>The International Association of National Public Health Institutes was first envisioned in 2001 by </a:t>
            </a:r>
            <a:r>
              <a:rPr lang="en-US" sz="1200" u="none" strike="noStrike" kern="1200" dirty="0">
                <a:solidFill>
                  <a:schemeClr val="tx1"/>
                </a:solidFill>
                <a:effectLst/>
                <a:latin typeface="+mn-lt"/>
                <a:ea typeface="ＭＳ Ｐゴシック" pitchFamily="34" charset="-128"/>
                <a:cs typeface="+mn-cs"/>
                <a:hlinkClick r:id="rId3"/>
              </a:rPr>
              <a:t>Jeffrey Koplan</a:t>
            </a:r>
            <a:r>
              <a:rPr lang="en-US" sz="1200" kern="1200" dirty="0">
                <a:solidFill>
                  <a:schemeClr val="tx1"/>
                </a:solidFill>
                <a:effectLst/>
                <a:latin typeface="+mn-lt"/>
                <a:ea typeface="ＭＳ Ｐゴシック" pitchFamily="34" charset="-128"/>
                <a:cs typeface="+mn-cs"/>
              </a:rPr>
              <a:t> former director of CDC and </a:t>
            </a:r>
            <a:r>
              <a:rPr lang="en-US" sz="1200" u="none" strike="noStrike" kern="1200" dirty="0" err="1">
                <a:solidFill>
                  <a:schemeClr val="tx1"/>
                </a:solidFill>
                <a:effectLst/>
                <a:latin typeface="+mn-lt"/>
                <a:ea typeface="ＭＳ Ｐゴシック" pitchFamily="34" charset="-128"/>
                <a:cs typeface="+mn-cs"/>
                <a:hlinkClick r:id="rId4"/>
              </a:rPr>
              <a:t>Pekka</a:t>
            </a:r>
            <a:r>
              <a:rPr lang="en-US" sz="1200" u="none" strike="noStrike" kern="1200" dirty="0">
                <a:solidFill>
                  <a:schemeClr val="tx1"/>
                </a:solidFill>
                <a:effectLst/>
                <a:latin typeface="+mn-lt"/>
                <a:ea typeface="ＭＳ Ｐゴシック" pitchFamily="34" charset="-128"/>
                <a:cs typeface="+mn-cs"/>
                <a:hlinkClick r:id="rId4"/>
              </a:rPr>
              <a:t> </a:t>
            </a:r>
            <a:r>
              <a:rPr lang="en-US" sz="1200" u="none" strike="noStrike" kern="1200" dirty="0" err="1">
                <a:solidFill>
                  <a:schemeClr val="tx1"/>
                </a:solidFill>
                <a:effectLst/>
                <a:latin typeface="+mn-lt"/>
                <a:ea typeface="ＭＳ Ｐゴシック" pitchFamily="34" charset="-128"/>
                <a:cs typeface="+mn-cs"/>
                <a:hlinkClick r:id="rId4"/>
              </a:rPr>
              <a:t>Puska</a:t>
            </a:r>
            <a:r>
              <a:rPr lang="en-US" sz="1200" kern="1200" dirty="0">
                <a:solidFill>
                  <a:schemeClr val="tx1"/>
                </a:solidFill>
                <a:effectLst/>
                <a:latin typeface="+mn-lt"/>
                <a:ea typeface="ＭＳ Ｐゴシック" pitchFamily="34" charset="-128"/>
                <a:cs typeface="+mn-cs"/>
              </a:rPr>
              <a:t> (director general of </a:t>
            </a:r>
            <a:r>
              <a:rPr lang="en-US" sz="1200" u="none" strike="noStrike" kern="1200" dirty="0">
                <a:solidFill>
                  <a:schemeClr val="tx1"/>
                </a:solidFill>
                <a:effectLst/>
                <a:latin typeface="+mn-lt"/>
                <a:ea typeface="ＭＳ Ｐゴシック" pitchFamily="34" charset="-128"/>
                <a:cs typeface="+mn-cs"/>
                <a:hlinkClick r:id="rId5"/>
              </a:rPr>
              <a:t>Finland’s National Institute of Public Health and Welfare – THL</a:t>
            </a:r>
            <a:r>
              <a:rPr lang="en-US" sz="1200" kern="1200" dirty="0">
                <a:solidFill>
                  <a:schemeClr val="tx1"/>
                </a:solidFill>
                <a:effectLst/>
                <a:latin typeface="+mn-lt"/>
                <a:ea typeface="ＭＳ Ｐゴシック" pitchFamily="34" charset="-128"/>
                <a:cs typeface="+mn-cs"/>
              </a:rPr>
              <a:t> ) and chartered in 2006. IANPHI was initially supported through grants from the Rockefeller Foundation and the Bill &amp; Melinda Gates Foundation. </a:t>
            </a:r>
            <a:endParaRPr lang="en-US" sz="1200" kern="1200" baseline="0" dirty="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dirty="0">
              <a:solidFill>
                <a:schemeClr val="tx1"/>
              </a:solidFill>
              <a:effectLst/>
              <a:latin typeface="+mn-lt"/>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800" dirty="0">
                <a:latin typeface="Futura Std Light" panose="020B0402020204020303" pitchFamily="34" charset="0"/>
              </a:rPr>
              <a:t>Professional and independent network of NPHIs, or “CDC’s of the world”, which provides a unique forum for peer-to-peer support and strategic exchanges amongst directors and senior staff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dirty="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err="1"/>
              <a:t>IANPHI’s</a:t>
            </a:r>
            <a:r>
              <a:rPr lang="fr-FR" sz="1800" dirty="0"/>
              <a:t> mission </a:t>
            </a:r>
            <a:r>
              <a:rPr lang="fr-FR" sz="1800" dirty="0" err="1"/>
              <a:t>is</a:t>
            </a:r>
            <a:r>
              <a:rPr lang="fr-FR" sz="1800" dirty="0"/>
              <a:t> to </a:t>
            </a:r>
            <a:r>
              <a:rPr lang="fr-FR" sz="1800" dirty="0" err="1"/>
              <a:t>collectively</a:t>
            </a:r>
            <a:r>
              <a:rPr lang="fr-FR" sz="1800" dirty="0"/>
              <a:t> </a:t>
            </a:r>
            <a:r>
              <a:rPr lang="fr-FR" sz="1800" dirty="0" err="1"/>
              <a:t>build</a:t>
            </a:r>
            <a:r>
              <a:rPr lang="fr-FR" sz="1800" dirty="0"/>
              <a:t> public </a:t>
            </a:r>
            <a:r>
              <a:rPr lang="fr-FR" sz="1800" dirty="0" err="1"/>
              <a:t>health</a:t>
            </a:r>
            <a:r>
              <a:rPr lang="fr-FR" sz="1800" dirty="0"/>
              <a:t> </a:t>
            </a:r>
            <a:r>
              <a:rPr lang="fr-FR" sz="1800" dirty="0" err="1"/>
              <a:t>capacity</a:t>
            </a:r>
            <a:r>
              <a:rPr lang="fr-FR" sz="1800" dirty="0"/>
              <a:t> by </a:t>
            </a:r>
            <a:r>
              <a:rPr lang="fr-FR" sz="1800" dirty="0" err="1"/>
              <a:t>connecting</a:t>
            </a:r>
            <a:r>
              <a:rPr lang="fr-FR" sz="1800" dirty="0"/>
              <a:t> and </a:t>
            </a:r>
            <a:r>
              <a:rPr lang="fr-FR" sz="1800" dirty="0" err="1"/>
              <a:t>strengthening</a:t>
            </a:r>
            <a:r>
              <a:rPr lang="fr-FR" sz="1800" dirty="0"/>
              <a:t> </a:t>
            </a:r>
            <a:r>
              <a:rPr lang="fr-FR" sz="1800" dirty="0" err="1"/>
              <a:t>NPHIs</a:t>
            </a:r>
            <a:r>
              <a:rPr lang="fr-FR" sz="1800" dirty="0"/>
              <a:t> </a:t>
            </a:r>
            <a:r>
              <a:rPr lang="fr-FR" sz="1800" dirty="0" err="1"/>
              <a:t>worldwide</a:t>
            </a:r>
            <a:endParaRPr lang="en-US" altLang="en-US" sz="1800" dirty="0">
              <a:latin typeface="Futura Std Light" panose="020B04020202040203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dirty="0">
              <a:latin typeface="Futura Std Light" panose="020B04020202040203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dirty="0">
                <a:latin typeface="Futura Std Light" panose="020B0402020204020303" pitchFamily="34" charset="0"/>
              </a:rPr>
              <a:t>The IANPHI Annual Meeting is the only worldwide forum where NPHI directors and partners come together to establish and strengthen relationships and share ideas and best practices on areas of mutual concern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800" dirty="0">
              <a:latin typeface="Futura Std Light" panose="020B0402020204020303" pitchFamily="34" charset="0"/>
            </a:endParaRPr>
          </a:p>
          <a:p>
            <a:endParaRPr lang="en-US" altLang="en-US" dirty="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896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Calibri" panose="020F0502020204030204" pitchFamily="34" charset="0"/>
              </a:rPr>
              <a:t>The Covid-19 pandemic spotlighted how ill-prepared the world was – and it highlighted </a:t>
            </a:r>
            <a:r>
              <a:rPr lang="en-US" sz="1800" kern="100">
                <a:solidFill>
                  <a:srgbClr val="333333"/>
                </a:solidFill>
                <a:effectLst/>
                <a:latin typeface="Calibri" panose="020F0502020204030204" pitchFamily="34" charset="0"/>
                <a:ea typeface="Calibri" panose="020F0502020204030204" pitchFamily="34" charset="0"/>
                <a:cs typeface="Calibri" panose="020F0502020204030204" pitchFamily="34" charset="0"/>
              </a:rPr>
              <a:t>the costs of being </a:t>
            </a:r>
            <a:r>
              <a:rPr lang="en-US" sz="1800" b="1" kern="100">
                <a:solidFill>
                  <a:srgbClr val="333333"/>
                </a:solidFill>
                <a:effectLst/>
                <a:latin typeface="Calibri" panose="020F0502020204030204" pitchFamily="34" charset="0"/>
                <a:ea typeface="Calibri" panose="020F0502020204030204" pitchFamily="34" charset="0"/>
                <a:cs typeface="Calibri" panose="020F0502020204030204" pitchFamily="34" charset="0"/>
              </a:rPr>
              <a:t>unprepared </a:t>
            </a:r>
            <a:r>
              <a:rPr lang="en-US" sz="1800" kern="100">
                <a:solidFill>
                  <a:srgbClr val="333333"/>
                </a:solidFill>
                <a:effectLst/>
                <a:latin typeface="Calibri" panose="020F0502020204030204" pitchFamily="34" charset="0"/>
                <a:ea typeface="Calibri" panose="020F0502020204030204" pitchFamily="34" charset="0"/>
                <a:cs typeface="Calibri" panose="020F0502020204030204" pitchFamily="34" charset="0"/>
              </a:rPr>
              <a:t>– millions of lives, jobs and livelihoods lost and reversals in hard-won economic and social gains. All this because we couldn’t detect and contain a virus from spreading.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1ED25-FE7E-4B43-A385-EF6BC149E2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51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1ED25-FE7E-4B43-A385-EF6BC149E2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19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a:lnSpc>
                <a:spcPct val="107000"/>
              </a:lnSpc>
              <a:spcBef>
                <a:spcPts val="120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6E6F73"/>
                </a:solidFill>
                <a:effectLst/>
                <a:uLnTx/>
                <a:uFillTx/>
                <a:ea typeface="+mn-ea"/>
                <a:cs typeface="+mn-cs"/>
                <a:sym typeface="+mn-lt"/>
              </a:rPr>
              <a:t>Notes view: </a:t>
            </a:r>
            <a:fld id="{128CEAFE-FA94-43E5-B0FF-D47E1CCDD1B4}" type="slidenum">
              <a:rPr kumimoji="0" lang="en-US" sz="1400" u="none" strike="noStrike" kern="1200" cap="none" spc="0" normalizeH="0" baseline="0" noProof="0" smtClean="0">
                <a:ln>
                  <a:noFill/>
                </a:ln>
                <a:solidFill>
                  <a:srgbClr val="6E6F73"/>
                </a:solidFill>
                <a:effectLst/>
                <a:uLnTx/>
                <a:uFillTx/>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u="none" strike="noStrike" kern="1200" cap="none" spc="0" normalizeH="0" baseline="0" noProof="0" dirty="0">
              <a:ln>
                <a:noFill/>
              </a:ln>
              <a:solidFill>
                <a:srgbClr val="6E6F73"/>
              </a:solidFill>
              <a:effectLst/>
              <a:uLnTx/>
              <a:uFillTx/>
              <a:ea typeface="+mn-ea"/>
              <a:cs typeface="+mn-cs"/>
              <a:sym typeface="+mn-lt"/>
            </a:endParaRPr>
          </a:p>
        </p:txBody>
      </p:sp>
    </p:spTree>
    <p:extLst>
      <p:ext uri="{BB962C8B-B14F-4D97-AF65-F5344CB8AC3E}">
        <p14:creationId xmlns:p14="http://schemas.microsoft.com/office/powerpoint/2010/main" val="145221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8B2ACC-5A71-4C8C-B18C-BF971AE2AE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73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b="1" kern="0">
                <a:solidFill>
                  <a:srgbClr val="000000"/>
                </a:solidFill>
                <a:effectLst/>
                <a:latin typeface="Arial" panose="020B0604020202020204" pitchFamily="34" charset="0"/>
                <a:ea typeface="Times New Roman" panose="02020603050405020304" pitchFamily="18" charset="0"/>
              </a:rPr>
              <a:t>The initial </a:t>
            </a:r>
            <a:r>
              <a:rPr lang="en-US" sz="1800" b="1">
                <a:solidFill>
                  <a:srgbClr val="000000"/>
                </a:solidFill>
                <a:effectLst/>
                <a:latin typeface="Arial" panose="020B0604020202020204" pitchFamily="34" charset="0"/>
                <a:ea typeface="Times New Roman" panose="02020603050405020304" pitchFamily="18" charset="0"/>
              </a:rPr>
              <a:t>set of </a:t>
            </a:r>
            <a:r>
              <a:rPr lang="en-US" sz="1800" b="1" kern="0">
                <a:solidFill>
                  <a:srgbClr val="000000"/>
                </a:solidFill>
                <a:effectLst/>
                <a:latin typeface="Arial" panose="020B0604020202020204" pitchFamily="34" charset="0"/>
                <a:ea typeface="Times New Roman" panose="02020603050405020304" pitchFamily="18" charset="0"/>
              </a:rPr>
              <a:t>projects financed by the Pandemic Fund are illustrative of its value proposition</a:t>
            </a:r>
            <a:r>
              <a:rPr lang="en-US" sz="1800" kern="0">
                <a:solidFill>
                  <a:srgbClr val="000000"/>
                </a:solidFill>
                <a:effectLst/>
                <a:latin typeface="Arial" panose="020B0604020202020204" pitchFamily="34" charset="0"/>
                <a:ea typeface="Times New Roman" panose="02020603050405020304" pitchFamily="18" charset="0"/>
              </a:rPr>
              <a:t>. </a:t>
            </a:r>
          </a:p>
          <a:p>
            <a:pPr marL="0" marR="0" algn="just">
              <a:lnSpc>
                <a:spcPct val="107000"/>
              </a:lnSpc>
              <a:spcBef>
                <a:spcPts val="0"/>
              </a:spcBef>
              <a:spcAft>
                <a:spcPts val="0"/>
              </a:spcAft>
            </a:pPr>
            <a:endParaRPr lang="en-US" sz="1800" b="1" kern="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b="1" kern="10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As the first multilateral financing mechanism dedicated to strengthening pandemic PPR in LICs and MICs, the Pandemic Fund represents a unique value proposition to the pandemic PPR landscape and broader global health efforts.</a:t>
            </a:r>
            <a:r>
              <a:rPr lang="en-US" sz="1800" kern="10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a:t>
            </a:r>
            <a:r>
              <a:rPr lang="en-US" sz="1800" kern="100">
                <a:effectLst/>
                <a:latin typeface="Arial" panose="020B0604020202020204" pitchFamily="34" charset="0"/>
                <a:ea typeface="Calibri" panose="020F0502020204030204" pitchFamily="34" charset="0"/>
                <a:cs typeface="Arial" panose="020B0604020202020204" pitchFamily="34" charset="0"/>
              </a:rPr>
              <a:t>The Fund adds value by filling capacity gaps, complementing the work of existing institutions, fostering coordination, mobilizing additive investments, and demonstrating flexibility and responsiveness</a:t>
            </a:r>
            <a:r>
              <a:rPr lang="en-US" sz="1800" kern="0">
                <a:effectLst/>
                <a:latin typeface="Arial" panose="020B0604020202020204" pitchFamily="34" charset="0"/>
                <a:ea typeface="Calibri" panose="020F0502020204030204" pitchFamily="34" charset="0"/>
                <a:cs typeface="Arial" panose="020B0604020202020204" pitchFamily="34" charset="0"/>
              </a:rPr>
              <a:t>.</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kern="0">
                <a:effectLst/>
                <a:latin typeface="Arial" panose="020B0604020202020204" pitchFamily="34" charset="0"/>
                <a:ea typeface="Calibri" panose="020F0502020204030204" pitchFamily="34" charset="0"/>
                <a:cs typeface="Arial" panose="020B0604020202020204" pitchFamily="34" charset="0"/>
              </a:rPr>
              <a:t>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kern="100">
                <a:effectLst/>
                <a:latin typeface="Arial" panose="020B0604020202020204" pitchFamily="34" charset="0"/>
                <a:ea typeface="Calibri" panose="020F0502020204030204" pitchFamily="34" charset="0"/>
                <a:cs typeface="Arial" panose="020B0604020202020204" pitchFamily="34" charset="0"/>
              </a:rPr>
              <a:t>Filling capacity gaps</a:t>
            </a:r>
            <a:r>
              <a:rPr lang="en-US" sz="1800" kern="100">
                <a:effectLst/>
                <a:latin typeface="Arial" panose="020B0604020202020204" pitchFamily="34" charset="0"/>
                <a:ea typeface="Calibri" panose="020F0502020204030204" pitchFamily="34" charset="0"/>
                <a:cs typeface="Arial" panose="020B0604020202020204" pitchFamily="34" charset="0"/>
              </a:rPr>
              <a:t>, by targeting discrete areas within pandemic PPR that benefit from additional funding and coordination, strengthening institutional enablers for those areas, and embedding a focus on equity and inclusion, community, and civil society engagement.</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kern="100">
                <a:effectLst/>
                <a:latin typeface="Arial" panose="020B0604020202020204" pitchFamily="34" charset="0"/>
                <a:ea typeface="Calibri" panose="020F0502020204030204" pitchFamily="34" charset="0"/>
                <a:cs typeface="Arial" panose="020B0604020202020204" pitchFamily="34" charset="0"/>
              </a:rPr>
              <a:t>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kern="100">
                <a:effectLst/>
                <a:latin typeface="Arial" panose="020B0604020202020204" pitchFamily="34" charset="0"/>
                <a:ea typeface="Calibri" panose="020F0502020204030204" pitchFamily="34" charset="0"/>
                <a:cs typeface="Arial" panose="020B0604020202020204" pitchFamily="34" charset="0"/>
              </a:rPr>
              <a:t>Complementing the work of existing institutions</a:t>
            </a:r>
            <a:r>
              <a:rPr lang="en-US" sz="1800" kern="100">
                <a:effectLst/>
                <a:latin typeface="Arial" panose="020B0604020202020204" pitchFamily="34" charset="0"/>
                <a:ea typeface="Calibri" panose="020F0502020204030204" pitchFamily="34" charset="0"/>
                <a:cs typeface="Arial" panose="020B0604020202020204" pitchFamily="34" charset="0"/>
              </a:rPr>
              <a:t>, as the Pandemic Fund channels grants to recipients through a variety of existing institutions, which are its Implementing Entities (IEs), leveraging their strengths and comparative advantages, and complementing efforts.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07000"/>
              </a:lnSpc>
              <a:spcBef>
                <a:spcPts val="0"/>
              </a:spcBef>
              <a:spcAft>
                <a:spcPts val="0"/>
              </a:spcAft>
            </a:pPr>
            <a:r>
              <a:rPr lang="en-US" sz="1800" b="1" kern="100">
                <a:effectLst/>
                <a:latin typeface="Arial" panose="020B0604020202020204" pitchFamily="34" charset="0"/>
                <a:ea typeface="Calibri" panose="020F0502020204030204" pitchFamily="34" charset="0"/>
                <a:cs typeface="Arial" panose="020B0604020202020204" pitchFamily="34" charset="0"/>
              </a:rPr>
              <a:t>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kern="100">
                <a:effectLst/>
                <a:latin typeface="Arial" panose="020B0604020202020204" pitchFamily="34" charset="0"/>
                <a:ea typeface="Calibri" panose="020F0502020204030204" pitchFamily="34" charset="0"/>
                <a:cs typeface="Arial" panose="020B0604020202020204" pitchFamily="34" charset="0"/>
              </a:rPr>
              <a:t>Fostering coordination and collaboration</a:t>
            </a:r>
            <a:r>
              <a:rPr lang="en-US" sz="1800" kern="100">
                <a:effectLst/>
                <a:latin typeface="Arial" panose="020B0604020202020204" pitchFamily="34" charset="0"/>
                <a:ea typeface="Calibri" panose="020F0502020204030204" pitchFamily="34" charset="0"/>
                <a:cs typeface="Arial" panose="020B0604020202020204" pitchFamily="34" charset="0"/>
              </a:rPr>
              <a:t> across the range of pandemic PPR actors, across sectors in countries, and across countries and regions, with the goals of sharing learnings, driving coherence of funding streams, and ensuring multi-sectoral collaboration for a whole-of-government, One Health approach.</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800" kern="100">
                <a:effectLst/>
                <a:latin typeface="Arial" panose="020B0604020202020204" pitchFamily="34" charset="0"/>
                <a:ea typeface="Calibri" panose="020F0502020204030204" pitchFamily="34" charset="0"/>
                <a:cs typeface="Arial" panose="020B0604020202020204" pitchFamily="34" charset="0"/>
              </a:rPr>
              <a:t>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kern="100">
                <a:effectLst/>
                <a:latin typeface="Arial" panose="020B0604020202020204" pitchFamily="34" charset="0"/>
                <a:ea typeface="Calibri" panose="020F0502020204030204" pitchFamily="34" charset="0"/>
                <a:cs typeface="Arial" panose="020B0604020202020204" pitchFamily="34" charset="0"/>
              </a:rPr>
              <a:t>Mobilizing additive investment</a:t>
            </a:r>
            <a:r>
              <a:rPr lang="en-US" sz="1800" kern="100">
                <a:effectLst/>
                <a:latin typeface="Arial" panose="020B0604020202020204" pitchFamily="34" charset="0"/>
                <a:ea typeface="Calibri" panose="020F0502020204030204" pitchFamily="34" charset="0"/>
                <a:cs typeface="Arial" panose="020B0604020202020204" pitchFamily="34" charset="0"/>
              </a:rPr>
              <a:t>,</a:t>
            </a:r>
            <a:r>
              <a:rPr lang="en-US" sz="1800" b="1" kern="100">
                <a:effectLst/>
                <a:latin typeface="Arial" panose="020B0604020202020204" pitchFamily="34" charset="0"/>
                <a:ea typeface="Calibri" panose="020F0502020204030204" pitchFamily="34" charset="0"/>
                <a:cs typeface="Arial" panose="020B0604020202020204" pitchFamily="34" charset="0"/>
              </a:rPr>
              <a:t> </a:t>
            </a:r>
            <a:r>
              <a:rPr lang="en-US" sz="1800" kern="100">
                <a:effectLst/>
                <a:latin typeface="Arial" panose="020B0604020202020204" pitchFamily="34" charset="0"/>
                <a:ea typeface="Calibri" panose="020F0502020204030204" pitchFamily="34" charset="0"/>
                <a:cs typeface="Arial" panose="020B0604020202020204" pitchFamily="34" charset="0"/>
              </a:rPr>
              <a:t>by purposefully deploying grant financing to draw in international and</a:t>
            </a:r>
            <a:r>
              <a:rPr lang="en-US" sz="1800" b="1" kern="100">
                <a:effectLst/>
                <a:latin typeface="Arial" panose="020B0604020202020204" pitchFamily="34" charset="0"/>
                <a:ea typeface="Calibri" panose="020F0502020204030204" pitchFamily="34" charset="0"/>
                <a:cs typeface="Arial" panose="020B0604020202020204" pitchFamily="34" charset="0"/>
              </a:rPr>
              <a:t> </a:t>
            </a:r>
            <a:r>
              <a:rPr lang="en-US" sz="1800" kern="0">
                <a:effectLst/>
                <a:latin typeface="Arial" panose="020B0604020202020204" pitchFamily="34" charset="0"/>
                <a:ea typeface="Calibri" panose="020F0502020204030204" pitchFamily="34" charset="0"/>
                <a:cs typeface="Arial" panose="020B0604020202020204" pitchFamily="34" charset="0"/>
              </a:rPr>
              <a:t>domestic financing, encouraging country planning and providing on-budget, catalytic resources aligned with country needs and planning processes and thus facilitating country ownership, absorption of investment, and long-term sustainability of resources.</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0" marR="0" algn="just" fontAlgn="base">
              <a:lnSpc>
                <a:spcPct val="107000"/>
              </a:lnSpc>
              <a:spcBef>
                <a:spcPts val="0"/>
              </a:spcBef>
              <a:spcAft>
                <a:spcPts val="0"/>
              </a:spcAft>
            </a:pPr>
            <a:r>
              <a:rPr lang="en-US" sz="1800" b="1" kern="100">
                <a:effectLst/>
                <a:latin typeface="Arial" panose="020B0604020202020204" pitchFamily="34" charset="0"/>
                <a:ea typeface="Calibri" panose="020F0502020204030204" pitchFamily="34" charset="0"/>
                <a:cs typeface="Arial" panose="020B0604020202020204" pitchFamily="34" charset="0"/>
              </a:rPr>
              <a:t>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b="1" kern="100">
                <a:effectLst/>
                <a:latin typeface="Arial" panose="020B0604020202020204" pitchFamily="34" charset="0"/>
                <a:ea typeface="Calibri" panose="020F0502020204030204" pitchFamily="34" charset="0"/>
                <a:cs typeface="Arial" panose="020B0604020202020204" pitchFamily="34" charset="0"/>
              </a:rPr>
              <a:t>Demonstrating flexibility and responsiveness </a:t>
            </a:r>
            <a:r>
              <a:rPr lang="en-US" sz="1800" kern="100">
                <a:effectLst/>
                <a:latin typeface="Arial" panose="020B0604020202020204" pitchFamily="34" charset="0"/>
                <a:ea typeface="Calibri" panose="020F0502020204030204" pitchFamily="34" charset="0"/>
                <a:cs typeface="Arial" panose="020B0604020202020204" pitchFamily="34" charset="0"/>
              </a:rPr>
              <a:t>to evolving </a:t>
            </a:r>
            <a:r>
              <a:rPr lang="en-US" sz="1800" kern="0">
                <a:effectLst/>
                <a:latin typeface="Arial" panose="020B0604020202020204" pitchFamily="34" charset="0"/>
                <a:ea typeface="Calibri" panose="020F0502020204030204" pitchFamily="34" charset="0"/>
                <a:cs typeface="Arial" panose="020B0604020202020204" pitchFamily="34" charset="0"/>
              </a:rPr>
              <a:t>contexts and priorities within the pandemic PPR landscape to ensure strategic initiatives remain relevant and effective.</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a:p>
            <a:r>
              <a:rPr lang="en-US" sz="1800" b="1">
                <a:solidFill>
                  <a:srgbClr val="000000"/>
                </a:solidFill>
                <a:effectLst/>
                <a:highlight>
                  <a:srgbClr val="FFFFFF"/>
                </a:highlight>
                <a:latin typeface="Arial" panose="020B0604020202020204" pitchFamily="34" charset="0"/>
                <a:ea typeface="Calibri" panose="020F0502020204030204" pitchFamily="34" charset="0"/>
              </a:rPr>
              <a:t>In addition, the Pandemic Fund’s governance and operating structure include a strong focus on equity, inclusion, transparency, and accountability. </a:t>
            </a:r>
            <a:r>
              <a:rPr lang="en-US" sz="1800">
                <a:effectLst/>
                <a:latin typeface="Arial" panose="020B0604020202020204" pitchFamily="34" charset="0"/>
                <a:ea typeface="Calibri" panose="020F0502020204030204" pitchFamily="34" charset="0"/>
              </a:rPr>
              <a:t>The Pandemic Fund’s governance features 21 voting members, reflecting an equal balance of sovereign “contributors” (donors) and sovereign “co-investors” (countries that could receive funding), including a voting seat for non-sovereign contributors (philanthropies/foundations) and two voting seats for civil society organizations (CSOs)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Calibri" panose="020F0502020204030204" pitchFamily="34" charset="0"/>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srgbClr val="6E6F73"/>
              </a:solidFill>
              <a:effectLst/>
              <a:uLnTx/>
              <a:uFillTx/>
              <a:latin typeface="Calibri" panose="020F0502020204030204" pitchFamily="34" charset="0"/>
              <a:ea typeface="+mn-ea"/>
              <a:cs typeface="+mn-cs"/>
              <a:sym typeface="+mn-lt"/>
            </a:endParaRPr>
          </a:p>
        </p:txBody>
      </p:sp>
    </p:spTree>
    <p:extLst>
      <p:ext uri="{BB962C8B-B14F-4D97-AF65-F5344CB8AC3E}">
        <p14:creationId xmlns:p14="http://schemas.microsoft.com/office/powerpoint/2010/main" val="171384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B2F544-9B4A-493A-BD88-13209C871202}" type="slidenum">
              <a:rPr lang="en-US" smtClean="0"/>
              <a:t>12</a:t>
            </a:fld>
            <a:endParaRPr lang="en-US"/>
          </a:p>
        </p:txBody>
      </p:sp>
    </p:spTree>
    <p:extLst>
      <p:ext uri="{BB962C8B-B14F-4D97-AF65-F5344CB8AC3E}">
        <p14:creationId xmlns:p14="http://schemas.microsoft.com/office/powerpoint/2010/main" val="9107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C949-0FEC-3801-F432-E2FCA45FF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6A313-911D-1E76-5482-EEE03C493C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E0128A-6F8C-3533-2CE3-BBF26AFFA91D}"/>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5" name="Footer Placeholder 4">
            <a:extLst>
              <a:ext uri="{FF2B5EF4-FFF2-40B4-BE49-F238E27FC236}">
                <a16:creationId xmlns:a16="http://schemas.microsoft.com/office/drawing/2014/main" id="{F096C29B-46DC-A772-8C3A-C03A4473A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6564A-4C18-0FE6-A610-76596EB002BC}"/>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37541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8712-292C-CC98-FC98-26E4D9725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961367-14D7-63AD-6D90-A32ACC821A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61BF5-6E77-3BC4-47AD-36B9FE35BD25}"/>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5" name="Footer Placeholder 4">
            <a:extLst>
              <a:ext uri="{FF2B5EF4-FFF2-40B4-BE49-F238E27FC236}">
                <a16:creationId xmlns:a16="http://schemas.microsoft.com/office/drawing/2014/main" id="{56237CAC-B4AA-8AE8-EADB-FD69D7F21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D5B34-A257-A9BA-A5AB-8AFE72362C9F}"/>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289461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D6FC6-C071-14AD-5BAF-EFC3CDA84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92F21F-40AC-9547-6E62-C774CD7FB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CC7B1-28AA-2557-1A5A-DAF8233A6BBA}"/>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5" name="Footer Placeholder 4">
            <a:extLst>
              <a:ext uri="{FF2B5EF4-FFF2-40B4-BE49-F238E27FC236}">
                <a16:creationId xmlns:a16="http://schemas.microsoft.com/office/drawing/2014/main" id="{13FE447A-69A8-DF17-0935-746DA09A0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6CCCC-5BFF-AEA2-917E-12FD8F30443A}"/>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82548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contents_GREEN">
    <p:spTree>
      <p:nvGrpSpPr>
        <p:cNvPr id="1" name=""/>
        <p:cNvGrpSpPr/>
        <p:nvPr/>
      </p:nvGrpSpPr>
      <p:grpSpPr>
        <a:xfrm>
          <a:off x="0" y="0"/>
          <a:ext cx="0" cy="0"/>
          <a:chOff x="0" y="0"/>
          <a:chExt cx="0" cy="0"/>
        </a:xfrm>
      </p:grpSpPr>
      <p:sp>
        <p:nvSpPr>
          <p:cNvPr id="19" name="Segnaposto numero diapositiva 5">
            <a:extLst>
              <a:ext uri="{FF2B5EF4-FFF2-40B4-BE49-F238E27FC236}">
                <a16:creationId xmlns:a16="http://schemas.microsoft.com/office/drawing/2014/main" id="{B2DD3FFB-FDAF-462B-6218-E8145F9CD00A}"/>
              </a:ext>
            </a:extLst>
          </p:cNvPr>
          <p:cNvSpPr>
            <a:spLocks noGrp="1"/>
          </p:cNvSpPr>
          <p:nvPr>
            <p:ph type="sldNum" sz="quarter" idx="4"/>
          </p:nvPr>
        </p:nvSpPr>
        <p:spPr>
          <a:xfrm>
            <a:off x="8865433" y="375275"/>
            <a:ext cx="2743200" cy="365125"/>
          </a:xfrm>
          <a:prstGeom prst="rect">
            <a:avLst/>
          </a:prstGeom>
        </p:spPr>
        <p:txBody>
          <a:bodyPr vert="horz" lIns="91440" tIns="45720" rIns="91440" bIns="45720" rtlCol="0" anchor="ctr"/>
          <a:lstStyle>
            <a:lvl1pPr algn="r">
              <a:defRPr sz="1200">
                <a:solidFill>
                  <a:schemeClr val="bg1"/>
                </a:solidFill>
              </a:defRPr>
            </a:lvl1pPr>
          </a:lstStyle>
          <a:p>
            <a:fld id="{00AE0B9A-5E89-46E1-9E4C-0A91AFAB2372}" type="slidenum">
              <a:rPr lang="it-IT" smtClean="0"/>
              <a:pPr/>
              <a:t>‹#›</a:t>
            </a:fld>
            <a:endParaRPr lang="it-IT"/>
          </a:p>
        </p:txBody>
      </p:sp>
      <p:sp>
        <p:nvSpPr>
          <p:cNvPr id="20" name="Segnaposto testo 12">
            <a:extLst>
              <a:ext uri="{FF2B5EF4-FFF2-40B4-BE49-F238E27FC236}">
                <a16:creationId xmlns:a16="http://schemas.microsoft.com/office/drawing/2014/main" id="{2ED694F7-5C9A-959C-8DE4-4D7B6F271394}"/>
              </a:ext>
            </a:extLst>
          </p:cNvPr>
          <p:cNvSpPr>
            <a:spLocks noGrp="1"/>
          </p:cNvSpPr>
          <p:nvPr>
            <p:ph type="body" sz="quarter" idx="13" hasCustomPrompt="1"/>
          </p:nvPr>
        </p:nvSpPr>
        <p:spPr>
          <a:xfrm>
            <a:off x="10446700" y="629587"/>
            <a:ext cx="1155688" cy="614597"/>
          </a:xfrm>
          <a:prstGeom prst="rect">
            <a:avLst/>
          </a:prstGeom>
        </p:spPr>
        <p:txBody>
          <a:bodyPr anchor="ctr">
            <a:noAutofit/>
          </a:bodyPr>
          <a:lstStyle>
            <a:lvl1pPr marL="0" indent="0" algn="r">
              <a:buNone/>
              <a:defRPr sz="4000">
                <a:solidFill>
                  <a:schemeClr val="bg1"/>
                </a:solidFill>
                <a:latin typeface="+mj-lt"/>
              </a:defRPr>
            </a:lvl1pPr>
          </a:lstStyle>
          <a:p>
            <a:pPr lvl="0"/>
            <a:r>
              <a:rPr lang="it-IT"/>
              <a:t>01</a:t>
            </a:r>
          </a:p>
        </p:txBody>
      </p:sp>
      <p:sp>
        <p:nvSpPr>
          <p:cNvPr id="8" name="Segnaposto testo 7">
            <a:extLst>
              <a:ext uri="{FF2B5EF4-FFF2-40B4-BE49-F238E27FC236}">
                <a16:creationId xmlns:a16="http://schemas.microsoft.com/office/drawing/2014/main" id="{B77B6A59-9E0F-B9E6-1383-D2C1DFC793E4}"/>
              </a:ext>
            </a:extLst>
          </p:cNvPr>
          <p:cNvSpPr>
            <a:spLocks noGrp="1"/>
          </p:cNvSpPr>
          <p:nvPr>
            <p:ph type="body" sz="quarter" idx="14" hasCustomPrompt="1"/>
          </p:nvPr>
        </p:nvSpPr>
        <p:spPr>
          <a:xfrm>
            <a:off x="658813" y="390525"/>
            <a:ext cx="6042025" cy="418944"/>
          </a:xfrm>
        </p:spPr>
        <p:txBody>
          <a:bodyPr>
            <a:noAutofit/>
          </a:bodyPr>
          <a:lstStyle>
            <a:lvl1pPr marL="0" indent="0">
              <a:buNone/>
              <a:defRPr sz="2500" b="1">
                <a:solidFill>
                  <a:schemeClr val="bg1">
                    <a:lumMod val="75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it-IT"/>
              <a:t>SECTION TITLE HEADER</a:t>
            </a:r>
          </a:p>
        </p:txBody>
      </p:sp>
      <p:sp>
        <p:nvSpPr>
          <p:cNvPr id="21" name="Segnaposto testo 7">
            <a:extLst>
              <a:ext uri="{FF2B5EF4-FFF2-40B4-BE49-F238E27FC236}">
                <a16:creationId xmlns:a16="http://schemas.microsoft.com/office/drawing/2014/main" id="{50BA58CF-F4C2-41C1-0B01-F41A4C612674}"/>
              </a:ext>
            </a:extLst>
          </p:cNvPr>
          <p:cNvSpPr>
            <a:spLocks noGrp="1"/>
          </p:cNvSpPr>
          <p:nvPr>
            <p:ph type="body" sz="quarter" idx="15" hasCustomPrompt="1"/>
          </p:nvPr>
        </p:nvSpPr>
        <p:spPr>
          <a:xfrm>
            <a:off x="658814" y="1484784"/>
            <a:ext cx="8005502" cy="1153486"/>
          </a:xfrm>
        </p:spPr>
        <p:txBody>
          <a:bodyPr>
            <a:normAutofit/>
          </a:bodyPr>
          <a:lstStyle>
            <a:lvl1pPr marL="0" indent="0">
              <a:buNone/>
              <a:defRPr sz="3000">
                <a:solidFill>
                  <a:schemeClr val="accent4"/>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it-IT"/>
              <a:t>A. Title </a:t>
            </a:r>
            <a:r>
              <a:rPr lang="it-IT" err="1"/>
              <a:t>here</a:t>
            </a:r>
            <a:endParaRPr lang="it-IT"/>
          </a:p>
        </p:txBody>
      </p:sp>
      <p:sp>
        <p:nvSpPr>
          <p:cNvPr id="22" name="Sottotitolo 2">
            <a:extLst>
              <a:ext uri="{FF2B5EF4-FFF2-40B4-BE49-F238E27FC236}">
                <a16:creationId xmlns:a16="http://schemas.microsoft.com/office/drawing/2014/main" id="{5DB7F841-E9EE-4DE3-A7F6-A89FDC1DADE3}"/>
              </a:ext>
            </a:extLst>
          </p:cNvPr>
          <p:cNvSpPr>
            <a:spLocks noGrp="1"/>
          </p:cNvSpPr>
          <p:nvPr>
            <p:ph type="subTitle" idx="1" hasCustomPrompt="1"/>
          </p:nvPr>
        </p:nvSpPr>
        <p:spPr>
          <a:xfrm>
            <a:off x="653143" y="2668249"/>
            <a:ext cx="7981191" cy="3402350"/>
          </a:xfrm>
          <a:prstGeom prst="rect">
            <a:avLst/>
          </a:prstGeom>
        </p:spPr>
        <p:txBody>
          <a:bodyPr>
            <a:normAutofit/>
          </a:bodyPr>
          <a:lstStyle>
            <a:lvl1pPr marL="0" indent="0" algn="l">
              <a:lnSpc>
                <a:spcPct val="100000"/>
              </a:lnSpc>
              <a:buNone/>
              <a:defRPr lang="it-IT" sz="2000" b="0" i="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Text </a:t>
            </a:r>
            <a:r>
              <a:rPr lang="it-IT" err="1"/>
              <a:t>here</a:t>
            </a:r>
            <a:r>
              <a:rPr lang="it-IT"/>
              <a:t>, </a:t>
            </a:r>
            <a:r>
              <a:rPr lang="it-IT" err="1"/>
              <a:t>Lorem</a:t>
            </a:r>
            <a:r>
              <a:rPr lang="it-IT"/>
              <a:t> </a:t>
            </a:r>
            <a:r>
              <a:rPr lang="it-IT" err="1"/>
              <a:t>ipsum</a:t>
            </a:r>
            <a:r>
              <a:rPr lang="it-IT"/>
              <a:t>…..</a:t>
            </a:r>
          </a:p>
          <a:p>
            <a:endParaRPr lang="it-IT"/>
          </a:p>
        </p:txBody>
      </p:sp>
    </p:spTree>
    <p:extLst>
      <p:ext uri="{BB962C8B-B14F-4D97-AF65-F5344CB8AC3E}">
        <p14:creationId xmlns:p14="http://schemas.microsoft.com/office/powerpoint/2010/main" val="153347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13318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06312A8-FDCA-48F9-B203-D1FF5073ED03}"/>
              </a:ext>
            </a:extLst>
          </p:cNvPr>
          <p:cNvSpPr/>
          <p:nvPr userDrawn="1">
            <p:custDataLst>
              <p:tags r:id="rId2"/>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2024 by Boston Consulting Group. All rights reserved.</a:t>
            </a:r>
          </a:p>
        </p:txBody>
      </p:sp>
      <p:sp>
        <p:nvSpPr>
          <p:cNvPr id="8" name="Title 7"/>
          <p:cNvSpPr>
            <a:spLocks noGrp="1"/>
          </p:cNvSpPr>
          <p:nvPr>
            <p:ph type="title" hasCustomPrompt="1"/>
          </p:nvPr>
        </p:nvSpPr>
        <p:spPr>
          <a:xfrm>
            <a:off x="629325" y="290640"/>
            <a:ext cx="10934025" cy="332399"/>
          </a:xfrm>
        </p:spPr>
        <p:txBody>
          <a:bodyPr/>
          <a:lstStyle>
            <a:lvl1pPr>
              <a:defRPr>
                <a:latin typeface="+mj-lt"/>
                <a:ea typeface="+mj-ea"/>
                <a:cs typeface="+mj-cs"/>
                <a:sym typeface="+mj-lt"/>
              </a:defRPr>
            </a:lvl1pPr>
          </a:lstStyle>
          <a:p>
            <a:r>
              <a:rPr lang="en-US"/>
              <a:t>Click to add title</a:t>
            </a:r>
          </a:p>
        </p:txBody>
      </p:sp>
      <p:pic>
        <p:nvPicPr>
          <p:cNvPr id="11" name="Picture 7">
            <a:extLst>
              <a:ext uri="{FF2B5EF4-FFF2-40B4-BE49-F238E27FC236}">
                <a16:creationId xmlns:a16="http://schemas.microsoft.com/office/drawing/2014/main" id="{7A185C7C-2F34-4822-865F-319F834FAE2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658902" y="6213597"/>
            <a:ext cx="648725" cy="53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7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ext Slid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9FCA-3234-6B42-A497-A784B5144A06}"/>
              </a:ext>
            </a:extLst>
          </p:cNvPr>
          <p:cNvSpPr>
            <a:spLocks noGrp="1"/>
          </p:cNvSpPr>
          <p:nvPr>
            <p:ph type="title" hasCustomPrompt="1"/>
          </p:nvPr>
        </p:nvSpPr>
        <p:spPr>
          <a:xfrm>
            <a:off x="720046" y="2624137"/>
            <a:ext cx="3932237" cy="1600200"/>
          </a:xfrm>
        </p:spPr>
        <p:txBody>
          <a:bodyPr anchor="b">
            <a:normAutofit/>
          </a:bodyPr>
          <a:lstStyle>
            <a:lvl1pPr>
              <a:defRPr sz="2800">
                <a:solidFill>
                  <a:srgbClr val="2C70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8AA0CD-1B42-7147-A550-633821F55906}"/>
              </a:ext>
            </a:extLst>
          </p:cNvPr>
          <p:cNvSpPr>
            <a:spLocks noGrp="1"/>
          </p:cNvSpPr>
          <p:nvPr>
            <p:ph idx="1"/>
          </p:nvPr>
        </p:nvSpPr>
        <p:spPr>
          <a:xfrm>
            <a:off x="5302928" y="1404257"/>
            <a:ext cx="6052460" cy="4648200"/>
          </a:xfrm>
        </p:spPr>
        <p:txBody>
          <a:bodyPr/>
          <a:lstStyle>
            <a:lvl1pPr>
              <a:defRPr sz="2400"/>
            </a:lvl1pPr>
            <a:lvl2pPr>
              <a:defRPr sz="2000"/>
            </a:lvl2pPr>
            <a:lvl3pPr>
              <a:defRPr sz="16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150805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5690-53D4-DF5A-A801-FA172047B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28DA5-811B-5F90-AFD3-4BED0E10F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4E987-36EB-A4A9-7F24-3E169D0FE19C}"/>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5" name="Footer Placeholder 4">
            <a:extLst>
              <a:ext uri="{FF2B5EF4-FFF2-40B4-BE49-F238E27FC236}">
                <a16:creationId xmlns:a16="http://schemas.microsoft.com/office/drawing/2014/main" id="{56E565B9-9990-0A26-13CE-DD9CD8F2B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5FB18-F523-FC52-25B8-670D34B7C7BD}"/>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112948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2B05-A5AE-FE85-A0DC-400E6F5825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184471-633E-84DC-7120-5875B50A0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D739A-9D34-426C-5671-D620FEF317EF}"/>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5" name="Footer Placeholder 4">
            <a:extLst>
              <a:ext uri="{FF2B5EF4-FFF2-40B4-BE49-F238E27FC236}">
                <a16:creationId xmlns:a16="http://schemas.microsoft.com/office/drawing/2014/main" id="{A824BCEB-5C77-1462-D2A1-01492856D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90CDB-B0CD-1DE3-3418-FCD01D1AA2CF}"/>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298512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4BD0-211F-3BF1-E0C0-401EFD36E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05C6E-3063-8B52-7364-6800C38208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33AD6-F56F-5A5E-0EEC-EDCB56E2F0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A6BF6-DA12-0BEF-47FB-60F88573F12F}"/>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6" name="Footer Placeholder 5">
            <a:extLst>
              <a:ext uri="{FF2B5EF4-FFF2-40B4-BE49-F238E27FC236}">
                <a16:creationId xmlns:a16="http://schemas.microsoft.com/office/drawing/2014/main" id="{C6C6BCD8-1D14-A17F-680B-9D5D38586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A50A-03DE-86C4-205E-3A8A1E8BED53}"/>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52719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3CB0-AC00-28F8-F890-1168FA13B0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9B203A-B01B-768B-D475-D56CE19A6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F93E6F-701C-1885-8141-628B1F50D2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D4CD84-41CC-0533-9E12-0EF54D8B6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ABF2F0-4377-4E39-D8BD-4688C7940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C226C-FD1A-3D5D-5836-6BCA33425531}"/>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8" name="Footer Placeholder 7">
            <a:extLst>
              <a:ext uri="{FF2B5EF4-FFF2-40B4-BE49-F238E27FC236}">
                <a16:creationId xmlns:a16="http://schemas.microsoft.com/office/drawing/2014/main" id="{CE2466AF-3CB4-9970-BC2A-52D8EA9B21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61A541-9CA9-4683-12A7-3C978379C61A}"/>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201907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35EA-93B8-1027-D4FC-C97A238DA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7FCF48-9453-583E-64D9-1594FD280AC5}"/>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4" name="Footer Placeholder 3">
            <a:extLst>
              <a:ext uri="{FF2B5EF4-FFF2-40B4-BE49-F238E27FC236}">
                <a16:creationId xmlns:a16="http://schemas.microsoft.com/office/drawing/2014/main" id="{ED6BD872-71BF-933E-9801-E597E9C3B6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D154C-B249-4640-6264-059BE0D29081}"/>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33674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0BAD7-CB97-AF44-7A1A-397F1E314436}"/>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3" name="Footer Placeholder 2">
            <a:extLst>
              <a:ext uri="{FF2B5EF4-FFF2-40B4-BE49-F238E27FC236}">
                <a16:creationId xmlns:a16="http://schemas.microsoft.com/office/drawing/2014/main" id="{335410EF-05B3-2BDE-F94A-1FC18EDCD7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96CA4E-5532-661B-A2B0-0E112FF0323F}"/>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188983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A1AE-C3DE-0C93-684D-C4F14DC36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C9702E-14D3-4966-110D-0E6E46831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6FF108-51CA-04D0-07CA-B5FCAFDF8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7499B-DF22-3C1E-7E58-2A70DD381B9D}"/>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6" name="Footer Placeholder 5">
            <a:extLst>
              <a:ext uri="{FF2B5EF4-FFF2-40B4-BE49-F238E27FC236}">
                <a16:creationId xmlns:a16="http://schemas.microsoft.com/office/drawing/2014/main" id="{92819D95-278A-8157-17C3-6FD251B28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E42882-69E3-E27A-BAF2-F6148D1A509A}"/>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6964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AEF0-3BCA-2B88-3AFF-B07897E98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E236C-F1D8-69CE-8014-3CCE43D03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B9AEAE-6000-A7F3-DF89-03CD2B975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14E4B-5AA1-1186-899C-36054D7088D5}"/>
              </a:ext>
            </a:extLst>
          </p:cNvPr>
          <p:cNvSpPr>
            <a:spLocks noGrp="1"/>
          </p:cNvSpPr>
          <p:nvPr>
            <p:ph type="dt" sz="half" idx="10"/>
          </p:nvPr>
        </p:nvSpPr>
        <p:spPr/>
        <p:txBody>
          <a:bodyPr/>
          <a:lstStyle/>
          <a:p>
            <a:fld id="{3F382CD2-0B0D-4A83-8116-8D75659699C8}" type="datetimeFigureOut">
              <a:rPr lang="en-US" smtClean="0"/>
              <a:t>9/4/2024</a:t>
            </a:fld>
            <a:endParaRPr lang="en-US"/>
          </a:p>
        </p:txBody>
      </p:sp>
      <p:sp>
        <p:nvSpPr>
          <p:cNvPr id="6" name="Footer Placeholder 5">
            <a:extLst>
              <a:ext uri="{FF2B5EF4-FFF2-40B4-BE49-F238E27FC236}">
                <a16:creationId xmlns:a16="http://schemas.microsoft.com/office/drawing/2014/main" id="{7CC84B96-F642-A37C-0471-F92E6C719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E6346-E509-9883-3450-45CC19C44283}"/>
              </a:ext>
            </a:extLst>
          </p:cNvPr>
          <p:cNvSpPr>
            <a:spLocks noGrp="1"/>
          </p:cNvSpPr>
          <p:nvPr>
            <p:ph type="sldNum" sz="quarter" idx="12"/>
          </p:nvPr>
        </p:nvSpPr>
        <p:spPr/>
        <p:txBody>
          <a:bodyPr/>
          <a:lstStyle/>
          <a:p>
            <a:fld id="{FE96FF7B-C62A-4F97-9B2F-6551A95A863E}" type="slidenum">
              <a:rPr lang="en-US" smtClean="0"/>
              <a:t>‹#›</a:t>
            </a:fld>
            <a:endParaRPr lang="en-US"/>
          </a:p>
        </p:txBody>
      </p:sp>
    </p:spTree>
    <p:extLst>
      <p:ext uri="{BB962C8B-B14F-4D97-AF65-F5344CB8AC3E}">
        <p14:creationId xmlns:p14="http://schemas.microsoft.com/office/powerpoint/2010/main" val="310579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74B24-31E0-A4A0-DBEF-8CD7AB5E6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A2E26F-467A-172A-E830-6CE4F5379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00F3E-319C-4135-AA16-AF702E610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82CD2-0B0D-4A83-8116-8D75659699C8}" type="datetimeFigureOut">
              <a:rPr lang="en-US" smtClean="0"/>
              <a:t>9/4/2024</a:t>
            </a:fld>
            <a:endParaRPr lang="en-US"/>
          </a:p>
        </p:txBody>
      </p:sp>
      <p:sp>
        <p:nvSpPr>
          <p:cNvPr id="5" name="Footer Placeholder 4">
            <a:extLst>
              <a:ext uri="{FF2B5EF4-FFF2-40B4-BE49-F238E27FC236}">
                <a16:creationId xmlns:a16="http://schemas.microsoft.com/office/drawing/2014/main" id="{39942BC4-66D3-0D92-D9AA-E07C21D06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7F547-3B39-BD38-6116-B945B2F29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6FF7B-C62A-4F97-9B2F-6551A95A863E}" type="slidenum">
              <a:rPr lang="en-US" smtClean="0"/>
              <a:t>‹#›</a:t>
            </a:fld>
            <a:endParaRPr lang="en-US"/>
          </a:p>
        </p:txBody>
      </p:sp>
    </p:spTree>
    <p:extLst>
      <p:ext uri="{BB962C8B-B14F-4D97-AF65-F5344CB8AC3E}">
        <p14:creationId xmlns:p14="http://schemas.microsoft.com/office/powerpoint/2010/main" val="347840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4.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18/10/relationships/comments" Target="../comments/modernComment_7FFFF45E_451B84C3.xml"/><Relationship Id="rId3" Type="http://schemas.openxmlformats.org/officeDocument/2006/relationships/tags" Target="../tags/tag6.xml"/><Relationship Id="rId7" Type="http://schemas.openxmlformats.org/officeDocument/2006/relationships/notesSlide" Target="../notesSlides/notesSlide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3.xml"/><Relationship Id="rId5" Type="http://schemas.openxmlformats.org/officeDocument/2006/relationships/tags" Target="../tags/tag8.xml"/><Relationship Id="rId10" Type="http://schemas.openxmlformats.org/officeDocument/2006/relationships/image" Target="../media/image7.emf"/><Relationship Id="rId4" Type="http://schemas.openxmlformats.org/officeDocument/2006/relationships/tags" Target="../tags/tag7.xml"/><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582" y="3183099"/>
            <a:ext cx="12178018" cy="1447638"/>
          </a:xfrm>
        </p:spPr>
        <p:txBody>
          <a:bodyPr>
            <a:normAutofit fontScale="90000"/>
          </a:bodyPr>
          <a:lstStyle/>
          <a:p>
            <a:pPr algn="ctr">
              <a:lnSpc>
                <a:spcPts val="2300"/>
              </a:lnSpc>
              <a:spcBef>
                <a:spcPts val="600"/>
              </a:spcBef>
            </a:pPr>
            <a:br>
              <a:rPr lang="en-US" dirty="0">
                <a:solidFill>
                  <a:srgbClr val="0F3858"/>
                </a:solidFill>
              </a:rPr>
            </a:br>
            <a:br>
              <a:rPr lang="en-US" dirty="0">
                <a:solidFill>
                  <a:srgbClr val="0F3858"/>
                </a:solidFill>
              </a:rPr>
            </a:br>
            <a:br>
              <a:rPr lang="en-US" dirty="0">
                <a:solidFill>
                  <a:srgbClr val="0F3858"/>
                </a:solidFill>
              </a:rPr>
            </a:br>
            <a:r>
              <a:rPr lang="en-US" dirty="0">
                <a:solidFill>
                  <a:srgbClr val="0F3858"/>
                </a:solidFill>
              </a:rPr>
              <a:t>Dr. JOHN PAUL CLARK</a:t>
            </a:r>
            <a:br>
              <a:rPr lang="en-US" dirty="0">
                <a:solidFill>
                  <a:srgbClr val="0F3858"/>
                </a:solidFill>
              </a:rPr>
            </a:br>
            <a:r>
              <a:rPr lang="en-US" dirty="0">
                <a:solidFill>
                  <a:srgbClr val="0F3858"/>
                </a:solidFill>
              </a:rPr>
              <a:t>Lead Health Specialist, Pandemic Fund</a:t>
            </a:r>
            <a:br>
              <a:rPr lang="en-US" dirty="0">
                <a:solidFill>
                  <a:srgbClr val="0F3858"/>
                </a:solidFill>
              </a:rPr>
            </a:br>
            <a:r>
              <a:rPr lang="en-US" dirty="0">
                <a:solidFill>
                  <a:srgbClr val="0F3858"/>
                </a:solidFill>
              </a:rPr>
              <a:t>United States of America </a:t>
            </a:r>
            <a:br>
              <a:rPr lang="en-US" dirty="0">
                <a:solidFill>
                  <a:srgbClr val="0F3858"/>
                </a:solidFill>
              </a:rPr>
            </a:br>
            <a:endParaRPr lang="fr-FR" dirty="0">
              <a:solidFill>
                <a:srgbClr val="0F3858"/>
              </a:solidFill>
            </a:endParaRPr>
          </a:p>
        </p:txBody>
      </p:sp>
      <p:sp>
        <p:nvSpPr>
          <p:cNvPr id="3" name="Espace réservé du contenu 2"/>
          <p:cNvSpPr>
            <a:spLocks noGrp="1"/>
          </p:cNvSpPr>
          <p:nvPr>
            <p:ph idx="1"/>
          </p:nvPr>
        </p:nvSpPr>
        <p:spPr>
          <a:xfrm>
            <a:off x="13981" y="1153321"/>
            <a:ext cx="12192000" cy="1447639"/>
          </a:xfrm>
        </p:spPr>
        <p:txBody>
          <a:bodyPr/>
          <a:lstStyle/>
          <a:p>
            <a:pPr marL="0" indent="0" algn="ctr">
              <a:buNone/>
            </a:pPr>
            <a:r>
              <a:rPr lang="en-US" b="1" spc="300" dirty="0">
                <a:solidFill>
                  <a:srgbClr val="00B0F0"/>
                </a:solidFill>
              </a:rPr>
              <a:t>THE PANDEMIC FUND</a:t>
            </a:r>
          </a:p>
          <a:p>
            <a:pPr marL="0" indent="0" algn="ctr">
              <a:buNone/>
            </a:pPr>
            <a:r>
              <a:rPr lang="en-US" b="1" spc="300" dirty="0">
                <a:solidFill>
                  <a:srgbClr val="00B0F0"/>
                </a:solidFill>
              </a:rPr>
              <a:t>PRESENTATION AT THE CONFERENCE OF G20 </a:t>
            </a:r>
          </a:p>
          <a:p>
            <a:pPr marL="0" indent="0" algn="ctr">
              <a:buNone/>
            </a:pPr>
            <a:r>
              <a:rPr lang="en-US" b="1" spc="300" dirty="0">
                <a:solidFill>
                  <a:srgbClr val="00B0F0"/>
                </a:solidFill>
              </a:rPr>
              <a:t>NATIONAL PUBLIC HEALTH INSTITUTES </a:t>
            </a:r>
          </a:p>
          <a:p>
            <a:pPr algn="ctr"/>
            <a:endParaRPr lang="fr-FR" dirty="0"/>
          </a:p>
        </p:txBody>
      </p:sp>
      <p:pic>
        <p:nvPicPr>
          <p:cNvPr id="6" name="Image 5" descr="Une image contenant texte, Police, Graphique, capture d’écran&#10;&#10;Description générée automatiquement">
            <a:extLst>
              <a:ext uri="{FF2B5EF4-FFF2-40B4-BE49-F238E27FC236}">
                <a16:creationId xmlns:a16="http://schemas.microsoft.com/office/drawing/2014/main" id="{161EF461-F1AF-B96F-B9C7-0FDC97DAEA6B}"/>
              </a:ext>
            </a:extLst>
          </p:cNvPr>
          <p:cNvPicPr>
            <a:picLocks noChangeAspect="1"/>
          </p:cNvPicPr>
          <p:nvPr/>
        </p:nvPicPr>
        <p:blipFill>
          <a:blip r:embed="rId2"/>
          <a:stretch>
            <a:fillRect/>
          </a:stretch>
        </p:blipFill>
        <p:spPr>
          <a:xfrm>
            <a:off x="9645" y="4698347"/>
            <a:ext cx="12182354" cy="2158697"/>
          </a:xfrm>
          <a:prstGeom prst="rect">
            <a:avLst/>
          </a:prstGeom>
        </p:spPr>
      </p:pic>
    </p:spTree>
    <p:extLst>
      <p:ext uri="{BB962C8B-B14F-4D97-AF65-F5344CB8AC3E}">
        <p14:creationId xmlns:p14="http://schemas.microsoft.com/office/powerpoint/2010/main" val="65703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0D83-5FE7-5BFF-AA14-1265A6462B4C}"/>
              </a:ext>
            </a:extLst>
          </p:cNvPr>
          <p:cNvSpPr>
            <a:spLocks noGrp="1"/>
          </p:cNvSpPr>
          <p:nvPr>
            <p:ph type="title"/>
          </p:nvPr>
        </p:nvSpPr>
        <p:spPr/>
        <p:txBody>
          <a:bodyPr>
            <a:normAutofit/>
          </a:bodyPr>
          <a:lstStyle/>
          <a:p>
            <a:r>
              <a:rPr lang="en-US" sz="4000" b="1" dirty="0">
                <a:solidFill>
                  <a:srgbClr val="00B0F0"/>
                </a:solidFill>
              </a:rPr>
              <a:t>The Pandemic Fund Strategic Plan (2024-2029)</a:t>
            </a:r>
            <a:endParaRPr lang="en-US" sz="4000" dirty="0"/>
          </a:p>
        </p:txBody>
      </p:sp>
      <p:sp>
        <p:nvSpPr>
          <p:cNvPr id="3" name="Content Placeholder 2">
            <a:extLst>
              <a:ext uri="{FF2B5EF4-FFF2-40B4-BE49-F238E27FC236}">
                <a16:creationId xmlns:a16="http://schemas.microsoft.com/office/drawing/2014/main" id="{763024A8-1E4F-65FC-372F-6C02153F131B}"/>
              </a:ext>
            </a:extLst>
          </p:cNvPr>
          <p:cNvSpPr>
            <a:spLocks noGrp="1"/>
          </p:cNvSpPr>
          <p:nvPr>
            <p:ph sz="half" idx="1"/>
          </p:nvPr>
        </p:nvSpPr>
        <p:spPr/>
        <p:txBody>
          <a:bodyPr>
            <a:normAutofit fontScale="62500" lnSpcReduction="20000"/>
          </a:bodyPr>
          <a:lstStyle/>
          <a:p>
            <a:pPr marL="0" indent="0">
              <a:buNone/>
            </a:pPr>
            <a:r>
              <a:rPr lang="en-US" sz="3400" b="1" dirty="0">
                <a:latin typeface="Calibri Light" panose="020F0302020204030204" pitchFamily="34" charset="0"/>
                <a:ea typeface="Calibri Light" panose="020F0302020204030204" pitchFamily="34" charset="0"/>
                <a:cs typeface="Calibri Light" panose="020F0302020204030204" pitchFamily="34" charset="0"/>
              </a:rPr>
              <a:t>Focus areas </a:t>
            </a:r>
          </a:p>
          <a:p>
            <a:pPr marL="0" indent="0" algn="l">
              <a:buNone/>
            </a:pPr>
            <a:r>
              <a:rPr lang="en-US" sz="3400" b="1" dirty="0">
                <a:solidFill>
                  <a:srgbClr val="00B0F0"/>
                </a:solidFill>
                <a:latin typeface="Calibri Light" panose="020F0302020204030204" pitchFamily="34" charset="0"/>
                <a:ea typeface="Calibri Light" panose="020F0302020204030204" pitchFamily="34" charset="0"/>
                <a:cs typeface="Calibri Light" panose="020F0302020204030204" pitchFamily="34" charset="0"/>
              </a:rPr>
              <a:t>Three programmatic priorities</a:t>
            </a:r>
          </a:p>
          <a:p>
            <a:pPr algn="l"/>
            <a:r>
              <a:rPr lang="en-US" sz="3400" b="1" dirty="0">
                <a:latin typeface="Calibri Light" panose="020F0302020204030204" pitchFamily="34" charset="0"/>
                <a:ea typeface="Calibri Light" panose="020F0302020204030204" pitchFamily="34" charset="0"/>
                <a:cs typeface="Calibri Light" panose="020F0302020204030204" pitchFamily="34" charset="0"/>
              </a:rPr>
              <a:t>Surveillance, laboratory systems, and health workforce</a:t>
            </a:r>
          </a:p>
          <a:p>
            <a:pPr marL="0" indent="0" algn="l">
              <a:buNone/>
            </a:pPr>
            <a:r>
              <a:rPr lang="en-US" sz="3400" b="1" dirty="0">
                <a:solidFill>
                  <a:srgbClr val="00B0F0"/>
                </a:solidFill>
                <a:latin typeface="Calibri Light" panose="020F0302020204030204" pitchFamily="34" charset="0"/>
                <a:ea typeface="Calibri Light" panose="020F0302020204030204" pitchFamily="34" charset="0"/>
                <a:cs typeface="Calibri Light" panose="020F0302020204030204" pitchFamily="34" charset="0"/>
              </a:rPr>
              <a:t>Two cross-cutting enablers </a:t>
            </a:r>
          </a:p>
          <a:p>
            <a:pPr algn="l"/>
            <a:r>
              <a:rPr lang="en-US" sz="3400" b="1" dirty="0">
                <a:latin typeface="Calibri Light" panose="020F0302020204030204" pitchFamily="34" charset="0"/>
                <a:ea typeface="Calibri Light" panose="020F0302020204030204" pitchFamily="34" charset="0"/>
                <a:cs typeface="Calibri Light" panose="020F0302020204030204" pitchFamily="34" charset="0"/>
              </a:rPr>
              <a:t>National Public Health Institutes and </a:t>
            </a:r>
          </a:p>
          <a:p>
            <a:pPr algn="l"/>
            <a:r>
              <a:rPr lang="en-US" sz="3400" b="1" dirty="0">
                <a:latin typeface="Calibri Light" panose="020F0302020204030204" pitchFamily="34" charset="0"/>
                <a:ea typeface="Calibri Light" panose="020F0302020204030204" pitchFamily="34" charset="0"/>
                <a:cs typeface="Calibri Light" panose="020F0302020204030204" pitchFamily="34" charset="0"/>
              </a:rPr>
              <a:t>Regional/global networks, organizations, or hubs </a:t>
            </a:r>
          </a:p>
          <a:p>
            <a:pPr algn="l"/>
            <a:r>
              <a:rPr lang="en-US" sz="3400" b="1" i="1" u="sng" dirty="0">
                <a:latin typeface="Calibri Light" panose="020F0302020204030204" pitchFamily="34" charset="0"/>
                <a:ea typeface="Calibri Light" panose="020F0302020204030204" pitchFamily="34" charset="0"/>
                <a:cs typeface="Calibri Light" panose="020F0302020204030204" pitchFamily="34" charset="0"/>
              </a:rPr>
              <a:t>Support the resilience and sustainability of the programmatic priorities</a:t>
            </a:r>
            <a:r>
              <a:rPr lang="en-US" sz="3400" b="1" dirty="0">
                <a:latin typeface="Calibri Light" panose="020F0302020204030204" pitchFamily="34" charset="0"/>
                <a:ea typeface="Calibri Light" panose="020F0302020204030204" pitchFamily="34" charset="0"/>
                <a:cs typeface="Calibri Light" panose="020F0302020204030204" pitchFamily="34" charset="0"/>
              </a:rPr>
              <a:t>. </a:t>
            </a:r>
          </a:p>
          <a:p>
            <a:pPr marL="0" indent="0" algn="l">
              <a:buNone/>
            </a:pPr>
            <a:r>
              <a:rPr lang="en-US" sz="3400" b="1" dirty="0">
                <a:solidFill>
                  <a:srgbClr val="00B0F0"/>
                </a:solidFill>
                <a:latin typeface="Calibri Light" panose="020F0302020204030204" pitchFamily="34" charset="0"/>
                <a:ea typeface="Calibri Light" panose="020F0302020204030204" pitchFamily="34" charset="0"/>
                <a:cs typeface="Calibri Light" panose="020F0302020204030204" pitchFamily="34" charset="0"/>
              </a:rPr>
              <a:t>Four underlying themes</a:t>
            </a:r>
          </a:p>
          <a:p>
            <a:pPr algn="l"/>
            <a:r>
              <a:rPr lang="en-US" sz="3400" b="1" dirty="0">
                <a:latin typeface="Calibri Light" panose="020F0302020204030204" pitchFamily="34" charset="0"/>
                <a:ea typeface="Calibri Light" panose="020F0302020204030204" pitchFamily="34" charset="0"/>
                <a:cs typeface="Calibri Light" panose="020F0302020204030204" pitchFamily="34" charset="0"/>
              </a:rPr>
              <a:t>One Health, community engagement, gender equality, and health equity</a:t>
            </a:r>
          </a:p>
          <a:p>
            <a:endParaRPr lang="en-US" dirty="0"/>
          </a:p>
        </p:txBody>
      </p:sp>
      <p:pic>
        <p:nvPicPr>
          <p:cNvPr id="1026" name="Picture 2" descr="A diagram of health and social equality&#10;&#10;Description automatically generated">
            <a:extLst>
              <a:ext uri="{FF2B5EF4-FFF2-40B4-BE49-F238E27FC236}">
                <a16:creationId xmlns:a16="http://schemas.microsoft.com/office/drawing/2014/main" id="{7A77C507-D80C-178E-BA93-331F301DADF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995056"/>
            <a:ext cx="5919678" cy="373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2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9BFB-FE23-A4C3-5C16-674E1399546B}"/>
              </a:ext>
            </a:extLst>
          </p:cNvPr>
          <p:cNvSpPr>
            <a:spLocks noGrp="1"/>
          </p:cNvSpPr>
          <p:nvPr>
            <p:ph type="title"/>
          </p:nvPr>
        </p:nvSpPr>
        <p:spPr/>
        <p:txBody>
          <a:bodyPr>
            <a:normAutofit/>
          </a:bodyPr>
          <a:lstStyle/>
          <a:p>
            <a:r>
              <a:rPr lang="en-US" sz="4000" b="1" dirty="0">
                <a:solidFill>
                  <a:srgbClr val="00B0F0"/>
                </a:solidFill>
              </a:rPr>
              <a:t>The Pandemic Fund Strategic Plan (2024-2029)</a:t>
            </a:r>
            <a:endParaRPr lang="en-US" sz="4000" dirty="0"/>
          </a:p>
        </p:txBody>
      </p:sp>
      <p:pic>
        <p:nvPicPr>
          <p:cNvPr id="4" name="Picture 3">
            <a:extLst>
              <a:ext uri="{FF2B5EF4-FFF2-40B4-BE49-F238E27FC236}">
                <a16:creationId xmlns:a16="http://schemas.microsoft.com/office/drawing/2014/main" id="{A4EE7615-3310-325C-6D51-69DF9F87FE34}"/>
              </a:ext>
            </a:extLst>
          </p:cNvPr>
          <p:cNvPicPr>
            <a:picLocks noChangeAspect="1"/>
          </p:cNvPicPr>
          <p:nvPr/>
        </p:nvPicPr>
        <p:blipFill>
          <a:blip r:embed="rId2"/>
          <a:stretch>
            <a:fillRect/>
          </a:stretch>
        </p:blipFill>
        <p:spPr>
          <a:xfrm>
            <a:off x="748098" y="1921063"/>
            <a:ext cx="2734057" cy="3496163"/>
          </a:xfrm>
          <a:prstGeom prst="rect">
            <a:avLst/>
          </a:prstGeom>
        </p:spPr>
      </p:pic>
      <p:pic>
        <p:nvPicPr>
          <p:cNvPr id="6" name="Picture 5">
            <a:extLst>
              <a:ext uri="{FF2B5EF4-FFF2-40B4-BE49-F238E27FC236}">
                <a16:creationId xmlns:a16="http://schemas.microsoft.com/office/drawing/2014/main" id="{923B2324-40A4-17F5-7205-D80A3D1A2E4F}"/>
              </a:ext>
            </a:extLst>
          </p:cNvPr>
          <p:cNvPicPr>
            <a:picLocks noChangeAspect="1"/>
          </p:cNvPicPr>
          <p:nvPr/>
        </p:nvPicPr>
        <p:blipFill>
          <a:blip r:embed="rId3"/>
          <a:stretch>
            <a:fillRect/>
          </a:stretch>
        </p:blipFill>
        <p:spPr>
          <a:xfrm>
            <a:off x="4129022" y="1921063"/>
            <a:ext cx="3010320" cy="3839111"/>
          </a:xfrm>
          <a:prstGeom prst="rect">
            <a:avLst/>
          </a:prstGeom>
        </p:spPr>
      </p:pic>
      <p:pic>
        <p:nvPicPr>
          <p:cNvPr id="8" name="Picture 7">
            <a:extLst>
              <a:ext uri="{FF2B5EF4-FFF2-40B4-BE49-F238E27FC236}">
                <a16:creationId xmlns:a16="http://schemas.microsoft.com/office/drawing/2014/main" id="{3E603473-4316-0384-E886-F4EC4E9A7D69}"/>
              </a:ext>
            </a:extLst>
          </p:cNvPr>
          <p:cNvPicPr>
            <a:picLocks noChangeAspect="1"/>
          </p:cNvPicPr>
          <p:nvPr/>
        </p:nvPicPr>
        <p:blipFill>
          <a:blip r:embed="rId4"/>
          <a:stretch>
            <a:fillRect/>
          </a:stretch>
        </p:blipFill>
        <p:spPr>
          <a:xfrm>
            <a:off x="7500295" y="1921063"/>
            <a:ext cx="3010320" cy="2896004"/>
          </a:xfrm>
          <a:prstGeom prst="rect">
            <a:avLst/>
          </a:prstGeom>
        </p:spPr>
      </p:pic>
    </p:spTree>
    <p:extLst>
      <p:ext uri="{BB962C8B-B14F-4D97-AF65-F5344CB8AC3E}">
        <p14:creationId xmlns:p14="http://schemas.microsoft.com/office/powerpoint/2010/main" val="302631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F471-E477-97C6-65E9-377CC856CC31}"/>
              </a:ext>
            </a:extLst>
          </p:cNvPr>
          <p:cNvSpPr>
            <a:spLocks noGrp="1"/>
          </p:cNvSpPr>
          <p:nvPr>
            <p:ph type="title"/>
          </p:nvPr>
        </p:nvSpPr>
        <p:spPr>
          <a:xfrm>
            <a:off x="553911" y="1007078"/>
            <a:ext cx="10934025" cy="332399"/>
          </a:xfrm>
        </p:spPr>
        <p:txBody>
          <a:bodyPr>
            <a:normAutofit fontScale="90000"/>
          </a:bodyPr>
          <a:lstStyle/>
          <a:p>
            <a:r>
              <a:rPr lang="en-US" b="1" dirty="0">
                <a:solidFill>
                  <a:srgbClr val="00B0F0"/>
                </a:solidFill>
              </a:rPr>
              <a:t>Looking Ahead </a:t>
            </a:r>
          </a:p>
        </p:txBody>
      </p:sp>
      <p:sp>
        <p:nvSpPr>
          <p:cNvPr id="3" name="TextBox 2">
            <a:extLst>
              <a:ext uri="{FF2B5EF4-FFF2-40B4-BE49-F238E27FC236}">
                <a16:creationId xmlns:a16="http://schemas.microsoft.com/office/drawing/2014/main" id="{B33BEF29-3A09-B92A-9B94-FA8754795146}"/>
              </a:ext>
            </a:extLst>
          </p:cNvPr>
          <p:cNvSpPr txBox="1"/>
          <p:nvPr/>
        </p:nvSpPr>
        <p:spPr>
          <a:xfrm>
            <a:off x="1006886" y="1779687"/>
            <a:ext cx="9279924" cy="553997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latin typeface="Arial"/>
                <a:cs typeface="Arial"/>
              </a:rPr>
              <a:t>The Strategic Plan reaffirms the Fund’s commitment to playing a unique role in the pandemic PPR landscape</a:t>
            </a:r>
          </a:p>
          <a:p>
            <a:pPr marL="742950" lvl="1" indent="-285750">
              <a:buFont typeface="Arial" panose="020B0604020202020204" pitchFamily="34" charset="0"/>
              <a:buChar char="•"/>
            </a:pPr>
            <a:r>
              <a:rPr lang="en-US" sz="2000" dirty="0">
                <a:latin typeface="Arial"/>
                <a:cs typeface="Arial"/>
              </a:rPr>
              <a:t>supporting coordination in support of countries’ priorities, and </a:t>
            </a:r>
          </a:p>
          <a:p>
            <a:pPr marL="742950" lvl="1" indent="-285750">
              <a:buFont typeface="Arial" panose="020B0604020202020204" pitchFamily="34" charset="0"/>
              <a:buChar char="•"/>
            </a:pPr>
            <a:r>
              <a:rPr lang="en-US" sz="2000" dirty="0">
                <a:latin typeface="Arial"/>
                <a:cs typeface="Arial"/>
              </a:rPr>
              <a:t>empowering countries, regions, and the world to be better prepared to prevent, detect, contain, and rapidly respond to emerging threats.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kern="100" dirty="0">
                <a:effectLst/>
                <a:latin typeface="Arial"/>
                <a:ea typeface="Arial" panose="020B0604020202020204" pitchFamily="34" charset="0"/>
                <a:cs typeface="Arial"/>
              </a:rPr>
              <a:t>The Fund is poised to further bridge capacity gaps, strengthen partnerships, and attract investments to amplify its impact.</a:t>
            </a:r>
            <a:r>
              <a:rPr lang="en-US" sz="2000" b="1" kern="100" dirty="0">
                <a:latin typeface="Arial"/>
                <a:ea typeface="Arial" panose="020B0604020202020204" pitchFamily="34" charset="0"/>
                <a:cs typeface="Arial"/>
              </a:rPr>
              <a:t>  </a:t>
            </a:r>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a:cs typeface="Arial"/>
              </a:rPr>
              <a:t>Maintaining this momentum will require: </a:t>
            </a:r>
            <a:endParaRPr lang="en-US" sz="2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latin typeface="Arial"/>
                <a:cs typeface="Arial"/>
              </a:rPr>
              <a:t>Increased and sustained investment to help fill financing gaps across the Strategic Plan’s programmatic priority areas. </a:t>
            </a:r>
          </a:p>
          <a:p>
            <a:pPr marL="742950" lvl="1" indent="-285750">
              <a:buFont typeface="Arial" panose="020B0604020202020204" pitchFamily="34" charset="0"/>
              <a:buChar char="•"/>
            </a:pPr>
            <a:r>
              <a:rPr lang="en-US" sz="2000" dirty="0">
                <a:latin typeface="Arial"/>
                <a:cs typeface="Arial"/>
              </a:rPr>
              <a:t>A two-track approach to resource mobilization, including exploring innovative options to set it on a sustainable financing path.</a:t>
            </a:r>
          </a:p>
          <a:p>
            <a:pPr marL="742950" lvl="1" indent="-285750">
              <a:buFont typeface="Arial" panose="020B0604020202020204" pitchFamily="34" charset="0"/>
              <a:buChar char="•"/>
            </a:pPr>
            <a:r>
              <a:rPr lang="en-US" sz="2000" dirty="0">
                <a:latin typeface="Arial"/>
                <a:cs typeface="Arial"/>
              </a:rPr>
              <a:t>New partnerships to catalyze financing</a:t>
            </a:r>
            <a:r>
              <a:rPr lang="en-US" sz="2000" dirty="0">
                <a:solidFill>
                  <a:srgbClr val="00B0F0"/>
                </a:solidFill>
                <a:latin typeface="Arial"/>
                <a:cs typeface="Arial"/>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80801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lice, Graphique, capture d’écran&#10;&#10;Description générée automatiquement">
            <a:extLst>
              <a:ext uri="{FF2B5EF4-FFF2-40B4-BE49-F238E27FC236}">
                <a16:creationId xmlns:a16="http://schemas.microsoft.com/office/drawing/2014/main" id="{FB3B897D-2CBC-887C-73A6-6CDCF1766C60}"/>
              </a:ext>
            </a:extLst>
          </p:cNvPr>
          <p:cNvPicPr>
            <a:picLocks noChangeAspect="1"/>
          </p:cNvPicPr>
          <p:nvPr/>
        </p:nvPicPr>
        <p:blipFill>
          <a:blip r:embed="rId2"/>
          <a:stretch>
            <a:fillRect/>
          </a:stretch>
        </p:blipFill>
        <p:spPr>
          <a:xfrm>
            <a:off x="9645" y="4698347"/>
            <a:ext cx="12182354" cy="2158697"/>
          </a:xfrm>
          <a:prstGeom prst="rect">
            <a:avLst/>
          </a:prstGeom>
        </p:spPr>
      </p:pic>
      <p:sp>
        <p:nvSpPr>
          <p:cNvPr id="7" name="Titre 1">
            <a:extLst>
              <a:ext uri="{FF2B5EF4-FFF2-40B4-BE49-F238E27FC236}">
                <a16:creationId xmlns:a16="http://schemas.microsoft.com/office/drawing/2014/main" id="{DF66CF67-2837-E260-A6DD-FD16C3519ABC}"/>
              </a:ext>
            </a:extLst>
          </p:cNvPr>
          <p:cNvSpPr txBox="1">
            <a:spLocks/>
          </p:cNvSpPr>
          <p:nvPr/>
        </p:nvSpPr>
        <p:spPr>
          <a:xfrm>
            <a:off x="13982" y="2956559"/>
            <a:ext cx="12178018" cy="106457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algn="ctr">
              <a:lnSpc>
                <a:spcPts val="2300"/>
              </a:lnSpc>
              <a:spcBef>
                <a:spcPts val="600"/>
              </a:spcBef>
            </a:pPr>
            <a:r>
              <a:rPr lang="en-US" sz="6000" dirty="0">
                <a:solidFill>
                  <a:srgbClr val="0F3858"/>
                </a:solidFill>
                <a:latin typeface="Futura Std Light"/>
              </a:rPr>
              <a:t>Thank you!</a:t>
            </a:r>
            <a:endParaRPr lang="fr-FR" sz="6000" dirty="0"/>
          </a:p>
        </p:txBody>
      </p:sp>
    </p:spTree>
    <p:extLst>
      <p:ext uri="{BB962C8B-B14F-4D97-AF65-F5344CB8AC3E}">
        <p14:creationId xmlns:p14="http://schemas.microsoft.com/office/powerpoint/2010/main" val="329754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txBox="1">
            <a:spLocks noChangeArrowheads="1"/>
          </p:cNvSpPr>
          <p:nvPr/>
        </p:nvSpPr>
        <p:spPr bwMode="auto">
          <a:xfrm>
            <a:off x="1802650" y="2876830"/>
            <a:ext cx="5577863" cy="332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457200">
              <a:spcBef>
                <a:spcPct val="20000"/>
              </a:spcBef>
              <a:buFont typeface="Arial" panose="020B0604020202020204" pitchFamily="34" charset="0"/>
              <a:buChar char="•"/>
              <a:tabLst>
                <a:tab pos="793750" algn="l"/>
                <a:tab pos="1082675" algn="l"/>
              </a:tabLst>
              <a:defRPr sz="3200">
                <a:solidFill>
                  <a:schemeClr val="tx1"/>
                </a:solidFill>
                <a:latin typeface="Cambria" panose="02040503050406030204" pitchFamily="18" charset="0"/>
                <a:ea typeface="ＭＳ Ｐゴシック" panose="020B0600070205080204" pitchFamily="34" charset="-128"/>
              </a:defRPr>
            </a:lvl1pPr>
            <a:lvl2pPr indent="-457200">
              <a:spcBef>
                <a:spcPct val="20000"/>
              </a:spcBef>
              <a:buFont typeface="Arial" panose="020B0604020202020204" pitchFamily="34" charset="0"/>
              <a:buChar char="–"/>
              <a:tabLst>
                <a:tab pos="793750" algn="l"/>
                <a:tab pos="1082675" algn="l"/>
              </a:tabLst>
              <a:defRPr sz="28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793750" algn="l"/>
                <a:tab pos="1082675" algn="l"/>
              </a:tabLst>
              <a:defRPr sz="2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9pPr>
          </a:lstStyle>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kumimoji="0" lang="en-US" altLang="en-US" sz="2000" b="1"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rPr>
              <a:t>BACKGROUND</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kumimoji="0" lang="en-US" altLang="en-US" sz="2000" b="1"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lang="en-US" altLang="en-US" sz="2000" b="1" dirty="0">
                <a:solidFill>
                  <a:srgbClr val="0F3858"/>
                </a:solidFill>
                <a:latin typeface="Futura Std Light" panose="020B0402020204020303" pitchFamily="34" charset="0"/>
              </a:rPr>
              <a:t>FIRST 18 MONTHS</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lang="en-US" altLang="en-US" sz="2000" b="1" dirty="0">
              <a:solidFill>
                <a:srgbClr val="0F3858"/>
              </a:solidFill>
              <a:latin typeface="Futura Std Light" panose="020B0402020204020303" pitchFamily="34" charset="0"/>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lang="en-US" altLang="en-US" sz="2000" b="1" dirty="0">
                <a:solidFill>
                  <a:srgbClr val="0F3858"/>
                </a:solidFill>
                <a:latin typeface="Futura Std Light" panose="020B0402020204020303" pitchFamily="34" charset="0"/>
              </a:rPr>
              <a:t>STRATEGIC PLAN</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lang="en-US" altLang="en-US" sz="2000" dirty="0">
                <a:solidFill>
                  <a:srgbClr val="0F3858"/>
                </a:solidFill>
                <a:latin typeface="Futura Std Light" panose="020B0402020204020303" pitchFamily="34" charset="0"/>
              </a:rPr>
              <a:t>STRATEGIC PLAN</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lang="en-US" altLang="en-US" sz="2000" dirty="0">
                <a:solidFill>
                  <a:srgbClr val="0F3858"/>
                </a:solidFill>
                <a:latin typeface="Futura Std Light" panose="020B0402020204020303" pitchFamily="34" charset="0"/>
              </a:rPr>
              <a:t>LOO</a:t>
            </a: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rPr>
              <a:t>Use bullet points</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rPr>
              <a:t>Keep it short and clean</a:t>
            </a:r>
          </a:p>
        </p:txBody>
      </p:sp>
      <p:sp>
        <p:nvSpPr>
          <p:cNvPr id="4" name="Title 1">
            <a:extLst>
              <a:ext uri="{FF2B5EF4-FFF2-40B4-BE49-F238E27FC236}">
                <a16:creationId xmlns:a16="http://schemas.microsoft.com/office/drawing/2014/main" id="{1D9FE33B-60C5-96AF-450E-65219E4B12DF}"/>
              </a:ext>
            </a:extLst>
          </p:cNvPr>
          <p:cNvSpPr>
            <a:spLocks noGrp="1"/>
          </p:cNvSpPr>
          <p:nvPr/>
        </p:nvSpPr>
        <p:spPr>
          <a:xfrm>
            <a:off x="1231983" y="1730829"/>
            <a:ext cx="4107083" cy="588309"/>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u="sng" dirty="0"/>
              <a:t>THE PANDEMIC </a:t>
            </a:r>
            <a:r>
              <a:rPr kumimoji="0" lang="en-US" sz="3400" b="1" i="0" u="sng" strike="noStrike" kern="1200" cap="none" spc="0" normalizeH="0" baseline="0" noProof="0" dirty="0">
                <a:ln>
                  <a:noFill/>
                </a:ln>
                <a:solidFill>
                  <a:srgbClr val="2C70BA"/>
                </a:solidFill>
                <a:effectLst/>
                <a:uLnTx/>
                <a:uFillTx/>
                <a:latin typeface="Futura Std Light" panose="020B0402020204020303" pitchFamily="34" charset="0"/>
                <a:ea typeface="+mj-ea"/>
                <a:cs typeface="+mj-cs"/>
              </a:rPr>
              <a:t>FUND</a:t>
            </a:r>
          </a:p>
        </p:txBody>
      </p:sp>
      <p:pic>
        <p:nvPicPr>
          <p:cNvPr id="3" name="Image 2" descr="Une image contenant texte, Police, Graphique, capture d’écran&#10;&#10;Description générée automatiquement">
            <a:extLst>
              <a:ext uri="{FF2B5EF4-FFF2-40B4-BE49-F238E27FC236}">
                <a16:creationId xmlns:a16="http://schemas.microsoft.com/office/drawing/2014/main" id="{97065686-C4A6-2672-2D99-9F8838B1413D}"/>
              </a:ext>
            </a:extLst>
          </p:cNvPr>
          <p:cNvPicPr>
            <a:picLocks noChangeAspect="1"/>
          </p:cNvPicPr>
          <p:nvPr/>
        </p:nvPicPr>
        <p:blipFill>
          <a:blip r:embed="rId3"/>
          <a:stretch>
            <a:fillRect/>
          </a:stretch>
        </p:blipFill>
        <p:spPr>
          <a:xfrm>
            <a:off x="9645" y="4698347"/>
            <a:ext cx="12182354" cy="2158697"/>
          </a:xfrm>
          <a:prstGeom prst="rect">
            <a:avLst/>
          </a:prstGeom>
        </p:spPr>
      </p:pic>
      <p:pic>
        <p:nvPicPr>
          <p:cNvPr id="2" name="Picture 1" descr="A colorful logo with a black center&#10;&#10;Description automatically generated">
            <a:extLst>
              <a:ext uri="{FF2B5EF4-FFF2-40B4-BE49-F238E27FC236}">
                <a16:creationId xmlns:a16="http://schemas.microsoft.com/office/drawing/2014/main" id="{E564075F-37C8-F68F-C581-A4764FAF9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513" y="1969949"/>
            <a:ext cx="3111035" cy="2918101"/>
          </a:xfrm>
          <a:prstGeom prst="rect">
            <a:avLst/>
          </a:prstGeom>
        </p:spPr>
      </p:pic>
    </p:spTree>
    <p:extLst>
      <p:ext uri="{BB962C8B-B14F-4D97-AF65-F5344CB8AC3E}">
        <p14:creationId xmlns:p14="http://schemas.microsoft.com/office/powerpoint/2010/main" val="203134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B3AC9-3D0F-0FC3-DA87-441CFAEA060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E0B9A-5E89-46E1-9E4C-0A91AFAB2372}" type="slidenum">
              <a:rPr kumimoji="0" lang="it-IT"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96B358B3-3A63-C201-9108-CE694EE4D822}"/>
              </a:ext>
            </a:extLst>
          </p:cNvPr>
          <p:cNvSpPr>
            <a:spLocks noGrp="1"/>
          </p:cNvSpPr>
          <p:nvPr>
            <p:ph type="body" sz="quarter" idx="14"/>
          </p:nvPr>
        </p:nvSpPr>
        <p:spPr>
          <a:xfrm>
            <a:off x="394125" y="227689"/>
            <a:ext cx="10727346" cy="349874"/>
          </a:xfrm>
        </p:spPr>
        <p:txBody>
          <a:bodyPr vert="horz" lIns="91440" tIns="45720" rIns="91440" bIns="45720" rtlCol="0" anchor="t">
            <a:noAutofit/>
          </a:bodyPr>
          <a:lstStyle/>
          <a:p>
            <a:r>
              <a:rPr lang="en-US" dirty="0">
                <a:solidFill>
                  <a:srgbClr val="00B0F0"/>
                </a:solidFill>
              </a:rPr>
              <a:t>Background</a:t>
            </a:r>
          </a:p>
        </p:txBody>
      </p:sp>
      <p:pic>
        <p:nvPicPr>
          <p:cNvPr id="6" name="Picture 5">
            <a:extLst>
              <a:ext uri="{FF2B5EF4-FFF2-40B4-BE49-F238E27FC236}">
                <a16:creationId xmlns:a16="http://schemas.microsoft.com/office/drawing/2014/main" id="{257ED570-75EB-A549-35F2-05C49C9F2B46}"/>
              </a:ext>
            </a:extLst>
          </p:cNvPr>
          <p:cNvPicPr>
            <a:picLocks noChangeAspect="1"/>
          </p:cNvPicPr>
          <p:nvPr/>
        </p:nvPicPr>
        <p:blipFill>
          <a:blip r:embed="rId3"/>
          <a:stretch>
            <a:fillRect/>
          </a:stretch>
        </p:blipFill>
        <p:spPr>
          <a:xfrm>
            <a:off x="109536" y="3236979"/>
            <a:ext cx="11972925" cy="3245746"/>
          </a:xfrm>
          <a:prstGeom prst="rect">
            <a:avLst/>
          </a:prstGeom>
        </p:spPr>
      </p:pic>
      <p:sp>
        <p:nvSpPr>
          <p:cNvPr id="7" name="TextBox 6">
            <a:extLst>
              <a:ext uri="{FF2B5EF4-FFF2-40B4-BE49-F238E27FC236}">
                <a16:creationId xmlns:a16="http://schemas.microsoft.com/office/drawing/2014/main" id="{67F197E9-E21D-4F46-173A-52CAD9F71461}"/>
              </a:ext>
            </a:extLst>
          </p:cNvPr>
          <p:cNvSpPr txBox="1"/>
          <p:nvPr/>
        </p:nvSpPr>
        <p:spPr>
          <a:xfrm>
            <a:off x="219075" y="740400"/>
            <a:ext cx="11753849"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a:ea typeface="+mn-ea"/>
                <a:cs typeface="+mn-cs"/>
              </a:rPr>
              <a:t>C</a:t>
            </a:r>
            <a:r>
              <a:rPr kumimoji="0" lang="en-US" sz="1600" b="1" i="0" u="none" strike="noStrike" kern="1200" cap="none" spc="0" normalizeH="0" baseline="0" noProof="0" dirty="0">
                <a:ln>
                  <a:noFill/>
                </a:ln>
                <a:effectLst/>
                <a:uLnTx/>
                <a:uFillTx/>
                <a:ea typeface="+mn-ea"/>
                <a:cs typeface="+mn-cs"/>
              </a:rPr>
              <a:t>OVID-19 </a:t>
            </a:r>
            <a:r>
              <a:rPr lang="en-US" sz="1600" b="1" dirty="0"/>
              <a:t>show</a:t>
            </a:r>
            <a:r>
              <a:rPr kumimoji="0" lang="en-US" sz="1600" b="1" i="0" u="none" strike="noStrike" kern="1200" cap="none" spc="0" normalizeH="0" baseline="0" noProof="0" dirty="0">
                <a:ln>
                  <a:noFill/>
                </a:ln>
                <a:effectLst/>
                <a:uLnTx/>
                <a:uFillTx/>
                <a:ea typeface="+mn-ea"/>
                <a:cs typeface="+mn-cs"/>
              </a:rPr>
              <a:t>ed how ill-prepared the world was to detect and contain a </a:t>
            </a:r>
            <a:r>
              <a:rPr lang="en-US" sz="1600" b="1" dirty="0"/>
              <a:t>new </a:t>
            </a:r>
            <a:r>
              <a:rPr kumimoji="0" lang="en-US" sz="1600" b="1" i="0" u="none" strike="noStrike" kern="1200" cap="none" spc="0" normalizeH="0" baseline="0" noProof="0" dirty="0">
                <a:ln>
                  <a:noFill/>
                </a:ln>
                <a:effectLst/>
                <a:uLnTx/>
                <a:uFillTx/>
                <a:ea typeface="+mn-ea"/>
                <a:cs typeface="+mn-cs"/>
              </a:rPr>
              <a:t>virus threat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ea typeface="+mn-ea"/>
                <a:cs typeface="+mn-cs"/>
              </a:rPr>
              <a:t>PPR continues to suffer from chronic under-investment</a:t>
            </a:r>
            <a:r>
              <a:rPr lang="en-US" sz="1600" b="1" dirty="0"/>
              <a:t>.</a:t>
            </a:r>
            <a:endParaRPr kumimoji="0" lang="en-US" sz="1600" b="1" i="0" u="none" strike="noStrike" kern="1200" cap="none" spc="0" normalizeH="0" baseline="0" noProof="0" dirty="0">
              <a:ln>
                <a:noFill/>
              </a:ln>
              <a:effectLst/>
              <a:uLnTx/>
              <a:uFillTx/>
              <a:ea typeface="+mn-ea"/>
              <a:cs typeface="+mn-cs"/>
            </a:endParaRPr>
          </a:p>
          <a:p>
            <a:pPr marL="285750" indent="-285750">
              <a:buFont typeface="Arial" panose="020B0604020202020204" pitchFamily="34" charset="0"/>
              <a:buChar char="•"/>
              <a:defRPr/>
            </a:pPr>
            <a:r>
              <a:rPr lang="en-US" sz="1600" b="1" dirty="0">
                <a:ea typeface="Calibri" panose="020F0502020204030204" pitchFamily="34" charset="0"/>
                <a:cs typeface="Calibri" panose="020F0502020204030204" pitchFamily="34" charset="0"/>
              </a:rPr>
              <a:t>Set up as a Financial Intermediary Fund</a:t>
            </a:r>
            <a:r>
              <a:rPr lang="en-US" sz="1600" dirty="0">
                <a:ea typeface="Calibri" panose="020F0502020204030204" pitchFamily="34" charset="0"/>
                <a:cs typeface="Calibri" panose="020F0502020204030204" pitchFamily="34" charset="0"/>
              </a:rPr>
              <a:t>, hosted at the World Bank, t</a:t>
            </a:r>
            <a:r>
              <a:rPr kumimoji="0" lang="en-US" sz="1600" b="0" i="0" u="none" strike="noStrike" kern="1200" cap="none" spc="0" normalizeH="0" baseline="0" noProof="0" dirty="0">
                <a:ln>
                  <a:noFill/>
                </a:ln>
                <a:effectLst/>
                <a:uLnTx/>
                <a:uFillTx/>
                <a:ea typeface="Calibri" panose="020F0502020204030204" pitchFamily="34" charset="0"/>
                <a:cs typeface="+mn-cs"/>
              </a:rPr>
              <a:t>he Pandemic Fund is a first-of-its-kind, multilateral platform </a:t>
            </a:r>
            <a:r>
              <a:rPr kumimoji="0" lang="en-US" sz="1600" b="1" i="1" u="none" strike="noStrike" kern="1200" cap="none" spc="0" normalizeH="0" baseline="0" noProof="0" dirty="0">
                <a:ln>
                  <a:noFill/>
                </a:ln>
                <a:effectLst/>
                <a:uLnTx/>
                <a:uFillTx/>
                <a:ea typeface="Calibri" panose="020F0502020204030204" pitchFamily="34" charset="0"/>
                <a:cs typeface="+mn-cs"/>
              </a:rPr>
              <a:t>dedicated</a:t>
            </a:r>
            <a:r>
              <a:rPr kumimoji="0" lang="en-US" sz="1600" b="1" i="0" u="none" strike="noStrike" kern="1200" cap="none" spc="0" normalizeH="0" baseline="0" noProof="0" dirty="0">
                <a:ln>
                  <a:noFill/>
                </a:ln>
                <a:effectLst/>
                <a:uLnTx/>
                <a:uFillTx/>
                <a:ea typeface="Calibri" panose="020F0502020204030204" pitchFamily="34" charset="0"/>
                <a:cs typeface="+mn-cs"/>
              </a:rPr>
              <a:t> to making investments in pandemic preparedness during “peacetime”. </a:t>
            </a:r>
          </a:p>
          <a:p>
            <a:pPr marL="285750" indent="-285750">
              <a:buFont typeface="Arial" panose="020B0604020202020204" pitchFamily="34" charset="0"/>
              <a:buChar char="•"/>
              <a:defRPr/>
            </a:pPr>
            <a:r>
              <a:rPr kumimoji="0" lang="en-US" sz="1600" b="1" i="0" u="none" strike="noStrike" kern="1200" cap="none" spc="0" normalizeH="0" baseline="0" noProof="0" dirty="0">
                <a:ln>
                  <a:noFill/>
                </a:ln>
                <a:effectLst/>
                <a:uLnTx/>
                <a:uFillTx/>
                <a:ea typeface="Calibri" panose="020F0502020204030204" pitchFamily="34" charset="0"/>
                <a:cs typeface="+mn-cs"/>
              </a:rPr>
              <a:t>Specifically, the Fund was established to:</a:t>
            </a:r>
          </a:p>
          <a:p>
            <a:pPr marL="800100" lvl="1" indent="-342900">
              <a:buFont typeface="Arial" panose="020B0604020202020204" pitchFamily="34" charset="0"/>
              <a:buChar char="•"/>
              <a:defRPr/>
            </a:pPr>
            <a:r>
              <a:rPr lang="en-US" sz="1600" dirty="0">
                <a:ea typeface="Calibri" panose="020F0502020204030204" pitchFamily="34" charset="0"/>
              </a:rPr>
              <a:t>Provide a </a:t>
            </a:r>
            <a:r>
              <a:rPr lang="en-US" sz="1600" b="1" dirty="0">
                <a:ea typeface="Calibri" panose="020F0502020204030204" pitchFamily="34" charset="0"/>
              </a:rPr>
              <a:t>dedicated stream of additional, long-term grant funding </a:t>
            </a:r>
            <a:r>
              <a:rPr lang="en-US" sz="1600" dirty="0">
                <a:ea typeface="Calibri" panose="020F0502020204030204" pitchFamily="34" charset="0"/>
              </a:rPr>
              <a:t>for critical pandemic PPR functions in LICs, LMICs and MICs, through investments and technical support at the </a:t>
            </a:r>
            <a:r>
              <a:rPr lang="en-US" sz="1600" b="1" dirty="0">
                <a:ea typeface="Calibri" panose="020F0502020204030204" pitchFamily="34" charset="0"/>
              </a:rPr>
              <a:t>national level, as well as at the regional and global levels. </a:t>
            </a:r>
          </a:p>
          <a:p>
            <a:pPr marL="800100" lvl="1" indent="-342900">
              <a:buFont typeface="Arial" panose="020B0604020202020204" pitchFamily="34" charset="0"/>
              <a:buChar char="•"/>
              <a:defRPr/>
            </a:pPr>
            <a:r>
              <a:rPr lang="en-US" sz="1600" b="1" dirty="0">
                <a:ea typeface="Calibri" panose="020F0502020204030204" pitchFamily="34" charset="0"/>
              </a:rPr>
              <a:t>Support and reinforce capacity building and implementation of pandemic PPR under the IHR (2005) </a:t>
            </a:r>
            <a:r>
              <a:rPr lang="en-US" sz="1600" dirty="0">
                <a:ea typeface="Calibri" panose="020F0502020204030204" pitchFamily="34" charset="0"/>
              </a:rPr>
              <a:t>and other internationally endorsed legal frameworks, </a:t>
            </a:r>
            <a:r>
              <a:rPr lang="en-US" sz="1600" b="1" dirty="0">
                <a:ea typeface="Calibri" panose="020F0502020204030204" pitchFamily="34" charset="0"/>
              </a:rPr>
              <a:t>consistent with a One Health approach</a:t>
            </a:r>
            <a:r>
              <a:rPr lang="en-US" sz="1600" dirty="0">
                <a:ea typeface="Calibri" panose="020F0502020204030204" pitchFamily="34" charset="0"/>
              </a:rPr>
              <a:t>.</a:t>
            </a:r>
          </a:p>
        </p:txBody>
      </p:sp>
      <p:sp>
        <p:nvSpPr>
          <p:cNvPr id="3" name="TextBox 2">
            <a:extLst>
              <a:ext uri="{FF2B5EF4-FFF2-40B4-BE49-F238E27FC236}">
                <a16:creationId xmlns:a16="http://schemas.microsoft.com/office/drawing/2014/main" id="{36A4F5FF-CD7D-3799-DB61-CD88AB459499}"/>
              </a:ext>
            </a:extLst>
          </p:cNvPr>
          <p:cNvSpPr txBox="1"/>
          <p:nvPr/>
        </p:nvSpPr>
        <p:spPr>
          <a:xfrm>
            <a:off x="9860367" y="6096867"/>
            <a:ext cx="2331633" cy="600164"/>
          </a:xfrm>
          <a:prstGeom prst="rect">
            <a:avLst/>
          </a:prstGeom>
          <a:solidFill>
            <a:srgbClr val="75FEFB"/>
          </a:solidFill>
        </p:spPr>
        <p:txBody>
          <a:bodyPr wrap="square" rtlCol="0">
            <a:spAutoFit/>
          </a:bodyPr>
          <a:lstStyle/>
          <a:p>
            <a:pPr marL="137160" indent="-137160">
              <a:buFont typeface="Arial" panose="020B0604020202020204" pitchFamily="34" charset="0"/>
              <a:buChar char="•"/>
            </a:pPr>
            <a:r>
              <a:rPr lang="en-US" sz="1100" dirty="0">
                <a:latin typeface="Arial" panose="020B0604020202020204" pitchFamily="34" charset="0"/>
                <a:cs typeface="Arial" panose="020B0604020202020204" pitchFamily="34" charset="0"/>
              </a:rPr>
              <a:t>Second Call for Proposals launched December 22, 2023 with a $500 million envelope</a:t>
            </a:r>
          </a:p>
        </p:txBody>
      </p:sp>
    </p:spTree>
    <p:extLst>
      <p:ext uri="{BB962C8B-B14F-4D97-AF65-F5344CB8AC3E}">
        <p14:creationId xmlns:p14="http://schemas.microsoft.com/office/powerpoint/2010/main" val="289180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503F-3741-28EB-DF42-B62C0F0AEB8B}"/>
              </a:ext>
            </a:extLst>
          </p:cNvPr>
          <p:cNvSpPr>
            <a:spLocks noGrp="1"/>
          </p:cNvSpPr>
          <p:nvPr>
            <p:ph type="title"/>
          </p:nvPr>
        </p:nvSpPr>
        <p:spPr/>
        <p:txBody>
          <a:bodyPr>
            <a:normAutofit fontScale="90000"/>
          </a:bodyPr>
          <a:lstStyle/>
          <a:p>
            <a:br>
              <a:rPr lang="en-US" sz="2200" b="1" dirty="0">
                <a:latin typeface="Roboto" panose="02000000000000000000" pitchFamily="2" charset="0"/>
                <a:cs typeface="Arial"/>
              </a:rPr>
            </a:br>
            <a:br>
              <a:rPr lang="en-US" sz="2200" b="1" dirty="0">
                <a:latin typeface="Roboto" panose="02000000000000000000" pitchFamily="2" charset="0"/>
                <a:cs typeface="Arial"/>
              </a:rPr>
            </a:br>
            <a:r>
              <a:rPr lang="en-US" sz="2200" b="1" dirty="0">
                <a:latin typeface="Roboto" panose="02000000000000000000" pitchFamily="2" charset="0"/>
                <a:cs typeface="Arial"/>
              </a:rPr>
              <a:t>The Fund’s mission </a:t>
            </a:r>
            <a:r>
              <a:rPr lang="en-US" sz="2200" dirty="0">
                <a:latin typeface="Roboto" panose="02000000000000000000" pitchFamily="2" charset="0"/>
                <a:cs typeface="Arial"/>
              </a:rPr>
              <a:t>is to ensure that in the face of the next health threat, countries have the </a:t>
            </a:r>
            <a:r>
              <a:rPr lang="en-US" sz="2200" b="1" dirty="0">
                <a:solidFill>
                  <a:srgbClr val="00B0F0"/>
                </a:solidFill>
                <a:latin typeface="Roboto" panose="02000000000000000000" pitchFamily="2" charset="0"/>
                <a:cs typeface="Arial"/>
              </a:rPr>
              <a:t>surveillance capacity </a:t>
            </a:r>
            <a:r>
              <a:rPr lang="en-US" sz="2200" dirty="0">
                <a:latin typeface="Roboto" panose="02000000000000000000" pitchFamily="2" charset="0"/>
                <a:cs typeface="Arial"/>
              </a:rPr>
              <a:t>for early detection, </a:t>
            </a:r>
            <a:r>
              <a:rPr lang="en-US" sz="2200" b="1" dirty="0">
                <a:solidFill>
                  <a:srgbClr val="00B0F0"/>
                </a:solidFill>
                <a:latin typeface="Roboto" panose="02000000000000000000" pitchFamily="2" charset="0"/>
                <a:cs typeface="Arial"/>
              </a:rPr>
              <a:t>laboratories </a:t>
            </a:r>
            <a:r>
              <a:rPr lang="en-US" sz="2200" dirty="0">
                <a:latin typeface="Roboto" panose="02000000000000000000" pitchFamily="2" charset="0"/>
                <a:cs typeface="Arial"/>
              </a:rPr>
              <a:t>that can quickly ramp up testing, a </a:t>
            </a:r>
            <a:r>
              <a:rPr lang="en-US" sz="2200" b="1" dirty="0">
                <a:solidFill>
                  <a:srgbClr val="00B0F0"/>
                </a:solidFill>
                <a:latin typeface="Roboto" panose="02000000000000000000" pitchFamily="2" charset="0"/>
                <a:cs typeface="Arial"/>
              </a:rPr>
              <a:t>health workforce </a:t>
            </a:r>
            <a:r>
              <a:rPr lang="en-US" sz="2200" dirty="0">
                <a:latin typeface="Roboto" panose="02000000000000000000" pitchFamily="2" charset="0"/>
                <a:cs typeface="Arial"/>
              </a:rPr>
              <a:t>that can be rapidly deployed, and surge capacity that can be called upon to respond.</a:t>
            </a:r>
            <a:br>
              <a:rPr lang="en-US" sz="4400" dirty="0">
                <a:latin typeface="Roboto" panose="02000000000000000000" pitchFamily="2"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69B8617-80A1-433C-C41B-39F1888A8C23}"/>
              </a:ext>
            </a:extLst>
          </p:cNvPr>
          <p:cNvSpPr>
            <a:spLocks noGrp="1"/>
          </p:cNvSpPr>
          <p:nvPr>
            <p:ph sz="half" idx="1"/>
          </p:nvPr>
        </p:nvSpPr>
        <p:spPr/>
        <p:txBody>
          <a:bodyPr>
            <a:normAutofit fontScale="92500" lnSpcReduction="10000"/>
          </a:bodyPr>
          <a:lstStyle/>
          <a:p>
            <a:r>
              <a:rPr lang="en-US" sz="1800" b="1" dirty="0"/>
              <a:t>Incentivizes</a:t>
            </a:r>
            <a:r>
              <a:rPr lang="en-US" sz="1800" dirty="0"/>
              <a:t> increased domestic investment by countries and catalyzes financing from multiple sources at the project-level</a:t>
            </a:r>
          </a:p>
          <a:p>
            <a:r>
              <a:rPr lang="en-US" sz="1800" b="1" dirty="0"/>
              <a:t>Leverages</a:t>
            </a:r>
            <a:r>
              <a:rPr lang="en-US" sz="1800" dirty="0"/>
              <a:t> international financing for pandemic PPR from multilateral development banks, global health initiatives, United Nations agencies, bilateral agencies, the private sector, and others</a:t>
            </a:r>
          </a:p>
          <a:p>
            <a:r>
              <a:rPr lang="en-US" sz="1800" b="1" dirty="0"/>
              <a:t>Promotes</a:t>
            </a:r>
            <a:r>
              <a:rPr lang="en-US" sz="1800" dirty="0"/>
              <a:t> coordination and collaboration among agencies engaged in PPR, and serves as an integrator to defragment the PPR landscape</a:t>
            </a:r>
          </a:p>
          <a:p>
            <a:r>
              <a:rPr lang="en-US" sz="1800" b="1" dirty="0"/>
              <a:t>Mobilizes</a:t>
            </a:r>
            <a:r>
              <a:rPr lang="en-US" sz="1800" dirty="0"/>
              <a:t> funding from non-ODA sources (e.g., private philanthropies)</a:t>
            </a:r>
          </a:p>
          <a:p>
            <a:r>
              <a:rPr lang="en-US" sz="1800" b="1" dirty="0"/>
              <a:t>Serves</a:t>
            </a:r>
            <a:r>
              <a:rPr lang="en-US" sz="1800" dirty="0"/>
              <a:t> as a platform for advocacy</a:t>
            </a:r>
          </a:p>
          <a:p>
            <a:endParaRPr lang="en-US" sz="1800" b="1" dirty="0">
              <a:solidFill>
                <a:srgbClr val="ED7D31"/>
              </a:solidFill>
            </a:endParaRPr>
          </a:p>
          <a:p>
            <a:endParaRPr lang="en-US" sz="1800" b="1" dirty="0">
              <a:solidFill>
                <a:srgbClr val="ED7D31"/>
              </a:solidFill>
            </a:endParaRPr>
          </a:p>
          <a:p>
            <a:endParaRPr lang="en-US" sz="1800" b="1" dirty="0">
              <a:solidFill>
                <a:srgbClr val="ED7D31"/>
              </a:solidFill>
            </a:endParaRPr>
          </a:p>
          <a:p>
            <a:endParaRPr lang="en-US" sz="1800" b="1" dirty="0">
              <a:solidFill>
                <a:srgbClr val="ED7D31"/>
              </a:solidFill>
            </a:endParaRPr>
          </a:p>
          <a:p>
            <a:endParaRPr lang="en-US" sz="1800" b="1" dirty="0">
              <a:solidFill>
                <a:srgbClr val="ED7D31"/>
              </a:solidFill>
            </a:endParaRPr>
          </a:p>
          <a:p>
            <a:endParaRPr lang="en-US" dirty="0"/>
          </a:p>
        </p:txBody>
      </p:sp>
      <p:sp>
        <p:nvSpPr>
          <p:cNvPr id="4" name="Content Placeholder 3">
            <a:extLst>
              <a:ext uri="{FF2B5EF4-FFF2-40B4-BE49-F238E27FC236}">
                <a16:creationId xmlns:a16="http://schemas.microsoft.com/office/drawing/2014/main" id="{6C9EB958-1BE9-44C9-4374-EE4BDB504D79}"/>
              </a:ext>
            </a:extLst>
          </p:cNvPr>
          <p:cNvSpPr>
            <a:spLocks noGrp="1"/>
          </p:cNvSpPr>
          <p:nvPr>
            <p:ph sz="half" idx="2"/>
          </p:nvPr>
        </p:nvSpPr>
        <p:spPr>
          <a:xfrm>
            <a:off x="6172200" y="1825625"/>
            <a:ext cx="5181600" cy="3868738"/>
          </a:xfrm>
        </p:spPr>
        <p:txBody>
          <a:bodyPr>
            <a:normAutofit fontScale="92500" lnSpcReduction="10000"/>
          </a:bodyPr>
          <a:lstStyle/>
          <a:p>
            <a:pPr marL="0" indent="0">
              <a:buNone/>
            </a:pPr>
            <a:r>
              <a:rPr lang="en-US" b="1" dirty="0"/>
              <a:t>13 implementing entities</a:t>
            </a:r>
          </a:p>
          <a:p>
            <a:pPr marL="0" lvl="0" indent="0">
              <a:spcAft>
                <a:spcPts val="600"/>
              </a:spcAft>
              <a:buNone/>
            </a:pPr>
            <a:r>
              <a:rPr lang="en-US" sz="1800" b="1" dirty="0">
                <a:solidFill>
                  <a:srgbClr val="00B0F0"/>
                </a:solidFill>
              </a:rPr>
              <a:t>Global Health Initiatives</a:t>
            </a:r>
          </a:p>
          <a:p>
            <a:pPr marL="180000" lvl="1" indent="-180000">
              <a:buClr>
                <a:srgbClr val="5F58A3"/>
              </a:buClr>
              <a:buFont typeface="System Font Regular"/>
              <a:buChar char="●"/>
            </a:pPr>
            <a:r>
              <a:rPr lang="en-US" sz="1800" b="1" dirty="0"/>
              <a:t>Bring in co-financing, integrate disease prevention into broader country-level programs</a:t>
            </a:r>
          </a:p>
          <a:p>
            <a:pPr marL="0" indent="0">
              <a:spcAft>
                <a:spcPts val="600"/>
              </a:spcAft>
              <a:buNone/>
            </a:pPr>
            <a:r>
              <a:rPr lang="en-US" sz="1800" b="1" dirty="0">
                <a:solidFill>
                  <a:srgbClr val="00B0F0"/>
                </a:solidFill>
              </a:rPr>
              <a:t>Multilateral Development Banks</a:t>
            </a:r>
          </a:p>
          <a:p>
            <a:pPr marL="180000" lvl="1" indent="-180000">
              <a:buClr>
                <a:srgbClr val="5F58A3"/>
              </a:buClr>
              <a:buFont typeface="System Font Regular"/>
              <a:buChar char="●"/>
            </a:pPr>
            <a:r>
              <a:rPr lang="en-US" sz="1800" b="1" dirty="0"/>
              <a:t>Provide sizable co-financing, incentivize domestic investment, foster cross-sector coordination, and promote integrated, systemic approaches through on-budget support.</a:t>
            </a:r>
          </a:p>
          <a:p>
            <a:pPr marL="0" indent="0">
              <a:spcAft>
                <a:spcPts val="600"/>
              </a:spcAft>
              <a:buNone/>
            </a:pPr>
            <a:r>
              <a:rPr lang="en-US" sz="1800" b="1" dirty="0">
                <a:solidFill>
                  <a:srgbClr val="00B0F0"/>
                </a:solidFill>
              </a:rPr>
              <a:t>UN Organizations</a:t>
            </a:r>
          </a:p>
          <a:p>
            <a:pPr marL="180000" lvl="1" indent="-180000">
              <a:buClr>
                <a:srgbClr val="5F58A3"/>
              </a:buClr>
              <a:buFont typeface="System Font Regular"/>
              <a:buChar char="●"/>
            </a:pPr>
            <a:r>
              <a:rPr lang="en-US" sz="1800" b="1" dirty="0"/>
              <a:t>Offer deep technical knowledge, normative guidance, and capacity building expertise in challenging environments and for vulnerable populations</a:t>
            </a:r>
          </a:p>
          <a:p>
            <a:pPr marL="180000" lvl="1" indent="-180000">
              <a:buClr>
                <a:srgbClr val="5F58A3"/>
              </a:buClr>
              <a:buFont typeface="System Font Regular"/>
              <a:buChar char="●"/>
            </a:pPr>
            <a:endParaRPr lang="en-US" b="1" dirty="0"/>
          </a:p>
        </p:txBody>
      </p:sp>
    </p:spTree>
    <p:extLst>
      <p:ext uri="{BB962C8B-B14F-4D97-AF65-F5344CB8AC3E}">
        <p14:creationId xmlns:p14="http://schemas.microsoft.com/office/powerpoint/2010/main" val="37774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B3AC9-3D0F-0FC3-DA87-441CFAEA060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E0B9A-5E89-46E1-9E4C-0A91AFAB2372}" type="slidenum">
              <a:rPr kumimoji="0" lang="it-IT"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96B358B3-3A63-C201-9108-CE694EE4D822}"/>
              </a:ext>
            </a:extLst>
          </p:cNvPr>
          <p:cNvSpPr>
            <a:spLocks noGrp="1"/>
          </p:cNvSpPr>
          <p:nvPr>
            <p:ph type="body" sz="quarter" idx="14"/>
          </p:nvPr>
        </p:nvSpPr>
        <p:spPr>
          <a:xfrm>
            <a:off x="454155" y="146575"/>
            <a:ext cx="10727346" cy="349874"/>
          </a:xfrm>
        </p:spPr>
        <p:txBody>
          <a:bodyPr vert="horz" lIns="91440" tIns="45720" rIns="91440" bIns="45720" rtlCol="0" anchor="t">
            <a:noAutofit/>
          </a:bodyPr>
          <a:lstStyle/>
          <a:p>
            <a:r>
              <a:rPr lang="en-US" dirty="0">
                <a:solidFill>
                  <a:srgbClr val="00B0F0"/>
                </a:solidFill>
                <a:latin typeface="Arial (Body)"/>
              </a:rPr>
              <a:t>The First 18 months</a:t>
            </a:r>
          </a:p>
          <a:p>
            <a:endParaRPr lang="en-US" dirty="0"/>
          </a:p>
        </p:txBody>
      </p:sp>
      <p:sp>
        <p:nvSpPr>
          <p:cNvPr id="3" name="TextBox 2">
            <a:extLst>
              <a:ext uri="{FF2B5EF4-FFF2-40B4-BE49-F238E27FC236}">
                <a16:creationId xmlns:a16="http://schemas.microsoft.com/office/drawing/2014/main" id="{B3E65371-1641-870C-896A-A9F85DF4EDC9}"/>
              </a:ext>
            </a:extLst>
          </p:cNvPr>
          <p:cNvSpPr txBox="1"/>
          <p:nvPr/>
        </p:nvSpPr>
        <p:spPr>
          <a:xfrm>
            <a:off x="394125" y="740400"/>
            <a:ext cx="10896600" cy="646331"/>
          </a:xfrm>
          <a:prstGeom prst="rect">
            <a:avLst/>
          </a:prstGeom>
          <a:noFill/>
        </p:spPr>
        <p:txBody>
          <a:bodyPr wrap="square">
            <a:spAutoFit/>
          </a:bodyPr>
          <a:lstStyle/>
          <a:p>
            <a:pPr marL="0" marR="0" indent="0" fontAlgn="base">
              <a:spcBef>
                <a:spcPts val="0"/>
              </a:spcBef>
              <a:spcAft>
                <a:spcPts val="0"/>
              </a:spcAft>
              <a:buNone/>
            </a:pPr>
            <a:r>
              <a:rPr lang="en-US" sz="1800" dirty="0">
                <a:solidFill>
                  <a:srgbClr val="000000"/>
                </a:solidFill>
                <a:effectLst/>
                <a:latin typeface="Arial (Body)"/>
                <a:ea typeface="Times New Roman" panose="02020603050405020304" pitchFamily="18" charset="0"/>
              </a:rPr>
              <a:t>Pandemic Fund demonstrates its commitment to rapid roll-out with a commitment to continuous learning and improvement. </a:t>
            </a:r>
            <a:r>
              <a:rPr lang="en-US" sz="1800" dirty="0">
                <a:solidFill>
                  <a:srgbClr val="000000"/>
                </a:solidFill>
                <a:effectLst/>
                <a:ea typeface="Calibri" panose="020F0502020204030204" pitchFamily="34" charset="0"/>
              </a:rPr>
              <a:t> </a:t>
            </a:r>
            <a:endParaRPr lang="en-US" sz="1800" dirty="0">
              <a:effectLst/>
              <a:ea typeface="Times New Roman" panose="02020603050405020304" pitchFamily="18" charset="0"/>
            </a:endParaRPr>
          </a:p>
        </p:txBody>
      </p:sp>
      <p:pic>
        <p:nvPicPr>
          <p:cNvPr id="40" name="Immagine 15" descr="Immagine che contiene veivolo, mongolfiera, trasporto&#10;&#10;Descrizione generata automaticamente">
            <a:extLst>
              <a:ext uri="{FF2B5EF4-FFF2-40B4-BE49-F238E27FC236}">
                <a16:creationId xmlns:a16="http://schemas.microsoft.com/office/drawing/2014/main" id="{840A865E-538A-F97B-FD95-CFB9FE53F525}"/>
              </a:ext>
            </a:extLst>
          </p:cNvPr>
          <p:cNvPicPr>
            <a:picLocks noChangeAspect="1"/>
          </p:cNvPicPr>
          <p:nvPr/>
        </p:nvPicPr>
        <p:blipFill>
          <a:blip r:embed="rId3" cstate="print">
            <a:alphaModFix amt="20000"/>
            <a:extLst>
              <a:ext uri="{BEBA8EAE-BF5A-486C-A8C5-ECC9F3942E4B}">
                <a14:imgProps xmlns:a14="http://schemas.microsoft.com/office/drawing/2010/main">
                  <a14:imgLayer r:embed="rId4">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10710449" y="6190470"/>
            <a:ext cx="1365250" cy="567690"/>
          </a:xfrm>
          <a:prstGeom prst="rect">
            <a:avLst/>
          </a:prstGeom>
        </p:spPr>
      </p:pic>
      <p:pic>
        <p:nvPicPr>
          <p:cNvPr id="8" name="Picture 7" descr="A colorful logo with a black center&#10;&#10;Description automatically generated">
            <a:extLst>
              <a:ext uri="{FF2B5EF4-FFF2-40B4-BE49-F238E27FC236}">
                <a16:creationId xmlns:a16="http://schemas.microsoft.com/office/drawing/2014/main" id="{A2062F4E-7222-1799-D7C4-2F03E35F0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95" y="2360824"/>
            <a:ext cx="3111035" cy="2918101"/>
          </a:xfrm>
          <a:prstGeom prst="rect">
            <a:avLst/>
          </a:prstGeom>
        </p:spPr>
      </p:pic>
      <p:graphicFrame>
        <p:nvGraphicFramePr>
          <p:cNvPr id="9" name="Diagram 8">
            <a:extLst>
              <a:ext uri="{FF2B5EF4-FFF2-40B4-BE49-F238E27FC236}">
                <a16:creationId xmlns:a16="http://schemas.microsoft.com/office/drawing/2014/main" id="{766F423D-783D-88FF-814B-0823F692BB62}"/>
              </a:ext>
            </a:extLst>
          </p:cNvPr>
          <p:cNvGraphicFramePr/>
          <p:nvPr/>
        </p:nvGraphicFramePr>
        <p:xfrm>
          <a:off x="2679405" y="1549568"/>
          <a:ext cx="4657060" cy="49256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Rectangle: Rounded Corners 13">
            <a:extLst>
              <a:ext uri="{FF2B5EF4-FFF2-40B4-BE49-F238E27FC236}">
                <a16:creationId xmlns:a16="http://schemas.microsoft.com/office/drawing/2014/main" id="{95C811F3-FA69-E873-C489-ED9477B04125}"/>
              </a:ext>
            </a:extLst>
          </p:cNvPr>
          <p:cNvSpPr/>
          <p:nvPr/>
        </p:nvSpPr>
        <p:spPr>
          <a:xfrm>
            <a:off x="6095997" y="1549568"/>
            <a:ext cx="5979700" cy="9067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Constituting documents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Governance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Operational and administrative structure and processes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600" dirty="0">
                <a:solidFill>
                  <a:srgbClr val="000000"/>
                </a:solidFill>
                <a:effectLst/>
                <a:latin typeface="Arial (Body)"/>
                <a:ea typeface="Times New Roman" panose="02020603050405020304" pitchFamily="18" charset="0"/>
              </a:rPr>
              <a:t>Secretariat </a:t>
            </a:r>
          </a:p>
          <a:p>
            <a:pPr algn="ct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Technical Advisory Panel (TAP)</a:t>
            </a:r>
          </a:p>
        </p:txBody>
      </p:sp>
      <p:sp>
        <p:nvSpPr>
          <p:cNvPr id="16" name="Rectangle: Rounded Corners 15">
            <a:extLst>
              <a:ext uri="{FF2B5EF4-FFF2-40B4-BE49-F238E27FC236}">
                <a16:creationId xmlns:a16="http://schemas.microsoft.com/office/drawing/2014/main" id="{7269D28C-B2E6-8DBC-FF8C-CCE79A237BA1}"/>
              </a:ext>
            </a:extLst>
          </p:cNvPr>
          <p:cNvSpPr/>
          <p:nvPr/>
        </p:nvSpPr>
        <p:spPr>
          <a:xfrm>
            <a:off x="6108402" y="2575225"/>
            <a:ext cx="5967296" cy="9067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Raised over $2 billion in seed capital from 27 contributors</a:t>
            </a:r>
          </a:p>
        </p:txBody>
      </p:sp>
      <p:sp>
        <p:nvSpPr>
          <p:cNvPr id="17" name="Rectangle: Rounded Corners 16">
            <a:extLst>
              <a:ext uri="{FF2B5EF4-FFF2-40B4-BE49-F238E27FC236}">
                <a16:creationId xmlns:a16="http://schemas.microsoft.com/office/drawing/2014/main" id="{7F4F806F-78DC-0B2F-01FE-ED7BDC40EE93}"/>
              </a:ext>
            </a:extLst>
          </p:cNvPr>
          <p:cNvSpPr/>
          <p:nvPr/>
        </p:nvSpPr>
        <p:spPr>
          <a:xfrm>
            <a:off x="6096000" y="5584974"/>
            <a:ext cx="5979697" cy="9067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fontAlgn="base">
              <a:spcBef>
                <a:spcPts val="0"/>
              </a:spcBef>
              <a:spcAft>
                <a:spcPts val="0"/>
              </a:spcAft>
              <a:buSzPts val="1000"/>
              <a:tabLst>
                <a:tab pos="4572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Developed the Pandemic Fund’s Medium-term Strategic Plan and Investment Case</a:t>
            </a:r>
            <a:endParaRPr lang="en-US" sz="1600" dirty="0">
              <a:solidFill>
                <a:srgbClr val="000000"/>
              </a:solidFill>
              <a:effectLst/>
              <a:latin typeface="Arial (Body)"/>
              <a:ea typeface="Calibri" panose="020F0502020204030204" pitchFamily="34" charset="0"/>
            </a:endParaRPr>
          </a:p>
        </p:txBody>
      </p:sp>
      <p:sp>
        <p:nvSpPr>
          <p:cNvPr id="18" name="Rectangle: Rounded Corners 17">
            <a:extLst>
              <a:ext uri="{FF2B5EF4-FFF2-40B4-BE49-F238E27FC236}">
                <a16:creationId xmlns:a16="http://schemas.microsoft.com/office/drawing/2014/main" id="{B6994F8A-3AD9-4E03-02B4-3FA22A657AD5}"/>
              </a:ext>
            </a:extLst>
          </p:cNvPr>
          <p:cNvSpPr/>
          <p:nvPr/>
        </p:nvSpPr>
        <p:spPr>
          <a:xfrm>
            <a:off x="6095998" y="3570468"/>
            <a:ext cx="5979700" cy="90676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fontAlgn="base">
              <a:spcBef>
                <a:spcPts val="0"/>
              </a:spcBef>
              <a:spcAft>
                <a:spcPts val="0"/>
              </a:spcAft>
              <a:buSzPts val="1000"/>
              <a:tabLst>
                <a:tab pos="4572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latin typeface="Arial (Body)"/>
              </a:rPr>
              <a:t>Awarded US$ 338M in grants under first Call for Proposals </a:t>
            </a:r>
          </a:p>
          <a:p>
            <a:pPr marR="0" lvl="0" algn="ctr" fontAlgn="base">
              <a:spcBef>
                <a:spcPts val="0"/>
              </a:spcBef>
              <a:spcAft>
                <a:spcPts val="0"/>
              </a:spcAft>
              <a:buSzPts val="1000"/>
              <a:tabLst>
                <a:tab pos="4572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latin typeface="Arial (Body)"/>
              </a:rPr>
              <a:t>Launched the second Call for Proposals: US$ 500M</a:t>
            </a:r>
          </a:p>
        </p:txBody>
      </p:sp>
      <p:sp>
        <p:nvSpPr>
          <p:cNvPr id="19" name="Rectangle: Rounded Corners 18">
            <a:extLst>
              <a:ext uri="{FF2B5EF4-FFF2-40B4-BE49-F238E27FC236}">
                <a16:creationId xmlns:a16="http://schemas.microsoft.com/office/drawing/2014/main" id="{A8198E1E-485B-18FD-E225-75883FF34F9A}"/>
              </a:ext>
            </a:extLst>
          </p:cNvPr>
          <p:cNvSpPr/>
          <p:nvPr/>
        </p:nvSpPr>
        <p:spPr>
          <a:xfrm>
            <a:off x="6095999" y="4550228"/>
            <a:ext cx="5979700" cy="100148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fontAlgn="base">
              <a:spcBef>
                <a:spcPts val="0"/>
              </a:spcBef>
              <a:spcAft>
                <a:spcPts val="0"/>
              </a:spcAft>
              <a:buSzPts val="1000"/>
              <a:tabLst>
                <a:tab pos="4572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effectLst/>
                <a:latin typeface="Arial (Body)"/>
                <a:ea typeface="Times New Roman" panose="02020603050405020304" pitchFamily="18" charset="0"/>
              </a:rPr>
              <a:t>Independent Stocktaking Review and </a:t>
            </a:r>
            <a:r>
              <a:rPr lang="en-US" sz="1600" dirty="0">
                <a:solidFill>
                  <a:srgbClr val="000000"/>
                </a:solidFill>
                <a:latin typeface="Arial (Body)"/>
                <a:ea typeface="Times New Roman" panose="02020603050405020304" pitchFamily="18" charset="0"/>
              </a:rPr>
              <a:t>E</a:t>
            </a:r>
            <a:r>
              <a:rPr lang="en-US" sz="1600" dirty="0">
                <a:solidFill>
                  <a:srgbClr val="000000"/>
                </a:solidFill>
                <a:effectLst/>
                <a:latin typeface="Arial (Body)"/>
                <a:ea typeface="Times New Roman" panose="02020603050405020304" pitchFamily="18" charset="0"/>
              </a:rPr>
              <a:t>valuation of TAP and First Call for Proposals</a:t>
            </a:r>
          </a:p>
          <a:p>
            <a:pPr marR="0" lvl="0" algn="ctr" fontAlgn="base">
              <a:spcBef>
                <a:spcPts val="0"/>
              </a:spcBef>
              <a:spcAft>
                <a:spcPts val="0"/>
              </a:spcAft>
              <a:buSzPts val="1000"/>
              <a:tabLst>
                <a:tab pos="4572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000000"/>
                </a:solidFill>
                <a:latin typeface="Arial (Body)"/>
                <a:ea typeface="Times New Roman" panose="02020603050405020304" pitchFamily="18" charset="0"/>
              </a:rPr>
              <a:t>Recommendations </a:t>
            </a:r>
            <a:r>
              <a:rPr lang="en-US" sz="1600" dirty="0">
                <a:solidFill>
                  <a:srgbClr val="000000"/>
                </a:solidFill>
                <a:effectLst/>
                <a:latin typeface="Arial (Body)"/>
                <a:ea typeface="Times New Roman" panose="02020603050405020304" pitchFamily="18" charset="0"/>
              </a:rPr>
              <a:t>incorporated into the design of the Second Call for Proposals. </a:t>
            </a:r>
            <a:endParaRPr lang="en-US" sz="1200" dirty="0">
              <a:effectLst/>
              <a:latin typeface="Arial (Body)"/>
              <a:ea typeface="Times New Roman" panose="02020603050405020304" pitchFamily="18" charset="0"/>
            </a:endParaRPr>
          </a:p>
        </p:txBody>
      </p:sp>
    </p:spTree>
    <p:extLst>
      <p:ext uri="{BB962C8B-B14F-4D97-AF65-F5344CB8AC3E}">
        <p14:creationId xmlns:p14="http://schemas.microsoft.com/office/powerpoint/2010/main" val="306314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2D65-BCC2-B256-D81B-775F4FD74A6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53472E-04AF-866F-BD01-97A2F296EA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A053472E-04AF-866F-BD01-97A2F296EA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5093460-5CD4-45E3-14B4-43CC4F155561}"/>
              </a:ext>
            </a:extLst>
          </p:cNvPr>
          <p:cNvSpPr txBox="1"/>
          <p:nvPr/>
        </p:nvSpPr>
        <p:spPr>
          <a:xfrm>
            <a:off x="1700077" y="-1073930"/>
            <a:ext cx="11317261" cy="6753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90000"/>
              </a:lnSpc>
              <a:spcBef>
                <a:spcPts val="1000"/>
              </a:spcBef>
            </a:pPr>
            <a:endParaRPr lang="en-AU" sz="2500" dirty="0">
              <a:solidFill>
                <a:srgbClr val="5F58A3"/>
              </a:solidFill>
              <a:latin typeface="WordVisi_MSFontService"/>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A4FC9755-7885-624A-1460-52065DA74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9505" y="6430390"/>
            <a:ext cx="1459992" cy="307848"/>
          </a:xfrm>
          <a:prstGeom prst="rect">
            <a:avLst/>
          </a:prstGeom>
        </p:spPr>
      </p:pic>
      <p:sp>
        <p:nvSpPr>
          <p:cNvPr id="14" name="Slide Number Placeholder 5">
            <a:extLst>
              <a:ext uri="{FF2B5EF4-FFF2-40B4-BE49-F238E27FC236}">
                <a16:creationId xmlns:a16="http://schemas.microsoft.com/office/drawing/2014/main" id="{E0DD499E-E0D6-F7DF-E441-405941B99F5A}"/>
              </a:ext>
            </a:extLst>
          </p:cNvPr>
          <p:cNvSpPr txBox="1">
            <a:spLocks/>
          </p:cNvSpPr>
          <p:nvPr/>
        </p:nvSpPr>
        <p:spPr>
          <a:xfrm>
            <a:off x="9492343" y="6401752"/>
            <a:ext cx="2328182"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1339C-7282-4904-ACE2-5A0DE68240C9}" type="slidenum">
              <a:rPr lang="en-US" b="1" smtClean="0">
                <a:solidFill>
                  <a:srgbClr val="5F58A3"/>
                </a:solidFill>
              </a:rPr>
              <a:pPr/>
              <a:t>6</a:t>
            </a:fld>
            <a:endParaRPr lang="en-US" b="1" dirty="0">
              <a:solidFill>
                <a:srgbClr val="5F58A3"/>
              </a:solidFill>
            </a:endParaRPr>
          </a:p>
        </p:txBody>
      </p:sp>
      <p:pic>
        <p:nvPicPr>
          <p:cNvPr id="85" name="Picture 84">
            <a:extLst>
              <a:ext uri="{FF2B5EF4-FFF2-40B4-BE49-F238E27FC236}">
                <a16:creationId xmlns:a16="http://schemas.microsoft.com/office/drawing/2014/main" id="{5B46515F-F5FA-D0FB-1761-2903BD1B342C}"/>
              </a:ext>
            </a:extLst>
          </p:cNvPr>
          <p:cNvPicPr>
            <a:picLocks noChangeAspect="1"/>
          </p:cNvPicPr>
          <p:nvPr/>
        </p:nvPicPr>
        <p:blipFill>
          <a:blip r:embed="rId7"/>
          <a:stretch>
            <a:fillRect/>
          </a:stretch>
        </p:blipFill>
        <p:spPr>
          <a:xfrm>
            <a:off x="12793648" y="-715617"/>
            <a:ext cx="418106" cy="418106"/>
          </a:xfrm>
          <a:prstGeom prst="rect">
            <a:avLst/>
          </a:prstGeom>
        </p:spPr>
      </p:pic>
      <p:sp>
        <p:nvSpPr>
          <p:cNvPr id="18" name="TextBox 17">
            <a:extLst>
              <a:ext uri="{FF2B5EF4-FFF2-40B4-BE49-F238E27FC236}">
                <a16:creationId xmlns:a16="http://schemas.microsoft.com/office/drawing/2014/main" id="{485BC713-7310-B7C2-ADFF-C48074CE2796}"/>
              </a:ext>
            </a:extLst>
          </p:cNvPr>
          <p:cNvSpPr txBox="1"/>
          <p:nvPr/>
        </p:nvSpPr>
        <p:spPr>
          <a:xfrm>
            <a:off x="3717134" y="2756889"/>
            <a:ext cx="2164037" cy="1171154"/>
          </a:xfrm>
          <a:prstGeom prst="rect">
            <a:avLst/>
          </a:prstGeom>
          <a:noFill/>
        </p:spPr>
        <p:txBody>
          <a:bodyPr wrap="square" rtlCol="0">
            <a:spAutoFit/>
          </a:bodyPr>
          <a:lstStyle/>
          <a:p>
            <a:pPr marL="216000" indent="-216000">
              <a:lnSpc>
                <a:spcPct val="93000"/>
              </a:lnSpc>
              <a:spcAft>
                <a:spcPts val="600"/>
              </a:spcAft>
              <a:buClr>
                <a:srgbClr val="5F58A3"/>
              </a:buClr>
              <a:buFont typeface="System Font Regular"/>
              <a:buChar char="●"/>
            </a:pPr>
            <a:r>
              <a:rPr lang="en-US" sz="1400" dirty="0">
                <a:solidFill>
                  <a:srgbClr val="5F58A3"/>
                </a:solidFill>
                <a:latin typeface="Roboto" panose="02000000000000000000" pitchFamily="2" charset="0"/>
                <a:ea typeface="Roboto" panose="02000000000000000000" pitchFamily="2" charset="0"/>
              </a:rPr>
              <a:t>An envelope of </a:t>
            </a:r>
            <a:br>
              <a:rPr lang="en-US" sz="1400" dirty="0">
                <a:solidFill>
                  <a:srgbClr val="5F58A3"/>
                </a:solidFill>
                <a:latin typeface="Roboto" panose="02000000000000000000" pitchFamily="2" charset="0"/>
                <a:ea typeface="Roboto" panose="02000000000000000000" pitchFamily="2" charset="0"/>
              </a:rPr>
            </a:br>
            <a:r>
              <a:rPr lang="en-US" sz="1400" b="1" dirty="0">
                <a:solidFill>
                  <a:srgbClr val="5F58A3"/>
                </a:solidFill>
                <a:latin typeface="Roboto" panose="02000000000000000000" pitchFamily="2" charset="0"/>
                <a:ea typeface="Roboto" panose="02000000000000000000" pitchFamily="2" charset="0"/>
              </a:rPr>
              <a:t>$338 million</a:t>
            </a:r>
          </a:p>
          <a:p>
            <a:pPr marL="216000" indent="-216000">
              <a:lnSpc>
                <a:spcPct val="93000"/>
              </a:lnSpc>
              <a:spcAft>
                <a:spcPts val="600"/>
              </a:spcAft>
              <a:buClr>
                <a:srgbClr val="5F58A3"/>
              </a:buClr>
              <a:buFont typeface="System Font Regular"/>
              <a:buChar char="●"/>
            </a:pPr>
            <a:r>
              <a:rPr lang="en-US" sz="1400" dirty="0">
                <a:solidFill>
                  <a:srgbClr val="5F58A3"/>
                </a:solidFill>
                <a:latin typeface="Roboto" panose="02000000000000000000" pitchFamily="2" charset="0"/>
                <a:ea typeface="Roboto" panose="02000000000000000000" pitchFamily="2" charset="0"/>
              </a:rPr>
              <a:t>grant requests of </a:t>
            </a:r>
            <a:r>
              <a:rPr lang="en-US" sz="1400" b="1" dirty="0">
                <a:solidFill>
                  <a:srgbClr val="5F58A3"/>
                </a:solidFill>
                <a:latin typeface="Roboto" panose="02000000000000000000" pitchFamily="2" charset="0"/>
                <a:ea typeface="Roboto" panose="02000000000000000000" pitchFamily="2" charset="0"/>
              </a:rPr>
              <a:t>~$2.6 billion </a:t>
            </a:r>
            <a:r>
              <a:rPr lang="en-US" sz="1400" dirty="0">
                <a:solidFill>
                  <a:srgbClr val="5F58A3"/>
                </a:solidFill>
                <a:latin typeface="Roboto" panose="02000000000000000000" pitchFamily="2" charset="0"/>
                <a:ea typeface="Roboto" panose="02000000000000000000" pitchFamily="2" charset="0"/>
              </a:rPr>
              <a:t>covering </a:t>
            </a:r>
            <a:r>
              <a:rPr lang="en-US" sz="1400" b="1" dirty="0">
                <a:solidFill>
                  <a:srgbClr val="5F58A3"/>
                </a:solidFill>
                <a:latin typeface="Roboto" panose="02000000000000000000" pitchFamily="2" charset="0"/>
                <a:ea typeface="Roboto" panose="02000000000000000000" pitchFamily="2" charset="0"/>
              </a:rPr>
              <a:t>133</a:t>
            </a:r>
            <a:r>
              <a:rPr lang="en-US" sz="1400" dirty="0">
                <a:solidFill>
                  <a:srgbClr val="5F58A3"/>
                </a:solidFill>
                <a:latin typeface="Roboto" panose="02000000000000000000" pitchFamily="2" charset="0"/>
                <a:ea typeface="Roboto" panose="02000000000000000000" pitchFamily="2" charset="0"/>
              </a:rPr>
              <a:t> eligible countries</a:t>
            </a:r>
          </a:p>
        </p:txBody>
      </p:sp>
      <p:sp>
        <p:nvSpPr>
          <p:cNvPr id="24" name="TextBox 23">
            <a:extLst>
              <a:ext uri="{FF2B5EF4-FFF2-40B4-BE49-F238E27FC236}">
                <a16:creationId xmlns:a16="http://schemas.microsoft.com/office/drawing/2014/main" id="{2319D817-F279-BDF7-9868-A8414B1B1DD6}"/>
              </a:ext>
            </a:extLst>
          </p:cNvPr>
          <p:cNvSpPr txBox="1"/>
          <p:nvPr/>
        </p:nvSpPr>
        <p:spPr>
          <a:xfrm>
            <a:off x="4814371" y="4505860"/>
            <a:ext cx="4616068" cy="830997"/>
          </a:xfrm>
          <a:prstGeom prst="rect">
            <a:avLst/>
          </a:prstGeom>
          <a:noFill/>
        </p:spPr>
        <p:txBody>
          <a:bodyPr wrap="square" rtlCol="0">
            <a:spAutoFit/>
          </a:bodyPr>
          <a:lstStyle/>
          <a:p>
            <a:r>
              <a:rPr lang="en-US" sz="1600" b="1" dirty="0">
                <a:solidFill>
                  <a:srgbClr val="5F58A3"/>
                </a:solidFill>
                <a:latin typeface="Roboto" panose="02000000000000000000" pitchFamily="2" charset="0"/>
                <a:ea typeface="Roboto" panose="02000000000000000000" pitchFamily="2" charset="0"/>
              </a:rPr>
              <a:t>Proposals submitted reflect hard work and strong efforts on the part of applicants, with evidence of:</a:t>
            </a:r>
          </a:p>
        </p:txBody>
      </p:sp>
      <p:sp>
        <p:nvSpPr>
          <p:cNvPr id="3" name="Text Placeholder 3">
            <a:extLst>
              <a:ext uri="{FF2B5EF4-FFF2-40B4-BE49-F238E27FC236}">
                <a16:creationId xmlns:a16="http://schemas.microsoft.com/office/drawing/2014/main" id="{F042B1BB-13D6-3954-41AE-863119B21BB0}"/>
              </a:ext>
            </a:extLst>
          </p:cNvPr>
          <p:cNvSpPr txBox="1">
            <a:spLocks/>
          </p:cNvSpPr>
          <p:nvPr/>
        </p:nvSpPr>
        <p:spPr>
          <a:xfrm>
            <a:off x="371475" y="368301"/>
            <a:ext cx="6034800" cy="7572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chemeClr val="bg1">
                    <a:lumMod val="75000"/>
                  </a:schemeClr>
                </a:solidFill>
                <a:latin typeface="Roboto"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Roboto"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oboto"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B0F0"/>
                </a:solidFill>
                <a:ea typeface="Roboto" panose="02000000000000000000" pitchFamily="2" charset="0"/>
              </a:rPr>
              <a:t>Very strong demand for funding</a:t>
            </a:r>
            <a:endParaRPr lang="en-US" dirty="0">
              <a:solidFill>
                <a:srgbClr val="00B0F0"/>
              </a:solidFill>
              <a:ea typeface="Roboto" panose="02000000000000000000" pitchFamily="2" charset="0"/>
              <a:cs typeface="Arial" panose="020B0604020202020204" pitchFamily="34" charset="0"/>
            </a:endParaRPr>
          </a:p>
        </p:txBody>
      </p:sp>
      <p:grpSp>
        <p:nvGrpSpPr>
          <p:cNvPr id="4" name="Group 3">
            <a:extLst>
              <a:ext uri="{FF2B5EF4-FFF2-40B4-BE49-F238E27FC236}">
                <a16:creationId xmlns:a16="http://schemas.microsoft.com/office/drawing/2014/main" id="{7F116A8B-59C8-ACC1-4E0D-C003D538E3DD}"/>
              </a:ext>
            </a:extLst>
          </p:cNvPr>
          <p:cNvGrpSpPr/>
          <p:nvPr/>
        </p:nvGrpSpPr>
        <p:grpSpPr>
          <a:xfrm>
            <a:off x="371475" y="835340"/>
            <a:ext cx="11444841" cy="1524000"/>
            <a:chOff x="371475" y="1247553"/>
            <a:chExt cx="11444841" cy="1524000"/>
          </a:xfrm>
        </p:grpSpPr>
        <p:cxnSp>
          <p:nvCxnSpPr>
            <p:cNvPr id="7" name="Straight Connector 6">
              <a:extLst>
                <a:ext uri="{FF2B5EF4-FFF2-40B4-BE49-F238E27FC236}">
                  <a16:creationId xmlns:a16="http://schemas.microsoft.com/office/drawing/2014/main" id="{0411E254-EF1E-06BF-6CB9-B7E11EC66D25}"/>
                </a:ext>
              </a:extLst>
            </p:cNvPr>
            <p:cNvCxnSpPr>
              <a:cxnSpLocks/>
            </p:cNvCxnSpPr>
            <p:nvPr/>
          </p:nvCxnSpPr>
          <p:spPr>
            <a:xfrm>
              <a:off x="371475" y="1247553"/>
              <a:ext cx="10700562" cy="0"/>
            </a:xfrm>
            <a:prstGeom prst="line">
              <a:avLst/>
            </a:prstGeom>
            <a:ln w="9525">
              <a:solidFill>
                <a:srgbClr val="00C4FB"/>
              </a:solidFill>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6703A08E-1E14-3551-9F47-BE3CAE20EE65}"/>
                </a:ext>
              </a:extLst>
            </p:cNvPr>
            <p:cNvSpPr/>
            <p:nvPr/>
          </p:nvSpPr>
          <p:spPr>
            <a:xfrm>
              <a:off x="10292316" y="1247553"/>
              <a:ext cx="1524000" cy="1524000"/>
            </a:xfrm>
            <a:prstGeom prst="arc">
              <a:avLst/>
            </a:prstGeom>
            <a:ln w="9525">
              <a:solidFill>
                <a:srgbClr val="00C4F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Roboto" panose="02000000000000000000" pitchFamily="2" charset="0"/>
              </a:endParaRPr>
            </a:p>
          </p:txBody>
        </p:sp>
      </p:grpSp>
      <p:sp>
        <p:nvSpPr>
          <p:cNvPr id="27" name="TextBox 26">
            <a:extLst>
              <a:ext uri="{FF2B5EF4-FFF2-40B4-BE49-F238E27FC236}">
                <a16:creationId xmlns:a16="http://schemas.microsoft.com/office/drawing/2014/main" id="{ECC0F8E1-DC0E-0AF1-09D6-B764D3B3FD4F}"/>
              </a:ext>
            </a:extLst>
          </p:cNvPr>
          <p:cNvSpPr txBox="1"/>
          <p:nvPr/>
        </p:nvSpPr>
        <p:spPr>
          <a:xfrm>
            <a:off x="426559" y="4522424"/>
            <a:ext cx="3622139" cy="757130"/>
          </a:xfrm>
          <a:prstGeom prst="rect">
            <a:avLst/>
          </a:prstGeom>
          <a:noFill/>
        </p:spPr>
        <p:txBody>
          <a:bodyPr wrap="square" lIns="91440" tIns="45720" rIns="91440" bIns="45720" rtlCol="0" anchor="t">
            <a:spAutoFit/>
          </a:bodyPr>
          <a:lstStyle/>
          <a:p>
            <a:pPr>
              <a:lnSpc>
                <a:spcPct val="90000"/>
              </a:lnSpc>
              <a:spcAft>
                <a:spcPts val="1200"/>
              </a:spcAft>
              <a:buClr>
                <a:srgbClr val="5F58A3"/>
              </a:buClr>
              <a:buSzPct val="120000"/>
              <a:defRPr/>
            </a:pPr>
            <a:r>
              <a:rPr lang="en-US" sz="1600" b="1" dirty="0">
                <a:solidFill>
                  <a:srgbClr val="5F58A3"/>
                </a:solidFill>
                <a:latin typeface="Roboto" panose="02000000000000000000" pitchFamily="2" charset="0"/>
                <a:ea typeface="Roboto" panose="02000000000000000000" pitchFamily="2" charset="0"/>
              </a:rPr>
              <a:t>Strong commitment among countries and regional bodies to invest sustainably in pandemic PPR.</a:t>
            </a:r>
          </a:p>
        </p:txBody>
      </p:sp>
      <p:sp>
        <p:nvSpPr>
          <p:cNvPr id="29" name="TextBox 28">
            <a:extLst>
              <a:ext uri="{FF2B5EF4-FFF2-40B4-BE49-F238E27FC236}">
                <a16:creationId xmlns:a16="http://schemas.microsoft.com/office/drawing/2014/main" id="{365D3F24-4849-D416-DCA5-4E5A3B6F0AA9}"/>
              </a:ext>
            </a:extLst>
          </p:cNvPr>
          <p:cNvSpPr txBox="1"/>
          <p:nvPr/>
        </p:nvSpPr>
        <p:spPr>
          <a:xfrm>
            <a:off x="371475" y="1189767"/>
            <a:ext cx="4138211" cy="535531"/>
          </a:xfrm>
          <a:prstGeom prst="rect">
            <a:avLst/>
          </a:prstGeom>
          <a:noFill/>
        </p:spPr>
        <p:txBody>
          <a:bodyPr wrap="square">
            <a:spAutoFit/>
          </a:bodyPr>
          <a:lstStyle/>
          <a:p>
            <a:pPr>
              <a:lnSpc>
                <a:spcPct val="90000"/>
              </a:lnSpc>
              <a:spcAft>
                <a:spcPts val="1200"/>
              </a:spcAft>
              <a:buClr>
                <a:srgbClr val="5F58A3"/>
              </a:buClr>
              <a:buSzPct val="120000"/>
              <a:defRPr/>
            </a:pPr>
            <a:r>
              <a:rPr lang="en-US" sz="1600" b="1" dirty="0">
                <a:solidFill>
                  <a:srgbClr val="5F58A3"/>
                </a:solidFill>
                <a:latin typeface="Roboto" panose="02000000000000000000" pitchFamily="2" charset="0"/>
                <a:ea typeface="Roboto" panose="02000000000000000000" pitchFamily="2" charset="0"/>
              </a:rPr>
              <a:t>Demand for financing far exceeds current available resources </a:t>
            </a:r>
          </a:p>
        </p:txBody>
      </p:sp>
      <p:sp>
        <p:nvSpPr>
          <p:cNvPr id="31" name="TextBox 30">
            <a:extLst>
              <a:ext uri="{FF2B5EF4-FFF2-40B4-BE49-F238E27FC236}">
                <a16:creationId xmlns:a16="http://schemas.microsoft.com/office/drawing/2014/main" id="{32234D64-26B3-A2A1-8F05-B1A0CD0D202C}"/>
              </a:ext>
            </a:extLst>
          </p:cNvPr>
          <p:cNvSpPr txBox="1"/>
          <p:nvPr/>
        </p:nvSpPr>
        <p:spPr>
          <a:xfrm>
            <a:off x="472349" y="3062631"/>
            <a:ext cx="1758567" cy="757130"/>
          </a:xfrm>
          <a:prstGeom prst="rect">
            <a:avLst/>
          </a:prstGeom>
          <a:noFill/>
        </p:spPr>
        <p:txBody>
          <a:bodyPr wrap="square">
            <a:spAutoFit/>
          </a:bodyPr>
          <a:lstStyle/>
          <a:p>
            <a:pPr marL="0" lvl="1">
              <a:lnSpc>
                <a:spcPct val="90000"/>
              </a:lnSpc>
              <a:spcAft>
                <a:spcPts val="1200"/>
              </a:spcAft>
              <a:buClr>
                <a:srgbClr val="5F58A3"/>
              </a:buClr>
              <a:buSzPct val="120000"/>
              <a:defRPr/>
            </a:pPr>
            <a:r>
              <a:rPr lang="en-US" sz="1600" b="1" dirty="0">
                <a:solidFill>
                  <a:srgbClr val="75C4FB"/>
                </a:solidFill>
                <a:latin typeface="Roboto" panose="02000000000000000000" pitchFamily="2" charset="0"/>
                <a:ea typeface="Roboto" panose="02000000000000000000" pitchFamily="2" charset="0"/>
              </a:rPr>
              <a:t>1</a:t>
            </a:r>
            <a:r>
              <a:rPr lang="en-US" sz="1600" b="1" baseline="30000" dirty="0">
                <a:solidFill>
                  <a:srgbClr val="75C4FB"/>
                </a:solidFill>
                <a:latin typeface="Roboto" panose="02000000000000000000" pitchFamily="2" charset="0"/>
                <a:ea typeface="Roboto" panose="02000000000000000000" pitchFamily="2" charset="0"/>
              </a:rPr>
              <a:t>st</a:t>
            </a:r>
            <a:r>
              <a:rPr lang="en-US" sz="1600" b="1" dirty="0">
                <a:solidFill>
                  <a:srgbClr val="75C4FB"/>
                </a:solidFill>
                <a:latin typeface="Roboto" panose="02000000000000000000" pitchFamily="2" charset="0"/>
                <a:ea typeface="Roboto" panose="02000000000000000000" pitchFamily="2" charset="0"/>
              </a:rPr>
              <a:t> round was oversubscribed by eight times</a:t>
            </a:r>
          </a:p>
        </p:txBody>
      </p:sp>
      <p:grpSp>
        <p:nvGrpSpPr>
          <p:cNvPr id="44" name="Group 43">
            <a:extLst>
              <a:ext uri="{FF2B5EF4-FFF2-40B4-BE49-F238E27FC236}">
                <a16:creationId xmlns:a16="http://schemas.microsoft.com/office/drawing/2014/main" id="{53219549-F070-A270-1D03-238CC36C4918}"/>
              </a:ext>
            </a:extLst>
          </p:cNvPr>
          <p:cNvGrpSpPr/>
          <p:nvPr/>
        </p:nvGrpSpPr>
        <p:grpSpPr>
          <a:xfrm>
            <a:off x="396875" y="1905000"/>
            <a:ext cx="11398250" cy="5861618"/>
            <a:chOff x="371475" y="1908514"/>
            <a:chExt cx="11398250" cy="5861618"/>
          </a:xfrm>
        </p:grpSpPr>
        <p:sp>
          <p:nvSpPr>
            <p:cNvPr id="45" name="Arc 44">
              <a:extLst>
                <a:ext uri="{FF2B5EF4-FFF2-40B4-BE49-F238E27FC236}">
                  <a16:creationId xmlns:a16="http://schemas.microsoft.com/office/drawing/2014/main" id="{CF77F84E-3271-E741-78BB-4195039BCF6A}"/>
                </a:ext>
              </a:extLst>
            </p:cNvPr>
            <p:cNvSpPr/>
            <p:nvPr/>
          </p:nvSpPr>
          <p:spPr>
            <a:xfrm rot="5400000">
              <a:off x="10245725" y="4714875"/>
              <a:ext cx="1524000" cy="1524000"/>
            </a:xfrm>
            <a:prstGeom prst="arc">
              <a:avLst/>
            </a:prstGeom>
            <a:ln w="127000">
              <a:solidFill>
                <a:srgbClr val="75C4FB">
                  <a:alpha val="3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Roboto" panose="02000000000000000000" pitchFamily="2" charset="0"/>
              </a:endParaRPr>
            </a:p>
          </p:txBody>
        </p:sp>
        <p:grpSp>
          <p:nvGrpSpPr>
            <p:cNvPr id="46" name="Group 45">
              <a:extLst>
                <a:ext uri="{FF2B5EF4-FFF2-40B4-BE49-F238E27FC236}">
                  <a16:creationId xmlns:a16="http://schemas.microsoft.com/office/drawing/2014/main" id="{52AB268B-5E61-E774-95A2-B67C8C89BED8}"/>
                </a:ext>
              </a:extLst>
            </p:cNvPr>
            <p:cNvGrpSpPr/>
            <p:nvPr/>
          </p:nvGrpSpPr>
          <p:grpSpPr>
            <a:xfrm>
              <a:off x="371475" y="1908514"/>
              <a:ext cx="11398250" cy="5861618"/>
              <a:chOff x="371475" y="1908514"/>
              <a:chExt cx="11398250" cy="5861618"/>
            </a:xfrm>
          </p:grpSpPr>
          <p:cxnSp>
            <p:nvCxnSpPr>
              <p:cNvPr id="47" name="Straight Connector 46">
                <a:extLst>
                  <a:ext uri="{FF2B5EF4-FFF2-40B4-BE49-F238E27FC236}">
                    <a16:creationId xmlns:a16="http://schemas.microsoft.com/office/drawing/2014/main" id="{886081B1-0999-5339-9C21-AED9766EFC35}"/>
                  </a:ext>
                </a:extLst>
              </p:cNvPr>
              <p:cNvCxnSpPr>
                <a:cxnSpLocks/>
                <a:endCxn id="48" idx="0"/>
              </p:cNvCxnSpPr>
              <p:nvPr/>
            </p:nvCxnSpPr>
            <p:spPr>
              <a:xfrm>
                <a:off x="371475" y="1908514"/>
                <a:ext cx="10635007" cy="0"/>
              </a:xfrm>
              <a:prstGeom prst="line">
                <a:avLst/>
              </a:prstGeom>
              <a:ln w="127000">
                <a:solidFill>
                  <a:srgbClr val="75C4FB">
                    <a:alpha val="35000"/>
                  </a:srgbClr>
                </a:solidFill>
              </a:ln>
            </p:spPr>
            <p:style>
              <a:lnRef idx="1">
                <a:schemeClr val="accent1"/>
              </a:lnRef>
              <a:fillRef idx="0">
                <a:schemeClr val="accent1"/>
              </a:fillRef>
              <a:effectRef idx="0">
                <a:schemeClr val="accent1"/>
              </a:effectRef>
              <a:fontRef idx="minor">
                <a:schemeClr val="tx1"/>
              </a:fontRef>
            </p:style>
          </p:cxnSp>
          <p:sp>
            <p:nvSpPr>
              <p:cNvPr id="48" name="Arc 47">
                <a:extLst>
                  <a:ext uri="{FF2B5EF4-FFF2-40B4-BE49-F238E27FC236}">
                    <a16:creationId xmlns:a16="http://schemas.microsoft.com/office/drawing/2014/main" id="{333D45CB-E690-718B-347B-B9689665A8EF}"/>
                  </a:ext>
                </a:extLst>
              </p:cNvPr>
              <p:cNvSpPr/>
              <p:nvPr/>
            </p:nvSpPr>
            <p:spPr>
              <a:xfrm>
                <a:off x="10244482" y="1908514"/>
                <a:ext cx="1524000" cy="1524000"/>
              </a:xfrm>
              <a:prstGeom prst="arc">
                <a:avLst/>
              </a:prstGeom>
              <a:ln w="127000">
                <a:solidFill>
                  <a:srgbClr val="75C4FB">
                    <a:alpha val="3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Roboto" panose="02000000000000000000" pitchFamily="2" charset="0"/>
                </a:endParaRPr>
              </a:p>
            </p:txBody>
          </p:sp>
          <p:cxnSp>
            <p:nvCxnSpPr>
              <p:cNvPr id="49" name="Straight Connector 48">
                <a:extLst>
                  <a:ext uri="{FF2B5EF4-FFF2-40B4-BE49-F238E27FC236}">
                    <a16:creationId xmlns:a16="http://schemas.microsoft.com/office/drawing/2014/main" id="{F6149D77-BFCE-5DFE-A0DC-BBBF7BB2A202}"/>
                  </a:ext>
                </a:extLst>
              </p:cNvPr>
              <p:cNvCxnSpPr>
                <a:cxnSpLocks/>
                <a:stCxn id="48" idx="2"/>
                <a:endCxn id="45" idx="0"/>
              </p:cNvCxnSpPr>
              <p:nvPr/>
            </p:nvCxnSpPr>
            <p:spPr>
              <a:xfrm>
                <a:off x="11768482" y="2670514"/>
                <a:ext cx="1243" cy="2806361"/>
              </a:xfrm>
              <a:prstGeom prst="line">
                <a:avLst/>
              </a:prstGeom>
              <a:ln w="127000">
                <a:solidFill>
                  <a:srgbClr val="75C4FB">
                    <a:alpha val="35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46A973F-D003-40B2-8FC7-53DEFA496266}"/>
                  </a:ext>
                </a:extLst>
              </p:cNvPr>
              <p:cNvCxnSpPr>
                <a:cxnSpLocks/>
              </p:cNvCxnSpPr>
              <p:nvPr/>
            </p:nvCxnSpPr>
            <p:spPr>
              <a:xfrm>
                <a:off x="3505200" y="6248400"/>
                <a:ext cx="7501282" cy="0"/>
              </a:xfrm>
              <a:prstGeom prst="line">
                <a:avLst/>
              </a:prstGeom>
              <a:ln w="127000">
                <a:solidFill>
                  <a:srgbClr val="75C4FB">
                    <a:alpha val="35000"/>
                  </a:srgbClr>
                </a:solidFill>
              </a:ln>
            </p:spPr>
            <p:style>
              <a:lnRef idx="1">
                <a:schemeClr val="accent1"/>
              </a:lnRef>
              <a:fillRef idx="0">
                <a:schemeClr val="accent1"/>
              </a:fillRef>
              <a:effectRef idx="0">
                <a:schemeClr val="accent1"/>
              </a:effectRef>
              <a:fontRef idx="minor">
                <a:schemeClr val="tx1"/>
              </a:fontRef>
            </p:style>
          </p:cxnSp>
          <p:sp>
            <p:nvSpPr>
              <p:cNvPr id="51" name="Arc 50">
                <a:extLst>
                  <a:ext uri="{FF2B5EF4-FFF2-40B4-BE49-F238E27FC236}">
                    <a16:creationId xmlns:a16="http://schemas.microsoft.com/office/drawing/2014/main" id="{EF82D071-2FB6-9500-0EE3-F22AE1F51CF0}"/>
                  </a:ext>
                </a:extLst>
              </p:cNvPr>
              <p:cNvSpPr/>
              <p:nvPr/>
            </p:nvSpPr>
            <p:spPr>
              <a:xfrm rot="16200000">
                <a:off x="2743200" y="6246132"/>
                <a:ext cx="1524000" cy="1524000"/>
              </a:xfrm>
              <a:prstGeom prst="arc">
                <a:avLst/>
              </a:prstGeom>
              <a:ln w="127000">
                <a:solidFill>
                  <a:srgbClr val="75C4FB">
                    <a:alpha val="3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latin typeface="Roboto" panose="02000000000000000000" pitchFamily="2" charset="0"/>
                </a:endParaRPr>
              </a:p>
            </p:txBody>
          </p:sp>
          <p:cxnSp>
            <p:nvCxnSpPr>
              <p:cNvPr id="71" name="Straight Connector 70">
                <a:extLst>
                  <a:ext uri="{FF2B5EF4-FFF2-40B4-BE49-F238E27FC236}">
                    <a16:creationId xmlns:a16="http://schemas.microsoft.com/office/drawing/2014/main" id="{1DC4804B-648C-4F18-82BA-7B212895CDB0}"/>
                  </a:ext>
                </a:extLst>
              </p:cNvPr>
              <p:cNvCxnSpPr>
                <a:cxnSpLocks/>
              </p:cNvCxnSpPr>
              <p:nvPr/>
            </p:nvCxnSpPr>
            <p:spPr>
              <a:xfrm>
                <a:off x="481376" y="4289992"/>
                <a:ext cx="10917716" cy="0"/>
              </a:xfrm>
              <a:prstGeom prst="line">
                <a:avLst/>
              </a:prstGeom>
              <a:ln w="63500" cap="rnd">
                <a:solidFill>
                  <a:srgbClr val="75C4FB">
                    <a:alpha val="15000"/>
                  </a:srgb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53" name="Oval 52">
            <a:extLst>
              <a:ext uri="{FF2B5EF4-FFF2-40B4-BE49-F238E27FC236}">
                <a16:creationId xmlns:a16="http://schemas.microsoft.com/office/drawing/2014/main" id="{B49B4DF5-70C6-5A81-E0FF-FCB1EA66831C}"/>
              </a:ext>
            </a:extLst>
          </p:cNvPr>
          <p:cNvSpPr/>
          <p:nvPr/>
        </p:nvSpPr>
        <p:spPr>
          <a:xfrm>
            <a:off x="2163793" y="2479917"/>
            <a:ext cx="1439333" cy="1439333"/>
          </a:xfrm>
          <a:prstGeom prst="ellipse">
            <a:avLst/>
          </a:prstGeom>
          <a:solidFill>
            <a:srgbClr val="75C4FB">
              <a:alpha val="552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9DF60509-EE9E-7C58-206D-228EEDA3CAC8}"/>
              </a:ext>
            </a:extLst>
          </p:cNvPr>
          <p:cNvSpPr txBox="1"/>
          <p:nvPr/>
        </p:nvSpPr>
        <p:spPr>
          <a:xfrm>
            <a:off x="2439943" y="2822219"/>
            <a:ext cx="968450" cy="779316"/>
          </a:xfrm>
          <a:prstGeom prst="rect">
            <a:avLst/>
          </a:prstGeom>
          <a:noFill/>
        </p:spPr>
        <p:txBody>
          <a:bodyPr wrap="square" lIns="91440" tIns="45720" rIns="91440" bIns="45720" rtlCol="0" anchor="t">
            <a:spAutoFit/>
          </a:bodyPr>
          <a:lstStyle/>
          <a:p>
            <a:pPr>
              <a:lnSpc>
                <a:spcPct val="93000"/>
              </a:lnSpc>
              <a:spcAft>
                <a:spcPts val="300"/>
              </a:spcAft>
            </a:pPr>
            <a:r>
              <a:rPr lang="en-US" sz="4800" b="1" dirty="0">
                <a:solidFill>
                  <a:schemeClr val="bg1">
                    <a:alpha val="63740"/>
                  </a:schemeClr>
                </a:solidFill>
                <a:effectLst/>
                <a:latin typeface="Roboto" panose="02000000000000000000" pitchFamily="2" charset="0"/>
                <a:ea typeface="Aptos" panose="020B0004020202020204" pitchFamily="34" charset="0"/>
                <a:cs typeface="Arial" panose="020B0604020202020204" pitchFamily="34" charset="0"/>
              </a:rPr>
              <a:t>8x</a:t>
            </a:r>
          </a:p>
        </p:txBody>
      </p:sp>
      <p:sp>
        <p:nvSpPr>
          <p:cNvPr id="52" name="Oval 51">
            <a:extLst>
              <a:ext uri="{FF2B5EF4-FFF2-40B4-BE49-F238E27FC236}">
                <a16:creationId xmlns:a16="http://schemas.microsoft.com/office/drawing/2014/main" id="{5006B857-F7B6-A7BB-45F5-36676BBE52F9}"/>
              </a:ext>
            </a:extLst>
          </p:cNvPr>
          <p:cNvSpPr/>
          <p:nvPr/>
        </p:nvSpPr>
        <p:spPr>
          <a:xfrm>
            <a:off x="2120745" y="3544677"/>
            <a:ext cx="374573" cy="374573"/>
          </a:xfrm>
          <a:prstGeom prst="ellipse">
            <a:avLst/>
          </a:prstGeom>
          <a:solidFill>
            <a:srgbClr val="F267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6" name="Group 55">
            <a:extLst>
              <a:ext uri="{FF2B5EF4-FFF2-40B4-BE49-F238E27FC236}">
                <a16:creationId xmlns:a16="http://schemas.microsoft.com/office/drawing/2014/main" id="{25348D9F-4E01-C453-415D-2D0B5A675B1B}"/>
              </a:ext>
            </a:extLst>
          </p:cNvPr>
          <p:cNvGrpSpPr/>
          <p:nvPr/>
        </p:nvGrpSpPr>
        <p:grpSpPr>
          <a:xfrm flipV="1">
            <a:off x="529001" y="1839255"/>
            <a:ext cx="5566999" cy="1037169"/>
            <a:chOff x="6345604" y="4720163"/>
            <a:chExt cx="5566999" cy="1037169"/>
          </a:xfrm>
          <a:solidFill>
            <a:srgbClr val="75C4FB"/>
          </a:solidFill>
        </p:grpSpPr>
        <p:sp>
          <p:nvSpPr>
            <p:cNvPr id="57" name="Bent Arrow 56">
              <a:extLst>
                <a:ext uri="{FF2B5EF4-FFF2-40B4-BE49-F238E27FC236}">
                  <a16:creationId xmlns:a16="http://schemas.microsoft.com/office/drawing/2014/main" id="{D9A27850-5C5C-53AA-5E84-A46B59670C02}"/>
                </a:ext>
              </a:extLst>
            </p:cNvPr>
            <p:cNvSpPr/>
            <p:nvPr/>
          </p:nvSpPr>
          <p:spPr>
            <a:xfrm rot="16200000">
              <a:off x="7882386" y="3183381"/>
              <a:ext cx="1037167" cy="4110732"/>
            </a:xfrm>
            <a:prstGeom prst="bentArrow">
              <a:avLst>
                <a:gd name="adj1" fmla="val 37605"/>
                <a:gd name="adj2" fmla="val 29622"/>
                <a:gd name="adj3" fmla="val 39286"/>
                <a:gd name="adj4" fmla="val 45256"/>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58" name="Bent Arrow 57">
              <a:extLst>
                <a:ext uri="{FF2B5EF4-FFF2-40B4-BE49-F238E27FC236}">
                  <a16:creationId xmlns:a16="http://schemas.microsoft.com/office/drawing/2014/main" id="{E68DA6A1-36C9-5B5D-DFD6-5EFC20020145}"/>
                </a:ext>
              </a:extLst>
            </p:cNvPr>
            <p:cNvSpPr/>
            <p:nvPr/>
          </p:nvSpPr>
          <p:spPr>
            <a:xfrm rot="5400000" flipH="1">
              <a:off x="10661651" y="4506380"/>
              <a:ext cx="1037167" cy="1464737"/>
            </a:xfrm>
            <a:prstGeom prst="bentArrow">
              <a:avLst>
                <a:gd name="adj1" fmla="val 37605"/>
                <a:gd name="adj2" fmla="val 29622"/>
                <a:gd name="adj3" fmla="val 39286"/>
                <a:gd name="adj4" fmla="val 420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59" name="TextBox 58">
            <a:extLst>
              <a:ext uri="{FF2B5EF4-FFF2-40B4-BE49-F238E27FC236}">
                <a16:creationId xmlns:a16="http://schemas.microsoft.com/office/drawing/2014/main" id="{FA44FACB-FE93-4937-7BB6-5712CBEEC38C}"/>
              </a:ext>
            </a:extLst>
          </p:cNvPr>
          <p:cNvSpPr txBox="1"/>
          <p:nvPr/>
        </p:nvSpPr>
        <p:spPr>
          <a:xfrm>
            <a:off x="1041282" y="1843470"/>
            <a:ext cx="4527933" cy="369332"/>
          </a:xfrm>
          <a:prstGeom prst="rect">
            <a:avLst/>
          </a:prstGeom>
          <a:noFill/>
        </p:spPr>
        <p:txBody>
          <a:bodyPr wrap="square" rtlCol="0">
            <a:spAutoFit/>
          </a:bodyPr>
          <a:lstStyle/>
          <a:p>
            <a:pPr algn="ctr"/>
            <a:r>
              <a:rPr lang="en-US" b="1" dirty="0">
                <a:solidFill>
                  <a:schemeClr val="bg1"/>
                </a:solidFill>
                <a:latin typeface="Roboto" panose="02000000000000000000" pitchFamily="2" charset="0"/>
              </a:rPr>
              <a:t>First Round</a:t>
            </a:r>
          </a:p>
        </p:txBody>
      </p:sp>
      <p:grpSp>
        <p:nvGrpSpPr>
          <p:cNvPr id="60" name="Group 59">
            <a:extLst>
              <a:ext uri="{FF2B5EF4-FFF2-40B4-BE49-F238E27FC236}">
                <a16:creationId xmlns:a16="http://schemas.microsoft.com/office/drawing/2014/main" id="{28C47929-A2AF-691A-4B45-8790A3C23CB3}"/>
              </a:ext>
            </a:extLst>
          </p:cNvPr>
          <p:cNvGrpSpPr/>
          <p:nvPr/>
        </p:nvGrpSpPr>
        <p:grpSpPr>
          <a:xfrm flipV="1">
            <a:off x="6152002" y="1839255"/>
            <a:ext cx="5566999" cy="1037169"/>
            <a:chOff x="6345604" y="4720163"/>
            <a:chExt cx="5566999" cy="1037169"/>
          </a:xfrm>
          <a:solidFill>
            <a:srgbClr val="49C2CF"/>
          </a:solidFill>
        </p:grpSpPr>
        <p:sp>
          <p:nvSpPr>
            <p:cNvPr id="61" name="Bent Arrow 60">
              <a:extLst>
                <a:ext uri="{FF2B5EF4-FFF2-40B4-BE49-F238E27FC236}">
                  <a16:creationId xmlns:a16="http://schemas.microsoft.com/office/drawing/2014/main" id="{55DCF890-EBE4-89F9-9DC0-13A633386297}"/>
                </a:ext>
              </a:extLst>
            </p:cNvPr>
            <p:cNvSpPr/>
            <p:nvPr/>
          </p:nvSpPr>
          <p:spPr>
            <a:xfrm rot="16200000">
              <a:off x="7882386" y="3183381"/>
              <a:ext cx="1037167" cy="4110732"/>
            </a:xfrm>
            <a:prstGeom prst="bentArrow">
              <a:avLst>
                <a:gd name="adj1" fmla="val 37605"/>
                <a:gd name="adj2" fmla="val 29622"/>
                <a:gd name="adj3" fmla="val 39286"/>
                <a:gd name="adj4" fmla="val 45256"/>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62" name="Bent Arrow 61">
              <a:extLst>
                <a:ext uri="{FF2B5EF4-FFF2-40B4-BE49-F238E27FC236}">
                  <a16:creationId xmlns:a16="http://schemas.microsoft.com/office/drawing/2014/main" id="{DF06539F-BD4F-CE8E-FA55-CFAC0E6D85DF}"/>
                </a:ext>
              </a:extLst>
            </p:cNvPr>
            <p:cNvSpPr/>
            <p:nvPr/>
          </p:nvSpPr>
          <p:spPr>
            <a:xfrm rot="5400000" flipH="1">
              <a:off x="10661651" y="4506380"/>
              <a:ext cx="1037167" cy="1464737"/>
            </a:xfrm>
            <a:prstGeom prst="bentArrow">
              <a:avLst>
                <a:gd name="adj1" fmla="val 37605"/>
                <a:gd name="adj2" fmla="val 29622"/>
                <a:gd name="adj3" fmla="val 39286"/>
                <a:gd name="adj4" fmla="val 42069"/>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63" name="TextBox 62">
            <a:extLst>
              <a:ext uri="{FF2B5EF4-FFF2-40B4-BE49-F238E27FC236}">
                <a16:creationId xmlns:a16="http://schemas.microsoft.com/office/drawing/2014/main" id="{7FC6D2F6-C119-08AD-A946-3D62A405C964}"/>
              </a:ext>
            </a:extLst>
          </p:cNvPr>
          <p:cNvSpPr txBox="1"/>
          <p:nvPr/>
        </p:nvSpPr>
        <p:spPr>
          <a:xfrm>
            <a:off x="6664283" y="1843470"/>
            <a:ext cx="4527933" cy="369332"/>
          </a:xfrm>
          <a:prstGeom prst="rect">
            <a:avLst/>
          </a:prstGeom>
          <a:noFill/>
        </p:spPr>
        <p:txBody>
          <a:bodyPr wrap="square" rtlCol="0">
            <a:spAutoFit/>
          </a:bodyPr>
          <a:lstStyle/>
          <a:p>
            <a:pPr algn="ctr"/>
            <a:r>
              <a:rPr lang="en-US" b="1" dirty="0">
                <a:solidFill>
                  <a:schemeClr val="bg1"/>
                </a:solidFill>
                <a:latin typeface="Roboto" panose="02000000000000000000" pitchFamily="2" charset="0"/>
              </a:rPr>
              <a:t>Second Round</a:t>
            </a:r>
          </a:p>
        </p:txBody>
      </p:sp>
      <p:sp>
        <p:nvSpPr>
          <p:cNvPr id="64" name="TextBox 63">
            <a:extLst>
              <a:ext uri="{FF2B5EF4-FFF2-40B4-BE49-F238E27FC236}">
                <a16:creationId xmlns:a16="http://schemas.microsoft.com/office/drawing/2014/main" id="{7A011FC9-173E-0BB8-3ED3-EF579288E927}"/>
              </a:ext>
            </a:extLst>
          </p:cNvPr>
          <p:cNvSpPr txBox="1"/>
          <p:nvPr/>
        </p:nvSpPr>
        <p:spPr>
          <a:xfrm>
            <a:off x="6174954" y="3062631"/>
            <a:ext cx="1758567" cy="757130"/>
          </a:xfrm>
          <a:prstGeom prst="rect">
            <a:avLst/>
          </a:prstGeom>
          <a:noFill/>
        </p:spPr>
        <p:txBody>
          <a:bodyPr wrap="square">
            <a:spAutoFit/>
          </a:bodyPr>
          <a:lstStyle/>
          <a:p>
            <a:pPr marL="0" lvl="1">
              <a:lnSpc>
                <a:spcPct val="90000"/>
              </a:lnSpc>
              <a:spcAft>
                <a:spcPts val="1200"/>
              </a:spcAft>
              <a:buClr>
                <a:srgbClr val="5F58A3"/>
              </a:buClr>
              <a:buSzPct val="120000"/>
              <a:defRPr/>
            </a:pPr>
            <a:r>
              <a:rPr lang="en-US" sz="1600" b="1" dirty="0">
                <a:solidFill>
                  <a:srgbClr val="49C2CF"/>
                </a:solidFill>
                <a:latin typeface="Roboto" panose="02000000000000000000" pitchFamily="2" charset="0"/>
                <a:ea typeface="Roboto" panose="02000000000000000000" pitchFamily="2" charset="0"/>
              </a:rPr>
              <a:t>2</a:t>
            </a:r>
            <a:r>
              <a:rPr lang="en-US" sz="1600" b="1" baseline="30000" dirty="0">
                <a:solidFill>
                  <a:srgbClr val="49C2CF"/>
                </a:solidFill>
                <a:latin typeface="Roboto" panose="02000000000000000000" pitchFamily="2" charset="0"/>
                <a:ea typeface="Roboto" panose="02000000000000000000" pitchFamily="2" charset="0"/>
              </a:rPr>
              <a:t>nd</a:t>
            </a:r>
            <a:r>
              <a:rPr lang="en-US" sz="1600" b="1" dirty="0">
                <a:solidFill>
                  <a:srgbClr val="49C2CF"/>
                </a:solidFill>
                <a:latin typeface="Roboto" panose="02000000000000000000" pitchFamily="2" charset="0"/>
                <a:ea typeface="Roboto" panose="02000000000000000000" pitchFamily="2" charset="0"/>
              </a:rPr>
              <a:t> round was oversubscribed by nine times</a:t>
            </a:r>
          </a:p>
        </p:txBody>
      </p:sp>
      <p:sp>
        <p:nvSpPr>
          <p:cNvPr id="65" name="Oval 64">
            <a:extLst>
              <a:ext uri="{FF2B5EF4-FFF2-40B4-BE49-F238E27FC236}">
                <a16:creationId xmlns:a16="http://schemas.microsoft.com/office/drawing/2014/main" id="{355DA4C0-C896-ADE3-1EEC-A09C42F1B42B}"/>
              </a:ext>
            </a:extLst>
          </p:cNvPr>
          <p:cNvSpPr/>
          <p:nvPr/>
        </p:nvSpPr>
        <p:spPr>
          <a:xfrm>
            <a:off x="7826565" y="2392495"/>
            <a:ext cx="1576331" cy="1576331"/>
          </a:xfrm>
          <a:prstGeom prst="ellipse">
            <a:avLst/>
          </a:prstGeom>
          <a:solidFill>
            <a:srgbClr val="49C2CF">
              <a:alpha val="5523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BB432E30-63D1-6BD5-7879-7103121D1E61}"/>
              </a:ext>
            </a:extLst>
          </p:cNvPr>
          <p:cNvSpPr txBox="1"/>
          <p:nvPr/>
        </p:nvSpPr>
        <p:spPr>
          <a:xfrm>
            <a:off x="8185342" y="2794678"/>
            <a:ext cx="968450" cy="779316"/>
          </a:xfrm>
          <a:prstGeom prst="rect">
            <a:avLst/>
          </a:prstGeom>
          <a:noFill/>
        </p:spPr>
        <p:txBody>
          <a:bodyPr wrap="square" lIns="91440" tIns="45720" rIns="91440" bIns="45720" rtlCol="0" anchor="t">
            <a:spAutoFit/>
          </a:bodyPr>
          <a:lstStyle/>
          <a:p>
            <a:pPr>
              <a:lnSpc>
                <a:spcPct val="93000"/>
              </a:lnSpc>
              <a:spcAft>
                <a:spcPts val="300"/>
              </a:spcAft>
            </a:pPr>
            <a:r>
              <a:rPr lang="en-US" sz="4800" b="1" dirty="0">
                <a:solidFill>
                  <a:schemeClr val="bg1">
                    <a:alpha val="63740"/>
                  </a:schemeClr>
                </a:solidFill>
                <a:effectLst/>
                <a:latin typeface="Roboto" panose="02000000000000000000" pitchFamily="2" charset="0"/>
                <a:ea typeface="Aptos" panose="020B0004020202020204" pitchFamily="34" charset="0"/>
                <a:cs typeface="Arial" panose="020B0604020202020204" pitchFamily="34" charset="0"/>
              </a:rPr>
              <a:t>9x</a:t>
            </a:r>
          </a:p>
        </p:txBody>
      </p:sp>
      <p:sp>
        <p:nvSpPr>
          <p:cNvPr id="67" name="Oval 66">
            <a:extLst>
              <a:ext uri="{FF2B5EF4-FFF2-40B4-BE49-F238E27FC236}">
                <a16:creationId xmlns:a16="http://schemas.microsoft.com/office/drawing/2014/main" id="{C62B1A50-5E0B-E07C-C4E9-C028971A34E4}"/>
              </a:ext>
            </a:extLst>
          </p:cNvPr>
          <p:cNvSpPr/>
          <p:nvPr/>
        </p:nvSpPr>
        <p:spPr>
          <a:xfrm>
            <a:off x="7783517" y="3500711"/>
            <a:ext cx="468116" cy="468116"/>
          </a:xfrm>
          <a:prstGeom prst="ellipse">
            <a:avLst/>
          </a:prstGeom>
          <a:solidFill>
            <a:srgbClr val="F267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TextBox 67">
            <a:extLst>
              <a:ext uri="{FF2B5EF4-FFF2-40B4-BE49-F238E27FC236}">
                <a16:creationId xmlns:a16="http://schemas.microsoft.com/office/drawing/2014/main" id="{854F52E6-6C0A-525C-2C4B-4ACBEB8B6415}"/>
              </a:ext>
            </a:extLst>
          </p:cNvPr>
          <p:cNvSpPr txBox="1"/>
          <p:nvPr/>
        </p:nvSpPr>
        <p:spPr>
          <a:xfrm>
            <a:off x="9411159" y="2756889"/>
            <a:ext cx="2164037" cy="1171154"/>
          </a:xfrm>
          <a:prstGeom prst="rect">
            <a:avLst/>
          </a:prstGeom>
          <a:noFill/>
        </p:spPr>
        <p:txBody>
          <a:bodyPr wrap="square" rtlCol="0">
            <a:spAutoFit/>
          </a:bodyPr>
          <a:lstStyle/>
          <a:p>
            <a:pPr marL="216000" indent="-216000">
              <a:lnSpc>
                <a:spcPct val="93000"/>
              </a:lnSpc>
              <a:spcAft>
                <a:spcPts val="600"/>
              </a:spcAft>
              <a:buClr>
                <a:srgbClr val="5F58A3"/>
              </a:buClr>
              <a:buFont typeface="System Font Regular"/>
              <a:buChar char="●"/>
            </a:pPr>
            <a:r>
              <a:rPr lang="en-US" sz="1400" dirty="0">
                <a:solidFill>
                  <a:srgbClr val="5F58A3"/>
                </a:solidFill>
                <a:latin typeface="Roboto" panose="02000000000000000000" pitchFamily="2" charset="0"/>
                <a:ea typeface="Roboto" panose="02000000000000000000" pitchFamily="2" charset="0"/>
              </a:rPr>
              <a:t>An envelope of </a:t>
            </a:r>
            <a:br>
              <a:rPr lang="en-US" sz="1400" dirty="0">
                <a:solidFill>
                  <a:srgbClr val="5F58A3"/>
                </a:solidFill>
                <a:latin typeface="Roboto" panose="02000000000000000000" pitchFamily="2" charset="0"/>
                <a:ea typeface="Roboto" panose="02000000000000000000" pitchFamily="2" charset="0"/>
              </a:rPr>
            </a:br>
            <a:r>
              <a:rPr lang="en-US" sz="1400" b="1" dirty="0">
                <a:solidFill>
                  <a:srgbClr val="5F58A3"/>
                </a:solidFill>
                <a:latin typeface="Roboto" panose="02000000000000000000" pitchFamily="2" charset="0"/>
                <a:ea typeface="Roboto" panose="02000000000000000000" pitchFamily="2" charset="0"/>
              </a:rPr>
              <a:t>$500 million</a:t>
            </a:r>
          </a:p>
          <a:p>
            <a:pPr marL="216000" indent="-216000">
              <a:lnSpc>
                <a:spcPct val="93000"/>
              </a:lnSpc>
              <a:spcAft>
                <a:spcPts val="600"/>
              </a:spcAft>
              <a:buClr>
                <a:srgbClr val="5F58A3"/>
              </a:buClr>
              <a:buFont typeface="System Font Regular"/>
              <a:buChar char="●"/>
            </a:pPr>
            <a:r>
              <a:rPr lang="en-US" sz="1400" dirty="0">
                <a:solidFill>
                  <a:srgbClr val="5F58A3"/>
                </a:solidFill>
                <a:latin typeface="Roboto" panose="02000000000000000000" pitchFamily="2" charset="0"/>
                <a:ea typeface="Roboto" panose="02000000000000000000" pitchFamily="2" charset="0"/>
              </a:rPr>
              <a:t>grant requests of </a:t>
            </a:r>
            <a:r>
              <a:rPr lang="en-US" sz="1400" b="1" dirty="0">
                <a:solidFill>
                  <a:srgbClr val="5F58A3"/>
                </a:solidFill>
                <a:latin typeface="Roboto" panose="02000000000000000000" pitchFamily="2" charset="0"/>
                <a:ea typeface="Roboto" panose="02000000000000000000" pitchFamily="2" charset="0"/>
              </a:rPr>
              <a:t>~$4.5 billion </a:t>
            </a:r>
            <a:r>
              <a:rPr lang="en-US" sz="1400" dirty="0">
                <a:solidFill>
                  <a:srgbClr val="5F58A3"/>
                </a:solidFill>
                <a:latin typeface="Roboto" panose="02000000000000000000" pitchFamily="2" charset="0"/>
                <a:ea typeface="Roboto" panose="02000000000000000000" pitchFamily="2" charset="0"/>
              </a:rPr>
              <a:t>covering </a:t>
            </a:r>
            <a:r>
              <a:rPr lang="en-US" sz="1400" b="1" dirty="0">
                <a:solidFill>
                  <a:srgbClr val="5F58A3"/>
                </a:solidFill>
                <a:latin typeface="Roboto" panose="02000000000000000000" pitchFamily="2" charset="0"/>
                <a:ea typeface="Roboto" panose="02000000000000000000" pitchFamily="2" charset="0"/>
              </a:rPr>
              <a:t>136</a:t>
            </a:r>
            <a:r>
              <a:rPr lang="en-US" sz="1400" dirty="0">
                <a:solidFill>
                  <a:srgbClr val="5F58A3"/>
                </a:solidFill>
                <a:latin typeface="Roboto" panose="02000000000000000000" pitchFamily="2" charset="0"/>
                <a:ea typeface="Roboto" panose="02000000000000000000" pitchFamily="2" charset="0"/>
              </a:rPr>
              <a:t> eligible countries</a:t>
            </a:r>
          </a:p>
        </p:txBody>
      </p:sp>
      <p:sp>
        <p:nvSpPr>
          <p:cNvPr id="74" name="TextBox 73">
            <a:extLst>
              <a:ext uri="{FF2B5EF4-FFF2-40B4-BE49-F238E27FC236}">
                <a16:creationId xmlns:a16="http://schemas.microsoft.com/office/drawing/2014/main" id="{4967A641-ACD1-EA06-9ED5-D22A09808B2F}"/>
              </a:ext>
            </a:extLst>
          </p:cNvPr>
          <p:cNvSpPr txBox="1"/>
          <p:nvPr/>
        </p:nvSpPr>
        <p:spPr>
          <a:xfrm>
            <a:off x="5538728" y="5378880"/>
            <a:ext cx="2287837" cy="693460"/>
          </a:xfrm>
          <a:prstGeom prst="rect">
            <a:avLst/>
          </a:prstGeom>
          <a:noFill/>
        </p:spPr>
        <p:txBody>
          <a:bodyPr wrap="square" rtlCol="0">
            <a:spAutoFit/>
          </a:bodyPr>
          <a:lstStyle/>
          <a:p>
            <a:pPr>
              <a:lnSpc>
                <a:spcPct val="93000"/>
              </a:lnSpc>
              <a:spcAft>
                <a:spcPts val="600"/>
              </a:spcAft>
              <a:buClr>
                <a:srgbClr val="5F58A3"/>
              </a:buClr>
            </a:pPr>
            <a:r>
              <a:rPr lang="en-US" sz="1400" dirty="0">
                <a:solidFill>
                  <a:srgbClr val="5F58A3"/>
                </a:solidFill>
                <a:latin typeface="Roboto" panose="02000000000000000000" pitchFamily="2" charset="0"/>
                <a:ea typeface="Roboto" panose="02000000000000000000" pitchFamily="2" charset="0"/>
              </a:rPr>
              <a:t>all of government, all of society engagement in proposal preparation</a:t>
            </a:r>
          </a:p>
        </p:txBody>
      </p:sp>
      <p:sp>
        <p:nvSpPr>
          <p:cNvPr id="75" name="TextBox 74">
            <a:extLst>
              <a:ext uri="{FF2B5EF4-FFF2-40B4-BE49-F238E27FC236}">
                <a16:creationId xmlns:a16="http://schemas.microsoft.com/office/drawing/2014/main" id="{ADB6E5E4-AD3B-D4B4-2433-B47E8AB2A93A}"/>
              </a:ext>
            </a:extLst>
          </p:cNvPr>
          <p:cNvSpPr txBox="1"/>
          <p:nvPr/>
        </p:nvSpPr>
        <p:spPr>
          <a:xfrm>
            <a:off x="8348420" y="5378880"/>
            <a:ext cx="2980063" cy="693460"/>
          </a:xfrm>
          <a:prstGeom prst="rect">
            <a:avLst/>
          </a:prstGeom>
          <a:noFill/>
        </p:spPr>
        <p:txBody>
          <a:bodyPr wrap="square" rtlCol="0">
            <a:spAutoFit/>
          </a:bodyPr>
          <a:lstStyle/>
          <a:p>
            <a:pPr>
              <a:lnSpc>
                <a:spcPct val="93000"/>
              </a:lnSpc>
              <a:spcAft>
                <a:spcPts val="600"/>
              </a:spcAft>
              <a:buClr>
                <a:srgbClr val="5F58A3"/>
              </a:buClr>
            </a:pPr>
            <a:r>
              <a:rPr lang="en-US" sz="1400" dirty="0">
                <a:solidFill>
                  <a:srgbClr val="5F58A3"/>
                </a:solidFill>
                <a:latin typeface="Roboto" panose="02000000000000000000" pitchFamily="2" charset="0"/>
                <a:ea typeface="Roboto" panose="02000000000000000000" pitchFamily="2" charset="0"/>
              </a:rPr>
              <a:t>co-investments from domestic resources and policy commitments to sustain impact</a:t>
            </a:r>
            <a:endParaRPr lang="en-US" sz="1400" b="1" dirty="0">
              <a:latin typeface="Roboto" panose="02000000000000000000" pitchFamily="2" charset="0"/>
              <a:ea typeface="Roboto" panose="02000000000000000000" pitchFamily="2" charset="0"/>
            </a:endParaRPr>
          </a:p>
        </p:txBody>
      </p:sp>
      <p:sp>
        <p:nvSpPr>
          <p:cNvPr id="41" name="Triangle 40">
            <a:extLst>
              <a:ext uri="{FF2B5EF4-FFF2-40B4-BE49-F238E27FC236}">
                <a16:creationId xmlns:a16="http://schemas.microsoft.com/office/drawing/2014/main" id="{33C9F86D-CC73-C602-B006-6DC226D1A9E2}"/>
              </a:ext>
            </a:extLst>
          </p:cNvPr>
          <p:cNvSpPr/>
          <p:nvPr/>
        </p:nvSpPr>
        <p:spPr>
          <a:xfrm rot="10800000">
            <a:off x="12335728" y="585856"/>
            <a:ext cx="338722" cy="292002"/>
          </a:xfrm>
          <a:prstGeom prst="triangle">
            <a:avLst/>
          </a:prstGeom>
          <a:solidFill>
            <a:srgbClr val="5F58A3"/>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a:solidFill>
                  <a:schemeClr val="bg1"/>
                </a:solidFill>
              </a:ln>
            </a:endParaRPr>
          </a:p>
        </p:txBody>
      </p:sp>
      <p:grpSp>
        <p:nvGrpSpPr>
          <p:cNvPr id="89" name="Group 88">
            <a:extLst>
              <a:ext uri="{FF2B5EF4-FFF2-40B4-BE49-F238E27FC236}">
                <a16:creationId xmlns:a16="http://schemas.microsoft.com/office/drawing/2014/main" id="{8F6072EF-0BB2-0A72-9F7B-35CE96534918}"/>
              </a:ext>
            </a:extLst>
          </p:cNvPr>
          <p:cNvGrpSpPr/>
          <p:nvPr/>
        </p:nvGrpSpPr>
        <p:grpSpPr>
          <a:xfrm>
            <a:off x="7656724" y="5413369"/>
            <a:ext cx="658971" cy="658971"/>
            <a:chOff x="8324161" y="4547925"/>
            <a:chExt cx="1019060" cy="1019060"/>
          </a:xfrm>
        </p:grpSpPr>
        <p:sp>
          <p:nvSpPr>
            <p:cNvPr id="80" name="Oval 79">
              <a:extLst>
                <a:ext uri="{FF2B5EF4-FFF2-40B4-BE49-F238E27FC236}">
                  <a16:creationId xmlns:a16="http://schemas.microsoft.com/office/drawing/2014/main" id="{5A438527-6A91-9713-BC48-B68D96D242C0}"/>
                </a:ext>
              </a:extLst>
            </p:cNvPr>
            <p:cNvSpPr/>
            <p:nvPr/>
          </p:nvSpPr>
          <p:spPr>
            <a:xfrm>
              <a:off x="8324161" y="4547925"/>
              <a:ext cx="1019060" cy="1019060"/>
            </a:xfrm>
            <a:prstGeom prst="ellipse">
              <a:avLst/>
            </a:prstGeom>
            <a:solidFill>
              <a:srgbClr val="5F58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9" name="Picture 78">
              <a:extLst>
                <a:ext uri="{FF2B5EF4-FFF2-40B4-BE49-F238E27FC236}">
                  <a16:creationId xmlns:a16="http://schemas.microsoft.com/office/drawing/2014/main" id="{865499C8-C026-8F1B-D407-486F87EB789C}"/>
                </a:ext>
              </a:extLst>
            </p:cNvPr>
            <p:cNvPicPr>
              <a:picLocks noChangeAspect="1"/>
            </p:cNvPicPr>
            <p:nvPr/>
          </p:nvPicPr>
          <p:blipFill>
            <a:blip r:embed="rId8">
              <a:lum bright="100000"/>
            </a:blip>
            <a:stretch>
              <a:fillRect/>
            </a:stretch>
          </p:blipFill>
          <p:spPr>
            <a:xfrm>
              <a:off x="8565615" y="4782033"/>
              <a:ext cx="550844" cy="550844"/>
            </a:xfrm>
            <a:prstGeom prst="rect">
              <a:avLst/>
            </a:prstGeom>
          </p:spPr>
        </p:pic>
      </p:grpSp>
      <p:grpSp>
        <p:nvGrpSpPr>
          <p:cNvPr id="88" name="Group 87">
            <a:extLst>
              <a:ext uri="{FF2B5EF4-FFF2-40B4-BE49-F238E27FC236}">
                <a16:creationId xmlns:a16="http://schemas.microsoft.com/office/drawing/2014/main" id="{D450EDFF-B80A-D810-880D-F02695E6DB47}"/>
              </a:ext>
            </a:extLst>
          </p:cNvPr>
          <p:cNvGrpSpPr/>
          <p:nvPr/>
        </p:nvGrpSpPr>
        <p:grpSpPr>
          <a:xfrm>
            <a:off x="4867617" y="5413369"/>
            <a:ext cx="658971" cy="658971"/>
            <a:chOff x="5288096" y="4547925"/>
            <a:chExt cx="1019060" cy="1019060"/>
          </a:xfrm>
        </p:grpSpPr>
        <p:sp>
          <p:nvSpPr>
            <p:cNvPr id="78" name="Oval 77">
              <a:extLst>
                <a:ext uri="{FF2B5EF4-FFF2-40B4-BE49-F238E27FC236}">
                  <a16:creationId xmlns:a16="http://schemas.microsoft.com/office/drawing/2014/main" id="{EEC08081-448F-35DB-0C9F-13E6113108D5}"/>
                </a:ext>
              </a:extLst>
            </p:cNvPr>
            <p:cNvSpPr/>
            <p:nvPr/>
          </p:nvSpPr>
          <p:spPr>
            <a:xfrm>
              <a:off x="5288096" y="4547925"/>
              <a:ext cx="1019060" cy="1019060"/>
            </a:xfrm>
            <a:prstGeom prst="ellipse">
              <a:avLst/>
            </a:prstGeom>
            <a:solidFill>
              <a:srgbClr val="5F58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3" name="Picture 82">
              <a:extLst>
                <a:ext uri="{FF2B5EF4-FFF2-40B4-BE49-F238E27FC236}">
                  <a16:creationId xmlns:a16="http://schemas.microsoft.com/office/drawing/2014/main" id="{5A123C00-22AC-6A35-7E76-12B1545DD60D}"/>
                </a:ext>
              </a:extLst>
            </p:cNvPr>
            <p:cNvPicPr>
              <a:picLocks noChangeAspect="1"/>
            </p:cNvPicPr>
            <p:nvPr/>
          </p:nvPicPr>
          <p:blipFill>
            <a:blip r:embed="rId9">
              <a:lum bright="100000"/>
            </a:blip>
            <a:stretch>
              <a:fillRect/>
            </a:stretch>
          </p:blipFill>
          <p:spPr>
            <a:xfrm>
              <a:off x="5456486" y="4706795"/>
              <a:ext cx="714807" cy="701320"/>
            </a:xfrm>
            <a:prstGeom prst="rect">
              <a:avLst/>
            </a:prstGeom>
          </p:spPr>
        </p:pic>
      </p:grpSp>
    </p:spTree>
    <p:extLst>
      <p:ext uri="{BB962C8B-B14F-4D97-AF65-F5344CB8AC3E}">
        <p14:creationId xmlns:p14="http://schemas.microsoft.com/office/powerpoint/2010/main" val="3899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7D5528-D02F-6D5E-613F-7EA4ED22080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E0B9A-5E89-46E1-9E4C-0A91AFAB2372}" type="slidenum">
              <a:rPr kumimoji="0" lang="it-IT"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F8FAE403-34BD-D61F-63F8-9C0D6B929BBC}"/>
              </a:ext>
            </a:extLst>
          </p:cNvPr>
          <p:cNvSpPr>
            <a:spLocks noGrp="1"/>
          </p:cNvSpPr>
          <p:nvPr>
            <p:ph type="body" sz="quarter" idx="14"/>
          </p:nvPr>
        </p:nvSpPr>
        <p:spPr>
          <a:xfrm>
            <a:off x="362736" y="2178452"/>
            <a:ext cx="2690877" cy="2492634"/>
          </a:xfrm>
        </p:spPr>
        <p:txBody>
          <a:bodyPr anchor="ctr"/>
          <a:lstStyle/>
          <a:p>
            <a:pPr algn="ctr"/>
            <a:r>
              <a:rPr lang="en-US" sz="3600" dirty="0">
                <a:solidFill>
                  <a:srgbClr val="00B0F0"/>
                </a:solidFill>
              </a:rPr>
              <a:t>First Call for Proposals Overview</a:t>
            </a:r>
          </a:p>
        </p:txBody>
      </p:sp>
      <p:graphicFrame>
        <p:nvGraphicFramePr>
          <p:cNvPr id="7" name="Diagram 6">
            <a:extLst>
              <a:ext uri="{FF2B5EF4-FFF2-40B4-BE49-F238E27FC236}">
                <a16:creationId xmlns:a16="http://schemas.microsoft.com/office/drawing/2014/main" id="{655BE24E-2335-1CEC-DE1E-528C0DA5BE49}"/>
              </a:ext>
            </a:extLst>
          </p:cNvPr>
          <p:cNvGraphicFramePr/>
          <p:nvPr/>
        </p:nvGraphicFramePr>
        <p:xfrm>
          <a:off x="3326568" y="298578"/>
          <a:ext cx="9289912" cy="6172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383108B-1CB6-7436-F0AE-B45118007EB0}"/>
              </a:ext>
            </a:extLst>
          </p:cNvPr>
          <p:cNvSpPr txBox="1"/>
          <p:nvPr/>
        </p:nvSpPr>
        <p:spPr>
          <a:xfrm>
            <a:off x="126168" y="6464062"/>
            <a:ext cx="3200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7E6E6">
                    <a:lumMod val="90000"/>
                  </a:srgbClr>
                </a:solidFill>
                <a:effectLst/>
                <a:uLnTx/>
                <a:uFillTx/>
                <a:latin typeface="Arial" panose="020B0604020202020204"/>
                <a:ea typeface="+mn-ea"/>
                <a:cs typeface="+mn-cs"/>
              </a:rPr>
              <a:t>Icons taken from </a:t>
            </a:r>
            <a:r>
              <a:rPr kumimoji="0" lang="en-US" sz="1100" b="0" i="0" u="none" strike="noStrike" kern="1200" cap="none" spc="0" normalizeH="0" baseline="0" noProof="0" err="1">
                <a:ln>
                  <a:noFill/>
                </a:ln>
                <a:solidFill>
                  <a:srgbClr val="E7E6E6">
                    <a:lumMod val="90000"/>
                  </a:srgbClr>
                </a:solidFill>
                <a:effectLst/>
                <a:uLnTx/>
                <a:uFillTx/>
                <a:latin typeface="Arial" panose="020B0604020202020204"/>
                <a:ea typeface="+mn-ea"/>
                <a:cs typeface="+mn-cs"/>
              </a:rPr>
              <a:t>Flaticon</a:t>
            </a:r>
            <a:endParaRPr kumimoji="0" lang="en-US" sz="1100" b="0" i="0" u="none" strike="noStrike" kern="1200" cap="none" spc="0" normalizeH="0" baseline="0" noProof="0">
              <a:ln>
                <a:noFill/>
              </a:ln>
              <a:solidFill>
                <a:srgbClr val="E7E6E6">
                  <a:lumMod val="90000"/>
                </a:srgbClr>
              </a:solidFill>
              <a:effectLst/>
              <a:uLnTx/>
              <a:uFillTx/>
              <a:latin typeface="Arial" panose="020B0604020202020204"/>
              <a:ea typeface="+mn-ea"/>
              <a:cs typeface="+mn-cs"/>
            </a:endParaRPr>
          </a:p>
        </p:txBody>
      </p:sp>
      <p:sp>
        <p:nvSpPr>
          <p:cNvPr id="5" name="Speech Bubble: Rectangle with Corners Rounded 4">
            <a:extLst>
              <a:ext uri="{FF2B5EF4-FFF2-40B4-BE49-F238E27FC236}">
                <a16:creationId xmlns:a16="http://schemas.microsoft.com/office/drawing/2014/main" id="{97AB70ED-D973-2417-0E9C-493E2E4D6BDB}"/>
              </a:ext>
            </a:extLst>
          </p:cNvPr>
          <p:cNvSpPr/>
          <p:nvPr/>
        </p:nvSpPr>
        <p:spPr>
          <a:xfrm>
            <a:off x="10156371" y="425738"/>
            <a:ext cx="1883229" cy="1264517"/>
          </a:xfrm>
          <a:prstGeom prst="wedgeRoundRectCallout">
            <a:avLst>
              <a:gd name="adj1" fmla="val -64971"/>
              <a:gd name="adj2" fmla="val -117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33B03"/>
                </a:solidFill>
                <a:effectLst/>
                <a:uLnTx/>
                <a:uFillTx/>
                <a:latin typeface="Arial" panose="020B0604020202020204"/>
                <a:ea typeface="+mn-ea"/>
                <a:cs typeface="+mn-cs"/>
              </a:rPr>
              <a:t>Strong focus on One Health for prevention at source, on AMR surveillance, and on community engagement and CSO participation in project design and implementation</a:t>
            </a:r>
          </a:p>
        </p:txBody>
      </p:sp>
    </p:spTree>
    <p:extLst>
      <p:ext uri="{BB962C8B-B14F-4D97-AF65-F5344CB8AC3E}">
        <p14:creationId xmlns:p14="http://schemas.microsoft.com/office/powerpoint/2010/main" val="217229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E145-EF1A-B064-D5EB-3BE7AECF6629}"/>
              </a:ext>
            </a:extLst>
          </p:cNvPr>
          <p:cNvSpPr>
            <a:spLocks noGrp="1"/>
          </p:cNvSpPr>
          <p:nvPr>
            <p:ph type="title"/>
          </p:nvPr>
        </p:nvSpPr>
        <p:spPr>
          <a:xfrm>
            <a:off x="838200" y="610659"/>
            <a:ext cx="10515600" cy="1325563"/>
          </a:xfrm>
        </p:spPr>
        <p:txBody>
          <a:bodyPr>
            <a:normAutofit/>
          </a:bodyPr>
          <a:lstStyle/>
          <a:p>
            <a:r>
              <a:rPr lang="en-US" sz="4000" b="1" dirty="0">
                <a:solidFill>
                  <a:srgbClr val="00B0F0"/>
                </a:solidFill>
              </a:rPr>
              <a:t>The Pandemic Fund Strategic Plan (2024-2029)</a:t>
            </a:r>
          </a:p>
        </p:txBody>
      </p:sp>
      <p:sp>
        <p:nvSpPr>
          <p:cNvPr id="3" name="Content Placeholder 2">
            <a:extLst>
              <a:ext uri="{FF2B5EF4-FFF2-40B4-BE49-F238E27FC236}">
                <a16:creationId xmlns:a16="http://schemas.microsoft.com/office/drawing/2014/main" id="{DB81A183-8142-20FF-9CB5-2472745FB022}"/>
              </a:ext>
            </a:extLst>
          </p:cNvPr>
          <p:cNvSpPr>
            <a:spLocks noGrp="1"/>
          </p:cNvSpPr>
          <p:nvPr>
            <p:ph sz="half" idx="1"/>
          </p:nvPr>
        </p:nvSpPr>
        <p:spPr/>
        <p:txBody>
          <a:bodyPr>
            <a:normAutofit fontScale="92500"/>
          </a:bodyPr>
          <a:lstStyle/>
          <a:p>
            <a:pPr marL="0" indent="0">
              <a:buNone/>
            </a:pPr>
            <a:endParaRPr lang="en-US" sz="2200" b="1" i="1" dirty="0">
              <a:solidFill>
                <a:srgbClr val="000000"/>
              </a:solidFill>
              <a:latin typeface="Montserrat" panose="00000500000000000000" pitchFamily="2" charset="0"/>
            </a:endParaRPr>
          </a:p>
          <a:p>
            <a:pPr marL="0" indent="0">
              <a:buNone/>
            </a:pPr>
            <a:endParaRPr lang="en-US" sz="2200" b="1" i="1" dirty="0">
              <a:solidFill>
                <a:srgbClr val="000000"/>
              </a:solidFill>
              <a:latin typeface="Montserrat" panose="00000500000000000000" pitchFamily="2" charset="0"/>
            </a:endParaRPr>
          </a:p>
          <a:p>
            <a:pPr marL="0" indent="0">
              <a:buNone/>
            </a:pPr>
            <a:r>
              <a:rPr lang="en-US" sz="2200" b="1" i="1" dirty="0">
                <a:solidFill>
                  <a:srgbClr val="000000"/>
                </a:solidFill>
                <a:latin typeface="Montserrat" panose="00000500000000000000" pitchFamily="2" charset="0"/>
              </a:rPr>
              <a:t>The Pandemic Fund brings additionality to pandemic PPR financing by catalyzing resources from diverse funders and promotes a more coordinated, cohesive, and comprehensive approach, creating a world that is resilient against the next pandemic</a:t>
            </a:r>
            <a:r>
              <a:rPr lang="en-US" sz="2200" b="1" dirty="0">
                <a:solidFill>
                  <a:srgbClr val="000000"/>
                </a:solidFill>
                <a:latin typeface="Montserrat" panose="00000500000000000000" pitchFamily="2" charset="0"/>
              </a:rPr>
              <a:t>. </a:t>
            </a:r>
          </a:p>
        </p:txBody>
      </p:sp>
      <p:sp>
        <p:nvSpPr>
          <p:cNvPr id="4" name="Content Placeholder 3">
            <a:extLst>
              <a:ext uri="{FF2B5EF4-FFF2-40B4-BE49-F238E27FC236}">
                <a16:creationId xmlns:a16="http://schemas.microsoft.com/office/drawing/2014/main" id="{81150588-5F50-105E-55EA-A1B8F666EA86}"/>
              </a:ext>
            </a:extLst>
          </p:cNvPr>
          <p:cNvSpPr>
            <a:spLocks noGrp="1"/>
          </p:cNvSpPr>
          <p:nvPr>
            <p:ph sz="half" idx="2"/>
          </p:nvPr>
        </p:nvSpPr>
        <p:spPr/>
        <p:txBody>
          <a:bodyPr>
            <a:normAutofit fontScale="92500"/>
          </a:bodyPr>
          <a:lstStyle/>
          <a:p>
            <a:pPr marL="0" indent="0">
              <a:buNone/>
            </a:pPr>
            <a:r>
              <a:rPr lang="en-US" sz="2800" b="1" i="0" u="none" strike="noStrike" baseline="0" dirty="0">
                <a:latin typeface="Poppins" panose="00000500000000000000" pitchFamily="2" charset="0"/>
              </a:rPr>
              <a:t>Impact ambition </a:t>
            </a:r>
          </a:p>
          <a:p>
            <a:r>
              <a:rPr lang="en-US" sz="2200" b="1" i="0" u="none" strike="noStrike" baseline="0" dirty="0">
                <a:solidFill>
                  <a:srgbClr val="000000"/>
                </a:solidFill>
                <a:latin typeface="Montserrat" panose="00000500000000000000" pitchFamily="2" charset="0"/>
              </a:rPr>
              <a:t>Recipient countries and regional/global networks are better prepared to prevent, detect, contain, and rapidly respond to pandemics over the next five years.</a:t>
            </a:r>
          </a:p>
          <a:p>
            <a:r>
              <a:rPr lang="en-US" sz="2200" b="0" i="0" u="none" strike="noStrike" baseline="0" dirty="0">
                <a:solidFill>
                  <a:srgbClr val="000000"/>
                </a:solidFill>
                <a:latin typeface="Montserrat" panose="00000500000000000000" pitchFamily="2" charset="0"/>
              </a:rPr>
              <a:t>The Pandemic Fund’s impact will be measured by the following indicators: </a:t>
            </a:r>
            <a:r>
              <a:rPr lang="en-US" sz="2200" b="1" i="0" u="none" strike="noStrike" baseline="0" dirty="0">
                <a:latin typeface="Montserrat" panose="00000500000000000000" pitchFamily="2" charset="0"/>
              </a:rPr>
              <a:t>Number of recipient countries and regional/global networks with improved pandemic prevention, preparedness, and response capacity</a:t>
            </a:r>
            <a:r>
              <a:rPr lang="en-US" sz="2200" b="0" i="0" u="none" strike="noStrike" baseline="0" dirty="0">
                <a:solidFill>
                  <a:srgbClr val="000000"/>
                </a:solidFill>
                <a:latin typeface="Montserrat" panose="00000500000000000000" pitchFamily="2" charset="0"/>
              </a:rPr>
              <a:t>. </a:t>
            </a:r>
            <a:endParaRPr lang="en-US" sz="2200" dirty="0"/>
          </a:p>
          <a:p>
            <a:pPr marL="0" indent="0">
              <a:buNone/>
            </a:pPr>
            <a:endParaRPr lang="en-US" dirty="0"/>
          </a:p>
        </p:txBody>
      </p:sp>
    </p:spTree>
    <p:extLst>
      <p:ext uri="{BB962C8B-B14F-4D97-AF65-F5344CB8AC3E}">
        <p14:creationId xmlns:p14="http://schemas.microsoft.com/office/powerpoint/2010/main" val="315724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32D65-BCC2-B256-D81B-775F4FD74A6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53472E-04AF-866F-BD01-97A2F296EA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84" imgH="486" progId="TCLayout.ActiveDocument.1">
                  <p:embed/>
                </p:oleObj>
              </mc:Choice>
              <mc:Fallback>
                <p:oleObj name="think-cell Slide" r:id="rId9" imgW="484" imgH="486" progId="TCLayout.ActiveDocument.1">
                  <p:embed/>
                  <p:pic>
                    <p:nvPicPr>
                      <p:cNvPr id="5" name="think-cell data - do not delete" hidden="1">
                        <a:extLst>
                          <a:ext uri="{FF2B5EF4-FFF2-40B4-BE49-F238E27FC236}">
                            <a16:creationId xmlns:a16="http://schemas.microsoft.com/office/drawing/2014/main" id="{A053472E-04AF-866F-BD01-97A2F296EAB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3" name="ee4pContent1">
            <a:extLst>
              <a:ext uri="{FF2B5EF4-FFF2-40B4-BE49-F238E27FC236}">
                <a16:creationId xmlns:a16="http://schemas.microsoft.com/office/drawing/2014/main" id="{C0348992-56FC-C43F-4DA3-405502CC4A36}"/>
              </a:ext>
            </a:extLst>
          </p:cNvPr>
          <p:cNvSpPr txBox="1"/>
          <p:nvPr/>
        </p:nvSpPr>
        <p:spPr>
          <a:xfrm>
            <a:off x="829141" y="2478811"/>
            <a:ext cx="3453491" cy="246221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B4E5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marL="342900" marR="0" lvl="0" indent="-342900" algn="just">
              <a:lnSpc>
                <a:spcPct val="107000"/>
              </a:lnSpc>
              <a:spcBef>
                <a:spcPts val="600"/>
              </a:spcBef>
              <a:spcAft>
                <a:spcPts val="0"/>
              </a:spcAft>
              <a:buClr>
                <a:srgbClr val="5393AB"/>
              </a:buClr>
              <a:buSzPct val="100000"/>
              <a:buFont typeface="Symbol" panose="05050102010706020507" pitchFamily="18" charset="2"/>
              <a:buChar char=""/>
              <a:defRPr sz="1200" b="1">
                <a:solidFill>
                  <a:srgbClr val="010101"/>
                </a:solidFill>
                <a:effectLst/>
                <a:latin typeface="+mj-lt"/>
                <a:ea typeface="Calibri" panose="020F0502020204030204" pitchFamily="34" charset="0"/>
                <a:cs typeface="Mangal" panose="02040503050203030202" pitchFamily="18" charset="0"/>
              </a:defRPr>
            </a:lvl1pPr>
            <a:lvl2pPr marL="324000" lvl="1" indent="-216000">
              <a:buClr>
                <a:srgbClr val="010101"/>
              </a:buClr>
              <a:buSzPct val="100000"/>
              <a:buFont typeface="Trebuchet MS" panose="020B0603020202020204" pitchFamily="34" charset="0"/>
              <a:buChar char="•"/>
              <a:defRPr sz="1200">
                <a:solidFill>
                  <a:srgbClr val="010101"/>
                </a:solidFill>
              </a:defRPr>
            </a:lvl2pPr>
            <a:lvl3pPr marL="648000" lvl="2" indent="-216000">
              <a:buClr>
                <a:srgbClr val="010101"/>
              </a:buClr>
              <a:buSzPct val="100000"/>
              <a:buFont typeface="Trebuchet MS" panose="020B0603020202020204" pitchFamily="34" charset="0"/>
              <a:buChar char="–"/>
              <a:defRPr sz="1200">
                <a:solidFill>
                  <a:srgbClr val="010101"/>
                </a:solidFill>
              </a:defRPr>
            </a:lvl3pPr>
            <a:lvl4pPr marL="0" lvl="3">
              <a:buClr>
                <a:srgbClr val="5393AB"/>
              </a:buClr>
              <a:buSzPct val="100000"/>
              <a:buFont typeface="Trebuchet MS" panose="020B0603020202020204" pitchFamily="34" charset="0"/>
              <a:buChar char="​"/>
              <a:defRPr sz="1600">
                <a:solidFill>
                  <a:srgbClr val="5393AB"/>
                </a:solidFill>
              </a:defRPr>
            </a:lvl4pPr>
            <a:lvl5pPr marL="0" lvl="4">
              <a:buClr>
                <a:srgbClr val="5393AB"/>
              </a:buClr>
              <a:buSzPct val="100000"/>
              <a:buFont typeface="Trebuchet MS" panose="020B0603020202020204" pitchFamily="34" charset="0"/>
              <a:buChar char="​"/>
              <a:defRPr sz="1600" b="1">
                <a:solidFill>
                  <a:srgbClr val="010101"/>
                </a:solidFill>
              </a:defRPr>
            </a:lvl5pPr>
            <a:lvl6pPr marL="324000" lvl="5" indent="-216000">
              <a:buClr>
                <a:srgbClr val="010101"/>
              </a:buClr>
              <a:buSzPct val="100000"/>
              <a:buFont typeface="Trebuchet MS" panose="020B0603020202020204" pitchFamily="34" charset="0"/>
              <a:buChar char="•"/>
              <a:defRPr sz="1600">
                <a:solidFill>
                  <a:srgbClr val="010101"/>
                </a:solidFill>
              </a:defRPr>
            </a:lvl6pPr>
            <a:lvl7pPr marL="0" lvl="6">
              <a:buClr>
                <a:srgbClr val="5393AB"/>
              </a:buClr>
              <a:buSzPct val="100000"/>
              <a:buFont typeface="Trebuchet MS" panose="020B0603020202020204" pitchFamily="34" charset="0"/>
              <a:buChar char="​"/>
              <a:defRPr sz="4400">
                <a:solidFill>
                  <a:srgbClr val="010101"/>
                </a:solidFill>
              </a:defRPr>
            </a:lvl7pPr>
            <a:lvl8pPr marL="0" lvl="7">
              <a:buClr>
                <a:srgbClr val="5393AB"/>
              </a:buClr>
              <a:buSzPct val="100000"/>
              <a:buFont typeface="Trebuchet MS" panose="020B0603020202020204" pitchFamily="34" charset="0"/>
              <a:buChar char="​"/>
              <a:defRPr sz="5400">
                <a:solidFill>
                  <a:srgbClr val="5393AB"/>
                </a:solidFill>
              </a:defRPr>
            </a:lvl8pPr>
            <a:lvl9pPr marL="0" lvl="8">
              <a:buClr>
                <a:srgbClr val="5393AB"/>
              </a:buClr>
              <a:buSzPct val="100000"/>
              <a:buFont typeface="Trebuchet MS" panose="020B0603020202020204" pitchFamily="34" charset="0"/>
              <a:buChar char="​"/>
              <a:defRPr sz="2400">
                <a:solidFill>
                  <a:srgbClr val="5393AB"/>
                </a:solidFill>
              </a:defRPr>
            </a:lvl9pPr>
          </a:lstStyle>
          <a:p>
            <a:pPr marL="107950" marR="0" lvl="1" indent="0" algn="l" defTabSz="914400" rtl="0" eaLnBrk="1" fontAlgn="auto" latinLnBrk="0" hangingPunct="1">
              <a:lnSpc>
                <a:spcPct val="100000"/>
              </a:lnSpc>
              <a:spcBef>
                <a:spcPts val="0"/>
              </a:spcBef>
              <a:spcAft>
                <a:spcPts val="300"/>
              </a:spcAft>
              <a:buClr>
                <a:srgbClr val="00689B"/>
              </a:buClr>
              <a:buSzPct val="100000"/>
              <a:buFont typeface="Trebuchet MS" panose="020B0603020202020204" pitchFamily="34" charset="0"/>
              <a:buNone/>
              <a:tabLst/>
              <a:defRPr/>
            </a:pPr>
            <a:r>
              <a:rPr kumimoji="0" lang="en-US" sz="1600" b="1" i="0" u="none" strike="noStrike" kern="1200" cap="none" spc="0" normalizeH="0" baseline="0" noProof="0" dirty="0">
                <a:ln>
                  <a:noFill/>
                </a:ln>
                <a:solidFill>
                  <a:srgbClr val="670F31"/>
                </a:solidFill>
                <a:effectLst/>
                <a:uLnTx/>
                <a:uFillTx/>
                <a:latin typeface="Calibri"/>
                <a:ea typeface="+mn-ea"/>
                <a:cs typeface="+mn-cs"/>
              </a:rPr>
              <a:t>Filling capacity gaps </a:t>
            </a:r>
            <a:r>
              <a:rPr kumimoji="0" lang="en-US" sz="1600" b="0" i="0" u="none" strike="noStrike" kern="1200" cap="none" spc="0" normalizeH="0" baseline="0" noProof="0" dirty="0">
                <a:ln>
                  <a:noFill/>
                </a:ln>
                <a:solidFill>
                  <a:srgbClr val="000000"/>
                </a:solidFill>
                <a:effectLst/>
                <a:uLnTx/>
                <a:uFillTx/>
                <a:latin typeface="Calibri"/>
                <a:ea typeface="+mn-ea"/>
                <a:cs typeface="+mn-cs"/>
              </a:rPr>
              <a:t>by targeting discrete areas within pandemic PPR that would benefit from additional funding and coordination (e.g., One Health components of surveillance, laboratory systems, and workforce), strengthening institutional enablers for those areas, and embedding a focus on equity and inclusion, community and civil society engagement</a:t>
            </a:r>
            <a:endParaRPr lang="en-US" sz="1600" b="1" i="0" u="none" strike="noStrike" kern="1200" cap="none" spc="0" normalizeH="0" baseline="0" noProof="0" dirty="0">
              <a:ln>
                <a:noFill/>
              </a:ln>
              <a:solidFill>
                <a:srgbClr val="000000"/>
              </a:solidFill>
              <a:effectLst/>
              <a:uLnTx/>
              <a:uFillTx/>
              <a:latin typeface="Calibri"/>
              <a:cs typeface="Calibri"/>
            </a:endParaRPr>
          </a:p>
        </p:txBody>
      </p:sp>
      <p:sp>
        <p:nvSpPr>
          <p:cNvPr id="41" name="Rectangle 40">
            <a:extLst>
              <a:ext uri="{FF2B5EF4-FFF2-40B4-BE49-F238E27FC236}">
                <a16:creationId xmlns:a16="http://schemas.microsoft.com/office/drawing/2014/main" id="{463B517A-39B0-576E-68AC-1527D46800B2}"/>
              </a:ext>
            </a:extLst>
          </p:cNvPr>
          <p:cNvSpPr/>
          <p:nvPr/>
        </p:nvSpPr>
        <p:spPr>
          <a:xfrm>
            <a:off x="2053125" y="5264471"/>
            <a:ext cx="8568350" cy="867316"/>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1" indent="0" algn="ctr" defTabSz="914400" rtl="0" eaLnBrk="1" fontAlgn="auto" latinLnBrk="0" hangingPunct="1">
              <a:lnSpc>
                <a:spcPct val="100000"/>
              </a:lnSpc>
              <a:spcBef>
                <a:spcPts val="0"/>
              </a:spcBef>
              <a:spcAft>
                <a:spcPts val="600"/>
              </a:spcAft>
              <a:buClr>
                <a:srgbClr val="00689B"/>
              </a:buClr>
              <a:buSzTx/>
              <a:buFontTx/>
              <a:buNone/>
              <a:tabLst/>
              <a:defRPr/>
            </a:pPr>
            <a:r>
              <a:rPr kumimoji="0" lang="en-US" sz="1600" b="0" i="1" u="none" strike="noStrike" kern="1200" cap="none" spc="0" normalizeH="0" baseline="0" noProof="0" dirty="0">
                <a:ln>
                  <a:noFill/>
                </a:ln>
                <a:solidFill>
                  <a:srgbClr val="000000"/>
                </a:solidFill>
                <a:effectLst/>
                <a:uLnTx/>
                <a:uFillTx/>
                <a:latin typeface="Calibri"/>
                <a:ea typeface="+mn-ea"/>
                <a:cs typeface="+mn-cs"/>
              </a:rPr>
              <a:t>Demonstrating </a:t>
            </a:r>
            <a:r>
              <a:rPr kumimoji="0" lang="en-US" sz="1600" b="1" i="1" u="none" strike="noStrike" kern="1200" cap="none" spc="0" normalizeH="0" baseline="0" noProof="0" dirty="0">
                <a:ln>
                  <a:noFill/>
                </a:ln>
                <a:solidFill>
                  <a:srgbClr val="FFC000">
                    <a:lumMod val="75000"/>
                  </a:srgbClr>
                </a:solidFill>
                <a:effectLst/>
                <a:uLnTx/>
                <a:uFillTx/>
                <a:latin typeface="Calibri"/>
                <a:ea typeface="+mn-ea"/>
                <a:cs typeface="+mn-cs"/>
              </a:rPr>
              <a:t>flexibility and responsiveness </a:t>
            </a:r>
            <a:r>
              <a:rPr kumimoji="0" lang="en-US" sz="1600" b="0" i="1" u="none" strike="noStrike" kern="1200" cap="none" spc="0" normalizeH="0" baseline="0" noProof="0" dirty="0">
                <a:ln>
                  <a:noFill/>
                </a:ln>
                <a:solidFill>
                  <a:srgbClr val="000000"/>
                </a:solidFill>
                <a:effectLst/>
                <a:uLnTx/>
                <a:uFillTx/>
                <a:latin typeface="Calibri"/>
                <a:ea typeface="+mn-ea"/>
                <a:cs typeface="+mn-cs"/>
              </a:rPr>
              <a:t>to evolving contexts and priorities within the pandemic PPR landscape to ensure strategic initiatives remain relevant and effective </a:t>
            </a:r>
          </a:p>
        </p:txBody>
      </p:sp>
      <p:sp>
        <p:nvSpPr>
          <p:cNvPr id="44" name="ee4pContent1">
            <a:extLst>
              <a:ext uri="{FF2B5EF4-FFF2-40B4-BE49-F238E27FC236}">
                <a16:creationId xmlns:a16="http://schemas.microsoft.com/office/drawing/2014/main" id="{662E6D0D-7F7C-6A92-62E6-3DC20C83B9B0}"/>
              </a:ext>
            </a:extLst>
          </p:cNvPr>
          <p:cNvSpPr txBox="1"/>
          <p:nvPr/>
        </p:nvSpPr>
        <p:spPr>
          <a:xfrm>
            <a:off x="4608489" y="2478811"/>
            <a:ext cx="3320272" cy="225446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B4E5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marL="342900" marR="0" lvl="0" indent="-342900" algn="just">
              <a:lnSpc>
                <a:spcPct val="107000"/>
              </a:lnSpc>
              <a:spcBef>
                <a:spcPts val="600"/>
              </a:spcBef>
              <a:spcAft>
                <a:spcPts val="0"/>
              </a:spcAft>
              <a:buClr>
                <a:srgbClr val="5393AB"/>
              </a:buClr>
              <a:buSzPct val="100000"/>
              <a:buFont typeface="Symbol" panose="05050102010706020507" pitchFamily="18" charset="2"/>
              <a:buChar char=""/>
              <a:defRPr sz="1200" b="1">
                <a:solidFill>
                  <a:srgbClr val="010101"/>
                </a:solidFill>
                <a:effectLst/>
                <a:latin typeface="+mj-lt"/>
                <a:ea typeface="Calibri" panose="020F0502020204030204" pitchFamily="34" charset="0"/>
                <a:cs typeface="Mangal" panose="02040503050203030202" pitchFamily="18" charset="0"/>
              </a:defRPr>
            </a:lvl1pPr>
            <a:lvl2pPr marL="324000" lvl="1" indent="-216000">
              <a:buClr>
                <a:srgbClr val="010101"/>
              </a:buClr>
              <a:buSzPct val="100000"/>
              <a:buFont typeface="Trebuchet MS" panose="020B0603020202020204" pitchFamily="34" charset="0"/>
              <a:buChar char="•"/>
              <a:defRPr sz="1200">
                <a:solidFill>
                  <a:srgbClr val="010101"/>
                </a:solidFill>
              </a:defRPr>
            </a:lvl2pPr>
            <a:lvl3pPr marL="648000" lvl="2" indent="-216000">
              <a:buClr>
                <a:srgbClr val="010101"/>
              </a:buClr>
              <a:buSzPct val="100000"/>
              <a:buFont typeface="Trebuchet MS" panose="020B0603020202020204" pitchFamily="34" charset="0"/>
              <a:buChar char="–"/>
              <a:defRPr sz="1200">
                <a:solidFill>
                  <a:srgbClr val="010101"/>
                </a:solidFill>
              </a:defRPr>
            </a:lvl3pPr>
            <a:lvl4pPr marL="0" lvl="3">
              <a:buClr>
                <a:srgbClr val="5393AB"/>
              </a:buClr>
              <a:buSzPct val="100000"/>
              <a:buFont typeface="Trebuchet MS" panose="020B0603020202020204" pitchFamily="34" charset="0"/>
              <a:buChar char="​"/>
              <a:defRPr sz="1600">
                <a:solidFill>
                  <a:srgbClr val="5393AB"/>
                </a:solidFill>
              </a:defRPr>
            </a:lvl4pPr>
            <a:lvl5pPr marL="0" lvl="4">
              <a:buClr>
                <a:srgbClr val="5393AB"/>
              </a:buClr>
              <a:buSzPct val="100000"/>
              <a:buFont typeface="Trebuchet MS" panose="020B0603020202020204" pitchFamily="34" charset="0"/>
              <a:buChar char="​"/>
              <a:defRPr sz="1600" b="1">
                <a:solidFill>
                  <a:srgbClr val="010101"/>
                </a:solidFill>
              </a:defRPr>
            </a:lvl5pPr>
            <a:lvl6pPr marL="324000" lvl="5" indent="-216000">
              <a:buClr>
                <a:srgbClr val="010101"/>
              </a:buClr>
              <a:buSzPct val="100000"/>
              <a:buFont typeface="Trebuchet MS" panose="020B0603020202020204" pitchFamily="34" charset="0"/>
              <a:buChar char="•"/>
              <a:defRPr sz="1600">
                <a:solidFill>
                  <a:srgbClr val="010101"/>
                </a:solidFill>
              </a:defRPr>
            </a:lvl6pPr>
            <a:lvl7pPr marL="0" lvl="6">
              <a:buClr>
                <a:srgbClr val="5393AB"/>
              </a:buClr>
              <a:buSzPct val="100000"/>
              <a:buFont typeface="Trebuchet MS" panose="020B0603020202020204" pitchFamily="34" charset="0"/>
              <a:buChar char="​"/>
              <a:defRPr sz="4400">
                <a:solidFill>
                  <a:srgbClr val="010101"/>
                </a:solidFill>
              </a:defRPr>
            </a:lvl7pPr>
            <a:lvl8pPr marL="0" lvl="7">
              <a:buClr>
                <a:srgbClr val="5393AB"/>
              </a:buClr>
              <a:buSzPct val="100000"/>
              <a:buFont typeface="Trebuchet MS" panose="020B0603020202020204" pitchFamily="34" charset="0"/>
              <a:buChar char="​"/>
              <a:defRPr sz="5400">
                <a:solidFill>
                  <a:srgbClr val="5393AB"/>
                </a:solidFill>
              </a:defRPr>
            </a:lvl8pPr>
            <a:lvl9pPr marL="0" lvl="8">
              <a:buClr>
                <a:srgbClr val="5393AB"/>
              </a:buClr>
              <a:buSzPct val="100000"/>
              <a:buFont typeface="Trebuchet MS" panose="020B0603020202020204" pitchFamily="34" charset="0"/>
              <a:buChar char="​"/>
              <a:defRPr sz="2400">
                <a:solidFill>
                  <a:srgbClr val="5393AB"/>
                </a:solidFill>
              </a:defRPr>
            </a:lvl9pPr>
          </a:lstStyle>
          <a:p>
            <a:pPr marL="107950" lvl="1" indent="0">
              <a:spcAft>
                <a:spcPts val="300"/>
              </a:spcAft>
              <a:buClr>
                <a:srgbClr val="00689B"/>
              </a:buClr>
              <a:buNone/>
              <a:defRPr/>
            </a:pPr>
            <a:r>
              <a:rPr kumimoji="0" lang="en-US" sz="1600" b="1" i="0" u="none" strike="noStrike" kern="1200" cap="none" spc="0" normalizeH="0" baseline="0" noProof="0" dirty="0">
                <a:ln>
                  <a:noFill/>
                </a:ln>
                <a:solidFill>
                  <a:srgbClr val="5393AB"/>
                </a:solidFill>
                <a:effectLst/>
                <a:uLnTx/>
                <a:uFillTx/>
                <a:latin typeface="Calibri"/>
                <a:ea typeface="+mn-ea"/>
                <a:cs typeface="+mn-cs"/>
              </a:rPr>
              <a:t>Fostering coordination</a:t>
            </a:r>
            <a:r>
              <a:rPr kumimoji="0" lang="en-US" sz="1600" b="0" i="0" u="none" strike="noStrike" kern="1200" cap="none" spc="0" normalizeH="0" baseline="0" noProof="0" dirty="0">
                <a:ln>
                  <a:noFill/>
                </a:ln>
                <a:solidFill>
                  <a:srgbClr val="000000"/>
                </a:solidFill>
                <a:effectLst/>
                <a:uLnTx/>
                <a:uFillTx/>
                <a:latin typeface="Calibri"/>
                <a:ea typeface="+mn-ea"/>
                <a:cs typeface="+mn-cs"/>
              </a:rPr>
              <a:t> </a:t>
            </a:r>
            <a:r>
              <a:rPr lang="en-US" sz="1600" dirty="0">
                <a:solidFill>
                  <a:srgbClr val="000000"/>
                </a:solidFill>
                <a:latin typeface="Calibri"/>
              </a:rPr>
              <a:t>across</a:t>
            </a:r>
            <a:r>
              <a:rPr lang="en-US" sz="1600" dirty="0">
                <a:solidFill>
                  <a:srgbClr val="000000"/>
                </a:solidFill>
                <a:ea typeface="+mn-lt"/>
                <a:cs typeface="+mn-lt"/>
              </a:rPr>
              <a:t> </a:t>
            </a:r>
            <a:r>
              <a:rPr kumimoji="0" lang="en-US" sz="1600" b="0" i="0" u="none" strike="noStrike" kern="1200" cap="none" spc="0" normalizeH="0" baseline="0" noProof="0" dirty="0">
                <a:ln>
                  <a:noFill/>
                </a:ln>
                <a:solidFill>
                  <a:srgbClr val="000000"/>
                </a:solidFill>
                <a:effectLst/>
                <a:uLnTx/>
                <a:uFillTx/>
                <a:ea typeface="+mn-lt"/>
                <a:cs typeface="+mn-lt"/>
              </a:rPr>
              <a:t>the range of pandemic PPR actors, across sectors </a:t>
            </a:r>
            <a:r>
              <a:rPr lang="en-US" sz="1600" dirty="0">
                <a:solidFill>
                  <a:srgbClr val="000000"/>
                </a:solidFill>
                <a:ea typeface="+mn-lt"/>
                <a:cs typeface="+mn-lt"/>
              </a:rPr>
              <a:t>in </a:t>
            </a:r>
            <a:r>
              <a:rPr kumimoji="0" lang="en-US" sz="1600" b="0" i="0" u="none" strike="noStrike" kern="1200" cap="none" spc="0" normalizeH="0" baseline="0" noProof="0" dirty="0">
                <a:ln>
                  <a:noFill/>
                </a:ln>
                <a:solidFill>
                  <a:srgbClr val="000000"/>
                </a:solidFill>
                <a:effectLst/>
                <a:uLnTx/>
                <a:uFillTx/>
                <a:ea typeface="+mn-lt"/>
                <a:cs typeface="+mn-lt"/>
              </a:rPr>
              <a:t>countries, and across countries and regions</a:t>
            </a:r>
            <a:r>
              <a:rPr lang="en-US" sz="1600" dirty="0">
                <a:solidFill>
                  <a:srgbClr val="000000"/>
                </a:solidFill>
                <a:ea typeface="+mn-lt"/>
                <a:cs typeface="+mn-lt"/>
              </a:rPr>
              <a:t> to share </a:t>
            </a:r>
            <a:r>
              <a:rPr kumimoji="0" lang="en-US" sz="1600" b="0" i="0" u="none" strike="noStrike" kern="1200" cap="none" spc="0" normalizeH="0" baseline="0" noProof="0" dirty="0">
                <a:ln>
                  <a:noFill/>
                </a:ln>
                <a:solidFill>
                  <a:srgbClr val="000000"/>
                </a:solidFill>
                <a:effectLst/>
                <a:uLnTx/>
                <a:uFillTx/>
                <a:ea typeface="+mn-lt"/>
                <a:cs typeface="+mn-lt"/>
              </a:rPr>
              <a:t>learnings, driving coherence </a:t>
            </a:r>
            <a:r>
              <a:rPr lang="en-US" sz="1600" dirty="0">
                <a:solidFill>
                  <a:srgbClr val="000000"/>
                </a:solidFill>
                <a:ea typeface="+mn-lt"/>
                <a:cs typeface="+mn-lt"/>
              </a:rPr>
              <a:t>in </a:t>
            </a:r>
            <a:r>
              <a:rPr kumimoji="0" lang="en-US" sz="1600" b="0" i="0" u="none" strike="noStrike" kern="1200" cap="none" spc="0" normalizeH="0" baseline="0" noProof="0" dirty="0">
                <a:ln>
                  <a:noFill/>
                </a:ln>
                <a:solidFill>
                  <a:srgbClr val="000000"/>
                </a:solidFill>
                <a:effectLst/>
                <a:uLnTx/>
                <a:uFillTx/>
                <a:ea typeface="+mn-lt"/>
                <a:cs typeface="+mn-lt"/>
              </a:rPr>
              <a:t>funding streams, and </a:t>
            </a:r>
            <a:r>
              <a:rPr lang="en-US" sz="1600" dirty="0">
                <a:solidFill>
                  <a:srgbClr val="000000"/>
                </a:solidFill>
                <a:ea typeface="+mn-lt"/>
                <a:cs typeface="+mn-lt"/>
              </a:rPr>
              <a:t>promote multi- sectoral </a:t>
            </a:r>
            <a:r>
              <a:rPr kumimoji="0" lang="en-US" sz="1600" b="0" i="0" u="none" strike="noStrike" kern="1200" cap="none" spc="0" normalizeH="0" baseline="0" noProof="0" dirty="0">
                <a:ln>
                  <a:noFill/>
                </a:ln>
                <a:solidFill>
                  <a:srgbClr val="000000"/>
                </a:solidFill>
                <a:effectLst/>
                <a:uLnTx/>
                <a:uFillTx/>
                <a:ea typeface="+mn-lt"/>
                <a:cs typeface="+mn-lt"/>
              </a:rPr>
              <a:t>collaboration for a </a:t>
            </a:r>
            <a:r>
              <a:rPr lang="en-US" sz="1600" dirty="0">
                <a:solidFill>
                  <a:srgbClr val="000000"/>
                </a:solidFill>
                <a:ea typeface="+mn-lt"/>
                <a:cs typeface="+mn-lt"/>
              </a:rPr>
              <a:t>whole-of- government</a:t>
            </a:r>
            <a:r>
              <a:rPr kumimoji="0" lang="en-US" sz="1600" b="0" i="0" u="none" strike="noStrike" kern="1200" cap="none" spc="0" normalizeH="0" baseline="0" noProof="0" dirty="0">
                <a:ln>
                  <a:noFill/>
                </a:ln>
                <a:solidFill>
                  <a:srgbClr val="000000"/>
                </a:solidFill>
                <a:effectLst/>
                <a:uLnTx/>
                <a:uFillTx/>
                <a:ea typeface="+mn-lt"/>
                <a:cs typeface="+mn-lt"/>
              </a:rPr>
              <a:t>, One Health approach</a:t>
            </a:r>
            <a:r>
              <a:rPr lang="en-US" sz="1600" dirty="0">
                <a:solidFill>
                  <a:srgbClr val="000000"/>
                </a:solidFill>
                <a:ea typeface="+mn-lt"/>
                <a:cs typeface="+mn-lt"/>
              </a:rPr>
              <a:t>.</a:t>
            </a:r>
            <a:endParaRPr lang="en-US" dirty="0"/>
          </a:p>
          <a:p>
            <a:pPr marL="107950" marR="0" lvl="1" indent="0" algn="l" defTabSz="914400">
              <a:lnSpc>
                <a:spcPct val="100000"/>
              </a:lnSpc>
              <a:spcBef>
                <a:spcPts val="0"/>
              </a:spcBef>
              <a:spcAft>
                <a:spcPts val="300"/>
              </a:spcAft>
              <a:buFont typeface="Trebuchet MS" panose="020B0603020202020204" pitchFamily="34" charset="0"/>
              <a:buNone/>
              <a:tabLst/>
              <a:defRPr/>
            </a:pPr>
            <a:endParaRPr lang="en-US" sz="1600" b="0" i="0" u="none" strike="noStrike" kern="1200" cap="none" spc="0" normalizeH="0" baseline="0" noProof="0" dirty="0">
              <a:ln>
                <a:noFill/>
              </a:ln>
              <a:solidFill>
                <a:srgbClr val="000000"/>
              </a:solidFill>
              <a:effectLst/>
              <a:uLnTx/>
              <a:uFillTx/>
              <a:latin typeface="Calibri"/>
              <a:cs typeface="Calibri"/>
            </a:endParaRPr>
          </a:p>
        </p:txBody>
      </p:sp>
      <p:sp>
        <p:nvSpPr>
          <p:cNvPr id="45" name="ee4pContent1">
            <a:extLst>
              <a:ext uri="{FF2B5EF4-FFF2-40B4-BE49-F238E27FC236}">
                <a16:creationId xmlns:a16="http://schemas.microsoft.com/office/drawing/2014/main" id="{49D9ACF5-B8CE-F34B-BF56-D4D3156C76FF}"/>
              </a:ext>
            </a:extLst>
          </p:cNvPr>
          <p:cNvSpPr txBox="1"/>
          <p:nvPr/>
        </p:nvSpPr>
        <p:spPr>
          <a:xfrm>
            <a:off x="8387834" y="2478811"/>
            <a:ext cx="3225989" cy="250068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2B4E5B"/>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marL="342900" marR="0" lvl="0" indent="-342900" algn="just">
              <a:lnSpc>
                <a:spcPct val="107000"/>
              </a:lnSpc>
              <a:spcBef>
                <a:spcPts val="600"/>
              </a:spcBef>
              <a:spcAft>
                <a:spcPts val="0"/>
              </a:spcAft>
              <a:buClr>
                <a:srgbClr val="5393AB"/>
              </a:buClr>
              <a:buSzPct val="100000"/>
              <a:buFont typeface="Symbol" panose="05050102010706020507" pitchFamily="18" charset="2"/>
              <a:buChar char=""/>
              <a:defRPr sz="1200" b="1">
                <a:solidFill>
                  <a:srgbClr val="010101"/>
                </a:solidFill>
                <a:effectLst/>
                <a:latin typeface="+mj-lt"/>
                <a:ea typeface="Calibri" panose="020F0502020204030204" pitchFamily="34" charset="0"/>
                <a:cs typeface="Mangal" panose="02040503050203030202" pitchFamily="18" charset="0"/>
              </a:defRPr>
            </a:lvl1pPr>
            <a:lvl2pPr marL="324000" lvl="1" indent="-216000">
              <a:buClr>
                <a:srgbClr val="010101"/>
              </a:buClr>
              <a:buSzPct val="100000"/>
              <a:buFont typeface="Trebuchet MS" panose="020B0603020202020204" pitchFamily="34" charset="0"/>
              <a:buChar char="•"/>
              <a:defRPr sz="1200">
                <a:solidFill>
                  <a:srgbClr val="010101"/>
                </a:solidFill>
              </a:defRPr>
            </a:lvl2pPr>
            <a:lvl3pPr marL="648000" lvl="2" indent="-216000">
              <a:buClr>
                <a:srgbClr val="010101"/>
              </a:buClr>
              <a:buSzPct val="100000"/>
              <a:buFont typeface="Trebuchet MS" panose="020B0603020202020204" pitchFamily="34" charset="0"/>
              <a:buChar char="–"/>
              <a:defRPr sz="1200">
                <a:solidFill>
                  <a:srgbClr val="010101"/>
                </a:solidFill>
              </a:defRPr>
            </a:lvl3pPr>
            <a:lvl4pPr marL="0" lvl="3">
              <a:buClr>
                <a:srgbClr val="5393AB"/>
              </a:buClr>
              <a:buSzPct val="100000"/>
              <a:buFont typeface="Trebuchet MS" panose="020B0603020202020204" pitchFamily="34" charset="0"/>
              <a:buChar char="​"/>
              <a:defRPr sz="1600">
                <a:solidFill>
                  <a:srgbClr val="5393AB"/>
                </a:solidFill>
              </a:defRPr>
            </a:lvl4pPr>
            <a:lvl5pPr marL="0" lvl="4">
              <a:buClr>
                <a:srgbClr val="5393AB"/>
              </a:buClr>
              <a:buSzPct val="100000"/>
              <a:buFont typeface="Trebuchet MS" panose="020B0603020202020204" pitchFamily="34" charset="0"/>
              <a:buChar char="​"/>
              <a:defRPr sz="1600" b="1">
                <a:solidFill>
                  <a:srgbClr val="010101"/>
                </a:solidFill>
              </a:defRPr>
            </a:lvl5pPr>
            <a:lvl6pPr marL="324000" lvl="5" indent="-216000">
              <a:buClr>
                <a:srgbClr val="010101"/>
              </a:buClr>
              <a:buSzPct val="100000"/>
              <a:buFont typeface="Trebuchet MS" panose="020B0603020202020204" pitchFamily="34" charset="0"/>
              <a:buChar char="•"/>
              <a:defRPr sz="1600">
                <a:solidFill>
                  <a:srgbClr val="010101"/>
                </a:solidFill>
              </a:defRPr>
            </a:lvl6pPr>
            <a:lvl7pPr marL="0" lvl="6">
              <a:buClr>
                <a:srgbClr val="5393AB"/>
              </a:buClr>
              <a:buSzPct val="100000"/>
              <a:buFont typeface="Trebuchet MS" panose="020B0603020202020204" pitchFamily="34" charset="0"/>
              <a:buChar char="​"/>
              <a:defRPr sz="4400">
                <a:solidFill>
                  <a:srgbClr val="010101"/>
                </a:solidFill>
              </a:defRPr>
            </a:lvl7pPr>
            <a:lvl8pPr marL="0" lvl="7">
              <a:buClr>
                <a:srgbClr val="5393AB"/>
              </a:buClr>
              <a:buSzPct val="100000"/>
              <a:buFont typeface="Trebuchet MS" panose="020B0603020202020204" pitchFamily="34" charset="0"/>
              <a:buChar char="​"/>
              <a:defRPr sz="5400">
                <a:solidFill>
                  <a:srgbClr val="5393AB"/>
                </a:solidFill>
              </a:defRPr>
            </a:lvl8pPr>
            <a:lvl9pPr marL="0" lvl="8">
              <a:buClr>
                <a:srgbClr val="5393AB"/>
              </a:buClr>
              <a:buSzPct val="100000"/>
              <a:buFont typeface="Trebuchet MS" panose="020B0603020202020204" pitchFamily="34" charset="0"/>
              <a:buChar char="​"/>
              <a:defRPr sz="2400">
                <a:solidFill>
                  <a:srgbClr val="5393AB"/>
                </a:solidFill>
              </a:defRPr>
            </a:lvl9pPr>
          </a:lstStyle>
          <a:p>
            <a:pPr marL="107950" lvl="1" indent="0">
              <a:spcAft>
                <a:spcPts val="300"/>
              </a:spcAft>
              <a:buClr>
                <a:srgbClr val="00689B"/>
              </a:buClr>
              <a:buNone/>
              <a:defRPr/>
            </a:pPr>
            <a:r>
              <a:rPr kumimoji="0" lang="en-US" sz="1600" b="1" i="0" u="none" strike="noStrike" kern="1200" cap="none" spc="0" normalizeH="0" baseline="0" noProof="0">
                <a:ln>
                  <a:noFill/>
                </a:ln>
                <a:solidFill>
                  <a:srgbClr val="286F33"/>
                </a:solidFill>
                <a:effectLst/>
                <a:uLnTx/>
                <a:uFillTx/>
                <a:latin typeface="Calibri"/>
                <a:ea typeface="+mn-ea"/>
                <a:cs typeface="+mn-cs"/>
              </a:rPr>
              <a:t>Mobilizing additive investment, </a:t>
            </a:r>
            <a:r>
              <a:rPr lang="en-US" sz="1600">
                <a:solidFill>
                  <a:srgbClr val="000000"/>
                </a:solidFill>
                <a:latin typeface="Calibri"/>
              </a:rPr>
              <a:t>by</a:t>
            </a:r>
            <a:r>
              <a:rPr lang="en-US" sz="1600">
                <a:solidFill>
                  <a:srgbClr val="000000"/>
                </a:solidFill>
                <a:ea typeface="+mn-lt"/>
                <a:cs typeface="+mn-lt"/>
              </a:rPr>
              <a:t> catalyzing co-financing from international partners, incentivizing co-investments from countries themselves, and  attracting private sector investments, aligned with country/regional needs and plans, and thereby maximizing sustained investments in PPR.</a:t>
            </a:r>
            <a:endParaRPr lang="en-US" sz="1600">
              <a:solidFill>
                <a:srgbClr val="000000"/>
              </a:solidFill>
              <a:latin typeface="Calibri"/>
            </a:endParaRPr>
          </a:p>
          <a:p>
            <a:pPr marL="107950" marR="0" lvl="1" indent="0" algn="l" defTabSz="914400">
              <a:lnSpc>
                <a:spcPct val="100000"/>
              </a:lnSpc>
              <a:spcBef>
                <a:spcPts val="0"/>
              </a:spcBef>
              <a:spcAft>
                <a:spcPts val="300"/>
              </a:spcAft>
              <a:buFont typeface="Trebuchet MS" panose="020B0603020202020204" pitchFamily="34" charset="0"/>
              <a:buNone/>
              <a:tabLst/>
              <a:defRPr/>
            </a:pPr>
            <a:endParaRPr lang="en-US" sz="1600" b="0" i="0" u="none" strike="noStrike" kern="1200" cap="none" spc="0" normalizeH="0" baseline="0" noProof="0">
              <a:ln>
                <a:noFill/>
              </a:ln>
              <a:solidFill>
                <a:srgbClr val="000000"/>
              </a:solidFill>
              <a:effectLst/>
              <a:uLnTx/>
              <a:uFillTx/>
              <a:latin typeface="Calibri"/>
              <a:cs typeface="Calibri"/>
            </a:endParaRPr>
          </a:p>
        </p:txBody>
      </p:sp>
      <p:grpSp>
        <p:nvGrpSpPr>
          <p:cNvPr id="49" name="Group 48">
            <a:extLst>
              <a:ext uri="{FF2B5EF4-FFF2-40B4-BE49-F238E27FC236}">
                <a16:creationId xmlns:a16="http://schemas.microsoft.com/office/drawing/2014/main" id="{7980A020-4819-E325-E0CF-358C559F0417}"/>
              </a:ext>
            </a:extLst>
          </p:cNvPr>
          <p:cNvGrpSpPr/>
          <p:nvPr/>
        </p:nvGrpSpPr>
        <p:grpSpPr>
          <a:xfrm>
            <a:off x="8484056" y="1139675"/>
            <a:ext cx="1200613" cy="1200613"/>
            <a:chOff x="9545610" y="941424"/>
            <a:chExt cx="684838" cy="684838"/>
          </a:xfrm>
        </p:grpSpPr>
        <p:grpSp>
          <p:nvGrpSpPr>
            <p:cNvPr id="50" name="Group 49">
              <a:extLst>
                <a:ext uri="{FF2B5EF4-FFF2-40B4-BE49-F238E27FC236}">
                  <a16:creationId xmlns:a16="http://schemas.microsoft.com/office/drawing/2014/main" id="{394D61EB-BEA1-29FB-059A-8097B7E86679}"/>
                </a:ext>
              </a:extLst>
            </p:cNvPr>
            <p:cNvGrpSpPr/>
            <p:nvPr/>
          </p:nvGrpSpPr>
          <p:grpSpPr>
            <a:xfrm>
              <a:off x="9545610" y="941424"/>
              <a:ext cx="684838" cy="684838"/>
              <a:chOff x="1902719" y="1160257"/>
              <a:chExt cx="821889" cy="821889"/>
            </a:xfrm>
          </p:grpSpPr>
          <p:sp>
            <p:nvSpPr>
              <p:cNvPr id="56" name="Oval 55">
                <a:extLst>
                  <a:ext uri="{FF2B5EF4-FFF2-40B4-BE49-F238E27FC236}">
                    <a16:creationId xmlns:a16="http://schemas.microsoft.com/office/drawing/2014/main" id="{0CBB5247-6417-12ED-C2D2-F6DC4418D33A}"/>
                  </a:ext>
                </a:extLst>
              </p:cNvPr>
              <p:cNvSpPr/>
              <p:nvPr>
                <p:custDataLst>
                  <p:tags r:id="rId5"/>
                </p:custDataLst>
              </p:nvPr>
            </p:nvSpPr>
            <p:spPr>
              <a:xfrm>
                <a:off x="1902719" y="1160257"/>
                <a:ext cx="821889" cy="821889"/>
              </a:xfrm>
              <a:prstGeom prst="ellipse">
                <a:avLst/>
              </a:prstGeom>
              <a:solidFill>
                <a:srgbClr val="FFFFFF"/>
              </a:solidFill>
              <a:ln w="19050">
                <a:solidFill>
                  <a:srgbClr val="286F33"/>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lumMod val="50000"/>
                    </a:srgbClr>
                  </a:solidFill>
                  <a:effectLst/>
                  <a:uLnTx/>
                  <a:uFillTx/>
                  <a:latin typeface="Calibri"/>
                  <a:ea typeface="+mn-ea"/>
                  <a:cs typeface="+mn-cs"/>
                </a:endParaRPr>
              </a:p>
            </p:txBody>
          </p:sp>
          <p:sp>
            <p:nvSpPr>
              <p:cNvPr id="57" name="AutoShape 3">
                <a:extLst>
                  <a:ext uri="{FF2B5EF4-FFF2-40B4-BE49-F238E27FC236}">
                    <a16:creationId xmlns:a16="http://schemas.microsoft.com/office/drawing/2014/main" id="{A23B07EA-02B2-81F0-B77D-6D7AB93E7FAF}"/>
                  </a:ext>
                </a:extLst>
              </p:cNvPr>
              <p:cNvSpPr>
                <a:spLocks noChangeAspect="1" noChangeArrowheads="1" noTextEdit="1"/>
              </p:cNvSpPr>
              <p:nvPr/>
            </p:nvSpPr>
            <p:spPr bwMode="auto">
              <a:xfrm>
                <a:off x="2023082" y="1280620"/>
                <a:ext cx="581163" cy="5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51" name="bcgIcons_Increase/chart/Trending Up/Line ">
              <a:extLst>
                <a:ext uri="{FF2B5EF4-FFF2-40B4-BE49-F238E27FC236}">
                  <a16:creationId xmlns:a16="http://schemas.microsoft.com/office/drawing/2014/main" id="{CC321A39-8F06-A2D6-97B5-F0B56307DD15}"/>
                </a:ext>
              </a:extLst>
            </p:cNvPr>
            <p:cNvGrpSpPr>
              <a:grpSpLocks noChangeAspect="1"/>
            </p:cNvGrpSpPr>
            <p:nvPr/>
          </p:nvGrpSpPr>
          <p:grpSpPr>
            <a:xfrm>
              <a:off x="9599053" y="992806"/>
              <a:ext cx="581724" cy="581163"/>
              <a:chOff x="6464300" y="2606675"/>
              <a:chExt cx="1646238" cy="1644650"/>
            </a:xfrm>
          </p:grpSpPr>
          <p:sp>
            <p:nvSpPr>
              <p:cNvPr id="52" name="AutoShape 3">
                <a:extLst>
                  <a:ext uri="{FF2B5EF4-FFF2-40B4-BE49-F238E27FC236}">
                    <a16:creationId xmlns:a16="http://schemas.microsoft.com/office/drawing/2014/main" id="{F8FC176D-BBEA-867A-33D9-5D09B2982843}"/>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53" name="Group 52">
                <a:extLst>
                  <a:ext uri="{FF2B5EF4-FFF2-40B4-BE49-F238E27FC236}">
                    <a16:creationId xmlns:a16="http://schemas.microsoft.com/office/drawing/2014/main" id="{77E2AACD-17A1-333C-F53B-31A3E7DFC4F2}"/>
                  </a:ext>
                </a:extLst>
              </p:cNvPr>
              <p:cNvGrpSpPr/>
              <p:nvPr/>
            </p:nvGrpSpPr>
            <p:grpSpPr>
              <a:xfrm>
                <a:off x="6635750" y="2962275"/>
                <a:ext cx="1304925" cy="931863"/>
                <a:chOff x="6635750" y="2962275"/>
                <a:chExt cx="1304925" cy="931863"/>
              </a:xfrm>
            </p:grpSpPr>
            <p:sp>
              <p:nvSpPr>
                <p:cNvPr id="54" name="Freeform 13">
                  <a:extLst>
                    <a:ext uri="{FF2B5EF4-FFF2-40B4-BE49-F238E27FC236}">
                      <a16:creationId xmlns:a16="http://schemas.microsoft.com/office/drawing/2014/main" id="{8A941B34-8488-49B1-2302-8AFB07F2618D}"/>
                    </a:ext>
                  </a:extLst>
                </p:cNvPr>
                <p:cNvSpPr>
                  <a:spLocks/>
                </p:cNvSpPr>
                <p:nvPr/>
              </p:nvSpPr>
              <p:spPr bwMode="auto">
                <a:xfrm>
                  <a:off x="6635750" y="2962275"/>
                  <a:ext cx="1304925" cy="931863"/>
                </a:xfrm>
                <a:custGeom>
                  <a:avLst/>
                  <a:gdLst>
                    <a:gd name="connsiteX0" fmla="*/ 1227594 w 1304925"/>
                    <a:gd name="connsiteY0" fmla="*/ 90488 h 931863"/>
                    <a:gd name="connsiteX1" fmla="*/ 1242612 w 1304925"/>
                    <a:gd name="connsiteY1" fmla="*/ 110474 h 931863"/>
                    <a:gd name="connsiteX2" fmla="*/ 1176819 w 1304925"/>
                    <a:gd name="connsiteY2" fmla="*/ 338167 h 931863"/>
                    <a:gd name="connsiteX3" fmla="*/ 1166807 w 1304925"/>
                    <a:gd name="connsiteY3" fmla="*/ 346018 h 931863"/>
                    <a:gd name="connsiteX4" fmla="*/ 1159656 w 1304925"/>
                    <a:gd name="connsiteY4" fmla="*/ 343163 h 931863"/>
                    <a:gd name="connsiteX5" fmla="*/ 1109596 w 1304925"/>
                    <a:gd name="connsiteY5" fmla="*/ 302478 h 931863"/>
                    <a:gd name="connsiteX6" fmla="*/ 1103160 w 1304925"/>
                    <a:gd name="connsiteY6" fmla="*/ 300337 h 931863"/>
                    <a:gd name="connsiteX7" fmla="*/ 1094578 w 1304925"/>
                    <a:gd name="connsiteY7" fmla="*/ 303906 h 931863"/>
                    <a:gd name="connsiteX8" fmla="*/ 1065972 w 1304925"/>
                    <a:gd name="connsiteY8" fmla="*/ 335312 h 931863"/>
                    <a:gd name="connsiteX9" fmla="*/ 920084 w 1304925"/>
                    <a:gd name="connsiteY9" fmla="*/ 503048 h 931863"/>
                    <a:gd name="connsiteX10" fmla="*/ 911502 w 1304925"/>
                    <a:gd name="connsiteY10" fmla="*/ 506617 h 931863"/>
                    <a:gd name="connsiteX11" fmla="*/ 905781 w 1304925"/>
                    <a:gd name="connsiteY11" fmla="*/ 505190 h 931863"/>
                    <a:gd name="connsiteX12" fmla="*/ 892193 w 1304925"/>
                    <a:gd name="connsiteY12" fmla="*/ 495911 h 931863"/>
                    <a:gd name="connsiteX13" fmla="*/ 866448 w 1304925"/>
                    <a:gd name="connsiteY13" fmla="*/ 480208 h 931863"/>
                    <a:gd name="connsiteX14" fmla="*/ 865733 w 1304925"/>
                    <a:gd name="connsiteY14" fmla="*/ 480208 h 931863"/>
                    <a:gd name="connsiteX15" fmla="*/ 727710 w 1304925"/>
                    <a:gd name="connsiteY15" fmla="*/ 386703 h 931863"/>
                    <a:gd name="connsiteX16" fmla="*/ 721274 w 1304925"/>
                    <a:gd name="connsiteY16" fmla="*/ 384562 h 931863"/>
                    <a:gd name="connsiteX17" fmla="*/ 713407 w 1304925"/>
                    <a:gd name="connsiteY17" fmla="*/ 388131 h 931863"/>
                    <a:gd name="connsiteX18" fmla="*/ 691238 w 1304925"/>
                    <a:gd name="connsiteY18" fmla="*/ 410972 h 931863"/>
                    <a:gd name="connsiteX19" fmla="*/ 665493 w 1304925"/>
                    <a:gd name="connsiteY19" fmla="*/ 439523 h 931863"/>
                    <a:gd name="connsiteX20" fmla="*/ 488853 w 1304925"/>
                    <a:gd name="connsiteY20" fmla="*/ 623676 h 931863"/>
                    <a:gd name="connsiteX21" fmla="*/ 468829 w 1304925"/>
                    <a:gd name="connsiteY21" fmla="*/ 645089 h 931863"/>
                    <a:gd name="connsiteX22" fmla="*/ 456672 w 1304925"/>
                    <a:gd name="connsiteY22" fmla="*/ 650085 h 931863"/>
                    <a:gd name="connsiteX23" fmla="*/ 449520 w 1304925"/>
                    <a:gd name="connsiteY23" fmla="*/ 648658 h 931863"/>
                    <a:gd name="connsiteX24" fmla="*/ 303631 w 1304925"/>
                    <a:gd name="connsiteY24" fmla="*/ 580136 h 931863"/>
                    <a:gd name="connsiteX25" fmla="*/ 299340 w 1304925"/>
                    <a:gd name="connsiteY25" fmla="*/ 579422 h 931863"/>
                    <a:gd name="connsiteX26" fmla="*/ 290044 w 1304925"/>
                    <a:gd name="connsiteY26" fmla="*/ 582991 h 931863"/>
                    <a:gd name="connsiteX27" fmla="*/ 284322 w 1304925"/>
                    <a:gd name="connsiteY27" fmla="*/ 590842 h 931863"/>
                    <a:gd name="connsiteX28" fmla="*/ 256432 w 1304925"/>
                    <a:gd name="connsiteY28" fmla="*/ 622248 h 931863"/>
                    <a:gd name="connsiteX29" fmla="*/ 81937 w 1304925"/>
                    <a:gd name="connsiteY29" fmla="*/ 817822 h 931863"/>
                    <a:gd name="connsiteX30" fmla="*/ 61913 w 1304925"/>
                    <a:gd name="connsiteY30" fmla="*/ 841376 h 931863"/>
                    <a:gd name="connsiteX31" fmla="*/ 81937 w 1304925"/>
                    <a:gd name="connsiteY31" fmla="*/ 814967 h 931863"/>
                    <a:gd name="connsiteX32" fmla="*/ 256432 w 1304925"/>
                    <a:gd name="connsiteY32" fmla="*/ 582991 h 931863"/>
                    <a:gd name="connsiteX33" fmla="*/ 279316 w 1304925"/>
                    <a:gd name="connsiteY33" fmla="*/ 553012 h 931863"/>
                    <a:gd name="connsiteX34" fmla="*/ 288613 w 1304925"/>
                    <a:gd name="connsiteY34" fmla="*/ 548730 h 931863"/>
                    <a:gd name="connsiteX35" fmla="*/ 292189 w 1304925"/>
                    <a:gd name="connsiteY35" fmla="*/ 549443 h 931863"/>
                    <a:gd name="connsiteX36" fmla="*/ 445229 w 1304925"/>
                    <a:gd name="connsiteY36" fmla="*/ 605118 h 931863"/>
                    <a:gd name="connsiteX37" fmla="*/ 449520 w 1304925"/>
                    <a:gd name="connsiteY37" fmla="*/ 605831 h 931863"/>
                    <a:gd name="connsiteX38" fmla="*/ 457387 w 1304925"/>
                    <a:gd name="connsiteY38" fmla="*/ 601549 h 931863"/>
                    <a:gd name="connsiteX39" fmla="*/ 488853 w 1304925"/>
                    <a:gd name="connsiteY39" fmla="*/ 563719 h 931863"/>
                    <a:gd name="connsiteX40" fmla="*/ 665493 w 1304925"/>
                    <a:gd name="connsiteY40" fmla="*/ 356011 h 931863"/>
                    <a:gd name="connsiteX41" fmla="*/ 691238 w 1304925"/>
                    <a:gd name="connsiteY41" fmla="*/ 324605 h 931863"/>
                    <a:gd name="connsiteX42" fmla="*/ 701965 w 1304925"/>
                    <a:gd name="connsiteY42" fmla="*/ 311044 h 931863"/>
                    <a:gd name="connsiteX43" fmla="*/ 710547 w 1304925"/>
                    <a:gd name="connsiteY43" fmla="*/ 307475 h 931863"/>
                    <a:gd name="connsiteX44" fmla="*/ 716268 w 1304925"/>
                    <a:gd name="connsiteY44" fmla="*/ 308902 h 931863"/>
                    <a:gd name="connsiteX45" fmla="*/ 866448 w 1304925"/>
                    <a:gd name="connsiteY45" fmla="*/ 398124 h 931863"/>
                    <a:gd name="connsiteX46" fmla="*/ 892193 w 1304925"/>
                    <a:gd name="connsiteY46" fmla="*/ 413827 h 931863"/>
                    <a:gd name="connsiteX47" fmla="*/ 892193 w 1304925"/>
                    <a:gd name="connsiteY47" fmla="*/ 414541 h 931863"/>
                    <a:gd name="connsiteX48" fmla="*/ 897914 w 1304925"/>
                    <a:gd name="connsiteY48" fmla="*/ 415968 h 931863"/>
                    <a:gd name="connsiteX49" fmla="*/ 906496 w 1304925"/>
                    <a:gd name="connsiteY49" fmla="*/ 411685 h 931863"/>
                    <a:gd name="connsiteX50" fmla="*/ 1037367 w 1304925"/>
                    <a:gd name="connsiteY50" fmla="*/ 258225 h 931863"/>
                    <a:gd name="connsiteX51" fmla="*/ 1035221 w 1304925"/>
                    <a:gd name="connsiteY51" fmla="*/ 243949 h 931863"/>
                    <a:gd name="connsiteX52" fmla="*/ 986592 w 1304925"/>
                    <a:gd name="connsiteY52" fmla="*/ 207547 h 931863"/>
                    <a:gd name="connsiteX53" fmla="*/ 988737 w 1304925"/>
                    <a:gd name="connsiteY53" fmla="*/ 189702 h 931863"/>
                    <a:gd name="connsiteX54" fmla="*/ 999464 w 1304925"/>
                    <a:gd name="connsiteY54" fmla="*/ 185420 h 931863"/>
                    <a:gd name="connsiteX55" fmla="*/ 1220443 w 1304925"/>
                    <a:gd name="connsiteY55" fmla="*/ 91916 h 931863"/>
                    <a:gd name="connsiteX56" fmla="*/ 1227594 w 1304925"/>
                    <a:gd name="connsiteY56" fmla="*/ 90488 h 931863"/>
                    <a:gd name="connsiteX57" fmla="*/ 30163 w 1304925"/>
                    <a:gd name="connsiteY57" fmla="*/ 31750 h 931863"/>
                    <a:gd name="connsiteX58" fmla="*/ 30163 w 1304925"/>
                    <a:gd name="connsiteY58" fmla="*/ 900113 h 931863"/>
                    <a:gd name="connsiteX59" fmla="*/ 1274763 w 1304925"/>
                    <a:gd name="connsiteY59" fmla="*/ 900113 h 931863"/>
                    <a:gd name="connsiteX60" fmla="*/ 1274763 w 1304925"/>
                    <a:gd name="connsiteY60" fmla="*/ 31750 h 931863"/>
                    <a:gd name="connsiteX61" fmla="*/ 30163 w 1304925"/>
                    <a:gd name="connsiteY61" fmla="*/ 31750 h 931863"/>
                    <a:gd name="connsiteX62" fmla="*/ 15705 w 1304925"/>
                    <a:gd name="connsiteY62" fmla="*/ 0 h 931863"/>
                    <a:gd name="connsiteX63" fmla="*/ 1289220 w 1304925"/>
                    <a:gd name="connsiteY63" fmla="*/ 0 h 931863"/>
                    <a:gd name="connsiteX64" fmla="*/ 1304925 w 1304925"/>
                    <a:gd name="connsiteY64" fmla="*/ 15698 h 931863"/>
                    <a:gd name="connsiteX65" fmla="*/ 1304925 w 1304925"/>
                    <a:gd name="connsiteY65" fmla="*/ 916166 h 931863"/>
                    <a:gd name="connsiteX66" fmla="*/ 1289220 w 1304925"/>
                    <a:gd name="connsiteY66" fmla="*/ 931863 h 931863"/>
                    <a:gd name="connsiteX67" fmla="*/ 15705 w 1304925"/>
                    <a:gd name="connsiteY67" fmla="*/ 931863 h 931863"/>
                    <a:gd name="connsiteX68" fmla="*/ 0 w 1304925"/>
                    <a:gd name="connsiteY68" fmla="*/ 916166 h 931863"/>
                    <a:gd name="connsiteX69" fmla="*/ 0 w 1304925"/>
                    <a:gd name="connsiteY69" fmla="*/ 15698 h 931863"/>
                    <a:gd name="connsiteX70" fmla="*/ 15705 w 1304925"/>
                    <a:gd name="connsiteY70"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04925" h="931863">
                      <a:moveTo>
                        <a:pt x="1227594" y="90488"/>
                      </a:moveTo>
                      <a:cubicBezTo>
                        <a:pt x="1237606" y="90488"/>
                        <a:pt x="1246188" y="100481"/>
                        <a:pt x="1242612" y="110474"/>
                      </a:cubicBezTo>
                      <a:cubicBezTo>
                        <a:pt x="1242612" y="110474"/>
                        <a:pt x="1242612" y="110474"/>
                        <a:pt x="1176819" y="338167"/>
                      </a:cubicBezTo>
                      <a:cubicBezTo>
                        <a:pt x="1175389" y="343163"/>
                        <a:pt x="1171813" y="346018"/>
                        <a:pt x="1166807" y="346018"/>
                      </a:cubicBezTo>
                      <a:cubicBezTo>
                        <a:pt x="1164662" y="346018"/>
                        <a:pt x="1161801" y="345305"/>
                        <a:pt x="1159656" y="343163"/>
                      </a:cubicBezTo>
                      <a:cubicBezTo>
                        <a:pt x="1159656" y="343163"/>
                        <a:pt x="1159656" y="343163"/>
                        <a:pt x="1109596" y="302478"/>
                      </a:cubicBezTo>
                      <a:cubicBezTo>
                        <a:pt x="1108166" y="301051"/>
                        <a:pt x="1105305" y="300337"/>
                        <a:pt x="1103160" y="300337"/>
                      </a:cubicBezTo>
                      <a:cubicBezTo>
                        <a:pt x="1100299" y="300337"/>
                        <a:pt x="1096724" y="301765"/>
                        <a:pt x="1094578" y="303906"/>
                      </a:cubicBezTo>
                      <a:cubicBezTo>
                        <a:pt x="1094578" y="303906"/>
                        <a:pt x="1094578" y="303906"/>
                        <a:pt x="1065972" y="335312"/>
                      </a:cubicBezTo>
                      <a:cubicBezTo>
                        <a:pt x="1065972" y="335312"/>
                        <a:pt x="1065972" y="335312"/>
                        <a:pt x="920084" y="503048"/>
                      </a:cubicBezTo>
                      <a:cubicBezTo>
                        <a:pt x="917938" y="505903"/>
                        <a:pt x="915078" y="506617"/>
                        <a:pt x="911502" y="506617"/>
                      </a:cubicBezTo>
                      <a:cubicBezTo>
                        <a:pt x="910072" y="506617"/>
                        <a:pt x="907926" y="506617"/>
                        <a:pt x="905781" y="505190"/>
                      </a:cubicBezTo>
                      <a:cubicBezTo>
                        <a:pt x="905781" y="505190"/>
                        <a:pt x="905781" y="505190"/>
                        <a:pt x="892193" y="495911"/>
                      </a:cubicBezTo>
                      <a:cubicBezTo>
                        <a:pt x="892193" y="495911"/>
                        <a:pt x="892193" y="495911"/>
                        <a:pt x="866448" y="480208"/>
                      </a:cubicBezTo>
                      <a:cubicBezTo>
                        <a:pt x="866448" y="480208"/>
                        <a:pt x="866448" y="480208"/>
                        <a:pt x="865733" y="480208"/>
                      </a:cubicBezTo>
                      <a:cubicBezTo>
                        <a:pt x="865733" y="480208"/>
                        <a:pt x="865733" y="480208"/>
                        <a:pt x="727710" y="386703"/>
                      </a:cubicBezTo>
                      <a:cubicBezTo>
                        <a:pt x="725565" y="385276"/>
                        <a:pt x="723419" y="384562"/>
                        <a:pt x="721274" y="384562"/>
                      </a:cubicBezTo>
                      <a:cubicBezTo>
                        <a:pt x="718413" y="384562"/>
                        <a:pt x="715553" y="385990"/>
                        <a:pt x="713407" y="388131"/>
                      </a:cubicBezTo>
                      <a:cubicBezTo>
                        <a:pt x="713407" y="388131"/>
                        <a:pt x="713407" y="388131"/>
                        <a:pt x="691238" y="410972"/>
                      </a:cubicBezTo>
                      <a:cubicBezTo>
                        <a:pt x="691238" y="410972"/>
                        <a:pt x="691238" y="410972"/>
                        <a:pt x="665493" y="439523"/>
                      </a:cubicBezTo>
                      <a:cubicBezTo>
                        <a:pt x="665493" y="439523"/>
                        <a:pt x="665493" y="439523"/>
                        <a:pt x="488853" y="623676"/>
                      </a:cubicBezTo>
                      <a:cubicBezTo>
                        <a:pt x="488853" y="623676"/>
                        <a:pt x="488853" y="623676"/>
                        <a:pt x="468829" y="645089"/>
                      </a:cubicBezTo>
                      <a:cubicBezTo>
                        <a:pt x="465968" y="648658"/>
                        <a:pt x="461678" y="650085"/>
                        <a:pt x="456672" y="650085"/>
                      </a:cubicBezTo>
                      <a:cubicBezTo>
                        <a:pt x="454526" y="650085"/>
                        <a:pt x="451666" y="649372"/>
                        <a:pt x="449520" y="648658"/>
                      </a:cubicBezTo>
                      <a:cubicBezTo>
                        <a:pt x="449520" y="648658"/>
                        <a:pt x="449520" y="648658"/>
                        <a:pt x="303631" y="580136"/>
                      </a:cubicBezTo>
                      <a:cubicBezTo>
                        <a:pt x="302201" y="579422"/>
                        <a:pt x="300771" y="579422"/>
                        <a:pt x="299340" y="579422"/>
                      </a:cubicBezTo>
                      <a:cubicBezTo>
                        <a:pt x="295765" y="579422"/>
                        <a:pt x="292189" y="580849"/>
                        <a:pt x="290044" y="582991"/>
                      </a:cubicBezTo>
                      <a:cubicBezTo>
                        <a:pt x="290044" y="582991"/>
                        <a:pt x="290044" y="582991"/>
                        <a:pt x="284322" y="590842"/>
                      </a:cubicBezTo>
                      <a:cubicBezTo>
                        <a:pt x="284322" y="590842"/>
                        <a:pt x="284322" y="590842"/>
                        <a:pt x="256432" y="622248"/>
                      </a:cubicBezTo>
                      <a:cubicBezTo>
                        <a:pt x="256432" y="622248"/>
                        <a:pt x="256432" y="622248"/>
                        <a:pt x="81937" y="817822"/>
                      </a:cubicBezTo>
                      <a:cubicBezTo>
                        <a:pt x="81937" y="817822"/>
                        <a:pt x="81937" y="817822"/>
                        <a:pt x="61913" y="841376"/>
                      </a:cubicBezTo>
                      <a:cubicBezTo>
                        <a:pt x="61913" y="841376"/>
                        <a:pt x="61913" y="841376"/>
                        <a:pt x="81937" y="814967"/>
                      </a:cubicBezTo>
                      <a:cubicBezTo>
                        <a:pt x="81937" y="814967"/>
                        <a:pt x="81937" y="814967"/>
                        <a:pt x="256432" y="582991"/>
                      </a:cubicBezTo>
                      <a:cubicBezTo>
                        <a:pt x="256432" y="582991"/>
                        <a:pt x="256432" y="582991"/>
                        <a:pt x="279316" y="553012"/>
                      </a:cubicBezTo>
                      <a:cubicBezTo>
                        <a:pt x="281462" y="550157"/>
                        <a:pt x="285038" y="548730"/>
                        <a:pt x="288613" y="548730"/>
                      </a:cubicBezTo>
                      <a:cubicBezTo>
                        <a:pt x="289328" y="548730"/>
                        <a:pt x="290759" y="548730"/>
                        <a:pt x="292189" y="549443"/>
                      </a:cubicBezTo>
                      <a:cubicBezTo>
                        <a:pt x="292189" y="549443"/>
                        <a:pt x="292189" y="549443"/>
                        <a:pt x="445229" y="605118"/>
                      </a:cubicBezTo>
                      <a:cubicBezTo>
                        <a:pt x="446660" y="605831"/>
                        <a:pt x="448090" y="605831"/>
                        <a:pt x="449520" y="605831"/>
                      </a:cubicBezTo>
                      <a:cubicBezTo>
                        <a:pt x="452381" y="605831"/>
                        <a:pt x="455956" y="604404"/>
                        <a:pt x="457387" y="601549"/>
                      </a:cubicBezTo>
                      <a:cubicBezTo>
                        <a:pt x="457387" y="601549"/>
                        <a:pt x="457387" y="601549"/>
                        <a:pt x="488853" y="563719"/>
                      </a:cubicBezTo>
                      <a:cubicBezTo>
                        <a:pt x="488853" y="563719"/>
                        <a:pt x="488853" y="563719"/>
                        <a:pt x="665493" y="356011"/>
                      </a:cubicBezTo>
                      <a:cubicBezTo>
                        <a:pt x="665493" y="356011"/>
                        <a:pt x="665493" y="356011"/>
                        <a:pt x="691238" y="324605"/>
                      </a:cubicBezTo>
                      <a:cubicBezTo>
                        <a:pt x="691238" y="324605"/>
                        <a:pt x="691238" y="324605"/>
                        <a:pt x="701965" y="311044"/>
                      </a:cubicBezTo>
                      <a:cubicBezTo>
                        <a:pt x="704111" y="308902"/>
                        <a:pt x="706971" y="307475"/>
                        <a:pt x="710547" y="307475"/>
                      </a:cubicBezTo>
                      <a:cubicBezTo>
                        <a:pt x="712692" y="307475"/>
                        <a:pt x="714123" y="308189"/>
                        <a:pt x="716268" y="308902"/>
                      </a:cubicBezTo>
                      <a:cubicBezTo>
                        <a:pt x="716268" y="308902"/>
                        <a:pt x="716268" y="308902"/>
                        <a:pt x="866448" y="398124"/>
                      </a:cubicBezTo>
                      <a:cubicBezTo>
                        <a:pt x="866448" y="398124"/>
                        <a:pt x="866448" y="398124"/>
                        <a:pt x="892193" y="413827"/>
                      </a:cubicBezTo>
                      <a:cubicBezTo>
                        <a:pt x="892193" y="413827"/>
                        <a:pt x="892193" y="413827"/>
                        <a:pt x="892193" y="414541"/>
                      </a:cubicBezTo>
                      <a:cubicBezTo>
                        <a:pt x="894338" y="415254"/>
                        <a:pt x="895769" y="415968"/>
                        <a:pt x="897914" y="415968"/>
                      </a:cubicBezTo>
                      <a:cubicBezTo>
                        <a:pt x="901490" y="415968"/>
                        <a:pt x="905066" y="414541"/>
                        <a:pt x="906496" y="411685"/>
                      </a:cubicBezTo>
                      <a:cubicBezTo>
                        <a:pt x="906496" y="411685"/>
                        <a:pt x="906496" y="411685"/>
                        <a:pt x="1037367" y="258225"/>
                      </a:cubicBezTo>
                      <a:cubicBezTo>
                        <a:pt x="1040942" y="253942"/>
                        <a:pt x="1040227" y="247518"/>
                        <a:pt x="1035221" y="243949"/>
                      </a:cubicBezTo>
                      <a:cubicBezTo>
                        <a:pt x="1035221" y="243949"/>
                        <a:pt x="1035221" y="243949"/>
                        <a:pt x="986592" y="207547"/>
                      </a:cubicBezTo>
                      <a:cubicBezTo>
                        <a:pt x="980155" y="202550"/>
                        <a:pt x="981586" y="192558"/>
                        <a:pt x="988737" y="189702"/>
                      </a:cubicBezTo>
                      <a:cubicBezTo>
                        <a:pt x="988737" y="189702"/>
                        <a:pt x="988737" y="189702"/>
                        <a:pt x="999464" y="185420"/>
                      </a:cubicBezTo>
                      <a:cubicBezTo>
                        <a:pt x="999464" y="185420"/>
                        <a:pt x="999464" y="185420"/>
                        <a:pt x="1220443" y="91916"/>
                      </a:cubicBezTo>
                      <a:cubicBezTo>
                        <a:pt x="1222589" y="91202"/>
                        <a:pt x="1224734" y="90488"/>
                        <a:pt x="1227594" y="90488"/>
                      </a:cubicBezTo>
                      <a:close/>
                      <a:moveTo>
                        <a:pt x="30163" y="31750"/>
                      </a:moveTo>
                      <a:cubicBezTo>
                        <a:pt x="30163" y="900113"/>
                        <a:pt x="30163" y="900113"/>
                        <a:pt x="30163" y="900113"/>
                      </a:cubicBezTo>
                      <a:cubicBezTo>
                        <a:pt x="1274763" y="900113"/>
                        <a:pt x="1274763" y="900113"/>
                        <a:pt x="1274763" y="900113"/>
                      </a:cubicBezTo>
                      <a:cubicBezTo>
                        <a:pt x="1274763" y="31750"/>
                        <a:pt x="1274763" y="31750"/>
                        <a:pt x="1274763" y="31750"/>
                      </a:cubicBezTo>
                      <a:cubicBezTo>
                        <a:pt x="30163" y="31750"/>
                        <a:pt x="30163" y="31750"/>
                        <a:pt x="30163"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Freeform 7">
                  <a:extLst>
                    <a:ext uri="{FF2B5EF4-FFF2-40B4-BE49-F238E27FC236}">
                      <a16:creationId xmlns:a16="http://schemas.microsoft.com/office/drawing/2014/main" id="{CB3FB7D3-D164-76A2-239C-8C08860B8050}"/>
                    </a:ext>
                  </a:extLst>
                </p:cNvPr>
                <p:cNvSpPr>
                  <a:spLocks/>
                </p:cNvSpPr>
                <p:nvPr/>
              </p:nvSpPr>
              <p:spPr bwMode="auto">
                <a:xfrm>
                  <a:off x="6711950" y="3184525"/>
                  <a:ext cx="1166813" cy="647700"/>
                </a:xfrm>
                <a:custGeom>
                  <a:avLst/>
                  <a:gdLst>
                    <a:gd name="T0" fmla="*/ 1583 w 1633"/>
                    <a:gd name="T1" fmla="*/ 175 h 907"/>
                    <a:gd name="T2" fmla="*/ 1526 w 1633"/>
                    <a:gd name="T3" fmla="*/ 218 h 907"/>
                    <a:gd name="T4" fmla="*/ 1488 w 1633"/>
                    <a:gd name="T5" fmla="*/ 204 h 907"/>
                    <a:gd name="T6" fmla="*/ 1440 w 1633"/>
                    <a:gd name="T7" fmla="*/ 165 h 907"/>
                    <a:gd name="T8" fmla="*/ 1417 w 1633"/>
                    <a:gd name="T9" fmla="*/ 189 h 907"/>
                    <a:gd name="T10" fmla="*/ 1214 w 1633"/>
                    <a:gd name="T11" fmla="*/ 423 h 907"/>
                    <a:gd name="T12" fmla="*/ 1169 w 1633"/>
                    <a:gd name="T13" fmla="*/ 443 h 907"/>
                    <a:gd name="T14" fmla="*/ 1138 w 1633"/>
                    <a:gd name="T15" fmla="*/ 434 h 907"/>
                    <a:gd name="T16" fmla="*/ 1136 w 1633"/>
                    <a:gd name="T17" fmla="*/ 433 h 907"/>
                    <a:gd name="T18" fmla="*/ 1119 w 1633"/>
                    <a:gd name="T19" fmla="*/ 421 h 907"/>
                    <a:gd name="T20" fmla="*/ 1088 w 1633"/>
                    <a:gd name="T21" fmla="*/ 403 h 907"/>
                    <a:gd name="T22" fmla="*/ 1080 w 1633"/>
                    <a:gd name="T23" fmla="*/ 398 h 907"/>
                    <a:gd name="T24" fmla="*/ 907 w 1633"/>
                    <a:gd name="T25" fmla="*/ 281 h 907"/>
                    <a:gd name="T26" fmla="*/ 894 w 1633"/>
                    <a:gd name="T27" fmla="*/ 295 h 907"/>
                    <a:gd name="T28" fmla="*/ 857 w 1633"/>
                    <a:gd name="T29" fmla="*/ 335 h 907"/>
                    <a:gd name="T30" fmla="*/ 857 w 1633"/>
                    <a:gd name="T31" fmla="*/ 335 h 907"/>
                    <a:gd name="T32" fmla="*/ 610 w 1633"/>
                    <a:gd name="T33" fmla="*/ 593 h 907"/>
                    <a:gd name="T34" fmla="*/ 582 w 1633"/>
                    <a:gd name="T35" fmla="*/ 623 h 907"/>
                    <a:gd name="T36" fmla="*/ 533 w 1633"/>
                    <a:gd name="T37" fmla="*/ 644 h 907"/>
                    <a:gd name="T38" fmla="*/ 506 w 1633"/>
                    <a:gd name="T39" fmla="*/ 638 h 907"/>
                    <a:gd name="T40" fmla="*/ 504 w 1633"/>
                    <a:gd name="T41" fmla="*/ 638 h 907"/>
                    <a:gd name="T42" fmla="*/ 321 w 1633"/>
                    <a:gd name="T43" fmla="*/ 551 h 907"/>
                    <a:gd name="T44" fmla="*/ 287 w 1633"/>
                    <a:gd name="T45" fmla="*/ 590 h 907"/>
                    <a:gd name="T46" fmla="*/ 286 w 1633"/>
                    <a:gd name="T47" fmla="*/ 590 h 907"/>
                    <a:gd name="T48" fmla="*/ 42 w 1633"/>
                    <a:gd name="T49" fmla="*/ 864 h 907"/>
                    <a:gd name="T50" fmla="*/ 14 w 1633"/>
                    <a:gd name="T51" fmla="*/ 896 h 907"/>
                    <a:gd name="T52" fmla="*/ 0 w 1633"/>
                    <a:gd name="T53" fmla="*/ 907 h 907"/>
                    <a:gd name="T54" fmla="*/ 1633 w 1633"/>
                    <a:gd name="T55" fmla="*/ 907 h 907"/>
                    <a:gd name="T56" fmla="*/ 1633 w 1633"/>
                    <a:gd name="T57" fmla="*/ 0 h 907"/>
                    <a:gd name="T58" fmla="*/ 1583 w 1633"/>
                    <a:gd name="T59" fmla="*/ 175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3" h="907">
                      <a:moveTo>
                        <a:pt x="1583" y="175"/>
                      </a:moveTo>
                      <a:cubicBezTo>
                        <a:pt x="1575" y="201"/>
                        <a:pt x="1553" y="218"/>
                        <a:pt x="1526" y="218"/>
                      </a:cubicBezTo>
                      <a:cubicBezTo>
                        <a:pt x="1513" y="218"/>
                        <a:pt x="1499" y="213"/>
                        <a:pt x="1488" y="204"/>
                      </a:cubicBezTo>
                      <a:cubicBezTo>
                        <a:pt x="1440" y="165"/>
                        <a:pt x="1440" y="165"/>
                        <a:pt x="1440" y="165"/>
                      </a:cubicBezTo>
                      <a:cubicBezTo>
                        <a:pt x="1417" y="189"/>
                        <a:pt x="1417" y="189"/>
                        <a:pt x="1417" y="189"/>
                      </a:cubicBezTo>
                      <a:cubicBezTo>
                        <a:pt x="1214" y="423"/>
                        <a:pt x="1214" y="423"/>
                        <a:pt x="1214" y="423"/>
                      </a:cubicBezTo>
                      <a:cubicBezTo>
                        <a:pt x="1203" y="436"/>
                        <a:pt x="1187" y="443"/>
                        <a:pt x="1169" y="443"/>
                      </a:cubicBezTo>
                      <a:cubicBezTo>
                        <a:pt x="1158" y="443"/>
                        <a:pt x="1147" y="440"/>
                        <a:pt x="1138" y="434"/>
                      </a:cubicBezTo>
                      <a:cubicBezTo>
                        <a:pt x="1137" y="434"/>
                        <a:pt x="1137" y="434"/>
                        <a:pt x="1136" y="433"/>
                      </a:cubicBezTo>
                      <a:cubicBezTo>
                        <a:pt x="1119" y="421"/>
                        <a:pt x="1119" y="421"/>
                        <a:pt x="1119" y="421"/>
                      </a:cubicBezTo>
                      <a:cubicBezTo>
                        <a:pt x="1088" y="403"/>
                        <a:pt x="1088" y="403"/>
                        <a:pt x="1088" y="403"/>
                      </a:cubicBezTo>
                      <a:cubicBezTo>
                        <a:pt x="1085" y="402"/>
                        <a:pt x="1083" y="400"/>
                        <a:pt x="1080" y="398"/>
                      </a:cubicBezTo>
                      <a:cubicBezTo>
                        <a:pt x="907" y="281"/>
                        <a:pt x="907" y="281"/>
                        <a:pt x="907" y="281"/>
                      </a:cubicBezTo>
                      <a:cubicBezTo>
                        <a:pt x="894" y="295"/>
                        <a:pt x="894" y="295"/>
                        <a:pt x="894" y="295"/>
                      </a:cubicBezTo>
                      <a:cubicBezTo>
                        <a:pt x="857" y="335"/>
                        <a:pt x="857" y="335"/>
                        <a:pt x="857" y="335"/>
                      </a:cubicBezTo>
                      <a:cubicBezTo>
                        <a:pt x="857" y="335"/>
                        <a:pt x="857" y="335"/>
                        <a:pt x="857" y="335"/>
                      </a:cubicBezTo>
                      <a:cubicBezTo>
                        <a:pt x="610" y="593"/>
                        <a:pt x="610" y="593"/>
                        <a:pt x="610" y="593"/>
                      </a:cubicBezTo>
                      <a:cubicBezTo>
                        <a:pt x="582" y="623"/>
                        <a:pt x="582" y="623"/>
                        <a:pt x="582" y="623"/>
                      </a:cubicBezTo>
                      <a:cubicBezTo>
                        <a:pt x="570" y="636"/>
                        <a:pt x="552" y="644"/>
                        <a:pt x="533" y="644"/>
                      </a:cubicBezTo>
                      <a:cubicBezTo>
                        <a:pt x="524" y="644"/>
                        <a:pt x="514" y="642"/>
                        <a:pt x="506" y="638"/>
                      </a:cubicBezTo>
                      <a:cubicBezTo>
                        <a:pt x="505" y="638"/>
                        <a:pt x="505" y="638"/>
                        <a:pt x="504" y="638"/>
                      </a:cubicBezTo>
                      <a:cubicBezTo>
                        <a:pt x="321" y="551"/>
                        <a:pt x="321" y="551"/>
                        <a:pt x="321" y="551"/>
                      </a:cubicBezTo>
                      <a:cubicBezTo>
                        <a:pt x="287" y="590"/>
                        <a:pt x="287" y="590"/>
                        <a:pt x="287" y="590"/>
                      </a:cubicBezTo>
                      <a:cubicBezTo>
                        <a:pt x="286" y="590"/>
                        <a:pt x="286" y="590"/>
                        <a:pt x="286" y="590"/>
                      </a:cubicBezTo>
                      <a:cubicBezTo>
                        <a:pt x="42" y="864"/>
                        <a:pt x="42" y="864"/>
                        <a:pt x="42" y="864"/>
                      </a:cubicBezTo>
                      <a:cubicBezTo>
                        <a:pt x="14" y="896"/>
                        <a:pt x="14" y="896"/>
                        <a:pt x="14" y="896"/>
                      </a:cubicBezTo>
                      <a:cubicBezTo>
                        <a:pt x="10" y="901"/>
                        <a:pt x="5" y="905"/>
                        <a:pt x="0" y="907"/>
                      </a:cubicBezTo>
                      <a:cubicBezTo>
                        <a:pt x="1633" y="907"/>
                        <a:pt x="1633" y="907"/>
                        <a:pt x="1633" y="907"/>
                      </a:cubicBezTo>
                      <a:cubicBezTo>
                        <a:pt x="1633" y="0"/>
                        <a:pt x="1633" y="0"/>
                        <a:pt x="1633" y="0"/>
                      </a:cubicBezTo>
                      <a:lnTo>
                        <a:pt x="1583" y="175"/>
                      </a:lnTo>
                      <a:close/>
                    </a:path>
                  </a:pathLst>
                </a:custGeom>
                <a:solidFill>
                  <a:srgbClr val="286F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grpSp>
        <p:nvGrpSpPr>
          <p:cNvPr id="27" name="Group 26">
            <a:extLst>
              <a:ext uri="{FF2B5EF4-FFF2-40B4-BE49-F238E27FC236}">
                <a16:creationId xmlns:a16="http://schemas.microsoft.com/office/drawing/2014/main" id="{42C70886-37F7-55FE-B8C6-3885EEF3152D}"/>
              </a:ext>
            </a:extLst>
          </p:cNvPr>
          <p:cNvGrpSpPr/>
          <p:nvPr/>
        </p:nvGrpSpPr>
        <p:grpSpPr>
          <a:xfrm>
            <a:off x="1378419" y="5310059"/>
            <a:ext cx="776140" cy="776140"/>
            <a:chOff x="8645882" y="1166369"/>
            <a:chExt cx="455746" cy="455746"/>
          </a:xfrm>
        </p:grpSpPr>
        <p:grpSp>
          <p:nvGrpSpPr>
            <p:cNvPr id="28" name="Group 27">
              <a:extLst>
                <a:ext uri="{FF2B5EF4-FFF2-40B4-BE49-F238E27FC236}">
                  <a16:creationId xmlns:a16="http://schemas.microsoft.com/office/drawing/2014/main" id="{09EACD68-90B7-1C3B-E344-A0910D726105}"/>
                </a:ext>
              </a:extLst>
            </p:cNvPr>
            <p:cNvGrpSpPr/>
            <p:nvPr/>
          </p:nvGrpSpPr>
          <p:grpSpPr>
            <a:xfrm>
              <a:off x="8645882" y="1166369"/>
              <a:ext cx="455746" cy="455746"/>
              <a:chOff x="9545610" y="941424"/>
              <a:chExt cx="684838" cy="684838"/>
            </a:xfrm>
          </p:grpSpPr>
          <p:grpSp>
            <p:nvGrpSpPr>
              <p:cNvPr id="35" name="Group 34">
                <a:extLst>
                  <a:ext uri="{FF2B5EF4-FFF2-40B4-BE49-F238E27FC236}">
                    <a16:creationId xmlns:a16="http://schemas.microsoft.com/office/drawing/2014/main" id="{FC89A847-DE92-C2C2-4127-407AFF19EA25}"/>
                  </a:ext>
                </a:extLst>
              </p:cNvPr>
              <p:cNvGrpSpPr/>
              <p:nvPr/>
            </p:nvGrpSpPr>
            <p:grpSpPr>
              <a:xfrm>
                <a:off x="9545610" y="941424"/>
                <a:ext cx="684838" cy="684838"/>
                <a:chOff x="1902719" y="1160257"/>
                <a:chExt cx="821889" cy="821889"/>
              </a:xfrm>
            </p:grpSpPr>
            <p:sp>
              <p:nvSpPr>
                <p:cNvPr id="37" name="Oval 36">
                  <a:extLst>
                    <a:ext uri="{FF2B5EF4-FFF2-40B4-BE49-F238E27FC236}">
                      <a16:creationId xmlns:a16="http://schemas.microsoft.com/office/drawing/2014/main" id="{249CBFDC-51D1-CD6B-FC43-26F68261E2F9}"/>
                    </a:ext>
                  </a:extLst>
                </p:cNvPr>
                <p:cNvSpPr/>
                <p:nvPr>
                  <p:custDataLst>
                    <p:tags r:id="rId4"/>
                  </p:custDataLst>
                </p:nvPr>
              </p:nvSpPr>
              <p:spPr>
                <a:xfrm>
                  <a:off x="1902719" y="1160257"/>
                  <a:ext cx="821889" cy="821889"/>
                </a:xfrm>
                <a:prstGeom prst="ellipse">
                  <a:avLst/>
                </a:prstGeom>
                <a:solidFill>
                  <a:srgbClr val="FF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lumMod val="50000"/>
                      </a:srgbClr>
                    </a:solidFill>
                    <a:effectLst/>
                    <a:uLnTx/>
                    <a:uFillTx/>
                    <a:latin typeface="Calibri"/>
                    <a:ea typeface="+mn-ea"/>
                    <a:cs typeface="+mn-cs"/>
                  </a:endParaRPr>
                </a:p>
              </p:txBody>
            </p:sp>
            <p:sp>
              <p:nvSpPr>
                <p:cNvPr id="38" name="AutoShape 3">
                  <a:extLst>
                    <a:ext uri="{FF2B5EF4-FFF2-40B4-BE49-F238E27FC236}">
                      <a16:creationId xmlns:a16="http://schemas.microsoft.com/office/drawing/2014/main" id="{E16E5EC2-FC3B-968F-EC2D-648F1885728C}"/>
                    </a:ext>
                  </a:extLst>
                </p:cNvPr>
                <p:cNvSpPr>
                  <a:spLocks noChangeAspect="1" noChangeArrowheads="1" noTextEdit="1"/>
                </p:cNvSpPr>
                <p:nvPr/>
              </p:nvSpPr>
              <p:spPr bwMode="auto">
                <a:xfrm>
                  <a:off x="2023082" y="1280620"/>
                  <a:ext cx="581163" cy="5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6" name="AutoShape 3">
                <a:extLst>
                  <a:ext uri="{FF2B5EF4-FFF2-40B4-BE49-F238E27FC236}">
                    <a16:creationId xmlns:a16="http://schemas.microsoft.com/office/drawing/2014/main" id="{0A009B18-6840-A9D7-0AD7-4E6CA49AEF98}"/>
                  </a:ext>
                </a:extLst>
              </p:cNvPr>
              <p:cNvSpPr>
                <a:spLocks noChangeAspect="1" noChangeArrowheads="1" noTextEdit="1"/>
              </p:cNvSpPr>
              <p:nvPr/>
            </p:nvSpPr>
            <p:spPr bwMode="auto">
              <a:xfrm>
                <a:off x="9599053" y="992806"/>
                <a:ext cx="581724" cy="5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 name="bcgIcons_Arrows Change 1 ">
              <a:extLst>
                <a:ext uri="{FF2B5EF4-FFF2-40B4-BE49-F238E27FC236}">
                  <a16:creationId xmlns:a16="http://schemas.microsoft.com/office/drawing/2014/main" id="{C54B8210-EBBA-002F-EA3A-D063E70E58F4}"/>
                </a:ext>
              </a:extLst>
            </p:cNvPr>
            <p:cNvGrpSpPr>
              <a:grpSpLocks noChangeAspect="1"/>
            </p:cNvGrpSpPr>
            <p:nvPr/>
          </p:nvGrpSpPr>
          <p:grpSpPr>
            <a:xfrm>
              <a:off x="8684863" y="1205350"/>
              <a:ext cx="377784" cy="377784"/>
              <a:chOff x="4234656" y="2600325"/>
              <a:chExt cx="1657350" cy="1657350"/>
            </a:xfrm>
          </p:grpSpPr>
          <p:sp>
            <p:nvSpPr>
              <p:cNvPr id="30" name="AutoShape 3">
                <a:extLst>
                  <a:ext uri="{FF2B5EF4-FFF2-40B4-BE49-F238E27FC236}">
                    <a16:creationId xmlns:a16="http://schemas.microsoft.com/office/drawing/2014/main" id="{4252C150-F1AC-90C5-C4CE-5B20A40D5280}"/>
                  </a:ext>
                </a:extLst>
              </p:cNvPr>
              <p:cNvSpPr>
                <a:spLocks noChangeAspect="1" noChangeArrowheads="1" noTextEdit="1"/>
              </p:cNvSpPr>
              <p:nvPr/>
            </p:nvSpPr>
            <p:spPr bwMode="auto">
              <a:xfrm>
                <a:off x="4234656" y="2600325"/>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89551617-F8AE-A3A6-EF08-9DEAF476E093}"/>
                  </a:ext>
                </a:extLst>
              </p:cNvPr>
              <p:cNvGrpSpPr/>
              <p:nvPr/>
            </p:nvGrpSpPr>
            <p:grpSpPr>
              <a:xfrm>
                <a:off x="4404519" y="2772126"/>
                <a:ext cx="1316038" cy="1315687"/>
                <a:chOff x="4404519" y="2772126"/>
                <a:chExt cx="1316038" cy="1315687"/>
              </a:xfrm>
            </p:grpSpPr>
            <p:sp>
              <p:nvSpPr>
                <p:cNvPr id="32" name="Freeform 20">
                  <a:extLst>
                    <a:ext uri="{FF2B5EF4-FFF2-40B4-BE49-F238E27FC236}">
                      <a16:creationId xmlns:a16="http://schemas.microsoft.com/office/drawing/2014/main" id="{736F608F-815E-1B93-4CC9-C4C8E50B2D8D}"/>
                    </a:ext>
                  </a:extLst>
                </p:cNvPr>
                <p:cNvSpPr>
                  <a:spLocks/>
                </p:cNvSpPr>
                <p:nvPr/>
              </p:nvSpPr>
              <p:spPr bwMode="auto">
                <a:xfrm>
                  <a:off x="4404519" y="2772126"/>
                  <a:ext cx="1316038" cy="1082324"/>
                </a:xfrm>
                <a:custGeom>
                  <a:avLst/>
                  <a:gdLst>
                    <a:gd name="connsiteX0" fmla="*/ 589643 w 1316038"/>
                    <a:gd name="connsiteY0" fmla="*/ 764824 h 1082324"/>
                    <a:gd name="connsiteX1" fmla="*/ 631400 w 1316038"/>
                    <a:gd name="connsiteY1" fmla="*/ 875697 h 1082324"/>
                    <a:gd name="connsiteX2" fmla="*/ 635000 w 1316038"/>
                    <a:gd name="connsiteY2" fmla="*/ 880737 h 1082324"/>
                    <a:gd name="connsiteX3" fmla="*/ 554365 w 1316038"/>
                    <a:gd name="connsiteY3" fmla="*/ 968571 h 1082324"/>
                    <a:gd name="connsiteX4" fmla="*/ 233986 w 1316038"/>
                    <a:gd name="connsiteY4" fmla="*/ 1082324 h 1082324"/>
                    <a:gd name="connsiteX5" fmla="*/ 47517 w 1316038"/>
                    <a:gd name="connsiteY5" fmla="*/ 1082324 h 1082324"/>
                    <a:gd name="connsiteX6" fmla="*/ 0 w 1316038"/>
                    <a:gd name="connsiteY6" fmla="*/ 1033367 h 1082324"/>
                    <a:gd name="connsiteX7" fmla="*/ 47517 w 1316038"/>
                    <a:gd name="connsiteY7" fmla="*/ 984410 h 1082324"/>
                    <a:gd name="connsiteX8" fmla="*/ 233986 w 1316038"/>
                    <a:gd name="connsiteY8" fmla="*/ 984410 h 1082324"/>
                    <a:gd name="connsiteX9" fmla="*/ 494609 w 1316038"/>
                    <a:gd name="connsiteY9" fmla="*/ 892256 h 1082324"/>
                    <a:gd name="connsiteX10" fmla="*/ 589643 w 1316038"/>
                    <a:gd name="connsiteY10" fmla="*/ 764824 h 1082324"/>
                    <a:gd name="connsiteX11" fmla="*/ 1032056 w 1316038"/>
                    <a:gd name="connsiteY11" fmla="*/ 11 h 1082324"/>
                    <a:gd name="connsiteX12" fmla="*/ 1065767 w 1316038"/>
                    <a:gd name="connsiteY12" fmla="*/ 13586 h 1082324"/>
                    <a:gd name="connsiteX13" fmla="*/ 1301655 w 1316038"/>
                    <a:gd name="connsiteY13" fmla="*/ 245172 h 1082324"/>
                    <a:gd name="connsiteX14" fmla="*/ 1301655 w 1316038"/>
                    <a:gd name="connsiteY14" fmla="*/ 245891 h 1082324"/>
                    <a:gd name="connsiteX15" fmla="*/ 1303812 w 1316038"/>
                    <a:gd name="connsiteY15" fmla="*/ 248049 h 1082324"/>
                    <a:gd name="connsiteX16" fmla="*/ 1305251 w 1316038"/>
                    <a:gd name="connsiteY16" fmla="*/ 249487 h 1082324"/>
                    <a:gd name="connsiteX17" fmla="*/ 1306689 w 1316038"/>
                    <a:gd name="connsiteY17" fmla="*/ 251645 h 1082324"/>
                    <a:gd name="connsiteX18" fmla="*/ 1307408 w 1316038"/>
                    <a:gd name="connsiteY18" fmla="*/ 253083 h 1082324"/>
                    <a:gd name="connsiteX19" fmla="*/ 1309566 w 1316038"/>
                    <a:gd name="connsiteY19" fmla="*/ 256680 h 1082324"/>
                    <a:gd name="connsiteX20" fmla="*/ 1310285 w 1316038"/>
                    <a:gd name="connsiteY20" fmla="*/ 257399 h 1082324"/>
                    <a:gd name="connsiteX21" fmla="*/ 1316038 w 1316038"/>
                    <a:gd name="connsiteY21" fmla="*/ 281133 h 1082324"/>
                    <a:gd name="connsiteX22" fmla="*/ 1310285 w 1316038"/>
                    <a:gd name="connsiteY22" fmla="*/ 304147 h 1082324"/>
                    <a:gd name="connsiteX23" fmla="*/ 1309566 w 1316038"/>
                    <a:gd name="connsiteY23" fmla="*/ 305586 h 1082324"/>
                    <a:gd name="connsiteX24" fmla="*/ 1307408 w 1316038"/>
                    <a:gd name="connsiteY24" fmla="*/ 308463 h 1082324"/>
                    <a:gd name="connsiteX25" fmla="*/ 1306689 w 1316038"/>
                    <a:gd name="connsiteY25" fmla="*/ 309901 h 1082324"/>
                    <a:gd name="connsiteX26" fmla="*/ 1305251 w 1316038"/>
                    <a:gd name="connsiteY26" fmla="*/ 312059 h 1082324"/>
                    <a:gd name="connsiteX27" fmla="*/ 1303812 w 1316038"/>
                    <a:gd name="connsiteY27" fmla="*/ 313497 h 1082324"/>
                    <a:gd name="connsiteX28" fmla="*/ 1301655 w 1316038"/>
                    <a:gd name="connsiteY28" fmla="*/ 315655 h 1082324"/>
                    <a:gd name="connsiteX29" fmla="*/ 1301655 w 1316038"/>
                    <a:gd name="connsiteY29" fmla="*/ 316374 h 1082324"/>
                    <a:gd name="connsiteX30" fmla="*/ 1065767 w 1316038"/>
                    <a:gd name="connsiteY30" fmla="*/ 547960 h 1082324"/>
                    <a:gd name="connsiteX31" fmla="*/ 1032685 w 1316038"/>
                    <a:gd name="connsiteY31" fmla="*/ 561625 h 1082324"/>
                    <a:gd name="connsiteX32" fmla="*/ 998884 w 1316038"/>
                    <a:gd name="connsiteY32" fmla="*/ 546521 h 1082324"/>
                    <a:gd name="connsiteX33" fmla="*/ 1000323 w 1316038"/>
                    <a:gd name="connsiteY33" fmla="*/ 477477 h 1082324"/>
                    <a:gd name="connsiteX34" fmla="*/ 1150629 w 1316038"/>
                    <a:gd name="connsiteY34" fmla="*/ 330039 h 1082324"/>
                    <a:gd name="connsiteX35" fmla="*/ 1067205 w 1316038"/>
                    <a:gd name="connsiteY35" fmla="*/ 330039 h 1082324"/>
                    <a:gd name="connsiteX36" fmla="*/ 852174 w 1316038"/>
                    <a:gd name="connsiteY36" fmla="*/ 391172 h 1082324"/>
                    <a:gd name="connsiteX37" fmla="*/ 722723 w 1316038"/>
                    <a:gd name="connsiteY37" fmla="*/ 547241 h 1082324"/>
                    <a:gd name="connsiteX38" fmla="*/ 673100 w 1316038"/>
                    <a:gd name="connsiteY38" fmla="*/ 432886 h 1082324"/>
                    <a:gd name="connsiteX39" fmla="*/ 801832 w 1316038"/>
                    <a:gd name="connsiteY39" fmla="*/ 307743 h 1082324"/>
                    <a:gd name="connsiteX40" fmla="*/ 1067205 w 1316038"/>
                    <a:gd name="connsiteY40" fmla="*/ 232226 h 1082324"/>
                    <a:gd name="connsiteX41" fmla="*/ 1150629 w 1316038"/>
                    <a:gd name="connsiteY41" fmla="*/ 232226 h 1082324"/>
                    <a:gd name="connsiteX42" fmla="*/ 1000323 w 1316038"/>
                    <a:gd name="connsiteY42" fmla="*/ 84069 h 1082324"/>
                    <a:gd name="connsiteX43" fmla="*/ 998884 w 1316038"/>
                    <a:gd name="connsiteY43" fmla="*/ 15025 h 1082324"/>
                    <a:gd name="connsiteX44" fmla="*/ 1032056 w 1316038"/>
                    <a:gd name="connsiteY44" fmla="*/ 11 h 10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16038" h="1082324">
                      <a:moveTo>
                        <a:pt x="589643" y="764824"/>
                      </a:moveTo>
                      <a:cubicBezTo>
                        <a:pt x="598283" y="803702"/>
                        <a:pt x="611962" y="841139"/>
                        <a:pt x="631400" y="875697"/>
                      </a:cubicBezTo>
                      <a:cubicBezTo>
                        <a:pt x="632840" y="877137"/>
                        <a:pt x="633560" y="879297"/>
                        <a:pt x="635000" y="880737"/>
                      </a:cubicBezTo>
                      <a:cubicBezTo>
                        <a:pt x="612682" y="913135"/>
                        <a:pt x="586043" y="941933"/>
                        <a:pt x="554365" y="968571"/>
                      </a:cubicBezTo>
                      <a:cubicBezTo>
                        <a:pt x="465811" y="1042007"/>
                        <a:pt x="352058" y="1082324"/>
                        <a:pt x="233986" y="1082324"/>
                      </a:cubicBezTo>
                      <a:cubicBezTo>
                        <a:pt x="233986" y="1082324"/>
                        <a:pt x="233986" y="1082324"/>
                        <a:pt x="47517" y="1082324"/>
                      </a:cubicBezTo>
                      <a:cubicBezTo>
                        <a:pt x="21599" y="1082324"/>
                        <a:pt x="0" y="1060726"/>
                        <a:pt x="0" y="1033367"/>
                      </a:cubicBezTo>
                      <a:cubicBezTo>
                        <a:pt x="0" y="1006729"/>
                        <a:pt x="21599" y="984410"/>
                        <a:pt x="47517" y="984410"/>
                      </a:cubicBezTo>
                      <a:cubicBezTo>
                        <a:pt x="47517" y="984410"/>
                        <a:pt x="47517" y="984410"/>
                        <a:pt x="233986" y="984410"/>
                      </a:cubicBezTo>
                      <a:cubicBezTo>
                        <a:pt x="330459" y="984410"/>
                        <a:pt x="423334" y="952012"/>
                        <a:pt x="494609" y="892256"/>
                      </a:cubicBezTo>
                      <a:cubicBezTo>
                        <a:pt x="539246" y="855538"/>
                        <a:pt x="570924" y="813061"/>
                        <a:pt x="589643" y="764824"/>
                      </a:cubicBezTo>
                      <a:close/>
                      <a:moveTo>
                        <a:pt x="1032056" y="11"/>
                      </a:moveTo>
                      <a:cubicBezTo>
                        <a:pt x="1044192" y="-258"/>
                        <a:pt x="1056418" y="4237"/>
                        <a:pt x="1065767" y="13586"/>
                      </a:cubicBezTo>
                      <a:cubicBezTo>
                        <a:pt x="1065767" y="13586"/>
                        <a:pt x="1065767" y="13586"/>
                        <a:pt x="1301655" y="245172"/>
                      </a:cubicBezTo>
                      <a:cubicBezTo>
                        <a:pt x="1301655" y="245891"/>
                        <a:pt x="1301655" y="245891"/>
                        <a:pt x="1301655" y="245891"/>
                      </a:cubicBezTo>
                      <a:cubicBezTo>
                        <a:pt x="1302374" y="246611"/>
                        <a:pt x="1303093" y="247330"/>
                        <a:pt x="1303812" y="248049"/>
                      </a:cubicBezTo>
                      <a:cubicBezTo>
                        <a:pt x="1303812" y="248768"/>
                        <a:pt x="1304531" y="248768"/>
                        <a:pt x="1305251" y="249487"/>
                      </a:cubicBezTo>
                      <a:cubicBezTo>
                        <a:pt x="1305251" y="250207"/>
                        <a:pt x="1305970" y="250926"/>
                        <a:pt x="1306689" y="251645"/>
                      </a:cubicBezTo>
                      <a:cubicBezTo>
                        <a:pt x="1306689" y="252364"/>
                        <a:pt x="1307408" y="253083"/>
                        <a:pt x="1307408" y="253083"/>
                      </a:cubicBezTo>
                      <a:cubicBezTo>
                        <a:pt x="1308127" y="254522"/>
                        <a:pt x="1308847" y="255241"/>
                        <a:pt x="1309566" y="256680"/>
                      </a:cubicBezTo>
                      <a:cubicBezTo>
                        <a:pt x="1309566" y="256680"/>
                        <a:pt x="1310285" y="256680"/>
                        <a:pt x="1310285" y="257399"/>
                      </a:cubicBezTo>
                      <a:cubicBezTo>
                        <a:pt x="1313881" y="264591"/>
                        <a:pt x="1316038" y="272502"/>
                        <a:pt x="1316038" y="281133"/>
                      </a:cubicBezTo>
                      <a:cubicBezTo>
                        <a:pt x="1316038" y="289763"/>
                        <a:pt x="1313881" y="297675"/>
                        <a:pt x="1310285" y="304147"/>
                      </a:cubicBezTo>
                      <a:cubicBezTo>
                        <a:pt x="1310285" y="304867"/>
                        <a:pt x="1309566" y="304867"/>
                        <a:pt x="1309566" y="305586"/>
                      </a:cubicBezTo>
                      <a:cubicBezTo>
                        <a:pt x="1308847" y="306305"/>
                        <a:pt x="1308127" y="307743"/>
                        <a:pt x="1307408" y="308463"/>
                      </a:cubicBezTo>
                      <a:cubicBezTo>
                        <a:pt x="1307408" y="309182"/>
                        <a:pt x="1306689" y="309182"/>
                        <a:pt x="1306689" y="309901"/>
                      </a:cubicBezTo>
                      <a:cubicBezTo>
                        <a:pt x="1305970" y="310620"/>
                        <a:pt x="1305251" y="311340"/>
                        <a:pt x="1305251" y="312059"/>
                      </a:cubicBezTo>
                      <a:cubicBezTo>
                        <a:pt x="1304531" y="312778"/>
                        <a:pt x="1303812" y="313497"/>
                        <a:pt x="1303812" y="313497"/>
                      </a:cubicBezTo>
                      <a:cubicBezTo>
                        <a:pt x="1303093" y="314216"/>
                        <a:pt x="1302374" y="314936"/>
                        <a:pt x="1301655" y="315655"/>
                      </a:cubicBezTo>
                      <a:cubicBezTo>
                        <a:pt x="1301655" y="315655"/>
                        <a:pt x="1301655" y="316374"/>
                        <a:pt x="1301655" y="316374"/>
                      </a:cubicBezTo>
                      <a:cubicBezTo>
                        <a:pt x="1301655" y="316374"/>
                        <a:pt x="1301655" y="316374"/>
                        <a:pt x="1065767" y="547960"/>
                      </a:cubicBezTo>
                      <a:cubicBezTo>
                        <a:pt x="1056418" y="557310"/>
                        <a:pt x="1044911" y="561625"/>
                        <a:pt x="1032685" y="561625"/>
                      </a:cubicBezTo>
                      <a:cubicBezTo>
                        <a:pt x="1020459" y="561625"/>
                        <a:pt x="1008233" y="556590"/>
                        <a:pt x="998884" y="546521"/>
                      </a:cubicBezTo>
                      <a:cubicBezTo>
                        <a:pt x="980905" y="527103"/>
                        <a:pt x="981624" y="496177"/>
                        <a:pt x="1000323" y="477477"/>
                      </a:cubicBezTo>
                      <a:cubicBezTo>
                        <a:pt x="1000323" y="477477"/>
                        <a:pt x="1000323" y="477477"/>
                        <a:pt x="1150629" y="330039"/>
                      </a:cubicBezTo>
                      <a:cubicBezTo>
                        <a:pt x="1150629" y="330039"/>
                        <a:pt x="1150629" y="330039"/>
                        <a:pt x="1067205" y="330039"/>
                      </a:cubicBezTo>
                      <a:cubicBezTo>
                        <a:pt x="989535" y="330039"/>
                        <a:pt x="914741" y="350896"/>
                        <a:pt x="852174" y="391172"/>
                      </a:cubicBezTo>
                      <a:cubicBezTo>
                        <a:pt x="787448" y="432167"/>
                        <a:pt x="744298" y="483950"/>
                        <a:pt x="722723" y="547241"/>
                      </a:cubicBezTo>
                      <a:cubicBezTo>
                        <a:pt x="711935" y="506246"/>
                        <a:pt x="695395" y="468127"/>
                        <a:pt x="673100" y="432886"/>
                      </a:cubicBezTo>
                      <a:cubicBezTo>
                        <a:pt x="704744" y="384699"/>
                        <a:pt x="747894" y="342266"/>
                        <a:pt x="801832" y="307743"/>
                      </a:cubicBezTo>
                      <a:cubicBezTo>
                        <a:pt x="880221" y="258118"/>
                        <a:pt x="971556" y="232226"/>
                        <a:pt x="1067205" y="232226"/>
                      </a:cubicBezTo>
                      <a:cubicBezTo>
                        <a:pt x="1067205" y="232226"/>
                        <a:pt x="1067205" y="232226"/>
                        <a:pt x="1150629" y="232226"/>
                      </a:cubicBezTo>
                      <a:cubicBezTo>
                        <a:pt x="1150629" y="232226"/>
                        <a:pt x="1150629" y="232226"/>
                        <a:pt x="1000323" y="84069"/>
                      </a:cubicBezTo>
                      <a:cubicBezTo>
                        <a:pt x="981624" y="65370"/>
                        <a:pt x="980905" y="34443"/>
                        <a:pt x="998884" y="15025"/>
                      </a:cubicBezTo>
                      <a:cubicBezTo>
                        <a:pt x="1007874" y="5316"/>
                        <a:pt x="1019920" y="281"/>
                        <a:pt x="1032056" y="11"/>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Freeform 7">
                  <a:extLst>
                    <a:ext uri="{FF2B5EF4-FFF2-40B4-BE49-F238E27FC236}">
                      <a16:creationId xmlns:a16="http://schemas.microsoft.com/office/drawing/2014/main" id="{A5E5B6E3-1332-B5EC-8E29-1756E051B2AA}"/>
                    </a:ext>
                  </a:extLst>
                </p:cNvPr>
                <p:cNvSpPr>
                  <a:spLocks/>
                </p:cNvSpPr>
                <p:nvPr/>
              </p:nvSpPr>
              <p:spPr bwMode="auto">
                <a:xfrm>
                  <a:off x="4404519" y="3005138"/>
                  <a:ext cx="1316038" cy="1082675"/>
                </a:xfrm>
                <a:custGeom>
                  <a:avLst/>
                  <a:gdLst>
                    <a:gd name="T0" fmla="*/ 1820 w 1828"/>
                    <a:gd name="T1" fmla="*/ 1082 h 1505"/>
                    <a:gd name="T2" fmla="*/ 1819 w 1828"/>
                    <a:gd name="T3" fmla="*/ 1080 h 1505"/>
                    <a:gd name="T4" fmla="*/ 1816 w 1828"/>
                    <a:gd name="T5" fmla="*/ 1076 h 1505"/>
                    <a:gd name="T6" fmla="*/ 1815 w 1828"/>
                    <a:gd name="T7" fmla="*/ 1074 h 1505"/>
                    <a:gd name="T8" fmla="*/ 1813 w 1828"/>
                    <a:gd name="T9" fmla="*/ 1071 h 1505"/>
                    <a:gd name="T10" fmla="*/ 1811 w 1828"/>
                    <a:gd name="T11" fmla="*/ 1069 h 1505"/>
                    <a:gd name="T12" fmla="*/ 1808 w 1828"/>
                    <a:gd name="T13" fmla="*/ 1066 h 1505"/>
                    <a:gd name="T14" fmla="*/ 1808 w 1828"/>
                    <a:gd name="T15" fmla="*/ 1065 h 1505"/>
                    <a:gd name="T16" fmla="*/ 1480 w 1828"/>
                    <a:gd name="T17" fmla="*/ 743 h 1505"/>
                    <a:gd name="T18" fmla="*/ 1434 w 1828"/>
                    <a:gd name="T19" fmla="*/ 724 h 1505"/>
                    <a:gd name="T20" fmla="*/ 1387 w 1828"/>
                    <a:gd name="T21" fmla="*/ 745 h 1505"/>
                    <a:gd name="T22" fmla="*/ 1389 w 1828"/>
                    <a:gd name="T23" fmla="*/ 841 h 1505"/>
                    <a:gd name="T24" fmla="*/ 1598 w 1828"/>
                    <a:gd name="T25" fmla="*/ 1046 h 1505"/>
                    <a:gd name="T26" fmla="*/ 1482 w 1828"/>
                    <a:gd name="T27" fmla="*/ 1046 h 1505"/>
                    <a:gd name="T28" fmla="*/ 1183 w 1828"/>
                    <a:gd name="T29" fmla="*/ 961 h 1505"/>
                    <a:gd name="T30" fmla="*/ 980 w 1828"/>
                    <a:gd name="T31" fmla="*/ 602 h 1505"/>
                    <a:gd name="T32" fmla="*/ 980 w 1828"/>
                    <a:gd name="T33" fmla="*/ 591 h 1505"/>
                    <a:gd name="T34" fmla="*/ 908 w 1828"/>
                    <a:gd name="T35" fmla="*/ 322 h 1505"/>
                    <a:gd name="T36" fmla="*/ 770 w 1828"/>
                    <a:gd name="T37" fmla="*/ 158 h 1505"/>
                    <a:gd name="T38" fmla="*/ 325 w 1828"/>
                    <a:gd name="T39" fmla="*/ 0 h 1505"/>
                    <a:gd name="T40" fmla="*/ 66 w 1828"/>
                    <a:gd name="T41" fmla="*/ 0 h 1505"/>
                    <a:gd name="T42" fmla="*/ 0 w 1828"/>
                    <a:gd name="T43" fmla="*/ 68 h 1505"/>
                    <a:gd name="T44" fmla="*/ 66 w 1828"/>
                    <a:gd name="T45" fmla="*/ 136 h 1505"/>
                    <a:gd name="T46" fmla="*/ 325 w 1828"/>
                    <a:gd name="T47" fmla="*/ 136 h 1505"/>
                    <a:gd name="T48" fmla="*/ 687 w 1828"/>
                    <a:gd name="T49" fmla="*/ 264 h 1505"/>
                    <a:gd name="T50" fmla="*/ 848 w 1828"/>
                    <a:gd name="T51" fmla="*/ 591 h 1505"/>
                    <a:gd name="T52" fmla="*/ 848 w 1828"/>
                    <a:gd name="T53" fmla="*/ 602 h 1505"/>
                    <a:gd name="T54" fmla="*/ 908 w 1828"/>
                    <a:gd name="T55" fmla="*/ 860 h 1505"/>
                    <a:gd name="T56" fmla="*/ 1113 w 1828"/>
                    <a:gd name="T57" fmla="*/ 1077 h 1505"/>
                    <a:gd name="T58" fmla="*/ 1482 w 1828"/>
                    <a:gd name="T59" fmla="*/ 1182 h 1505"/>
                    <a:gd name="T60" fmla="*/ 1598 w 1828"/>
                    <a:gd name="T61" fmla="*/ 1182 h 1505"/>
                    <a:gd name="T62" fmla="*/ 1389 w 1828"/>
                    <a:gd name="T63" fmla="*/ 1388 h 1505"/>
                    <a:gd name="T64" fmla="*/ 1387 w 1828"/>
                    <a:gd name="T65" fmla="*/ 1484 h 1505"/>
                    <a:gd name="T66" fmla="*/ 1434 w 1828"/>
                    <a:gd name="T67" fmla="*/ 1505 h 1505"/>
                    <a:gd name="T68" fmla="*/ 1480 w 1828"/>
                    <a:gd name="T69" fmla="*/ 1486 h 1505"/>
                    <a:gd name="T70" fmla="*/ 1808 w 1828"/>
                    <a:gd name="T71" fmla="*/ 1164 h 1505"/>
                    <a:gd name="T72" fmla="*/ 1808 w 1828"/>
                    <a:gd name="T73" fmla="*/ 1163 h 1505"/>
                    <a:gd name="T74" fmla="*/ 1811 w 1828"/>
                    <a:gd name="T75" fmla="*/ 1160 h 1505"/>
                    <a:gd name="T76" fmla="*/ 1813 w 1828"/>
                    <a:gd name="T77" fmla="*/ 1158 h 1505"/>
                    <a:gd name="T78" fmla="*/ 1815 w 1828"/>
                    <a:gd name="T79" fmla="*/ 1155 h 1505"/>
                    <a:gd name="T80" fmla="*/ 1816 w 1828"/>
                    <a:gd name="T81" fmla="*/ 1153 h 1505"/>
                    <a:gd name="T82" fmla="*/ 1819 w 1828"/>
                    <a:gd name="T83" fmla="*/ 1148 h 1505"/>
                    <a:gd name="T84" fmla="*/ 1820 w 1828"/>
                    <a:gd name="T85" fmla="*/ 1147 h 1505"/>
                    <a:gd name="T86" fmla="*/ 1828 w 1828"/>
                    <a:gd name="T87" fmla="*/ 1114 h 1505"/>
                    <a:gd name="T88" fmla="*/ 1820 w 1828"/>
                    <a:gd name="T89" fmla="*/ 1082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8" h="1505">
                      <a:moveTo>
                        <a:pt x="1820" y="1082"/>
                      </a:moveTo>
                      <a:cubicBezTo>
                        <a:pt x="1820" y="1081"/>
                        <a:pt x="1819" y="1081"/>
                        <a:pt x="1819" y="1080"/>
                      </a:cubicBezTo>
                      <a:cubicBezTo>
                        <a:pt x="1818" y="1079"/>
                        <a:pt x="1817" y="1077"/>
                        <a:pt x="1816" y="1076"/>
                      </a:cubicBezTo>
                      <a:cubicBezTo>
                        <a:pt x="1816" y="1075"/>
                        <a:pt x="1815" y="1075"/>
                        <a:pt x="1815" y="1074"/>
                      </a:cubicBezTo>
                      <a:cubicBezTo>
                        <a:pt x="1814" y="1073"/>
                        <a:pt x="1813" y="1072"/>
                        <a:pt x="1813" y="1071"/>
                      </a:cubicBezTo>
                      <a:cubicBezTo>
                        <a:pt x="1812" y="1070"/>
                        <a:pt x="1811" y="1069"/>
                        <a:pt x="1811" y="1069"/>
                      </a:cubicBezTo>
                      <a:cubicBezTo>
                        <a:pt x="1810" y="1068"/>
                        <a:pt x="1809" y="1067"/>
                        <a:pt x="1808" y="1066"/>
                      </a:cubicBezTo>
                      <a:cubicBezTo>
                        <a:pt x="1808" y="1066"/>
                        <a:pt x="1808" y="1065"/>
                        <a:pt x="1808" y="1065"/>
                      </a:cubicBezTo>
                      <a:cubicBezTo>
                        <a:pt x="1480" y="743"/>
                        <a:pt x="1480" y="743"/>
                        <a:pt x="1480" y="743"/>
                      </a:cubicBezTo>
                      <a:cubicBezTo>
                        <a:pt x="1467" y="730"/>
                        <a:pt x="1451" y="724"/>
                        <a:pt x="1434" y="724"/>
                      </a:cubicBezTo>
                      <a:cubicBezTo>
                        <a:pt x="1417" y="724"/>
                        <a:pt x="1400" y="731"/>
                        <a:pt x="1387" y="745"/>
                      </a:cubicBezTo>
                      <a:cubicBezTo>
                        <a:pt x="1362" y="772"/>
                        <a:pt x="1363" y="815"/>
                        <a:pt x="1389" y="841"/>
                      </a:cubicBezTo>
                      <a:cubicBezTo>
                        <a:pt x="1598" y="1046"/>
                        <a:pt x="1598" y="1046"/>
                        <a:pt x="1598" y="1046"/>
                      </a:cubicBezTo>
                      <a:cubicBezTo>
                        <a:pt x="1482" y="1046"/>
                        <a:pt x="1482" y="1046"/>
                        <a:pt x="1482" y="1046"/>
                      </a:cubicBezTo>
                      <a:cubicBezTo>
                        <a:pt x="1374" y="1046"/>
                        <a:pt x="1270" y="1017"/>
                        <a:pt x="1183" y="961"/>
                      </a:cubicBezTo>
                      <a:cubicBezTo>
                        <a:pt x="1048" y="876"/>
                        <a:pt x="980" y="755"/>
                        <a:pt x="980" y="602"/>
                      </a:cubicBezTo>
                      <a:cubicBezTo>
                        <a:pt x="980" y="598"/>
                        <a:pt x="980" y="595"/>
                        <a:pt x="980" y="591"/>
                      </a:cubicBezTo>
                      <a:cubicBezTo>
                        <a:pt x="978" y="493"/>
                        <a:pt x="954" y="403"/>
                        <a:pt x="908" y="322"/>
                      </a:cubicBezTo>
                      <a:cubicBezTo>
                        <a:pt x="874" y="261"/>
                        <a:pt x="828" y="206"/>
                        <a:pt x="770" y="158"/>
                      </a:cubicBezTo>
                      <a:cubicBezTo>
                        <a:pt x="647" y="56"/>
                        <a:pt x="489" y="0"/>
                        <a:pt x="325" y="0"/>
                      </a:cubicBezTo>
                      <a:cubicBezTo>
                        <a:pt x="66" y="0"/>
                        <a:pt x="66" y="0"/>
                        <a:pt x="66" y="0"/>
                      </a:cubicBezTo>
                      <a:cubicBezTo>
                        <a:pt x="30" y="0"/>
                        <a:pt x="0" y="30"/>
                        <a:pt x="0" y="68"/>
                      </a:cubicBezTo>
                      <a:cubicBezTo>
                        <a:pt x="0" y="105"/>
                        <a:pt x="30" y="136"/>
                        <a:pt x="66" y="136"/>
                      </a:cubicBezTo>
                      <a:cubicBezTo>
                        <a:pt x="325" y="136"/>
                        <a:pt x="325" y="136"/>
                        <a:pt x="325" y="136"/>
                      </a:cubicBezTo>
                      <a:cubicBezTo>
                        <a:pt x="459" y="136"/>
                        <a:pt x="588" y="181"/>
                        <a:pt x="687" y="264"/>
                      </a:cubicBezTo>
                      <a:cubicBezTo>
                        <a:pt x="791" y="350"/>
                        <a:pt x="845" y="460"/>
                        <a:pt x="848" y="591"/>
                      </a:cubicBezTo>
                      <a:cubicBezTo>
                        <a:pt x="848" y="595"/>
                        <a:pt x="848" y="598"/>
                        <a:pt x="848" y="602"/>
                      </a:cubicBezTo>
                      <a:cubicBezTo>
                        <a:pt x="848" y="697"/>
                        <a:pt x="869" y="783"/>
                        <a:pt x="908" y="860"/>
                      </a:cubicBezTo>
                      <a:cubicBezTo>
                        <a:pt x="953" y="945"/>
                        <a:pt x="1022" y="1019"/>
                        <a:pt x="1113" y="1077"/>
                      </a:cubicBezTo>
                      <a:cubicBezTo>
                        <a:pt x="1222" y="1146"/>
                        <a:pt x="1349" y="1182"/>
                        <a:pt x="1482" y="1182"/>
                      </a:cubicBezTo>
                      <a:cubicBezTo>
                        <a:pt x="1598" y="1182"/>
                        <a:pt x="1598" y="1182"/>
                        <a:pt x="1598" y="1182"/>
                      </a:cubicBezTo>
                      <a:cubicBezTo>
                        <a:pt x="1389" y="1388"/>
                        <a:pt x="1389" y="1388"/>
                        <a:pt x="1389" y="1388"/>
                      </a:cubicBezTo>
                      <a:cubicBezTo>
                        <a:pt x="1363" y="1414"/>
                        <a:pt x="1362" y="1457"/>
                        <a:pt x="1387" y="1484"/>
                      </a:cubicBezTo>
                      <a:cubicBezTo>
                        <a:pt x="1400" y="1498"/>
                        <a:pt x="1417" y="1505"/>
                        <a:pt x="1434" y="1505"/>
                      </a:cubicBezTo>
                      <a:cubicBezTo>
                        <a:pt x="1451" y="1505"/>
                        <a:pt x="1467" y="1499"/>
                        <a:pt x="1480" y="1486"/>
                      </a:cubicBezTo>
                      <a:cubicBezTo>
                        <a:pt x="1808" y="1164"/>
                        <a:pt x="1808" y="1164"/>
                        <a:pt x="1808" y="1164"/>
                      </a:cubicBezTo>
                      <a:cubicBezTo>
                        <a:pt x="1808" y="1163"/>
                        <a:pt x="1808" y="1163"/>
                        <a:pt x="1808" y="1163"/>
                      </a:cubicBezTo>
                      <a:cubicBezTo>
                        <a:pt x="1809" y="1162"/>
                        <a:pt x="1810" y="1161"/>
                        <a:pt x="1811" y="1160"/>
                      </a:cubicBezTo>
                      <a:cubicBezTo>
                        <a:pt x="1811" y="1159"/>
                        <a:pt x="1812" y="1159"/>
                        <a:pt x="1813" y="1158"/>
                      </a:cubicBezTo>
                      <a:cubicBezTo>
                        <a:pt x="1813" y="1157"/>
                        <a:pt x="1814" y="1156"/>
                        <a:pt x="1815" y="1155"/>
                      </a:cubicBezTo>
                      <a:cubicBezTo>
                        <a:pt x="1815" y="1154"/>
                        <a:pt x="1816" y="1153"/>
                        <a:pt x="1816" y="1153"/>
                      </a:cubicBezTo>
                      <a:cubicBezTo>
                        <a:pt x="1817" y="1151"/>
                        <a:pt x="1818" y="1150"/>
                        <a:pt x="1819" y="1148"/>
                      </a:cubicBezTo>
                      <a:cubicBezTo>
                        <a:pt x="1819" y="1148"/>
                        <a:pt x="1820" y="1148"/>
                        <a:pt x="1820" y="1147"/>
                      </a:cubicBezTo>
                      <a:cubicBezTo>
                        <a:pt x="1825" y="1137"/>
                        <a:pt x="1828" y="1126"/>
                        <a:pt x="1828" y="1114"/>
                      </a:cubicBezTo>
                      <a:cubicBezTo>
                        <a:pt x="1828" y="1102"/>
                        <a:pt x="1825" y="1091"/>
                        <a:pt x="1820" y="108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grpSp>
        <p:nvGrpSpPr>
          <p:cNvPr id="42" name="Group 41">
            <a:extLst>
              <a:ext uri="{FF2B5EF4-FFF2-40B4-BE49-F238E27FC236}">
                <a16:creationId xmlns:a16="http://schemas.microsoft.com/office/drawing/2014/main" id="{68053FE3-DCE8-4D8D-0F73-A1EE18FEAA53}"/>
              </a:ext>
            </a:extLst>
          </p:cNvPr>
          <p:cNvGrpSpPr/>
          <p:nvPr/>
        </p:nvGrpSpPr>
        <p:grpSpPr>
          <a:xfrm>
            <a:off x="829142" y="1139675"/>
            <a:ext cx="1200613" cy="1200613"/>
            <a:chOff x="1902719" y="1160257"/>
            <a:chExt cx="821889" cy="821889"/>
          </a:xfrm>
        </p:grpSpPr>
        <p:sp>
          <p:nvSpPr>
            <p:cNvPr id="46" name="Oval 45">
              <a:extLst>
                <a:ext uri="{FF2B5EF4-FFF2-40B4-BE49-F238E27FC236}">
                  <a16:creationId xmlns:a16="http://schemas.microsoft.com/office/drawing/2014/main" id="{310F2023-43A4-E802-F722-80AEE463BDC7}"/>
                </a:ext>
              </a:extLst>
            </p:cNvPr>
            <p:cNvSpPr/>
            <p:nvPr>
              <p:custDataLst>
                <p:tags r:id="rId3"/>
              </p:custDataLst>
            </p:nvPr>
          </p:nvSpPr>
          <p:spPr>
            <a:xfrm>
              <a:off x="1902719" y="1160257"/>
              <a:ext cx="821889" cy="821889"/>
            </a:xfrm>
            <a:prstGeom prst="ellipse">
              <a:avLst/>
            </a:prstGeom>
            <a:solidFill>
              <a:srgbClr val="FFFFFF"/>
            </a:solidFill>
            <a:ln w="19050" cap="flat" cmpd="sng" algn="ctr">
              <a:solidFill>
                <a:srgbClr val="670F3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lumMod val="50000"/>
                  </a:srgbClr>
                </a:solidFill>
                <a:effectLst/>
                <a:uLnTx/>
                <a:uFillTx/>
                <a:latin typeface="Calibri"/>
                <a:ea typeface="+mn-ea"/>
                <a:cs typeface="+mn-cs"/>
              </a:endParaRPr>
            </a:p>
          </p:txBody>
        </p:sp>
        <p:grpSp>
          <p:nvGrpSpPr>
            <p:cNvPr id="47" name="bcgIcons_Broken Puzzle">
              <a:extLst>
                <a:ext uri="{FF2B5EF4-FFF2-40B4-BE49-F238E27FC236}">
                  <a16:creationId xmlns:a16="http://schemas.microsoft.com/office/drawing/2014/main" id="{479DA611-8303-56E6-0C6C-CCAE6FEAF157}"/>
                </a:ext>
              </a:extLst>
            </p:cNvPr>
            <p:cNvGrpSpPr>
              <a:grpSpLocks noChangeAspect="1"/>
            </p:cNvGrpSpPr>
            <p:nvPr/>
          </p:nvGrpSpPr>
          <p:grpSpPr>
            <a:xfrm>
              <a:off x="2023082" y="1280620"/>
              <a:ext cx="581163" cy="581163"/>
              <a:chOff x="5273675" y="2606675"/>
              <a:chExt cx="1644650" cy="1644650"/>
            </a:xfrm>
          </p:grpSpPr>
          <p:sp>
            <p:nvSpPr>
              <p:cNvPr id="48" name="AutoShape 3">
                <a:extLst>
                  <a:ext uri="{FF2B5EF4-FFF2-40B4-BE49-F238E27FC236}">
                    <a16:creationId xmlns:a16="http://schemas.microsoft.com/office/drawing/2014/main" id="{B4E51108-8371-C452-A1BE-92E0EB8A163F}"/>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58" name="Group 57">
                <a:extLst>
                  <a:ext uri="{FF2B5EF4-FFF2-40B4-BE49-F238E27FC236}">
                    <a16:creationId xmlns:a16="http://schemas.microsoft.com/office/drawing/2014/main" id="{870B1D1C-5D77-9795-7287-36B82B04B758}"/>
                  </a:ext>
                </a:extLst>
              </p:cNvPr>
              <p:cNvGrpSpPr/>
              <p:nvPr/>
            </p:nvGrpSpPr>
            <p:grpSpPr>
              <a:xfrm>
                <a:off x="5337174" y="2626973"/>
                <a:ext cx="1572528" cy="1549740"/>
                <a:chOff x="5337174" y="2626973"/>
                <a:chExt cx="1572528" cy="1549740"/>
              </a:xfrm>
            </p:grpSpPr>
            <p:sp>
              <p:nvSpPr>
                <p:cNvPr id="59" name="Freeform 27">
                  <a:extLst>
                    <a:ext uri="{FF2B5EF4-FFF2-40B4-BE49-F238E27FC236}">
                      <a16:creationId xmlns:a16="http://schemas.microsoft.com/office/drawing/2014/main" id="{159E256D-13CC-FF4D-8A26-3669CD9D0A43}"/>
                    </a:ext>
                  </a:extLst>
                </p:cNvPr>
                <p:cNvSpPr>
                  <a:spLocks/>
                </p:cNvSpPr>
                <p:nvPr/>
              </p:nvSpPr>
              <p:spPr bwMode="auto">
                <a:xfrm>
                  <a:off x="5400675" y="3125788"/>
                  <a:ext cx="989013" cy="989013"/>
                </a:xfrm>
                <a:custGeom>
                  <a:avLst/>
                  <a:gdLst>
                    <a:gd name="connsiteX0" fmla="*/ 698138 w 989013"/>
                    <a:gd name="connsiteY0" fmla="*/ 479425 h 989013"/>
                    <a:gd name="connsiteX1" fmla="*/ 698851 w 989013"/>
                    <a:gd name="connsiteY1" fmla="*/ 479425 h 989013"/>
                    <a:gd name="connsiteX2" fmla="*/ 705980 w 989013"/>
                    <a:gd name="connsiteY2" fmla="*/ 482284 h 989013"/>
                    <a:gd name="connsiteX3" fmla="*/ 708832 w 989013"/>
                    <a:gd name="connsiteY3" fmla="*/ 488716 h 989013"/>
                    <a:gd name="connsiteX4" fmla="*/ 708832 w 989013"/>
                    <a:gd name="connsiteY4" fmla="*/ 491575 h 989013"/>
                    <a:gd name="connsiteX5" fmla="*/ 709545 w 989013"/>
                    <a:gd name="connsiteY5" fmla="*/ 492290 h 989013"/>
                    <a:gd name="connsiteX6" fmla="*/ 708832 w 989013"/>
                    <a:gd name="connsiteY6" fmla="*/ 493719 h 989013"/>
                    <a:gd name="connsiteX7" fmla="*/ 691009 w 989013"/>
                    <a:gd name="connsiteY7" fmla="*/ 580199 h 989013"/>
                    <a:gd name="connsiteX8" fmla="*/ 790819 w 989013"/>
                    <a:gd name="connsiteY8" fmla="*/ 679544 h 989013"/>
                    <a:gd name="connsiteX9" fmla="*/ 891342 w 989013"/>
                    <a:gd name="connsiteY9" fmla="*/ 580199 h 989013"/>
                    <a:gd name="connsiteX10" fmla="*/ 873519 w 989013"/>
                    <a:gd name="connsiteY10" fmla="*/ 493719 h 989013"/>
                    <a:gd name="connsiteX11" fmla="*/ 872806 w 989013"/>
                    <a:gd name="connsiteY11" fmla="*/ 492290 h 989013"/>
                    <a:gd name="connsiteX12" fmla="*/ 872806 w 989013"/>
                    <a:gd name="connsiteY12" fmla="*/ 491575 h 989013"/>
                    <a:gd name="connsiteX13" fmla="*/ 872806 w 989013"/>
                    <a:gd name="connsiteY13" fmla="*/ 490146 h 989013"/>
                    <a:gd name="connsiteX14" fmla="*/ 883500 w 989013"/>
                    <a:gd name="connsiteY14" fmla="*/ 480140 h 989013"/>
                    <a:gd name="connsiteX15" fmla="*/ 989013 w 989013"/>
                    <a:gd name="connsiteY15" fmla="*/ 487287 h 989013"/>
                    <a:gd name="connsiteX16" fmla="*/ 989013 w 989013"/>
                    <a:gd name="connsiteY16" fmla="*/ 973290 h 989013"/>
                    <a:gd name="connsiteX17" fmla="*/ 974042 w 989013"/>
                    <a:gd name="connsiteY17" fmla="*/ 989013 h 989013"/>
                    <a:gd name="connsiteX18" fmla="*/ 514915 w 989013"/>
                    <a:gd name="connsiteY18" fmla="*/ 989013 h 989013"/>
                    <a:gd name="connsiteX19" fmla="*/ 522758 w 989013"/>
                    <a:gd name="connsiteY19" fmla="*/ 876804 h 989013"/>
                    <a:gd name="connsiteX20" fmla="*/ 484972 w 989013"/>
                    <a:gd name="connsiteY20" fmla="*/ 834636 h 989013"/>
                    <a:gd name="connsiteX21" fmla="*/ 484259 w 989013"/>
                    <a:gd name="connsiteY21" fmla="*/ 834636 h 989013"/>
                    <a:gd name="connsiteX22" fmla="*/ 470001 w 989013"/>
                    <a:gd name="connsiteY22" fmla="*/ 836780 h 989013"/>
                    <a:gd name="connsiteX23" fmla="*/ 392291 w 989013"/>
                    <a:gd name="connsiteY23" fmla="*/ 852504 h 989013"/>
                    <a:gd name="connsiteX24" fmla="*/ 323850 w 989013"/>
                    <a:gd name="connsiteY24" fmla="*/ 783177 h 989013"/>
                    <a:gd name="connsiteX25" fmla="*/ 392291 w 989013"/>
                    <a:gd name="connsiteY25" fmla="*/ 713850 h 989013"/>
                    <a:gd name="connsiteX26" fmla="*/ 469288 w 989013"/>
                    <a:gd name="connsiteY26" fmla="*/ 729574 h 989013"/>
                    <a:gd name="connsiteX27" fmla="*/ 471427 w 989013"/>
                    <a:gd name="connsiteY27" fmla="*/ 730288 h 989013"/>
                    <a:gd name="connsiteX28" fmla="*/ 484259 w 989013"/>
                    <a:gd name="connsiteY28" fmla="*/ 732432 h 989013"/>
                    <a:gd name="connsiteX29" fmla="*/ 484972 w 989013"/>
                    <a:gd name="connsiteY29" fmla="*/ 732432 h 989013"/>
                    <a:gd name="connsiteX30" fmla="*/ 523470 w 989013"/>
                    <a:gd name="connsiteY30" fmla="*/ 689550 h 989013"/>
                    <a:gd name="connsiteX31" fmla="*/ 507073 w 989013"/>
                    <a:gd name="connsiteY31" fmla="*/ 495863 h 989013"/>
                    <a:gd name="connsiteX32" fmla="*/ 698138 w 989013"/>
                    <a:gd name="connsiteY32" fmla="*/ 479425 h 989013"/>
                    <a:gd name="connsiteX33" fmla="*/ 14966 w 989013"/>
                    <a:gd name="connsiteY33" fmla="*/ 0 h 989013"/>
                    <a:gd name="connsiteX34" fmla="*/ 461085 w 989013"/>
                    <a:gd name="connsiteY34" fmla="*/ 0 h 989013"/>
                    <a:gd name="connsiteX35" fmla="*/ 456096 w 989013"/>
                    <a:gd name="connsiteY35" fmla="*/ 87026 h 989013"/>
                    <a:gd name="connsiteX36" fmla="*/ 492441 w 989013"/>
                    <a:gd name="connsiteY36" fmla="*/ 129112 h 989013"/>
                    <a:gd name="connsiteX37" fmla="*/ 508120 w 989013"/>
                    <a:gd name="connsiteY37" fmla="*/ 128399 h 989013"/>
                    <a:gd name="connsiteX38" fmla="*/ 509545 w 989013"/>
                    <a:gd name="connsiteY38" fmla="*/ 127685 h 989013"/>
                    <a:gd name="connsiteX39" fmla="*/ 585799 w 989013"/>
                    <a:gd name="connsiteY39" fmla="*/ 111279 h 989013"/>
                    <a:gd name="connsiteX40" fmla="*/ 655638 w 989013"/>
                    <a:gd name="connsiteY40" fmla="*/ 181185 h 989013"/>
                    <a:gd name="connsiteX41" fmla="*/ 585799 w 989013"/>
                    <a:gd name="connsiteY41" fmla="*/ 251091 h 989013"/>
                    <a:gd name="connsiteX42" fmla="*/ 509545 w 989013"/>
                    <a:gd name="connsiteY42" fmla="*/ 235398 h 989013"/>
                    <a:gd name="connsiteX43" fmla="*/ 508120 w 989013"/>
                    <a:gd name="connsiteY43" fmla="*/ 234684 h 989013"/>
                    <a:gd name="connsiteX44" fmla="*/ 492441 w 989013"/>
                    <a:gd name="connsiteY44" fmla="*/ 233258 h 989013"/>
                    <a:gd name="connsiteX45" fmla="*/ 466073 w 989013"/>
                    <a:gd name="connsiteY45" fmla="*/ 245384 h 989013"/>
                    <a:gd name="connsiteX46" fmla="*/ 455384 w 989013"/>
                    <a:gd name="connsiteY46" fmla="*/ 275344 h 989013"/>
                    <a:gd name="connsiteX47" fmla="*/ 471775 w 989013"/>
                    <a:gd name="connsiteY47" fmla="*/ 469369 h 989013"/>
                    <a:gd name="connsiteX48" fmla="*/ 280784 w 989013"/>
                    <a:gd name="connsiteY48" fmla="*/ 485775 h 989013"/>
                    <a:gd name="connsiteX49" fmla="*/ 270095 w 989013"/>
                    <a:gd name="connsiteY49" fmla="*/ 476502 h 989013"/>
                    <a:gd name="connsiteX50" fmla="*/ 270807 w 989013"/>
                    <a:gd name="connsiteY50" fmla="*/ 470795 h 989013"/>
                    <a:gd name="connsiteX51" fmla="*/ 288623 w 989013"/>
                    <a:gd name="connsiteY51" fmla="*/ 385196 h 989013"/>
                    <a:gd name="connsiteX52" fmla="*/ 188140 w 989013"/>
                    <a:gd name="connsiteY52" fmla="*/ 285331 h 989013"/>
                    <a:gd name="connsiteX53" fmla="*/ 88369 w 989013"/>
                    <a:gd name="connsiteY53" fmla="*/ 385196 h 989013"/>
                    <a:gd name="connsiteX54" fmla="*/ 106185 w 989013"/>
                    <a:gd name="connsiteY54" fmla="*/ 470795 h 989013"/>
                    <a:gd name="connsiteX55" fmla="*/ 106185 w 989013"/>
                    <a:gd name="connsiteY55" fmla="*/ 475075 h 989013"/>
                    <a:gd name="connsiteX56" fmla="*/ 95495 w 989013"/>
                    <a:gd name="connsiteY56" fmla="*/ 484348 h 989013"/>
                    <a:gd name="connsiteX57" fmla="*/ 0 w 989013"/>
                    <a:gd name="connsiteY57" fmla="*/ 478642 h 989013"/>
                    <a:gd name="connsiteX58" fmla="*/ 0 w 989013"/>
                    <a:gd name="connsiteY58" fmla="*/ 15693 h 989013"/>
                    <a:gd name="connsiteX59" fmla="*/ 14966 w 989013"/>
                    <a:gd name="connsiteY59" fmla="*/ 0 h 98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89013" h="989013">
                      <a:moveTo>
                        <a:pt x="698138" y="479425"/>
                      </a:moveTo>
                      <a:cubicBezTo>
                        <a:pt x="698851" y="479425"/>
                        <a:pt x="698851" y="479425"/>
                        <a:pt x="698851" y="479425"/>
                      </a:cubicBezTo>
                      <a:cubicBezTo>
                        <a:pt x="702416" y="479425"/>
                        <a:pt x="704554" y="480855"/>
                        <a:pt x="705980" y="482284"/>
                      </a:cubicBezTo>
                      <a:cubicBezTo>
                        <a:pt x="708119" y="483713"/>
                        <a:pt x="708832" y="486572"/>
                        <a:pt x="708832" y="488716"/>
                      </a:cubicBezTo>
                      <a:cubicBezTo>
                        <a:pt x="708832" y="491575"/>
                        <a:pt x="708832" y="491575"/>
                        <a:pt x="708832" y="491575"/>
                      </a:cubicBezTo>
                      <a:cubicBezTo>
                        <a:pt x="709545" y="492290"/>
                        <a:pt x="709545" y="492290"/>
                        <a:pt x="709545" y="492290"/>
                      </a:cubicBezTo>
                      <a:cubicBezTo>
                        <a:pt x="708832" y="493005"/>
                        <a:pt x="708832" y="493719"/>
                        <a:pt x="708832" y="493719"/>
                      </a:cubicBezTo>
                      <a:cubicBezTo>
                        <a:pt x="698138" y="524452"/>
                        <a:pt x="691009" y="557328"/>
                        <a:pt x="691009" y="580199"/>
                      </a:cubicBezTo>
                      <a:cubicBezTo>
                        <a:pt x="691009" y="634517"/>
                        <a:pt x="735923" y="679544"/>
                        <a:pt x="790819" y="679544"/>
                      </a:cubicBezTo>
                      <a:cubicBezTo>
                        <a:pt x="846427" y="679544"/>
                        <a:pt x="891342" y="634517"/>
                        <a:pt x="891342" y="580199"/>
                      </a:cubicBezTo>
                      <a:cubicBezTo>
                        <a:pt x="891342" y="557328"/>
                        <a:pt x="884213" y="525167"/>
                        <a:pt x="873519" y="493719"/>
                      </a:cubicBezTo>
                      <a:cubicBezTo>
                        <a:pt x="872806" y="493005"/>
                        <a:pt x="872806" y="492290"/>
                        <a:pt x="872806" y="492290"/>
                      </a:cubicBezTo>
                      <a:cubicBezTo>
                        <a:pt x="872806" y="491575"/>
                        <a:pt x="872806" y="491575"/>
                        <a:pt x="872806" y="491575"/>
                      </a:cubicBezTo>
                      <a:cubicBezTo>
                        <a:pt x="872806" y="490146"/>
                        <a:pt x="872806" y="490146"/>
                        <a:pt x="872806" y="490146"/>
                      </a:cubicBezTo>
                      <a:cubicBezTo>
                        <a:pt x="873519" y="485143"/>
                        <a:pt x="877083" y="480140"/>
                        <a:pt x="883500" y="480140"/>
                      </a:cubicBezTo>
                      <a:cubicBezTo>
                        <a:pt x="924137" y="482284"/>
                        <a:pt x="957644" y="484428"/>
                        <a:pt x="989013" y="487287"/>
                      </a:cubicBezTo>
                      <a:cubicBezTo>
                        <a:pt x="989013" y="973290"/>
                        <a:pt x="989013" y="973290"/>
                        <a:pt x="989013" y="973290"/>
                      </a:cubicBezTo>
                      <a:cubicBezTo>
                        <a:pt x="989013" y="981866"/>
                        <a:pt x="981884" y="989013"/>
                        <a:pt x="974042" y="989013"/>
                      </a:cubicBezTo>
                      <a:cubicBezTo>
                        <a:pt x="514915" y="989013"/>
                        <a:pt x="514915" y="989013"/>
                        <a:pt x="514915" y="989013"/>
                      </a:cubicBezTo>
                      <a:cubicBezTo>
                        <a:pt x="519193" y="950419"/>
                        <a:pt x="521332" y="913254"/>
                        <a:pt x="522758" y="876804"/>
                      </a:cubicBezTo>
                      <a:cubicBezTo>
                        <a:pt x="524183" y="854648"/>
                        <a:pt x="507786" y="836065"/>
                        <a:pt x="484972" y="834636"/>
                      </a:cubicBezTo>
                      <a:cubicBezTo>
                        <a:pt x="484259" y="834636"/>
                        <a:pt x="484259" y="834636"/>
                        <a:pt x="484259" y="834636"/>
                      </a:cubicBezTo>
                      <a:cubicBezTo>
                        <a:pt x="479982" y="834636"/>
                        <a:pt x="474991" y="834636"/>
                        <a:pt x="470001" y="836780"/>
                      </a:cubicBezTo>
                      <a:cubicBezTo>
                        <a:pt x="441484" y="846786"/>
                        <a:pt x="412253" y="852504"/>
                        <a:pt x="392291" y="852504"/>
                      </a:cubicBezTo>
                      <a:cubicBezTo>
                        <a:pt x="353793" y="852504"/>
                        <a:pt x="323850" y="821056"/>
                        <a:pt x="323850" y="783177"/>
                      </a:cubicBezTo>
                      <a:cubicBezTo>
                        <a:pt x="323850" y="744582"/>
                        <a:pt x="353793" y="713850"/>
                        <a:pt x="392291" y="713850"/>
                      </a:cubicBezTo>
                      <a:cubicBezTo>
                        <a:pt x="412966" y="713850"/>
                        <a:pt x="442909" y="719568"/>
                        <a:pt x="469288" y="729574"/>
                      </a:cubicBezTo>
                      <a:cubicBezTo>
                        <a:pt x="471427" y="730288"/>
                        <a:pt x="471427" y="730288"/>
                        <a:pt x="471427" y="730288"/>
                      </a:cubicBezTo>
                      <a:cubicBezTo>
                        <a:pt x="474991" y="731003"/>
                        <a:pt x="479982" y="732432"/>
                        <a:pt x="484259" y="732432"/>
                      </a:cubicBezTo>
                      <a:cubicBezTo>
                        <a:pt x="484972" y="732432"/>
                        <a:pt x="484972" y="732432"/>
                        <a:pt x="484972" y="732432"/>
                      </a:cubicBezTo>
                      <a:cubicBezTo>
                        <a:pt x="507786" y="731003"/>
                        <a:pt x="524896" y="711706"/>
                        <a:pt x="523470" y="689550"/>
                      </a:cubicBezTo>
                      <a:cubicBezTo>
                        <a:pt x="520619" y="620938"/>
                        <a:pt x="515628" y="558043"/>
                        <a:pt x="507073" y="495863"/>
                      </a:cubicBezTo>
                      <a:cubicBezTo>
                        <a:pt x="568385" y="487287"/>
                        <a:pt x="631123" y="482284"/>
                        <a:pt x="698138" y="479425"/>
                      </a:cubicBezTo>
                      <a:close/>
                      <a:moveTo>
                        <a:pt x="14966" y="0"/>
                      </a:moveTo>
                      <a:cubicBezTo>
                        <a:pt x="14966" y="0"/>
                        <a:pt x="14966" y="0"/>
                        <a:pt x="461085" y="0"/>
                      </a:cubicBezTo>
                      <a:cubicBezTo>
                        <a:pt x="458234" y="31386"/>
                        <a:pt x="456809" y="59920"/>
                        <a:pt x="456096" y="87026"/>
                      </a:cubicBezTo>
                      <a:cubicBezTo>
                        <a:pt x="454671" y="109139"/>
                        <a:pt x="471062" y="126972"/>
                        <a:pt x="492441" y="129112"/>
                      </a:cubicBezTo>
                      <a:cubicBezTo>
                        <a:pt x="498143" y="130539"/>
                        <a:pt x="503844" y="129112"/>
                        <a:pt x="508120" y="128399"/>
                      </a:cubicBezTo>
                      <a:cubicBezTo>
                        <a:pt x="508120" y="128399"/>
                        <a:pt x="508120" y="128399"/>
                        <a:pt x="509545" y="127685"/>
                      </a:cubicBezTo>
                      <a:cubicBezTo>
                        <a:pt x="536626" y="117699"/>
                        <a:pt x="566557" y="111279"/>
                        <a:pt x="585799" y="111279"/>
                      </a:cubicBezTo>
                      <a:cubicBezTo>
                        <a:pt x="624282" y="111279"/>
                        <a:pt x="655638" y="142665"/>
                        <a:pt x="655638" y="181185"/>
                      </a:cubicBezTo>
                      <a:cubicBezTo>
                        <a:pt x="655638" y="219705"/>
                        <a:pt x="624282" y="251091"/>
                        <a:pt x="585799" y="251091"/>
                      </a:cubicBezTo>
                      <a:cubicBezTo>
                        <a:pt x="566557" y="251091"/>
                        <a:pt x="536626" y="244671"/>
                        <a:pt x="509545" y="235398"/>
                      </a:cubicBezTo>
                      <a:cubicBezTo>
                        <a:pt x="509545" y="235398"/>
                        <a:pt x="509545" y="235398"/>
                        <a:pt x="508120" y="234684"/>
                      </a:cubicBezTo>
                      <a:cubicBezTo>
                        <a:pt x="503844" y="233258"/>
                        <a:pt x="498855" y="232544"/>
                        <a:pt x="492441" y="233258"/>
                      </a:cubicBezTo>
                      <a:cubicBezTo>
                        <a:pt x="482464" y="233971"/>
                        <a:pt x="473200" y="238251"/>
                        <a:pt x="466073" y="245384"/>
                      </a:cubicBezTo>
                      <a:cubicBezTo>
                        <a:pt x="458947" y="253944"/>
                        <a:pt x="454671" y="264644"/>
                        <a:pt x="455384" y="275344"/>
                      </a:cubicBezTo>
                      <a:cubicBezTo>
                        <a:pt x="458234" y="343823"/>
                        <a:pt x="463223" y="407309"/>
                        <a:pt x="471775" y="469369"/>
                      </a:cubicBezTo>
                      <a:cubicBezTo>
                        <a:pt x="410487" y="477215"/>
                        <a:pt x="347773" y="482922"/>
                        <a:pt x="280784" y="485775"/>
                      </a:cubicBezTo>
                      <a:cubicBezTo>
                        <a:pt x="274370" y="485775"/>
                        <a:pt x="270095" y="480069"/>
                        <a:pt x="270095" y="476502"/>
                      </a:cubicBezTo>
                      <a:cubicBezTo>
                        <a:pt x="270095" y="475075"/>
                        <a:pt x="270095" y="472935"/>
                        <a:pt x="270807" y="470795"/>
                      </a:cubicBezTo>
                      <a:cubicBezTo>
                        <a:pt x="281497" y="440836"/>
                        <a:pt x="288623" y="408023"/>
                        <a:pt x="288623" y="385196"/>
                      </a:cubicBezTo>
                      <a:cubicBezTo>
                        <a:pt x="288623" y="330270"/>
                        <a:pt x="243727" y="285331"/>
                        <a:pt x="188140" y="285331"/>
                      </a:cubicBezTo>
                      <a:cubicBezTo>
                        <a:pt x="133266" y="285331"/>
                        <a:pt x="88369" y="330270"/>
                        <a:pt x="88369" y="385196"/>
                      </a:cubicBezTo>
                      <a:cubicBezTo>
                        <a:pt x="88369" y="408023"/>
                        <a:pt x="95495" y="440836"/>
                        <a:pt x="106185" y="470795"/>
                      </a:cubicBezTo>
                      <a:cubicBezTo>
                        <a:pt x="106185" y="472222"/>
                        <a:pt x="106185" y="473649"/>
                        <a:pt x="106185" y="475075"/>
                      </a:cubicBezTo>
                      <a:cubicBezTo>
                        <a:pt x="106185" y="480069"/>
                        <a:pt x="101909" y="485062"/>
                        <a:pt x="95495" y="484348"/>
                      </a:cubicBezTo>
                      <a:cubicBezTo>
                        <a:pt x="62001" y="482922"/>
                        <a:pt x="29219" y="480782"/>
                        <a:pt x="0" y="478642"/>
                      </a:cubicBezTo>
                      <a:cubicBezTo>
                        <a:pt x="0" y="478642"/>
                        <a:pt x="0" y="478642"/>
                        <a:pt x="0" y="15693"/>
                      </a:cubicBezTo>
                      <a:cubicBezTo>
                        <a:pt x="0" y="7133"/>
                        <a:pt x="6414" y="0"/>
                        <a:pt x="14966" y="0"/>
                      </a:cubicBezTo>
                      <a:close/>
                    </a:path>
                  </a:pathLst>
                </a:custGeom>
                <a:solidFill>
                  <a:srgbClr val="15030A"/>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Freeform 28">
                  <a:extLst>
                    <a:ext uri="{FF2B5EF4-FFF2-40B4-BE49-F238E27FC236}">
                      <a16:creationId xmlns:a16="http://schemas.microsoft.com/office/drawing/2014/main" id="{E57062C4-761D-CC69-949F-5E77A242A292}"/>
                    </a:ext>
                  </a:extLst>
                </p:cNvPr>
                <p:cNvSpPr>
                  <a:spLocks/>
                </p:cNvSpPr>
                <p:nvPr/>
              </p:nvSpPr>
              <p:spPr bwMode="auto">
                <a:xfrm>
                  <a:off x="5337174" y="2626973"/>
                  <a:ext cx="1572528" cy="1549740"/>
                </a:xfrm>
                <a:custGeom>
                  <a:avLst/>
                  <a:gdLst>
                    <a:gd name="connsiteX0" fmla="*/ 251519 w 1572528"/>
                    <a:gd name="connsiteY0" fmla="*/ 813140 h 1549740"/>
                    <a:gd name="connsiteX1" fmla="*/ 321313 w 1572528"/>
                    <a:gd name="connsiteY1" fmla="*/ 883822 h 1549740"/>
                    <a:gd name="connsiteX2" fmla="*/ 305645 w 1572528"/>
                    <a:gd name="connsiteY2" fmla="*/ 960215 h 1549740"/>
                    <a:gd name="connsiteX3" fmla="*/ 304933 w 1572528"/>
                    <a:gd name="connsiteY3" fmla="*/ 961643 h 1549740"/>
                    <a:gd name="connsiteX4" fmla="*/ 302796 w 1572528"/>
                    <a:gd name="connsiteY4" fmla="*/ 975922 h 1549740"/>
                    <a:gd name="connsiteX5" fmla="*/ 302796 w 1572528"/>
                    <a:gd name="connsiteY5" fmla="*/ 976636 h 1549740"/>
                    <a:gd name="connsiteX6" fmla="*/ 345528 w 1572528"/>
                    <a:gd name="connsiteY6" fmla="*/ 1014476 h 1549740"/>
                    <a:gd name="connsiteX7" fmla="*/ 539244 w 1572528"/>
                    <a:gd name="connsiteY7" fmla="*/ 998055 h 1549740"/>
                    <a:gd name="connsiteX8" fmla="*/ 555625 w 1572528"/>
                    <a:gd name="connsiteY8" fmla="*/ 1189395 h 1549740"/>
                    <a:gd name="connsiteX9" fmla="*/ 545654 w 1572528"/>
                    <a:gd name="connsiteY9" fmla="*/ 1200104 h 1549740"/>
                    <a:gd name="connsiteX10" fmla="*/ 541381 w 1572528"/>
                    <a:gd name="connsiteY10" fmla="*/ 1199390 h 1549740"/>
                    <a:gd name="connsiteX11" fmla="*/ 455206 w 1572528"/>
                    <a:gd name="connsiteY11" fmla="*/ 1181541 h 1549740"/>
                    <a:gd name="connsiteX12" fmla="*/ 355499 w 1572528"/>
                    <a:gd name="connsiteY12" fmla="*/ 1281495 h 1549740"/>
                    <a:gd name="connsiteX13" fmla="*/ 455206 w 1572528"/>
                    <a:gd name="connsiteY13" fmla="*/ 1381449 h 1549740"/>
                    <a:gd name="connsiteX14" fmla="*/ 541381 w 1572528"/>
                    <a:gd name="connsiteY14" fmla="*/ 1364314 h 1549740"/>
                    <a:gd name="connsiteX15" fmla="*/ 545654 w 1572528"/>
                    <a:gd name="connsiteY15" fmla="*/ 1363600 h 1549740"/>
                    <a:gd name="connsiteX16" fmla="*/ 554913 w 1572528"/>
                    <a:gd name="connsiteY16" fmla="*/ 1374309 h 1549740"/>
                    <a:gd name="connsiteX17" fmla="*/ 547078 w 1572528"/>
                    <a:gd name="connsiteY17" fmla="*/ 1487828 h 1549740"/>
                    <a:gd name="connsiteX18" fmla="*/ 78456 w 1572528"/>
                    <a:gd name="connsiteY18" fmla="*/ 1487828 h 1549740"/>
                    <a:gd name="connsiteX19" fmla="*/ 63500 w 1572528"/>
                    <a:gd name="connsiteY19" fmla="*/ 1472121 h 1549740"/>
                    <a:gd name="connsiteX20" fmla="*/ 63500 w 1572528"/>
                    <a:gd name="connsiteY20" fmla="*/ 1008050 h 1549740"/>
                    <a:gd name="connsiteX21" fmla="*/ 157509 w 1572528"/>
                    <a:gd name="connsiteY21" fmla="*/ 1013762 h 1549740"/>
                    <a:gd name="connsiteX22" fmla="*/ 199529 w 1572528"/>
                    <a:gd name="connsiteY22" fmla="*/ 975922 h 1549740"/>
                    <a:gd name="connsiteX23" fmla="*/ 200241 w 1572528"/>
                    <a:gd name="connsiteY23" fmla="*/ 974494 h 1549740"/>
                    <a:gd name="connsiteX24" fmla="*/ 198816 w 1572528"/>
                    <a:gd name="connsiteY24" fmla="*/ 961643 h 1549740"/>
                    <a:gd name="connsiteX25" fmla="*/ 198104 w 1572528"/>
                    <a:gd name="connsiteY25" fmla="*/ 960215 h 1549740"/>
                    <a:gd name="connsiteX26" fmla="*/ 182436 w 1572528"/>
                    <a:gd name="connsiteY26" fmla="*/ 883822 h 1549740"/>
                    <a:gd name="connsiteX27" fmla="*/ 251519 w 1572528"/>
                    <a:gd name="connsiteY27" fmla="*/ 813140 h 1549740"/>
                    <a:gd name="connsiteX28" fmla="*/ 31750 w 1572528"/>
                    <a:gd name="connsiteY28" fmla="*/ 467065 h 1549740"/>
                    <a:gd name="connsiteX29" fmla="*/ 31750 w 1572528"/>
                    <a:gd name="connsiteY29" fmla="*/ 1517990 h 1549740"/>
                    <a:gd name="connsiteX30" fmla="*/ 1084263 w 1572528"/>
                    <a:gd name="connsiteY30" fmla="*/ 1517990 h 1549740"/>
                    <a:gd name="connsiteX31" fmla="*/ 1084263 w 1572528"/>
                    <a:gd name="connsiteY31" fmla="*/ 958638 h 1549740"/>
                    <a:gd name="connsiteX32" fmla="*/ 949216 w 1572528"/>
                    <a:gd name="connsiteY32" fmla="*/ 950077 h 1549740"/>
                    <a:gd name="connsiteX33" fmla="*/ 905629 w 1572528"/>
                    <a:gd name="connsiteY33" fmla="*/ 986463 h 1549740"/>
                    <a:gd name="connsiteX34" fmla="*/ 907773 w 1572528"/>
                    <a:gd name="connsiteY34" fmla="*/ 1002873 h 1549740"/>
                    <a:gd name="connsiteX35" fmla="*/ 923492 w 1572528"/>
                    <a:gd name="connsiteY35" fmla="*/ 1080640 h 1549740"/>
                    <a:gd name="connsiteX36" fmla="*/ 854182 w 1572528"/>
                    <a:gd name="connsiteY36" fmla="*/ 1149845 h 1549740"/>
                    <a:gd name="connsiteX37" fmla="*/ 784158 w 1572528"/>
                    <a:gd name="connsiteY37" fmla="*/ 1080640 h 1549740"/>
                    <a:gd name="connsiteX38" fmla="*/ 799877 w 1572528"/>
                    <a:gd name="connsiteY38" fmla="*/ 1002873 h 1549740"/>
                    <a:gd name="connsiteX39" fmla="*/ 800592 w 1572528"/>
                    <a:gd name="connsiteY39" fmla="*/ 1001446 h 1549740"/>
                    <a:gd name="connsiteX40" fmla="*/ 802021 w 1572528"/>
                    <a:gd name="connsiteY40" fmla="*/ 986463 h 1549740"/>
                    <a:gd name="connsiteX41" fmla="*/ 789159 w 1572528"/>
                    <a:gd name="connsiteY41" fmla="*/ 960065 h 1549740"/>
                    <a:gd name="connsiteX42" fmla="*/ 759863 w 1572528"/>
                    <a:gd name="connsiteY42" fmla="*/ 949363 h 1549740"/>
                    <a:gd name="connsiteX43" fmla="*/ 564795 w 1572528"/>
                    <a:gd name="connsiteY43" fmla="*/ 965773 h 1549740"/>
                    <a:gd name="connsiteX44" fmla="*/ 549075 w 1572528"/>
                    <a:gd name="connsiteY44" fmla="*/ 773139 h 1549740"/>
                    <a:gd name="connsiteX45" fmla="*/ 548360 w 1572528"/>
                    <a:gd name="connsiteY45" fmla="*/ 773139 h 1549740"/>
                    <a:gd name="connsiteX46" fmla="*/ 551219 w 1572528"/>
                    <a:gd name="connsiteY46" fmla="*/ 766004 h 1549740"/>
                    <a:gd name="connsiteX47" fmla="*/ 557649 w 1572528"/>
                    <a:gd name="connsiteY47" fmla="*/ 762437 h 1549740"/>
                    <a:gd name="connsiteX48" fmla="*/ 559079 w 1572528"/>
                    <a:gd name="connsiteY48" fmla="*/ 762437 h 1549740"/>
                    <a:gd name="connsiteX49" fmla="*/ 560508 w 1572528"/>
                    <a:gd name="connsiteY49" fmla="*/ 762437 h 1549740"/>
                    <a:gd name="connsiteX50" fmla="*/ 563366 w 1572528"/>
                    <a:gd name="connsiteY50" fmla="*/ 763151 h 1549740"/>
                    <a:gd name="connsiteX51" fmla="*/ 649110 w 1572528"/>
                    <a:gd name="connsiteY51" fmla="*/ 780274 h 1549740"/>
                    <a:gd name="connsiteX52" fmla="*/ 749860 w 1572528"/>
                    <a:gd name="connsiteY52" fmla="*/ 680389 h 1549740"/>
                    <a:gd name="connsiteX53" fmla="*/ 649110 w 1572528"/>
                    <a:gd name="connsiteY53" fmla="*/ 579792 h 1549740"/>
                    <a:gd name="connsiteX54" fmla="*/ 563366 w 1572528"/>
                    <a:gd name="connsiteY54" fmla="*/ 598342 h 1549740"/>
                    <a:gd name="connsiteX55" fmla="*/ 561222 w 1572528"/>
                    <a:gd name="connsiteY55" fmla="*/ 598342 h 1549740"/>
                    <a:gd name="connsiteX56" fmla="*/ 559079 w 1572528"/>
                    <a:gd name="connsiteY56" fmla="*/ 598342 h 1549740"/>
                    <a:gd name="connsiteX57" fmla="*/ 549790 w 1572528"/>
                    <a:gd name="connsiteY57" fmla="*/ 587640 h 1549740"/>
                    <a:gd name="connsiteX58" fmla="*/ 549790 w 1572528"/>
                    <a:gd name="connsiteY58" fmla="*/ 586926 h 1549740"/>
                    <a:gd name="connsiteX59" fmla="*/ 556935 w 1572528"/>
                    <a:gd name="connsiteY59" fmla="*/ 467065 h 1549740"/>
                    <a:gd name="connsiteX60" fmla="*/ 31750 w 1572528"/>
                    <a:gd name="connsiteY60" fmla="*/ 467065 h 1549740"/>
                    <a:gd name="connsiteX61" fmla="*/ 20704 w 1572528"/>
                    <a:gd name="connsiteY61" fmla="*/ 435315 h 1549740"/>
                    <a:gd name="connsiteX62" fmla="*/ 558998 w 1572528"/>
                    <a:gd name="connsiteY62" fmla="*/ 435315 h 1549740"/>
                    <a:gd name="connsiteX63" fmla="*/ 591124 w 1572528"/>
                    <a:gd name="connsiteY63" fmla="*/ 435315 h 1549740"/>
                    <a:gd name="connsiteX64" fmla="*/ 588268 w 1572528"/>
                    <a:gd name="connsiteY64" fmla="*/ 466727 h 1549740"/>
                    <a:gd name="connsiteX65" fmla="*/ 583271 w 1572528"/>
                    <a:gd name="connsiteY65" fmla="*/ 529552 h 1549740"/>
                    <a:gd name="connsiteX66" fmla="*/ 582557 w 1572528"/>
                    <a:gd name="connsiteY66" fmla="*/ 529552 h 1549740"/>
                    <a:gd name="connsiteX67" fmla="*/ 581843 w 1572528"/>
                    <a:gd name="connsiteY67" fmla="*/ 546686 h 1549740"/>
                    <a:gd name="connsiteX68" fmla="*/ 581843 w 1572528"/>
                    <a:gd name="connsiteY68" fmla="*/ 547400 h 1549740"/>
                    <a:gd name="connsiteX69" fmla="*/ 581129 w 1572528"/>
                    <a:gd name="connsiteY69" fmla="*/ 558823 h 1549740"/>
                    <a:gd name="connsiteX70" fmla="*/ 648237 w 1572528"/>
                    <a:gd name="connsiteY70" fmla="*/ 548114 h 1549740"/>
                    <a:gd name="connsiteX71" fmla="*/ 780312 w 1572528"/>
                    <a:gd name="connsiteY71" fmla="*/ 680189 h 1549740"/>
                    <a:gd name="connsiteX72" fmla="*/ 648237 w 1572528"/>
                    <a:gd name="connsiteY72" fmla="*/ 811550 h 1549740"/>
                    <a:gd name="connsiteX73" fmla="*/ 580415 w 1572528"/>
                    <a:gd name="connsiteY73" fmla="*/ 801555 h 1549740"/>
                    <a:gd name="connsiteX74" fmla="*/ 591124 w 1572528"/>
                    <a:gd name="connsiteY74" fmla="*/ 930774 h 1549740"/>
                    <a:gd name="connsiteX75" fmla="*/ 757467 w 1572528"/>
                    <a:gd name="connsiteY75" fmla="*/ 917923 h 1549740"/>
                    <a:gd name="connsiteX76" fmla="*/ 761036 w 1572528"/>
                    <a:gd name="connsiteY76" fmla="*/ 917923 h 1549740"/>
                    <a:gd name="connsiteX77" fmla="*/ 809583 w 1572528"/>
                    <a:gd name="connsiteY77" fmla="*/ 937199 h 1549740"/>
                    <a:gd name="connsiteX78" fmla="*/ 832428 w 1572528"/>
                    <a:gd name="connsiteY78" fmla="*/ 983604 h 1549740"/>
                    <a:gd name="connsiteX79" fmla="*/ 830286 w 1572528"/>
                    <a:gd name="connsiteY79" fmla="*/ 1007163 h 1549740"/>
                    <a:gd name="connsiteX80" fmla="*/ 829572 w 1572528"/>
                    <a:gd name="connsiteY80" fmla="*/ 1012160 h 1549740"/>
                    <a:gd name="connsiteX81" fmla="*/ 828144 w 1572528"/>
                    <a:gd name="connsiteY81" fmla="*/ 1015016 h 1549740"/>
                    <a:gd name="connsiteX82" fmla="*/ 814580 w 1572528"/>
                    <a:gd name="connsiteY82" fmla="*/ 1080696 h 1549740"/>
                    <a:gd name="connsiteX83" fmla="*/ 853131 w 1572528"/>
                    <a:gd name="connsiteY83" fmla="*/ 1118534 h 1549740"/>
                    <a:gd name="connsiteX84" fmla="*/ 890969 w 1572528"/>
                    <a:gd name="connsiteY84" fmla="*/ 1080696 h 1549740"/>
                    <a:gd name="connsiteX85" fmla="*/ 877405 w 1572528"/>
                    <a:gd name="connsiteY85" fmla="*/ 1013588 h 1549740"/>
                    <a:gd name="connsiteX86" fmla="*/ 877405 w 1572528"/>
                    <a:gd name="connsiteY86" fmla="*/ 1012874 h 1549740"/>
                    <a:gd name="connsiteX87" fmla="*/ 873835 w 1572528"/>
                    <a:gd name="connsiteY87" fmla="*/ 982176 h 1549740"/>
                    <a:gd name="connsiteX88" fmla="*/ 945227 w 1572528"/>
                    <a:gd name="connsiteY88" fmla="*/ 918637 h 1549740"/>
                    <a:gd name="connsiteX89" fmla="*/ 949510 w 1572528"/>
                    <a:gd name="connsiteY89" fmla="*/ 918637 h 1549740"/>
                    <a:gd name="connsiteX90" fmla="*/ 1020188 w 1572528"/>
                    <a:gd name="connsiteY90" fmla="*/ 922207 h 1549740"/>
                    <a:gd name="connsiteX91" fmla="*/ 1083013 w 1572528"/>
                    <a:gd name="connsiteY91" fmla="*/ 926490 h 1549740"/>
                    <a:gd name="connsiteX92" fmla="*/ 1114425 w 1572528"/>
                    <a:gd name="connsiteY92" fmla="*/ 928632 h 1549740"/>
                    <a:gd name="connsiteX93" fmla="*/ 1114425 w 1572528"/>
                    <a:gd name="connsiteY93" fmla="*/ 960758 h 1549740"/>
                    <a:gd name="connsiteX94" fmla="*/ 1114425 w 1572528"/>
                    <a:gd name="connsiteY94" fmla="*/ 1529037 h 1549740"/>
                    <a:gd name="connsiteX95" fmla="*/ 1093722 w 1572528"/>
                    <a:gd name="connsiteY95" fmla="*/ 1549740 h 1549740"/>
                    <a:gd name="connsiteX96" fmla="*/ 20704 w 1572528"/>
                    <a:gd name="connsiteY96" fmla="*/ 1549740 h 1549740"/>
                    <a:gd name="connsiteX97" fmla="*/ 0 w 1572528"/>
                    <a:gd name="connsiteY97" fmla="*/ 1529037 h 1549740"/>
                    <a:gd name="connsiteX98" fmla="*/ 0 w 1572528"/>
                    <a:gd name="connsiteY98" fmla="*/ 456733 h 1549740"/>
                    <a:gd name="connsiteX99" fmla="*/ 20704 w 1572528"/>
                    <a:gd name="connsiteY99" fmla="*/ 435315 h 1549740"/>
                    <a:gd name="connsiteX100" fmla="*/ 1117210 w 1572528"/>
                    <a:gd name="connsiteY100" fmla="*/ 78127 h 1549740"/>
                    <a:gd name="connsiteX101" fmla="*/ 1481067 w 1572528"/>
                    <a:gd name="connsiteY101" fmla="*/ 394922 h 1549740"/>
                    <a:gd name="connsiteX102" fmla="*/ 1482494 w 1572528"/>
                    <a:gd name="connsiteY102" fmla="*/ 416327 h 1549740"/>
                    <a:gd name="connsiteX103" fmla="*/ 1191408 w 1572528"/>
                    <a:gd name="connsiteY103" fmla="*/ 750246 h 1549740"/>
                    <a:gd name="connsiteX104" fmla="*/ 1117924 w 1572528"/>
                    <a:gd name="connsiteY104" fmla="*/ 677468 h 1549740"/>
                    <a:gd name="connsiteX105" fmla="*/ 1060848 w 1572528"/>
                    <a:gd name="connsiteY105" fmla="*/ 676755 h 1549740"/>
                    <a:gd name="connsiteX106" fmla="*/ 1051573 w 1572528"/>
                    <a:gd name="connsiteY106" fmla="*/ 690311 h 1549740"/>
                    <a:gd name="connsiteX107" fmla="*/ 1012334 w 1572528"/>
                    <a:gd name="connsiteY107" fmla="*/ 759521 h 1549740"/>
                    <a:gd name="connsiteX108" fmla="*/ 914592 w 1572528"/>
                    <a:gd name="connsiteY108" fmla="*/ 765943 h 1549740"/>
                    <a:gd name="connsiteX109" fmla="*/ 907457 w 1572528"/>
                    <a:gd name="connsiteY109" fmla="*/ 668193 h 1549740"/>
                    <a:gd name="connsiteX110" fmla="*/ 970241 w 1572528"/>
                    <a:gd name="connsiteY110" fmla="*/ 619675 h 1549740"/>
                    <a:gd name="connsiteX111" fmla="*/ 971667 w 1572528"/>
                    <a:gd name="connsiteY111" fmla="*/ 618961 h 1549740"/>
                    <a:gd name="connsiteX112" fmla="*/ 983083 w 1572528"/>
                    <a:gd name="connsiteY112" fmla="*/ 608972 h 1549740"/>
                    <a:gd name="connsiteX113" fmla="*/ 990217 w 1572528"/>
                    <a:gd name="connsiteY113" fmla="*/ 580432 h 1549740"/>
                    <a:gd name="connsiteX114" fmla="*/ 975235 w 1572528"/>
                    <a:gd name="connsiteY114" fmla="*/ 553319 h 1549740"/>
                    <a:gd name="connsiteX115" fmla="*/ 817563 w 1572528"/>
                    <a:gd name="connsiteY115" fmla="*/ 437732 h 1549740"/>
                    <a:gd name="connsiteX116" fmla="*/ 932428 w 1572528"/>
                    <a:gd name="connsiteY116" fmla="*/ 281475 h 1549740"/>
                    <a:gd name="connsiteX117" fmla="*/ 938849 w 1572528"/>
                    <a:gd name="connsiteY117" fmla="*/ 277908 h 1549740"/>
                    <a:gd name="connsiteX118" fmla="*/ 945983 w 1572528"/>
                    <a:gd name="connsiteY118" fmla="*/ 279335 h 1549740"/>
                    <a:gd name="connsiteX119" fmla="*/ 946697 w 1572528"/>
                    <a:gd name="connsiteY119" fmla="*/ 280048 h 1549740"/>
                    <a:gd name="connsiteX120" fmla="*/ 948124 w 1572528"/>
                    <a:gd name="connsiteY120" fmla="*/ 280762 h 1549740"/>
                    <a:gd name="connsiteX121" fmla="*/ 949551 w 1572528"/>
                    <a:gd name="connsiteY121" fmla="*/ 283616 h 1549740"/>
                    <a:gd name="connsiteX122" fmla="*/ 1003059 w 1572528"/>
                    <a:gd name="connsiteY122" fmla="*/ 352825 h 1549740"/>
                    <a:gd name="connsiteX123" fmla="*/ 1144321 w 1572528"/>
                    <a:gd name="connsiteY123" fmla="*/ 343550 h 1549740"/>
                    <a:gd name="connsiteX124" fmla="*/ 1135046 w 1572528"/>
                    <a:gd name="connsiteY124" fmla="*/ 201563 h 1549740"/>
                    <a:gd name="connsiteX125" fmla="*/ 1058708 w 1572528"/>
                    <a:gd name="connsiteY125" fmla="*/ 158753 h 1549740"/>
                    <a:gd name="connsiteX126" fmla="*/ 1056567 w 1572528"/>
                    <a:gd name="connsiteY126" fmla="*/ 157326 h 1549740"/>
                    <a:gd name="connsiteX127" fmla="*/ 1055140 w 1572528"/>
                    <a:gd name="connsiteY127" fmla="*/ 155899 h 1549740"/>
                    <a:gd name="connsiteX128" fmla="*/ 1054427 w 1572528"/>
                    <a:gd name="connsiteY128" fmla="*/ 142342 h 1549740"/>
                    <a:gd name="connsiteX129" fmla="*/ 1055140 w 1572528"/>
                    <a:gd name="connsiteY129" fmla="*/ 141629 h 1549740"/>
                    <a:gd name="connsiteX130" fmla="*/ 1117210 w 1572528"/>
                    <a:gd name="connsiteY130" fmla="*/ 78127 h 1549740"/>
                    <a:gd name="connsiteX131" fmla="*/ 1115264 w 1572528"/>
                    <a:gd name="connsiteY131" fmla="*/ 36852 h 1549740"/>
                    <a:gd name="connsiteX132" fmla="*/ 1094549 w 1572528"/>
                    <a:gd name="connsiteY132" fmla="*/ 56808 h 1549740"/>
                    <a:gd name="connsiteX133" fmla="*/ 1030976 w 1572528"/>
                    <a:gd name="connsiteY133" fmla="*/ 121667 h 1549740"/>
                    <a:gd name="connsiteX134" fmla="*/ 1019547 w 1572528"/>
                    <a:gd name="connsiteY134" fmla="*/ 150176 h 1549740"/>
                    <a:gd name="connsiteX135" fmla="*/ 1033833 w 1572528"/>
                    <a:gd name="connsiteY135" fmla="*/ 180823 h 1549740"/>
                    <a:gd name="connsiteX136" fmla="*/ 1040976 w 1572528"/>
                    <a:gd name="connsiteY136" fmla="*/ 186525 h 1549740"/>
                    <a:gd name="connsiteX137" fmla="*/ 1045976 w 1572528"/>
                    <a:gd name="connsiteY137" fmla="*/ 189376 h 1549740"/>
                    <a:gd name="connsiteX138" fmla="*/ 1113835 w 1572528"/>
                    <a:gd name="connsiteY138" fmla="*/ 226437 h 1549740"/>
                    <a:gd name="connsiteX139" fmla="*/ 1120264 w 1572528"/>
                    <a:gd name="connsiteY139" fmla="*/ 323368 h 1549740"/>
                    <a:gd name="connsiteX140" fmla="*/ 1023119 w 1572528"/>
                    <a:gd name="connsiteY140" fmla="*/ 329783 h 1549740"/>
                    <a:gd name="connsiteX141" fmla="*/ 976689 w 1572528"/>
                    <a:gd name="connsiteY141" fmla="*/ 269914 h 1549740"/>
                    <a:gd name="connsiteX142" fmla="*/ 968117 w 1572528"/>
                    <a:gd name="connsiteY142" fmla="*/ 258510 h 1549740"/>
                    <a:gd name="connsiteX143" fmla="*/ 965975 w 1572528"/>
                    <a:gd name="connsiteY143" fmla="*/ 256372 h 1549740"/>
                    <a:gd name="connsiteX144" fmla="*/ 935974 w 1572528"/>
                    <a:gd name="connsiteY144" fmla="*/ 247106 h 1549740"/>
                    <a:gd name="connsiteX145" fmla="*/ 908116 w 1572528"/>
                    <a:gd name="connsiteY145" fmla="*/ 262074 h 1549740"/>
                    <a:gd name="connsiteX146" fmla="*/ 930974 w 1572528"/>
                    <a:gd name="connsiteY146" fmla="*/ 282030 h 1549740"/>
                    <a:gd name="connsiteX147" fmla="*/ 906688 w 1572528"/>
                    <a:gd name="connsiteY147" fmla="*/ 262786 h 1549740"/>
                    <a:gd name="connsiteX148" fmla="*/ 790256 w 1572528"/>
                    <a:gd name="connsiteY148" fmla="*/ 420299 h 1549740"/>
                    <a:gd name="connsiteX149" fmla="*/ 773113 w 1572528"/>
                    <a:gd name="connsiteY149" fmla="*/ 446670 h 1549740"/>
                    <a:gd name="connsiteX150" fmla="*/ 799542 w 1572528"/>
                    <a:gd name="connsiteY150" fmla="*/ 464488 h 1549740"/>
                    <a:gd name="connsiteX151" fmla="*/ 955260 w 1572528"/>
                    <a:gd name="connsiteY151" fmla="*/ 577099 h 1549740"/>
                    <a:gd name="connsiteX152" fmla="*/ 955974 w 1572528"/>
                    <a:gd name="connsiteY152" fmla="*/ 577811 h 1549740"/>
                    <a:gd name="connsiteX153" fmla="*/ 955974 w 1572528"/>
                    <a:gd name="connsiteY153" fmla="*/ 578524 h 1549740"/>
                    <a:gd name="connsiteX154" fmla="*/ 956689 w 1572528"/>
                    <a:gd name="connsiteY154" fmla="*/ 578524 h 1549740"/>
                    <a:gd name="connsiteX155" fmla="*/ 958832 w 1572528"/>
                    <a:gd name="connsiteY155" fmla="*/ 582800 h 1549740"/>
                    <a:gd name="connsiteX156" fmla="*/ 958832 w 1572528"/>
                    <a:gd name="connsiteY156" fmla="*/ 583513 h 1549740"/>
                    <a:gd name="connsiteX157" fmla="*/ 958832 w 1572528"/>
                    <a:gd name="connsiteY157" fmla="*/ 584226 h 1549740"/>
                    <a:gd name="connsiteX158" fmla="*/ 957403 w 1572528"/>
                    <a:gd name="connsiteY158" fmla="*/ 589928 h 1549740"/>
                    <a:gd name="connsiteX159" fmla="*/ 956689 w 1572528"/>
                    <a:gd name="connsiteY159" fmla="*/ 590640 h 1549740"/>
                    <a:gd name="connsiteX160" fmla="*/ 955974 w 1572528"/>
                    <a:gd name="connsiteY160" fmla="*/ 592066 h 1549740"/>
                    <a:gd name="connsiteX161" fmla="*/ 953831 w 1572528"/>
                    <a:gd name="connsiteY161" fmla="*/ 592779 h 1549740"/>
                    <a:gd name="connsiteX162" fmla="*/ 883830 w 1572528"/>
                    <a:gd name="connsiteY162" fmla="*/ 647659 h 1549740"/>
                    <a:gd name="connsiteX163" fmla="*/ 894544 w 1572528"/>
                    <a:gd name="connsiteY163" fmla="*/ 789491 h 1549740"/>
                    <a:gd name="connsiteX164" fmla="*/ 1035976 w 1572528"/>
                    <a:gd name="connsiteY164" fmla="*/ 780226 h 1549740"/>
                    <a:gd name="connsiteX165" fmla="*/ 1080977 w 1572528"/>
                    <a:gd name="connsiteY165" fmla="*/ 702539 h 1549740"/>
                    <a:gd name="connsiteX166" fmla="*/ 1081691 w 1572528"/>
                    <a:gd name="connsiteY166" fmla="*/ 700400 h 1549740"/>
                    <a:gd name="connsiteX167" fmla="*/ 1082406 w 1572528"/>
                    <a:gd name="connsiteY167" fmla="*/ 699688 h 1549740"/>
                    <a:gd name="connsiteX168" fmla="*/ 1094549 w 1572528"/>
                    <a:gd name="connsiteY168" fmla="*/ 699688 h 1549740"/>
                    <a:gd name="connsiteX169" fmla="*/ 1095977 w 1572528"/>
                    <a:gd name="connsiteY169" fmla="*/ 700400 h 1549740"/>
                    <a:gd name="connsiteX170" fmla="*/ 1168836 w 1572528"/>
                    <a:gd name="connsiteY170" fmla="*/ 772386 h 1549740"/>
                    <a:gd name="connsiteX171" fmla="*/ 1193122 w 1572528"/>
                    <a:gd name="connsiteY171" fmla="*/ 797331 h 1549740"/>
                    <a:gd name="connsiteX172" fmla="*/ 1505986 w 1572528"/>
                    <a:gd name="connsiteY172" fmla="*/ 438117 h 1549740"/>
                    <a:gd name="connsiteX173" fmla="*/ 1536701 w 1572528"/>
                    <a:gd name="connsiteY173" fmla="*/ 403193 h 1549740"/>
                    <a:gd name="connsiteX174" fmla="*/ 1501700 w 1572528"/>
                    <a:gd name="connsiteY174" fmla="*/ 372546 h 1549740"/>
                    <a:gd name="connsiteX175" fmla="*/ 1115264 w 1572528"/>
                    <a:gd name="connsiteY175" fmla="*/ 36852 h 1549740"/>
                    <a:gd name="connsiteX176" fmla="*/ 1104337 w 1572528"/>
                    <a:gd name="connsiteY176" fmla="*/ 3743 h 1549740"/>
                    <a:gd name="connsiteX177" fmla="*/ 1125754 w 1572528"/>
                    <a:gd name="connsiteY177" fmla="*/ 3743 h 1549740"/>
                    <a:gd name="connsiteX178" fmla="*/ 1522685 w 1572528"/>
                    <a:gd name="connsiteY178" fmla="*/ 348834 h 1549740"/>
                    <a:gd name="connsiteX179" fmla="*/ 1565519 w 1572528"/>
                    <a:gd name="connsiteY179" fmla="*/ 385909 h 1549740"/>
                    <a:gd name="connsiteX180" fmla="*/ 1567661 w 1572528"/>
                    <a:gd name="connsiteY180" fmla="*/ 415142 h 1549740"/>
                    <a:gd name="connsiteX181" fmla="*/ 1529824 w 1572528"/>
                    <a:gd name="connsiteY181" fmla="*/ 458635 h 1549740"/>
                    <a:gd name="connsiteX182" fmla="*/ 1194289 w 1572528"/>
                    <a:gd name="connsiteY182" fmla="*/ 844366 h 1549740"/>
                    <a:gd name="connsiteX183" fmla="*/ 1172872 w 1572528"/>
                    <a:gd name="connsiteY183" fmla="*/ 820837 h 1549740"/>
                    <a:gd name="connsiteX184" fmla="*/ 1146457 w 1572528"/>
                    <a:gd name="connsiteY184" fmla="*/ 794456 h 1549740"/>
                    <a:gd name="connsiteX185" fmla="*/ 1097198 w 1572528"/>
                    <a:gd name="connsiteY185" fmla="*/ 744547 h 1549740"/>
                    <a:gd name="connsiteX186" fmla="*/ 1060788 w 1572528"/>
                    <a:gd name="connsiteY186" fmla="*/ 800873 h 1549740"/>
                    <a:gd name="connsiteX187" fmla="*/ 874459 w 1572528"/>
                    <a:gd name="connsiteY187" fmla="*/ 812994 h 1549740"/>
                    <a:gd name="connsiteX188" fmla="*/ 860181 w 1572528"/>
                    <a:gd name="connsiteY188" fmla="*/ 626902 h 1549740"/>
                    <a:gd name="connsiteX189" fmla="*/ 912296 w 1572528"/>
                    <a:gd name="connsiteY189" fmla="*/ 582696 h 1549740"/>
                    <a:gd name="connsiteX190" fmla="*/ 783793 w 1572528"/>
                    <a:gd name="connsiteY190" fmla="*/ 490007 h 1549740"/>
                    <a:gd name="connsiteX191" fmla="*/ 778082 w 1572528"/>
                    <a:gd name="connsiteY191" fmla="*/ 486442 h 1549740"/>
                    <a:gd name="connsiteX192" fmla="*/ 730250 w 1572528"/>
                    <a:gd name="connsiteY192" fmla="*/ 455070 h 1549740"/>
                    <a:gd name="connsiteX193" fmla="*/ 736675 w 1572528"/>
                    <a:gd name="connsiteY193" fmla="*/ 445801 h 1549740"/>
                    <a:gd name="connsiteX194" fmla="*/ 765946 w 1572528"/>
                    <a:gd name="connsiteY194" fmla="*/ 403021 h 1549740"/>
                    <a:gd name="connsiteX195" fmla="*/ 864464 w 1572528"/>
                    <a:gd name="connsiteY195" fmla="*/ 265413 h 1549740"/>
                    <a:gd name="connsiteX196" fmla="*/ 908013 w 1572528"/>
                    <a:gd name="connsiteY196" fmla="*/ 222633 h 1549740"/>
                    <a:gd name="connsiteX197" fmla="*/ 934427 w 1572528"/>
                    <a:gd name="connsiteY197" fmla="*/ 216216 h 1549740"/>
                    <a:gd name="connsiteX198" fmla="*/ 987256 w 1572528"/>
                    <a:gd name="connsiteY198" fmla="*/ 232615 h 1549740"/>
                    <a:gd name="connsiteX199" fmla="*/ 989398 w 1572528"/>
                    <a:gd name="connsiteY199" fmla="*/ 234754 h 1549740"/>
                    <a:gd name="connsiteX200" fmla="*/ 1005104 w 1572528"/>
                    <a:gd name="connsiteY200" fmla="*/ 254718 h 1549740"/>
                    <a:gd name="connsiteX201" fmla="*/ 1044369 w 1572528"/>
                    <a:gd name="connsiteY201" fmla="*/ 306054 h 1549740"/>
                    <a:gd name="connsiteX202" fmla="*/ 1097198 w 1572528"/>
                    <a:gd name="connsiteY202" fmla="*/ 303202 h 1549740"/>
                    <a:gd name="connsiteX203" fmla="*/ 1093628 w 1572528"/>
                    <a:gd name="connsiteY203" fmla="*/ 249727 h 1549740"/>
                    <a:gd name="connsiteX204" fmla="*/ 1035088 w 1572528"/>
                    <a:gd name="connsiteY204" fmla="*/ 217642 h 1549740"/>
                    <a:gd name="connsiteX205" fmla="*/ 1025093 w 1572528"/>
                    <a:gd name="connsiteY205" fmla="*/ 214077 h 1549740"/>
                    <a:gd name="connsiteX206" fmla="*/ 1013671 w 1572528"/>
                    <a:gd name="connsiteY206" fmla="*/ 204095 h 1549740"/>
                    <a:gd name="connsiteX207" fmla="*/ 988684 w 1572528"/>
                    <a:gd name="connsiteY207" fmla="*/ 149907 h 1549740"/>
                    <a:gd name="connsiteX208" fmla="*/ 1008673 w 1572528"/>
                    <a:gd name="connsiteY208" fmla="*/ 99998 h 1549740"/>
                    <a:gd name="connsiteX209" fmla="*/ 1072925 w 1572528"/>
                    <a:gd name="connsiteY209" fmla="*/ 33689 h 1549740"/>
                    <a:gd name="connsiteX210" fmla="*/ 1091486 w 1572528"/>
                    <a:gd name="connsiteY210" fmla="*/ 15864 h 1549740"/>
                    <a:gd name="connsiteX211" fmla="*/ 1104337 w 1572528"/>
                    <a:gd name="connsiteY211" fmla="*/ 3743 h 154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1572528" h="1549740">
                      <a:moveTo>
                        <a:pt x="251519" y="813140"/>
                      </a:moveTo>
                      <a:cubicBezTo>
                        <a:pt x="289977" y="813140"/>
                        <a:pt x="321313" y="845268"/>
                        <a:pt x="321313" y="883822"/>
                      </a:cubicBezTo>
                      <a:cubicBezTo>
                        <a:pt x="321313" y="903099"/>
                        <a:pt x="314904" y="933085"/>
                        <a:pt x="305645" y="960215"/>
                      </a:cubicBezTo>
                      <a:cubicBezTo>
                        <a:pt x="305645" y="960215"/>
                        <a:pt x="305645" y="960215"/>
                        <a:pt x="304933" y="961643"/>
                      </a:cubicBezTo>
                      <a:cubicBezTo>
                        <a:pt x="304221" y="965927"/>
                        <a:pt x="302796" y="970210"/>
                        <a:pt x="302796" y="975922"/>
                      </a:cubicBezTo>
                      <a:cubicBezTo>
                        <a:pt x="302796" y="975922"/>
                        <a:pt x="302796" y="975922"/>
                        <a:pt x="302796" y="976636"/>
                      </a:cubicBezTo>
                      <a:cubicBezTo>
                        <a:pt x="304221" y="998769"/>
                        <a:pt x="323450" y="1015904"/>
                        <a:pt x="345528" y="1014476"/>
                      </a:cubicBezTo>
                      <a:cubicBezTo>
                        <a:pt x="413898" y="1011620"/>
                        <a:pt x="477284" y="1006622"/>
                        <a:pt x="539244" y="998055"/>
                      </a:cubicBezTo>
                      <a:cubicBezTo>
                        <a:pt x="547791" y="1059455"/>
                        <a:pt x="552776" y="1121569"/>
                        <a:pt x="555625" y="1189395"/>
                      </a:cubicBezTo>
                      <a:cubicBezTo>
                        <a:pt x="555625" y="1195820"/>
                        <a:pt x="550639" y="1199390"/>
                        <a:pt x="545654" y="1200104"/>
                      </a:cubicBezTo>
                      <a:cubicBezTo>
                        <a:pt x="544942" y="1200104"/>
                        <a:pt x="542805" y="1199390"/>
                        <a:pt x="541381" y="1199390"/>
                      </a:cubicBezTo>
                      <a:cubicBezTo>
                        <a:pt x="510757" y="1188681"/>
                        <a:pt x="477996" y="1181541"/>
                        <a:pt x="455206" y="1181541"/>
                      </a:cubicBezTo>
                      <a:cubicBezTo>
                        <a:pt x="400367" y="1181541"/>
                        <a:pt x="355499" y="1226520"/>
                        <a:pt x="355499" y="1281495"/>
                      </a:cubicBezTo>
                      <a:cubicBezTo>
                        <a:pt x="355499" y="1337184"/>
                        <a:pt x="400367" y="1381449"/>
                        <a:pt x="455206" y="1381449"/>
                      </a:cubicBezTo>
                      <a:cubicBezTo>
                        <a:pt x="477284" y="1381449"/>
                        <a:pt x="510044" y="1375023"/>
                        <a:pt x="541381" y="1364314"/>
                      </a:cubicBezTo>
                      <a:cubicBezTo>
                        <a:pt x="542093" y="1363600"/>
                        <a:pt x="544230" y="1363600"/>
                        <a:pt x="545654" y="1363600"/>
                      </a:cubicBezTo>
                      <a:cubicBezTo>
                        <a:pt x="550639" y="1364314"/>
                        <a:pt x="554913" y="1367884"/>
                        <a:pt x="554913" y="1374309"/>
                      </a:cubicBezTo>
                      <a:cubicBezTo>
                        <a:pt x="553488" y="1411435"/>
                        <a:pt x="550639" y="1448561"/>
                        <a:pt x="547078" y="1487828"/>
                      </a:cubicBezTo>
                      <a:cubicBezTo>
                        <a:pt x="547078" y="1487828"/>
                        <a:pt x="547078" y="1487828"/>
                        <a:pt x="78456" y="1487828"/>
                      </a:cubicBezTo>
                      <a:cubicBezTo>
                        <a:pt x="69909" y="1487828"/>
                        <a:pt x="63500" y="1480689"/>
                        <a:pt x="63500" y="1472121"/>
                      </a:cubicBezTo>
                      <a:cubicBezTo>
                        <a:pt x="63500" y="1472121"/>
                        <a:pt x="63500" y="1472121"/>
                        <a:pt x="63500" y="1008050"/>
                      </a:cubicBezTo>
                      <a:cubicBezTo>
                        <a:pt x="91987" y="1010192"/>
                        <a:pt x="124748" y="1012334"/>
                        <a:pt x="157509" y="1013762"/>
                      </a:cubicBezTo>
                      <a:cubicBezTo>
                        <a:pt x="179587" y="1015190"/>
                        <a:pt x="198816" y="998055"/>
                        <a:pt x="199529" y="975922"/>
                      </a:cubicBezTo>
                      <a:cubicBezTo>
                        <a:pt x="199529" y="975922"/>
                        <a:pt x="199529" y="975922"/>
                        <a:pt x="200241" y="974494"/>
                      </a:cubicBezTo>
                      <a:cubicBezTo>
                        <a:pt x="200241" y="971638"/>
                        <a:pt x="200241" y="966641"/>
                        <a:pt x="198816" y="961643"/>
                      </a:cubicBezTo>
                      <a:cubicBezTo>
                        <a:pt x="198816" y="961643"/>
                        <a:pt x="198816" y="961643"/>
                        <a:pt x="198104" y="960215"/>
                      </a:cubicBezTo>
                      <a:cubicBezTo>
                        <a:pt x="188133" y="933085"/>
                        <a:pt x="182436" y="903099"/>
                        <a:pt x="182436" y="883822"/>
                      </a:cubicBezTo>
                      <a:cubicBezTo>
                        <a:pt x="182436" y="845268"/>
                        <a:pt x="213060" y="813140"/>
                        <a:pt x="251519" y="813140"/>
                      </a:cubicBezTo>
                      <a:close/>
                      <a:moveTo>
                        <a:pt x="31750" y="467065"/>
                      </a:moveTo>
                      <a:cubicBezTo>
                        <a:pt x="31750" y="467065"/>
                        <a:pt x="31750" y="467065"/>
                        <a:pt x="31750" y="1517990"/>
                      </a:cubicBezTo>
                      <a:cubicBezTo>
                        <a:pt x="31750" y="1517990"/>
                        <a:pt x="31750" y="1517990"/>
                        <a:pt x="1084263" y="1517990"/>
                      </a:cubicBezTo>
                      <a:cubicBezTo>
                        <a:pt x="1084263" y="1517990"/>
                        <a:pt x="1084263" y="1517990"/>
                        <a:pt x="1084263" y="958638"/>
                      </a:cubicBezTo>
                      <a:cubicBezTo>
                        <a:pt x="1042106" y="955071"/>
                        <a:pt x="979226" y="951504"/>
                        <a:pt x="949216" y="950077"/>
                      </a:cubicBezTo>
                      <a:cubicBezTo>
                        <a:pt x="926351" y="948650"/>
                        <a:pt x="907773" y="964346"/>
                        <a:pt x="905629" y="986463"/>
                      </a:cubicBezTo>
                      <a:cubicBezTo>
                        <a:pt x="904200" y="994311"/>
                        <a:pt x="907058" y="1000732"/>
                        <a:pt x="907773" y="1002873"/>
                      </a:cubicBezTo>
                      <a:cubicBezTo>
                        <a:pt x="917776" y="1031411"/>
                        <a:pt x="923492" y="1061376"/>
                        <a:pt x="923492" y="1080640"/>
                      </a:cubicBezTo>
                      <a:cubicBezTo>
                        <a:pt x="923492" y="1119167"/>
                        <a:pt x="892053" y="1149845"/>
                        <a:pt x="854182" y="1149845"/>
                      </a:cubicBezTo>
                      <a:cubicBezTo>
                        <a:pt x="815597" y="1149845"/>
                        <a:pt x="784158" y="1119167"/>
                        <a:pt x="784158" y="1080640"/>
                      </a:cubicBezTo>
                      <a:cubicBezTo>
                        <a:pt x="784158" y="1060663"/>
                        <a:pt x="790589" y="1029984"/>
                        <a:pt x="799877" y="1002873"/>
                      </a:cubicBezTo>
                      <a:cubicBezTo>
                        <a:pt x="800592" y="1001446"/>
                        <a:pt x="800592" y="1001446"/>
                        <a:pt x="800592" y="1001446"/>
                      </a:cubicBezTo>
                      <a:cubicBezTo>
                        <a:pt x="801307" y="997879"/>
                        <a:pt x="802736" y="992171"/>
                        <a:pt x="802021" y="986463"/>
                      </a:cubicBezTo>
                      <a:cubicBezTo>
                        <a:pt x="801307" y="976475"/>
                        <a:pt x="797019" y="967200"/>
                        <a:pt x="789159" y="960065"/>
                      </a:cubicBezTo>
                      <a:cubicBezTo>
                        <a:pt x="781300" y="952217"/>
                        <a:pt x="770581" y="948650"/>
                        <a:pt x="759863" y="949363"/>
                      </a:cubicBezTo>
                      <a:cubicBezTo>
                        <a:pt x="690553" y="951504"/>
                        <a:pt x="626960" y="957211"/>
                        <a:pt x="564795" y="965773"/>
                      </a:cubicBezTo>
                      <a:cubicBezTo>
                        <a:pt x="556935" y="904415"/>
                        <a:pt x="551219" y="841631"/>
                        <a:pt x="549075" y="773139"/>
                      </a:cubicBezTo>
                      <a:cubicBezTo>
                        <a:pt x="548360" y="773139"/>
                        <a:pt x="548360" y="773139"/>
                        <a:pt x="548360" y="773139"/>
                      </a:cubicBezTo>
                      <a:cubicBezTo>
                        <a:pt x="548360" y="769572"/>
                        <a:pt x="550504" y="766718"/>
                        <a:pt x="551219" y="766004"/>
                      </a:cubicBezTo>
                      <a:cubicBezTo>
                        <a:pt x="553362" y="763864"/>
                        <a:pt x="555506" y="762437"/>
                        <a:pt x="557649" y="762437"/>
                      </a:cubicBezTo>
                      <a:cubicBezTo>
                        <a:pt x="559079" y="762437"/>
                        <a:pt x="559079" y="762437"/>
                        <a:pt x="559079" y="762437"/>
                      </a:cubicBezTo>
                      <a:cubicBezTo>
                        <a:pt x="560508" y="762437"/>
                        <a:pt x="560508" y="762437"/>
                        <a:pt x="560508" y="762437"/>
                      </a:cubicBezTo>
                      <a:cubicBezTo>
                        <a:pt x="561222" y="762437"/>
                        <a:pt x="561937" y="762437"/>
                        <a:pt x="563366" y="763151"/>
                      </a:cubicBezTo>
                      <a:cubicBezTo>
                        <a:pt x="593376" y="773852"/>
                        <a:pt x="626245" y="780274"/>
                        <a:pt x="649110" y="780274"/>
                      </a:cubicBezTo>
                      <a:cubicBezTo>
                        <a:pt x="704130" y="780274"/>
                        <a:pt x="749860" y="736039"/>
                        <a:pt x="749860" y="680389"/>
                      </a:cubicBezTo>
                      <a:cubicBezTo>
                        <a:pt x="749860" y="625453"/>
                        <a:pt x="704130" y="579792"/>
                        <a:pt x="649110" y="579792"/>
                      </a:cubicBezTo>
                      <a:cubicBezTo>
                        <a:pt x="626245" y="579792"/>
                        <a:pt x="593376" y="586926"/>
                        <a:pt x="563366" y="598342"/>
                      </a:cubicBezTo>
                      <a:cubicBezTo>
                        <a:pt x="562651" y="598342"/>
                        <a:pt x="561937" y="598342"/>
                        <a:pt x="561222" y="598342"/>
                      </a:cubicBezTo>
                      <a:cubicBezTo>
                        <a:pt x="559079" y="598342"/>
                        <a:pt x="559079" y="598342"/>
                        <a:pt x="559079" y="598342"/>
                      </a:cubicBezTo>
                      <a:cubicBezTo>
                        <a:pt x="554077" y="598342"/>
                        <a:pt x="549075" y="593347"/>
                        <a:pt x="549790" y="587640"/>
                      </a:cubicBezTo>
                      <a:cubicBezTo>
                        <a:pt x="549790" y="586926"/>
                        <a:pt x="549790" y="586926"/>
                        <a:pt x="549790" y="586926"/>
                      </a:cubicBezTo>
                      <a:cubicBezTo>
                        <a:pt x="549790" y="566236"/>
                        <a:pt x="554077" y="507732"/>
                        <a:pt x="556935" y="467065"/>
                      </a:cubicBezTo>
                      <a:cubicBezTo>
                        <a:pt x="556935" y="467065"/>
                        <a:pt x="556935" y="467065"/>
                        <a:pt x="31750" y="467065"/>
                      </a:cubicBezTo>
                      <a:close/>
                      <a:moveTo>
                        <a:pt x="20704" y="435315"/>
                      </a:moveTo>
                      <a:cubicBezTo>
                        <a:pt x="20704" y="435315"/>
                        <a:pt x="20704" y="435315"/>
                        <a:pt x="558998" y="435315"/>
                      </a:cubicBezTo>
                      <a:cubicBezTo>
                        <a:pt x="558998" y="435315"/>
                        <a:pt x="558998" y="435315"/>
                        <a:pt x="591124" y="435315"/>
                      </a:cubicBezTo>
                      <a:cubicBezTo>
                        <a:pt x="591124" y="435315"/>
                        <a:pt x="591124" y="435315"/>
                        <a:pt x="588268" y="466727"/>
                      </a:cubicBezTo>
                      <a:cubicBezTo>
                        <a:pt x="588268" y="466727"/>
                        <a:pt x="588268" y="466727"/>
                        <a:pt x="583271" y="529552"/>
                      </a:cubicBezTo>
                      <a:cubicBezTo>
                        <a:pt x="583271" y="529552"/>
                        <a:pt x="583271" y="529552"/>
                        <a:pt x="582557" y="529552"/>
                      </a:cubicBezTo>
                      <a:cubicBezTo>
                        <a:pt x="582557" y="535264"/>
                        <a:pt x="581843" y="540975"/>
                        <a:pt x="581843" y="546686"/>
                      </a:cubicBezTo>
                      <a:cubicBezTo>
                        <a:pt x="581843" y="546686"/>
                        <a:pt x="581843" y="546686"/>
                        <a:pt x="581843" y="547400"/>
                      </a:cubicBezTo>
                      <a:cubicBezTo>
                        <a:pt x="581843" y="550970"/>
                        <a:pt x="581129" y="555253"/>
                        <a:pt x="581129" y="558823"/>
                      </a:cubicBezTo>
                      <a:cubicBezTo>
                        <a:pt x="606116" y="552398"/>
                        <a:pt x="629675" y="548114"/>
                        <a:pt x="648237" y="548114"/>
                      </a:cubicBezTo>
                      <a:cubicBezTo>
                        <a:pt x="721057" y="548114"/>
                        <a:pt x="780312" y="607369"/>
                        <a:pt x="780312" y="680189"/>
                      </a:cubicBezTo>
                      <a:cubicBezTo>
                        <a:pt x="780312" y="753008"/>
                        <a:pt x="721057" y="811550"/>
                        <a:pt x="648237" y="811550"/>
                      </a:cubicBezTo>
                      <a:cubicBezTo>
                        <a:pt x="628961" y="811550"/>
                        <a:pt x="604688" y="807980"/>
                        <a:pt x="580415" y="801555"/>
                      </a:cubicBezTo>
                      <a:cubicBezTo>
                        <a:pt x="582557" y="843676"/>
                        <a:pt x="586126" y="886511"/>
                        <a:pt x="591124" y="930774"/>
                      </a:cubicBezTo>
                      <a:cubicBezTo>
                        <a:pt x="646809" y="923635"/>
                        <a:pt x="701067" y="920065"/>
                        <a:pt x="757467" y="917923"/>
                      </a:cubicBezTo>
                      <a:cubicBezTo>
                        <a:pt x="758894" y="917923"/>
                        <a:pt x="759608" y="917923"/>
                        <a:pt x="761036" y="917923"/>
                      </a:cubicBezTo>
                      <a:cubicBezTo>
                        <a:pt x="779598" y="917923"/>
                        <a:pt x="796732" y="925062"/>
                        <a:pt x="809583" y="937199"/>
                      </a:cubicBezTo>
                      <a:cubicBezTo>
                        <a:pt x="822433" y="949336"/>
                        <a:pt x="831000" y="965756"/>
                        <a:pt x="832428" y="983604"/>
                      </a:cubicBezTo>
                      <a:cubicBezTo>
                        <a:pt x="833142" y="993599"/>
                        <a:pt x="831714" y="1002166"/>
                        <a:pt x="830286" y="1007163"/>
                      </a:cubicBezTo>
                      <a:cubicBezTo>
                        <a:pt x="830286" y="1007163"/>
                        <a:pt x="830286" y="1007163"/>
                        <a:pt x="829572" y="1012160"/>
                      </a:cubicBezTo>
                      <a:cubicBezTo>
                        <a:pt x="829572" y="1012160"/>
                        <a:pt x="829572" y="1012160"/>
                        <a:pt x="828144" y="1015016"/>
                      </a:cubicBezTo>
                      <a:cubicBezTo>
                        <a:pt x="819577" y="1040003"/>
                        <a:pt x="814580" y="1064990"/>
                        <a:pt x="814580" y="1080696"/>
                      </a:cubicBezTo>
                      <a:cubicBezTo>
                        <a:pt x="814580" y="1101400"/>
                        <a:pt x="831714" y="1118534"/>
                        <a:pt x="853131" y="1118534"/>
                      </a:cubicBezTo>
                      <a:cubicBezTo>
                        <a:pt x="873835" y="1118534"/>
                        <a:pt x="890969" y="1101400"/>
                        <a:pt x="890969" y="1080696"/>
                      </a:cubicBezTo>
                      <a:cubicBezTo>
                        <a:pt x="890969" y="1064276"/>
                        <a:pt x="885972" y="1037861"/>
                        <a:pt x="877405" y="1013588"/>
                      </a:cubicBezTo>
                      <a:cubicBezTo>
                        <a:pt x="877405" y="1013588"/>
                        <a:pt x="877405" y="1013588"/>
                        <a:pt x="877405" y="1012874"/>
                      </a:cubicBezTo>
                      <a:cubicBezTo>
                        <a:pt x="875977" y="1009305"/>
                        <a:pt x="870979" y="997168"/>
                        <a:pt x="873835" y="982176"/>
                      </a:cubicBezTo>
                      <a:cubicBezTo>
                        <a:pt x="877405" y="945766"/>
                        <a:pt x="908103" y="918637"/>
                        <a:pt x="945227" y="918637"/>
                      </a:cubicBezTo>
                      <a:cubicBezTo>
                        <a:pt x="946655" y="918637"/>
                        <a:pt x="948082" y="918637"/>
                        <a:pt x="949510" y="918637"/>
                      </a:cubicBezTo>
                      <a:cubicBezTo>
                        <a:pt x="974497" y="919351"/>
                        <a:pt x="998057" y="920779"/>
                        <a:pt x="1020188" y="922207"/>
                      </a:cubicBezTo>
                      <a:cubicBezTo>
                        <a:pt x="1020188" y="922207"/>
                        <a:pt x="1020188" y="922207"/>
                        <a:pt x="1083013" y="926490"/>
                      </a:cubicBezTo>
                      <a:cubicBezTo>
                        <a:pt x="1083013" y="926490"/>
                        <a:pt x="1083013" y="926490"/>
                        <a:pt x="1114425" y="928632"/>
                      </a:cubicBezTo>
                      <a:cubicBezTo>
                        <a:pt x="1114425" y="928632"/>
                        <a:pt x="1114425" y="928632"/>
                        <a:pt x="1114425" y="960758"/>
                      </a:cubicBezTo>
                      <a:cubicBezTo>
                        <a:pt x="1114425" y="960758"/>
                        <a:pt x="1114425" y="960758"/>
                        <a:pt x="1114425" y="1529037"/>
                      </a:cubicBezTo>
                      <a:cubicBezTo>
                        <a:pt x="1114425" y="1540459"/>
                        <a:pt x="1105144" y="1549740"/>
                        <a:pt x="1093722" y="1549740"/>
                      </a:cubicBezTo>
                      <a:cubicBezTo>
                        <a:pt x="1093722" y="1549740"/>
                        <a:pt x="1093722" y="1549740"/>
                        <a:pt x="20704" y="1549740"/>
                      </a:cubicBezTo>
                      <a:cubicBezTo>
                        <a:pt x="9281" y="1549740"/>
                        <a:pt x="0" y="1540459"/>
                        <a:pt x="0" y="1529037"/>
                      </a:cubicBezTo>
                      <a:cubicBezTo>
                        <a:pt x="0" y="1529037"/>
                        <a:pt x="0" y="1529037"/>
                        <a:pt x="0" y="456733"/>
                      </a:cubicBezTo>
                      <a:cubicBezTo>
                        <a:pt x="0" y="444596"/>
                        <a:pt x="9281" y="435315"/>
                        <a:pt x="20704" y="435315"/>
                      </a:cubicBezTo>
                      <a:close/>
                      <a:moveTo>
                        <a:pt x="1117210" y="78127"/>
                      </a:moveTo>
                      <a:cubicBezTo>
                        <a:pt x="1481067" y="394922"/>
                        <a:pt x="1481067" y="394922"/>
                        <a:pt x="1481067" y="394922"/>
                      </a:cubicBezTo>
                      <a:cubicBezTo>
                        <a:pt x="1486775" y="399916"/>
                        <a:pt x="1487488" y="409905"/>
                        <a:pt x="1482494" y="416327"/>
                      </a:cubicBezTo>
                      <a:cubicBezTo>
                        <a:pt x="1191408" y="750246"/>
                        <a:pt x="1191408" y="750246"/>
                        <a:pt x="1191408" y="750246"/>
                      </a:cubicBezTo>
                      <a:cubicBezTo>
                        <a:pt x="1170005" y="728127"/>
                        <a:pt x="1146461" y="704581"/>
                        <a:pt x="1117924" y="677468"/>
                      </a:cubicBezTo>
                      <a:cubicBezTo>
                        <a:pt x="1101514" y="662485"/>
                        <a:pt x="1077257" y="661058"/>
                        <a:pt x="1060848" y="676755"/>
                      </a:cubicBezTo>
                      <a:cubicBezTo>
                        <a:pt x="1054427" y="681749"/>
                        <a:pt x="1052287" y="688171"/>
                        <a:pt x="1051573" y="690311"/>
                      </a:cubicBezTo>
                      <a:cubicBezTo>
                        <a:pt x="1040158" y="718852"/>
                        <a:pt x="1025176" y="744538"/>
                        <a:pt x="1012334" y="759521"/>
                      </a:cubicBezTo>
                      <a:cubicBezTo>
                        <a:pt x="987363" y="788775"/>
                        <a:pt x="943130" y="790915"/>
                        <a:pt x="914592" y="765943"/>
                      </a:cubicBezTo>
                      <a:cubicBezTo>
                        <a:pt x="885341" y="740970"/>
                        <a:pt x="881773" y="697446"/>
                        <a:pt x="907457" y="668193"/>
                      </a:cubicBezTo>
                      <a:cubicBezTo>
                        <a:pt x="921013" y="652496"/>
                        <a:pt x="945270" y="633945"/>
                        <a:pt x="970241" y="619675"/>
                      </a:cubicBezTo>
                      <a:cubicBezTo>
                        <a:pt x="971667" y="618961"/>
                        <a:pt x="971667" y="618961"/>
                        <a:pt x="971667" y="618961"/>
                      </a:cubicBezTo>
                      <a:cubicBezTo>
                        <a:pt x="974521" y="616821"/>
                        <a:pt x="979515" y="613253"/>
                        <a:pt x="983083" y="608972"/>
                      </a:cubicBezTo>
                      <a:cubicBezTo>
                        <a:pt x="988790" y="600410"/>
                        <a:pt x="991644" y="591135"/>
                        <a:pt x="990217" y="580432"/>
                      </a:cubicBezTo>
                      <a:cubicBezTo>
                        <a:pt x="989504" y="569016"/>
                        <a:pt x="983796" y="559741"/>
                        <a:pt x="975235" y="553319"/>
                      </a:cubicBezTo>
                      <a:cubicBezTo>
                        <a:pt x="921726" y="509082"/>
                        <a:pt x="869645" y="471980"/>
                        <a:pt x="817563" y="437732"/>
                      </a:cubicBezTo>
                      <a:cubicBezTo>
                        <a:pt x="851809" y="385646"/>
                        <a:pt x="889621" y="334274"/>
                        <a:pt x="932428" y="281475"/>
                      </a:cubicBezTo>
                      <a:cubicBezTo>
                        <a:pt x="934568" y="278621"/>
                        <a:pt x="937422" y="277908"/>
                        <a:pt x="938849" y="277908"/>
                      </a:cubicBezTo>
                      <a:cubicBezTo>
                        <a:pt x="941703" y="277194"/>
                        <a:pt x="943843" y="277908"/>
                        <a:pt x="945983" y="279335"/>
                      </a:cubicBezTo>
                      <a:cubicBezTo>
                        <a:pt x="946697" y="280048"/>
                        <a:pt x="946697" y="280048"/>
                        <a:pt x="946697" y="280048"/>
                      </a:cubicBezTo>
                      <a:cubicBezTo>
                        <a:pt x="948124" y="280762"/>
                        <a:pt x="948124" y="280762"/>
                        <a:pt x="948124" y="280762"/>
                      </a:cubicBezTo>
                      <a:cubicBezTo>
                        <a:pt x="948124" y="281475"/>
                        <a:pt x="948837" y="282189"/>
                        <a:pt x="949551" y="283616"/>
                      </a:cubicBezTo>
                      <a:cubicBezTo>
                        <a:pt x="965246" y="311442"/>
                        <a:pt x="985936" y="337842"/>
                        <a:pt x="1003059" y="352825"/>
                      </a:cubicBezTo>
                      <a:cubicBezTo>
                        <a:pt x="1044439" y="388500"/>
                        <a:pt x="1107935" y="385646"/>
                        <a:pt x="1144321" y="343550"/>
                      </a:cubicBezTo>
                      <a:cubicBezTo>
                        <a:pt x="1181420" y="301453"/>
                        <a:pt x="1176426" y="237238"/>
                        <a:pt x="1135046" y="201563"/>
                      </a:cubicBezTo>
                      <a:cubicBezTo>
                        <a:pt x="1117210" y="185866"/>
                        <a:pt x="1087959" y="170169"/>
                        <a:pt x="1058708" y="158753"/>
                      </a:cubicBezTo>
                      <a:cubicBezTo>
                        <a:pt x="1057994" y="158039"/>
                        <a:pt x="1057281" y="157326"/>
                        <a:pt x="1056567" y="157326"/>
                      </a:cubicBezTo>
                      <a:cubicBezTo>
                        <a:pt x="1055140" y="155899"/>
                        <a:pt x="1055140" y="155899"/>
                        <a:pt x="1055140" y="155899"/>
                      </a:cubicBezTo>
                      <a:cubicBezTo>
                        <a:pt x="1051573" y="152331"/>
                        <a:pt x="1050146" y="145910"/>
                        <a:pt x="1054427" y="142342"/>
                      </a:cubicBezTo>
                      <a:cubicBezTo>
                        <a:pt x="1055140" y="141629"/>
                        <a:pt x="1055140" y="141629"/>
                        <a:pt x="1055140" y="141629"/>
                      </a:cubicBezTo>
                      <a:cubicBezTo>
                        <a:pt x="1073690" y="120937"/>
                        <a:pt x="1093667" y="100246"/>
                        <a:pt x="1117210" y="78127"/>
                      </a:cubicBezTo>
                      <a:close/>
                      <a:moveTo>
                        <a:pt x="1115264" y="36852"/>
                      </a:moveTo>
                      <a:cubicBezTo>
                        <a:pt x="1115264" y="36852"/>
                        <a:pt x="1115264" y="36852"/>
                        <a:pt x="1094549" y="56808"/>
                      </a:cubicBezTo>
                      <a:cubicBezTo>
                        <a:pt x="1072405" y="77478"/>
                        <a:pt x="1052405" y="98859"/>
                        <a:pt x="1030976" y="121667"/>
                      </a:cubicBezTo>
                      <a:cubicBezTo>
                        <a:pt x="1023833" y="129507"/>
                        <a:pt x="1019547" y="139485"/>
                        <a:pt x="1019547" y="150176"/>
                      </a:cubicBezTo>
                      <a:cubicBezTo>
                        <a:pt x="1019547" y="161579"/>
                        <a:pt x="1024547" y="172270"/>
                        <a:pt x="1033833" y="180823"/>
                      </a:cubicBezTo>
                      <a:cubicBezTo>
                        <a:pt x="1033833" y="180823"/>
                        <a:pt x="1033833" y="180823"/>
                        <a:pt x="1040976" y="186525"/>
                      </a:cubicBezTo>
                      <a:cubicBezTo>
                        <a:pt x="1040976" y="186525"/>
                        <a:pt x="1040976" y="186525"/>
                        <a:pt x="1045976" y="189376"/>
                      </a:cubicBezTo>
                      <a:cubicBezTo>
                        <a:pt x="1073120" y="199354"/>
                        <a:pt x="1099549" y="214321"/>
                        <a:pt x="1113835" y="226437"/>
                      </a:cubicBezTo>
                      <a:cubicBezTo>
                        <a:pt x="1142407" y="250670"/>
                        <a:pt x="1145264" y="295572"/>
                        <a:pt x="1120264" y="323368"/>
                      </a:cubicBezTo>
                      <a:cubicBezTo>
                        <a:pt x="1095263" y="351877"/>
                        <a:pt x="1051691" y="354728"/>
                        <a:pt x="1023119" y="329783"/>
                      </a:cubicBezTo>
                      <a:cubicBezTo>
                        <a:pt x="1008833" y="316954"/>
                        <a:pt x="990261" y="293434"/>
                        <a:pt x="976689" y="269914"/>
                      </a:cubicBezTo>
                      <a:cubicBezTo>
                        <a:pt x="975260" y="265637"/>
                        <a:pt x="971689" y="261361"/>
                        <a:pt x="968117" y="258510"/>
                      </a:cubicBezTo>
                      <a:cubicBezTo>
                        <a:pt x="968117" y="258510"/>
                        <a:pt x="968117" y="258510"/>
                        <a:pt x="965975" y="256372"/>
                      </a:cubicBezTo>
                      <a:cubicBezTo>
                        <a:pt x="960260" y="252095"/>
                        <a:pt x="950260" y="245681"/>
                        <a:pt x="935974" y="247106"/>
                      </a:cubicBezTo>
                      <a:cubicBezTo>
                        <a:pt x="925974" y="247819"/>
                        <a:pt x="915259" y="253521"/>
                        <a:pt x="908116" y="262074"/>
                      </a:cubicBezTo>
                      <a:cubicBezTo>
                        <a:pt x="908116" y="262074"/>
                        <a:pt x="908116" y="262074"/>
                        <a:pt x="930974" y="282030"/>
                      </a:cubicBezTo>
                      <a:cubicBezTo>
                        <a:pt x="930974" y="282030"/>
                        <a:pt x="930974" y="282030"/>
                        <a:pt x="906688" y="262786"/>
                      </a:cubicBezTo>
                      <a:cubicBezTo>
                        <a:pt x="867401" y="311252"/>
                        <a:pt x="828829" y="363281"/>
                        <a:pt x="790256" y="420299"/>
                      </a:cubicBezTo>
                      <a:cubicBezTo>
                        <a:pt x="790256" y="420299"/>
                        <a:pt x="790256" y="420299"/>
                        <a:pt x="773113" y="446670"/>
                      </a:cubicBezTo>
                      <a:cubicBezTo>
                        <a:pt x="773113" y="446670"/>
                        <a:pt x="773113" y="446670"/>
                        <a:pt x="799542" y="464488"/>
                      </a:cubicBezTo>
                      <a:cubicBezTo>
                        <a:pt x="854544" y="499412"/>
                        <a:pt x="905259" y="537186"/>
                        <a:pt x="955260" y="577099"/>
                      </a:cubicBezTo>
                      <a:cubicBezTo>
                        <a:pt x="955260" y="577099"/>
                        <a:pt x="955260" y="577099"/>
                        <a:pt x="955974" y="577811"/>
                      </a:cubicBezTo>
                      <a:cubicBezTo>
                        <a:pt x="955974" y="577811"/>
                        <a:pt x="955974" y="577811"/>
                        <a:pt x="955974" y="578524"/>
                      </a:cubicBezTo>
                      <a:cubicBezTo>
                        <a:pt x="955974" y="578524"/>
                        <a:pt x="955974" y="578524"/>
                        <a:pt x="956689" y="578524"/>
                      </a:cubicBezTo>
                      <a:cubicBezTo>
                        <a:pt x="957403" y="579237"/>
                        <a:pt x="958832" y="580662"/>
                        <a:pt x="958832" y="582800"/>
                      </a:cubicBezTo>
                      <a:cubicBezTo>
                        <a:pt x="958832" y="582800"/>
                        <a:pt x="958832" y="582800"/>
                        <a:pt x="958832" y="583513"/>
                      </a:cubicBezTo>
                      <a:cubicBezTo>
                        <a:pt x="958832" y="583513"/>
                        <a:pt x="958832" y="583513"/>
                        <a:pt x="958832" y="584226"/>
                      </a:cubicBezTo>
                      <a:cubicBezTo>
                        <a:pt x="959546" y="586364"/>
                        <a:pt x="958832" y="588502"/>
                        <a:pt x="957403" y="589928"/>
                      </a:cubicBezTo>
                      <a:cubicBezTo>
                        <a:pt x="957403" y="589928"/>
                        <a:pt x="957403" y="589928"/>
                        <a:pt x="956689" y="590640"/>
                      </a:cubicBezTo>
                      <a:cubicBezTo>
                        <a:pt x="955974" y="591353"/>
                        <a:pt x="955974" y="591353"/>
                        <a:pt x="955974" y="592066"/>
                      </a:cubicBezTo>
                      <a:cubicBezTo>
                        <a:pt x="955974" y="592066"/>
                        <a:pt x="955974" y="592066"/>
                        <a:pt x="953831" y="592779"/>
                      </a:cubicBezTo>
                      <a:cubicBezTo>
                        <a:pt x="925259" y="609884"/>
                        <a:pt x="898830" y="629840"/>
                        <a:pt x="883830" y="647659"/>
                      </a:cubicBezTo>
                      <a:cubicBezTo>
                        <a:pt x="847401" y="688997"/>
                        <a:pt x="852401" y="753142"/>
                        <a:pt x="894544" y="789491"/>
                      </a:cubicBezTo>
                      <a:cubicBezTo>
                        <a:pt x="935974" y="825840"/>
                        <a:pt x="1000261" y="821564"/>
                        <a:pt x="1035976" y="780226"/>
                      </a:cubicBezTo>
                      <a:cubicBezTo>
                        <a:pt x="1051691" y="762408"/>
                        <a:pt x="1068120" y="733186"/>
                        <a:pt x="1080977" y="702539"/>
                      </a:cubicBezTo>
                      <a:cubicBezTo>
                        <a:pt x="1081691" y="701826"/>
                        <a:pt x="1081691" y="700400"/>
                        <a:pt x="1081691" y="700400"/>
                      </a:cubicBezTo>
                      <a:cubicBezTo>
                        <a:pt x="1081691" y="700400"/>
                        <a:pt x="1081691" y="700400"/>
                        <a:pt x="1082406" y="699688"/>
                      </a:cubicBezTo>
                      <a:cubicBezTo>
                        <a:pt x="1086691" y="696124"/>
                        <a:pt x="1090977" y="696124"/>
                        <a:pt x="1094549" y="699688"/>
                      </a:cubicBezTo>
                      <a:cubicBezTo>
                        <a:pt x="1094549" y="699688"/>
                        <a:pt x="1094549" y="699688"/>
                        <a:pt x="1095977" y="700400"/>
                      </a:cubicBezTo>
                      <a:cubicBezTo>
                        <a:pt x="1123835" y="726771"/>
                        <a:pt x="1147407" y="749578"/>
                        <a:pt x="1168836" y="772386"/>
                      </a:cubicBezTo>
                      <a:cubicBezTo>
                        <a:pt x="1168836" y="772386"/>
                        <a:pt x="1168836" y="772386"/>
                        <a:pt x="1193122" y="797331"/>
                      </a:cubicBezTo>
                      <a:cubicBezTo>
                        <a:pt x="1193122" y="797331"/>
                        <a:pt x="1193122" y="797331"/>
                        <a:pt x="1505986" y="438117"/>
                      </a:cubicBezTo>
                      <a:cubicBezTo>
                        <a:pt x="1505986" y="438117"/>
                        <a:pt x="1505986" y="438117"/>
                        <a:pt x="1536701" y="403193"/>
                      </a:cubicBezTo>
                      <a:cubicBezTo>
                        <a:pt x="1536701" y="403193"/>
                        <a:pt x="1536701" y="403193"/>
                        <a:pt x="1501700" y="372546"/>
                      </a:cubicBezTo>
                      <a:cubicBezTo>
                        <a:pt x="1501700" y="372546"/>
                        <a:pt x="1501700" y="372546"/>
                        <a:pt x="1115264" y="36852"/>
                      </a:cubicBezTo>
                      <a:close/>
                      <a:moveTo>
                        <a:pt x="1104337" y="3743"/>
                      </a:moveTo>
                      <a:cubicBezTo>
                        <a:pt x="1110048" y="-1248"/>
                        <a:pt x="1119329" y="-1248"/>
                        <a:pt x="1125754" y="3743"/>
                      </a:cubicBezTo>
                      <a:cubicBezTo>
                        <a:pt x="1125754" y="3743"/>
                        <a:pt x="1125754" y="3743"/>
                        <a:pt x="1522685" y="348834"/>
                      </a:cubicBezTo>
                      <a:cubicBezTo>
                        <a:pt x="1522685" y="348834"/>
                        <a:pt x="1522685" y="348834"/>
                        <a:pt x="1565519" y="385909"/>
                      </a:cubicBezTo>
                      <a:cubicBezTo>
                        <a:pt x="1574086" y="393752"/>
                        <a:pt x="1574800" y="406586"/>
                        <a:pt x="1567661" y="415142"/>
                      </a:cubicBezTo>
                      <a:cubicBezTo>
                        <a:pt x="1567661" y="415142"/>
                        <a:pt x="1567661" y="415142"/>
                        <a:pt x="1529824" y="458635"/>
                      </a:cubicBezTo>
                      <a:cubicBezTo>
                        <a:pt x="1529824" y="458635"/>
                        <a:pt x="1529824" y="458635"/>
                        <a:pt x="1194289" y="844366"/>
                      </a:cubicBezTo>
                      <a:cubicBezTo>
                        <a:pt x="1194289" y="844366"/>
                        <a:pt x="1194289" y="844366"/>
                        <a:pt x="1172872" y="820837"/>
                      </a:cubicBezTo>
                      <a:cubicBezTo>
                        <a:pt x="1172872" y="820837"/>
                        <a:pt x="1172872" y="820837"/>
                        <a:pt x="1146457" y="794456"/>
                      </a:cubicBezTo>
                      <a:cubicBezTo>
                        <a:pt x="1131465" y="778058"/>
                        <a:pt x="1115759" y="761659"/>
                        <a:pt x="1097198" y="744547"/>
                      </a:cubicBezTo>
                      <a:cubicBezTo>
                        <a:pt x="1086489" y="766650"/>
                        <a:pt x="1072925" y="785901"/>
                        <a:pt x="1060788" y="800873"/>
                      </a:cubicBezTo>
                      <a:cubicBezTo>
                        <a:pt x="1012957" y="855061"/>
                        <a:pt x="929430" y="860765"/>
                        <a:pt x="874459" y="812994"/>
                      </a:cubicBezTo>
                      <a:cubicBezTo>
                        <a:pt x="818775" y="765224"/>
                        <a:pt x="813063" y="681803"/>
                        <a:pt x="860181" y="626902"/>
                      </a:cubicBezTo>
                      <a:cubicBezTo>
                        <a:pt x="873031" y="611929"/>
                        <a:pt x="891593" y="596956"/>
                        <a:pt x="912296" y="582696"/>
                      </a:cubicBezTo>
                      <a:cubicBezTo>
                        <a:pt x="870890" y="549899"/>
                        <a:pt x="828055" y="519240"/>
                        <a:pt x="783793" y="490007"/>
                      </a:cubicBezTo>
                      <a:cubicBezTo>
                        <a:pt x="783793" y="490007"/>
                        <a:pt x="783793" y="490007"/>
                        <a:pt x="778082" y="486442"/>
                      </a:cubicBezTo>
                      <a:cubicBezTo>
                        <a:pt x="778082" y="486442"/>
                        <a:pt x="778082" y="486442"/>
                        <a:pt x="730250" y="455070"/>
                      </a:cubicBezTo>
                      <a:cubicBezTo>
                        <a:pt x="730250" y="455070"/>
                        <a:pt x="730250" y="455070"/>
                        <a:pt x="736675" y="445801"/>
                      </a:cubicBezTo>
                      <a:cubicBezTo>
                        <a:pt x="736675" y="445801"/>
                        <a:pt x="736675" y="445801"/>
                        <a:pt x="765946" y="403021"/>
                      </a:cubicBezTo>
                      <a:cubicBezTo>
                        <a:pt x="798071" y="353824"/>
                        <a:pt x="830911" y="308193"/>
                        <a:pt x="864464" y="265413"/>
                      </a:cubicBezTo>
                      <a:cubicBezTo>
                        <a:pt x="864464" y="265413"/>
                        <a:pt x="900160" y="226198"/>
                        <a:pt x="908013" y="222633"/>
                      </a:cubicBezTo>
                      <a:cubicBezTo>
                        <a:pt x="916580" y="218355"/>
                        <a:pt x="925146" y="216216"/>
                        <a:pt x="934427" y="216216"/>
                      </a:cubicBezTo>
                      <a:cubicBezTo>
                        <a:pt x="953703" y="214077"/>
                        <a:pt x="972978" y="220494"/>
                        <a:pt x="987256" y="232615"/>
                      </a:cubicBezTo>
                      <a:cubicBezTo>
                        <a:pt x="987256" y="232615"/>
                        <a:pt x="987256" y="232615"/>
                        <a:pt x="989398" y="234754"/>
                      </a:cubicBezTo>
                      <a:cubicBezTo>
                        <a:pt x="995823" y="239745"/>
                        <a:pt x="1000820" y="246875"/>
                        <a:pt x="1005104" y="254718"/>
                      </a:cubicBezTo>
                      <a:cubicBezTo>
                        <a:pt x="1016526" y="275395"/>
                        <a:pt x="1032232" y="295359"/>
                        <a:pt x="1044369" y="306054"/>
                      </a:cubicBezTo>
                      <a:cubicBezTo>
                        <a:pt x="1060074" y="319601"/>
                        <a:pt x="1083633" y="318175"/>
                        <a:pt x="1097198" y="303202"/>
                      </a:cubicBezTo>
                      <a:cubicBezTo>
                        <a:pt x="1110762" y="287516"/>
                        <a:pt x="1109334" y="263274"/>
                        <a:pt x="1093628" y="249727"/>
                      </a:cubicBezTo>
                      <a:cubicBezTo>
                        <a:pt x="1084347" y="241884"/>
                        <a:pt x="1062216" y="228337"/>
                        <a:pt x="1035088" y="217642"/>
                      </a:cubicBezTo>
                      <a:cubicBezTo>
                        <a:pt x="1035088" y="217642"/>
                        <a:pt x="1035088" y="217642"/>
                        <a:pt x="1025093" y="214077"/>
                      </a:cubicBezTo>
                      <a:cubicBezTo>
                        <a:pt x="1025093" y="214077"/>
                        <a:pt x="1025093" y="214077"/>
                        <a:pt x="1013671" y="204095"/>
                      </a:cubicBezTo>
                      <a:cubicBezTo>
                        <a:pt x="997965" y="190548"/>
                        <a:pt x="988684" y="170584"/>
                        <a:pt x="988684" y="149907"/>
                      </a:cubicBezTo>
                      <a:cubicBezTo>
                        <a:pt x="988684" y="130657"/>
                        <a:pt x="995823" y="113545"/>
                        <a:pt x="1008673" y="99998"/>
                      </a:cubicBezTo>
                      <a:cubicBezTo>
                        <a:pt x="1030804" y="75756"/>
                        <a:pt x="1050794" y="55079"/>
                        <a:pt x="1072925" y="33689"/>
                      </a:cubicBezTo>
                      <a:cubicBezTo>
                        <a:pt x="1072925" y="33689"/>
                        <a:pt x="1072925" y="33689"/>
                        <a:pt x="1091486" y="15864"/>
                      </a:cubicBezTo>
                      <a:cubicBezTo>
                        <a:pt x="1091486" y="15864"/>
                        <a:pt x="1091486" y="15864"/>
                        <a:pt x="1104337" y="3743"/>
                      </a:cubicBezTo>
                      <a:close/>
                    </a:path>
                  </a:pathLst>
                </a:custGeom>
                <a:solidFill>
                  <a:srgbClr val="670F3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grpSp>
        <p:nvGrpSpPr>
          <p:cNvPr id="61" name="Group 60">
            <a:extLst>
              <a:ext uri="{FF2B5EF4-FFF2-40B4-BE49-F238E27FC236}">
                <a16:creationId xmlns:a16="http://schemas.microsoft.com/office/drawing/2014/main" id="{7E981699-3344-E8E6-EE75-5226A4839961}"/>
              </a:ext>
            </a:extLst>
          </p:cNvPr>
          <p:cNvGrpSpPr/>
          <p:nvPr/>
        </p:nvGrpSpPr>
        <p:grpSpPr>
          <a:xfrm>
            <a:off x="4608488" y="1107561"/>
            <a:ext cx="1200613" cy="1200613"/>
            <a:chOff x="5807556" y="2112634"/>
            <a:chExt cx="684838" cy="684838"/>
          </a:xfrm>
        </p:grpSpPr>
        <p:grpSp>
          <p:nvGrpSpPr>
            <p:cNvPr id="62" name="Group 61">
              <a:extLst>
                <a:ext uri="{FF2B5EF4-FFF2-40B4-BE49-F238E27FC236}">
                  <a16:creationId xmlns:a16="http://schemas.microsoft.com/office/drawing/2014/main" id="{752C752F-7C28-6735-97C0-FE2F50CE2D46}"/>
                </a:ext>
              </a:extLst>
            </p:cNvPr>
            <p:cNvGrpSpPr/>
            <p:nvPr/>
          </p:nvGrpSpPr>
          <p:grpSpPr>
            <a:xfrm>
              <a:off x="5807556" y="2112634"/>
              <a:ext cx="684838" cy="684838"/>
              <a:chOff x="1902719" y="1160257"/>
              <a:chExt cx="821889" cy="821889"/>
            </a:xfrm>
          </p:grpSpPr>
          <p:sp>
            <p:nvSpPr>
              <p:cNvPr id="68" name="Oval 67">
                <a:extLst>
                  <a:ext uri="{FF2B5EF4-FFF2-40B4-BE49-F238E27FC236}">
                    <a16:creationId xmlns:a16="http://schemas.microsoft.com/office/drawing/2014/main" id="{27FD9D8D-00B5-8747-399B-8F257BFCC8F8}"/>
                  </a:ext>
                </a:extLst>
              </p:cNvPr>
              <p:cNvSpPr/>
              <p:nvPr>
                <p:custDataLst>
                  <p:tags r:id="rId2"/>
                </p:custDataLst>
              </p:nvPr>
            </p:nvSpPr>
            <p:spPr>
              <a:xfrm>
                <a:off x="1902719" y="1160257"/>
                <a:ext cx="821889" cy="821889"/>
              </a:xfrm>
              <a:prstGeom prst="ellipse">
                <a:avLst/>
              </a:prstGeom>
              <a:solidFill>
                <a:srgbClr val="FFFFFF"/>
              </a:solidFill>
              <a:ln w="19050">
                <a:solidFill>
                  <a:srgbClr val="5393AB"/>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FFFFFF">
                      <a:lumMod val="50000"/>
                    </a:srgbClr>
                  </a:solidFill>
                  <a:effectLst/>
                  <a:uLnTx/>
                  <a:uFillTx/>
                  <a:latin typeface="Calibri"/>
                  <a:ea typeface="+mn-ea"/>
                  <a:cs typeface="+mn-cs"/>
                </a:endParaRPr>
              </a:p>
            </p:txBody>
          </p:sp>
          <p:sp>
            <p:nvSpPr>
              <p:cNvPr id="69" name="AutoShape 3">
                <a:extLst>
                  <a:ext uri="{FF2B5EF4-FFF2-40B4-BE49-F238E27FC236}">
                    <a16:creationId xmlns:a16="http://schemas.microsoft.com/office/drawing/2014/main" id="{3158E23C-9806-6130-5061-1B0E526A7ADE}"/>
                  </a:ext>
                </a:extLst>
              </p:cNvPr>
              <p:cNvSpPr>
                <a:spLocks noChangeAspect="1" noChangeArrowheads="1" noTextEdit="1"/>
              </p:cNvSpPr>
              <p:nvPr/>
            </p:nvSpPr>
            <p:spPr bwMode="auto">
              <a:xfrm>
                <a:off x="2023082" y="1280620"/>
                <a:ext cx="581163" cy="5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63" name="bcgIcons_Joint Ventures &amp; Alliances ">
              <a:extLst>
                <a:ext uri="{FF2B5EF4-FFF2-40B4-BE49-F238E27FC236}">
                  <a16:creationId xmlns:a16="http://schemas.microsoft.com/office/drawing/2014/main" id="{5BF8370B-4FA3-B1B8-2F56-9AF88B003C21}"/>
                </a:ext>
              </a:extLst>
            </p:cNvPr>
            <p:cNvGrpSpPr>
              <a:grpSpLocks noChangeAspect="1"/>
            </p:cNvGrpSpPr>
            <p:nvPr/>
          </p:nvGrpSpPr>
          <p:grpSpPr>
            <a:xfrm>
              <a:off x="5823329" y="2128407"/>
              <a:ext cx="653290" cy="653290"/>
              <a:chOff x="1419496" y="2606040"/>
              <a:chExt cx="1644650" cy="1644650"/>
            </a:xfrm>
          </p:grpSpPr>
          <p:sp>
            <p:nvSpPr>
              <p:cNvPr id="64" name="AutoShape 678">
                <a:extLst>
                  <a:ext uri="{FF2B5EF4-FFF2-40B4-BE49-F238E27FC236}">
                    <a16:creationId xmlns:a16="http://schemas.microsoft.com/office/drawing/2014/main" id="{575122BA-E228-0EAE-BE25-F2DEB646DC28}"/>
                  </a:ext>
                </a:extLst>
              </p:cNvPr>
              <p:cNvSpPr>
                <a:spLocks noChangeAspect="1" noChangeArrowheads="1" noTextEdit="1"/>
              </p:cNvSpPr>
              <p:nvPr/>
            </p:nvSpPr>
            <p:spPr bwMode="auto">
              <a:xfrm>
                <a:off x="1419496" y="2606040"/>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83BB9A9C-61D2-0868-CD7B-D44445594086}"/>
                  </a:ext>
                </a:extLst>
              </p:cNvPr>
              <p:cNvGrpSpPr/>
              <p:nvPr/>
            </p:nvGrpSpPr>
            <p:grpSpPr>
              <a:xfrm>
                <a:off x="1693858" y="2881291"/>
                <a:ext cx="1097476" cy="1095037"/>
                <a:chOff x="1693858" y="2881291"/>
                <a:chExt cx="1097476" cy="1095037"/>
              </a:xfrm>
            </p:grpSpPr>
            <p:sp>
              <p:nvSpPr>
                <p:cNvPr id="66" name="Freeform 5">
                  <a:extLst>
                    <a:ext uri="{FF2B5EF4-FFF2-40B4-BE49-F238E27FC236}">
                      <a16:creationId xmlns:a16="http://schemas.microsoft.com/office/drawing/2014/main" id="{14721A4A-D174-26B2-AAA2-665CA927C10B}"/>
                    </a:ext>
                  </a:extLst>
                </p:cNvPr>
                <p:cNvSpPr>
                  <a:spLocks/>
                </p:cNvSpPr>
                <p:nvPr/>
              </p:nvSpPr>
              <p:spPr bwMode="auto">
                <a:xfrm>
                  <a:off x="1783451" y="2970755"/>
                  <a:ext cx="918645" cy="912934"/>
                </a:xfrm>
                <a:custGeom>
                  <a:avLst/>
                  <a:gdLst>
                    <a:gd name="connsiteX0" fmla="*/ 349108 w 918645"/>
                    <a:gd name="connsiteY0" fmla="*/ 780067 h 912934"/>
                    <a:gd name="connsiteX1" fmla="*/ 371950 w 918645"/>
                    <a:gd name="connsiteY1" fmla="*/ 804419 h 912934"/>
                    <a:gd name="connsiteX2" fmla="*/ 269873 w 918645"/>
                    <a:gd name="connsiteY2" fmla="*/ 864584 h 912934"/>
                    <a:gd name="connsiteX3" fmla="*/ 257738 w 918645"/>
                    <a:gd name="connsiteY3" fmla="*/ 849543 h 912934"/>
                    <a:gd name="connsiteX4" fmla="*/ 246317 w 918645"/>
                    <a:gd name="connsiteY4" fmla="*/ 840948 h 912934"/>
                    <a:gd name="connsiteX5" fmla="*/ 349108 w 918645"/>
                    <a:gd name="connsiteY5" fmla="*/ 780067 h 912934"/>
                    <a:gd name="connsiteX6" fmla="*/ 539780 w 918645"/>
                    <a:gd name="connsiteY6" fmla="*/ 317794 h 912934"/>
                    <a:gd name="connsiteX7" fmla="*/ 541207 w 918645"/>
                    <a:gd name="connsiteY7" fmla="*/ 318508 h 912934"/>
                    <a:gd name="connsiteX8" fmla="*/ 541921 w 918645"/>
                    <a:gd name="connsiteY8" fmla="*/ 319222 h 912934"/>
                    <a:gd name="connsiteX9" fmla="*/ 542634 w 918645"/>
                    <a:gd name="connsiteY9" fmla="*/ 319935 h 912934"/>
                    <a:gd name="connsiteX10" fmla="*/ 564037 w 918645"/>
                    <a:gd name="connsiteY10" fmla="*/ 329212 h 912934"/>
                    <a:gd name="connsiteX11" fmla="*/ 773789 w 918645"/>
                    <a:gd name="connsiteY11" fmla="*/ 493339 h 912934"/>
                    <a:gd name="connsiteX12" fmla="*/ 773789 w 918645"/>
                    <a:gd name="connsiteY12" fmla="*/ 492626 h 912934"/>
                    <a:gd name="connsiteX13" fmla="*/ 778783 w 918645"/>
                    <a:gd name="connsiteY13" fmla="*/ 496907 h 912934"/>
                    <a:gd name="connsiteX14" fmla="*/ 780923 w 918645"/>
                    <a:gd name="connsiteY14" fmla="*/ 499048 h 912934"/>
                    <a:gd name="connsiteX15" fmla="*/ 783063 w 918645"/>
                    <a:gd name="connsiteY15" fmla="*/ 501189 h 912934"/>
                    <a:gd name="connsiteX16" fmla="*/ 785204 w 918645"/>
                    <a:gd name="connsiteY16" fmla="*/ 504043 h 912934"/>
                    <a:gd name="connsiteX17" fmla="*/ 793765 w 918645"/>
                    <a:gd name="connsiteY17" fmla="*/ 519029 h 912934"/>
                    <a:gd name="connsiteX18" fmla="*/ 800186 w 918645"/>
                    <a:gd name="connsiteY18" fmla="*/ 530446 h 912934"/>
                    <a:gd name="connsiteX19" fmla="*/ 801613 w 918645"/>
                    <a:gd name="connsiteY19" fmla="*/ 532587 h 912934"/>
                    <a:gd name="connsiteX20" fmla="*/ 803040 w 918645"/>
                    <a:gd name="connsiteY20" fmla="*/ 534728 h 912934"/>
                    <a:gd name="connsiteX21" fmla="*/ 842992 w 918645"/>
                    <a:gd name="connsiteY21" fmla="*/ 602519 h 912934"/>
                    <a:gd name="connsiteX22" fmla="*/ 847986 w 918645"/>
                    <a:gd name="connsiteY22" fmla="*/ 611083 h 912934"/>
                    <a:gd name="connsiteX23" fmla="*/ 850840 w 918645"/>
                    <a:gd name="connsiteY23" fmla="*/ 616791 h 912934"/>
                    <a:gd name="connsiteX24" fmla="*/ 867249 w 918645"/>
                    <a:gd name="connsiteY24" fmla="*/ 643195 h 912934"/>
                    <a:gd name="connsiteX25" fmla="*/ 866536 w 918645"/>
                    <a:gd name="connsiteY25" fmla="*/ 643195 h 912934"/>
                    <a:gd name="connsiteX26" fmla="*/ 866536 w 918645"/>
                    <a:gd name="connsiteY26" fmla="*/ 643908 h 912934"/>
                    <a:gd name="connsiteX27" fmla="*/ 852267 w 918645"/>
                    <a:gd name="connsiteY27" fmla="*/ 655326 h 912934"/>
                    <a:gd name="connsiteX28" fmla="*/ 842992 w 918645"/>
                    <a:gd name="connsiteY28" fmla="*/ 666743 h 912934"/>
                    <a:gd name="connsiteX29" fmla="*/ 795192 w 918645"/>
                    <a:gd name="connsiteY29" fmla="*/ 584680 h 912934"/>
                    <a:gd name="connsiteX30" fmla="*/ 770221 w 918645"/>
                    <a:gd name="connsiteY30" fmla="*/ 542577 h 912934"/>
                    <a:gd name="connsiteX31" fmla="*/ 758093 w 918645"/>
                    <a:gd name="connsiteY31" fmla="*/ 521883 h 912934"/>
                    <a:gd name="connsiteX32" fmla="*/ 573312 w 918645"/>
                    <a:gd name="connsiteY32" fmla="*/ 377023 h 912934"/>
                    <a:gd name="connsiteX33" fmla="*/ 549769 w 918645"/>
                    <a:gd name="connsiteY33" fmla="*/ 358469 h 912934"/>
                    <a:gd name="connsiteX34" fmla="*/ 544061 w 918645"/>
                    <a:gd name="connsiteY34" fmla="*/ 354188 h 912934"/>
                    <a:gd name="connsiteX35" fmla="*/ 541207 w 918645"/>
                    <a:gd name="connsiteY35" fmla="*/ 352047 h 912934"/>
                    <a:gd name="connsiteX36" fmla="*/ 539067 w 918645"/>
                    <a:gd name="connsiteY36" fmla="*/ 351333 h 912934"/>
                    <a:gd name="connsiteX37" fmla="*/ 538354 w 918645"/>
                    <a:gd name="connsiteY37" fmla="*/ 351333 h 912934"/>
                    <a:gd name="connsiteX38" fmla="*/ 530506 w 918645"/>
                    <a:gd name="connsiteY38" fmla="*/ 351333 h 912934"/>
                    <a:gd name="connsiteX39" fmla="*/ 529792 w 918645"/>
                    <a:gd name="connsiteY39" fmla="*/ 351333 h 912934"/>
                    <a:gd name="connsiteX40" fmla="*/ 529079 w 918645"/>
                    <a:gd name="connsiteY40" fmla="*/ 352047 h 912934"/>
                    <a:gd name="connsiteX41" fmla="*/ 524798 w 918645"/>
                    <a:gd name="connsiteY41" fmla="*/ 354188 h 912934"/>
                    <a:gd name="connsiteX42" fmla="*/ 524085 w 918645"/>
                    <a:gd name="connsiteY42" fmla="*/ 354901 h 912934"/>
                    <a:gd name="connsiteX43" fmla="*/ 521231 w 918645"/>
                    <a:gd name="connsiteY43" fmla="*/ 357756 h 912934"/>
                    <a:gd name="connsiteX44" fmla="*/ 518377 w 918645"/>
                    <a:gd name="connsiteY44" fmla="*/ 366319 h 912934"/>
                    <a:gd name="connsiteX45" fmla="*/ 518377 w 918645"/>
                    <a:gd name="connsiteY45" fmla="*/ 367033 h 912934"/>
                    <a:gd name="connsiteX46" fmla="*/ 518377 w 918645"/>
                    <a:gd name="connsiteY46" fmla="*/ 368460 h 912934"/>
                    <a:gd name="connsiteX47" fmla="*/ 519804 w 918645"/>
                    <a:gd name="connsiteY47" fmla="*/ 371314 h 912934"/>
                    <a:gd name="connsiteX48" fmla="*/ 519804 w 918645"/>
                    <a:gd name="connsiteY48" fmla="*/ 372028 h 912934"/>
                    <a:gd name="connsiteX49" fmla="*/ 519804 w 918645"/>
                    <a:gd name="connsiteY49" fmla="*/ 373455 h 912934"/>
                    <a:gd name="connsiteX50" fmla="*/ 520518 w 918645"/>
                    <a:gd name="connsiteY50" fmla="*/ 374168 h 912934"/>
                    <a:gd name="connsiteX51" fmla="*/ 521231 w 918645"/>
                    <a:gd name="connsiteY51" fmla="*/ 374882 h 912934"/>
                    <a:gd name="connsiteX52" fmla="*/ 521231 w 918645"/>
                    <a:gd name="connsiteY52" fmla="*/ 375596 h 912934"/>
                    <a:gd name="connsiteX53" fmla="*/ 541921 w 918645"/>
                    <a:gd name="connsiteY53" fmla="*/ 392722 h 912934"/>
                    <a:gd name="connsiteX54" fmla="*/ 607557 w 918645"/>
                    <a:gd name="connsiteY54" fmla="*/ 446242 h 912934"/>
                    <a:gd name="connsiteX55" fmla="*/ 636095 w 918645"/>
                    <a:gd name="connsiteY55" fmla="*/ 469790 h 912934"/>
                    <a:gd name="connsiteX56" fmla="*/ 636808 w 918645"/>
                    <a:gd name="connsiteY56" fmla="*/ 470504 h 912934"/>
                    <a:gd name="connsiteX57" fmla="*/ 637522 w 918645"/>
                    <a:gd name="connsiteY57" fmla="*/ 471218 h 912934"/>
                    <a:gd name="connsiteX58" fmla="*/ 638235 w 918645"/>
                    <a:gd name="connsiteY58" fmla="*/ 472645 h 912934"/>
                    <a:gd name="connsiteX59" fmla="*/ 638235 w 918645"/>
                    <a:gd name="connsiteY59" fmla="*/ 473358 h 912934"/>
                    <a:gd name="connsiteX60" fmla="*/ 639662 w 918645"/>
                    <a:gd name="connsiteY60" fmla="*/ 479781 h 912934"/>
                    <a:gd name="connsiteX61" fmla="*/ 638235 w 918645"/>
                    <a:gd name="connsiteY61" fmla="*/ 485490 h 912934"/>
                    <a:gd name="connsiteX62" fmla="*/ 638235 w 918645"/>
                    <a:gd name="connsiteY62" fmla="*/ 486203 h 912934"/>
                    <a:gd name="connsiteX63" fmla="*/ 634668 w 918645"/>
                    <a:gd name="connsiteY63" fmla="*/ 491198 h 912934"/>
                    <a:gd name="connsiteX64" fmla="*/ 633954 w 918645"/>
                    <a:gd name="connsiteY64" fmla="*/ 491912 h 912934"/>
                    <a:gd name="connsiteX65" fmla="*/ 633241 w 918645"/>
                    <a:gd name="connsiteY65" fmla="*/ 491912 h 912934"/>
                    <a:gd name="connsiteX66" fmla="*/ 633241 w 918645"/>
                    <a:gd name="connsiteY66" fmla="*/ 492626 h 912934"/>
                    <a:gd name="connsiteX67" fmla="*/ 623966 w 918645"/>
                    <a:gd name="connsiteY67" fmla="*/ 495480 h 912934"/>
                    <a:gd name="connsiteX68" fmla="*/ 622539 w 918645"/>
                    <a:gd name="connsiteY68" fmla="*/ 495480 h 912934"/>
                    <a:gd name="connsiteX69" fmla="*/ 621113 w 918645"/>
                    <a:gd name="connsiteY69" fmla="*/ 495480 h 912934"/>
                    <a:gd name="connsiteX70" fmla="*/ 618972 w 918645"/>
                    <a:gd name="connsiteY70" fmla="*/ 494766 h 912934"/>
                    <a:gd name="connsiteX71" fmla="*/ 617545 w 918645"/>
                    <a:gd name="connsiteY71" fmla="*/ 494053 h 912934"/>
                    <a:gd name="connsiteX72" fmla="*/ 616832 w 918645"/>
                    <a:gd name="connsiteY72" fmla="*/ 494053 h 912934"/>
                    <a:gd name="connsiteX73" fmla="*/ 615405 w 918645"/>
                    <a:gd name="connsiteY73" fmla="*/ 493339 h 912934"/>
                    <a:gd name="connsiteX74" fmla="*/ 576166 w 918645"/>
                    <a:gd name="connsiteY74" fmla="*/ 461941 h 912934"/>
                    <a:gd name="connsiteX75" fmla="*/ 502682 w 918645"/>
                    <a:gd name="connsiteY75" fmla="*/ 402712 h 912934"/>
                    <a:gd name="connsiteX76" fmla="*/ 468437 w 918645"/>
                    <a:gd name="connsiteY76" fmla="*/ 374882 h 912934"/>
                    <a:gd name="connsiteX77" fmla="*/ 467723 w 918645"/>
                    <a:gd name="connsiteY77" fmla="*/ 374168 h 912934"/>
                    <a:gd name="connsiteX78" fmla="*/ 467010 w 918645"/>
                    <a:gd name="connsiteY78" fmla="*/ 374168 h 912934"/>
                    <a:gd name="connsiteX79" fmla="*/ 462016 w 918645"/>
                    <a:gd name="connsiteY79" fmla="*/ 371314 h 912934"/>
                    <a:gd name="connsiteX80" fmla="*/ 449887 w 918645"/>
                    <a:gd name="connsiteY80" fmla="*/ 371314 h 912934"/>
                    <a:gd name="connsiteX81" fmla="*/ 447033 w 918645"/>
                    <a:gd name="connsiteY81" fmla="*/ 372028 h 912934"/>
                    <a:gd name="connsiteX82" fmla="*/ 445607 w 918645"/>
                    <a:gd name="connsiteY82" fmla="*/ 373455 h 912934"/>
                    <a:gd name="connsiteX83" fmla="*/ 444893 w 918645"/>
                    <a:gd name="connsiteY83" fmla="*/ 374168 h 912934"/>
                    <a:gd name="connsiteX84" fmla="*/ 444180 w 918645"/>
                    <a:gd name="connsiteY84" fmla="*/ 374168 h 912934"/>
                    <a:gd name="connsiteX85" fmla="*/ 444180 w 918645"/>
                    <a:gd name="connsiteY85" fmla="*/ 374882 h 912934"/>
                    <a:gd name="connsiteX86" fmla="*/ 443466 w 918645"/>
                    <a:gd name="connsiteY86" fmla="*/ 374882 h 912934"/>
                    <a:gd name="connsiteX87" fmla="*/ 442753 w 918645"/>
                    <a:gd name="connsiteY87" fmla="*/ 375596 h 912934"/>
                    <a:gd name="connsiteX88" fmla="*/ 442039 w 918645"/>
                    <a:gd name="connsiteY88" fmla="*/ 376309 h 912934"/>
                    <a:gd name="connsiteX89" fmla="*/ 439899 w 918645"/>
                    <a:gd name="connsiteY89" fmla="*/ 379164 h 912934"/>
                    <a:gd name="connsiteX90" fmla="*/ 439899 w 918645"/>
                    <a:gd name="connsiteY90" fmla="*/ 379877 h 912934"/>
                    <a:gd name="connsiteX91" fmla="*/ 439186 w 918645"/>
                    <a:gd name="connsiteY91" fmla="*/ 381304 h 912934"/>
                    <a:gd name="connsiteX92" fmla="*/ 438472 w 918645"/>
                    <a:gd name="connsiteY92" fmla="*/ 382018 h 912934"/>
                    <a:gd name="connsiteX93" fmla="*/ 438472 w 918645"/>
                    <a:gd name="connsiteY93" fmla="*/ 382732 h 912934"/>
                    <a:gd name="connsiteX94" fmla="*/ 437045 w 918645"/>
                    <a:gd name="connsiteY94" fmla="*/ 389154 h 912934"/>
                    <a:gd name="connsiteX95" fmla="*/ 437045 w 918645"/>
                    <a:gd name="connsiteY95" fmla="*/ 389868 h 912934"/>
                    <a:gd name="connsiteX96" fmla="*/ 437045 w 918645"/>
                    <a:gd name="connsiteY96" fmla="*/ 391295 h 912934"/>
                    <a:gd name="connsiteX97" fmla="*/ 437045 w 918645"/>
                    <a:gd name="connsiteY97" fmla="*/ 392008 h 912934"/>
                    <a:gd name="connsiteX98" fmla="*/ 439186 w 918645"/>
                    <a:gd name="connsiteY98" fmla="*/ 397717 h 912934"/>
                    <a:gd name="connsiteX99" fmla="*/ 441326 w 918645"/>
                    <a:gd name="connsiteY99" fmla="*/ 400572 h 912934"/>
                    <a:gd name="connsiteX100" fmla="*/ 442039 w 918645"/>
                    <a:gd name="connsiteY100" fmla="*/ 401999 h 912934"/>
                    <a:gd name="connsiteX101" fmla="*/ 442753 w 918645"/>
                    <a:gd name="connsiteY101" fmla="*/ 402712 h 912934"/>
                    <a:gd name="connsiteX102" fmla="*/ 443466 w 918645"/>
                    <a:gd name="connsiteY102" fmla="*/ 403426 h 912934"/>
                    <a:gd name="connsiteX103" fmla="*/ 444180 w 918645"/>
                    <a:gd name="connsiteY103" fmla="*/ 403426 h 912934"/>
                    <a:gd name="connsiteX104" fmla="*/ 477711 w 918645"/>
                    <a:gd name="connsiteY104" fmla="*/ 431970 h 912934"/>
                    <a:gd name="connsiteX105" fmla="*/ 502682 w 918645"/>
                    <a:gd name="connsiteY105" fmla="*/ 453378 h 912934"/>
                    <a:gd name="connsiteX106" fmla="*/ 531219 w 918645"/>
                    <a:gd name="connsiteY106" fmla="*/ 477640 h 912934"/>
                    <a:gd name="connsiteX107" fmla="*/ 581873 w 918645"/>
                    <a:gd name="connsiteY107" fmla="*/ 520456 h 912934"/>
                    <a:gd name="connsiteX108" fmla="*/ 587581 w 918645"/>
                    <a:gd name="connsiteY108" fmla="*/ 531873 h 912934"/>
                    <a:gd name="connsiteX109" fmla="*/ 587581 w 918645"/>
                    <a:gd name="connsiteY109" fmla="*/ 533301 h 912934"/>
                    <a:gd name="connsiteX110" fmla="*/ 587581 w 918645"/>
                    <a:gd name="connsiteY110" fmla="*/ 534014 h 912934"/>
                    <a:gd name="connsiteX111" fmla="*/ 587581 w 918645"/>
                    <a:gd name="connsiteY111" fmla="*/ 534728 h 912934"/>
                    <a:gd name="connsiteX112" fmla="*/ 583300 w 918645"/>
                    <a:gd name="connsiteY112" fmla="*/ 543291 h 912934"/>
                    <a:gd name="connsiteX113" fmla="*/ 582587 w 918645"/>
                    <a:gd name="connsiteY113" fmla="*/ 544718 h 912934"/>
                    <a:gd name="connsiteX114" fmla="*/ 581873 w 918645"/>
                    <a:gd name="connsiteY114" fmla="*/ 545432 h 912934"/>
                    <a:gd name="connsiteX115" fmla="*/ 581160 w 918645"/>
                    <a:gd name="connsiteY115" fmla="*/ 545432 h 912934"/>
                    <a:gd name="connsiteX116" fmla="*/ 579020 w 918645"/>
                    <a:gd name="connsiteY116" fmla="*/ 547573 h 912934"/>
                    <a:gd name="connsiteX117" fmla="*/ 574739 w 918645"/>
                    <a:gd name="connsiteY117" fmla="*/ 549000 h 912934"/>
                    <a:gd name="connsiteX118" fmla="*/ 562611 w 918645"/>
                    <a:gd name="connsiteY118" fmla="*/ 546859 h 912934"/>
                    <a:gd name="connsiteX119" fmla="*/ 561184 w 918645"/>
                    <a:gd name="connsiteY119" fmla="*/ 545432 h 912934"/>
                    <a:gd name="connsiteX120" fmla="*/ 559757 w 918645"/>
                    <a:gd name="connsiteY120" fmla="*/ 544005 h 912934"/>
                    <a:gd name="connsiteX121" fmla="*/ 535500 w 918645"/>
                    <a:gd name="connsiteY121" fmla="*/ 524024 h 912934"/>
                    <a:gd name="connsiteX122" fmla="*/ 510529 w 918645"/>
                    <a:gd name="connsiteY122" fmla="*/ 502616 h 912934"/>
                    <a:gd name="connsiteX123" fmla="*/ 481278 w 918645"/>
                    <a:gd name="connsiteY123" fmla="*/ 477640 h 912934"/>
                    <a:gd name="connsiteX124" fmla="*/ 456308 w 918645"/>
                    <a:gd name="connsiteY124" fmla="*/ 456946 h 912934"/>
                    <a:gd name="connsiteX125" fmla="*/ 422776 w 918645"/>
                    <a:gd name="connsiteY125" fmla="*/ 428402 h 912934"/>
                    <a:gd name="connsiteX126" fmla="*/ 402087 w 918645"/>
                    <a:gd name="connsiteY126" fmla="*/ 409848 h 912934"/>
                    <a:gd name="connsiteX127" fmla="*/ 401373 w 918645"/>
                    <a:gd name="connsiteY127" fmla="*/ 409848 h 912934"/>
                    <a:gd name="connsiteX128" fmla="*/ 398520 w 918645"/>
                    <a:gd name="connsiteY128" fmla="*/ 407708 h 912934"/>
                    <a:gd name="connsiteX129" fmla="*/ 397093 w 918645"/>
                    <a:gd name="connsiteY129" fmla="*/ 406994 h 912934"/>
                    <a:gd name="connsiteX130" fmla="*/ 392812 w 918645"/>
                    <a:gd name="connsiteY130" fmla="*/ 405567 h 912934"/>
                    <a:gd name="connsiteX131" fmla="*/ 372836 w 918645"/>
                    <a:gd name="connsiteY131" fmla="*/ 411276 h 912934"/>
                    <a:gd name="connsiteX132" fmla="*/ 372122 w 918645"/>
                    <a:gd name="connsiteY132" fmla="*/ 411989 h 912934"/>
                    <a:gd name="connsiteX133" fmla="*/ 369982 w 918645"/>
                    <a:gd name="connsiteY133" fmla="*/ 413416 h 912934"/>
                    <a:gd name="connsiteX134" fmla="*/ 367842 w 918645"/>
                    <a:gd name="connsiteY134" fmla="*/ 417698 h 912934"/>
                    <a:gd name="connsiteX135" fmla="*/ 365701 w 918645"/>
                    <a:gd name="connsiteY135" fmla="*/ 427688 h 912934"/>
                    <a:gd name="connsiteX136" fmla="*/ 367842 w 918645"/>
                    <a:gd name="connsiteY136" fmla="*/ 436251 h 912934"/>
                    <a:gd name="connsiteX137" fmla="*/ 369268 w 918645"/>
                    <a:gd name="connsiteY137" fmla="*/ 438392 h 912934"/>
                    <a:gd name="connsiteX138" fmla="*/ 369268 w 918645"/>
                    <a:gd name="connsiteY138" fmla="*/ 439106 h 912934"/>
                    <a:gd name="connsiteX139" fmla="*/ 370695 w 918645"/>
                    <a:gd name="connsiteY139" fmla="*/ 440533 h 912934"/>
                    <a:gd name="connsiteX140" fmla="*/ 371409 w 918645"/>
                    <a:gd name="connsiteY140" fmla="*/ 441247 h 912934"/>
                    <a:gd name="connsiteX141" fmla="*/ 373549 w 918645"/>
                    <a:gd name="connsiteY141" fmla="*/ 443387 h 912934"/>
                    <a:gd name="connsiteX142" fmla="*/ 373549 w 918645"/>
                    <a:gd name="connsiteY142" fmla="*/ 444101 h 912934"/>
                    <a:gd name="connsiteX143" fmla="*/ 394239 w 918645"/>
                    <a:gd name="connsiteY143" fmla="*/ 461227 h 912934"/>
                    <a:gd name="connsiteX144" fmla="*/ 427771 w 918645"/>
                    <a:gd name="connsiteY144" fmla="*/ 489771 h 912934"/>
                    <a:gd name="connsiteX145" fmla="*/ 452741 w 918645"/>
                    <a:gd name="connsiteY145" fmla="*/ 511179 h 912934"/>
                    <a:gd name="connsiteX146" fmla="*/ 483419 w 918645"/>
                    <a:gd name="connsiteY146" fmla="*/ 536869 h 912934"/>
                    <a:gd name="connsiteX147" fmla="*/ 507676 w 918645"/>
                    <a:gd name="connsiteY147" fmla="*/ 557563 h 912934"/>
                    <a:gd name="connsiteX148" fmla="*/ 530506 w 918645"/>
                    <a:gd name="connsiteY148" fmla="*/ 576830 h 912934"/>
                    <a:gd name="connsiteX149" fmla="*/ 531219 w 918645"/>
                    <a:gd name="connsiteY149" fmla="*/ 578257 h 912934"/>
                    <a:gd name="connsiteX150" fmla="*/ 531933 w 918645"/>
                    <a:gd name="connsiteY150" fmla="*/ 578971 h 912934"/>
                    <a:gd name="connsiteX151" fmla="*/ 532646 w 918645"/>
                    <a:gd name="connsiteY151" fmla="*/ 579684 h 912934"/>
                    <a:gd name="connsiteX152" fmla="*/ 534073 w 918645"/>
                    <a:gd name="connsiteY152" fmla="*/ 582539 h 912934"/>
                    <a:gd name="connsiteX153" fmla="*/ 534786 w 918645"/>
                    <a:gd name="connsiteY153" fmla="*/ 585393 h 912934"/>
                    <a:gd name="connsiteX154" fmla="*/ 534786 w 918645"/>
                    <a:gd name="connsiteY154" fmla="*/ 586820 h 912934"/>
                    <a:gd name="connsiteX155" fmla="*/ 531933 w 918645"/>
                    <a:gd name="connsiteY155" fmla="*/ 598952 h 912934"/>
                    <a:gd name="connsiteX156" fmla="*/ 531219 w 918645"/>
                    <a:gd name="connsiteY156" fmla="*/ 598952 h 912934"/>
                    <a:gd name="connsiteX157" fmla="*/ 530506 w 918645"/>
                    <a:gd name="connsiteY157" fmla="*/ 599665 h 912934"/>
                    <a:gd name="connsiteX158" fmla="*/ 525512 w 918645"/>
                    <a:gd name="connsiteY158" fmla="*/ 603233 h 912934"/>
                    <a:gd name="connsiteX159" fmla="*/ 522658 w 918645"/>
                    <a:gd name="connsiteY159" fmla="*/ 603947 h 912934"/>
                    <a:gd name="connsiteX160" fmla="*/ 520518 w 918645"/>
                    <a:gd name="connsiteY160" fmla="*/ 604660 h 912934"/>
                    <a:gd name="connsiteX161" fmla="*/ 519804 w 918645"/>
                    <a:gd name="connsiteY161" fmla="*/ 604660 h 912934"/>
                    <a:gd name="connsiteX162" fmla="*/ 519091 w 918645"/>
                    <a:gd name="connsiteY162" fmla="*/ 603947 h 912934"/>
                    <a:gd name="connsiteX163" fmla="*/ 518377 w 918645"/>
                    <a:gd name="connsiteY163" fmla="*/ 603947 h 912934"/>
                    <a:gd name="connsiteX164" fmla="*/ 512670 w 918645"/>
                    <a:gd name="connsiteY164" fmla="*/ 602519 h 912934"/>
                    <a:gd name="connsiteX165" fmla="*/ 511956 w 918645"/>
                    <a:gd name="connsiteY165" fmla="*/ 602519 h 912934"/>
                    <a:gd name="connsiteX166" fmla="*/ 510529 w 918645"/>
                    <a:gd name="connsiteY166" fmla="*/ 601806 h 912934"/>
                    <a:gd name="connsiteX167" fmla="*/ 487699 w 918645"/>
                    <a:gd name="connsiteY167" fmla="*/ 581825 h 912934"/>
                    <a:gd name="connsiteX168" fmla="*/ 462729 w 918645"/>
                    <a:gd name="connsiteY168" fmla="*/ 561131 h 912934"/>
                    <a:gd name="connsiteX169" fmla="*/ 431338 w 918645"/>
                    <a:gd name="connsiteY169" fmla="*/ 535441 h 912934"/>
                    <a:gd name="connsiteX170" fmla="*/ 407081 w 918645"/>
                    <a:gd name="connsiteY170" fmla="*/ 514033 h 912934"/>
                    <a:gd name="connsiteX171" fmla="*/ 373549 w 918645"/>
                    <a:gd name="connsiteY171" fmla="*/ 486203 h 912934"/>
                    <a:gd name="connsiteX172" fmla="*/ 348579 w 918645"/>
                    <a:gd name="connsiteY172" fmla="*/ 465509 h 912934"/>
                    <a:gd name="connsiteX173" fmla="*/ 320755 w 918645"/>
                    <a:gd name="connsiteY173" fmla="*/ 441960 h 912934"/>
                    <a:gd name="connsiteX174" fmla="*/ 312907 w 918645"/>
                    <a:gd name="connsiteY174" fmla="*/ 437679 h 912934"/>
                    <a:gd name="connsiteX175" fmla="*/ 309340 w 918645"/>
                    <a:gd name="connsiteY175" fmla="*/ 436251 h 912934"/>
                    <a:gd name="connsiteX176" fmla="*/ 307913 w 918645"/>
                    <a:gd name="connsiteY176" fmla="*/ 436251 h 912934"/>
                    <a:gd name="connsiteX177" fmla="*/ 307199 w 918645"/>
                    <a:gd name="connsiteY177" fmla="*/ 436251 h 912934"/>
                    <a:gd name="connsiteX178" fmla="*/ 303632 w 918645"/>
                    <a:gd name="connsiteY178" fmla="*/ 436251 h 912934"/>
                    <a:gd name="connsiteX179" fmla="*/ 300065 w 918645"/>
                    <a:gd name="connsiteY179" fmla="*/ 436965 h 912934"/>
                    <a:gd name="connsiteX180" fmla="*/ 299351 w 918645"/>
                    <a:gd name="connsiteY180" fmla="*/ 436965 h 912934"/>
                    <a:gd name="connsiteX181" fmla="*/ 296498 w 918645"/>
                    <a:gd name="connsiteY181" fmla="*/ 438392 h 912934"/>
                    <a:gd name="connsiteX182" fmla="*/ 295784 w 918645"/>
                    <a:gd name="connsiteY182" fmla="*/ 438392 h 912934"/>
                    <a:gd name="connsiteX183" fmla="*/ 292217 w 918645"/>
                    <a:gd name="connsiteY183" fmla="*/ 440533 h 912934"/>
                    <a:gd name="connsiteX184" fmla="*/ 290790 w 918645"/>
                    <a:gd name="connsiteY184" fmla="*/ 441247 h 912934"/>
                    <a:gd name="connsiteX185" fmla="*/ 289363 w 918645"/>
                    <a:gd name="connsiteY185" fmla="*/ 442674 h 912934"/>
                    <a:gd name="connsiteX186" fmla="*/ 288650 w 918645"/>
                    <a:gd name="connsiteY186" fmla="*/ 443387 h 912934"/>
                    <a:gd name="connsiteX187" fmla="*/ 287223 w 918645"/>
                    <a:gd name="connsiteY187" fmla="*/ 444815 h 912934"/>
                    <a:gd name="connsiteX188" fmla="*/ 287223 w 918645"/>
                    <a:gd name="connsiteY188" fmla="*/ 445528 h 912934"/>
                    <a:gd name="connsiteX189" fmla="*/ 286509 w 918645"/>
                    <a:gd name="connsiteY189" fmla="*/ 445528 h 912934"/>
                    <a:gd name="connsiteX190" fmla="*/ 285796 w 918645"/>
                    <a:gd name="connsiteY190" fmla="*/ 446955 h 912934"/>
                    <a:gd name="connsiteX191" fmla="*/ 282942 w 918645"/>
                    <a:gd name="connsiteY191" fmla="*/ 451951 h 912934"/>
                    <a:gd name="connsiteX192" fmla="*/ 281515 w 918645"/>
                    <a:gd name="connsiteY192" fmla="*/ 458373 h 912934"/>
                    <a:gd name="connsiteX193" fmla="*/ 281515 w 918645"/>
                    <a:gd name="connsiteY193" fmla="*/ 459800 h 912934"/>
                    <a:gd name="connsiteX194" fmla="*/ 282229 w 918645"/>
                    <a:gd name="connsiteY194" fmla="*/ 466222 h 912934"/>
                    <a:gd name="connsiteX195" fmla="*/ 282942 w 918645"/>
                    <a:gd name="connsiteY195" fmla="*/ 466936 h 912934"/>
                    <a:gd name="connsiteX196" fmla="*/ 290077 w 918645"/>
                    <a:gd name="connsiteY196" fmla="*/ 478354 h 912934"/>
                    <a:gd name="connsiteX197" fmla="*/ 317901 w 918645"/>
                    <a:gd name="connsiteY197" fmla="*/ 501902 h 912934"/>
                    <a:gd name="connsiteX198" fmla="*/ 342158 w 918645"/>
                    <a:gd name="connsiteY198" fmla="*/ 522597 h 912934"/>
                    <a:gd name="connsiteX199" fmla="*/ 375689 w 918645"/>
                    <a:gd name="connsiteY199" fmla="*/ 551141 h 912934"/>
                    <a:gd name="connsiteX200" fmla="*/ 387818 w 918645"/>
                    <a:gd name="connsiteY200" fmla="*/ 561131 h 912934"/>
                    <a:gd name="connsiteX201" fmla="*/ 387818 w 918645"/>
                    <a:gd name="connsiteY201" fmla="*/ 561844 h 912934"/>
                    <a:gd name="connsiteX202" fmla="*/ 399946 w 918645"/>
                    <a:gd name="connsiteY202" fmla="*/ 571835 h 912934"/>
                    <a:gd name="connsiteX203" fmla="*/ 432051 w 918645"/>
                    <a:gd name="connsiteY203" fmla="*/ 598952 h 912934"/>
                    <a:gd name="connsiteX204" fmla="*/ 456308 w 918645"/>
                    <a:gd name="connsiteY204" fmla="*/ 619646 h 912934"/>
                    <a:gd name="connsiteX205" fmla="*/ 481992 w 918645"/>
                    <a:gd name="connsiteY205" fmla="*/ 641767 h 912934"/>
                    <a:gd name="connsiteX206" fmla="*/ 506249 w 918645"/>
                    <a:gd name="connsiteY206" fmla="*/ 662462 h 912934"/>
                    <a:gd name="connsiteX207" fmla="*/ 529792 w 918645"/>
                    <a:gd name="connsiteY207" fmla="*/ 683156 h 912934"/>
                    <a:gd name="connsiteX208" fmla="*/ 531219 w 918645"/>
                    <a:gd name="connsiteY208" fmla="*/ 683870 h 912934"/>
                    <a:gd name="connsiteX209" fmla="*/ 537640 w 918645"/>
                    <a:gd name="connsiteY209" fmla="*/ 691719 h 912934"/>
                    <a:gd name="connsiteX210" fmla="*/ 539067 w 918645"/>
                    <a:gd name="connsiteY210" fmla="*/ 693146 h 912934"/>
                    <a:gd name="connsiteX211" fmla="*/ 544775 w 918645"/>
                    <a:gd name="connsiteY211" fmla="*/ 710273 h 912934"/>
                    <a:gd name="connsiteX212" fmla="*/ 536927 w 918645"/>
                    <a:gd name="connsiteY212" fmla="*/ 735249 h 912934"/>
                    <a:gd name="connsiteX213" fmla="*/ 536213 w 918645"/>
                    <a:gd name="connsiteY213" fmla="*/ 736676 h 912934"/>
                    <a:gd name="connsiteX214" fmla="*/ 534786 w 918645"/>
                    <a:gd name="connsiteY214" fmla="*/ 738816 h 912934"/>
                    <a:gd name="connsiteX215" fmla="*/ 532646 w 918645"/>
                    <a:gd name="connsiteY215" fmla="*/ 740957 h 912934"/>
                    <a:gd name="connsiteX216" fmla="*/ 530506 w 918645"/>
                    <a:gd name="connsiteY216" fmla="*/ 743098 h 912934"/>
                    <a:gd name="connsiteX217" fmla="*/ 528365 w 918645"/>
                    <a:gd name="connsiteY217" fmla="*/ 744525 h 912934"/>
                    <a:gd name="connsiteX218" fmla="*/ 527652 w 918645"/>
                    <a:gd name="connsiteY218" fmla="*/ 744525 h 912934"/>
                    <a:gd name="connsiteX219" fmla="*/ 525512 w 918645"/>
                    <a:gd name="connsiteY219" fmla="*/ 745952 h 912934"/>
                    <a:gd name="connsiteX220" fmla="*/ 525512 w 918645"/>
                    <a:gd name="connsiteY220" fmla="*/ 746666 h 912934"/>
                    <a:gd name="connsiteX221" fmla="*/ 523371 w 918645"/>
                    <a:gd name="connsiteY221" fmla="*/ 748093 h 912934"/>
                    <a:gd name="connsiteX222" fmla="*/ 521231 w 918645"/>
                    <a:gd name="connsiteY222" fmla="*/ 748807 h 912934"/>
                    <a:gd name="connsiteX223" fmla="*/ 519804 w 918645"/>
                    <a:gd name="connsiteY223" fmla="*/ 749520 h 912934"/>
                    <a:gd name="connsiteX224" fmla="*/ 518377 w 918645"/>
                    <a:gd name="connsiteY224" fmla="*/ 749520 h 912934"/>
                    <a:gd name="connsiteX225" fmla="*/ 517664 w 918645"/>
                    <a:gd name="connsiteY225" fmla="*/ 750234 h 912934"/>
                    <a:gd name="connsiteX226" fmla="*/ 516237 w 918645"/>
                    <a:gd name="connsiteY226" fmla="*/ 750234 h 912934"/>
                    <a:gd name="connsiteX227" fmla="*/ 514810 w 918645"/>
                    <a:gd name="connsiteY227" fmla="*/ 750948 h 912934"/>
                    <a:gd name="connsiteX228" fmla="*/ 514097 w 918645"/>
                    <a:gd name="connsiteY228" fmla="*/ 750948 h 912934"/>
                    <a:gd name="connsiteX229" fmla="*/ 512670 w 918645"/>
                    <a:gd name="connsiteY229" fmla="*/ 750948 h 912934"/>
                    <a:gd name="connsiteX230" fmla="*/ 511243 w 918645"/>
                    <a:gd name="connsiteY230" fmla="*/ 751661 h 912934"/>
                    <a:gd name="connsiteX231" fmla="*/ 494834 w 918645"/>
                    <a:gd name="connsiteY231" fmla="*/ 750234 h 912934"/>
                    <a:gd name="connsiteX232" fmla="*/ 491980 w 918645"/>
                    <a:gd name="connsiteY232" fmla="*/ 749520 h 912934"/>
                    <a:gd name="connsiteX233" fmla="*/ 488413 w 918645"/>
                    <a:gd name="connsiteY233" fmla="*/ 748093 h 912934"/>
                    <a:gd name="connsiteX234" fmla="*/ 481992 w 918645"/>
                    <a:gd name="connsiteY234" fmla="*/ 743812 h 912934"/>
                    <a:gd name="connsiteX235" fmla="*/ 457022 w 918645"/>
                    <a:gd name="connsiteY235" fmla="*/ 724545 h 912934"/>
                    <a:gd name="connsiteX236" fmla="*/ 431338 w 918645"/>
                    <a:gd name="connsiteY236" fmla="*/ 705277 h 912934"/>
                    <a:gd name="connsiteX237" fmla="*/ 407081 w 918645"/>
                    <a:gd name="connsiteY237" fmla="*/ 686010 h 912934"/>
                    <a:gd name="connsiteX238" fmla="*/ 395666 w 918645"/>
                    <a:gd name="connsiteY238" fmla="*/ 677447 h 912934"/>
                    <a:gd name="connsiteX239" fmla="*/ 377116 w 918645"/>
                    <a:gd name="connsiteY239" fmla="*/ 668884 h 912934"/>
                    <a:gd name="connsiteX240" fmla="*/ 364988 w 918645"/>
                    <a:gd name="connsiteY240" fmla="*/ 668170 h 912934"/>
                    <a:gd name="connsiteX241" fmla="*/ 362848 w 918645"/>
                    <a:gd name="connsiteY241" fmla="*/ 668170 h 912934"/>
                    <a:gd name="connsiteX242" fmla="*/ 337877 w 918645"/>
                    <a:gd name="connsiteY242" fmla="*/ 678161 h 912934"/>
                    <a:gd name="connsiteX243" fmla="*/ 337164 w 918645"/>
                    <a:gd name="connsiteY243" fmla="*/ 678161 h 912934"/>
                    <a:gd name="connsiteX244" fmla="*/ 337164 w 918645"/>
                    <a:gd name="connsiteY244" fmla="*/ 678874 h 912934"/>
                    <a:gd name="connsiteX245" fmla="*/ 378543 w 918645"/>
                    <a:gd name="connsiteY245" fmla="*/ 720977 h 912934"/>
                    <a:gd name="connsiteX246" fmla="*/ 401373 w 918645"/>
                    <a:gd name="connsiteY246" fmla="*/ 743098 h 912934"/>
                    <a:gd name="connsiteX247" fmla="*/ 424203 w 918645"/>
                    <a:gd name="connsiteY247" fmla="*/ 766647 h 912934"/>
                    <a:gd name="connsiteX248" fmla="*/ 446320 w 918645"/>
                    <a:gd name="connsiteY248" fmla="*/ 788768 h 912934"/>
                    <a:gd name="connsiteX249" fmla="*/ 460589 w 918645"/>
                    <a:gd name="connsiteY249" fmla="*/ 803754 h 912934"/>
                    <a:gd name="connsiteX250" fmla="*/ 462729 w 918645"/>
                    <a:gd name="connsiteY250" fmla="*/ 805895 h 912934"/>
                    <a:gd name="connsiteX251" fmla="*/ 525512 w 918645"/>
                    <a:gd name="connsiteY251" fmla="*/ 869405 h 912934"/>
                    <a:gd name="connsiteX252" fmla="*/ 526225 w 918645"/>
                    <a:gd name="connsiteY252" fmla="*/ 870118 h 912934"/>
                    <a:gd name="connsiteX253" fmla="*/ 626820 w 918645"/>
                    <a:gd name="connsiteY253" fmla="*/ 877968 h 912934"/>
                    <a:gd name="connsiteX254" fmla="*/ 671767 w 918645"/>
                    <a:gd name="connsiteY254" fmla="*/ 881536 h 912934"/>
                    <a:gd name="connsiteX255" fmla="*/ 671767 w 918645"/>
                    <a:gd name="connsiteY255" fmla="*/ 882249 h 912934"/>
                    <a:gd name="connsiteX256" fmla="*/ 666059 w 918645"/>
                    <a:gd name="connsiteY256" fmla="*/ 909366 h 912934"/>
                    <a:gd name="connsiteX257" fmla="*/ 666773 w 918645"/>
                    <a:gd name="connsiteY257" fmla="*/ 912934 h 912934"/>
                    <a:gd name="connsiteX258" fmla="*/ 626820 w 918645"/>
                    <a:gd name="connsiteY258" fmla="*/ 910080 h 912934"/>
                    <a:gd name="connsiteX259" fmla="*/ 623253 w 918645"/>
                    <a:gd name="connsiteY259" fmla="*/ 910080 h 912934"/>
                    <a:gd name="connsiteX260" fmla="*/ 521231 w 918645"/>
                    <a:gd name="connsiteY260" fmla="*/ 902230 h 912934"/>
                    <a:gd name="connsiteX261" fmla="*/ 511956 w 918645"/>
                    <a:gd name="connsiteY261" fmla="*/ 899376 h 912934"/>
                    <a:gd name="connsiteX262" fmla="*/ 509103 w 918645"/>
                    <a:gd name="connsiteY262" fmla="*/ 897235 h 912934"/>
                    <a:gd name="connsiteX263" fmla="*/ 422776 w 918645"/>
                    <a:gd name="connsiteY263" fmla="*/ 810890 h 912934"/>
                    <a:gd name="connsiteX264" fmla="*/ 399946 w 918645"/>
                    <a:gd name="connsiteY264" fmla="*/ 788055 h 912934"/>
                    <a:gd name="connsiteX265" fmla="*/ 377116 w 918645"/>
                    <a:gd name="connsiteY265" fmla="*/ 763792 h 912934"/>
                    <a:gd name="connsiteX266" fmla="*/ 354286 w 918645"/>
                    <a:gd name="connsiteY266" fmla="*/ 740957 h 912934"/>
                    <a:gd name="connsiteX267" fmla="*/ 311480 w 918645"/>
                    <a:gd name="connsiteY267" fmla="*/ 696714 h 912934"/>
                    <a:gd name="connsiteX268" fmla="*/ 305772 w 918645"/>
                    <a:gd name="connsiteY268" fmla="*/ 688865 h 912934"/>
                    <a:gd name="connsiteX269" fmla="*/ 303632 w 918645"/>
                    <a:gd name="connsiteY269" fmla="*/ 681729 h 912934"/>
                    <a:gd name="connsiteX270" fmla="*/ 303632 w 918645"/>
                    <a:gd name="connsiteY270" fmla="*/ 678161 h 912934"/>
                    <a:gd name="connsiteX271" fmla="*/ 309340 w 918645"/>
                    <a:gd name="connsiteY271" fmla="*/ 661034 h 912934"/>
                    <a:gd name="connsiteX272" fmla="*/ 310766 w 918645"/>
                    <a:gd name="connsiteY272" fmla="*/ 659607 h 912934"/>
                    <a:gd name="connsiteX273" fmla="*/ 312907 w 918645"/>
                    <a:gd name="connsiteY273" fmla="*/ 657466 h 912934"/>
                    <a:gd name="connsiteX274" fmla="*/ 390672 w 918645"/>
                    <a:gd name="connsiteY274" fmla="*/ 638913 h 912934"/>
                    <a:gd name="connsiteX275" fmla="*/ 414929 w 918645"/>
                    <a:gd name="connsiteY275" fmla="*/ 651758 h 912934"/>
                    <a:gd name="connsiteX276" fmla="*/ 451314 w 918645"/>
                    <a:gd name="connsiteY276" fmla="*/ 679588 h 912934"/>
                    <a:gd name="connsiteX277" fmla="*/ 476998 w 918645"/>
                    <a:gd name="connsiteY277" fmla="*/ 699569 h 912934"/>
                    <a:gd name="connsiteX278" fmla="*/ 501968 w 918645"/>
                    <a:gd name="connsiteY278" fmla="*/ 718836 h 912934"/>
                    <a:gd name="connsiteX279" fmla="*/ 506249 w 918645"/>
                    <a:gd name="connsiteY279" fmla="*/ 720263 h 912934"/>
                    <a:gd name="connsiteX280" fmla="*/ 506249 w 918645"/>
                    <a:gd name="connsiteY280" fmla="*/ 719549 h 912934"/>
                    <a:gd name="connsiteX281" fmla="*/ 508389 w 918645"/>
                    <a:gd name="connsiteY281" fmla="*/ 718836 h 912934"/>
                    <a:gd name="connsiteX282" fmla="*/ 509103 w 918645"/>
                    <a:gd name="connsiteY282" fmla="*/ 718836 h 912934"/>
                    <a:gd name="connsiteX283" fmla="*/ 509816 w 918645"/>
                    <a:gd name="connsiteY283" fmla="*/ 718122 h 912934"/>
                    <a:gd name="connsiteX284" fmla="*/ 510529 w 918645"/>
                    <a:gd name="connsiteY284" fmla="*/ 718122 h 912934"/>
                    <a:gd name="connsiteX285" fmla="*/ 510529 w 918645"/>
                    <a:gd name="connsiteY285" fmla="*/ 717409 h 912934"/>
                    <a:gd name="connsiteX286" fmla="*/ 511243 w 918645"/>
                    <a:gd name="connsiteY286" fmla="*/ 716695 h 912934"/>
                    <a:gd name="connsiteX287" fmla="*/ 509816 w 918645"/>
                    <a:gd name="connsiteY287" fmla="*/ 708132 h 912934"/>
                    <a:gd name="connsiteX288" fmla="*/ 467723 w 918645"/>
                    <a:gd name="connsiteY288" fmla="*/ 671738 h 912934"/>
                    <a:gd name="connsiteX289" fmla="*/ 326462 w 918645"/>
                    <a:gd name="connsiteY289" fmla="*/ 550427 h 912934"/>
                    <a:gd name="connsiteX290" fmla="*/ 305059 w 918645"/>
                    <a:gd name="connsiteY290" fmla="*/ 532587 h 912934"/>
                    <a:gd name="connsiteX291" fmla="*/ 305772 w 918645"/>
                    <a:gd name="connsiteY291" fmla="*/ 531873 h 912934"/>
                    <a:gd name="connsiteX292" fmla="*/ 270100 w 918645"/>
                    <a:gd name="connsiteY292" fmla="*/ 501902 h 912934"/>
                    <a:gd name="connsiteX293" fmla="*/ 250124 w 918645"/>
                    <a:gd name="connsiteY293" fmla="*/ 457659 h 912934"/>
                    <a:gd name="connsiteX294" fmla="*/ 262966 w 918645"/>
                    <a:gd name="connsiteY294" fmla="*/ 424120 h 912934"/>
                    <a:gd name="connsiteX295" fmla="*/ 263679 w 918645"/>
                    <a:gd name="connsiteY295" fmla="*/ 423407 h 912934"/>
                    <a:gd name="connsiteX296" fmla="*/ 270814 w 918645"/>
                    <a:gd name="connsiteY296" fmla="*/ 416271 h 912934"/>
                    <a:gd name="connsiteX297" fmla="*/ 292217 w 918645"/>
                    <a:gd name="connsiteY297" fmla="*/ 405567 h 912934"/>
                    <a:gd name="connsiteX298" fmla="*/ 293644 w 918645"/>
                    <a:gd name="connsiteY298" fmla="*/ 405567 h 912934"/>
                    <a:gd name="connsiteX299" fmla="*/ 325035 w 918645"/>
                    <a:gd name="connsiteY299" fmla="*/ 407708 h 912934"/>
                    <a:gd name="connsiteX300" fmla="*/ 330743 w 918645"/>
                    <a:gd name="connsiteY300" fmla="*/ 409848 h 912934"/>
                    <a:gd name="connsiteX301" fmla="*/ 332170 w 918645"/>
                    <a:gd name="connsiteY301" fmla="*/ 410562 h 912934"/>
                    <a:gd name="connsiteX302" fmla="*/ 335737 w 918645"/>
                    <a:gd name="connsiteY302" fmla="*/ 412703 h 912934"/>
                    <a:gd name="connsiteX303" fmla="*/ 335737 w 918645"/>
                    <a:gd name="connsiteY303" fmla="*/ 411276 h 912934"/>
                    <a:gd name="connsiteX304" fmla="*/ 336450 w 918645"/>
                    <a:gd name="connsiteY304" fmla="*/ 409848 h 912934"/>
                    <a:gd name="connsiteX305" fmla="*/ 338591 w 918645"/>
                    <a:gd name="connsiteY305" fmla="*/ 404853 h 912934"/>
                    <a:gd name="connsiteX306" fmla="*/ 340731 w 918645"/>
                    <a:gd name="connsiteY306" fmla="*/ 399858 h 912934"/>
                    <a:gd name="connsiteX307" fmla="*/ 345725 w 918645"/>
                    <a:gd name="connsiteY307" fmla="*/ 392722 h 912934"/>
                    <a:gd name="connsiteX308" fmla="*/ 348579 w 918645"/>
                    <a:gd name="connsiteY308" fmla="*/ 389868 h 912934"/>
                    <a:gd name="connsiteX309" fmla="*/ 350719 w 918645"/>
                    <a:gd name="connsiteY309" fmla="*/ 387727 h 912934"/>
                    <a:gd name="connsiteX310" fmla="*/ 355000 w 918645"/>
                    <a:gd name="connsiteY310" fmla="*/ 384159 h 912934"/>
                    <a:gd name="connsiteX311" fmla="*/ 356427 w 918645"/>
                    <a:gd name="connsiteY311" fmla="*/ 382732 h 912934"/>
                    <a:gd name="connsiteX312" fmla="*/ 362134 w 918645"/>
                    <a:gd name="connsiteY312" fmla="*/ 379164 h 912934"/>
                    <a:gd name="connsiteX313" fmla="*/ 399946 w 918645"/>
                    <a:gd name="connsiteY313" fmla="*/ 374168 h 912934"/>
                    <a:gd name="connsiteX314" fmla="*/ 407081 w 918645"/>
                    <a:gd name="connsiteY314" fmla="*/ 376309 h 912934"/>
                    <a:gd name="connsiteX315" fmla="*/ 407081 w 918645"/>
                    <a:gd name="connsiteY315" fmla="*/ 374882 h 912934"/>
                    <a:gd name="connsiteX316" fmla="*/ 407794 w 918645"/>
                    <a:gd name="connsiteY316" fmla="*/ 374168 h 912934"/>
                    <a:gd name="connsiteX317" fmla="*/ 411361 w 918645"/>
                    <a:gd name="connsiteY317" fmla="*/ 364892 h 912934"/>
                    <a:gd name="connsiteX318" fmla="*/ 418496 w 918645"/>
                    <a:gd name="connsiteY318" fmla="*/ 354901 h 912934"/>
                    <a:gd name="connsiteX319" fmla="*/ 419209 w 918645"/>
                    <a:gd name="connsiteY319" fmla="*/ 354188 h 912934"/>
                    <a:gd name="connsiteX320" fmla="*/ 419923 w 918645"/>
                    <a:gd name="connsiteY320" fmla="*/ 353474 h 912934"/>
                    <a:gd name="connsiteX321" fmla="*/ 424917 w 918645"/>
                    <a:gd name="connsiteY321" fmla="*/ 349193 h 912934"/>
                    <a:gd name="connsiteX322" fmla="*/ 435618 w 918645"/>
                    <a:gd name="connsiteY322" fmla="*/ 342770 h 912934"/>
                    <a:gd name="connsiteX323" fmla="*/ 454881 w 918645"/>
                    <a:gd name="connsiteY323" fmla="*/ 338489 h 912934"/>
                    <a:gd name="connsiteX324" fmla="*/ 457735 w 918645"/>
                    <a:gd name="connsiteY324" fmla="*/ 338489 h 912934"/>
                    <a:gd name="connsiteX325" fmla="*/ 462016 w 918645"/>
                    <a:gd name="connsiteY325" fmla="*/ 338489 h 912934"/>
                    <a:gd name="connsiteX326" fmla="*/ 463442 w 918645"/>
                    <a:gd name="connsiteY326" fmla="*/ 338489 h 912934"/>
                    <a:gd name="connsiteX327" fmla="*/ 465583 w 918645"/>
                    <a:gd name="connsiteY327" fmla="*/ 339202 h 912934"/>
                    <a:gd name="connsiteX328" fmla="*/ 467723 w 918645"/>
                    <a:gd name="connsiteY328" fmla="*/ 339202 h 912934"/>
                    <a:gd name="connsiteX329" fmla="*/ 469150 w 918645"/>
                    <a:gd name="connsiteY329" fmla="*/ 339916 h 912934"/>
                    <a:gd name="connsiteX330" fmla="*/ 472004 w 918645"/>
                    <a:gd name="connsiteY330" fmla="*/ 340629 h 912934"/>
                    <a:gd name="connsiteX331" fmla="*/ 474144 w 918645"/>
                    <a:gd name="connsiteY331" fmla="*/ 341343 h 912934"/>
                    <a:gd name="connsiteX332" fmla="*/ 476284 w 918645"/>
                    <a:gd name="connsiteY332" fmla="*/ 342770 h 912934"/>
                    <a:gd name="connsiteX333" fmla="*/ 478425 w 918645"/>
                    <a:gd name="connsiteY333" fmla="*/ 343484 h 912934"/>
                    <a:gd name="connsiteX334" fmla="*/ 479138 w 918645"/>
                    <a:gd name="connsiteY334" fmla="*/ 343484 h 912934"/>
                    <a:gd name="connsiteX335" fmla="*/ 481278 w 918645"/>
                    <a:gd name="connsiteY335" fmla="*/ 344911 h 912934"/>
                    <a:gd name="connsiteX336" fmla="*/ 482705 w 918645"/>
                    <a:gd name="connsiteY336" fmla="*/ 345625 h 912934"/>
                    <a:gd name="connsiteX337" fmla="*/ 484846 w 918645"/>
                    <a:gd name="connsiteY337" fmla="*/ 347052 h 912934"/>
                    <a:gd name="connsiteX338" fmla="*/ 486273 w 918645"/>
                    <a:gd name="connsiteY338" fmla="*/ 347765 h 912934"/>
                    <a:gd name="connsiteX339" fmla="*/ 487699 w 918645"/>
                    <a:gd name="connsiteY339" fmla="*/ 349193 h 912934"/>
                    <a:gd name="connsiteX340" fmla="*/ 489126 w 918645"/>
                    <a:gd name="connsiteY340" fmla="*/ 350620 h 912934"/>
                    <a:gd name="connsiteX341" fmla="*/ 489840 w 918645"/>
                    <a:gd name="connsiteY341" fmla="*/ 349193 h 912934"/>
                    <a:gd name="connsiteX342" fmla="*/ 489840 w 918645"/>
                    <a:gd name="connsiteY342" fmla="*/ 348479 h 912934"/>
                    <a:gd name="connsiteX343" fmla="*/ 494834 w 918645"/>
                    <a:gd name="connsiteY343" fmla="*/ 339916 h 912934"/>
                    <a:gd name="connsiteX344" fmla="*/ 500541 w 918645"/>
                    <a:gd name="connsiteY344" fmla="*/ 332780 h 912934"/>
                    <a:gd name="connsiteX345" fmla="*/ 501255 w 918645"/>
                    <a:gd name="connsiteY345" fmla="*/ 332066 h 912934"/>
                    <a:gd name="connsiteX346" fmla="*/ 502682 w 918645"/>
                    <a:gd name="connsiteY346" fmla="*/ 330639 h 912934"/>
                    <a:gd name="connsiteX347" fmla="*/ 504109 w 918645"/>
                    <a:gd name="connsiteY347" fmla="*/ 329212 h 912934"/>
                    <a:gd name="connsiteX348" fmla="*/ 506962 w 918645"/>
                    <a:gd name="connsiteY348" fmla="*/ 326357 h 912934"/>
                    <a:gd name="connsiteX349" fmla="*/ 539780 w 918645"/>
                    <a:gd name="connsiteY349" fmla="*/ 317794 h 912934"/>
                    <a:gd name="connsiteX350" fmla="*/ 231993 w 918645"/>
                    <a:gd name="connsiteY350" fmla="*/ 300377 h 912934"/>
                    <a:gd name="connsiteX351" fmla="*/ 234848 w 918645"/>
                    <a:gd name="connsiteY351" fmla="*/ 300377 h 912934"/>
                    <a:gd name="connsiteX352" fmla="*/ 235562 w 918645"/>
                    <a:gd name="connsiteY352" fmla="*/ 300377 h 912934"/>
                    <a:gd name="connsiteX353" fmla="*/ 255549 w 918645"/>
                    <a:gd name="connsiteY353" fmla="*/ 309662 h 912934"/>
                    <a:gd name="connsiteX354" fmla="*/ 276964 w 918645"/>
                    <a:gd name="connsiteY354" fmla="*/ 374653 h 912934"/>
                    <a:gd name="connsiteX355" fmla="*/ 276964 w 918645"/>
                    <a:gd name="connsiteY355" fmla="*/ 376796 h 912934"/>
                    <a:gd name="connsiteX356" fmla="*/ 261260 w 918645"/>
                    <a:gd name="connsiteY356" fmla="*/ 412506 h 912934"/>
                    <a:gd name="connsiteX357" fmla="*/ 219144 w 918645"/>
                    <a:gd name="connsiteY357" fmla="*/ 466784 h 912934"/>
                    <a:gd name="connsiteX358" fmla="*/ 194874 w 918645"/>
                    <a:gd name="connsiteY358" fmla="*/ 498923 h 912934"/>
                    <a:gd name="connsiteX359" fmla="*/ 193446 w 918645"/>
                    <a:gd name="connsiteY359" fmla="*/ 503208 h 912934"/>
                    <a:gd name="connsiteX360" fmla="*/ 193446 w 918645"/>
                    <a:gd name="connsiteY360" fmla="*/ 503922 h 912934"/>
                    <a:gd name="connsiteX361" fmla="*/ 194874 w 918645"/>
                    <a:gd name="connsiteY361" fmla="*/ 507493 h 912934"/>
                    <a:gd name="connsiteX362" fmla="*/ 196302 w 918645"/>
                    <a:gd name="connsiteY362" fmla="*/ 507493 h 912934"/>
                    <a:gd name="connsiteX363" fmla="*/ 197015 w 918645"/>
                    <a:gd name="connsiteY363" fmla="*/ 508208 h 912934"/>
                    <a:gd name="connsiteX364" fmla="*/ 204154 w 918645"/>
                    <a:gd name="connsiteY364" fmla="*/ 508208 h 912934"/>
                    <a:gd name="connsiteX365" fmla="*/ 204867 w 918645"/>
                    <a:gd name="connsiteY365" fmla="*/ 506779 h 912934"/>
                    <a:gd name="connsiteX366" fmla="*/ 223427 w 918645"/>
                    <a:gd name="connsiteY366" fmla="*/ 486068 h 912934"/>
                    <a:gd name="connsiteX367" fmla="*/ 239845 w 918645"/>
                    <a:gd name="connsiteY367" fmla="*/ 515349 h 912934"/>
                    <a:gd name="connsiteX368" fmla="*/ 220572 w 918645"/>
                    <a:gd name="connsiteY368" fmla="*/ 536061 h 912934"/>
                    <a:gd name="connsiteX369" fmla="*/ 219858 w 918645"/>
                    <a:gd name="connsiteY369" fmla="*/ 536061 h 912934"/>
                    <a:gd name="connsiteX370" fmla="*/ 202726 w 918645"/>
                    <a:gd name="connsiteY370" fmla="*/ 541775 h 912934"/>
                    <a:gd name="connsiteX371" fmla="*/ 177742 w 918645"/>
                    <a:gd name="connsiteY371" fmla="*/ 534633 h 912934"/>
                    <a:gd name="connsiteX372" fmla="*/ 176314 w 918645"/>
                    <a:gd name="connsiteY372" fmla="*/ 533204 h 912934"/>
                    <a:gd name="connsiteX373" fmla="*/ 163466 w 918645"/>
                    <a:gd name="connsiteY373" fmla="*/ 515349 h 912934"/>
                    <a:gd name="connsiteX374" fmla="*/ 162038 w 918645"/>
                    <a:gd name="connsiteY374" fmla="*/ 511778 h 912934"/>
                    <a:gd name="connsiteX375" fmla="*/ 161324 w 918645"/>
                    <a:gd name="connsiteY375" fmla="*/ 508208 h 912934"/>
                    <a:gd name="connsiteX376" fmla="*/ 169176 w 918645"/>
                    <a:gd name="connsiteY376" fmla="*/ 478926 h 912934"/>
                    <a:gd name="connsiteX377" fmla="*/ 235562 w 918645"/>
                    <a:gd name="connsiteY377" fmla="*/ 393222 h 912934"/>
                    <a:gd name="connsiteX378" fmla="*/ 244128 w 918645"/>
                    <a:gd name="connsiteY378" fmla="*/ 373939 h 912934"/>
                    <a:gd name="connsiteX379" fmla="*/ 245555 w 918645"/>
                    <a:gd name="connsiteY379" fmla="*/ 361798 h 912934"/>
                    <a:gd name="connsiteX380" fmla="*/ 244842 w 918645"/>
                    <a:gd name="connsiteY380" fmla="*/ 359655 h 912934"/>
                    <a:gd name="connsiteX381" fmla="*/ 235562 w 918645"/>
                    <a:gd name="connsiteY381" fmla="*/ 334658 h 912934"/>
                    <a:gd name="connsiteX382" fmla="*/ 234848 w 918645"/>
                    <a:gd name="connsiteY382" fmla="*/ 333944 h 912934"/>
                    <a:gd name="connsiteX383" fmla="*/ 125633 w 918645"/>
                    <a:gd name="connsiteY383" fmla="*/ 441788 h 912934"/>
                    <a:gd name="connsiteX384" fmla="*/ 43543 w 918645"/>
                    <a:gd name="connsiteY384" fmla="*/ 523206 h 912934"/>
                    <a:gd name="connsiteX385" fmla="*/ 42829 w 918645"/>
                    <a:gd name="connsiteY385" fmla="*/ 523206 h 912934"/>
                    <a:gd name="connsiteX386" fmla="*/ 39974 w 918645"/>
                    <a:gd name="connsiteY386" fmla="*/ 562486 h 912934"/>
                    <a:gd name="connsiteX387" fmla="*/ 31408 w 918645"/>
                    <a:gd name="connsiteY387" fmla="*/ 668901 h 912934"/>
                    <a:gd name="connsiteX388" fmla="*/ 30694 w 918645"/>
                    <a:gd name="connsiteY388" fmla="*/ 668901 h 912934"/>
                    <a:gd name="connsiteX389" fmla="*/ 3569 w 918645"/>
                    <a:gd name="connsiteY389" fmla="*/ 663902 h 912934"/>
                    <a:gd name="connsiteX390" fmla="*/ 0 w 918645"/>
                    <a:gd name="connsiteY390" fmla="*/ 663902 h 912934"/>
                    <a:gd name="connsiteX391" fmla="*/ 7852 w 918645"/>
                    <a:gd name="connsiteY391" fmla="*/ 561058 h 912934"/>
                    <a:gd name="connsiteX392" fmla="*/ 7852 w 918645"/>
                    <a:gd name="connsiteY392" fmla="*/ 558201 h 912934"/>
                    <a:gd name="connsiteX393" fmla="*/ 11421 w 918645"/>
                    <a:gd name="connsiteY393" fmla="*/ 518206 h 912934"/>
                    <a:gd name="connsiteX394" fmla="*/ 12135 w 918645"/>
                    <a:gd name="connsiteY394" fmla="*/ 513921 h 912934"/>
                    <a:gd name="connsiteX395" fmla="*/ 12135 w 918645"/>
                    <a:gd name="connsiteY395" fmla="*/ 513207 h 912934"/>
                    <a:gd name="connsiteX396" fmla="*/ 15704 w 918645"/>
                    <a:gd name="connsiteY396" fmla="*/ 506065 h 912934"/>
                    <a:gd name="connsiteX397" fmla="*/ 112784 w 918645"/>
                    <a:gd name="connsiteY397" fmla="*/ 408935 h 912934"/>
                    <a:gd name="connsiteX398" fmla="*/ 215575 w 918645"/>
                    <a:gd name="connsiteY398" fmla="*/ 308947 h 912934"/>
                    <a:gd name="connsiteX399" fmla="*/ 231993 w 918645"/>
                    <a:gd name="connsiteY399" fmla="*/ 300377 h 912934"/>
                    <a:gd name="connsiteX400" fmla="*/ 886586 w 918645"/>
                    <a:gd name="connsiteY400" fmla="*/ 246317 h 912934"/>
                    <a:gd name="connsiteX401" fmla="*/ 915083 w 918645"/>
                    <a:gd name="connsiteY401" fmla="*/ 252024 h 912934"/>
                    <a:gd name="connsiteX402" fmla="*/ 918645 w 918645"/>
                    <a:gd name="connsiteY402" fmla="*/ 252024 h 912934"/>
                    <a:gd name="connsiteX403" fmla="*/ 907246 w 918645"/>
                    <a:gd name="connsiteY403" fmla="*/ 396848 h 912934"/>
                    <a:gd name="connsiteX404" fmla="*/ 902972 w 918645"/>
                    <a:gd name="connsiteY404" fmla="*/ 409689 h 912934"/>
                    <a:gd name="connsiteX405" fmla="*/ 816767 w 918645"/>
                    <a:gd name="connsiteY405" fmla="*/ 495299 h 912934"/>
                    <a:gd name="connsiteX406" fmla="*/ 812493 w 918645"/>
                    <a:gd name="connsiteY406" fmla="*/ 487452 h 912934"/>
                    <a:gd name="connsiteX407" fmla="*/ 811780 w 918645"/>
                    <a:gd name="connsiteY407" fmla="*/ 486738 h 912934"/>
                    <a:gd name="connsiteX408" fmla="*/ 798244 w 918645"/>
                    <a:gd name="connsiteY408" fmla="*/ 471756 h 912934"/>
                    <a:gd name="connsiteX409" fmla="*/ 796819 w 918645"/>
                    <a:gd name="connsiteY409" fmla="*/ 470330 h 912934"/>
                    <a:gd name="connsiteX410" fmla="*/ 875187 w 918645"/>
                    <a:gd name="connsiteY410" fmla="*/ 392567 h 912934"/>
                    <a:gd name="connsiteX411" fmla="*/ 886586 w 918645"/>
                    <a:gd name="connsiteY411" fmla="*/ 249171 h 912934"/>
                    <a:gd name="connsiteX412" fmla="*/ 886586 w 918645"/>
                    <a:gd name="connsiteY412" fmla="*/ 246317 h 912934"/>
                    <a:gd name="connsiteX413" fmla="*/ 74946 w 918645"/>
                    <a:gd name="connsiteY413" fmla="*/ 246317 h 912934"/>
                    <a:gd name="connsiteX414" fmla="*/ 76376 w 918645"/>
                    <a:gd name="connsiteY414" fmla="*/ 249168 h 912934"/>
                    <a:gd name="connsiteX415" fmla="*/ 132867 w 918645"/>
                    <a:gd name="connsiteY415" fmla="*/ 345385 h 912934"/>
                    <a:gd name="connsiteX416" fmla="*/ 109270 w 918645"/>
                    <a:gd name="connsiteY416" fmla="*/ 368904 h 912934"/>
                    <a:gd name="connsiteX417" fmla="*/ 50634 w 918645"/>
                    <a:gd name="connsiteY417" fmla="*/ 269837 h 912934"/>
                    <a:gd name="connsiteX418" fmla="*/ 65650 w 918645"/>
                    <a:gd name="connsiteY418" fmla="*/ 257721 h 912934"/>
                    <a:gd name="connsiteX419" fmla="*/ 74946 w 918645"/>
                    <a:gd name="connsiteY419" fmla="*/ 246317 h 912934"/>
                    <a:gd name="connsiteX420" fmla="*/ 649098 w 918645"/>
                    <a:gd name="connsiteY420" fmla="*/ 51395 h 912934"/>
                    <a:gd name="connsiteX421" fmla="*/ 661261 w 918645"/>
                    <a:gd name="connsiteY421" fmla="*/ 66420 h 912934"/>
                    <a:gd name="connsiteX422" fmla="*/ 672708 w 918645"/>
                    <a:gd name="connsiteY422" fmla="*/ 75005 h 912934"/>
                    <a:gd name="connsiteX423" fmla="*/ 571827 w 918645"/>
                    <a:gd name="connsiteY423" fmla="*/ 134389 h 912934"/>
                    <a:gd name="connsiteX424" fmla="*/ 548217 w 918645"/>
                    <a:gd name="connsiteY424" fmla="*/ 110779 h 912934"/>
                    <a:gd name="connsiteX425" fmla="*/ 649098 w 918645"/>
                    <a:gd name="connsiteY425" fmla="*/ 51395 h 912934"/>
                    <a:gd name="connsiteX426" fmla="*/ 251316 w 918645"/>
                    <a:gd name="connsiteY426" fmla="*/ 0 h 912934"/>
                    <a:gd name="connsiteX427" fmla="*/ 397012 w 918645"/>
                    <a:gd name="connsiteY427" fmla="*/ 10706 h 912934"/>
                    <a:gd name="connsiteX428" fmla="*/ 409153 w 918645"/>
                    <a:gd name="connsiteY428" fmla="*/ 15702 h 912934"/>
                    <a:gd name="connsiteX429" fmla="*/ 520568 w 918645"/>
                    <a:gd name="connsiteY429" fmla="*/ 127041 h 912934"/>
                    <a:gd name="connsiteX430" fmla="*/ 544136 w 918645"/>
                    <a:gd name="connsiteY430" fmla="*/ 150594 h 912934"/>
                    <a:gd name="connsiteX431" fmla="*/ 606271 w 918645"/>
                    <a:gd name="connsiteY431" fmla="*/ 214115 h 912934"/>
                    <a:gd name="connsiteX432" fmla="*/ 614841 w 918645"/>
                    <a:gd name="connsiteY432" fmla="*/ 234812 h 912934"/>
                    <a:gd name="connsiteX433" fmla="*/ 614841 w 918645"/>
                    <a:gd name="connsiteY433" fmla="*/ 235526 h 912934"/>
                    <a:gd name="connsiteX434" fmla="*/ 605557 w 918645"/>
                    <a:gd name="connsiteY434" fmla="*/ 255510 h 912934"/>
                    <a:gd name="connsiteX435" fmla="*/ 539137 w 918645"/>
                    <a:gd name="connsiteY435" fmla="*/ 276921 h 912934"/>
                    <a:gd name="connsiteX436" fmla="*/ 503427 w 918645"/>
                    <a:gd name="connsiteY436" fmla="*/ 261220 h 912934"/>
                    <a:gd name="connsiteX437" fmla="*/ 445577 w 918645"/>
                    <a:gd name="connsiteY437" fmla="*/ 216969 h 912934"/>
                    <a:gd name="connsiteX438" fmla="*/ 416295 w 918645"/>
                    <a:gd name="connsiteY438" fmla="*/ 194131 h 912934"/>
                    <a:gd name="connsiteX439" fmla="*/ 412010 w 918645"/>
                    <a:gd name="connsiteY439" fmla="*/ 193417 h 912934"/>
                    <a:gd name="connsiteX440" fmla="*/ 408439 w 918645"/>
                    <a:gd name="connsiteY440" fmla="*/ 194844 h 912934"/>
                    <a:gd name="connsiteX441" fmla="*/ 407725 w 918645"/>
                    <a:gd name="connsiteY441" fmla="*/ 195558 h 912934"/>
                    <a:gd name="connsiteX442" fmla="*/ 407011 w 918645"/>
                    <a:gd name="connsiteY442" fmla="*/ 196272 h 912934"/>
                    <a:gd name="connsiteX443" fmla="*/ 408439 w 918645"/>
                    <a:gd name="connsiteY443" fmla="*/ 204836 h 912934"/>
                    <a:gd name="connsiteX444" fmla="*/ 427008 w 918645"/>
                    <a:gd name="connsiteY444" fmla="*/ 221252 h 912934"/>
                    <a:gd name="connsiteX445" fmla="*/ 458433 w 918645"/>
                    <a:gd name="connsiteY445" fmla="*/ 247659 h 912934"/>
                    <a:gd name="connsiteX446" fmla="*/ 497713 w 918645"/>
                    <a:gd name="connsiteY446" fmla="*/ 281204 h 912934"/>
                    <a:gd name="connsiteX447" fmla="*/ 498428 w 918645"/>
                    <a:gd name="connsiteY447" fmla="*/ 281917 h 912934"/>
                    <a:gd name="connsiteX448" fmla="*/ 508426 w 918645"/>
                    <a:gd name="connsiteY448" fmla="*/ 290482 h 912934"/>
                    <a:gd name="connsiteX449" fmla="*/ 488429 w 918645"/>
                    <a:gd name="connsiteY449" fmla="*/ 301188 h 912934"/>
                    <a:gd name="connsiteX450" fmla="*/ 487715 w 918645"/>
                    <a:gd name="connsiteY450" fmla="*/ 301188 h 912934"/>
                    <a:gd name="connsiteX451" fmla="*/ 480573 w 918645"/>
                    <a:gd name="connsiteY451" fmla="*/ 307611 h 912934"/>
                    <a:gd name="connsiteX452" fmla="*/ 479144 w 918645"/>
                    <a:gd name="connsiteY452" fmla="*/ 307611 h 912934"/>
                    <a:gd name="connsiteX453" fmla="*/ 478430 w 918645"/>
                    <a:gd name="connsiteY453" fmla="*/ 307611 h 912934"/>
                    <a:gd name="connsiteX454" fmla="*/ 447720 w 918645"/>
                    <a:gd name="connsiteY454" fmla="*/ 281204 h 912934"/>
                    <a:gd name="connsiteX455" fmla="*/ 422009 w 918645"/>
                    <a:gd name="connsiteY455" fmla="*/ 259079 h 912934"/>
                    <a:gd name="connsiteX456" fmla="*/ 397726 w 918645"/>
                    <a:gd name="connsiteY456" fmla="*/ 238381 h 912934"/>
                    <a:gd name="connsiteX457" fmla="*/ 387013 w 918645"/>
                    <a:gd name="connsiteY457" fmla="*/ 229103 h 912934"/>
                    <a:gd name="connsiteX458" fmla="*/ 379157 w 918645"/>
                    <a:gd name="connsiteY458" fmla="*/ 219824 h 912934"/>
                    <a:gd name="connsiteX459" fmla="*/ 374158 w 918645"/>
                    <a:gd name="connsiteY459" fmla="*/ 202695 h 912934"/>
                    <a:gd name="connsiteX460" fmla="*/ 381300 w 918645"/>
                    <a:gd name="connsiteY460" fmla="*/ 177715 h 912934"/>
                    <a:gd name="connsiteX461" fmla="*/ 382014 w 918645"/>
                    <a:gd name="connsiteY461" fmla="*/ 176288 h 912934"/>
                    <a:gd name="connsiteX462" fmla="*/ 400583 w 918645"/>
                    <a:gd name="connsiteY462" fmla="*/ 162727 h 912934"/>
                    <a:gd name="connsiteX463" fmla="*/ 404154 w 918645"/>
                    <a:gd name="connsiteY463" fmla="*/ 162013 h 912934"/>
                    <a:gd name="connsiteX464" fmla="*/ 407011 w 918645"/>
                    <a:gd name="connsiteY464" fmla="*/ 161300 h 912934"/>
                    <a:gd name="connsiteX465" fmla="*/ 436293 w 918645"/>
                    <a:gd name="connsiteY465" fmla="*/ 169150 h 912934"/>
                    <a:gd name="connsiteX466" fmla="*/ 522710 w 918645"/>
                    <a:gd name="connsiteY466" fmla="*/ 235526 h 912934"/>
                    <a:gd name="connsiteX467" fmla="*/ 541279 w 918645"/>
                    <a:gd name="connsiteY467" fmla="*/ 244091 h 912934"/>
                    <a:gd name="connsiteX468" fmla="*/ 553420 w 918645"/>
                    <a:gd name="connsiteY468" fmla="*/ 245518 h 912934"/>
                    <a:gd name="connsiteX469" fmla="*/ 555563 w 918645"/>
                    <a:gd name="connsiteY469" fmla="*/ 244804 h 912934"/>
                    <a:gd name="connsiteX470" fmla="*/ 581274 w 918645"/>
                    <a:gd name="connsiteY470" fmla="*/ 234812 h 912934"/>
                    <a:gd name="connsiteX471" fmla="*/ 519139 w 918645"/>
                    <a:gd name="connsiteY471" fmla="*/ 171292 h 912934"/>
                    <a:gd name="connsiteX472" fmla="*/ 514854 w 918645"/>
                    <a:gd name="connsiteY472" fmla="*/ 167009 h 912934"/>
                    <a:gd name="connsiteX473" fmla="*/ 496285 w 918645"/>
                    <a:gd name="connsiteY473" fmla="*/ 147739 h 912934"/>
                    <a:gd name="connsiteX474" fmla="*/ 392013 w 918645"/>
                    <a:gd name="connsiteY474" fmla="*/ 42823 h 912934"/>
                    <a:gd name="connsiteX475" fmla="*/ 246317 w 918645"/>
                    <a:gd name="connsiteY475" fmla="*/ 31404 h 912934"/>
                    <a:gd name="connsiteX476" fmla="*/ 252031 w 918645"/>
                    <a:gd name="connsiteY476" fmla="*/ 3569 h 912934"/>
                    <a:gd name="connsiteX477" fmla="*/ 251316 w 918645"/>
                    <a:gd name="connsiteY477" fmla="*/ 0 h 9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Lst>
                  <a:rect l="l" t="t" r="r" b="b"/>
                  <a:pathLst>
                    <a:path w="918645" h="912934">
                      <a:moveTo>
                        <a:pt x="349108" y="780067"/>
                      </a:moveTo>
                      <a:cubicBezTo>
                        <a:pt x="371950" y="804419"/>
                        <a:pt x="371950" y="804419"/>
                        <a:pt x="371950" y="804419"/>
                      </a:cubicBezTo>
                      <a:cubicBezTo>
                        <a:pt x="333404" y="827339"/>
                        <a:pt x="269873" y="864584"/>
                        <a:pt x="269873" y="864584"/>
                      </a:cubicBezTo>
                      <a:cubicBezTo>
                        <a:pt x="267018" y="858854"/>
                        <a:pt x="262735" y="853840"/>
                        <a:pt x="257738" y="849543"/>
                      </a:cubicBezTo>
                      <a:cubicBezTo>
                        <a:pt x="246317" y="840948"/>
                        <a:pt x="246317" y="840948"/>
                        <a:pt x="246317" y="840948"/>
                      </a:cubicBezTo>
                      <a:cubicBezTo>
                        <a:pt x="246317" y="840948"/>
                        <a:pt x="310561" y="802987"/>
                        <a:pt x="349108" y="780067"/>
                      </a:cubicBezTo>
                      <a:close/>
                      <a:moveTo>
                        <a:pt x="539780" y="317794"/>
                      </a:moveTo>
                      <a:cubicBezTo>
                        <a:pt x="541207" y="318508"/>
                        <a:pt x="541207" y="318508"/>
                        <a:pt x="541207" y="318508"/>
                      </a:cubicBezTo>
                      <a:cubicBezTo>
                        <a:pt x="541921" y="319222"/>
                        <a:pt x="541921" y="319222"/>
                        <a:pt x="541921" y="319222"/>
                      </a:cubicBezTo>
                      <a:cubicBezTo>
                        <a:pt x="542634" y="319935"/>
                        <a:pt x="542634" y="319935"/>
                        <a:pt x="542634" y="319935"/>
                      </a:cubicBezTo>
                      <a:cubicBezTo>
                        <a:pt x="550482" y="320649"/>
                        <a:pt x="557616" y="324217"/>
                        <a:pt x="564037" y="329212"/>
                      </a:cubicBezTo>
                      <a:cubicBezTo>
                        <a:pt x="773789" y="493339"/>
                        <a:pt x="773789" y="493339"/>
                        <a:pt x="773789" y="493339"/>
                      </a:cubicBezTo>
                      <a:cubicBezTo>
                        <a:pt x="773789" y="492626"/>
                        <a:pt x="773789" y="492626"/>
                        <a:pt x="773789" y="492626"/>
                      </a:cubicBezTo>
                      <a:cubicBezTo>
                        <a:pt x="778783" y="496907"/>
                        <a:pt x="778783" y="496907"/>
                        <a:pt x="778783" y="496907"/>
                      </a:cubicBezTo>
                      <a:cubicBezTo>
                        <a:pt x="779496" y="497621"/>
                        <a:pt x="780210" y="498334"/>
                        <a:pt x="780923" y="499048"/>
                      </a:cubicBezTo>
                      <a:cubicBezTo>
                        <a:pt x="781636" y="499762"/>
                        <a:pt x="783063" y="500475"/>
                        <a:pt x="783063" y="501189"/>
                      </a:cubicBezTo>
                      <a:cubicBezTo>
                        <a:pt x="783777" y="502616"/>
                        <a:pt x="784490" y="503330"/>
                        <a:pt x="785204" y="504043"/>
                      </a:cubicBezTo>
                      <a:cubicBezTo>
                        <a:pt x="793765" y="519029"/>
                        <a:pt x="793765" y="519029"/>
                        <a:pt x="793765" y="519029"/>
                      </a:cubicBezTo>
                      <a:cubicBezTo>
                        <a:pt x="795192" y="521169"/>
                        <a:pt x="797332" y="525451"/>
                        <a:pt x="800186" y="530446"/>
                      </a:cubicBezTo>
                      <a:cubicBezTo>
                        <a:pt x="800899" y="531160"/>
                        <a:pt x="801613" y="531873"/>
                        <a:pt x="801613" y="532587"/>
                      </a:cubicBezTo>
                      <a:cubicBezTo>
                        <a:pt x="802326" y="533301"/>
                        <a:pt x="802326" y="534014"/>
                        <a:pt x="803040" y="534728"/>
                      </a:cubicBezTo>
                      <a:cubicBezTo>
                        <a:pt x="813028" y="552568"/>
                        <a:pt x="829437" y="579684"/>
                        <a:pt x="842992" y="602519"/>
                      </a:cubicBezTo>
                      <a:cubicBezTo>
                        <a:pt x="847986" y="611083"/>
                        <a:pt x="847986" y="611083"/>
                        <a:pt x="847986" y="611083"/>
                      </a:cubicBezTo>
                      <a:cubicBezTo>
                        <a:pt x="850840" y="616791"/>
                        <a:pt x="850840" y="616791"/>
                        <a:pt x="850840" y="616791"/>
                      </a:cubicBezTo>
                      <a:cubicBezTo>
                        <a:pt x="860115" y="632491"/>
                        <a:pt x="867249" y="643195"/>
                        <a:pt x="867249" y="643195"/>
                      </a:cubicBezTo>
                      <a:cubicBezTo>
                        <a:pt x="867249" y="643195"/>
                        <a:pt x="867249" y="643195"/>
                        <a:pt x="866536" y="643195"/>
                      </a:cubicBezTo>
                      <a:cubicBezTo>
                        <a:pt x="866536" y="643908"/>
                        <a:pt x="866536" y="643908"/>
                        <a:pt x="866536" y="643908"/>
                      </a:cubicBezTo>
                      <a:cubicBezTo>
                        <a:pt x="860828" y="646763"/>
                        <a:pt x="855834" y="651044"/>
                        <a:pt x="852267" y="655326"/>
                      </a:cubicBezTo>
                      <a:cubicBezTo>
                        <a:pt x="842992" y="666743"/>
                        <a:pt x="842992" y="666743"/>
                        <a:pt x="842992" y="666743"/>
                      </a:cubicBezTo>
                      <a:cubicBezTo>
                        <a:pt x="795192" y="584680"/>
                        <a:pt x="795192" y="584680"/>
                        <a:pt x="795192" y="584680"/>
                      </a:cubicBezTo>
                      <a:cubicBezTo>
                        <a:pt x="770221" y="542577"/>
                        <a:pt x="770221" y="542577"/>
                        <a:pt x="770221" y="542577"/>
                      </a:cubicBezTo>
                      <a:cubicBezTo>
                        <a:pt x="758093" y="521883"/>
                        <a:pt x="758093" y="521883"/>
                        <a:pt x="758093" y="521883"/>
                      </a:cubicBezTo>
                      <a:cubicBezTo>
                        <a:pt x="573312" y="377023"/>
                        <a:pt x="573312" y="377023"/>
                        <a:pt x="573312" y="377023"/>
                      </a:cubicBezTo>
                      <a:cubicBezTo>
                        <a:pt x="549769" y="358469"/>
                        <a:pt x="549769" y="358469"/>
                        <a:pt x="549769" y="358469"/>
                      </a:cubicBezTo>
                      <a:cubicBezTo>
                        <a:pt x="544061" y="354188"/>
                        <a:pt x="544061" y="354188"/>
                        <a:pt x="544061" y="354188"/>
                      </a:cubicBezTo>
                      <a:cubicBezTo>
                        <a:pt x="543348" y="353474"/>
                        <a:pt x="541921" y="352761"/>
                        <a:pt x="541207" y="352047"/>
                      </a:cubicBezTo>
                      <a:cubicBezTo>
                        <a:pt x="540494" y="352047"/>
                        <a:pt x="539780" y="352047"/>
                        <a:pt x="539067" y="351333"/>
                      </a:cubicBezTo>
                      <a:cubicBezTo>
                        <a:pt x="539067" y="351333"/>
                        <a:pt x="538354" y="351333"/>
                        <a:pt x="538354" y="351333"/>
                      </a:cubicBezTo>
                      <a:cubicBezTo>
                        <a:pt x="535500" y="350620"/>
                        <a:pt x="532646" y="350620"/>
                        <a:pt x="530506" y="351333"/>
                      </a:cubicBezTo>
                      <a:cubicBezTo>
                        <a:pt x="530506" y="351333"/>
                        <a:pt x="529792" y="351333"/>
                        <a:pt x="529792" y="351333"/>
                      </a:cubicBezTo>
                      <a:cubicBezTo>
                        <a:pt x="529792" y="352047"/>
                        <a:pt x="529792" y="352047"/>
                        <a:pt x="529079" y="352047"/>
                      </a:cubicBezTo>
                      <a:cubicBezTo>
                        <a:pt x="527652" y="352761"/>
                        <a:pt x="526225" y="353474"/>
                        <a:pt x="524798" y="354188"/>
                      </a:cubicBezTo>
                      <a:cubicBezTo>
                        <a:pt x="524798" y="354188"/>
                        <a:pt x="524085" y="354901"/>
                        <a:pt x="524085" y="354901"/>
                      </a:cubicBezTo>
                      <a:cubicBezTo>
                        <a:pt x="522658" y="355615"/>
                        <a:pt x="521945" y="357042"/>
                        <a:pt x="521231" y="357756"/>
                      </a:cubicBezTo>
                      <a:cubicBezTo>
                        <a:pt x="519804" y="360610"/>
                        <a:pt x="518377" y="363465"/>
                        <a:pt x="518377" y="366319"/>
                      </a:cubicBezTo>
                      <a:cubicBezTo>
                        <a:pt x="518377" y="366319"/>
                        <a:pt x="518377" y="367033"/>
                        <a:pt x="518377" y="367033"/>
                      </a:cubicBezTo>
                      <a:cubicBezTo>
                        <a:pt x="518377" y="367746"/>
                        <a:pt x="518377" y="367746"/>
                        <a:pt x="518377" y="368460"/>
                      </a:cubicBezTo>
                      <a:cubicBezTo>
                        <a:pt x="519091" y="369173"/>
                        <a:pt x="519091" y="370600"/>
                        <a:pt x="519804" y="371314"/>
                      </a:cubicBezTo>
                      <a:cubicBezTo>
                        <a:pt x="519804" y="372028"/>
                        <a:pt x="519804" y="372028"/>
                        <a:pt x="519804" y="372028"/>
                      </a:cubicBezTo>
                      <a:cubicBezTo>
                        <a:pt x="519804" y="373455"/>
                        <a:pt x="519804" y="373455"/>
                        <a:pt x="519804" y="373455"/>
                      </a:cubicBezTo>
                      <a:cubicBezTo>
                        <a:pt x="520518" y="373455"/>
                        <a:pt x="520518" y="374168"/>
                        <a:pt x="520518" y="374168"/>
                      </a:cubicBezTo>
                      <a:cubicBezTo>
                        <a:pt x="521231" y="374882"/>
                        <a:pt x="521231" y="374882"/>
                        <a:pt x="521231" y="374882"/>
                      </a:cubicBezTo>
                      <a:cubicBezTo>
                        <a:pt x="521231" y="375596"/>
                        <a:pt x="521231" y="375596"/>
                        <a:pt x="521231" y="375596"/>
                      </a:cubicBezTo>
                      <a:cubicBezTo>
                        <a:pt x="521945" y="375596"/>
                        <a:pt x="529792" y="382732"/>
                        <a:pt x="541921" y="392722"/>
                      </a:cubicBezTo>
                      <a:cubicBezTo>
                        <a:pt x="560470" y="407708"/>
                        <a:pt x="587581" y="429829"/>
                        <a:pt x="607557" y="446242"/>
                      </a:cubicBezTo>
                      <a:cubicBezTo>
                        <a:pt x="623966" y="459800"/>
                        <a:pt x="636095" y="469790"/>
                        <a:pt x="636095" y="469790"/>
                      </a:cubicBezTo>
                      <a:cubicBezTo>
                        <a:pt x="636095" y="469790"/>
                        <a:pt x="636808" y="469790"/>
                        <a:pt x="636808" y="470504"/>
                      </a:cubicBezTo>
                      <a:cubicBezTo>
                        <a:pt x="636808" y="470504"/>
                        <a:pt x="636808" y="471218"/>
                        <a:pt x="637522" y="471218"/>
                      </a:cubicBezTo>
                      <a:cubicBezTo>
                        <a:pt x="637522" y="471931"/>
                        <a:pt x="637522" y="471931"/>
                        <a:pt x="638235" y="472645"/>
                      </a:cubicBezTo>
                      <a:cubicBezTo>
                        <a:pt x="638235" y="472645"/>
                        <a:pt x="638235" y="473358"/>
                        <a:pt x="638235" y="473358"/>
                      </a:cubicBezTo>
                      <a:cubicBezTo>
                        <a:pt x="638949" y="475499"/>
                        <a:pt x="639662" y="477640"/>
                        <a:pt x="639662" y="479781"/>
                      </a:cubicBezTo>
                      <a:cubicBezTo>
                        <a:pt x="639662" y="481922"/>
                        <a:pt x="638949" y="484062"/>
                        <a:pt x="638235" y="485490"/>
                      </a:cubicBezTo>
                      <a:cubicBezTo>
                        <a:pt x="638235" y="485490"/>
                        <a:pt x="638235" y="485490"/>
                        <a:pt x="638235" y="486203"/>
                      </a:cubicBezTo>
                      <a:cubicBezTo>
                        <a:pt x="637522" y="487630"/>
                        <a:pt x="636095" y="489771"/>
                        <a:pt x="634668" y="491198"/>
                      </a:cubicBezTo>
                      <a:cubicBezTo>
                        <a:pt x="634668" y="491198"/>
                        <a:pt x="634668" y="491198"/>
                        <a:pt x="633954" y="491912"/>
                      </a:cubicBezTo>
                      <a:cubicBezTo>
                        <a:pt x="633954" y="491912"/>
                        <a:pt x="633241" y="491912"/>
                        <a:pt x="633241" y="491912"/>
                      </a:cubicBezTo>
                      <a:cubicBezTo>
                        <a:pt x="633241" y="492626"/>
                        <a:pt x="633241" y="492626"/>
                        <a:pt x="633241" y="492626"/>
                      </a:cubicBezTo>
                      <a:cubicBezTo>
                        <a:pt x="630387" y="494053"/>
                        <a:pt x="627534" y="495480"/>
                        <a:pt x="623966" y="495480"/>
                      </a:cubicBezTo>
                      <a:cubicBezTo>
                        <a:pt x="622539" y="495480"/>
                        <a:pt x="622539" y="495480"/>
                        <a:pt x="622539" y="495480"/>
                      </a:cubicBezTo>
                      <a:cubicBezTo>
                        <a:pt x="621826" y="495480"/>
                        <a:pt x="621826" y="495480"/>
                        <a:pt x="621113" y="495480"/>
                      </a:cubicBezTo>
                      <a:cubicBezTo>
                        <a:pt x="620399" y="494766"/>
                        <a:pt x="619686" y="494766"/>
                        <a:pt x="618972" y="494766"/>
                      </a:cubicBezTo>
                      <a:cubicBezTo>
                        <a:pt x="618259" y="494766"/>
                        <a:pt x="618259" y="494053"/>
                        <a:pt x="617545" y="494053"/>
                      </a:cubicBezTo>
                      <a:cubicBezTo>
                        <a:pt x="617545" y="494053"/>
                        <a:pt x="617545" y="494053"/>
                        <a:pt x="616832" y="494053"/>
                      </a:cubicBezTo>
                      <a:cubicBezTo>
                        <a:pt x="616832" y="494053"/>
                        <a:pt x="616119" y="493339"/>
                        <a:pt x="615405" y="493339"/>
                      </a:cubicBezTo>
                      <a:cubicBezTo>
                        <a:pt x="614692" y="492626"/>
                        <a:pt x="598283" y="479781"/>
                        <a:pt x="576166" y="461941"/>
                      </a:cubicBezTo>
                      <a:cubicBezTo>
                        <a:pt x="553336" y="443387"/>
                        <a:pt x="524798" y="420552"/>
                        <a:pt x="502682" y="402712"/>
                      </a:cubicBezTo>
                      <a:cubicBezTo>
                        <a:pt x="485559" y="389154"/>
                        <a:pt x="472004" y="377736"/>
                        <a:pt x="468437" y="374882"/>
                      </a:cubicBezTo>
                      <a:cubicBezTo>
                        <a:pt x="467723" y="374882"/>
                        <a:pt x="467723" y="374168"/>
                        <a:pt x="467723" y="374168"/>
                      </a:cubicBezTo>
                      <a:cubicBezTo>
                        <a:pt x="467723" y="374168"/>
                        <a:pt x="467010" y="374168"/>
                        <a:pt x="467010" y="374168"/>
                      </a:cubicBezTo>
                      <a:cubicBezTo>
                        <a:pt x="465583" y="372741"/>
                        <a:pt x="463442" y="372028"/>
                        <a:pt x="462016" y="371314"/>
                      </a:cubicBezTo>
                      <a:cubicBezTo>
                        <a:pt x="457735" y="369887"/>
                        <a:pt x="453454" y="369887"/>
                        <a:pt x="449887" y="371314"/>
                      </a:cubicBezTo>
                      <a:cubicBezTo>
                        <a:pt x="449174" y="371314"/>
                        <a:pt x="447747" y="372028"/>
                        <a:pt x="447033" y="372028"/>
                      </a:cubicBezTo>
                      <a:cubicBezTo>
                        <a:pt x="446320" y="372741"/>
                        <a:pt x="446320" y="372741"/>
                        <a:pt x="445607" y="373455"/>
                      </a:cubicBezTo>
                      <a:cubicBezTo>
                        <a:pt x="445607" y="373455"/>
                        <a:pt x="444893" y="373455"/>
                        <a:pt x="444893" y="374168"/>
                      </a:cubicBezTo>
                      <a:cubicBezTo>
                        <a:pt x="444180" y="374168"/>
                        <a:pt x="444180" y="374168"/>
                        <a:pt x="444180" y="374168"/>
                      </a:cubicBezTo>
                      <a:cubicBezTo>
                        <a:pt x="444180" y="374882"/>
                        <a:pt x="444180" y="374882"/>
                        <a:pt x="444180" y="374882"/>
                      </a:cubicBezTo>
                      <a:cubicBezTo>
                        <a:pt x="443466" y="374882"/>
                        <a:pt x="443466" y="374882"/>
                        <a:pt x="443466" y="374882"/>
                      </a:cubicBezTo>
                      <a:cubicBezTo>
                        <a:pt x="442753" y="375596"/>
                        <a:pt x="442753" y="375596"/>
                        <a:pt x="442753" y="375596"/>
                      </a:cubicBezTo>
                      <a:cubicBezTo>
                        <a:pt x="442039" y="376309"/>
                        <a:pt x="442039" y="376309"/>
                        <a:pt x="442039" y="376309"/>
                      </a:cubicBezTo>
                      <a:cubicBezTo>
                        <a:pt x="441326" y="377023"/>
                        <a:pt x="440612" y="378450"/>
                        <a:pt x="439899" y="379164"/>
                      </a:cubicBezTo>
                      <a:cubicBezTo>
                        <a:pt x="439899" y="379164"/>
                        <a:pt x="439899" y="379164"/>
                        <a:pt x="439899" y="379877"/>
                      </a:cubicBezTo>
                      <a:cubicBezTo>
                        <a:pt x="439186" y="380591"/>
                        <a:pt x="439186" y="381304"/>
                        <a:pt x="439186" y="381304"/>
                      </a:cubicBezTo>
                      <a:cubicBezTo>
                        <a:pt x="439186" y="382018"/>
                        <a:pt x="438472" y="382018"/>
                        <a:pt x="438472" y="382018"/>
                      </a:cubicBezTo>
                      <a:cubicBezTo>
                        <a:pt x="438472" y="382732"/>
                        <a:pt x="438472" y="382732"/>
                        <a:pt x="438472" y="382732"/>
                      </a:cubicBezTo>
                      <a:cubicBezTo>
                        <a:pt x="437759" y="384872"/>
                        <a:pt x="437045" y="387013"/>
                        <a:pt x="437045" y="389154"/>
                      </a:cubicBezTo>
                      <a:cubicBezTo>
                        <a:pt x="437045" y="389868"/>
                        <a:pt x="437045" y="389868"/>
                        <a:pt x="437045" y="389868"/>
                      </a:cubicBezTo>
                      <a:cubicBezTo>
                        <a:pt x="437045" y="390581"/>
                        <a:pt x="437045" y="390581"/>
                        <a:pt x="437045" y="391295"/>
                      </a:cubicBezTo>
                      <a:cubicBezTo>
                        <a:pt x="437045" y="392008"/>
                        <a:pt x="437045" y="392008"/>
                        <a:pt x="437045" y="392008"/>
                      </a:cubicBezTo>
                      <a:cubicBezTo>
                        <a:pt x="437759" y="394149"/>
                        <a:pt x="438472" y="395576"/>
                        <a:pt x="439186" y="397717"/>
                      </a:cubicBezTo>
                      <a:cubicBezTo>
                        <a:pt x="439899" y="398431"/>
                        <a:pt x="440612" y="399144"/>
                        <a:pt x="441326" y="400572"/>
                      </a:cubicBezTo>
                      <a:cubicBezTo>
                        <a:pt x="441326" y="400572"/>
                        <a:pt x="442039" y="401285"/>
                        <a:pt x="442039" y="401999"/>
                      </a:cubicBezTo>
                      <a:cubicBezTo>
                        <a:pt x="442753" y="401999"/>
                        <a:pt x="442753" y="401999"/>
                        <a:pt x="442753" y="402712"/>
                      </a:cubicBezTo>
                      <a:cubicBezTo>
                        <a:pt x="443466" y="402712"/>
                        <a:pt x="443466" y="402712"/>
                        <a:pt x="443466" y="403426"/>
                      </a:cubicBezTo>
                      <a:cubicBezTo>
                        <a:pt x="444180" y="403426"/>
                        <a:pt x="444180" y="403426"/>
                        <a:pt x="444180" y="403426"/>
                      </a:cubicBezTo>
                      <a:cubicBezTo>
                        <a:pt x="477711" y="431970"/>
                        <a:pt x="477711" y="431970"/>
                        <a:pt x="477711" y="431970"/>
                      </a:cubicBezTo>
                      <a:cubicBezTo>
                        <a:pt x="502682" y="453378"/>
                        <a:pt x="502682" y="453378"/>
                        <a:pt x="502682" y="453378"/>
                      </a:cubicBezTo>
                      <a:cubicBezTo>
                        <a:pt x="531219" y="477640"/>
                        <a:pt x="531219" y="477640"/>
                        <a:pt x="531219" y="477640"/>
                      </a:cubicBezTo>
                      <a:cubicBezTo>
                        <a:pt x="581873" y="520456"/>
                        <a:pt x="581873" y="520456"/>
                        <a:pt x="581873" y="520456"/>
                      </a:cubicBezTo>
                      <a:cubicBezTo>
                        <a:pt x="584727" y="523310"/>
                        <a:pt x="586867" y="527592"/>
                        <a:pt x="587581" y="531873"/>
                      </a:cubicBezTo>
                      <a:cubicBezTo>
                        <a:pt x="587581" y="533301"/>
                        <a:pt x="587581" y="533301"/>
                        <a:pt x="587581" y="533301"/>
                      </a:cubicBezTo>
                      <a:cubicBezTo>
                        <a:pt x="587581" y="533301"/>
                        <a:pt x="587581" y="534014"/>
                        <a:pt x="587581" y="534014"/>
                      </a:cubicBezTo>
                      <a:cubicBezTo>
                        <a:pt x="587581" y="534728"/>
                        <a:pt x="587581" y="534728"/>
                        <a:pt x="587581" y="534728"/>
                      </a:cubicBezTo>
                      <a:cubicBezTo>
                        <a:pt x="586867" y="537582"/>
                        <a:pt x="585441" y="541150"/>
                        <a:pt x="583300" y="543291"/>
                      </a:cubicBezTo>
                      <a:cubicBezTo>
                        <a:pt x="583300" y="544005"/>
                        <a:pt x="582587" y="544005"/>
                        <a:pt x="582587" y="544718"/>
                      </a:cubicBezTo>
                      <a:cubicBezTo>
                        <a:pt x="581873" y="544718"/>
                        <a:pt x="581873" y="545432"/>
                        <a:pt x="581873" y="545432"/>
                      </a:cubicBezTo>
                      <a:cubicBezTo>
                        <a:pt x="581873" y="545432"/>
                        <a:pt x="581160" y="545432"/>
                        <a:pt x="581160" y="545432"/>
                      </a:cubicBezTo>
                      <a:cubicBezTo>
                        <a:pt x="580447" y="546145"/>
                        <a:pt x="579733" y="546859"/>
                        <a:pt x="579020" y="547573"/>
                      </a:cubicBezTo>
                      <a:cubicBezTo>
                        <a:pt x="576879" y="548286"/>
                        <a:pt x="575452" y="548286"/>
                        <a:pt x="574739" y="549000"/>
                      </a:cubicBezTo>
                      <a:cubicBezTo>
                        <a:pt x="570458" y="549713"/>
                        <a:pt x="566178" y="549000"/>
                        <a:pt x="562611" y="546859"/>
                      </a:cubicBezTo>
                      <a:cubicBezTo>
                        <a:pt x="561897" y="546145"/>
                        <a:pt x="561184" y="546145"/>
                        <a:pt x="561184" y="545432"/>
                      </a:cubicBezTo>
                      <a:cubicBezTo>
                        <a:pt x="559757" y="544005"/>
                        <a:pt x="559757" y="544005"/>
                        <a:pt x="559757" y="544005"/>
                      </a:cubicBezTo>
                      <a:cubicBezTo>
                        <a:pt x="535500" y="524024"/>
                        <a:pt x="535500" y="524024"/>
                        <a:pt x="535500" y="524024"/>
                      </a:cubicBezTo>
                      <a:cubicBezTo>
                        <a:pt x="510529" y="502616"/>
                        <a:pt x="510529" y="502616"/>
                        <a:pt x="510529" y="502616"/>
                      </a:cubicBezTo>
                      <a:cubicBezTo>
                        <a:pt x="481278" y="477640"/>
                        <a:pt x="481278" y="477640"/>
                        <a:pt x="481278" y="477640"/>
                      </a:cubicBezTo>
                      <a:cubicBezTo>
                        <a:pt x="456308" y="456946"/>
                        <a:pt x="456308" y="456946"/>
                        <a:pt x="456308" y="456946"/>
                      </a:cubicBezTo>
                      <a:cubicBezTo>
                        <a:pt x="422776" y="428402"/>
                        <a:pt x="422776" y="428402"/>
                        <a:pt x="422776" y="428402"/>
                      </a:cubicBezTo>
                      <a:cubicBezTo>
                        <a:pt x="402087" y="409848"/>
                        <a:pt x="402087" y="409848"/>
                        <a:pt x="402087" y="409848"/>
                      </a:cubicBezTo>
                      <a:cubicBezTo>
                        <a:pt x="402087" y="409848"/>
                        <a:pt x="402087" y="409848"/>
                        <a:pt x="401373" y="409848"/>
                      </a:cubicBezTo>
                      <a:cubicBezTo>
                        <a:pt x="400660" y="409135"/>
                        <a:pt x="399233" y="408421"/>
                        <a:pt x="398520" y="407708"/>
                      </a:cubicBezTo>
                      <a:cubicBezTo>
                        <a:pt x="397806" y="407708"/>
                        <a:pt x="397093" y="406994"/>
                        <a:pt x="397093" y="406994"/>
                      </a:cubicBezTo>
                      <a:cubicBezTo>
                        <a:pt x="395666" y="406280"/>
                        <a:pt x="394239" y="406280"/>
                        <a:pt x="392812" y="405567"/>
                      </a:cubicBezTo>
                      <a:cubicBezTo>
                        <a:pt x="386391" y="404140"/>
                        <a:pt x="378543" y="405567"/>
                        <a:pt x="372836" y="411276"/>
                      </a:cubicBezTo>
                      <a:cubicBezTo>
                        <a:pt x="372122" y="411276"/>
                        <a:pt x="372122" y="411276"/>
                        <a:pt x="372122" y="411989"/>
                      </a:cubicBezTo>
                      <a:cubicBezTo>
                        <a:pt x="371409" y="412703"/>
                        <a:pt x="370695" y="413416"/>
                        <a:pt x="369982" y="413416"/>
                      </a:cubicBezTo>
                      <a:cubicBezTo>
                        <a:pt x="369268" y="414843"/>
                        <a:pt x="368555" y="416271"/>
                        <a:pt x="367842" y="417698"/>
                      </a:cubicBezTo>
                      <a:cubicBezTo>
                        <a:pt x="366415" y="420552"/>
                        <a:pt x="365701" y="424120"/>
                        <a:pt x="365701" y="427688"/>
                      </a:cubicBezTo>
                      <a:cubicBezTo>
                        <a:pt x="365701" y="431256"/>
                        <a:pt x="366415" y="434111"/>
                        <a:pt x="367842" y="436251"/>
                      </a:cubicBezTo>
                      <a:cubicBezTo>
                        <a:pt x="368555" y="436965"/>
                        <a:pt x="368555" y="437679"/>
                        <a:pt x="369268" y="438392"/>
                      </a:cubicBezTo>
                      <a:cubicBezTo>
                        <a:pt x="369268" y="439106"/>
                        <a:pt x="369268" y="439106"/>
                        <a:pt x="369268" y="439106"/>
                      </a:cubicBezTo>
                      <a:cubicBezTo>
                        <a:pt x="369982" y="439819"/>
                        <a:pt x="369982" y="439819"/>
                        <a:pt x="370695" y="440533"/>
                      </a:cubicBezTo>
                      <a:cubicBezTo>
                        <a:pt x="370695" y="440533"/>
                        <a:pt x="370695" y="441247"/>
                        <a:pt x="371409" y="441247"/>
                      </a:cubicBezTo>
                      <a:cubicBezTo>
                        <a:pt x="372122" y="441960"/>
                        <a:pt x="372836" y="442674"/>
                        <a:pt x="373549" y="443387"/>
                      </a:cubicBezTo>
                      <a:cubicBezTo>
                        <a:pt x="373549" y="444101"/>
                        <a:pt x="373549" y="444101"/>
                        <a:pt x="373549" y="444101"/>
                      </a:cubicBezTo>
                      <a:cubicBezTo>
                        <a:pt x="373549" y="444101"/>
                        <a:pt x="382110" y="451237"/>
                        <a:pt x="394239" y="461227"/>
                      </a:cubicBezTo>
                      <a:cubicBezTo>
                        <a:pt x="403514" y="469077"/>
                        <a:pt x="415642" y="479067"/>
                        <a:pt x="427771" y="489771"/>
                      </a:cubicBezTo>
                      <a:cubicBezTo>
                        <a:pt x="435618" y="496907"/>
                        <a:pt x="444180" y="504043"/>
                        <a:pt x="452741" y="511179"/>
                      </a:cubicBezTo>
                      <a:cubicBezTo>
                        <a:pt x="462729" y="519742"/>
                        <a:pt x="473431" y="528305"/>
                        <a:pt x="483419" y="536869"/>
                      </a:cubicBezTo>
                      <a:cubicBezTo>
                        <a:pt x="491980" y="544718"/>
                        <a:pt x="500541" y="551854"/>
                        <a:pt x="507676" y="557563"/>
                      </a:cubicBezTo>
                      <a:cubicBezTo>
                        <a:pt x="521231" y="568980"/>
                        <a:pt x="530506" y="576830"/>
                        <a:pt x="530506" y="576830"/>
                      </a:cubicBezTo>
                      <a:cubicBezTo>
                        <a:pt x="531219" y="578257"/>
                        <a:pt x="531219" y="578257"/>
                        <a:pt x="531219" y="578257"/>
                      </a:cubicBezTo>
                      <a:cubicBezTo>
                        <a:pt x="531933" y="578257"/>
                        <a:pt x="531933" y="578257"/>
                        <a:pt x="531933" y="578971"/>
                      </a:cubicBezTo>
                      <a:cubicBezTo>
                        <a:pt x="531933" y="578971"/>
                        <a:pt x="532646" y="579684"/>
                        <a:pt x="532646" y="579684"/>
                      </a:cubicBezTo>
                      <a:cubicBezTo>
                        <a:pt x="533360" y="580398"/>
                        <a:pt x="533360" y="581825"/>
                        <a:pt x="534073" y="582539"/>
                      </a:cubicBezTo>
                      <a:cubicBezTo>
                        <a:pt x="534786" y="583252"/>
                        <a:pt x="534786" y="584680"/>
                        <a:pt x="534786" y="585393"/>
                      </a:cubicBezTo>
                      <a:cubicBezTo>
                        <a:pt x="534786" y="585393"/>
                        <a:pt x="534786" y="586107"/>
                        <a:pt x="534786" y="586820"/>
                      </a:cubicBezTo>
                      <a:cubicBezTo>
                        <a:pt x="535500" y="591102"/>
                        <a:pt x="534073" y="595384"/>
                        <a:pt x="531933" y="598952"/>
                      </a:cubicBezTo>
                      <a:cubicBezTo>
                        <a:pt x="531219" y="598952"/>
                        <a:pt x="531219" y="598952"/>
                        <a:pt x="531219" y="598952"/>
                      </a:cubicBezTo>
                      <a:cubicBezTo>
                        <a:pt x="530506" y="599665"/>
                        <a:pt x="530506" y="599665"/>
                        <a:pt x="530506" y="599665"/>
                      </a:cubicBezTo>
                      <a:cubicBezTo>
                        <a:pt x="529079" y="601092"/>
                        <a:pt x="527652" y="602519"/>
                        <a:pt x="525512" y="603233"/>
                      </a:cubicBezTo>
                      <a:cubicBezTo>
                        <a:pt x="524798" y="603233"/>
                        <a:pt x="524085" y="603947"/>
                        <a:pt x="522658" y="603947"/>
                      </a:cubicBezTo>
                      <a:cubicBezTo>
                        <a:pt x="521945" y="603947"/>
                        <a:pt x="521231" y="603947"/>
                        <a:pt x="520518" y="604660"/>
                      </a:cubicBezTo>
                      <a:cubicBezTo>
                        <a:pt x="519804" y="604660"/>
                        <a:pt x="519804" y="604660"/>
                        <a:pt x="519804" y="604660"/>
                      </a:cubicBezTo>
                      <a:cubicBezTo>
                        <a:pt x="519804" y="604660"/>
                        <a:pt x="519091" y="604660"/>
                        <a:pt x="519091" y="603947"/>
                      </a:cubicBezTo>
                      <a:cubicBezTo>
                        <a:pt x="518377" y="603947"/>
                        <a:pt x="518377" y="603947"/>
                        <a:pt x="518377" y="603947"/>
                      </a:cubicBezTo>
                      <a:cubicBezTo>
                        <a:pt x="516237" y="603947"/>
                        <a:pt x="514810" y="603947"/>
                        <a:pt x="512670" y="602519"/>
                      </a:cubicBezTo>
                      <a:cubicBezTo>
                        <a:pt x="512670" y="602519"/>
                        <a:pt x="512670" y="602519"/>
                        <a:pt x="511956" y="602519"/>
                      </a:cubicBezTo>
                      <a:cubicBezTo>
                        <a:pt x="511956" y="602519"/>
                        <a:pt x="511243" y="601806"/>
                        <a:pt x="510529" y="601806"/>
                      </a:cubicBezTo>
                      <a:cubicBezTo>
                        <a:pt x="510529" y="601806"/>
                        <a:pt x="501255" y="593956"/>
                        <a:pt x="487699" y="581825"/>
                      </a:cubicBezTo>
                      <a:cubicBezTo>
                        <a:pt x="480565" y="576116"/>
                        <a:pt x="472004" y="568980"/>
                        <a:pt x="462729" y="561131"/>
                      </a:cubicBezTo>
                      <a:cubicBezTo>
                        <a:pt x="453454" y="553281"/>
                        <a:pt x="442753" y="544005"/>
                        <a:pt x="431338" y="535441"/>
                      </a:cubicBezTo>
                      <a:cubicBezTo>
                        <a:pt x="423490" y="528305"/>
                        <a:pt x="414929" y="521169"/>
                        <a:pt x="407081" y="514033"/>
                      </a:cubicBezTo>
                      <a:cubicBezTo>
                        <a:pt x="395666" y="504757"/>
                        <a:pt x="384251" y="494766"/>
                        <a:pt x="373549" y="486203"/>
                      </a:cubicBezTo>
                      <a:cubicBezTo>
                        <a:pt x="364274" y="478354"/>
                        <a:pt x="356427" y="471931"/>
                        <a:pt x="348579" y="465509"/>
                      </a:cubicBezTo>
                      <a:cubicBezTo>
                        <a:pt x="332883" y="451951"/>
                        <a:pt x="322181" y="443387"/>
                        <a:pt x="320755" y="441960"/>
                      </a:cubicBezTo>
                      <a:cubicBezTo>
                        <a:pt x="318614" y="439819"/>
                        <a:pt x="315761" y="438392"/>
                        <a:pt x="312907" y="437679"/>
                      </a:cubicBezTo>
                      <a:cubicBezTo>
                        <a:pt x="312193" y="436965"/>
                        <a:pt x="310766" y="436965"/>
                        <a:pt x="309340" y="436251"/>
                      </a:cubicBezTo>
                      <a:cubicBezTo>
                        <a:pt x="309340" y="436251"/>
                        <a:pt x="308626" y="436251"/>
                        <a:pt x="307913" y="436251"/>
                      </a:cubicBezTo>
                      <a:cubicBezTo>
                        <a:pt x="307913" y="436251"/>
                        <a:pt x="307913" y="436251"/>
                        <a:pt x="307199" y="436251"/>
                      </a:cubicBezTo>
                      <a:cubicBezTo>
                        <a:pt x="306486" y="436251"/>
                        <a:pt x="305059" y="436251"/>
                        <a:pt x="303632" y="436251"/>
                      </a:cubicBezTo>
                      <a:cubicBezTo>
                        <a:pt x="302205" y="436251"/>
                        <a:pt x="301492" y="436965"/>
                        <a:pt x="300065" y="436965"/>
                      </a:cubicBezTo>
                      <a:cubicBezTo>
                        <a:pt x="300065" y="436965"/>
                        <a:pt x="300065" y="436965"/>
                        <a:pt x="299351" y="436965"/>
                      </a:cubicBezTo>
                      <a:cubicBezTo>
                        <a:pt x="298638" y="436965"/>
                        <a:pt x="297924" y="437679"/>
                        <a:pt x="296498" y="438392"/>
                      </a:cubicBezTo>
                      <a:cubicBezTo>
                        <a:pt x="295784" y="438392"/>
                        <a:pt x="295784" y="438392"/>
                        <a:pt x="295784" y="438392"/>
                      </a:cubicBezTo>
                      <a:cubicBezTo>
                        <a:pt x="295071" y="439106"/>
                        <a:pt x="293644" y="439819"/>
                        <a:pt x="292217" y="440533"/>
                      </a:cubicBezTo>
                      <a:cubicBezTo>
                        <a:pt x="292217" y="440533"/>
                        <a:pt x="291504" y="441247"/>
                        <a:pt x="290790" y="441247"/>
                      </a:cubicBezTo>
                      <a:cubicBezTo>
                        <a:pt x="290077" y="441960"/>
                        <a:pt x="290077" y="441960"/>
                        <a:pt x="289363" y="442674"/>
                      </a:cubicBezTo>
                      <a:cubicBezTo>
                        <a:pt x="289363" y="442674"/>
                        <a:pt x="288650" y="443387"/>
                        <a:pt x="288650" y="443387"/>
                      </a:cubicBezTo>
                      <a:cubicBezTo>
                        <a:pt x="287936" y="444101"/>
                        <a:pt x="287936" y="444101"/>
                        <a:pt x="287223" y="444815"/>
                      </a:cubicBezTo>
                      <a:cubicBezTo>
                        <a:pt x="287223" y="444815"/>
                        <a:pt x="287223" y="445528"/>
                        <a:pt x="287223" y="445528"/>
                      </a:cubicBezTo>
                      <a:cubicBezTo>
                        <a:pt x="286509" y="445528"/>
                        <a:pt x="286509" y="445528"/>
                        <a:pt x="286509" y="445528"/>
                      </a:cubicBezTo>
                      <a:cubicBezTo>
                        <a:pt x="286509" y="446242"/>
                        <a:pt x="285796" y="446242"/>
                        <a:pt x="285796" y="446955"/>
                      </a:cubicBezTo>
                      <a:cubicBezTo>
                        <a:pt x="284369" y="448383"/>
                        <a:pt x="283656" y="450523"/>
                        <a:pt x="282942" y="451951"/>
                      </a:cubicBezTo>
                      <a:cubicBezTo>
                        <a:pt x="282229" y="454091"/>
                        <a:pt x="282229" y="456232"/>
                        <a:pt x="281515" y="458373"/>
                      </a:cubicBezTo>
                      <a:cubicBezTo>
                        <a:pt x="281515" y="459087"/>
                        <a:pt x="281515" y="459087"/>
                        <a:pt x="281515" y="459800"/>
                      </a:cubicBezTo>
                      <a:cubicBezTo>
                        <a:pt x="281515" y="461941"/>
                        <a:pt x="282229" y="464082"/>
                        <a:pt x="282229" y="466222"/>
                      </a:cubicBezTo>
                      <a:cubicBezTo>
                        <a:pt x="282942" y="466936"/>
                        <a:pt x="282942" y="466936"/>
                        <a:pt x="282942" y="466936"/>
                      </a:cubicBezTo>
                      <a:cubicBezTo>
                        <a:pt x="284369" y="471218"/>
                        <a:pt x="286509" y="475499"/>
                        <a:pt x="290077" y="478354"/>
                      </a:cubicBezTo>
                      <a:cubicBezTo>
                        <a:pt x="317901" y="501902"/>
                        <a:pt x="317901" y="501902"/>
                        <a:pt x="317901" y="501902"/>
                      </a:cubicBezTo>
                      <a:cubicBezTo>
                        <a:pt x="342158" y="522597"/>
                        <a:pt x="342158" y="522597"/>
                        <a:pt x="342158" y="522597"/>
                      </a:cubicBezTo>
                      <a:cubicBezTo>
                        <a:pt x="375689" y="551141"/>
                        <a:pt x="375689" y="551141"/>
                        <a:pt x="375689" y="551141"/>
                      </a:cubicBezTo>
                      <a:cubicBezTo>
                        <a:pt x="387818" y="561131"/>
                        <a:pt x="387818" y="561131"/>
                        <a:pt x="387818" y="561131"/>
                      </a:cubicBezTo>
                      <a:cubicBezTo>
                        <a:pt x="387818" y="561844"/>
                        <a:pt x="387818" y="561844"/>
                        <a:pt x="387818" y="561844"/>
                      </a:cubicBezTo>
                      <a:cubicBezTo>
                        <a:pt x="399946" y="571835"/>
                        <a:pt x="399946" y="571835"/>
                        <a:pt x="399946" y="571835"/>
                      </a:cubicBezTo>
                      <a:cubicBezTo>
                        <a:pt x="432051" y="598952"/>
                        <a:pt x="432051" y="598952"/>
                        <a:pt x="432051" y="598952"/>
                      </a:cubicBezTo>
                      <a:cubicBezTo>
                        <a:pt x="456308" y="619646"/>
                        <a:pt x="456308" y="619646"/>
                        <a:pt x="456308" y="619646"/>
                      </a:cubicBezTo>
                      <a:cubicBezTo>
                        <a:pt x="481992" y="641767"/>
                        <a:pt x="481992" y="641767"/>
                        <a:pt x="481992" y="641767"/>
                      </a:cubicBezTo>
                      <a:cubicBezTo>
                        <a:pt x="506249" y="662462"/>
                        <a:pt x="506249" y="662462"/>
                        <a:pt x="506249" y="662462"/>
                      </a:cubicBezTo>
                      <a:cubicBezTo>
                        <a:pt x="529792" y="683156"/>
                        <a:pt x="529792" y="683156"/>
                        <a:pt x="529792" y="683156"/>
                      </a:cubicBezTo>
                      <a:cubicBezTo>
                        <a:pt x="531219" y="683870"/>
                        <a:pt x="531219" y="683870"/>
                        <a:pt x="531219" y="683870"/>
                      </a:cubicBezTo>
                      <a:cubicBezTo>
                        <a:pt x="533360" y="686010"/>
                        <a:pt x="536213" y="688865"/>
                        <a:pt x="537640" y="691719"/>
                      </a:cubicBezTo>
                      <a:cubicBezTo>
                        <a:pt x="538354" y="691719"/>
                        <a:pt x="539067" y="692433"/>
                        <a:pt x="539067" y="693146"/>
                      </a:cubicBezTo>
                      <a:cubicBezTo>
                        <a:pt x="541921" y="698855"/>
                        <a:pt x="544061" y="703850"/>
                        <a:pt x="544775" y="710273"/>
                      </a:cubicBezTo>
                      <a:cubicBezTo>
                        <a:pt x="544775" y="718836"/>
                        <a:pt x="542634" y="728113"/>
                        <a:pt x="536927" y="735249"/>
                      </a:cubicBezTo>
                      <a:cubicBezTo>
                        <a:pt x="536213" y="736676"/>
                        <a:pt x="536213" y="736676"/>
                        <a:pt x="536213" y="736676"/>
                      </a:cubicBezTo>
                      <a:cubicBezTo>
                        <a:pt x="535500" y="737389"/>
                        <a:pt x="534786" y="738103"/>
                        <a:pt x="534786" y="738816"/>
                      </a:cubicBezTo>
                      <a:cubicBezTo>
                        <a:pt x="534073" y="739530"/>
                        <a:pt x="533360" y="740244"/>
                        <a:pt x="532646" y="740957"/>
                      </a:cubicBezTo>
                      <a:cubicBezTo>
                        <a:pt x="531933" y="741671"/>
                        <a:pt x="531219" y="742384"/>
                        <a:pt x="530506" y="743098"/>
                      </a:cubicBezTo>
                      <a:cubicBezTo>
                        <a:pt x="529792" y="743812"/>
                        <a:pt x="529079" y="743812"/>
                        <a:pt x="528365" y="744525"/>
                      </a:cubicBezTo>
                      <a:cubicBezTo>
                        <a:pt x="528365" y="744525"/>
                        <a:pt x="528365" y="744525"/>
                        <a:pt x="527652" y="744525"/>
                      </a:cubicBezTo>
                      <a:cubicBezTo>
                        <a:pt x="526939" y="745239"/>
                        <a:pt x="526225" y="745952"/>
                        <a:pt x="525512" y="745952"/>
                      </a:cubicBezTo>
                      <a:cubicBezTo>
                        <a:pt x="525512" y="746666"/>
                        <a:pt x="525512" y="746666"/>
                        <a:pt x="525512" y="746666"/>
                      </a:cubicBezTo>
                      <a:cubicBezTo>
                        <a:pt x="524798" y="746666"/>
                        <a:pt x="524085" y="747380"/>
                        <a:pt x="523371" y="748093"/>
                      </a:cubicBezTo>
                      <a:cubicBezTo>
                        <a:pt x="522658" y="748093"/>
                        <a:pt x="521945" y="748807"/>
                        <a:pt x="521231" y="748807"/>
                      </a:cubicBezTo>
                      <a:cubicBezTo>
                        <a:pt x="520518" y="748807"/>
                        <a:pt x="520518" y="748807"/>
                        <a:pt x="519804" y="749520"/>
                      </a:cubicBezTo>
                      <a:cubicBezTo>
                        <a:pt x="519804" y="749520"/>
                        <a:pt x="519091" y="749520"/>
                        <a:pt x="518377" y="749520"/>
                      </a:cubicBezTo>
                      <a:cubicBezTo>
                        <a:pt x="518377" y="750234"/>
                        <a:pt x="518377" y="750234"/>
                        <a:pt x="517664" y="750234"/>
                      </a:cubicBezTo>
                      <a:cubicBezTo>
                        <a:pt x="517664" y="750234"/>
                        <a:pt x="516950" y="750234"/>
                        <a:pt x="516237" y="750234"/>
                      </a:cubicBezTo>
                      <a:cubicBezTo>
                        <a:pt x="516237" y="750234"/>
                        <a:pt x="515524" y="750948"/>
                        <a:pt x="514810" y="750948"/>
                      </a:cubicBezTo>
                      <a:cubicBezTo>
                        <a:pt x="514810" y="750948"/>
                        <a:pt x="514810" y="750948"/>
                        <a:pt x="514097" y="750948"/>
                      </a:cubicBezTo>
                      <a:cubicBezTo>
                        <a:pt x="514097" y="750948"/>
                        <a:pt x="513383" y="750948"/>
                        <a:pt x="512670" y="750948"/>
                      </a:cubicBezTo>
                      <a:cubicBezTo>
                        <a:pt x="511956" y="751661"/>
                        <a:pt x="511956" y="751661"/>
                        <a:pt x="511243" y="751661"/>
                      </a:cubicBezTo>
                      <a:cubicBezTo>
                        <a:pt x="505535" y="752375"/>
                        <a:pt x="499828" y="752375"/>
                        <a:pt x="494834" y="750234"/>
                      </a:cubicBezTo>
                      <a:cubicBezTo>
                        <a:pt x="493407" y="750234"/>
                        <a:pt x="492693" y="749520"/>
                        <a:pt x="491980" y="749520"/>
                      </a:cubicBezTo>
                      <a:cubicBezTo>
                        <a:pt x="490553" y="748807"/>
                        <a:pt x="489840" y="748807"/>
                        <a:pt x="488413" y="748093"/>
                      </a:cubicBezTo>
                      <a:cubicBezTo>
                        <a:pt x="486273" y="747380"/>
                        <a:pt x="484132" y="745952"/>
                        <a:pt x="481992" y="743812"/>
                      </a:cubicBezTo>
                      <a:cubicBezTo>
                        <a:pt x="457022" y="724545"/>
                        <a:pt x="457022" y="724545"/>
                        <a:pt x="457022" y="724545"/>
                      </a:cubicBezTo>
                      <a:cubicBezTo>
                        <a:pt x="431338" y="705277"/>
                        <a:pt x="431338" y="705277"/>
                        <a:pt x="431338" y="705277"/>
                      </a:cubicBezTo>
                      <a:cubicBezTo>
                        <a:pt x="407081" y="686010"/>
                        <a:pt x="407081" y="686010"/>
                        <a:pt x="407081" y="686010"/>
                      </a:cubicBezTo>
                      <a:cubicBezTo>
                        <a:pt x="395666" y="677447"/>
                        <a:pt x="395666" y="677447"/>
                        <a:pt x="395666" y="677447"/>
                      </a:cubicBezTo>
                      <a:cubicBezTo>
                        <a:pt x="389958" y="673166"/>
                        <a:pt x="383537" y="670311"/>
                        <a:pt x="377116" y="668884"/>
                      </a:cubicBezTo>
                      <a:cubicBezTo>
                        <a:pt x="372836" y="668170"/>
                        <a:pt x="368555" y="667457"/>
                        <a:pt x="364988" y="668170"/>
                      </a:cubicBezTo>
                      <a:cubicBezTo>
                        <a:pt x="364274" y="668170"/>
                        <a:pt x="363561" y="668170"/>
                        <a:pt x="362848" y="668170"/>
                      </a:cubicBezTo>
                      <a:cubicBezTo>
                        <a:pt x="353573" y="668884"/>
                        <a:pt x="345012" y="672452"/>
                        <a:pt x="337877" y="678161"/>
                      </a:cubicBezTo>
                      <a:cubicBezTo>
                        <a:pt x="337877" y="678161"/>
                        <a:pt x="337877" y="678161"/>
                        <a:pt x="337164" y="678161"/>
                      </a:cubicBezTo>
                      <a:cubicBezTo>
                        <a:pt x="337164" y="678161"/>
                        <a:pt x="337164" y="678161"/>
                        <a:pt x="337164" y="678874"/>
                      </a:cubicBezTo>
                      <a:cubicBezTo>
                        <a:pt x="378543" y="720977"/>
                        <a:pt x="378543" y="720977"/>
                        <a:pt x="378543" y="720977"/>
                      </a:cubicBezTo>
                      <a:cubicBezTo>
                        <a:pt x="401373" y="743098"/>
                        <a:pt x="401373" y="743098"/>
                        <a:pt x="401373" y="743098"/>
                      </a:cubicBezTo>
                      <a:cubicBezTo>
                        <a:pt x="424203" y="766647"/>
                        <a:pt x="424203" y="766647"/>
                        <a:pt x="424203" y="766647"/>
                      </a:cubicBezTo>
                      <a:cubicBezTo>
                        <a:pt x="446320" y="788768"/>
                        <a:pt x="446320" y="788768"/>
                        <a:pt x="446320" y="788768"/>
                      </a:cubicBezTo>
                      <a:cubicBezTo>
                        <a:pt x="460589" y="803754"/>
                        <a:pt x="460589" y="803754"/>
                        <a:pt x="460589" y="803754"/>
                      </a:cubicBezTo>
                      <a:cubicBezTo>
                        <a:pt x="462729" y="805895"/>
                        <a:pt x="462729" y="805895"/>
                        <a:pt x="462729" y="805895"/>
                      </a:cubicBezTo>
                      <a:cubicBezTo>
                        <a:pt x="525512" y="869405"/>
                        <a:pt x="525512" y="869405"/>
                        <a:pt x="525512" y="869405"/>
                      </a:cubicBezTo>
                      <a:cubicBezTo>
                        <a:pt x="526225" y="870118"/>
                        <a:pt x="526225" y="870118"/>
                        <a:pt x="526225" y="870118"/>
                      </a:cubicBezTo>
                      <a:cubicBezTo>
                        <a:pt x="626820" y="877968"/>
                        <a:pt x="626820" y="877968"/>
                        <a:pt x="626820" y="877968"/>
                      </a:cubicBezTo>
                      <a:cubicBezTo>
                        <a:pt x="671767" y="881536"/>
                        <a:pt x="671767" y="881536"/>
                        <a:pt x="671767" y="881536"/>
                      </a:cubicBezTo>
                      <a:cubicBezTo>
                        <a:pt x="671767" y="882249"/>
                        <a:pt x="671767" y="882249"/>
                        <a:pt x="671767" y="882249"/>
                      </a:cubicBezTo>
                      <a:cubicBezTo>
                        <a:pt x="666773" y="890813"/>
                        <a:pt x="665346" y="900089"/>
                        <a:pt x="666059" y="909366"/>
                      </a:cubicBezTo>
                      <a:cubicBezTo>
                        <a:pt x="666059" y="910793"/>
                        <a:pt x="666773" y="912221"/>
                        <a:pt x="666773" y="912934"/>
                      </a:cubicBezTo>
                      <a:cubicBezTo>
                        <a:pt x="666773" y="912934"/>
                        <a:pt x="651077" y="912221"/>
                        <a:pt x="626820" y="910080"/>
                      </a:cubicBezTo>
                      <a:cubicBezTo>
                        <a:pt x="625393" y="910080"/>
                        <a:pt x="624680" y="910080"/>
                        <a:pt x="623253" y="910080"/>
                      </a:cubicBezTo>
                      <a:cubicBezTo>
                        <a:pt x="595429" y="907939"/>
                        <a:pt x="558330" y="905085"/>
                        <a:pt x="521231" y="902230"/>
                      </a:cubicBezTo>
                      <a:cubicBezTo>
                        <a:pt x="518377" y="902230"/>
                        <a:pt x="514810" y="900803"/>
                        <a:pt x="511956" y="899376"/>
                      </a:cubicBezTo>
                      <a:cubicBezTo>
                        <a:pt x="510529" y="898662"/>
                        <a:pt x="509816" y="897949"/>
                        <a:pt x="509103" y="897235"/>
                      </a:cubicBezTo>
                      <a:cubicBezTo>
                        <a:pt x="422776" y="810890"/>
                        <a:pt x="422776" y="810890"/>
                        <a:pt x="422776" y="810890"/>
                      </a:cubicBezTo>
                      <a:cubicBezTo>
                        <a:pt x="399946" y="788055"/>
                        <a:pt x="399946" y="788055"/>
                        <a:pt x="399946" y="788055"/>
                      </a:cubicBezTo>
                      <a:cubicBezTo>
                        <a:pt x="377116" y="763792"/>
                        <a:pt x="377116" y="763792"/>
                        <a:pt x="377116" y="763792"/>
                      </a:cubicBezTo>
                      <a:cubicBezTo>
                        <a:pt x="354286" y="740957"/>
                        <a:pt x="354286" y="740957"/>
                        <a:pt x="354286" y="740957"/>
                      </a:cubicBezTo>
                      <a:cubicBezTo>
                        <a:pt x="311480" y="696714"/>
                        <a:pt x="311480" y="696714"/>
                        <a:pt x="311480" y="696714"/>
                      </a:cubicBezTo>
                      <a:cubicBezTo>
                        <a:pt x="309340" y="694573"/>
                        <a:pt x="307199" y="691719"/>
                        <a:pt x="305772" y="688865"/>
                      </a:cubicBezTo>
                      <a:cubicBezTo>
                        <a:pt x="305059" y="686724"/>
                        <a:pt x="304345" y="684583"/>
                        <a:pt x="303632" y="681729"/>
                      </a:cubicBezTo>
                      <a:cubicBezTo>
                        <a:pt x="303632" y="681015"/>
                        <a:pt x="303632" y="679588"/>
                        <a:pt x="303632" y="678161"/>
                      </a:cubicBezTo>
                      <a:cubicBezTo>
                        <a:pt x="303632" y="671738"/>
                        <a:pt x="305772" y="666030"/>
                        <a:pt x="309340" y="661034"/>
                      </a:cubicBezTo>
                      <a:cubicBezTo>
                        <a:pt x="310053" y="660321"/>
                        <a:pt x="310053" y="660321"/>
                        <a:pt x="310766" y="659607"/>
                      </a:cubicBezTo>
                      <a:cubicBezTo>
                        <a:pt x="311480" y="658894"/>
                        <a:pt x="312193" y="658180"/>
                        <a:pt x="312907" y="657466"/>
                      </a:cubicBezTo>
                      <a:cubicBezTo>
                        <a:pt x="333597" y="637486"/>
                        <a:pt x="364274" y="631063"/>
                        <a:pt x="390672" y="638913"/>
                      </a:cubicBezTo>
                      <a:cubicBezTo>
                        <a:pt x="399233" y="641767"/>
                        <a:pt x="407794" y="646049"/>
                        <a:pt x="414929" y="651758"/>
                      </a:cubicBezTo>
                      <a:cubicBezTo>
                        <a:pt x="451314" y="679588"/>
                        <a:pt x="451314" y="679588"/>
                        <a:pt x="451314" y="679588"/>
                      </a:cubicBezTo>
                      <a:cubicBezTo>
                        <a:pt x="476998" y="699569"/>
                        <a:pt x="476998" y="699569"/>
                        <a:pt x="476998" y="699569"/>
                      </a:cubicBezTo>
                      <a:cubicBezTo>
                        <a:pt x="501968" y="718836"/>
                        <a:pt x="501968" y="718836"/>
                        <a:pt x="501968" y="718836"/>
                      </a:cubicBezTo>
                      <a:cubicBezTo>
                        <a:pt x="504109" y="720263"/>
                        <a:pt x="504822" y="720263"/>
                        <a:pt x="506249" y="720263"/>
                      </a:cubicBezTo>
                      <a:cubicBezTo>
                        <a:pt x="506249" y="719549"/>
                        <a:pt x="506249" y="719549"/>
                        <a:pt x="506249" y="719549"/>
                      </a:cubicBezTo>
                      <a:cubicBezTo>
                        <a:pt x="506962" y="719549"/>
                        <a:pt x="507676" y="719549"/>
                        <a:pt x="508389" y="718836"/>
                      </a:cubicBezTo>
                      <a:cubicBezTo>
                        <a:pt x="509103" y="718836"/>
                        <a:pt x="509103" y="718836"/>
                        <a:pt x="509103" y="718836"/>
                      </a:cubicBezTo>
                      <a:cubicBezTo>
                        <a:pt x="509816" y="718836"/>
                        <a:pt x="509816" y="718122"/>
                        <a:pt x="509816" y="718122"/>
                      </a:cubicBezTo>
                      <a:cubicBezTo>
                        <a:pt x="510529" y="718122"/>
                        <a:pt x="510529" y="718122"/>
                        <a:pt x="510529" y="718122"/>
                      </a:cubicBezTo>
                      <a:cubicBezTo>
                        <a:pt x="510529" y="717409"/>
                        <a:pt x="510529" y="717409"/>
                        <a:pt x="510529" y="717409"/>
                      </a:cubicBezTo>
                      <a:cubicBezTo>
                        <a:pt x="511243" y="716695"/>
                        <a:pt x="511243" y="716695"/>
                        <a:pt x="511243" y="716695"/>
                      </a:cubicBezTo>
                      <a:cubicBezTo>
                        <a:pt x="513383" y="713841"/>
                        <a:pt x="512670" y="710273"/>
                        <a:pt x="509816" y="708132"/>
                      </a:cubicBezTo>
                      <a:cubicBezTo>
                        <a:pt x="467723" y="671738"/>
                        <a:pt x="467723" y="671738"/>
                        <a:pt x="467723" y="671738"/>
                      </a:cubicBezTo>
                      <a:cubicBezTo>
                        <a:pt x="326462" y="550427"/>
                        <a:pt x="326462" y="550427"/>
                        <a:pt x="326462" y="550427"/>
                      </a:cubicBezTo>
                      <a:cubicBezTo>
                        <a:pt x="305059" y="532587"/>
                        <a:pt x="305059" y="532587"/>
                        <a:pt x="305059" y="532587"/>
                      </a:cubicBezTo>
                      <a:cubicBezTo>
                        <a:pt x="305772" y="531873"/>
                        <a:pt x="305772" y="531873"/>
                        <a:pt x="305772" y="531873"/>
                      </a:cubicBezTo>
                      <a:cubicBezTo>
                        <a:pt x="270100" y="501902"/>
                        <a:pt x="270100" y="501902"/>
                        <a:pt x="270100" y="501902"/>
                      </a:cubicBezTo>
                      <a:cubicBezTo>
                        <a:pt x="257258" y="491198"/>
                        <a:pt x="250124" y="475499"/>
                        <a:pt x="250124" y="457659"/>
                      </a:cubicBezTo>
                      <a:cubicBezTo>
                        <a:pt x="250838" y="445528"/>
                        <a:pt x="255118" y="434111"/>
                        <a:pt x="262966" y="424120"/>
                      </a:cubicBezTo>
                      <a:cubicBezTo>
                        <a:pt x="262966" y="424120"/>
                        <a:pt x="262966" y="423407"/>
                        <a:pt x="263679" y="423407"/>
                      </a:cubicBezTo>
                      <a:cubicBezTo>
                        <a:pt x="265820" y="420552"/>
                        <a:pt x="267960" y="418411"/>
                        <a:pt x="270814" y="416271"/>
                      </a:cubicBezTo>
                      <a:cubicBezTo>
                        <a:pt x="277235" y="411276"/>
                        <a:pt x="284369" y="407708"/>
                        <a:pt x="292217" y="405567"/>
                      </a:cubicBezTo>
                      <a:cubicBezTo>
                        <a:pt x="292930" y="405567"/>
                        <a:pt x="292930" y="405567"/>
                        <a:pt x="293644" y="405567"/>
                      </a:cubicBezTo>
                      <a:cubicBezTo>
                        <a:pt x="304345" y="403426"/>
                        <a:pt x="315047" y="404140"/>
                        <a:pt x="325035" y="407708"/>
                      </a:cubicBezTo>
                      <a:cubicBezTo>
                        <a:pt x="327176" y="408421"/>
                        <a:pt x="329316" y="409135"/>
                        <a:pt x="330743" y="409848"/>
                      </a:cubicBezTo>
                      <a:cubicBezTo>
                        <a:pt x="331456" y="409848"/>
                        <a:pt x="331456" y="410562"/>
                        <a:pt x="332170" y="410562"/>
                      </a:cubicBezTo>
                      <a:cubicBezTo>
                        <a:pt x="333597" y="411276"/>
                        <a:pt x="334310" y="411989"/>
                        <a:pt x="335737" y="412703"/>
                      </a:cubicBezTo>
                      <a:cubicBezTo>
                        <a:pt x="335737" y="412703"/>
                        <a:pt x="335737" y="411989"/>
                        <a:pt x="335737" y="411276"/>
                      </a:cubicBezTo>
                      <a:cubicBezTo>
                        <a:pt x="336450" y="411276"/>
                        <a:pt x="336450" y="410562"/>
                        <a:pt x="336450" y="409848"/>
                      </a:cubicBezTo>
                      <a:cubicBezTo>
                        <a:pt x="337164" y="408421"/>
                        <a:pt x="337877" y="406280"/>
                        <a:pt x="338591" y="404853"/>
                      </a:cubicBezTo>
                      <a:cubicBezTo>
                        <a:pt x="339304" y="403426"/>
                        <a:pt x="340017" y="401285"/>
                        <a:pt x="340731" y="399858"/>
                      </a:cubicBezTo>
                      <a:cubicBezTo>
                        <a:pt x="342158" y="397717"/>
                        <a:pt x="344298" y="395576"/>
                        <a:pt x="345725" y="392722"/>
                      </a:cubicBezTo>
                      <a:cubicBezTo>
                        <a:pt x="346438" y="392008"/>
                        <a:pt x="347152" y="391295"/>
                        <a:pt x="348579" y="389868"/>
                      </a:cubicBezTo>
                      <a:cubicBezTo>
                        <a:pt x="349292" y="389154"/>
                        <a:pt x="350006" y="388440"/>
                        <a:pt x="350719" y="387727"/>
                      </a:cubicBezTo>
                      <a:cubicBezTo>
                        <a:pt x="352146" y="386300"/>
                        <a:pt x="353573" y="384872"/>
                        <a:pt x="355000" y="384159"/>
                      </a:cubicBezTo>
                      <a:cubicBezTo>
                        <a:pt x="355713" y="383445"/>
                        <a:pt x="355713" y="383445"/>
                        <a:pt x="356427" y="382732"/>
                      </a:cubicBezTo>
                      <a:cubicBezTo>
                        <a:pt x="358567" y="381304"/>
                        <a:pt x="359994" y="380591"/>
                        <a:pt x="362134" y="379164"/>
                      </a:cubicBezTo>
                      <a:cubicBezTo>
                        <a:pt x="373549" y="373455"/>
                        <a:pt x="387104" y="371314"/>
                        <a:pt x="399946" y="374168"/>
                      </a:cubicBezTo>
                      <a:cubicBezTo>
                        <a:pt x="402087" y="374882"/>
                        <a:pt x="404227" y="375596"/>
                        <a:pt x="407081" y="376309"/>
                      </a:cubicBezTo>
                      <a:cubicBezTo>
                        <a:pt x="407081" y="375596"/>
                        <a:pt x="407081" y="375596"/>
                        <a:pt x="407081" y="374882"/>
                      </a:cubicBezTo>
                      <a:cubicBezTo>
                        <a:pt x="407081" y="374882"/>
                        <a:pt x="407081" y="374168"/>
                        <a:pt x="407794" y="374168"/>
                      </a:cubicBezTo>
                      <a:cubicBezTo>
                        <a:pt x="408508" y="370600"/>
                        <a:pt x="409935" y="367746"/>
                        <a:pt x="411361" y="364892"/>
                      </a:cubicBezTo>
                      <a:cubicBezTo>
                        <a:pt x="413502" y="361324"/>
                        <a:pt x="415642" y="357756"/>
                        <a:pt x="418496" y="354901"/>
                      </a:cubicBezTo>
                      <a:cubicBezTo>
                        <a:pt x="418496" y="354901"/>
                        <a:pt x="419209" y="354188"/>
                        <a:pt x="419209" y="354188"/>
                      </a:cubicBezTo>
                      <a:cubicBezTo>
                        <a:pt x="419209" y="353474"/>
                        <a:pt x="419923" y="353474"/>
                        <a:pt x="419923" y="353474"/>
                      </a:cubicBezTo>
                      <a:cubicBezTo>
                        <a:pt x="421350" y="352047"/>
                        <a:pt x="422776" y="350620"/>
                        <a:pt x="424917" y="349193"/>
                      </a:cubicBezTo>
                      <a:cubicBezTo>
                        <a:pt x="427771" y="346338"/>
                        <a:pt x="432051" y="344197"/>
                        <a:pt x="435618" y="342770"/>
                      </a:cubicBezTo>
                      <a:cubicBezTo>
                        <a:pt x="441326" y="339916"/>
                        <a:pt x="448460" y="338489"/>
                        <a:pt x="454881" y="338489"/>
                      </a:cubicBezTo>
                      <a:cubicBezTo>
                        <a:pt x="455595" y="338489"/>
                        <a:pt x="456308" y="338489"/>
                        <a:pt x="457735" y="338489"/>
                      </a:cubicBezTo>
                      <a:cubicBezTo>
                        <a:pt x="459162" y="338489"/>
                        <a:pt x="460589" y="338489"/>
                        <a:pt x="462016" y="338489"/>
                      </a:cubicBezTo>
                      <a:cubicBezTo>
                        <a:pt x="462729" y="338489"/>
                        <a:pt x="463442" y="338489"/>
                        <a:pt x="463442" y="338489"/>
                      </a:cubicBezTo>
                      <a:cubicBezTo>
                        <a:pt x="464156" y="339202"/>
                        <a:pt x="464869" y="339202"/>
                        <a:pt x="465583" y="339202"/>
                      </a:cubicBezTo>
                      <a:cubicBezTo>
                        <a:pt x="466296" y="339202"/>
                        <a:pt x="467010" y="339202"/>
                        <a:pt x="467723" y="339202"/>
                      </a:cubicBezTo>
                      <a:cubicBezTo>
                        <a:pt x="468437" y="339916"/>
                        <a:pt x="468437" y="339916"/>
                        <a:pt x="469150" y="339916"/>
                      </a:cubicBezTo>
                      <a:cubicBezTo>
                        <a:pt x="469863" y="339916"/>
                        <a:pt x="470577" y="340629"/>
                        <a:pt x="472004" y="340629"/>
                      </a:cubicBezTo>
                      <a:cubicBezTo>
                        <a:pt x="472717" y="340629"/>
                        <a:pt x="473431" y="341343"/>
                        <a:pt x="474144" y="341343"/>
                      </a:cubicBezTo>
                      <a:cubicBezTo>
                        <a:pt x="474858" y="342057"/>
                        <a:pt x="475571" y="342057"/>
                        <a:pt x="476284" y="342770"/>
                      </a:cubicBezTo>
                      <a:cubicBezTo>
                        <a:pt x="476998" y="342770"/>
                        <a:pt x="477711" y="342770"/>
                        <a:pt x="478425" y="343484"/>
                      </a:cubicBezTo>
                      <a:cubicBezTo>
                        <a:pt x="479138" y="343484"/>
                        <a:pt x="479138" y="343484"/>
                        <a:pt x="479138" y="343484"/>
                      </a:cubicBezTo>
                      <a:cubicBezTo>
                        <a:pt x="479852" y="344197"/>
                        <a:pt x="480565" y="344197"/>
                        <a:pt x="481278" y="344911"/>
                      </a:cubicBezTo>
                      <a:cubicBezTo>
                        <a:pt x="481992" y="344911"/>
                        <a:pt x="482705" y="345625"/>
                        <a:pt x="482705" y="345625"/>
                      </a:cubicBezTo>
                      <a:cubicBezTo>
                        <a:pt x="483419" y="346338"/>
                        <a:pt x="484132" y="346338"/>
                        <a:pt x="484846" y="347052"/>
                      </a:cubicBezTo>
                      <a:cubicBezTo>
                        <a:pt x="485559" y="347052"/>
                        <a:pt x="485559" y="347765"/>
                        <a:pt x="486273" y="347765"/>
                      </a:cubicBezTo>
                      <a:cubicBezTo>
                        <a:pt x="486986" y="348479"/>
                        <a:pt x="487699" y="348479"/>
                        <a:pt x="487699" y="349193"/>
                      </a:cubicBezTo>
                      <a:cubicBezTo>
                        <a:pt x="489126" y="350620"/>
                        <a:pt x="489126" y="350620"/>
                        <a:pt x="489126" y="350620"/>
                      </a:cubicBezTo>
                      <a:cubicBezTo>
                        <a:pt x="489126" y="349906"/>
                        <a:pt x="489840" y="349906"/>
                        <a:pt x="489840" y="349193"/>
                      </a:cubicBezTo>
                      <a:cubicBezTo>
                        <a:pt x="489840" y="349193"/>
                        <a:pt x="489840" y="348479"/>
                        <a:pt x="489840" y="348479"/>
                      </a:cubicBezTo>
                      <a:cubicBezTo>
                        <a:pt x="491267" y="345625"/>
                        <a:pt x="492693" y="342770"/>
                        <a:pt x="494834" y="339916"/>
                      </a:cubicBezTo>
                      <a:cubicBezTo>
                        <a:pt x="496261" y="337061"/>
                        <a:pt x="498401" y="334921"/>
                        <a:pt x="500541" y="332780"/>
                      </a:cubicBezTo>
                      <a:cubicBezTo>
                        <a:pt x="500541" y="332780"/>
                        <a:pt x="500541" y="332780"/>
                        <a:pt x="501255" y="332066"/>
                      </a:cubicBezTo>
                      <a:cubicBezTo>
                        <a:pt x="501255" y="332066"/>
                        <a:pt x="501968" y="331353"/>
                        <a:pt x="502682" y="330639"/>
                      </a:cubicBezTo>
                      <a:cubicBezTo>
                        <a:pt x="503395" y="330639"/>
                        <a:pt x="503395" y="329925"/>
                        <a:pt x="504109" y="329212"/>
                      </a:cubicBezTo>
                      <a:cubicBezTo>
                        <a:pt x="504822" y="327785"/>
                        <a:pt x="505535" y="327071"/>
                        <a:pt x="506962" y="326357"/>
                      </a:cubicBezTo>
                      <a:cubicBezTo>
                        <a:pt x="516950" y="319222"/>
                        <a:pt x="528365" y="316367"/>
                        <a:pt x="539780" y="317794"/>
                      </a:cubicBezTo>
                      <a:close/>
                      <a:moveTo>
                        <a:pt x="231993" y="300377"/>
                      </a:moveTo>
                      <a:cubicBezTo>
                        <a:pt x="233420" y="300377"/>
                        <a:pt x="234134" y="300377"/>
                        <a:pt x="234848" y="300377"/>
                      </a:cubicBezTo>
                      <a:cubicBezTo>
                        <a:pt x="235562" y="300377"/>
                        <a:pt x="235562" y="300377"/>
                        <a:pt x="235562" y="300377"/>
                      </a:cubicBezTo>
                      <a:cubicBezTo>
                        <a:pt x="243414" y="301091"/>
                        <a:pt x="250552" y="303948"/>
                        <a:pt x="255549" y="309662"/>
                      </a:cubicBezTo>
                      <a:cubicBezTo>
                        <a:pt x="272681" y="327516"/>
                        <a:pt x="279819" y="351799"/>
                        <a:pt x="276964" y="374653"/>
                      </a:cubicBezTo>
                      <a:cubicBezTo>
                        <a:pt x="276964" y="375367"/>
                        <a:pt x="276964" y="376082"/>
                        <a:pt x="276964" y="376796"/>
                      </a:cubicBezTo>
                      <a:cubicBezTo>
                        <a:pt x="274822" y="389651"/>
                        <a:pt x="269826" y="401793"/>
                        <a:pt x="261260" y="412506"/>
                      </a:cubicBezTo>
                      <a:cubicBezTo>
                        <a:pt x="219144" y="466784"/>
                        <a:pt x="219144" y="466784"/>
                        <a:pt x="219144" y="466784"/>
                      </a:cubicBezTo>
                      <a:cubicBezTo>
                        <a:pt x="194874" y="498923"/>
                        <a:pt x="194874" y="498923"/>
                        <a:pt x="194874" y="498923"/>
                      </a:cubicBezTo>
                      <a:cubicBezTo>
                        <a:pt x="192732" y="501066"/>
                        <a:pt x="192732" y="502494"/>
                        <a:pt x="193446" y="503208"/>
                      </a:cubicBezTo>
                      <a:cubicBezTo>
                        <a:pt x="193446" y="503922"/>
                        <a:pt x="193446" y="503922"/>
                        <a:pt x="193446" y="503922"/>
                      </a:cubicBezTo>
                      <a:cubicBezTo>
                        <a:pt x="193446" y="505351"/>
                        <a:pt x="194160" y="506065"/>
                        <a:pt x="194874" y="507493"/>
                      </a:cubicBezTo>
                      <a:cubicBezTo>
                        <a:pt x="196302" y="507493"/>
                        <a:pt x="196302" y="507493"/>
                        <a:pt x="196302" y="507493"/>
                      </a:cubicBezTo>
                      <a:cubicBezTo>
                        <a:pt x="197015" y="508208"/>
                        <a:pt x="197015" y="508208"/>
                        <a:pt x="197015" y="508208"/>
                      </a:cubicBezTo>
                      <a:cubicBezTo>
                        <a:pt x="199157" y="509636"/>
                        <a:pt x="202012" y="509636"/>
                        <a:pt x="204154" y="508208"/>
                      </a:cubicBezTo>
                      <a:cubicBezTo>
                        <a:pt x="204154" y="507493"/>
                        <a:pt x="204867" y="507493"/>
                        <a:pt x="204867" y="506779"/>
                      </a:cubicBezTo>
                      <a:lnTo>
                        <a:pt x="223427" y="486068"/>
                      </a:lnTo>
                      <a:cubicBezTo>
                        <a:pt x="226282" y="496780"/>
                        <a:pt x="231993" y="506779"/>
                        <a:pt x="239845" y="515349"/>
                      </a:cubicBezTo>
                      <a:cubicBezTo>
                        <a:pt x="231279" y="524634"/>
                        <a:pt x="223427" y="533204"/>
                        <a:pt x="220572" y="536061"/>
                      </a:cubicBezTo>
                      <a:cubicBezTo>
                        <a:pt x="219858" y="536061"/>
                        <a:pt x="219858" y="536061"/>
                        <a:pt x="219858" y="536061"/>
                      </a:cubicBezTo>
                      <a:cubicBezTo>
                        <a:pt x="214861" y="539632"/>
                        <a:pt x="209150" y="541060"/>
                        <a:pt x="202726" y="541775"/>
                      </a:cubicBezTo>
                      <a:cubicBezTo>
                        <a:pt x="194160" y="542489"/>
                        <a:pt x="184880" y="539632"/>
                        <a:pt x="177742" y="534633"/>
                      </a:cubicBezTo>
                      <a:cubicBezTo>
                        <a:pt x="176314" y="533204"/>
                        <a:pt x="176314" y="533204"/>
                        <a:pt x="176314" y="533204"/>
                      </a:cubicBezTo>
                      <a:cubicBezTo>
                        <a:pt x="170604" y="528919"/>
                        <a:pt x="165607" y="522491"/>
                        <a:pt x="163466" y="515349"/>
                      </a:cubicBezTo>
                      <a:cubicBezTo>
                        <a:pt x="162752" y="513921"/>
                        <a:pt x="162752" y="513207"/>
                        <a:pt x="162038" y="511778"/>
                      </a:cubicBezTo>
                      <a:cubicBezTo>
                        <a:pt x="162038" y="510350"/>
                        <a:pt x="162038" y="509636"/>
                        <a:pt x="161324" y="508208"/>
                      </a:cubicBezTo>
                      <a:cubicBezTo>
                        <a:pt x="159897" y="498209"/>
                        <a:pt x="162752" y="488210"/>
                        <a:pt x="169176" y="478926"/>
                      </a:cubicBezTo>
                      <a:cubicBezTo>
                        <a:pt x="235562" y="393222"/>
                        <a:pt x="235562" y="393222"/>
                        <a:pt x="235562" y="393222"/>
                      </a:cubicBezTo>
                      <a:cubicBezTo>
                        <a:pt x="239845" y="387509"/>
                        <a:pt x="242700" y="381081"/>
                        <a:pt x="244128" y="373939"/>
                      </a:cubicBezTo>
                      <a:cubicBezTo>
                        <a:pt x="245555" y="369654"/>
                        <a:pt x="245555" y="366083"/>
                        <a:pt x="245555" y="361798"/>
                      </a:cubicBezTo>
                      <a:cubicBezTo>
                        <a:pt x="245555" y="361084"/>
                        <a:pt x="245555" y="360369"/>
                        <a:pt x="244842" y="359655"/>
                      </a:cubicBezTo>
                      <a:cubicBezTo>
                        <a:pt x="244128" y="350371"/>
                        <a:pt x="240559" y="341800"/>
                        <a:pt x="235562" y="334658"/>
                      </a:cubicBezTo>
                      <a:cubicBezTo>
                        <a:pt x="234848" y="334658"/>
                        <a:pt x="234848" y="334658"/>
                        <a:pt x="234848" y="333944"/>
                      </a:cubicBezTo>
                      <a:cubicBezTo>
                        <a:pt x="125633" y="441788"/>
                        <a:pt x="125633" y="441788"/>
                        <a:pt x="125633" y="441788"/>
                      </a:cubicBezTo>
                      <a:cubicBezTo>
                        <a:pt x="43543" y="523206"/>
                        <a:pt x="43543" y="523206"/>
                        <a:pt x="43543" y="523206"/>
                      </a:cubicBezTo>
                      <a:cubicBezTo>
                        <a:pt x="42829" y="523206"/>
                        <a:pt x="42829" y="523206"/>
                        <a:pt x="42829" y="523206"/>
                      </a:cubicBezTo>
                      <a:cubicBezTo>
                        <a:pt x="39974" y="562486"/>
                        <a:pt x="39974" y="562486"/>
                        <a:pt x="39974" y="562486"/>
                      </a:cubicBezTo>
                      <a:cubicBezTo>
                        <a:pt x="31408" y="668901"/>
                        <a:pt x="31408" y="668901"/>
                        <a:pt x="31408" y="668901"/>
                      </a:cubicBezTo>
                      <a:cubicBezTo>
                        <a:pt x="31408" y="668901"/>
                        <a:pt x="31408" y="668901"/>
                        <a:pt x="30694" y="668901"/>
                      </a:cubicBezTo>
                      <a:cubicBezTo>
                        <a:pt x="22842" y="664616"/>
                        <a:pt x="13563" y="662473"/>
                        <a:pt x="3569" y="663902"/>
                      </a:cubicBezTo>
                      <a:cubicBezTo>
                        <a:pt x="2141" y="663902"/>
                        <a:pt x="1428" y="663902"/>
                        <a:pt x="0" y="663902"/>
                      </a:cubicBezTo>
                      <a:cubicBezTo>
                        <a:pt x="0" y="663902"/>
                        <a:pt x="3569" y="616765"/>
                        <a:pt x="7852" y="561058"/>
                      </a:cubicBezTo>
                      <a:cubicBezTo>
                        <a:pt x="7852" y="558201"/>
                        <a:pt x="7852" y="558201"/>
                        <a:pt x="7852" y="558201"/>
                      </a:cubicBezTo>
                      <a:cubicBezTo>
                        <a:pt x="9280" y="545346"/>
                        <a:pt x="9993" y="531776"/>
                        <a:pt x="11421" y="518206"/>
                      </a:cubicBezTo>
                      <a:cubicBezTo>
                        <a:pt x="11421" y="516778"/>
                        <a:pt x="11421" y="515349"/>
                        <a:pt x="12135" y="513921"/>
                      </a:cubicBezTo>
                      <a:cubicBezTo>
                        <a:pt x="12135" y="513921"/>
                        <a:pt x="12135" y="513207"/>
                        <a:pt x="12135" y="513207"/>
                      </a:cubicBezTo>
                      <a:cubicBezTo>
                        <a:pt x="12849" y="511064"/>
                        <a:pt x="13563" y="508208"/>
                        <a:pt x="15704" y="506065"/>
                      </a:cubicBezTo>
                      <a:cubicBezTo>
                        <a:pt x="112784" y="408935"/>
                        <a:pt x="112784" y="408935"/>
                        <a:pt x="112784" y="408935"/>
                      </a:cubicBezTo>
                      <a:cubicBezTo>
                        <a:pt x="215575" y="308947"/>
                        <a:pt x="215575" y="308947"/>
                        <a:pt x="215575" y="308947"/>
                      </a:cubicBezTo>
                      <a:cubicBezTo>
                        <a:pt x="220572" y="303948"/>
                        <a:pt x="225568" y="301806"/>
                        <a:pt x="231993" y="300377"/>
                      </a:cubicBezTo>
                      <a:close/>
                      <a:moveTo>
                        <a:pt x="886586" y="246317"/>
                      </a:moveTo>
                      <a:cubicBezTo>
                        <a:pt x="895135" y="251311"/>
                        <a:pt x="905109" y="253451"/>
                        <a:pt x="915083" y="252024"/>
                      </a:cubicBezTo>
                      <a:cubicBezTo>
                        <a:pt x="915795" y="252024"/>
                        <a:pt x="917220" y="252024"/>
                        <a:pt x="918645" y="252024"/>
                      </a:cubicBezTo>
                      <a:cubicBezTo>
                        <a:pt x="918645" y="252024"/>
                        <a:pt x="912946" y="325506"/>
                        <a:pt x="907246" y="396848"/>
                      </a:cubicBezTo>
                      <a:cubicBezTo>
                        <a:pt x="907246" y="401842"/>
                        <a:pt x="905821" y="406122"/>
                        <a:pt x="902972" y="409689"/>
                      </a:cubicBezTo>
                      <a:cubicBezTo>
                        <a:pt x="816767" y="495299"/>
                        <a:pt x="816767" y="495299"/>
                        <a:pt x="816767" y="495299"/>
                      </a:cubicBezTo>
                      <a:cubicBezTo>
                        <a:pt x="812493" y="487452"/>
                        <a:pt x="812493" y="487452"/>
                        <a:pt x="812493" y="487452"/>
                      </a:cubicBezTo>
                      <a:cubicBezTo>
                        <a:pt x="811780" y="486738"/>
                        <a:pt x="811780" y="486738"/>
                        <a:pt x="811780" y="486738"/>
                      </a:cubicBezTo>
                      <a:cubicBezTo>
                        <a:pt x="809643" y="483884"/>
                        <a:pt x="805368" y="477464"/>
                        <a:pt x="798244" y="471756"/>
                      </a:cubicBezTo>
                      <a:cubicBezTo>
                        <a:pt x="796819" y="470330"/>
                        <a:pt x="796819" y="470330"/>
                        <a:pt x="796819" y="470330"/>
                      </a:cubicBezTo>
                      <a:cubicBezTo>
                        <a:pt x="875187" y="392567"/>
                        <a:pt x="875187" y="392567"/>
                        <a:pt x="875187" y="392567"/>
                      </a:cubicBezTo>
                      <a:cubicBezTo>
                        <a:pt x="886586" y="249171"/>
                        <a:pt x="886586" y="249171"/>
                        <a:pt x="886586" y="249171"/>
                      </a:cubicBezTo>
                      <a:cubicBezTo>
                        <a:pt x="886586" y="246317"/>
                        <a:pt x="886586" y="246317"/>
                        <a:pt x="886586" y="246317"/>
                      </a:cubicBezTo>
                      <a:close/>
                      <a:moveTo>
                        <a:pt x="74946" y="246317"/>
                      </a:moveTo>
                      <a:cubicBezTo>
                        <a:pt x="76376" y="249168"/>
                        <a:pt x="76376" y="249168"/>
                        <a:pt x="76376" y="249168"/>
                      </a:cubicBezTo>
                      <a:cubicBezTo>
                        <a:pt x="76376" y="249168"/>
                        <a:pt x="111415" y="309036"/>
                        <a:pt x="132867" y="345385"/>
                      </a:cubicBezTo>
                      <a:lnTo>
                        <a:pt x="109270" y="368904"/>
                      </a:lnTo>
                      <a:cubicBezTo>
                        <a:pt x="87102" y="330418"/>
                        <a:pt x="50634" y="269837"/>
                        <a:pt x="50634" y="269837"/>
                      </a:cubicBezTo>
                      <a:cubicBezTo>
                        <a:pt x="56354" y="266986"/>
                        <a:pt x="61360" y="262710"/>
                        <a:pt x="65650" y="257721"/>
                      </a:cubicBezTo>
                      <a:cubicBezTo>
                        <a:pt x="74946" y="246317"/>
                        <a:pt x="74946" y="246317"/>
                        <a:pt x="74946" y="246317"/>
                      </a:cubicBezTo>
                      <a:close/>
                      <a:moveTo>
                        <a:pt x="649098" y="51395"/>
                      </a:moveTo>
                      <a:cubicBezTo>
                        <a:pt x="651960" y="57119"/>
                        <a:pt x="656252" y="62127"/>
                        <a:pt x="661261" y="66420"/>
                      </a:cubicBezTo>
                      <a:cubicBezTo>
                        <a:pt x="672708" y="75005"/>
                        <a:pt x="672708" y="75005"/>
                        <a:pt x="672708" y="75005"/>
                      </a:cubicBezTo>
                      <a:cubicBezTo>
                        <a:pt x="672708" y="75005"/>
                        <a:pt x="609747" y="112210"/>
                        <a:pt x="571827" y="134389"/>
                      </a:cubicBezTo>
                      <a:cubicBezTo>
                        <a:pt x="548217" y="110779"/>
                        <a:pt x="548217" y="110779"/>
                        <a:pt x="548217" y="110779"/>
                      </a:cubicBezTo>
                      <a:cubicBezTo>
                        <a:pt x="586852" y="87884"/>
                        <a:pt x="649098" y="51395"/>
                        <a:pt x="649098" y="51395"/>
                      </a:cubicBezTo>
                      <a:close/>
                      <a:moveTo>
                        <a:pt x="251316" y="0"/>
                      </a:moveTo>
                      <a:cubicBezTo>
                        <a:pt x="251316" y="0"/>
                        <a:pt x="325593" y="5710"/>
                        <a:pt x="397012" y="10706"/>
                      </a:cubicBezTo>
                      <a:cubicBezTo>
                        <a:pt x="401297" y="11420"/>
                        <a:pt x="405582" y="12847"/>
                        <a:pt x="409153" y="15702"/>
                      </a:cubicBezTo>
                      <a:cubicBezTo>
                        <a:pt x="520568" y="127041"/>
                        <a:pt x="520568" y="127041"/>
                        <a:pt x="520568" y="127041"/>
                      </a:cubicBezTo>
                      <a:cubicBezTo>
                        <a:pt x="544136" y="150594"/>
                        <a:pt x="544136" y="150594"/>
                        <a:pt x="544136" y="150594"/>
                      </a:cubicBezTo>
                      <a:lnTo>
                        <a:pt x="606271" y="214115"/>
                      </a:lnTo>
                      <a:cubicBezTo>
                        <a:pt x="611984" y="219824"/>
                        <a:pt x="614841" y="226961"/>
                        <a:pt x="614841" y="234812"/>
                      </a:cubicBezTo>
                      <a:cubicBezTo>
                        <a:pt x="614841" y="235526"/>
                        <a:pt x="614841" y="235526"/>
                        <a:pt x="614841" y="235526"/>
                      </a:cubicBezTo>
                      <a:cubicBezTo>
                        <a:pt x="614841" y="243377"/>
                        <a:pt x="611270" y="249800"/>
                        <a:pt x="605557" y="255510"/>
                      </a:cubicBezTo>
                      <a:cubicBezTo>
                        <a:pt x="587702" y="273353"/>
                        <a:pt x="562705" y="280490"/>
                        <a:pt x="539137" y="276921"/>
                      </a:cubicBezTo>
                      <a:cubicBezTo>
                        <a:pt x="526281" y="274780"/>
                        <a:pt x="514140" y="269784"/>
                        <a:pt x="503427" y="261220"/>
                      </a:cubicBezTo>
                      <a:cubicBezTo>
                        <a:pt x="445577" y="216969"/>
                        <a:pt x="445577" y="216969"/>
                        <a:pt x="445577" y="216969"/>
                      </a:cubicBezTo>
                      <a:cubicBezTo>
                        <a:pt x="416295" y="194131"/>
                        <a:pt x="416295" y="194131"/>
                        <a:pt x="416295" y="194131"/>
                      </a:cubicBezTo>
                      <a:cubicBezTo>
                        <a:pt x="414867" y="192703"/>
                        <a:pt x="413438" y="192703"/>
                        <a:pt x="412010" y="193417"/>
                      </a:cubicBezTo>
                      <a:cubicBezTo>
                        <a:pt x="410582" y="193417"/>
                        <a:pt x="409153" y="194131"/>
                        <a:pt x="408439" y="194844"/>
                      </a:cubicBezTo>
                      <a:cubicBezTo>
                        <a:pt x="407725" y="195558"/>
                        <a:pt x="407725" y="195558"/>
                        <a:pt x="407725" y="195558"/>
                      </a:cubicBezTo>
                      <a:cubicBezTo>
                        <a:pt x="407011" y="196272"/>
                        <a:pt x="407011" y="196272"/>
                        <a:pt x="407011" y="196272"/>
                      </a:cubicBezTo>
                      <a:cubicBezTo>
                        <a:pt x="405582" y="199127"/>
                        <a:pt x="405582" y="202695"/>
                        <a:pt x="408439" y="204836"/>
                      </a:cubicBezTo>
                      <a:cubicBezTo>
                        <a:pt x="427008" y="221252"/>
                        <a:pt x="427008" y="221252"/>
                        <a:pt x="427008" y="221252"/>
                      </a:cubicBezTo>
                      <a:cubicBezTo>
                        <a:pt x="458433" y="247659"/>
                        <a:pt x="458433" y="247659"/>
                        <a:pt x="458433" y="247659"/>
                      </a:cubicBezTo>
                      <a:cubicBezTo>
                        <a:pt x="497713" y="281204"/>
                        <a:pt x="497713" y="281204"/>
                        <a:pt x="497713" y="281204"/>
                      </a:cubicBezTo>
                      <a:cubicBezTo>
                        <a:pt x="498428" y="281917"/>
                        <a:pt x="498428" y="281917"/>
                        <a:pt x="498428" y="281917"/>
                      </a:cubicBezTo>
                      <a:cubicBezTo>
                        <a:pt x="508426" y="290482"/>
                        <a:pt x="508426" y="290482"/>
                        <a:pt x="508426" y="290482"/>
                      </a:cubicBezTo>
                      <a:cubicBezTo>
                        <a:pt x="501284" y="292623"/>
                        <a:pt x="494142" y="296192"/>
                        <a:pt x="488429" y="301188"/>
                      </a:cubicBezTo>
                      <a:cubicBezTo>
                        <a:pt x="487715" y="301188"/>
                        <a:pt x="487715" y="301188"/>
                        <a:pt x="487715" y="301188"/>
                      </a:cubicBezTo>
                      <a:cubicBezTo>
                        <a:pt x="484858" y="303329"/>
                        <a:pt x="482715" y="305470"/>
                        <a:pt x="480573" y="307611"/>
                      </a:cubicBezTo>
                      <a:cubicBezTo>
                        <a:pt x="479859" y="307611"/>
                        <a:pt x="479859" y="307611"/>
                        <a:pt x="479144" y="307611"/>
                      </a:cubicBezTo>
                      <a:cubicBezTo>
                        <a:pt x="479144" y="307611"/>
                        <a:pt x="479144" y="307611"/>
                        <a:pt x="478430" y="307611"/>
                      </a:cubicBezTo>
                      <a:cubicBezTo>
                        <a:pt x="447720" y="281204"/>
                        <a:pt x="447720" y="281204"/>
                        <a:pt x="447720" y="281204"/>
                      </a:cubicBezTo>
                      <a:cubicBezTo>
                        <a:pt x="422009" y="259079"/>
                        <a:pt x="422009" y="259079"/>
                        <a:pt x="422009" y="259079"/>
                      </a:cubicBezTo>
                      <a:cubicBezTo>
                        <a:pt x="397726" y="238381"/>
                        <a:pt x="397726" y="238381"/>
                        <a:pt x="397726" y="238381"/>
                      </a:cubicBezTo>
                      <a:cubicBezTo>
                        <a:pt x="387013" y="229103"/>
                        <a:pt x="387013" y="229103"/>
                        <a:pt x="387013" y="229103"/>
                      </a:cubicBezTo>
                      <a:cubicBezTo>
                        <a:pt x="384157" y="226248"/>
                        <a:pt x="381300" y="223393"/>
                        <a:pt x="379157" y="219824"/>
                      </a:cubicBezTo>
                      <a:cubicBezTo>
                        <a:pt x="376300" y="214828"/>
                        <a:pt x="374158" y="209119"/>
                        <a:pt x="374158" y="202695"/>
                      </a:cubicBezTo>
                      <a:cubicBezTo>
                        <a:pt x="373444" y="194131"/>
                        <a:pt x="375586" y="184852"/>
                        <a:pt x="381300" y="177715"/>
                      </a:cubicBezTo>
                      <a:cubicBezTo>
                        <a:pt x="382014" y="176288"/>
                        <a:pt x="382014" y="176288"/>
                        <a:pt x="382014" y="176288"/>
                      </a:cubicBezTo>
                      <a:cubicBezTo>
                        <a:pt x="386299" y="169864"/>
                        <a:pt x="393441" y="165582"/>
                        <a:pt x="400583" y="162727"/>
                      </a:cubicBezTo>
                      <a:cubicBezTo>
                        <a:pt x="401297" y="162727"/>
                        <a:pt x="402726" y="162727"/>
                        <a:pt x="404154" y="162013"/>
                      </a:cubicBezTo>
                      <a:cubicBezTo>
                        <a:pt x="404868" y="162013"/>
                        <a:pt x="406297" y="162013"/>
                        <a:pt x="407011" y="161300"/>
                      </a:cubicBezTo>
                      <a:cubicBezTo>
                        <a:pt x="417009" y="159872"/>
                        <a:pt x="427722" y="162727"/>
                        <a:pt x="436293" y="169150"/>
                      </a:cubicBezTo>
                      <a:cubicBezTo>
                        <a:pt x="522710" y="235526"/>
                        <a:pt x="522710" y="235526"/>
                        <a:pt x="522710" y="235526"/>
                      </a:cubicBezTo>
                      <a:cubicBezTo>
                        <a:pt x="528424" y="239808"/>
                        <a:pt x="534851" y="242663"/>
                        <a:pt x="541279" y="244091"/>
                      </a:cubicBezTo>
                      <a:cubicBezTo>
                        <a:pt x="545564" y="245518"/>
                        <a:pt x="549850" y="245518"/>
                        <a:pt x="553420" y="245518"/>
                      </a:cubicBezTo>
                      <a:cubicBezTo>
                        <a:pt x="554135" y="245518"/>
                        <a:pt x="554849" y="245518"/>
                        <a:pt x="555563" y="244804"/>
                      </a:cubicBezTo>
                      <a:cubicBezTo>
                        <a:pt x="565562" y="244091"/>
                        <a:pt x="574132" y="240522"/>
                        <a:pt x="581274" y="234812"/>
                      </a:cubicBezTo>
                      <a:cubicBezTo>
                        <a:pt x="519139" y="171292"/>
                        <a:pt x="519139" y="171292"/>
                        <a:pt x="519139" y="171292"/>
                      </a:cubicBezTo>
                      <a:cubicBezTo>
                        <a:pt x="514854" y="167009"/>
                        <a:pt x="514854" y="167009"/>
                        <a:pt x="514854" y="167009"/>
                      </a:cubicBezTo>
                      <a:cubicBezTo>
                        <a:pt x="496285" y="147739"/>
                        <a:pt x="496285" y="147739"/>
                        <a:pt x="496285" y="147739"/>
                      </a:cubicBezTo>
                      <a:cubicBezTo>
                        <a:pt x="392013" y="42823"/>
                        <a:pt x="392013" y="42823"/>
                        <a:pt x="392013" y="42823"/>
                      </a:cubicBezTo>
                      <a:cubicBezTo>
                        <a:pt x="246317" y="31404"/>
                        <a:pt x="246317" y="31404"/>
                        <a:pt x="246317" y="31404"/>
                      </a:cubicBezTo>
                      <a:cubicBezTo>
                        <a:pt x="251316" y="22839"/>
                        <a:pt x="252745" y="13561"/>
                        <a:pt x="252031" y="3569"/>
                      </a:cubicBezTo>
                      <a:cubicBezTo>
                        <a:pt x="252031" y="2141"/>
                        <a:pt x="251316" y="1428"/>
                        <a:pt x="25131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Freeform 6">
                  <a:extLst>
                    <a:ext uri="{FF2B5EF4-FFF2-40B4-BE49-F238E27FC236}">
                      <a16:creationId xmlns:a16="http://schemas.microsoft.com/office/drawing/2014/main" id="{A43330AA-473B-44B0-C456-C73E0921B4B3}"/>
                    </a:ext>
                  </a:extLst>
                </p:cNvPr>
                <p:cNvSpPr>
                  <a:spLocks/>
                </p:cNvSpPr>
                <p:nvPr/>
              </p:nvSpPr>
              <p:spPr bwMode="auto">
                <a:xfrm>
                  <a:off x="1693858" y="2881291"/>
                  <a:ext cx="1097476" cy="1095037"/>
                </a:xfrm>
                <a:custGeom>
                  <a:avLst/>
                  <a:gdLst>
                    <a:gd name="connsiteX0" fmla="*/ 102489 w 1097476"/>
                    <a:gd name="connsiteY0" fmla="*/ 785303 h 1095037"/>
                    <a:gd name="connsiteX1" fmla="*/ 108914 w 1097476"/>
                    <a:gd name="connsiteY1" fmla="*/ 788161 h 1095037"/>
                    <a:gd name="connsiteX2" fmla="*/ 117480 w 1097476"/>
                    <a:gd name="connsiteY2" fmla="*/ 795306 h 1095037"/>
                    <a:gd name="connsiteX3" fmla="*/ 146747 w 1097476"/>
                    <a:gd name="connsiteY3" fmla="*/ 818883 h 1095037"/>
                    <a:gd name="connsiteX4" fmla="*/ 279518 w 1097476"/>
                    <a:gd name="connsiteY4" fmla="*/ 925340 h 1095037"/>
                    <a:gd name="connsiteX5" fmla="*/ 328058 w 1097476"/>
                    <a:gd name="connsiteY5" fmla="*/ 963922 h 1095037"/>
                    <a:gd name="connsiteX6" fmla="*/ 330199 w 1097476"/>
                    <a:gd name="connsiteY6" fmla="*/ 986071 h 1095037"/>
                    <a:gd name="connsiteX7" fmla="*/ 325916 w 1097476"/>
                    <a:gd name="connsiteY7" fmla="*/ 991786 h 1095037"/>
                    <a:gd name="connsiteX8" fmla="*/ 248110 w 1097476"/>
                    <a:gd name="connsiteY8" fmla="*/ 1088955 h 1095037"/>
                    <a:gd name="connsiteX9" fmla="*/ 225981 w 1097476"/>
                    <a:gd name="connsiteY9" fmla="*/ 1091813 h 1095037"/>
                    <a:gd name="connsiteX10" fmla="*/ 6837 w 1097476"/>
                    <a:gd name="connsiteY10" fmla="*/ 915338 h 1095037"/>
                    <a:gd name="connsiteX11" fmla="*/ 3982 w 1097476"/>
                    <a:gd name="connsiteY11" fmla="*/ 893189 h 1095037"/>
                    <a:gd name="connsiteX12" fmla="*/ 73223 w 1097476"/>
                    <a:gd name="connsiteY12" fmla="*/ 807452 h 1095037"/>
                    <a:gd name="connsiteX13" fmla="*/ 86785 w 1097476"/>
                    <a:gd name="connsiteY13" fmla="*/ 790304 h 1095037"/>
                    <a:gd name="connsiteX14" fmla="*/ 102489 w 1097476"/>
                    <a:gd name="connsiteY14" fmla="*/ 785303 h 1095037"/>
                    <a:gd name="connsiteX15" fmla="*/ 977121 w 1097476"/>
                    <a:gd name="connsiteY15" fmla="*/ 759075 h 1095037"/>
                    <a:gd name="connsiteX16" fmla="*/ 988465 w 1097476"/>
                    <a:gd name="connsiteY16" fmla="*/ 762555 h 1095037"/>
                    <a:gd name="connsiteX17" fmla="*/ 993467 w 1097476"/>
                    <a:gd name="connsiteY17" fmla="*/ 766124 h 1095037"/>
                    <a:gd name="connsiteX18" fmla="*/ 1091365 w 1097476"/>
                    <a:gd name="connsiteY18" fmla="*/ 844644 h 1095037"/>
                    <a:gd name="connsiteX19" fmla="*/ 1094223 w 1097476"/>
                    <a:gd name="connsiteY19" fmla="*/ 866773 h 1095037"/>
                    <a:gd name="connsiteX20" fmla="*/ 917721 w 1097476"/>
                    <a:gd name="connsiteY20" fmla="*/ 1085917 h 1095037"/>
                    <a:gd name="connsiteX21" fmla="*/ 895569 w 1097476"/>
                    <a:gd name="connsiteY21" fmla="*/ 1088772 h 1095037"/>
                    <a:gd name="connsiteX22" fmla="*/ 809819 w 1097476"/>
                    <a:gd name="connsiteY22" fmla="*/ 1019531 h 1095037"/>
                    <a:gd name="connsiteX23" fmla="*/ 792669 w 1097476"/>
                    <a:gd name="connsiteY23" fmla="*/ 1005969 h 1095037"/>
                    <a:gd name="connsiteX24" fmla="*/ 787667 w 1097476"/>
                    <a:gd name="connsiteY24" fmla="*/ 990265 h 1095037"/>
                    <a:gd name="connsiteX25" fmla="*/ 787667 w 1097476"/>
                    <a:gd name="connsiteY25" fmla="*/ 989551 h 1095037"/>
                    <a:gd name="connsiteX26" fmla="*/ 790525 w 1097476"/>
                    <a:gd name="connsiteY26" fmla="*/ 983840 h 1095037"/>
                    <a:gd name="connsiteX27" fmla="*/ 797671 w 1097476"/>
                    <a:gd name="connsiteY27" fmla="*/ 974560 h 1095037"/>
                    <a:gd name="connsiteX28" fmla="*/ 821967 w 1097476"/>
                    <a:gd name="connsiteY28" fmla="*/ 944580 h 1095037"/>
                    <a:gd name="connsiteX29" fmla="*/ 928440 w 1097476"/>
                    <a:gd name="connsiteY29" fmla="*/ 812522 h 1095037"/>
                    <a:gd name="connsiteX30" fmla="*/ 966313 w 1097476"/>
                    <a:gd name="connsiteY30" fmla="*/ 764696 h 1095037"/>
                    <a:gd name="connsiteX31" fmla="*/ 977121 w 1097476"/>
                    <a:gd name="connsiteY31" fmla="*/ 759075 h 1095037"/>
                    <a:gd name="connsiteX32" fmla="*/ 860979 w 1097476"/>
                    <a:gd name="connsiteY32" fmla="*/ 327 h 1095037"/>
                    <a:gd name="connsiteX33" fmla="*/ 872835 w 1097476"/>
                    <a:gd name="connsiteY33" fmla="*/ 3807 h 1095037"/>
                    <a:gd name="connsiteX34" fmla="*/ 1091763 w 1097476"/>
                    <a:gd name="connsiteY34" fmla="*/ 180149 h 1095037"/>
                    <a:gd name="connsiteX35" fmla="*/ 1093902 w 1097476"/>
                    <a:gd name="connsiteY35" fmla="*/ 202280 h 1095037"/>
                    <a:gd name="connsiteX36" fmla="*/ 1011893 w 1097476"/>
                    <a:gd name="connsiteY36" fmla="*/ 304373 h 1095037"/>
                    <a:gd name="connsiteX37" fmla="*/ 989787 w 1097476"/>
                    <a:gd name="connsiteY37" fmla="*/ 307228 h 1095037"/>
                    <a:gd name="connsiteX38" fmla="*/ 770145 w 1097476"/>
                    <a:gd name="connsiteY38" fmla="*/ 130887 h 1095037"/>
                    <a:gd name="connsiteX39" fmla="*/ 768006 w 1097476"/>
                    <a:gd name="connsiteY39" fmla="*/ 108755 h 1095037"/>
                    <a:gd name="connsiteX40" fmla="*/ 850728 w 1097476"/>
                    <a:gd name="connsiteY40" fmla="*/ 5949 h 1095037"/>
                    <a:gd name="connsiteX41" fmla="*/ 860979 w 1097476"/>
                    <a:gd name="connsiteY41" fmla="*/ 327 h 1095037"/>
                    <a:gd name="connsiteX42" fmla="*/ 190332 w 1097476"/>
                    <a:gd name="connsiteY42" fmla="*/ 59 h 1095037"/>
                    <a:gd name="connsiteX43" fmla="*/ 201664 w 1097476"/>
                    <a:gd name="connsiteY43" fmla="*/ 3806 h 1095037"/>
                    <a:gd name="connsiteX44" fmla="*/ 304455 w 1097476"/>
                    <a:gd name="connsiteY44" fmla="*/ 85896 h 1095037"/>
                    <a:gd name="connsiteX45" fmla="*/ 306596 w 1097476"/>
                    <a:gd name="connsiteY45" fmla="*/ 108025 h 1095037"/>
                    <a:gd name="connsiteX46" fmla="*/ 130995 w 1097476"/>
                    <a:gd name="connsiteY46" fmla="*/ 327169 h 1095037"/>
                    <a:gd name="connsiteX47" fmla="*/ 108867 w 1097476"/>
                    <a:gd name="connsiteY47" fmla="*/ 330024 h 1095037"/>
                    <a:gd name="connsiteX48" fmla="*/ 6076 w 1097476"/>
                    <a:gd name="connsiteY48" fmla="*/ 247220 h 1095037"/>
                    <a:gd name="connsiteX49" fmla="*/ 3221 w 1097476"/>
                    <a:gd name="connsiteY49" fmla="*/ 225092 h 1095037"/>
                    <a:gd name="connsiteX50" fmla="*/ 179535 w 1097476"/>
                    <a:gd name="connsiteY50" fmla="*/ 5948 h 1095037"/>
                    <a:gd name="connsiteX51" fmla="*/ 190332 w 1097476"/>
                    <a:gd name="connsiteY51" fmla="*/ 59 h 109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97476" h="1095037">
                      <a:moveTo>
                        <a:pt x="102489" y="785303"/>
                      </a:moveTo>
                      <a:cubicBezTo>
                        <a:pt x="104631" y="786018"/>
                        <a:pt x="106772" y="786732"/>
                        <a:pt x="108914" y="788161"/>
                      </a:cubicBezTo>
                      <a:cubicBezTo>
                        <a:pt x="117480" y="795306"/>
                        <a:pt x="117480" y="795306"/>
                        <a:pt x="117480" y="795306"/>
                      </a:cubicBezTo>
                      <a:cubicBezTo>
                        <a:pt x="146747" y="818883"/>
                        <a:pt x="146747" y="818883"/>
                        <a:pt x="146747" y="818883"/>
                      </a:cubicBezTo>
                      <a:cubicBezTo>
                        <a:pt x="279518" y="925340"/>
                        <a:pt x="279518" y="925340"/>
                        <a:pt x="279518" y="925340"/>
                      </a:cubicBezTo>
                      <a:cubicBezTo>
                        <a:pt x="328058" y="963922"/>
                        <a:pt x="328058" y="963922"/>
                        <a:pt x="328058" y="963922"/>
                      </a:cubicBezTo>
                      <a:cubicBezTo>
                        <a:pt x="334482" y="969638"/>
                        <a:pt x="335910" y="979640"/>
                        <a:pt x="330199" y="986071"/>
                      </a:cubicBezTo>
                      <a:cubicBezTo>
                        <a:pt x="325916" y="991786"/>
                        <a:pt x="325916" y="991786"/>
                        <a:pt x="325916" y="991786"/>
                      </a:cubicBezTo>
                      <a:cubicBezTo>
                        <a:pt x="248110" y="1088955"/>
                        <a:pt x="248110" y="1088955"/>
                        <a:pt x="248110" y="1088955"/>
                      </a:cubicBezTo>
                      <a:cubicBezTo>
                        <a:pt x="242399" y="1096100"/>
                        <a:pt x="232405" y="1096814"/>
                        <a:pt x="225981" y="1091813"/>
                      </a:cubicBezTo>
                      <a:cubicBezTo>
                        <a:pt x="6837" y="915338"/>
                        <a:pt x="6837" y="915338"/>
                        <a:pt x="6837" y="915338"/>
                      </a:cubicBezTo>
                      <a:cubicBezTo>
                        <a:pt x="-301" y="910336"/>
                        <a:pt x="-1015" y="900334"/>
                        <a:pt x="3982" y="893189"/>
                      </a:cubicBezTo>
                      <a:cubicBezTo>
                        <a:pt x="73223" y="807452"/>
                        <a:pt x="73223" y="807452"/>
                        <a:pt x="73223" y="807452"/>
                      </a:cubicBezTo>
                      <a:cubicBezTo>
                        <a:pt x="86785" y="790304"/>
                        <a:pt x="86785" y="790304"/>
                        <a:pt x="86785" y="790304"/>
                      </a:cubicBezTo>
                      <a:cubicBezTo>
                        <a:pt x="90354" y="785303"/>
                        <a:pt x="96779" y="783874"/>
                        <a:pt x="102489" y="785303"/>
                      </a:cubicBezTo>
                      <a:close/>
                      <a:moveTo>
                        <a:pt x="977121" y="759075"/>
                      </a:moveTo>
                      <a:cubicBezTo>
                        <a:pt x="981140" y="758629"/>
                        <a:pt x="985249" y="759699"/>
                        <a:pt x="988465" y="762555"/>
                      </a:cubicBezTo>
                      <a:cubicBezTo>
                        <a:pt x="993467" y="766124"/>
                        <a:pt x="993467" y="766124"/>
                        <a:pt x="993467" y="766124"/>
                      </a:cubicBezTo>
                      <a:cubicBezTo>
                        <a:pt x="1091365" y="844644"/>
                        <a:pt x="1091365" y="844644"/>
                        <a:pt x="1091365" y="844644"/>
                      </a:cubicBezTo>
                      <a:cubicBezTo>
                        <a:pt x="1098511" y="850355"/>
                        <a:pt x="1099225" y="860349"/>
                        <a:pt x="1094223" y="866773"/>
                      </a:cubicBezTo>
                      <a:cubicBezTo>
                        <a:pt x="917721" y="1085917"/>
                        <a:pt x="917721" y="1085917"/>
                        <a:pt x="917721" y="1085917"/>
                      </a:cubicBezTo>
                      <a:cubicBezTo>
                        <a:pt x="912004" y="1093055"/>
                        <a:pt x="902715" y="1093769"/>
                        <a:pt x="895569" y="1088772"/>
                      </a:cubicBezTo>
                      <a:cubicBezTo>
                        <a:pt x="809819" y="1019531"/>
                        <a:pt x="809819" y="1019531"/>
                        <a:pt x="809819" y="1019531"/>
                      </a:cubicBezTo>
                      <a:cubicBezTo>
                        <a:pt x="792669" y="1005969"/>
                        <a:pt x="792669" y="1005969"/>
                        <a:pt x="792669" y="1005969"/>
                      </a:cubicBezTo>
                      <a:cubicBezTo>
                        <a:pt x="787667" y="1002400"/>
                        <a:pt x="785523" y="995975"/>
                        <a:pt x="787667" y="990265"/>
                      </a:cubicBezTo>
                      <a:cubicBezTo>
                        <a:pt x="787667" y="989551"/>
                        <a:pt x="787667" y="989551"/>
                        <a:pt x="787667" y="989551"/>
                      </a:cubicBezTo>
                      <a:cubicBezTo>
                        <a:pt x="787667" y="988123"/>
                        <a:pt x="789096" y="985982"/>
                        <a:pt x="790525" y="983840"/>
                      </a:cubicBezTo>
                      <a:cubicBezTo>
                        <a:pt x="797671" y="974560"/>
                        <a:pt x="797671" y="974560"/>
                        <a:pt x="797671" y="974560"/>
                      </a:cubicBezTo>
                      <a:cubicBezTo>
                        <a:pt x="821967" y="944580"/>
                        <a:pt x="821967" y="944580"/>
                        <a:pt x="821967" y="944580"/>
                      </a:cubicBezTo>
                      <a:cubicBezTo>
                        <a:pt x="928440" y="812522"/>
                        <a:pt x="928440" y="812522"/>
                        <a:pt x="928440" y="812522"/>
                      </a:cubicBezTo>
                      <a:cubicBezTo>
                        <a:pt x="966313" y="764696"/>
                        <a:pt x="966313" y="764696"/>
                        <a:pt x="966313" y="764696"/>
                      </a:cubicBezTo>
                      <a:cubicBezTo>
                        <a:pt x="969171" y="761484"/>
                        <a:pt x="973101" y="759521"/>
                        <a:pt x="977121" y="759075"/>
                      </a:cubicBezTo>
                      <a:close/>
                      <a:moveTo>
                        <a:pt x="860979" y="327"/>
                      </a:moveTo>
                      <a:cubicBezTo>
                        <a:pt x="864990" y="-119"/>
                        <a:pt x="869269" y="952"/>
                        <a:pt x="872835" y="3807"/>
                      </a:cubicBezTo>
                      <a:cubicBezTo>
                        <a:pt x="1091763" y="180149"/>
                        <a:pt x="1091763" y="180149"/>
                        <a:pt x="1091763" y="180149"/>
                      </a:cubicBezTo>
                      <a:cubicBezTo>
                        <a:pt x="1098181" y="185146"/>
                        <a:pt x="1099607" y="195141"/>
                        <a:pt x="1093902" y="202280"/>
                      </a:cubicBezTo>
                      <a:cubicBezTo>
                        <a:pt x="1011893" y="304373"/>
                        <a:pt x="1011893" y="304373"/>
                        <a:pt x="1011893" y="304373"/>
                      </a:cubicBezTo>
                      <a:cubicBezTo>
                        <a:pt x="1006188" y="311512"/>
                        <a:pt x="996205" y="312940"/>
                        <a:pt x="989787" y="307228"/>
                      </a:cubicBezTo>
                      <a:cubicBezTo>
                        <a:pt x="770145" y="130887"/>
                        <a:pt x="770145" y="130887"/>
                        <a:pt x="770145" y="130887"/>
                      </a:cubicBezTo>
                      <a:cubicBezTo>
                        <a:pt x="763727" y="125890"/>
                        <a:pt x="762301" y="115895"/>
                        <a:pt x="768006" y="108755"/>
                      </a:cubicBezTo>
                      <a:cubicBezTo>
                        <a:pt x="850728" y="5949"/>
                        <a:pt x="850728" y="5949"/>
                        <a:pt x="850728" y="5949"/>
                      </a:cubicBezTo>
                      <a:cubicBezTo>
                        <a:pt x="853224" y="2736"/>
                        <a:pt x="856968" y="773"/>
                        <a:pt x="860979" y="327"/>
                      </a:cubicBezTo>
                      <a:close/>
                      <a:moveTo>
                        <a:pt x="190332" y="59"/>
                      </a:moveTo>
                      <a:cubicBezTo>
                        <a:pt x="194347" y="-298"/>
                        <a:pt x="198452" y="951"/>
                        <a:pt x="201664" y="3806"/>
                      </a:cubicBezTo>
                      <a:cubicBezTo>
                        <a:pt x="304455" y="85896"/>
                        <a:pt x="304455" y="85896"/>
                        <a:pt x="304455" y="85896"/>
                      </a:cubicBezTo>
                      <a:cubicBezTo>
                        <a:pt x="310879" y="91607"/>
                        <a:pt x="312307" y="101600"/>
                        <a:pt x="306596" y="108025"/>
                      </a:cubicBezTo>
                      <a:cubicBezTo>
                        <a:pt x="130995" y="327169"/>
                        <a:pt x="130995" y="327169"/>
                        <a:pt x="130995" y="327169"/>
                      </a:cubicBezTo>
                      <a:cubicBezTo>
                        <a:pt x="125285" y="334307"/>
                        <a:pt x="115291" y="335021"/>
                        <a:pt x="108867" y="330024"/>
                      </a:cubicBezTo>
                      <a:cubicBezTo>
                        <a:pt x="6076" y="247220"/>
                        <a:pt x="6076" y="247220"/>
                        <a:pt x="6076" y="247220"/>
                      </a:cubicBezTo>
                      <a:cubicBezTo>
                        <a:pt x="-1062" y="241510"/>
                        <a:pt x="-1776" y="232230"/>
                        <a:pt x="3221" y="225092"/>
                      </a:cubicBezTo>
                      <a:cubicBezTo>
                        <a:pt x="179535" y="5948"/>
                        <a:pt x="179535" y="5948"/>
                        <a:pt x="179535" y="5948"/>
                      </a:cubicBezTo>
                      <a:cubicBezTo>
                        <a:pt x="182391" y="2379"/>
                        <a:pt x="186317" y="416"/>
                        <a:pt x="190332" y="59"/>
                      </a:cubicBezTo>
                      <a:close/>
                    </a:path>
                  </a:pathLst>
                </a:custGeom>
                <a:solidFill>
                  <a:srgbClr val="5393AB"/>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 name="TextBox 1">
            <a:extLst>
              <a:ext uri="{FF2B5EF4-FFF2-40B4-BE49-F238E27FC236}">
                <a16:creationId xmlns:a16="http://schemas.microsoft.com/office/drawing/2014/main" id="{B5093460-5CD4-45E3-14B4-43CC4F155561}"/>
              </a:ext>
            </a:extLst>
          </p:cNvPr>
          <p:cNvSpPr txBox="1"/>
          <p:nvPr/>
        </p:nvSpPr>
        <p:spPr>
          <a:xfrm>
            <a:off x="-25356" y="182376"/>
            <a:ext cx="11317261" cy="67539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rgbClr val="00B0F0"/>
                </a:solidFill>
                <a:latin typeface="+mj-lt"/>
              </a:rPr>
              <a:t>The Pandemic Fund’s Unique Value Addition </a:t>
            </a:r>
          </a:p>
          <a:p>
            <a:pPr algn="ctr"/>
            <a:r>
              <a:rPr lang="en-US" sz="3600" b="1" dirty="0">
                <a:solidFill>
                  <a:srgbClr val="00B0F0"/>
                </a:solidFill>
                <a:latin typeface="+mj-lt"/>
              </a:rPr>
              <a:t>to the Global Health Architecture</a:t>
            </a:r>
          </a:p>
        </p:txBody>
      </p:sp>
    </p:spTree>
    <p:extLst>
      <p:ext uri="{BB962C8B-B14F-4D97-AF65-F5344CB8AC3E}">
        <p14:creationId xmlns:p14="http://schemas.microsoft.com/office/powerpoint/2010/main" val="1159431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6950BFC3-D8DA-4A85-94F7-54DA5524770B}">
      <p188:commentRel xmlns:p188="http://schemas.microsoft.com/office/powerpoint/2018/8/main" r:id="rId8"/>
    </p:ext>
  </p:extLs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Rhv.xShq9a8tapXqbQ6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8.xml><?xml version="1.0" encoding="utf-8"?>
<p:tagLst xmlns:a="http://schemas.openxmlformats.org/drawingml/2006/main" xmlns:r="http://schemas.openxmlformats.org/officeDocument/2006/relationships" xmlns:p="http://schemas.openxmlformats.org/presentationml/2006/main">
  <p:tag name="EE4P_GRADIENT_CIRCL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ée un document." ma:contentTypeScope="" ma:versionID="d182f3109876402847789c0f9bf19ada">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494e0b62db10ba8905d94693a82a3b61"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c0f2c8-51f7-495d-a454-42413d559956" xsi:nil="true"/>
    <lcf76f155ced4ddcb4097134ff3c332f xmlns="edbc6619-208e-4139-904a-e28b829ed0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20E86D-9B92-48EE-9624-027A1A23B3F3}"/>
</file>

<file path=customXml/itemProps2.xml><?xml version="1.0" encoding="utf-8"?>
<ds:datastoreItem xmlns:ds="http://schemas.openxmlformats.org/officeDocument/2006/customXml" ds:itemID="{F366FEB8-ED9E-4AEC-BD76-C597731DD01B}"/>
</file>

<file path=customXml/itemProps3.xml><?xml version="1.0" encoding="utf-8"?>
<ds:datastoreItem xmlns:ds="http://schemas.openxmlformats.org/officeDocument/2006/customXml" ds:itemID="{E3E3C14A-947A-46BE-AD03-5B5F79FD4EB7}"/>
</file>

<file path=docProps/app.xml><?xml version="1.0" encoding="utf-8"?>
<Properties xmlns="http://schemas.openxmlformats.org/officeDocument/2006/extended-properties" xmlns:vt="http://schemas.openxmlformats.org/officeDocument/2006/docPropsVTypes">
  <TotalTime>235</TotalTime>
  <Words>1776</Words>
  <Application>Microsoft Office PowerPoint</Application>
  <PresentationFormat>Widescreen</PresentationFormat>
  <Paragraphs>154</Paragraphs>
  <Slides>13</Slides>
  <Notes>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9" baseType="lpstr">
      <vt:lpstr>Arial</vt:lpstr>
      <vt:lpstr>Arial (Body)</vt:lpstr>
      <vt:lpstr>Arial Black</vt:lpstr>
      <vt:lpstr>Calibri</vt:lpstr>
      <vt:lpstr>Calibri Light</vt:lpstr>
      <vt:lpstr>Futura Std Light</vt:lpstr>
      <vt:lpstr>Montserrat</vt:lpstr>
      <vt:lpstr>Poppins</vt:lpstr>
      <vt:lpstr>Roboto</vt:lpstr>
      <vt:lpstr>Symbol</vt:lpstr>
      <vt:lpstr>System Font Regular</vt:lpstr>
      <vt:lpstr>Times New Roman</vt:lpstr>
      <vt:lpstr>Trebuchet MS</vt:lpstr>
      <vt:lpstr>WordVisi_MSFontService</vt:lpstr>
      <vt:lpstr>Office Theme</vt:lpstr>
      <vt:lpstr>think-cell Slide</vt:lpstr>
      <vt:lpstr>   Dr. JOHN PAUL CLARK Lead Health Specialist, Pandemic Fund United States of America  </vt:lpstr>
      <vt:lpstr>PowerPoint Presentation</vt:lpstr>
      <vt:lpstr>PowerPoint Presentation</vt:lpstr>
      <vt:lpstr>  The Fund’s mission is to ensure that in the face of the next health threat, countries have the surveillance capacity for early detection, laboratories that can quickly ramp up testing, a health workforce that can be rapidly deployed, and surge capacity that can be called upon to respond. </vt:lpstr>
      <vt:lpstr>PowerPoint Presentation</vt:lpstr>
      <vt:lpstr>PowerPoint Presentation</vt:lpstr>
      <vt:lpstr>PowerPoint Presentation</vt:lpstr>
      <vt:lpstr>The Pandemic Fund Strategic Plan (2024-2029)</vt:lpstr>
      <vt:lpstr>PowerPoint Presentation</vt:lpstr>
      <vt:lpstr>The Pandemic Fund Strategic Plan (2024-2029)</vt:lpstr>
      <vt:lpstr>The Pandemic Fund Strategic Plan (2024-2029)</vt:lpstr>
      <vt:lpstr>Looking Ahead </vt:lpstr>
      <vt:lpstr>PowerPoint Presentation</vt:lpstr>
    </vt:vector>
  </TitlesOfParts>
  <Company>WBG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Dr. JOHN PAUL CLARK Lead Health Specialist, Pandemic Fund United States of America  </dc:title>
  <dc:creator>John Paul Clark</dc:creator>
  <cp:lastModifiedBy>John Paul Clark</cp:lastModifiedBy>
  <cp:revision>1</cp:revision>
  <dcterms:created xsi:type="dcterms:W3CDTF">2024-09-04T14:58:22Z</dcterms:created>
  <dcterms:modified xsi:type="dcterms:W3CDTF">2024-09-04T18:53:30Z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0x01010033A0C26ED75B6F42858795A942B8A417</vt:lpwstr>
  </property>
</Properties>
</file>