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66" r:id="rId5"/>
    <p:sldId id="258" r:id="rId6"/>
    <p:sldId id="267" r:id="rId7"/>
    <p:sldId id="259" r:id="rId8"/>
    <p:sldId id="260" r:id="rId9"/>
    <p:sldId id="265" r:id="rId10"/>
    <p:sldId id="261" r:id="rId11"/>
    <p:sldId id="262" r:id="rId12"/>
    <p:sldId id="263" r:id="rId13"/>
    <p:sldId id="264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BF221-2BC3-F447-A30F-BE8B1CBA1565}" type="datetimeFigureOut">
              <a:rPr lang="en-US" smtClean="0"/>
              <a:t>11/7/18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D99B3-C005-A840-A57F-85123B02D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1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D99B3-C005-A840-A57F-85123B02D7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5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BEE5C-5B76-4E30-83BF-746017DC707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98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1CFB-494F-BB47-87C7-D3F5FE9B7366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2EFA-6AED-824A-892E-CA390334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6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1CFB-494F-BB47-87C7-D3F5FE9B7366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2EFA-6AED-824A-892E-CA390334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1CFB-494F-BB47-87C7-D3F5FE9B7366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2EFA-6AED-824A-892E-CA390334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F0E77-D53C-4446-A413-A20C9D6DC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21AD30-3AE2-BD40-BFF9-EEB9C74CA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7A2599-A33F-404D-B1E5-25D5179F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10F-FAB0-634F-9898-909A7117F3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DBE48C-2687-8348-81F3-49C9E771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2A9A53-642C-714B-A638-D44B6CC0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AE48-298A-BB4F-A170-482B497B9A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African Union">
            <a:extLst>
              <a:ext uri="{FF2B5EF4-FFF2-40B4-BE49-F238E27FC236}">
                <a16:creationId xmlns:a16="http://schemas.microsoft.com/office/drawing/2014/main" xmlns="" id="{1F3968D4-40DF-1448-9B67-21F3827CE9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4" y="6206447"/>
            <a:ext cx="872299" cy="4791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6B5314-D3D6-B340-AB97-60C2ECBC25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6077624"/>
            <a:ext cx="619428" cy="6206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6771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0BF7E-3DCE-3C45-9FFC-09EE8864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27D54-5609-2246-B19B-2E6597AE9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2A23D-2561-FF40-B570-316C17F3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10F-FAB0-634F-9898-909A7117F3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1F4F17-6BD3-0241-B3B1-7CE9DC79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F2B915-ED82-4E4C-ADFD-292804F7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AE48-298A-BB4F-A170-482B497B9A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2754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1072D-5D1A-B946-A604-4135B28D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8CA458-63BF-3540-BAA2-6DB4BF028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8C3FD6-ED6F-6A4B-8FAC-84681A6D7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10F-FAB0-634F-9898-909A7117F3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940490-3AB6-924D-ADCA-D458B7C0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635A4F-A30B-4348-8A37-908171E2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AE48-298A-BB4F-A170-482B497B9A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758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66384C-CC8F-4D4D-8C5A-4BA91871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A9A96F-75D9-FB49-9ACE-D4844A82D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2D5710-25AD-4B45-B683-388CF1F97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37224A-944F-8D46-956A-4D215609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10F-FAB0-634F-9898-909A7117F3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27DC91-CA84-6A43-BF97-4BD930EB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8B3EE4-2467-A746-8A7A-0658CAC2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AE48-298A-BB4F-A170-482B497B9A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8164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C4005-70BA-A646-BB28-5FDCB5DB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320B7C-0AA1-9E4A-B568-51169B424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7018E1-C477-C24B-9552-30E04E34C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F6E4758-29D2-8B41-88E9-56E9809F0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081AC41-531B-6444-A9B3-80A95F876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AF0D98-BF56-2E4E-9A90-0E17C7ED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10F-FAB0-634F-9898-909A7117F3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4D7CBE3-9751-D247-9ECE-4CA50750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D866DD-C3D3-2641-AD64-FBA463FB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AE48-298A-BB4F-A170-482B497B9A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485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2B54A8-E751-AD4D-8CB2-709D37DA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346F670-1A1D-1846-B36E-D7138516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10F-FAB0-634F-9898-909A7117F3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82CD89-FEF2-C347-ACB6-C4D9F5130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FBB156-13E4-9E4A-BF5A-344E6E31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AE48-298A-BB4F-A170-482B497B9A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9853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F756174-3181-164E-B044-AE0BA306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10F-FAB0-634F-9898-909A7117F3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83C7E-EE65-904E-9E3A-CC1E50B6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A17813-5803-DA4E-B4CC-8423B5D6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AE48-298A-BB4F-A170-482B497B9A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326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7D854-B2FE-1844-BF55-6796A878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56227A-B71A-EC40-A289-708099F98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7E1699-ACEC-F946-B07A-384C33ECA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9559BC-C40A-164E-B5C0-B0AC0EA8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10F-FAB0-634F-9898-909A7117F3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6F6EB4-AEE5-7E43-9858-E1FFC3B3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CFFC3-0128-CD46-82C9-45BF8E35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AE48-298A-BB4F-A170-482B497B9A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709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1CFB-494F-BB47-87C7-D3F5FE9B7366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2EFA-6AED-824A-892E-CA390334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50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DFE72-1A22-254F-8D70-E2CA09F8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2D87FBA-9A9C-C64E-86BD-62DF6ACC3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8A2909-F02E-BC45-AA88-9A1919EB2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4909E2-A90C-F844-8514-3A82E787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10F-FAB0-634F-9898-909A7117F3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A47640-F834-0347-9EEC-403A17BC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DCA55D-49E2-154C-8037-50C3EAE0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AE48-298A-BB4F-A170-482B497B9A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143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8929D-68B2-5E49-9119-61F7501D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32D77A-AC8C-234E-BDEF-9CA93FCEC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3E24D9-4933-5940-A0FF-541E8CD8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10F-FAB0-634F-9898-909A7117F3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C61724-4C65-5447-8FBA-CCED3B71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4C31C0-BFD7-7842-9550-BF03C4BD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AE48-298A-BB4F-A170-482B497B9A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40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C717CDC-898A-5441-AF38-9CE380EC3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BACF70-7892-F44C-9459-EF20C0197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8CEB7-EF75-A94F-9135-5A7190C1E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10F-FAB0-634F-9898-909A7117F3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BFF937-906B-5B41-BA75-1599508B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7118BE-A18F-C648-88B7-43EE589F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AE48-298A-BB4F-A170-482B497B9A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037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156" y="2620669"/>
            <a:ext cx="4389768" cy="9848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6041365"/>
            <a:ext cx="68395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7025" y="6041365"/>
            <a:ext cx="4723209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9" y="6041365"/>
            <a:ext cx="51250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 userDrawn="1">
            <p:extLst/>
          </p:nvPr>
        </p:nvGraphicFramePr>
        <p:xfrm>
          <a:off x="335360" y="6200450"/>
          <a:ext cx="550632" cy="657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3" imgW="14006349" imgH="12571429" progId="">
                  <p:embed/>
                </p:oleObj>
              </mc:Choice>
              <mc:Fallback>
                <p:oleObj name="Image" r:id="rId3" imgW="14006349" imgH="12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6200450"/>
                        <a:ext cx="550632" cy="657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 userDrawn="1"/>
        </p:nvSpPr>
        <p:spPr>
          <a:xfrm>
            <a:off x="912991" y="6200450"/>
            <a:ext cx="672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900" dirty="0">
                <a:solidFill>
                  <a:srgbClr val="70AD47">
                    <a:lumMod val="50000"/>
                  </a:srgb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African </a:t>
            </a:r>
            <a:br>
              <a:rPr lang="en-US" sz="900" dirty="0">
                <a:solidFill>
                  <a:srgbClr val="70AD47">
                    <a:lumMod val="50000"/>
                  </a:srgb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en-US" sz="900" dirty="0">
                <a:solidFill>
                  <a:srgbClr val="70AD47">
                    <a:lumMod val="50000"/>
                  </a:srgb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Union </a:t>
            </a:r>
            <a:br>
              <a:rPr lang="en-US" sz="900" dirty="0">
                <a:solidFill>
                  <a:srgbClr val="70AD47">
                    <a:lumMod val="50000"/>
                  </a:srgb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en-US" sz="900" dirty="0">
                <a:solidFill>
                  <a:srgbClr val="70AD47">
                    <a:lumMod val="50000"/>
                  </a:srgb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Commission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13414" y="6313762"/>
            <a:ext cx="3695392" cy="246221"/>
          </a:xfrm>
        </p:spPr>
        <p:txBody>
          <a:bodyPr/>
          <a:lstStyle>
            <a:lvl1pPr marL="0" indent="0" algn="ctr">
              <a:buNone/>
              <a:defRPr b="1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3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1CFB-494F-BB47-87C7-D3F5FE9B7366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2EFA-6AED-824A-892E-CA390334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3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1CFB-494F-BB47-87C7-D3F5FE9B7366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2EFA-6AED-824A-892E-CA390334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4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1CFB-494F-BB47-87C7-D3F5FE9B7366}" type="datetimeFigureOut">
              <a:rPr lang="en-US" smtClean="0"/>
              <a:t>11/7/18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2EFA-6AED-824A-892E-CA390334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0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1CFB-494F-BB47-87C7-D3F5FE9B7366}" type="datetimeFigureOut">
              <a:rPr lang="en-US" smtClean="0"/>
              <a:t>11/7/18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2EFA-6AED-824A-892E-CA390334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5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1CFB-494F-BB47-87C7-D3F5FE9B7366}" type="datetimeFigureOut">
              <a:rPr lang="en-US" smtClean="0"/>
              <a:t>11/7/18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2EFA-6AED-824A-892E-CA390334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1CFB-494F-BB47-87C7-D3F5FE9B7366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2EFA-6AED-824A-892E-CA390334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1CFB-494F-BB47-87C7-D3F5FE9B7366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2EFA-6AED-824A-892E-CA390334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5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E1CFB-494F-BB47-87C7-D3F5FE9B7366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C2EFA-6AED-824A-892E-CA390334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97CCE21-12E6-7D4A-886F-3B736897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9909C0-7523-1844-87E1-1FBDAD59D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1FFC6F-79E4-9849-A928-3631606A5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02310F-FAB0-634F-9898-909A7117F3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11/7/18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EFA8E-417C-4740-B42E-3FEC0C38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4B8D9A-E148-1949-8C27-70DD1656B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0EEAE48-298A-BB4F-A170-482B497B9A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African Union">
            <a:extLst>
              <a:ext uri="{FF2B5EF4-FFF2-40B4-BE49-F238E27FC236}">
                <a16:creationId xmlns:a16="http://schemas.microsoft.com/office/drawing/2014/main" xmlns="" id="{F499F6F8-9D2E-E542-B3F6-86E4326960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4" y="6206447"/>
            <a:ext cx="872299" cy="4791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4E0907-37D0-BA43-A499-7A21184F6D3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6077624"/>
            <a:ext cx="619428" cy="6206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9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 Africa PHEM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Africa CDC</a:t>
            </a:r>
          </a:p>
          <a:p>
            <a:r>
              <a:rPr lang="en-US" dirty="0" smtClean="0"/>
              <a:t>Dr. Raji Tajudeen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8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Identify the gaps and resources needed for cross-border collaboration in </a:t>
            </a:r>
            <a:r>
              <a:rPr lang="en-US" dirty="0" smtClean="0"/>
              <a:t>PHEM</a:t>
            </a:r>
            <a:endParaRPr lang="en-US" dirty="0"/>
          </a:p>
          <a:p>
            <a:pPr lvl="0"/>
            <a:r>
              <a:rPr lang="en-US" dirty="0"/>
              <a:t>Support the development of multi-hazard and multi-</a:t>
            </a:r>
            <a:r>
              <a:rPr lang="en-US" dirty="0" err="1"/>
              <a:t>sectoral</a:t>
            </a:r>
            <a:r>
              <a:rPr lang="en-US" dirty="0"/>
              <a:t> preparedness and response plans for public health emergencies.</a:t>
            </a:r>
          </a:p>
          <a:p>
            <a:pPr lvl="0"/>
            <a:r>
              <a:rPr lang="en-US" dirty="0"/>
              <a:t>Facilitate and promote sustained partnerships for multi-</a:t>
            </a:r>
            <a:r>
              <a:rPr lang="en-US" dirty="0" err="1"/>
              <a:t>sectoral</a:t>
            </a:r>
            <a:r>
              <a:rPr lang="en-US" dirty="0"/>
              <a:t> coordination and collaboration.</a:t>
            </a:r>
          </a:p>
          <a:p>
            <a:pPr lvl="0"/>
            <a:r>
              <a:rPr lang="en-US" dirty="0"/>
              <a:t>Develop surge capacity for public health emergencies in West Africa. </a:t>
            </a:r>
          </a:p>
        </p:txBody>
      </p:sp>
    </p:spTree>
    <p:extLst>
      <p:ext uri="{BB962C8B-B14F-4D97-AF65-F5344CB8AC3E}">
        <p14:creationId xmlns:p14="http://schemas.microsoft.com/office/powerpoint/2010/main" val="361522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Trainees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NPHI </a:t>
            </a:r>
            <a:r>
              <a:rPr lang="en-US" dirty="0" smtClean="0"/>
              <a:t>Directors</a:t>
            </a:r>
          </a:p>
          <a:p>
            <a:pPr lvl="0"/>
            <a:r>
              <a:rPr lang="en-US" dirty="0" smtClean="0"/>
              <a:t>Human </a:t>
            </a:r>
            <a:r>
              <a:rPr lang="en-US" dirty="0"/>
              <a:t>health </a:t>
            </a:r>
            <a:r>
              <a:rPr lang="en-US" dirty="0" smtClean="0"/>
              <a:t>experts</a:t>
            </a:r>
          </a:p>
          <a:p>
            <a:pPr lvl="0"/>
            <a:r>
              <a:rPr lang="en-US" dirty="0" smtClean="0"/>
              <a:t>IHR </a:t>
            </a:r>
            <a:r>
              <a:rPr lang="en-US" dirty="0"/>
              <a:t>focal </a:t>
            </a:r>
            <a:r>
              <a:rPr lang="en-US" dirty="0" smtClean="0"/>
              <a:t>point  </a:t>
            </a:r>
          </a:p>
          <a:p>
            <a:pPr lvl="0"/>
            <a:r>
              <a:rPr lang="en-US" dirty="0"/>
              <a:t>A</a:t>
            </a:r>
            <a:r>
              <a:rPr lang="en-US" dirty="0" smtClean="0"/>
              <a:t>nimal health experts</a:t>
            </a:r>
            <a:r>
              <a:rPr lang="en-US" dirty="0"/>
              <a:t> </a:t>
            </a:r>
            <a:endParaRPr lang="en-US" dirty="0" smtClean="0"/>
          </a:p>
          <a:p>
            <a:pPr lvl="0"/>
            <a:r>
              <a:rPr lang="en-US" dirty="0" smtClean="0"/>
              <a:t>Other key stakeholders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3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 </a:t>
            </a:r>
            <a:r>
              <a:rPr lang="en-US" dirty="0" smtClean="0"/>
              <a:t>Resource </a:t>
            </a:r>
            <a:r>
              <a:rPr lang="en-US" dirty="0"/>
              <a:t>P</a:t>
            </a:r>
            <a:r>
              <a:rPr lang="en-US" dirty="0" smtClean="0"/>
              <a:t>ersons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Africa CDC</a:t>
            </a:r>
          </a:p>
          <a:p>
            <a:pPr lvl="0"/>
            <a:r>
              <a:rPr lang="en-US" dirty="0"/>
              <a:t>US CDC </a:t>
            </a:r>
          </a:p>
          <a:p>
            <a:pPr lvl="0"/>
            <a:r>
              <a:rPr lang="en-US" dirty="0"/>
              <a:t>US CDC Threat and Hazard Identification and Risk Assessment (THIRA) experts.</a:t>
            </a:r>
          </a:p>
          <a:p>
            <a:pPr lvl="0"/>
            <a:r>
              <a:rPr lang="en-US" dirty="0"/>
              <a:t>PHEM fellowship </a:t>
            </a:r>
            <a:r>
              <a:rPr lang="en-US" dirty="0" smtClean="0"/>
              <a:t>graduates.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5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44" y="310353"/>
            <a:ext cx="8794113" cy="49244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mbria" pitchFamily="18" charset="0"/>
              </a:rPr>
              <a:t>Safeguarding Africa’s Health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3596" y="6088560"/>
            <a:ext cx="3945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675" y="1065655"/>
            <a:ext cx="4581541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0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mandates of Africa CDC is to facilitate and support Member States in capacity building for enhanced preparedness and prompt response to public health emergencies. </a:t>
            </a:r>
            <a:endParaRPr lang="en-US" dirty="0" smtClean="0"/>
          </a:p>
          <a:p>
            <a:r>
              <a:rPr lang="en-US" dirty="0" smtClean="0"/>
              <a:t>PHEM </a:t>
            </a:r>
            <a:r>
              <a:rPr lang="en-US" dirty="0"/>
              <a:t>is in alignment with Emergency Preparedness and Response pillar of the Africa CDC 5 year strategic plan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9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40" y="368564"/>
            <a:ext cx="8794113" cy="6917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AU Agenda </a:t>
            </a:r>
            <a:r>
              <a:rPr lang="en-US" b="1" dirty="0" smtClean="0"/>
              <a:t>2063</a:t>
            </a:r>
            <a:endParaRPr lang="en-US" b="1" dirty="0"/>
          </a:p>
        </p:txBody>
      </p:sp>
      <p:sp>
        <p:nvSpPr>
          <p:cNvPr id="5" name="Rectangle 1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005363" y="1381327"/>
            <a:ext cx="4808658" cy="453628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lIns="76200" tIns="76200" rIns="76200" bIns="76200" rtlCol="0" anchor="ctr" anchorCtr="0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600" baseline="0">
                <a:latin typeface="+mn-lt"/>
              </a:defRPr>
            </a:lvl1pPr>
            <a:lvl2pPr marL="197607" lvl="1" indent="-195987" defTabSz="9135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+mn-lt"/>
              </a:defRPr>
            </a:lvl2pPr>
            <a:lvl3pPr marL="466481" lvl="2" indent="-267255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+mn-lt"/>
              </a:defRPr>
            </a:lvl3pPr>
            <a:lvl4pPr marL="626835" lvl="3" indent="-158733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+mn-lt"/>
              </a:defRPr>
            </a:lvl4pPr>
            <a:lvl5pPr marL="765029" lvl="4" indent="-132818" defTabSz="9135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74320" algn="just">
              <a:lnSpc>
                <a:spcPct val="150000"/>
              </a:lnSpc>
            </a:pPr>
            <a:r>
              <a:rPr lang="en-US" sz="2000" b="1" dirty="0"/>
              <a:t>“By 2063, </a:t>
            </a:r>
            <a:r>
              <a:rPr lang="en-US" sz="2000" dirty="0"/>
              <a:t>Africa will be rid of all the </a:t>
            </a:r>
            <a:r>
              <a:rPr lang="en-US" sz="2000" b="1" dirty="0"/>
              <a:t>neglected tropical diseases</a:t>
            </a:r>
            <a:r>
              <a:rPr lang="en-US" sz="2000" dirty="0"/>
              <a:t> and </a:t>
            </a:r>
            <a:r>
              <a:rPr lang="en-US" sz="2000" b="1" dirty="0"/>
              <a:t>all infectious diseases, </a:t>
            </a:r>
            <a:r>
              <a:rPr lang="en-US" sz="2000" dirty="0"/>
              <a:t>such as Ebola, will be </a:t>
            </a:r>
            <a:r>
              <a:rPr lang="en-US" sz="2000" b="1" dirty="0"/>
              <a:t>fully brought under control</a:t>
            </a:r>
            <a:r>
              <a:rPr lang="en-US" sz="2000" dirty="0"/>
              <a:t>. </a:t>
            </a:r>
            <a:r>
              <a:rPr lang="en-US" sz="2000" b="1" dirty="0"/>
              <a:t>Robust, integrated systems </a:t>
            </a:r>
            <a:r>
              <a:rPr lang="en-US" sz="2000" dirty="0"/>
              <a:t>will be in place to </a:t>
            </a:r>
            <a:r>
              <a:rPr lang="en-US" sz="2000" b="1" dirty="0"/>
              <a:t>significantly reduce communicable and non-communicable and lifestyle changes related diseases</a:t>
            </a:r>
            <a:r>
              <a:rPr lang="en-US" sz="2000" dirty="0"/>
              <a:t>, including obesity, diabetes, cardiovascular diseases, and </a:t>
            </a:r>
            <a:r>
              <a:rPr lang="en-US" sz="2000" b="1" dirty="0"/>
              <a:t>deaths</a:t>
            </a:r>
            <a:r>
              <a:rPr lang="en-US" sz="2000" dirty="0"/>
              <a:t> </a:t>
            </a:r>
            <a:r>
              <a:rPr lang="en-US" sz="2000" b="1" dirty="0"/>
              <a:t>from HIV/AIDS, Malaria and Tuberculosis will be reduced to zero</a:t>
            </a:r>
            <a:r>
              <a:rPr lang="en-US" sz="2000" dirty="0"/>
              <a:t> – </a:t>
            </a:r>
            <a:r>
              <a:rPr lang="en-US" sz="2000" b="1" i="1" dirty="0"/>
              <a:t>Aspiration 1, Goal 3.”</a:t>
            </a:r>
          </a:p>
        </p:txBody>
      </p:sp>
      <p:pic>
        <p:nvPicPr>
          <p:cNvPr id="4" name="Picture 3" descr="hon-auguste-ngomo-africa-union-agenda-2063-7-638.jpg">
            <a:extLst>
              <a:ext uri="{FF2B5EF4-FFF2-40B4-BE49-F238E27FC236}">
                <a16:creationId xmlns:a16="http://schemas.microsoft.com/office/drawing/2014/main" xmlns="" id="{29BC9557-88B3-6B4F-A561-F3AEEDA80B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3728" r="2467" b="2590"/>
          <a:stretch/>
        </p:blipFill>
        <p:spPr>
          <a:xfrm>
            <a:off x="182240" y="1381327"/>
            <a:ext cx="3765786" cy="45362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4295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African Health Strategy 2016 – 2030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strategy calls </a:t>
            </a:r>
            <a:r>
              <a:rPr lang="en-US" dirty="0"/>
              <a:t>for a new paradigm for the establishment of effective disaster preparedness and response management.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urged Member States to strategically focus on disease surveillance, preparedness and response in line with the IHR (2005</a:t>
            </a:r>
            <a:r>
              <a:rPr lang="en-US" dirty="0" smtClean="0"/>
              <a:t>).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3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HR Englis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2795" r="8997" b="9827"/>
          <a:stretch/>
        </p:blipFill>
        <p:spPr>
          <a:xfrm>
            <a:off x="5661762" y="876975"/>
            <a:ext cx="2633129" cy="52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B6E800-12F0-CF46-A385-6E454DAD2BBD}"/>
              </a:ext>
            </a:extLst>
          </p:cNvPr>
          <p:cNvSpPr txBox="1"/>
          <p:nvPr/>
        </p:nvSpPr>
        <p:spPr>
          <a:xfrm>
            <a:off x="3377046" y="246084"/>
            <a:ext cx="3328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Health Security and IHRs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D9E1CE-A039-9043-A6EA-1DC09D9EF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881" y="876975"/>
            <a:ext cx="2457450" cy="525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89EDC3-DA12-244C-948D-5384E728F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76" y="876975"/>
            <a:ext cx="26955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0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 </a:t>
            </a:r>
            <a:r>
              <a:rPr lang="en-US" dirty="0" err="1" smtClean="0"/>
              <a:t>HoSG</a:t>
            </a:r>
            <a:r>
              <a:rPr lang="en-US" dirty="0" smtClean="0"/>
              <a:t> Declaration on Accelerated Implementation of IHR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the </a:t>
            </a:r>
            <a:r>
              <a:rPr lang="en-US" dirty="0" smtClean="0"/>
              <a:t>AU Assembly </a:t>
            </a:r>
            <a:r>
              <a:rPr lang="en-US" dirty="0"/>
              <a:t>of July 2017, the Heads of States and Government raised concern about the recurrent epidemics on the continent and the socioeconomic implications. 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ecognized </a:t>
            </a:r>
            <a:r>
              <a:rPr lang="en-US" dirty="0"/>
              <a:t>that a fundamental part of Government basic duty is to protect its citizens against health insecurity, risks and emergencies.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811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 </a:t>
            </a:r>
            <a:r>
              <a:rPr lang="en-US" dirty="0" err="1" smtClean="0"/>
              <a:t>HoSG</a:t>
            </a:r>
            <a:r>
              <a:rPr lang="en-US" dirty="0" smtClean="0"/>
              <a:t> Declaration on Accelerated Implementation of IHR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Committed themselves to the accelerated implementation of the IHR, mobilize the necessary resources and put in place </a:t>
            </a:r>
            <a:r>
              <a:rPr lang="en-US" dirty="0" err="1" smtClean="0"/>
              <a:t>multisectoral</a:t>
            </a:r>
            <a:r>
              <a:rPr lang="en-US" dirty="0" smtClean="0"/>
              <a:t> mechanism for the implementation of IHR core capacities. </a:t>
            </a:r>
          </a:p>
          <a:p>
            <a:r>
              <a:rPr lang="en-US" dirty="0" smtClean="0"/>
              <a:t>Requested AUC, Africa CDC and WHO Afro to provide the necessary support to MS in this regard.</a:t>
            </a:r>
          </a:p>
        </p:txBody>
      </p:sp>
    </p:spTree>
    <p:extLst>
      <p:ext uri="{BB962C8B-B14F-4D97-AF65-F5344CB8AC3E}">
        <p14:creationId xmlns:p14="http://schemas.microsoft.com/office/powerpoint/2010/main" val="338634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44" y="144781"/>
            <a:ext cx="8794113" cy="620683"/>
          </a:xfr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Three Major African Initiatives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72" y="2870867"/>
            <a:ext cx="2153281" cy="29627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1071" y="933244"/>
            <a:ext cx="2468880" cy="431428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black"/>
                </a:solidFill>
                <a:latin typeface="Calibri"/>
              </a:rPr>
              <a:t>Free Trade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07282" y="925763"/>
            <a:ext cx="2648270" cy="431428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Calibri"/>
              </a:rPr>
              <a:t>Free People Movement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9821" y="936154"/>
            <a:ext cx="2468880" cy="431428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black"/>
                </a:solidFill>
                <a:latin typeface="Calibri"/>
              </a:rPr>
              <a:t>Open Sky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t="4546" r="3535" b="3333"/>
          <a:stretch/>
        </p:blipFill>
        <p:spPr>
          <a:xfrm>
            <a:off x="6307283" y="1553996"/>
            <a:ext cx="2584859" cy="5215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t="7727" r="12930" b="10274"/>
          <a:stretch/>
        </p:blipFill>
        <p:spPr>
          <a:xfrm>
            <a:off x="3649821" y="1501353"/>
            <a:ext cx="2468880" cy="522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5" y="1501353"/>
            <a:ext cx="2914211" cy="967086"/>
          </a:xfrm>
          <a:prstGeom prst="rect">
            <a:avLst/>
          </a:prstGeom>
        </p:spPr>
      </p:pic>
      <p:pic>
        <p:nvPicPr>
          <p:cNvPr id="15" name="Picture 14" descr="African Un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2" y="5984957"/>
            <a:ext cx="1381301" cy="82639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62636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</a:t>
            </a:r>
            <a:r>
              <a:rPr lang="en-US" dirty="0"/>
              <a:t>of the PHEM </a:t>
            </a:r>
            <a:r>
              <a:rPr lang="en-US" dirty="0" smtClean="0"/>
              <a:t>Workshop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</a:t>
            </a:r>
            <a:r>
              <a:rPr lang="en-US" dirty="0" smtClean="0"/>
              <a:t> </a:t>
            </a:r>
            <a:r>
              <a:rPr lang="en-US" b="1" dirty="0"/>
              <a:t>ensure effective public health emergency preparedness and response in the West African Sub-region.  </a:t>
            </a:r>
            <a:endParaRPr lang="en-US" dirty="0"/>
          </a:p>
          <a:p>
            <a:r>
              <a:rPr lang="en-US" dirty="0"/>
              <a:t>The success story of the SADC PHEM workshop and the buy-in by MS </a:t>
            </a:r>
            <a:r>
              <a:rPr lang="en-US" dirty="0" smtClean="0"/>
              <a:t>is one of </a:t>
            </a:r>
            <a:r>
              <a:rPr lang="en-US" dirty="0"/>
              <a:t>the main impetus for the replication of similar workshop in West Africa sub-region.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85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485</Words>
  <Application>Microsoft Macintosh PowerPoint</Application>
  <PresentationFormat>On-screen Show (4:3)</PresentationFormat>
  <Paragraphs>45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Image</vt:lpstr>
      <vt:lpstr>West Africa PHEM Workshop</vt:lpstr>
      <vt:lpstr>Background</vt:lpstr>
      <vt:lpstr>The AU Agenda 2063</vt:lpstr>
      <vt:lpstr>African Health Strategy 2016 – 2030 </vt:lpstr>
      <vt:lpstr>PowerPoint Presentation</vt:lpstr>
      <vt:lpstr>AU HoSG Declaration on Accelerated Implementation of IHR in Africa</vt:lpstr>
      <vt:lpstr>AU HoSG Declaration on Accelerated Implementation of IHR in Africa</vt:lpstr>
      <vt:lpstr>Three Major African Initiatives</vt:lpstr>
      <vt:lpstr>Goal of the PHEM Workshop </vt:lpstr>
      <vt:lpstr>Expected Outputs</vt:lpstr>
      <vt:lpstr>Target Trainees</vt:lpstr>
      <vt:lpstr>Target Resource Persons</vt:lpstr>
      <vt:lpstr>Safeguarding Africa’s Health</vt:lpstr>
    </vt:vector>
  </TitlesOfParts>
  <Company>Sandford International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Africa PHEM Workshop</dc:title>
  <dc:creator>Tajudeen Mohammed Raji</dc:creator>
  <cp:lastModifiedBy>Tajudeen Mohammed Raji</cp:lastModifiedBy>
  <cp:revision>8</cp:revision>
  <dcterms:created xsi:type="dcterms:W3CDTF">2018-11-04T03:09:17Z</dcterms:created>
  <dcterms:modified xsi:type="dcterms:W3CDTF">2018-11-07T11:32:49Z</dcterms:modified>
</cp:coreProperties>
</file>