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6A502-CE65-45E6-80F7-78A1C739424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C75A9-00D1-4EA4-81C4-EC63821B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8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0CE1AC-E648-47A4-8FA4-C759B6985A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val="378566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39" indent="0" algn="ctr">
              <a:buNone/>
              <a:defRPr/>
            </a:lvl2pPr>
            <a:lvl3pPr marL="1219080" indent="0" algn="ctr">
              <a:buNone/>
              <a:defRPr/>
            </a:lvl3pPr>
            <a:lvl4pPr marL="1828618" indent="0" algn="ctr">
              <a:buNone/>
              <a:defRPr/>
            </a:lvl4pPr>
            <a:lvl5pPr marL="2438158" indent="0" algn="ctr">
              <a:buNone/>
              <a:defRPr/>
            </a:lvl5pPr>
            <a:lvl6pPr marL="3047696" indent="0" algn="ctr">
              <a:buNone/>
              <a:defRPr/>
            </a:lvl6pPr>
            <a:lvl7pPr marL="3657235" indent="0" algn="ctr">
              <a:buNone/>
              <a:defRPr/>
            </a:lvl7pPr>
            <a:lvl8pPr marL="4266773" indent="0" algn="ctr">
              <a:buNone/>
              <a:defRPr/>
            </a:lvl8pPr>
            <a:lvl9pPr marL="48763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D787F-23B1-4EC6-843F-DA3A86F60B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1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F9C06-A65F-454C-8271-9ED0C6A89A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3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B3707-2CE3-4329-9867-B480D2AED1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1EF4C-503D-412B-9B64-D73AC9E3A8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15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BBBB5-4DE6-4FF7-B7D7-0D0B6A1CAD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4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6324589" y="3551715"/>
            <a:ext cx="5867408" cy="330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4000" y="1827221"/>
            <a:ext cx="9276549" cy="1724503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4533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add title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4000" y="4192433"/>
            <a:ext cx="9276549" cy="6139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67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speaker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4" y="313359"/>
            <a:ext cx="2312688" cy="87062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53512" y="578954"/>
            <a:ext cx="11488153" cy="69774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/>
            <a:r>
              <a:rPr lang="en-US" sz="1867" cap="small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2018 Annual Meeting</a:t>
            </a:r>
            <a:r>
              <a:rPr lang="en-US" sz="1867" cap="small" baseline="0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</a:t>
            </a:r>
            <a:r>
              <a:rPr lang="mr-IN" sz="1867" cap="small" baseline="0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–</a:t>
            </a:r>
            <a:r>
              <a:rPr lang="en-US" sz="1867" cap="small" baseline="0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Investing in the Public’s Health</a:t>
            </a:r>
            <a:endParaRPr lang="en-US" sz="1867" cap="small" dirty="0" smtClean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  <a:p>
            <a:pPr algn="ctr"/>
            <a:r>
              <a:rPr lang="en-US" sz="1867" cap="none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London, 4-7 November 2018</a:t>
            </a:r>
            <a:endParaRPr lang="en-US" sz="1867" cap="none" dirty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6129" y="290101"/>
            <a:ext cx="11495532" cy="41042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/>
            <a:r>
              <a:rPr lang="en-US" sz="1867" dirty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International Association of National Public Health Institutes</a:t>
            </a:r>
          </a:p>
        </p:txBody>
      </p:sp>
      <p:pic>
        <p:nvPicPr>
          <p:cNvPr id="13" name="Picture 12" descr="PHE-small-logo-reversed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69" y="849891"/>
            <a:ext cx="1553883" cy="96742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123620" y="140682"/>
            <a:ext cx="1480697" cy="328223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en-US" sz="1333" dirty="0" smtClean="0">
                <a:solidFill>
                  <a:schemeClr val="bg1"/>
                </a:solidFill>
              </a:rPr>
              <a:t>Hosted by:</a:t>
            </a:r>
            <a:endParaRPr lang="en-US" sz="1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8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9F910-BE6B-41C1-A730-84DC58A754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3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39" indent="0">
              <a:buNone/>
              <a:defRPr sz="2400"/>
            </a:lvl2pPr>
            <a:lvl3pPr marL="1219080" indent="0">
              <a:buNone/>
              <a:defRPr sz="2133"/>
            </a:lvl3pPr>
            <a:lvl4pPr marL="1828618" indent="0">
              <a:buNone/>
              <a:defRPr sz="1867"/>
            </a:lvl4pPr>
            <a:lvl5pPr marL="2438158" indent="0">
              <a:buNone/>
              <a:defRPr sz="1867"/>
            </a:lvl5pPr>
            <a:lvl6pPr marL="3047696" indent="0">
              <a:buNone/>
              <a:defRPr sz="1867"/>
            </a:lvl6pPr>
            <a:lvl7pPr marL="3657235" indent="0">
              <a:buNone/>
              <a:defRPr sz="1867"/>
            </a:lvl7pPr>
            <a:lvl8pPr marL="4266773" indent="0">
              <a:buNone/>
              <a:defRPr sz="1867"/>
            </a:lvl8pPr>
            <a:lvl9pPr marL="4876313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09578-94E6-4F1D-8370-8F5365A42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3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AE81D-C1B9-443A-9218-00A816A05B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3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solidFill>
                  <a:srgbClr val="00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F5B6-09AF-4D4F-91C3-7860B7EC1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4E78-6B18-45A7-A807-1CCDA5257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3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C94F5-6B5A-414C-A608-A77191FA66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8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4F65E-E989-4FEC-AFDE-05EF055E2A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39" indent="0">
              <a:buNone/>
              <a:defRPr sz="3733"/>
            </a:lvl2pPr>
            <a:lvl3pPr marL="1219080" indent="0">
              <a:buNone/>
              <a:defRPr sz="3200"/>
            </a:lvl3pPr>
            <a:lvl4pPr marL="1828618" indent="0">
              <a:buNone/>
              <a:defRPr sz="2667"/>
            </a:lvl4pPr>
            <a:lvl5pPr marL="2438158" indent="0">
              <a:buNone/>
              <a:defRPr sz="2667"/>
            </a:lvl5pPr>
            <a:lvl6pPr marL="3047696" indent="0">
              <a:buNone/>
              <a:defRPr sz="2667"/>
            </a:lvl6pPr>
            <a:lvl7pPr marL="3657235" indent="0">
              <a:buNone/>
              <a:defRPr sz="2667"/>
            </a:lvl7pPr>
            <a:lvl8pPr marL="4266773" indent="0">
              <a:buNone/>
              <a:defRPr sz="2667"/>
            </a:lvl8pPr>
            <a:lvl9pPr marL="4876313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425BF-B4A9-4D3A-BA46-A69EB76BA7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9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333" b="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IN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867" b="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867" b="0">
                <a:cs typeface="+mn-cs"/>
              </a:defRPr>
            </a:lvl1pPr>
          </a:lstStyle>
          <a:p>
            <a:pPr>
              <a:defRPr/>
            </a:pPr>
            <a:fld id="{D648F231-3994-4B10-B8A4-4B226F148988}" type="slidenum">
              <a:rPr lang="en-US">
                <a:solidFill>
                  <a:srgbClr val="000000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204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33" b="1">
          <a:solidFill>
            <a:srgbClr val="EECF1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33" b="1">
          <a:solidFill>
            <a:srgbClr val="EECF1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33" b="1">
          <a:solidFill>
            <a:srgbClr val="EECF1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33" b="1">
          <a:solidFill>
            <a:srgbClr val="EECF1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33" b="1">
          <a:solidFill>
            <a:srgbClr val="EECF1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609539" algn="ctr" rtl="0" fontAlgn="base">
        <a:spcBef>
          <a:spcPct val="0"/>
        </a:spcBef>
        <a:spcAft>
          <a:spcPct val="0"/>
        </a:spcAft>
        <a:defRPr sz="5333" b="1">
          <a:solidFill>
            <a:srgbClr val="EECF1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1219080" algn="ctr" rtl="0" fontAlgn="base">
        <a:spcBef>
          <a:spcPct val="0"/>
        </a:spcBef>
        <a:spcAft>
          <a:spcPct val="0"/>
        </a:spcAft>
        <a:defRPr sz="5333" b="1">
          <a:solidFill>
            <a:srgbClr val="EECF1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828618" algn="ctr" rtl="0" fontAlgn="base">
        <a:spcBef>
          <a:spcPct val="0"/>
        </a:spcBef>
        <a:spcAft>
          <a:spcPct val="0"/>
        </a:spcAft>
        <a:defRPr sz="5333" b="1">
          <a:solidFill>
            <a:srgbClr val="EECF1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2438158" algn="ctr" rtl="0" fontAlgn="base">
        <a:spcBef>
          <a:spcPct val="0"/>
        </a:spcBef>
        <a:spcAft>
          <a:spcPct val="0"/>
        </a:spcAft>
        <a:defRPr sz="5333" b="1">
          <a:solidFill>
            <a:srgbClr val="EECF1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57155" indent="-45715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733" b="1">
          <a:solidFill>
            <a:schemeClr val="bg1"/>
          </a:solidFill>
          <a:latin typeface="+mn-lt"/>
          <a:ea typeface="+mn-ea"/>
          <a:cs typeface="+mn-cs"/>
        </a:defRPr>
      </a:lvl1pPr>
      <a:lvl2pPr marL="990502" indent="-38096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733">
          <a:solidFill>
            <a:schemeClr val="bg1"/>
          </a:solidFill>
          <a:latin typeface="+mn-lt"/>
        </a:defRPr>
      </a:lvl2pPr>
      <a:lvl3pPr marL="1523849" indent="-30476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bg1"/>
          </a:solidFill>
          <a:latin typeface="+mn-lt"/>
        </a:defRPr>
      </a:lvl3pPr>
      <a:lvl4pPr marL="2133387" indent="-30476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667">
          <a:solidFill>
            <a:schemeClr val="bg1"/>
          </a:solidFill>
          <a:latin typeface="+mn-lt"/>
        </a:defRPr>
      </a:lvl4pPr>
      <a:lvl5pPr marL="2742926" indent="-30476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667">
          <a:solidFill>
            <a:schemeClr val="bg1"/>
          </a:solidFill>
          <a:latin typeface="+mn-lt"/>
        </a:defRPr>
      </a:lvl5pPr>
      <a:lvl6pPr marL="3352464" indent="-304768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667">
          <a:solidFill>
            <a:schemeClr val="bg1"/>
          </a:solidFill>
          <a:latin typeface="+mn-lt"/>
        </a:defRPr>
      </a:lvl6pPr>
      <a:lvl7pPr marL="3962005" indent="-304768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667">
          <a:solidFill>
            <a:schemeClr val="bg1"/>
          </a:solidFill>
          <a:latin typeface="+mn-lt"/>
        </a:defRPr>
      </a:lvl7pPr>
      <a:lvl8pPr marL="4571544" indent="-304768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667">
          <a:solidFill>
            <a:schemeClr val="bg1"/>
          </a:solidFill>
          <a:latin typeface="+mn-lt"/>
        </a:defRPr>
      </a:lvl8pPr>
      <a:lvl9pPr marL="5181082" indent="-304768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667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12192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dirty="0"/>
              <a:t/>
            </a:r>
            <a:br>
              <a:rPr lang="en-US" sz="3733" dirty="0"/>
            </a:br>
            <a:r>
              <a:rPr lang="en-US" sz="3733" dirty="0"/>
              <a:t/>
            </a:r>
            <a:br>
              <a:rPr lang="en-US" sz="3733" dirty="0"/>
            </a:br>
            <a:r>
              <a:rPr lang="en-US" sz="3733" dirty="0"/>
              <a:t/>
            </a:r>
            <a:br>
              <a:rPr lang="en-US" sz="3733" dirty="0"/>
            </a:br>
            <a:r>
              <a:rPr lang="en-US" sz="3733" dirty="0"/>
              <a:t/>
            </a:r>
            <a:br>
              <a:rPr lang="en-US" sz="3733" dirty="0"/>
            </a:br>
            <a:r>
              <a:rPr lang="en-US" sz="3733" dirty="0"/>
              <a:t/>
            </a:r>
            <a:br>
              <a:rPr lang="en-US" sz="3733" dirty="0"/>
            </a:br>
            <a:r>
              <a:rPr lang="en-US" sz="3733" dirty="0"/>
              <a:t/>
            </a:r>
            <a:br>
              <a:rPr lang="en-US" sz="3733" dirty="0"/>
            </a:br>
            <a:r>
              <a:rPr lang="en-US" sz="3733" dirty="0"/>
              <a:t/>
            </a:r>
            <a:br>
              <a:rPr lang="en-US" sz="3733" dirty="0"/>
            </a:br>
            <a:r>
              <a:rPr lang="en-US" sz="4267" dirty="0">
                <a:solidFill>
                  <a:srgbClr val="FFC000"/>
                </a:solidFill>
                <a:effectLst/>
              </a:rPr>
              <a:t>National Centre for Disease Control- </a:t>
            </a:r>
            <a:r>
              <a:rPr lang="en-US" sz="8000" dirty="0">
                <a:solidFill>
                  <a:srgbClr val="00FF99"/>
                </a:solidFill>
                <a:effectLst/>
              </a:rPr>
              <a:t/>
            </a:r>
            <a:br>
              <a:rPr lang="en-US" sz="8000" dirty="0">
                <a:solidFill>
                  <a:srgbClr val="00FF99"/>
                </a:solidFill>
                <a:effectLst/>
              </a:rPr>
            </a:br>
            <a:r>
              <a:rPr lang="en-US" sz="4267" dirty="0">
                <a:solidFill>
                  <a:srgbClr val="FFC000"/>
                </a:solidFill>
                <a:effectLst/>
              </a:rPr>
              <a:t>Looking Back at our </a:t>
            </a:r>
            <a:r>
              <a:rPr lang="en-US" sz="4267" dirty="0">
                <a:solidFill>
                  <a:srgbClr val="FFC000"/>
                </a:solidFill>
                <a:effectLst/>
              </a:rPr>
              <a:t/>
            </a:r>
            <a:br>
              <a:rPr lang="en-US" sz="4267" dirty="0">
                <a:solidFill>
                  <a:srgbClr val="FFC000"/>
                </a:solidFill>
                <a:effectLst/>
              </a:rPr>
            </a:br>
            <a:r>
              <a:rPr lang="en-US" sz="4267" dirty="0">
                <a:solidFill>
                  <a:srgbClr val="FFC000"/>
                </a:solidFill>
                <a:effectLst/>
              </a:rPr>
              <a:t>Creation Story: </a:t>
            </a:r>
            <a:r>
              <a:rPr lang="en-US" sz="4267" dirty="0">
                <a:solidFill>
                  <a:srgbClr val="FFC000"/>
                </a:solidFill>
                <a:effectLst/>
              </a:rPr>
              <a:t>Lessons </a:t>
            </a:r>
            <a:r>
              <a:rPr lang="en-US" sz="4267" dirty="0">
                <a:solidFill>
                  <a:srgbClr val="FFC000"/>
                </a:solidFill>
                <a:effectLst/>
              </a:rPr>
              <a:t>Learnt</a:t>
            </a:r>
            <a:r>
              <a:rPr lang="en-US" dirty="0">
                <a:solidFill>
                  <a:srgbClr val="00FF99"/>
                </a:solidFill>
                <a:effectLst/>
              </a:rPr>
              <a:t/>
            </a:r>
            <a:br>
              <a:rPr lang="en-US" dirty="0">
                <a:solidFill>
                  <a:srgbClr val="00FF99"/>
                </a:solidFill>
                <a:effectLst/>
              </a:rPr>
            </a:br>
            <a:r>
              <a:rPr lang="en-US" sz="2400" dirty="0">
                <a:solidFill>
                  <a:srgbClr val="FFC000"/>
                </a:solidFill>
                <a:effectLst/>
              </a:rPr>
              <a:t>Dr Sujeet K Singh</a:t>
            </a:r>
            <a:br>
              <a:rPr lang="en-US" sz="2400" dirty="0">
                <a:solidFill>
                  <a:srgbClr val="FFC000"/>
                </a:solidFill>
                <a:effectLst/>
              </a:rPr>
            </a:br>
            <a:r>
              <a:rPr lang="en-US" sz="2400" dirty="0">
                <a:solidFill>
                  <a:srgbClr val="FFC000"/>
                </a:solidFill>
                <a:effectLst/>
              </a:rPr>
              <a:t>Director, NCDC</a:t>
            </a:r>
            <a:r>
              <a:rPr lang="en-US" sz="6400" dirty="0">
                <a:solidFill>
                  <a:srgbClr val="00FF99"/>
                </a:solidFill>
                <a:effectLst/>
              </a:rPr>
              <a:t/>
            </a:r>
            <a:br>
              <a:rPr lang="en-US" sz="6400" dirty="0">
                <a:solidFill>
                  <a:srgbClr val="00FF99"/>
                </a:solidFill>
                <a:effectLst/>
              </a:rPr>
            </a:br>
            <a:r>
              <a:rPr lang="en-US" sz="2400" dirty="0">
                <a:solidFill>
                  <a:srgbClr val="FFC000"/>
                </a:solidFill>
                <a:effectLst/>
              </a:rPr>
              <a:t>Directorate General of Health Services, </a:t>
            </a:r>
            <a:br>
              <a:rPr lang="en-US" sz="2400" dirty="0">
                <a:solidFill>
                  <a:srgbClr val="FFC000"/>
                </a:solidFill>
                <a:effectLst/>
              </a:rPr>
            </a:br>
            <a:r>
              <a:rPr lang="en-US" sz="2400" dirty="0">
                <a:solidFill>
                  <a:srgbClr val="FFC000"/>
                </a:solidFill>
                <a:effectLst/>
              </a:rPr>
              <a:t>Ministry of Health &amp; Family Welfare </a:t>
            </a:r>
            <a:br>
              <a:rPr lang="en-US" sz="2400" dirty="0">
                <a:solidFill>
                  <a:srgbClr val="FFC000"/>
                </a:solidFill>
                <a:effectLst/>
              </a:rPr>
            </a:br>
            <a:r>
              <a:rPr lang="en-US" sz="2400" dirty="0">
                <a:solidFill>
                  <a:srgbClr val="FFC000"/>
                </a:solidFill>
                <a:effectLst/>
              </a:rPr>
              <a:t>Government of India</a:t>
            </a:r>
            <a:r>
              <a:rPr lang="en-US" sz="3200" dirty="0">
                <a:solidFill>
                  <a:srgbClr val="FFC000"/>
                </a:solidFill>
              </a:rPr>
              <a:t/>
            </a:r>
            <a:br>
              <a:rPr lang="en-US" sz="3200" dirty="0">
                <a:solidFill>
                  <a:srgbClr val="FFC000"/>
                </a:solidFill>
              </a:rPr>
            </a:br>
            <a:r>
              <a:rPr lang="en-US" sz="3733" dirty="0"/>
              <a:t/>
            </a:r>
            <a:br>
              <a:rPr lang="en-US" sz="3733" dirty="0"/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733" dirty="0">
                <a:solidFill>
                  <a:schemeClr val="bg1"/>
                </a:solidFill>
              </a:rPr>
              <a:t/>
            </a:r>
            <a:br>
              <a:rPr lang="en-US" sz="3733" dirty="0">
                <a:solidFill>
                  <a:schemeClr val="bg1"/>
                </a:solidFill>
              </a:rPr>
            </a:br>
            <a:endParaRPr lang="en-US" sz="3733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04" y="152410"/>
            <a:ext cx="1038797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33" y="10"/>
            <a:ext cx="8636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1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4800" dirty="0"/>
              <a:t>“A  robust public health system is the… best investment for a Nation”</a:t>
            </a:r>
          </a:p>
          <a:p>
            <a:pPr marL="0" indent="0">
              <a:buNone/>
            </a:pPr>
            <a:endParaRPr lang="en-IN" sz="4800" dirty="0"/>
          </a:p>
          <a:p>
            <a:pPr marL="0" indent="0" algn="r">
              <a:buNone/>
            </a:pPr>
            <a:r>
              <a:rPr lang="en-IN" dirty="0" smtClean="0"/>
              <a:t>JP </a:t>
            </a:r>
            <a:r>
              <a:rPr lang="en-IN" dirty="0" err="1" smtClean="0"/>
              <a:t>Nadda</a:t>
            </a:r>
            <a:endParaRPr lang="en-IN" dirty="0" smtClean="0"/>
          </a:p>
          <a:p>
            <a:pPr marL="0" indent="0" algn="r">
              <a:buNone/>
            </a:pPr>
            <a:r>
              <a:rPr lang="en-IN" dirty="0" smtClean="0"/>
              <a:t>Minister of Health and Family Welfare </a:t>
            </a:r>
          </a:p>
          <a:p>
            <a:pPr marL="0" indent="0" algn="r">
              <a:buNone/>
            </a:pPr>
            <a:r>
              <a:rPr lang="en-IN" dirty="0" smtClean="0"/>
              <a:t>Govt. of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17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NCDC </a:t>
            </a:r>
            <a:r>
              <a:rPr lang="en-IN" dirty="0" err="1" smtClean="0">
                <a:solidFill>
                  <a:srgbClr val="FFC000"/>
                </a:solidFill>
              </a:rPr>
              <a:t>Upgradation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dirty="0"/>
              <a:t>30 </a:t>
            </a:r>
            <a:r>
              <a:rPr lang="en-IN" dirty="0" smtClean="0"/>
              <a:t>branches in state headquarters</a:t>
            </a:r>
          </a:p>
          <a:p>
            <a:pPr marL="609539" lvl="1" indent="-609539">
              <a:buFont typeface="Wingdings" pitchFamily="2" charset="2"/>
              <a:buChar char="§"/>
            </a:pPr>
            <a:r>
              <a:rPr lang="en-IN" dirty="0"/>
              <a:t>Cutting edge lab facilities including BSL 3/4 </a:t>
            </a:r>
            <a:r>
              <a:rPr lang="en-IN" dirty="0" smtClean="0"/>
              <a:t>labs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New centres at NCDC</a:t>
            </a:r>
          </a:p>
          <a:p>
            <a:pPr lvl="1">
              <a:buFont typeface="Wingdings" pitchFamily="2" charset="2"/>
              <a:buChar char="§"/>
            </a:pPr>
            <a:r>
              <a:rPr lang="en-IN" dirty="0" smtClean="0"/>
              <a:t>Climate change and Health</a:t>
            </a:r>
          </a:p>
          <a:p>
            <a:pPr lvl="1">
              <a:buFont typeface="Wingdings" pitchFamily="2" charset="2"/>
              <a:buChar char="§"/>
            </a:pPr>
            <a:r>
              <a:rPr lang="en-IN" dirty="0" smtClean="0"/>
              <a:t>Non Communicable Diseases</a:t>
            </a:r>
          </a:p>
        </p:txBody>
      </p:sp>
    </p:spTree>
    <p:extLst>
      <p:ext uri="{BB962C8B-B14F-4D97-AF65-F5344CB8AC3E}">
        <p14:creationId xmlns:p14="http://schemas.microsoft.com/office/powerpoint/2010/main" val="12105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C000"/>
                </a:solidFill>
              </a:rPr>
              <a:t>International Cooperation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dirty="0" smtClean="0"/>
              <a:t>NCDC IHR focal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GDD Centre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WHO Collaboration Centre</a:t>
            </a:r>
          </a:p>
          <a:p>
            <a:pPr lvl="1">
              <a:buFont typeface="Wingdings" pitchFamily="2" charset="2"/>
              <a:buChar char="§"/>
            </a:pPr>
            <a:r>
              <a:rPr lang="en-IN" dirty="0" smtClean="0"/>
              <a:t>Rabies</a:t>
            </a:r>
          </a:p>
          <a:p>
            <a:pPr lvl="1">
              <a:buFont typeface="Wingdings" pitchFamily="2" charset="2"/>
              <a:buChar char="§"/>
            </a:pPr>
            <a:r>
              <a:rPr lang="en-IN" dirty="0" smtClean="0"/>
              <a:t>Epidemiology and Training</a:t>
            </a:r>
          </a:p>
          <a:p>
            <a:pPr lvl="1">
              <a:buFont typeface="Wingdings" pitchFamily="2" charset="2"/>
              <a:buChar char="§"/>
            </a:pPr>
            <a:r>
              <a:rPr lang="en-IN" dirty="0" smtClean="0"/>
              <a:t>Polio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141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Lessons Learnt- NCDC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IN" b="1" dirty="0">
                <a:ea typeface="+mn-ea"/>
                <a:cs typeface="+mn-cs"/>
              </a:rPr>
              <a:t>National Health System strengthening requires investment in Public </a:t>
            </a:r>
            <a:r>
              <a:rPr lang="en-IN" b="1">
                <a:ea typeface="+mn-ea"/>
                <a:cs typeface="+mn-cs"/>
              </a:rPr>
              <a:t>Health </a:t>
            </a:r>
            <a:r>
              <a:rPr lang="en-IN" b="1" smtClean="0">
                <a:ea typeface="+mn-ea"/>
                <a:cs typeface="+mn-cs"/>
              </a:rPr>
              <a:t>Institutions  </a:t>
            </a:r>
            <a:endParaRPr lang="en-IN" b="1" dirty="0">
              <a:ea typeface="+mn-ea"/>
              <a:cs typeface="+mn-cs"/>
            </a:endParaRPr>
          </a:p>
          <a:p>
            <a:pPr lvl="1">
              <a:buFont typeface="Wingdings" pitchFamily="2" charset="2"/>
              <a:buChar char="§"/>
            </a:pPr>
            <a:r>
              <a:rPr lang="en-IN" b="1" dirty="0">
                <a:ea typeface="+mn-ea"/>
                <a:cs typeface="+mn-cs"/>
              </a:rPr>
              <a:t>Multidisciplinary </a:t>
            </a:r>
            <a:r>
              <a:rPr lang="en-IN" b="1" dirty="0" smtClean="0">
                <a:ea typeface="+mn-ea"/>
                <a:cs typeface="+mn-cs"/>
              </a:rPr>
              <a:t>workforce</a:t>
            </a:r>
            <a:endParaRPr lang="en-IN" b="1" dirty="0">
              <a:ea typeface="+mn-ea"/>
              <a:cs typeface="+mn-cs"/>
            </a:endParaRPr>
          </a:p>
          <a:p>
            <a:pPr lvl="1">
              <a:buFont typeface="Wingdings" pitchFamily="2" charset="2"/>
              <a:buChar char="§"/>
            </a:pPr>
            <a:r>
              <a:rPr lang="en-IN" b="1" dirty="0">
                <a:ea typeface="+mn-ea"/>
                <a:cs typeface="+mn-cs"/>
              </a:rPr>
              <a:t>Strong surveillance system</a:t>
            </a:r>
          </a:p>
          <a:p>
            <a:pPr lvl="1">
              <a:buFont typeface="Wingdings" pitchFamily="2" charset="2"/>
              <a:buChar char="§"/>
            </a:pPr>
            <a:r>
              <a:rPr lang="en-IN" b="1" dirty="0">
                <a:ea typeface="+mn-ea"/>
                <a:cs typeface="+mn-cs"/>
              </a:rPr>
              <a:t>Mandate should evolve with changing epidemiology of disease</a:t>
            </a:r>
          </a:p>
          <a:p>
            <a:pPr lvl="1">
              <a:buFont typeface="Wingdings" pitchFamily="2" charset="2"/>
              <a:buChar char="§"/>
            </a:pPr>
            <a:r>
              <a:rPr lang="en-IN" b="1" dirty="0">
                <a:ea typeface="+mn-ea"/>
                <a:cs typeface="+mn-cs"/>
              </a:rPr>
              <a:t>International cooperation</a:t>
            </a:r>
          </a:p>
        </p:txBody>
      </p:sp>
    </p:spTree>
    <p:extLst>
      <p:ext uri="{BB962C8B-B14F-4D97-AF65-F5344CB8AC3E}">
        <p14:creationId xmlns:p14="http://schemas.microsoft.com/office/powerpoint/2010/main" val="153825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Thanks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60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  <a:effectLst/>
              </a:rPr>
              <a:t>Background</a:t>
            </a:r>
            <a:endParaRPr lang="en-IN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7"/>
            <a:ext cx="10972800" cy="49831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N" sz="3200" dirty="0" smtClean="0"/>
              <a:t>Population </a:t>
            </a:r>
            <a:r>
              <a:rPr lang="en-IN" sz="3200" dirty="0"/>
              <a:t>of India </a:t>
            </a:r>
            <a:r>
              <a:rPr lang="en-IN" sz="3200" dirty="0" smtClean="0"/>
              <a:t>more than 1 Billion</a:t>
            </a:r>
          </a:p>
          <a:p>
            <a:pPr>
              <a:buFont typeface="Arial" pitchFamily="34" charset="0"/>
              <a:buChar char="•"/>
            </a:pPr>
            <a:r>
              <a:rPr lang="en-IN" sz="3200" dirty="0" smtClean="0"/>
              <a:t>Huge unmet public health needs</a:t>
            </a:r>
          </a:p>
          <a:p>
            <a:pPr lvl="1">
              <a:buFont typeface="Arial" pitchFamily="34" charset="0"/>
              <a:buChar char="•"/>
            </a:pPr>
            <a:r>
              <a:rPr lang="en-IN" sz="3200" dirty="0" smtClean="0"/>
              <a:t>New infectious diseases</a:t>
            </a:r>
          </a:p>
          <a:p>
            <a:pPr lvl="1">
              <a:buFont typeface="Arial" pitchFamily="34" charset="0"/>
              <a:buChar char="•"/>
            </a:pPr>
            <a:r>
              <a:rPr lang="en-IN" sz="3200" dirty="0" smtClean="0"/>
              <a:t>Burden of non- communicable diseases</a:t>
            </a:r>
          </a:p>
          <a:p>
            <a:pPr lvl="1">
              <a:buFont typeface="Arial" pitchFamily="34" charset="0"/>
              <a:buChar char="•"/>
            </a:pPr>
            <a:r>
              <a:rPr lang="en-IN" sz="3200" dirty="0" smtClean="0"/>
              <a:t>Diseases related to climate change, urbanization</a:t>
            </a:r>
          </a:p>
          <a:p>
            <a:pPr>
              <a:buFont typeface="Arial" pitchFamily="34" charset="0"/>
              <a:buChar char="•"/>
            </a:pPr>
            <a:r>
              <a:rPr lang="en-IN" sz="3200" dirty="0" smtClean="0"/>
              <a:t>National Centre for Disease Control (NCDC) provides technical leadership to advance policy change to maximize health</a:t>
            </a:r>
          </a:p>
          <a:p>
            <a:pPr>
              <a:buFont typeface="Arial" pitchFamily="34" charset="0"/>
              <a:buChar char="•"/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3994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  <a:effectLst/>
              </a:rPr>
              <a:t>Evolution of NCDC</a:t>
            </a:r>
            <a:endParaRPr lang="en-IN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181600"/>
          </a:xfrm>
        </p:spPr>
        <p:txBody>
          <a:bodyPr/>
          <a:lstStyle/>
          <a:p>
            <a:pPr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800" dirty="0"/>
              <a:t>Originated as Central Malaria Bureau, 1909 </a:t>
            </a:r>
          </a:p>
          <a:p>
            <a:pPr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800" dirty="0"/>
              <a:t>National Institute of Communicable Diseases 1963</a:t>
            </a:r>
          </a:p>
          <a:p>
            <a:pPr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800" dirty="0"/>
              <a:t>Expanded mandate, multidisciplinary team, NCDC, 2009</a:t>
            </a:r>
          </a:p>
          <a:p>
            <a:pPr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800" dirty="0"/>
              <a:t>Nodal agency for Epidemiology training, IHR, Integrated Disease Surveillance Program (IDSP), STH, AMR, Viral Hepatitis, Rabies Control, NCDs  and Environment Health </a:t>
            </a:r>
          </a:p>
          <a:p>
            <a:pPr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800" dirty="0"/>
              <a:t>Under oversight of Director General of Health Services, Ministry of Health and Family Welfare (MOHFW)</a:t>
            </a:r>
          </a:p>
          <a:p>
            <a:pPr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800" dirty="0"/>
              <a:t>Director serves as administrative and technical head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9322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  <a:effectLst/>
              </a:rPr>
              <a:t/>
            </a:r>
            <a:br>
              <a:rPr lang="en-IN" dirty="0" smtClean="0">
                <a:solidFill>
                  <a:srgbClr val="FFC000"/>
                </a:solidFill>
                <a:effectLst/>
              </a:rPr>
            </a:br>
            <a:r>
              <a:rPr lang="en-IN" dirty="0" smtClean="0">
                <a:solidFill>
                  <a:srgbClr val="FFC000"/>
                </a:solidFill>
                <a:effectLst/>
              </a:rPr>
              <a:t>Public Health Impact</a:t>
            </a:r>
            <a:br>
              <a:rPr lang="en-IN" dirty="0" smtClean="0">
                <a:solidFill>
                  <a:srgbClr val="FFC000"/>
                </a:solidFill>
                <a:effectLst/>
              </a:rPr>
            </a:br>
            <a:r>
              <a:rPr lang="en-IN" sz="4267" dirty="0">
                <a:solidFill>
                  <a:srgbClr val="FFC000"/>
                </a:solidFill>
                <a:effectLst/>
              </a:rPr>
              <a:t>Eradication of Communicable Diseases</a:t>
            </a:r>
            <a:r>
              <a:rPr lang="en-IN" dirty="0" smtClean="0">
                <a:solidFill>
                  <a:srgbClr val="FFC000"/>
                </a:solidFill>
                <a:effectLst/>
              </a:rPr>
              <a:t/>
            </a:r>
            <a:br>
              <a:rPr lang="en-IN" dirty="0" smtClean="0">
                <a:solidFill>
                  <a:srgbClr val="FFC000"/>
                </a:solidFill>
                <a:effectLst/>
              </a:rPr>
            </a:br>
            <a:endParaRPr lang="en-IN" dirty="0">
              <a:solidFill>
                <a:srgbClr val="FFC000"/>
              </a:solidFill>
              <a:effectLst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600201"/>
            <a:ext cx="10972800" cy="4525963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IN" sz="3200" dirty="0" smtClean="0"/>
              <a:t> Use epidemiology tools to provide strategic inputs for programme implementation</a:t>
            </a:r>
          </a:p>
          <a:p>
            <a:pPr lvl="1">
              <a:buFont typeface="Wingdings" pitchFamily="2" charset="2"/>
              <a:buChar char="§"/>
            </a:pPr>
            <a:r>
              <a:rPr lang="en-IN" sz="3200" dirty="0" smtClean="0"/>
              <a:t> Country-wide surveillance and surveys</a:t>
            </a:r>
          </a:p>
          <a:p>
            <a:pPr lvl="1">
              <a:buFont typeface="Wingdings" pitchFamily="2" charset="2"/>
              <a:buChar char="§"/>
            </a:pPr>
            <a:r>
              <a:rPr lang="en-IN" sz="3200" dirty="0"/>
              <a:t> </a:t>
            </a:r>
            <a:r>
              <a:rPr lang="en-IN" sz="3200" dirty="0" smtClean="0"/>
              <a:t>Diseases eradicated</a:t>
            </a:r>
          </a:p>
          <a:p>
            <a:pPr lvl="2">
              <a:buFont typeface="Wingdings" pitchFamily="2" charset="2"/>
              <a:buChar char="§"/>
            </a:pPr>
            <a:r>
              <a:rPr lang="en-IN" sz="2400" dirty="0" smtClean="0"/>
              <a:t>Smallpox</a:t>
            </a:r>
          </a:p>
          <a:p>
            <a:pPr lvl="2">
              <a:buFont typeface="Wingdings" pitchFamily="2" charset="2"/>
              <a:buChar char="§"/>
            </a:pPr>
            <a:r>
              <a:rPr lang="en-IN" sz="2400" dirty="0" err="1" smtClean="0"/>
              <a:t>Guineaworm</a:t>
            </a:r>
            <a:endParaRPr lang="en-IN" sz="2400" dirty="0" smtClean="0"/>
          </a:p>
          <a:p>
            <a:pPr lvl="2">
              <a:buFont typeface="Wingdings" pitchFamily="2" charset="2"/>
              <a:buChar char="§"/>
            </a:pPr>
            <a:r>
              <a:rPr lang="en-IN" sz="2400" dirty="0" smtClean="0"/>
              <a:t>Yaws</a:t>
            </a:r>
          </a:p>
          <a:p>
            <a:pPr lvl="2">
              <a:buFont typeface="Wingdings" pitchFamily="2" charset="2"/>
              <a:buChar char="§"/>
            </a:pPr>
            <a:r>
              <a:rPr lang="en-IN" sz="2400" dirty="0" smtClean="0"/>
              <a:t>Polio</a:t>
            </a:r>
          </a:p>
          <a:p>
            <a:pPr lvl="1"/>
            <a:endParaRPr lang="en-IN" sz="3200" dirty="0" smtClean="0"/>
          </a:p>
          <a:p>
            <a:pPr>
              <a:buFont typeface="Wingdings" pitchFamily="2" charset="2"/>
              <a:buChar char="§"/>
            </a:pPr>
            <a:endParaRPr lang="en-IN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712" y="2124076"/>
            <a:ext cx="2153288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733" y="4114800"/>
            <a:ext cx="2599267" cy="26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Tanzin\Desktop\Ima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54" y="3916365"/>
            <a:ext cx="559928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1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>
                <a:solidFill>
                  <a:srgbClr val="FFC000"/>
                </a:solidFill>
              </a:rPr>
              <a:t/>
            </a:r>
            <a:br>
              <a:rPr lang="en-IN" sz="3600" dirty="0">
                <a:solidFill>
                  <a:srgbClr val="FFC000"/>
                </a:solidFill>
              </a:rPr>
            </a:br>
            <a:r>
              <a:rPr lang="en-IN" sz="3600" dirty="0">
                <a:solidFill>
                  <a:srgbClr val="FFC000"/>
                </a:solidFill>
              </a:rPr>
              <a:t>Public Health Impact</a:t>
            </a:r>
            <a:br>
              <a:rPr lang="en-IN" sz="3600" dirty="0">
                <a:solidFill>
                  <a:srgbClr val="FFC000"/>
                </a:solidFill>
              </a:rPr>
            </a:br>
            <a:r>
              <a:rPr lang="en-IN" sz="3600" dirty="0">
                <a:solidFill>
                  <a:srgbClr val="FFC000"/>
                </a:solidFill>
              </a:rPr>
              <a:t>Respond to Health Challenges </a:t>
            </a:r>
            <a:r>
              <a:rPr lang="en-IN" sz="3600" dirty="0">
                <a:solidFill>
                  <a:srgbClr val="FFC000"/>
                </a:solidFill>
                <a:effectLst/>
              </a:rPr>
              <a:t>– </a:t>
            </a:r>
            <a:r>
              <a:rPr lang="en-IN" sz="3600" dirty="0">
                <a:solidFill>
                  <a:srgbClr val="FFC000"/>
                </a:solidFill>
              </a:rPr>
              <a:t>recent example</a:t>
            </a:r>
            <a:r>
              <a:rPr lang="en-IN" dirty="0">
                <a:solidFill>
                  <a:srgbClr val="FFC000"/>
                </a:solidFill>
              </a:rPr>
              <a:t/>
            </a:r>
            <a:br>
              <a:rPr lang="en-IN" dirty="0">
                <a:solidFill>
                  <a:srgbClr val="FFC000"/>
                </a:solidFill>
              </a:rPr>
            </a:br>
            <a:endParaRPr lang="en-IN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1600201"/>
            <a:ext cx="4673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sz="3200" dirty="0" err="1"/>
              <a:t>Nipah</a:t>
            </a:r>
            <a:r>
              <a:rPr lang="en-IN" sz="3200" dirty="0"/>
              <a:t> outbreak May 2018: NCDC established facility based surveillance, contact tracing, </a:t>
            </a:r>
            <a:r>
              <a:rPr lang="en-IN" sz="3200" dirty="0" err="1"/>
              <a:t>epi</a:t>
            </a:r>
            <a:r>
              <a:rPr lang="en-IN" sz="3200" dirty="0"/>
              <a:t> investigation</a:t>
            </a:r>
          </a:p>
          <a:p>
            <a:pPr>
              <a:buFont typeface="Wingdings" pitchFamily="2" charset="2"/>
              <a:buChar char="§"/>
            </a:pPr>
            <a:r>
              <a:rPr lang="en-IN" sz="3200" dirty="0"/>
              <a:t>Outbreak contained in fortnight, n=19, CFR= 89.5%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3"/>
            <a:ext cx="7301445" cy="32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4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4500" y="76200"/>
            <a:ext cx="10972800" cy="1143000"/>
          </a:xfrm>
        </p:spPr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Data – The New Age Gold</a:t>
            </a:r>
            <a:endParaRPr lang="en-IN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93" y="1066810"/>
            <a:ext cx="6265331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" y="1066800"/>
            <a:ext cx="650526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9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 dirty="0" smtClean="0">
                <a:solidFill>
                  <a:srgbClr val="FFC000"/>
                </a:solidFill>
                <a:effectLst/>
              </a:rPr>
              <a:t>NCDC</a:t>
            </a:r>
            <a:r>
              <a:rPr lang="en-IN" sz="4800" dirty="0">
                <a:solidFill>
                  <a:srgbClr val="FFC000"/>
                </a:solidFill>
              </a:rPr>
              <a:t> </a:t>
            </a:r>
            <a:r>
              <a:rPr lang="en-IN" sz="4800" dirty="0">
                <a:solidFill>
                  <a:srgbClr val="FFC000"/>
                </a:solidFill>
                <a:effectLst/>
              </a:rPr>
              <a:t>–</a:t>
            </a:r>
            <a:r>
              <a:rPr lang="en-IN" sz="4800" dirty="0" smtClean="0">
                <a:solidFill>
                  <a:srgbClr val="FFC000"/>
                </a:solidFill>
                <a:effectLst/>
              </a:rPr>
              <a:t> Nodal Agency </a:t>
            </a:r>
            <a:br>
              <a:rPr lang="en-IN" sz="4800" dirty="0" smtClean="0">
                <a:solidFill>
                  <a:srgbClr val="FFC000"/>
                </a:solidFill>
                <a:effectLst/>
              </a:rPr>
            </a:br>
            <a:r>
              <a:rPr lang="en-IN" sz="4000" dirty="0">
                <a:solidFill>
                  <a:srgbClr val="FFC000"/>
                </a:solidFill>
                <a:effectLst/>
              </a:rPr>
              <a:t>Integrated Disease Surveillance Programme</a:t>
            </a:r>
            <a:endParaRPr lang="en-IN" sz="480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" y="1524000"/>
            <a:ext cx="53848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sz="3200" dirty="0"/>
              <a:t>Origin 2004</a:t>
            </a:r>
          </a:p>
          <a:p>
            <a:pPr>
              <a:buFont typeface="Wingdings" pitchFamily="2" charset="2"/>
              <a:buChar char="§"/>
            </a:pPr>
            <a:r>
              <a:rPr lang="en-IN" sz="3200" dirty="0"/>
              <a:t>Decentralized surveillance system for epidemic prone diseases</a:t>
            </a:r>
          </a:p>
          <a:p>
            <a:pPr>
              <a:buFont typeface="Wingdings" pitchFamily="2" charset="2"/>
              <a:buChar char="§"/>
            </a:pPr>
            <a:r>
              <a:rPr lang="en-IN" sz="3200" dirty="0"/>
              <a:t>Reaches to more than 600 districts and below</a:t>
            </a:r>
          </a:p>
          <a:p>
            <a:pPr>
              <a:buFont typeface="Wingdings" pitchFamily="2" charset="2"/>
              <a:buChar char="§"/>
            </a:pPr>
            <a:r>
              <a:rPr lang="en-IN" sz="3200" dirty="0"/>
              <a:t>Mix of paper and electronic reporting</a:t>
            </a:r>
          </a:p>
          <a:p>
            <a:pPr>
              <a:buFont typeface="Wingdings" pitchFamily="2" charset="2"/>
              <a:buChar char="§"/>
            </a:pPr>
            <a:r>
              <a:rPr lang="en-IN" sz="3200" dirty="0"/>
              <a:t>More than 20 diseases/ syndromes under surveillance</a:t>
            </a:r>
          </a:p>
          <a:p>
            <a:endParaRPr lang="en-IN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65" y="2362209"/>
            <a:ext cx="6902768" cy="311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4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 dirty="0" smtClean="0"/>
              <a:t>Integrated Health Information Portal</a:t>
            </a:r>
            <a:endParaRPr lang="en-IN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dirty="0"/>
              <a:t>NCDC spearheading creation of interoperable health records which can be made available and accessible throughout the country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524000"/>
            <a:ext cx="551148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84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  <a:effectLst/>
              </a:rPr>
              <a:t>Public Health Workforce  </a:t>
            </a:r>
            <a:br>
              <a:rPr lang="en-IN" dirty="0" smtClean="0">
                <a:solidFill>
                  <a:srgbClr val="FFC000"/>
                </a:solidFill>
                <a:effectLst/>
              </a:rPr>
            </a:br>
            <a:r>
              <a:rPr lang="en-IN" sz="4800" dirty="0">
                <a:solidFill>
                  <a:srgbClr val="FFC000"/>
                </a:solidFill>
                <a:effectLst/>
              </a:rPr>
              <a:t>India Epidemic Intelligence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71137"/>
            <a:ext cx="53848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sz="2400" dirty="0"/>
              <a:t>Flagship Field Epidemiology Training in collaboration with CDC Atlanta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/>
              <a:t>Epidemiology skill building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/>
              <a:t>Consequential epidemiology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/>
              <a:t>6 cohorts trained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/>
              <a:t>Average class size 15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/>
              <a:t>Trained officers serve in State health departments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0" y="1600201"/>
            <a:ext cx="53509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347201" y="4724401"/>
          <a:ext cx="1538154" cy="1230630"/>
        </p:xfrm>
        <a:graphic>
          <a:graphicData uri="http://schemas.openxmlformats.org/drawingml/2006/table">
            <a:tbl>
              <a:tblPr/>
              <a:tblGrid>
                <a:gridCol w="820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8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No. of investigations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 to 2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Yellow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 to 4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Orange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 to 6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Green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 to 8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Blue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 to 10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Brown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0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Widescreen</PresentationFormat>
  <Paragraphs>79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Open Sans</vt:lpstr>
      <vt:lpstr>Wingdings</vt:lpstr>
      <vt:lpstr>ヒラギノ角ゴ Pro W3</vt:lpstr>
      <vt:lpstr>Default Design</vt:lpstr>
      <vt:lpstr>       National Centre for Disease Control-  Looking Back at our  Creation Story: Lessons Learnt Dr Sujeet K Singh Director, NCDC Directorate General of Health Services,  Ministry of Health &amp; Family Welfare  Government of India     </vt:lpstr>
      <vt:lpstr>Background</vt:lpstr>
      <vt:lpstr>Evolution of NCDC</vt:lpstr>
      <vt:lpstr> Public Health Impact Eradication of Communicable Diseases </vt:lpstr>
      <vt:lpstr> Public Health Impact Respond to Health Challenges – recent example </vt:lpstr>
      <vt:lpstr>Data – The New Age Gold</vt:lpstr>
      <vt:lpstr>NCDC – Nodal Agency  Integrated Disease Surveillance Programme</vt:lpstr>
      <vt:lpstr>Integrated Health Information Portal</vt:lpstr>
      <vt:lpstr>Public Health Workforce   India Epidemic Intelligence Service</vt:lpstr>
      <vt:lpstr>PowerPoint Presentation</vt:lpstr>
      <vt:lpstr>NCDC Upgradation</vt:lpstr>
      <vt:lpstr>International Cooperation</vt:lpstr>
      <vt:lpstr>Lessons Learnt- NCDC</vt:lpstr>
      <vt:lpstr>Thanks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Centre for Disease Control-  Looking Back at our  Creation Story: Lessons Learnt Dr Sujeet K Singh Director, NCDC Directorate General of Health Services,  Ministry of Health &amp; Family Welfare  Government of India</dc:title>
  <dc:creator>Van Rooi, Stormm</dc:creator>
  <cp:lastModifiedBy>Van Rooi, Stormm</cp:lastModifiedBy>
  <cp:revision>2</cp:revision>
  <dcterms:created xsi:type="dcterms:W3CDTF">2018-11-28T17:40:09Z</dcterms:created>
  <dcterms:modified xsi:type="dcterms:W3CDTF">2018-11-28T17:40:38Z</dcterms:modified>
</cp:coreProperties>
</file>