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63" r:id="rId2"/>
  </p:sldMasterIdLst>
  <p:notesMasterIdLst>
    <p:notesMasterId r:id="rId15"/>
  </p:notesMasterIdLst>
  <p:sldIdLst>
    <p:sldId id="686" r:id="rId3"/>
    <p:sldId id="258" r:id="rId4"/>
    <p:sldId id="269" r:id="rId5"/>
    <p:sldId id="280" r:id="rId6"/>
    <p:sldId id="271" r:id="rId7"/>
    <p:sldId id="272" r:id="rId8"/>
    <p:sldId id="629" r:id="rId9"/>
    <p:sldId id="292" r:id="rId10"/>
    <p:sldId id="293" r:id="rId11"/>
    <p:sldId id="276" r:id="rId12"/>
    <p:sldId id="352" r:id="rId13"/>
    <p:sldId id="290" r:id="rId14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tendees and Agenda" id="{B2F35287-A5EC-473E-8856-21CE55AE6183}">
          <p14:sldIdLst/>
        </p14:section>
        <p14:section name="Surveillance Team Strategy" id="{F64055F3-E624-495A-B9B7-A86B13E2234C}">
          <p14:sldIdLst/>
        </p14:section>
        <p14:section name="CHAMPS Update" id="{093E94BB-1646-4148-9542-F277853156AB}">
          <p14:sldIdLst>
            <p14:sldId id="686"/>
            <p14:sldId id="258"/>
            <p14:sldId id="269"/>
            <p14:sldId id="280"/>
            <p14:sldId id="271"/>
            <p14:sldId id="272"/>
            <p14:sldId id="629"/>
            <p14:sldId id="292"/>
            <p14:sldId id="293"/>
            <p14:sldId id="276"/>
            <p14:sldId id="35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48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orient="horz" pos="308">
          <p15:clr>
            <a:srgbClr val="A4A3A4"/>
          </p15:clr>
        </p15:guide>
        <p15:guide id="5" orient="horz" pos="3178">
          <p15:clr>
            <a:srgbClr val="A4A3A4"/>
          </p15:clr>
        </p15:guide>
        <p15:guide id="6" orient="horz" pos="924">
          <p15:clr>
            <a:srgbClr val="A4A3A4"/>
          </p15:clr>
        </p15:guide>
        <p15:guide id="7" orient="horz" pos="1623">
          <p15:clr>
            <a:srgbClr val="A4A3A4"/>
          </p15:clr>
        </p15:guide>
        <p15:guide id="8" pos="3881">
          <p15:clr>
            <a:srgbClr val="A4A3A4"/>
          </p15:clr>
        </p15:guide>
        <p15:guide id="9" pos="2220">
          <p15:clr>
            <a:srgbClr val="A4A3A4"/>
          </p15:clr>
        </p15:guide>
        <p15:guide id="10" pos="230">
          <p15:clr>
            <a:srgbClr val="A4A3A4"/>
          </p15:clr>
        </p15:guide>
        <p15:guide id="11" pos="5488">
          <p15:clr>
            <a:srgbClr val="A4A3A4"/>
          </p15:clr>
        </p15:guide>
        <p15:guide id="12" pos="2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Banke" initials="KB" lastIdx="34" clrIdx="0">
    <p:extLst>
      <p:ext uri="{19B8F6BF-5375-455C-9EA6-DF929625EA0E}">
        <p15:presenceInfo xmlns:p15="http://schemas.microsoft.com/office/powerpoint/2012/main" userId="S-1-5-21-1229272821-879983540-682003330-400154" providerId="AD"/>
      </p:ext>
    </p:extLst>
  </p:cmAuthor>
  <p:cmAuthor id="2" name="Abby Mayer (BCG Secondment)" initials="AM(S" lastIdx="42" clrIdx="1">
    <p:extLst>
      <p:ext uri="{19B8F6BF-5375-455C-9EA6-DF929625EA0E}">
        <p15:presenceInfo xmlns:p15="http://schemas.microsoft.com/office/powerpoint/2012/main" userId="S-1-5-21-1229272821-879983540-682003330-404028" providerId="AD"/>
      </p:ext>
    </p:extLst>
  </p:cmAuthor>
  <p:cmAuthor id="3" name="Scott Dowell" initials="SD" lastIdx="22" clrIdx="2">
    <p:extLst>
      <p:ext uri="{19B8F6BF-5375-455C-9EA6-DF929625EA0E}">
        <p15:presenceInfo xmlns:p15="http://schemas.microsoft.com/office/powerpoint/2012/main" userId="S-1-5-21-1229272821-879983540-682003330-353691" providerId="AD"/>
      </p:ext>
    </p:extLst>
  </p:cmAuthor>
  <p:cmAuthor id="4" name="Kathryn" initials="K" lastIdx="14" clrIdx="3">
    <p:extLst>
      <p:ext uri="{19B8F6BF-5375-455C-9EA6-DF929625EA0E}">
        <p15:presenceInfo xmlns:p15="http://schemas.microsoft.com/office/powerpoint/2012/main" userId="Kathry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1373" y="58"/>
      </p:cViewPr>
      <p:guideLst>
        <p:guide orient="horz" pos="624"/>
        <p:guide orient="horz" pos="448"/>
        <p:guide orient="horz" pos="2957"/>
        <p:guide orient="horz" pos="308"/>
        <p:guide orient="horz" pos="3178"/>
        <p:guide orient="horz" pos="924"/>
        <p:guide orient="horz" pos="1623"/>
        <p:guide pos="3881"/>
        <p:guide pos="2220"/>
        <p:guide pos="230"/>
        <p:guide pos="5488"/>
        <p:guide pos="23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Dowell" userId="dbe9ee4b-bcd1-49d1-9738-507b28716621" providerId="ADAL" clId="{3AD40785-74C6-4F7A-92C7-A7BD153031CA}"/>
    <pc:docChg chg="custSel addSld modSld sldOrd">
      <pc:chgData name="Scott Dowell" userId="dbe9ee4b-bcd1-49d1-9738-507b28716621" providerId="ADAL" clId="{3AD40785-74C6-4F7A-92C7-A7BD153031CA}" dt="2018-11-05T14:41:45.986" v="341" actId="1037"/>
      <pc:docMkLst>
        <pc:docMk/>
      </pc:docMkLst>
      <pc:sldChg chg="modTransition">
        <pc:chgData name="Scott Dowell" userId="dbe9ee4b-bcd1-49d1-9738-507b28716621" providerId="ADAL" clId="{3AD40785-74C6-4F7A-92C7-A7BD153031CA}" dt="2018-11-05T14:02:51.947" v="25"/>
        <pc:sldMkLst>
          <pc:docMk/>
          <pc:sldMk cId="1388985677" sldId="258"/>
        </pc:sldMkLst>
      </pc:sldChg>
      <pc:sldChg chg="modTransition">
        <pc:chgData name="Scott Dowell" userId="dbe9ee4b-bcd1-49d1-9738-507b28716621" providerId="ADAL" clId="{3AD40785-74C6-4F7A-92C7-A7BD153031CA}" dt="2018-11-05T14:02:51.947" v="25"/>
        <pc:sldMkLst>
          <pc:docMk/>
          <pc:sldMk cId="2588384717" sldId="269"/>
        </pc:sldMkLst>
      </pc:sldChg>
      <pc:sldChg chg="modTransition">
        <pc:chgData name="Scott Dowell" userId="dbe9ee4b-bcd1-49d1-9738-507b28716621" providerId="ADAL" clId="{3AD40785-74C6-4F7A-92C7-A7BD153031CA}" dt="2018-11-05T14:02:51.947" v="25"/>
        <pc:sldMkLst>
          <pc:docMk/>
          <pc:sldMk cId="1281863329" sldId="271"/>
        </pc:sldMkLst>
      </pc:sldChg>
      <pc:sldChg chg="modSp modTransition">
        <pc:chgData name="Scott Dowell" userId="dbe9ee4b-bcd1-49d1-9738-507b28716621" providerId="ADAL" clId="{3AD40785-74C6-4F7A-92C7-A7BD153031CA}" dt="2018-11-05T14:02:51.947" v="25"/>
        <pc:sldMkLst>
          <pc:docMk/>
          <pc:sldMk cId="170486108" sldId="272"/>
        </pc:sldMkLst>
        <pc:spChg chg="mod">
          <ac:chgData name="Scott Dowell" userId="dbe9ee4b-bcd1-49d1-9738-507b28716621" providerId="ADAL" clId="{3AD40785-74C6-4F7A-92C7-A7BD153031CA}" dt="2018-11-05T12:58:20.527" v="6" actId="1076"/>
          <ac:spMkLst>
            <pc:docMk/>
            <pc:sldMk cId="170486108" sldId="272"/>
            <ac:spMk id="4" creationId="{00000000-0000-0000-0000-000000000000}"/>
          </ac:spMkLst>
        </pc:spChg>
      </pc:sldChg>
      <pc:sldChg chg="modSp modTransition">
        <pc:chgData name="Scott Dowell" userId="dbe9ee4b-bcd1-49d1-9738-507b28716621" providerId="ADAL" clId="{3AD40785-74C6-4F7A-92C7-A7BD153031CA}" dt="2018-11-05T14:02:51.947" v="25"/>
        <pc:sldMkLst>
          <pc:docMk/>
          <pc:sldMk cId="2039770728" sldId="276"/>
        </pc:sldMkLst>
        <pc:spChg chg="mod">
          <ac:chgData name="Scott Dowell" userId="dbe9ee4b-bcd1-49d1-9738-507b28716621" providerId="ADAL" clId="{3AD40785-74C6-4F7A-92C7-A7BD153031CA}" dt="2018-11-05T12:59:29.263" v="24" actId="20577"/>
          <ac:spMkLst>
            <pc:docMk/>
            <pc:sldMk cId="2039770728" sldId="276"/>
            <ac:spMk id="2" creationId="{00000000-0000-0000-0000-000000000000}"/>
          </ac:spMkLst>
        </pc:spChg>
      </pc:sldChg>
      <pc:sldChg chg="modSp modTransition">
        <pc:chgData name="Scott Dowell" userId="dbe9ee4b-bcd1-49d1-9738-507b28716621" providerId="ADAL" clId="{3AD40785-74C6-4F7A-92C7-A7BD153031CA}" dt="2018-11-05T14:12:25.386" v="302" actId="6549"/>
        <pc:sldMkLst>
          <pc:docMk/>
          <pc:sldMk cId="244861127" sldId="280"/>
        </pc:sldMkLst>
        <pc:spChg chg="mod">
          <ac:chgData name="Scott Dowell" userId="dbe9ee4b-bcd1-49d1-9738-507b28716621" providerId="ADAL" clId="{3AD40785-74C6-4F7A-92C7-A7BD153031CA}" dt="2018-11-05T14:12:25.386" v="302" actId="6549"/>
          <ac:spMkLst>
            <pc:docMk/>
            <pc:sldMk cId="244861127" sldId="280"/>
            <ac:spMk id="347" creationId="{00000000-0000-0000-0000-000000000000}"/>
          </ac:spMkLst>
        </pc:spChg>
      </pc:sldChg>
      <pc:sldChg chg="delSp modSp add">
        <pc:chgData name="Scott Dowell" userId="dbe9ee4b-bcd1-49d1-9738-507b28716621" providerId="ADAL" clId="{3AD40785-74C6-4F7A-92C7-A7BD153031CA}" dt="2018-11-05T14:40:07.890" v="327" actId="478"/>
        <pc:sldMkLst>
          <pc:docMk/>
          <pc:sldMk cId="1609273467" sldId="290"/>
        </pc:sldMkLst>
        <pc:spChg chg="del">
          <ac:chgData name="Scott Dowell" userId="dbe9ee4b-bcd1-49d1-9738-507b28716621" providerId="ADAL" clId="{3AD40785-74C6-4F7A-92C7-A7BD153031CA}" dt="2018-11-05T14:40:07.890" v="327" actId="478"/>
          <ac:spMkLst>
            <pc:docMk/>
            <pc:sldMk cId="1609273467" sldId="290"/>
            <ac:spMk id="3" creationId="{C345EED8-6D17-4CDB-B34B-E37552BBE1FD}"/>
          </ac:spMkLst>
        </pc:spChg>
        <pc:spChg chg="mod">
          <ac:chgData name="Scott Dowell" userId="dbe9ee4b-bcd1-49d1-9738-507b28716621" providerId="ADAL" clId="{3AD40785-74C6-4F7A-92C7-A7BD153031CA}" dt="2018-11-05T14:39:26.809" v="309" actId="20577"/>
          <ac:spMkLst>
            <pc:docMk/>
            <pc:sldMk cId="1609273467" sldId="290"/>
            <ac:spMk id="5" creationId="{CE2CAD29-E780-4052-84C5-0AA050BEB5C3}"/>
          </ac:spMkLst>
        </pc:spChg>
        <pc:spChg chg="mod">
          <ac:chgData name="Scott Dowell" userId="dbe9ee4b-bcd1-49d1-9738-507b28716621" providerId="ADAL" clId="{3AD40785-74C6-4F7A-92C7-A7BD153031CA}" dt="2018-11-05T14:40:01.132" v="326" actId="1035"/>
          <ac:spMkLst>
            <pc:docMk/>
            <pc:sldMk cId="1609273467" sldId="290"/>
            <ac:spMk id="24" creationId="{2DE32998-1A91-4425-B01D-57033DC3EB95}"/>
          </ac:spMkLst>
        </pc:spChg>
      </pc:sldChg>
      <pc:sldChg chg="modTransition">
        <pc:chgData name="Scott Dowell" userId="dbe9ee4b-bcd1-49d1-9738-507b28716621" providerId="ADAL" clId="{3AD40785-74C6-4F7A-92C7-A7BD153031CA}" dt="2018-11-05T14:02:51.947" v="25"/>
        <pc:sldMkLst>
          <pc:docMk/>
          <pc:sldMk cId="4091612669" sldId="292"/>
        </pc:sldMkLst>
      </pc:sldChg>
      <pc:sldChg chg="modTransition">
        <pc:chgData name="Scott Dowell" userId="dbe9ee4b-bcd1-49d1-9738-507b28716621" providerId="ADAL" clId="{3AD40785-74C6-4F7A-92C7-A7BD153031CA}" dt="2018-11-05T14:02:51.947" v="25"/>
        <pc:sldMkLst>
          <pc:docMk/>
          <pc:sldMk cId="2659294222" sldId="293"/>
        </pc:sldMkLst>
      </pc:sldChg>
      <pc:sldChg chg="modSp add ord">
        <pc:chgData name="Scott Dowell" userId="dbe9ee4b-bcd1-49d1-9738-507b28716621" providerId="ADAL" clId="{3AD40785-74C6-4F7A-92C7-A7BD153031CA}" dt="2018-11-05T14:41:02.732" v="328"/>
        <pc:sldMkLst>
          <pc:docMk/>
          <pc:sldMk cId="3592559223" sldId="352"/>
        </pc:sldMkLst>
        <pc:spChg chg="mod">
          <ac:chgData name="Scott Dowell" userId="dbe9ee4b-bcd1-49d1-9738-507b28716621" providerId="ADAL" clId="{3AD40785-74C6-4F7A-92C7-A7BD153031CA}" dt="2018-11-05T14:05:58.068" v="30" actId="255"/>
          <ac:spMkLst>
            <pc:docMk/>
            <pc:sldMk cId="3592559223" sldId="352"/>
            <ac:spMk id="5" creationId="{9173C393-5B96-4CE7-A7EA-D16024005004}"/>
          </ac:spMkLst>
        </pc:spChg>
      </pc:sldChg>
      <pc:sldChg chg="modSp modTransition">
        <pc:chgData name="Scott Dowell" userId="dbe9ee4b-bcd1-49d1-9738-507b28716621" providerId="ADAL" clId="{3AD40785-74C6-4F7A-92C7-A7BD153031CA}" dt="2018-11-05T14:02:51.947" v="25"/>
        <pc:sldMkLst>
          <pc:docMk/>
          <pc:sldMk cId="3727054182" sldId="629"/>
        </pc:sldMkLst>
        <pc:spChg chg="mod">
          <ac:chgData name="Scott Dowell" userId="dbe9ee4b-bcd1-49d1-9738-507b28716621" providerId="ADAL" clId="{3AD40785-74C6-4F7A-92C7-A7BD153031CA}" dt="2018-11-05T12:59:03.603" v="18" actId="20577"/>
          <ac:spMkLst>
            <pc:docMk/>
            <pc:sldMk cId="3727054182" sldId="629"/>
            <ac:spMk id="14" creationId="{FA5C1E6B-F519-4F24-BBAB-C40612E48736}"/>
          </ac:spMkLst>
        </pc:spChg>
      </pc:sldChg>
      <pc:sldChg chg="addSp modSp modTransition">
        <pc:chgData name="Scott Dowell" userId="dbe9ee4b-bcd1-49d1-9738-507b28716621" providerId="ADAL" clId="{3AD40785-74C6-4F7A-92C7-A7BD153031CA}" dt="2018-11-05T14:41:45.986" v="341" actId="1037"/>
        <pc:sldMkLst>
          <pc:docMk/>
          <pc:sldMk cId="1847898498" sldId="686"/>
        </pc:sldMkLst>
        <pc:spChg chg="add mod">
          <ac:chgData name="Scott Dowell" userId="dbe9ee4b-bcd1-49d1-9738-507b28716621" providerId="ADAL" clId="{3AD40785-74C6-4F7A-92C7-A7BD153031CA}" dt="2018-11-05T14:11:24.679" v="295" actId="1076"/>
          <ac:spMkLst>
            <pc:docMk/>
            <pc:sldMk cId="1847898498" sldId="686"/>
            <ac:spMk id="2" creationId="{A509597A-3786-40B1-BA7E-EA474977A134}"/>
          </ac:spMkLst>
        </pc:spChg>
        <pc:spChg chg="add mod">
          <ac:chgData name="Scott Dowell" userId="dbe9ee4b-bcd1-49d1-9738-507b28716621" providerId="ADAL" clId="{3AD40785-74C6-4F7A-92C7-A7BD153031CA}" dt="2018-11-05T14:41:45.986" v="341" actId="1037"/>
          <ac:spMkLst>
            <pc:docMk/>
            <pc:sldMk cId="1847898498" sldId="686"/>
            <ac:spMk id="4" creationId="{33D6CC60-D9A6-445C-AC89-99A9C5DD8836}"/>
          </ac:spMkLst>
        </pc:spChg>
        <pc:picChg chg="mod">
          <ac:chgData name="Scott Dowell" userId="dbe9ee4b-bcd1-49d1-9738-507b28716621" providerId="ADAL" clId="{3AD40785-74C6-4F7A-92C7-A7BD153031CA}" dt="2018-11-05T14:11:21.850" v="294" actId="1038"/>
          <ac:picMkLst>
            <pc:docMk/>
            <pc:sldMk cId="1847898498" sldId="686"/>
            <ac:picMk id="3" creationId="{E98A7517-F677-4702-BB06-CC434C51DD7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693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EF909FD9-F8D0-4B9E-A0F9-7CE0EB15AC0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69" y="4467701"/>
            <a:ext cx="5589263" cy="3655537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693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7658F3D2-CFF1-45D2-8A0A-8BACB405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380E1-6F64-4006-A50B-D30DF1C92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Histopathology example: bacterial pneumonia</a:t>
            </a:r>
          </a:p>
          <a:p>
            <a:r>
              <a:rPr lang="en-IN"/>
              <a:t>IHC</a:t>
            </a:r>
            <a:r>
              <a:rPr lang="en-IN" baseline="0"/>
              <a:t> example: Fatal Spotted Fever Rickettsiosis </a:t>
            </a:r>
            <a:r>
              <a:rPr lang="en-US">
                <a:effectLst/>
              </a:rPr>
              <a:t>and </a:t>
            </a:r>
            <a:r>
              <a:rPr lang="en-US" err="1">
                <a:effectLst/>
              </a:rPr>
              <a:t>rickettsial</a:t>
            </a:r>
            <a:r>
              <a:rPr lang="en-US">
                <a:effectLst/>
              </a:rPr>
              <a:t> antigens (red) in </a:t>
            </a:r>
            <a:r>
              <a:rPr lang="en-US" err="1">
                <a:effectLst/>
              </a:rPr>
              <a:t>Kupffer</a:t>
            </a:r>
            <a:r>
              <a:rPr lang="en-US">
                <a:effectLst/>
              </a:rPr>
              <a:t> cells in liver</a:t>
            </a:r>
            <a:r>
              <a:rPr lang="en-IN" baseline="0"/>
              <a:t>, Kenya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5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9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Laser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focus on child mortality</a:t>
            </a:r>
          </a:p>
          <a:p>
            <a:pPr rtl="0" fontAlgn="ctr"/>
            <a:r>
              <a:rPr lang="en-US" sz="9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Central component: CHAMPS – first of its kind histopathology based determination of child mortality</a:t>
            </a:r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3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4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114B4-F198-4DD4-AF58-82F2CA6ED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0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5607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26536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249028"/>
            <a:ext cx="8272212" cy="50208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0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497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451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487" y="1380820"/>
            <a:ext cx="4146234" cy="301496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7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451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6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2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8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6"/>
            <a:ext cx="8482004" cy="52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5706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0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18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365760" y="1208485"/>
            <a:ext cx="4114800" cy="3550719"/>
          </a:xfrm>
          <a:prstGeom prst="rect">
            <a:avLst/>
          </a:prstGeom>
        </p:spPr>
        <p:txBody>
          <a:bodyPr lIns="0" tIns="0" rIns="0" bIns="0"/>
          <a:lstStyle>
            <a:lvl1pPr marL="0" indent="-137160">
              <a:spcBef>
                <a:spcPts val="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429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48006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◦"/>
              <a:defRPr sz="1200" baseline="0">
                <a:solidFill>
                  <a:schemeClr val="tx1"/>
                </a:solidFill>
              </a:defRPr>
            </a:lvl3pPr>
            <a:lvl4pPr marL="6858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89154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097280" indent="-1714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/>
            </a:lvl6pPr>
            <a:lvl7pPr marL="1303020">
              <a:spcBef>
                <a:spcPts val="0"/>
              </a:spcBef>
              <a:spcAft>
                <a:spcPts val="450"/>
              </a:spcAft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21762"/>
            <a:ext cx="8412480" cy="352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586966"/>
            <a:ext cx="841248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7"/>
          </p:nvPr>
        </p:nvSpPr>
        <p:spPr>
          <a:xfrm>
            <a:off x="4663440" y="1208485"/>
            <a:ext cx="4114800" cy="3550719"/>
          </a:xfrm>
          <a:prstGeom prst="rect">
            <a:avLst/>
          </a:prstGeom>
        </p:spPr>
        <p:txBody>
          <a:bodyPr lIns="0" tIns="0" rIns="0" bIns="0"/>
          <a:lstStyle>
            <a:lvl1pPr marL="0" indent="-137160">
              <a:spcBef>
                <a:spcPts val="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429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48006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◦"/>
              <a:defRPr sz="1200" baseline="0">
                <a:solidFill>
                  <a:schemeClr val="tx1"/>
                </a:solidFill>
              </a:defRPr>
            </a:lvl3pPr>
            <a:lvl4pPr marL="6858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89154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097280" indent="-1714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/>
            </a:lvl6pPr>
            <a:lvl7pPr marL="1303020">
              <a:spcBef>
                <a:spcPts val="0"/>
              </a:spcBef>
              <a:spcAft>
                <a:spcPts val="450"/>
              </a:spcAft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8854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586966"/>
            <a:ext cx="841248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21762"/>
            <a:ext cx="8412480" cy="352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3528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5760" y="1208485"/>
            <a:ext cx="8412480" cy="3550719"/>
          </a:xfrm>
          <a:prstGeom prst="rect">
            <a:avLst/>
          </a:prstGeom>
        </p:spPr>
        <p:txBody>
          <a:bodyPr lIns="0" tIns="0" rIns="0" bIns="0"/>
          <a:lstStyle>
            <a:lvl1pPr marL="0" indent="-137160">
              <a:spcBef>
                <a:spcPts val="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429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48006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◦"/>
              <a:defRPr sz="1200" baseline="0">
                <a:solidFill>
                  <a:schemeClr val="tx1"/>
                </a:solidFill>
              </a:defRPr>
            </a:lvl3pPr>
            <a:lvl4pPr marL="6858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89154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097280" indent="-1714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/>
            </a:lvl6pPr>
            <a:lvl7pPr marL="1303020">
              <a:spcBef>
                <a:spcPts val="0"/>
              </a:spcBef>
              <a:spcAft>
                <a:spcPts val="450"/>
              </a:spcAft>
              <a:defRPr sz="12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21762"/>
            <a:ext cx="8412480" cy="352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586966"/>
            <a:ext cx="841248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793298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" y="221762"/>
            <a:ext cx="8412480" cy="93314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5"/>
          </p:nvPr>
        </p:nvSpPr>
        <p:spPr>
          <a:xfrm>
            <a:off x="365760" y="1208485"/>
            <a:ext cx="8412480" cy="3550719"/>
          </a:xfrm>
          <a:prstGeom prst="rect">
            <a:avLst/>
          </a:prstGeom>
        </p:spPr>
        <p:txBody>
          <a:bodyPr lIns="0" tIns="0" rIns="0" bIns="0"/>
          <a:lstStyle>
            <a:lvl1pPr marL="0" indent="-137160">
              <a:spcBef>
                <a:spcPts val="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429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48006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◦"/>
              <a:defRPr sz="1200" baseline="0">
                <a:solidFill>
                  <a:schemeClr val="tx1"/>
                </a:solidFill>
              </a:defRPr>
            </a:lvl3pPr>
            <a:lvl4pPr marL="68580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891540" indent="-1524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097280" indent="-1714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/>
            </a:lvl6pPr>
            <a:lvl7pPr marL="1303020">
              <a:spcBef>
                <a:spcPts val="0"/>
              </a:spcBef>
              <a:spcAft>
                <a:spcPts val="450"/>
              </a:spcAft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4217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5761" y="221762"/>
            <a:ext cx="5394960" cy="932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5761" y="1208485"/>
            <a:ext cx="5394960" cy="3551615"/>
          </a:xfrm>
        </p:spPr>
        <p:txBody>
          <a:bodyPr/>
          <a:lstStyle>
            <a:lvl1pPr>
              <a:tabLst>
                <a:tab pos="2828925" algn="r"/>
              </a:tabLst>
              <a:defRPr/>
            </a:lvl1pPr>
            <a:lvl2pPr>
              <a:tabLst>
                <a:tab pos="2828925" algn="r"/>
              </a:tabLst>
              <a:defRPr/>
            </a:lvl2pPr>
            <a:lvl3pPr>
              <a:tabLst>
                <a:tab pos="2828925" algn="r"/>
              </a:tabLst>
              <a:defRPr/>
            </a:lvl3pPr>
            <a:lvl4pPr>
              <a:tabLst>
                <a:tab pos="2828925" algn="r"/>
              </a:tabLst>
              <a:defRPr/>
            </a:lvl4pPr>
            <a:lvl5pPr>
              <a:tabLst>
                <a:tab pos="2828925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464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221762"/>
            <a:ext cx="8412480" cy="93314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200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977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390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/>
              <a:t>Insert bullet list at full-width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272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3768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8931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3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9344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7719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12192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11925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12192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24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9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A7517-F677-4702-BB06-CC434C51D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6038" y="1001422"/>
            <a:ext cx="5349366" cy="4012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9597A-3786-40B1-BA7E-EA474977A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4" y="266556"/>
            <a:ext cx="8245162" cy="4427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CHAMPS and </a:t>
            </a:r>
            <a:r>
              <a:rPr lang="en-US" sz="3200" dirty="0" err="1">
                <a:solidFill>
                  <a:schemeClr val="tx1"/>
                </a:solidFill>
              </a:rPr>
              <a:t>comsa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D6CC60-D9A6-445C-AC89-99A9C5DD8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374" y="915618"/>
            <a:ext cx="3242493" cy="3001752"/>
          </a:xfrm>
        </p:spPr>
        <p:txBody>
          <a:bodyPr>
            <a:no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Ianphi</a:t>
            </a:r>
            <a:r>
              <a:rPr lang="en-US" sz="1600" dirty="0">
                <a:solidFill>
                  <a:schemeClr val="tx1"/>
                </a:solidFill>
              </a:rPr>
              <a:t> Annual meeting 2018</a:t>
            </a:r>
          </a:p>
          <a:p>
            <a:r>
              <a:rPr lang="en-US" sz="1600" dirty="0">
                <a:solidFill>
                  <a:schemeClr val="tx1"/>
                </a:solidFill>
              </a:rPr>
              <a:t>Scott F Dowell, MD MPH</a:t>
            </a:r>
          </a:p>
          <a:p>
            <a:r>
              <a:rPr lang="en-US" sz="1600" dirty="0">
                <a:solidFill>
                  <a:schemeClr val="tx1"/>
                </a:solidFill>
              </a:rPr>
              <a:t>Bill and Melinda Gates Foundation </a:t>
            </a:r>
          </a:p>
        </p:txBody>
      </p:sp>
    </p:spTree>
    <p:extLst>
      <p:ext uri="{BB962C8B-B14F-4D97-AF65-F5344CB8AC3E}">
        <p14:creationId xmlns:p14="http://schemas.microsoft.com/office/powerpoint/2010/main" val="184789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5"/>
            <a:ext cx="8272212" cy="438718"/>
          </a:xfrm>
        </p:spPr>
        <p:txBody>
          <a:bodyPr>
            <a:normAutofit/>
          </a:bodyPr>
          <a:lstStyle/>
          <a:p>
            <a:r>
              <a:rPr lang="en-US" dirty="0"/>
              <a:t>Champs Data access – launched November 2018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9030" y="1302384"/>
            <a:ext cx="3777925" cy="3369364"/>
          </a:xfrm>
        </p:spPr>
        <p:txBody>
          <a:bodyPr anchor="t">
            <a:normAutofit fontScale="85000" lnSpcReduction="10000"/>
          </a:bodyPr>
          <a:lstStyle/>
          <a:p>
            <a:r>
              <a:rPr lang="en-US" b="1" dirty="0"/>
              <a:t>How current are the data?</a:t>
            </a:r>
            <a:endParaRPr lang="en-US" dirty="0"/>
          </a:p>
          <a:p>
            <a:pPr marL="169863" lvl="0" indent="0">
              <a:buNone/>
            </a:pPr>
            <a:r>
              <a:rPr lang="en-US" dirty="0"/>
              <a:t>CHAMPS is an operational surveillance system and targets 120 days from the time of death for cases to be complete and publicly available.  Data will be refreshed monthly.</a:t>
            </a:r>
          </a:p>
          <a:p>
            <a:r>
              <a:rPr lang="en-US" b="1" dirty="0"/>
              <a:t>How do I request access to data?</a:t>
            </a:r>
            <a:endParaRPr lang="en-US" dirty="0"/>
          </a:p>
          <a:p>
            <a:pPr marL="169863" lvl="0" indent="0">
              <a:buNone/>
            </a:pPr>
            <a:r>
              <a:rPr lang="en-US" dirty="0"/>
              <a:t>De-identified, case-level data will be available through an online, self-service portal.  Users will need to register and agree to an end-user license agreement and HIPAA Limited datasets will require an additional Data Use Agreement. Some data like high resolution slide images will be available on request. </a:t>
            </a:r>
          </a:p>
          <a:p>
            <a:r>
              <a:rPr lang="en-US" b="1" dirty="0"/>
              <a:t>What if I need help interpreting the data?</a:t>
            </a:r>
            <a:endParaRPr lang="en-US" dirty="0"/>
          </a:p>
          <a:p>
            <a:pPr marL="169863" lvl="0" indent="0">
              <a:buNone/>
            </a:pPr>
            <a:r>
              <a:rPr lang="en-US" dirty="0"/>
              <a:t>Data specification documentation is available for all datasets.  Although CHAMPS is not organized to support all requests, it is open to collaborating on a number of topics.  Additionally, manuscripts based on CHAMPS data should be shared prior to submission to any peer-reviewed journals for an opportunity to provide comments.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905C1C-D3B8-4E6B-AF90-BFC4DF840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05311"/>
              </p:ext>
            </p:extLst>
          </p:nvPr>
        </p:nvGraphicFramePr>
        <p:xfrm>
          <a:off x="4218709" y="1108365"/>
          <a:ext cx="4566057" cy="377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768">
                  <a:extLst>
                    <a:ext uri="{9D8B030D-6E8A-4147-A177-3AD203B41FA5}">
                      <a16:colId xmlns:a16="http://schemas.microsoft.com/office/drawing/2014/main" val="3613464739"/>
                    </a:ext>
                  </a:extLst>
                </a:gridCol>
                <a:gridCol w="734949">
                  <a:extLst>
                    <a:ext uri="{9D8B030D-6E8A-4147-A177-3AD203B41FA5}">
                      <a16:colId xmlns:a16="http://schemas.microsoft.com/office/drawing/2014/main" val="493331101"/>
                    </a:ext>
                  </a:extLst>
                </a:gridCol>
                <a:gridCol w="734949">
                  <a:extLst>
                    <a:ext uri="{9D8B030D-6E8A-4147-A177-3AD203B41FA5}">
                      <a16:colId xmlns:a16="http://schemas.microsoft.com/office/drawing/2014/main" val="4093601727"/>
                    </a:ext>
                  </a:extLst>
                </a:gridCol>
                <a:gridCol w="734949">
                  <a:extLst>
                    <a:ext uri="{9D8B030D-6E8A-4147-A177-3AD203B41FA5}">
                      <a16:colId xmlns:a16="http://schemas.microsoft.com/office/drawing/2014/main" val="3670102407"/>
                    </a:ext>
                  </a:extLst>
                </a:gridCol>
                <a:gridCol w="735442">
                  <a:extLst>
                    <a:ext uri="{9D8B030D-6E8A-4147-A177-3AD203B41FA5}">
                      <a16:colId xmlns:a16="http://schemas.microsoft.com/office/drawing/2014/main" val="3603260292"/>
                    </a:ext>
                  </a:extLst>
                </a:gridCol>
              </a:tblGrid>
              <a:tr h="366375">
                <a:tc>
                  <a:txBody>
                    <a:bodyPr/>
                    <a:lstStyle/>
                    <a:p>
                      <a:endParaRPr lang="en-US" sz="60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Level 1 </a:t>
                      </a:r>
                      <a:br>
                        <a:rPr lang="en-US" sz="600" baseline="0" dirty="0">
                          <a:effectLst/>
                        </a:rPr>
                      </a:br>
                      <a:r>
                        <a:rPr lang="en-US" sz="600" baseline="0" dirty="0">
                          <a:effectLst/>
                        </a:rPr>
                        <a:t>Access Rights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Level 2 </a:t>
                      </a:r>
                      <a:br>
                        <a:rPr lang="en-US" sz="600" baseline="0" dirty="0">
                          <a:effectLst/>
                        </a:rPr>
                      </a:br>
                      <a:r>
                        <a:rPr lang="en-US" sz="600" baseline="0" dirty="0">
                          <a:effectLst/>
                        </a:rPr>
                        <a:t>Access Rights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Level 3</a:t>
                      </a:r>
                      <a:br>
                        <a:rPr lang="en-US" sz="600" baseline="0" dirty="0">
                          <a:effectLst/>
                        </a:rPr>
                      </a:br>
                      <a:r>
                        <a:rPr lang="en-US" sz="600" baseline="0" dirty="0">
                          <a:effectLst/>
                        </a:rPr>
                        <a:t>Access Rights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Level 4 </a:t>
                      </a:r>
                      <a:br>
                        <a:rPr lang="en-US" sz="600" baseline="0" dirty="0">
                          <a:effectLst/>
                        </a:rPr>
                      </a:br>
                      <a:r>
                        <a:rPr lang="en-US" sz="600" baseline="0" dirty="0">
                          <a:effectLst/>
                        </a:rPr>
                        <a:t>Access Rights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1032750295"/>
                  </a:ext>
                </a:extLst>
              </a:tr>
              <a:tr h="10098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Fully Public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Online Registration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Data Use Agreement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IRB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627560158"/>
                  </a:ext>
                </a:extLst>
              </a:tr>
              <a:tr h="10098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Instant Access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Instant Access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48-72 </a:t>
                      </a:r>
                      <a:r>
                        <a:rPr lang="en-US" sz="600" baseline="0" dirty="0" err="1">
                          <a:effectLst/>
                        </a:rPr>
                        <a:t>hrs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aseline="0" dirty="0">
                          <a:effectLst/>
                        </a:rPr>
                        <a:t>3+ </a:t>
                      </a:r>
                      <a:r>
                        <a:rPr lang="en-US" sz="600" baseline="0" dirty="0" err="1">
                          <a:effectLst/>
                        </a:rPr>
                        <a:t>mo</a:t>
                      </a:r>
                      <a:endParaRPr lang="en-US" sz="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962189647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Summary data visualizations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382873178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Demographic data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3897370694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 err="1">
                          <a:effectLst/>
                        </a:rPr>
                        <a:t>DeCoDe</a:t>
                      </a:r>
                      <a:r>
                        <a:rPr lang="en-US" sz="700" b="0" dirty="0">
                          <a:effectLst/>
                        </a:rPr>
                        <a:t> causal chain data 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383021581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Laboratory data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+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3741265071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Child and maternal clinical records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+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2587685210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Verbal autopsy data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+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1407049226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Digitized laboratory slides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+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2502192215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Additional lab technician annotations 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233898243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Exact and actual dates in case data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518146033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Exact geo-location in case data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3652209211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Photos of subjects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399302788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Free-text fields (clinical notes, VA) </a:t>
                      </a:r>
                      <a:endParaRPr lang="en-U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02" marR="29902" marT="0" marB="0" anchor="ctr"/>
                </a:tc>
                <a:extLst>
                  <a:ext uri="{0D108BD9-81ED-4DB2-BD59-A6C34878D82A}">
                    <a16:rowId xmlns:a16="http://schemas.microsoft.com/office/drawing/2014/main" val="27337232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4A8E9DF-428F-4D28-94EA-2FA9065563EE}"/>
              </a:ext>
            </a:extLst>
          </p:cNvPr>
          <p:cNvSpPr/>
          <p:nvPr/>
        </p:nvSpPr>
        <p:spPr>
          <a:xfrm>
            <a:off x="4507581" y="4905109"/>
            <a:ext cx="29578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ym typeface="Wingdings" panose="05000000000000000000" pitchFamily="2" charset="2"/>
              </a:rPr>
              <a:t>+  </a:t>
            </a:r>
            <a:r>
              <a:rPr lang="en-US" sz="800" i="1" dirty="0">
                <a:sym typeface="Wingdings" panose="05000000000000000000" pitchFamily="2" charset="2"/>
              </a:rPr>
              <a:t>Available upon request, randomized date-shifting applied to data</a:t>
            </a:r>
            <a:endParaRPr lang="en-US" sz="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7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192520" y="1493829"/>
            <a:ext cx="2758964" cy="2758962"/>
          </a:xfrm>
          <a:prstGeom prst="ellipse">
            <a:avLst/>
          </a:prstGeom>
          <a:solidFill>
            <a:schemeClr val="tx2"/>
          </a:solidFill>
          <a:ln w="127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D955-8A8E-4F7E-B92D-B6AADDF883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73C393-5B96-4CE7-A7EA-D1602400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24237"/>
            <a:ext cx="9143999" cy="52318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CHAMPS/COMSA?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4007" y="2139137"/>
            <a:ext cx="16560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Precise &amp; </a:t>
            </a:r>
          </a:p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Scalable</a:t>
            </a:r>
          </a:p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Mortality </a:t>
            </a:r>
          </a:p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Surveillance</a:t>
            </a:r>
          </a:p>
        </p:txBody>
      </p:sp>
      <p:sp>
        <p:nvSpPr>
          <p:cNvPr id="8" name="ee4pContent2"/>
          <p:cNvSpPr txBox="1"/>
          <p:nvPr>
            <p:custDataLst>
              <p:tags r:id="rId3"/>
            </p:custDataLst>
          </p:nvPr>
        </p:nvSpPr>
        <p:spPr>
          <a:xfrm>
            <a:off x="488398" y="2089131"/>
            <a:ext cx="2263166" cy="1800493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–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</a:rPr>
              <a:t>CHAMPS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Child Health and Mortality Prevention Surveillance</a:t>
            </a:r>
          </a:p>
          <a:p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High-precision cause of death identification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Fine-grained data on causes of death among children under five, supported by analyzing samples collected using the Minimally Invasive Tissue Sampling (MITS) procedure.</a:t>
            </a:r>
          </a:p>
        </p:txBody>
      </p:sp>
      <p:sp>
        <p:nvSpPr>
          <p:cNvPr id="9" name="ee4pContent2"/>
          <p:cNvSpPr txBox="1"/>
          <p:nvPr>
            <p:custDataLst>
              <p:tags r:id="rId4"/>
            </p:custDataLst>
          </p:nvPr>
        </p:nvSpPr>
        <p:spPr>
          <a:xfrm>
            <a:off x="6415833" y="2089131"/>
            <a:ext cx="2263166" cy="1800493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–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</a:rPr>
              <a:t>COMSA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Countrywide Mortality Surveillance for Action</a:t>
            </a:r>
          </a:p>
          <a:p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Representative sample to provide high quality information on births and deaths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A robust sample registration system that captures the data that allows for calculation of mortality rates, birth rates, and cause-specific mortality fractions at the national and sub-national levels.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2865447"/>
            <a:ext cx="2947407" cy="0"/>
          </a:xfrm>
          <a:prstGeom prst="line">
            <a:avLst/>
          </a:prstGeom>
          <a:ln w="19050" cmpd="sng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6594" y="2865447"/>
            <a:ext cx="2947407" cy="0"/>
          </a:xfrm>
          <a:prstGeom prst="line">
            <a:avLst/>
          </a:prstGeom>
          <a:ln w="19050" cmpd="sng"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DC7D76-A498-4701-9196-98D3743BB2BE}"/>
              </a:ext>
            </a:extLst>
          </p:cNvPr>
          <p:cNvSpPr txBox="1"/>
          <p:nvPr/>
        </p:nvSpPr>
        <p:spPr>
          <a:xfrm>
            <a:off x="0" y="0"/>
            <a:ext cx="2165279" cy="30008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latin typeface="+mj-lt"/>
              </a:rPr>
              <a:t>CHAMPS and COMSA</a:t>
            </a:r>
          </a:p>
        </p:txBody>
      </p:sp>
    </p:spTree>
    <p:extLst>
      <p:ext uri="{BB962C8B-B14F-4D97-AF65-F5344CB8AC3E}">
        <p14:creationId xmlns:p14="http://schemas.microsoft.com/office/powerpoint/2010/main" val="35925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3CFC9-7703-477E-9743-C67FF4B4D7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2CAD29-E780-4052-84C5-0AA050BE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comsa</a:t>
            </a:r>
            <a:r>
              <a:rPr lang="en-US" dirty="0">
                <a:solidFill>
                  <a:schemeClr val="tx1"/>
                </a:solidFill>
              </a:rPr>
              <a:t> demonstration projects - Mozambique and Sierra </a:t>
            </a:r>
            <a:r>
              <a:rPr lang="en-US" dirty="0" err="1">
                <a:solidFill>
                  <a:schemeClr val="tx1"/>
                </a:solidFill>
              </a:rPr>
              <a:t>leone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F0F8E-7DEB-4EBF-8CC9-4B0BDCB67506}"/>
              </a:ext>
            </a:extLst>
          </p:cNvPr>
          <p:cNvGrpSpPr/>
          <p:nvPr/>
        </p:nvGrpSpPr>
        <p:grpSpPr>
          <a:xfrm>
            <a:off x="5781601" y="1007815"/>
            <a:ext cx="2913136" cy="3736985"/>
            <a:chOff x="7084349" y="74067"/>
            <a:chExt cx="5166181" cy="67238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841F3D-53E7-4EB1-B107-E8BCABA03755}"/>
                </a:ext>
              </a:extLst>
            </p:cNvPr>
            <p:cNvGrpSpPr/>
            <p:nvPr/>
          </p:nvGrpSpPr>
          <p:grpSpPr>
            <a:xfrm>
              <a:off x="7084349" y="74067"/>
              <a:ext cx="5166181" cy="6723879"/>
              <a:chOff x="7084349" y="74067"/>
              <a:chExt cx="5166181" cy="672387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10E4946-C206-4EBE-9989-3943DA22B601}"/>
                  </a:ext>
                </a:extLst>
              </p:cNvPr>
              <p:cNvGrpSpPr/>
              <p:nvPr/>
            </p:nvGrpSpPr>
            <p:grpSpPr>
              <a:xfrm>
                <a:off x="7084349" y="74067"/>
                <a:ext cx="5166181" cy="6723879"/>
                <a:chOff x="7084349" y="74067"/>
                <a:chExt cx="5166181" cy="6723879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55825026-A99B-4D1A-8634-88CB0FBFAC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84349" y="74067"/>
                  <a:ext cx="4870384" cy="6723879"/>
                </a:xfrm>
                <a:prstGeom prst="rect">
                  <a:avLst/>
                </a:prstGeom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DD96819-4209-42C0-AFC0-DF89946FD228}"/>
                    </a:ext>
                  </a:extLst>
                </p:cNvPr>
                <p:cNvSpPr/>
                <p:nvPr/>
              </p:nvSpPr>
              <p:spPr>
                <a:xfrm>
                  <a:off x="9832204" y="3961224"/>
                  <a:ext cx="265350" cy="230602"/>
                </a:xfrm>
                <a:custGeom>
                  <a:avLst/>
                  <a:gdLst>
                    <a:gd name="connsiteX0" fmla="*/ 0 w 197025"/>
                    <a:gd name="connsiteY0" fmla="*/ 45468 h 181870"/>
                    <a:gd name="connsiteX1" fmla="*/ 70727 w 197025"/>
                    <a:gd name="connsiteY1" fmla="*/ 181870 h 181870"/>
                    <a:gd name="connsiteX2" fmla="*/ 181869 w 197025"/>
                    <a:gd name="connsiteY2" fmla="*/ 171766 h 181870"/>
                    <a:gd name="connsiteX3" fmla="*/ 197025 w 197025"/>
                    <a:gd name="connsiteY3" fmla="*/ 40416 h 181870"/>
                    <a:gd name="connsiteX4" fmla="*/ 121246 w 197025"/>
                    <a:gd name="connsiteY4" fmla="*/ 0 h 181870"/>
                    <a:gd name="connsiteX5" fmla="*/ 0 w 197025"/>
                    <a:gd name="connsiteY5" fmla="*/ 45468 h 18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025" h="181870">
                      <a:moveTo>
                        <a:pt x="0" y="45468"/>
                      </a:moveTo>
                      <a:lnTo>
                        <a:pt x="70727" y="181870"/>
                      </a:lnTo>
                      <a:lnTo>
                        <a:pt x="181869" y="171766"/>
                      </a:lnTo>
                      <a:lnTo>
                        <a:pt x="197025" y="40416"/>
                      </a:lnTo>
                      <a:lnTo>
                        <a:pt x="121246" y="0"/>
                      </a:lnTo>
                      <a:lnTo>
                        <a:pt x="0" y="45468"/>
                      </a:lnTo>
                      <a:close/>
                    </a:path>
                  </a:pathLst>
                </a:custGeom>
                <a:solidFill>
                  <a:srgbClr val="4AE42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800"/>
                </a:p>
              </p:txBody>
            </p:sp>
            <p:sp>
              <p:nvSpPr>
                <p:cNvPr id="22" name="TextBox 13">
                  <a:extLst>
                    <a:ext uri="{FF2B5EF4-FFF2-40B4-BE49-F238E27FC236}">
                      <a16:creationId xmlns:a16="http://schemas.microsoft.com/office/drawing/2014/main" id="{90F64437-6176-4BDC-9C41-19A1BF84B400}"/>
                    </a:ext>
                  </a:extLst>
                </p:cNvPr>
                <p:cNvSpPr txBox="1"/>
                <p:nvPr/>
              </p:nvSpPr>
              <p:spPr>
                <a:xfrm>
                  <a:off x="10208579" y="3783897"/>
                  <a:ext cx="2041951" cy="564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800" dirty="0"/>
                    <a:t>COMSA cluster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F828CF-79E2-4C61-8CCF-42134C4E2B09}"/>
                  </a:ext>
                </a:extLst>
              </p:cNvPr>
              <p:cNvSpPr/>
              <p:nvPr/>
            </p:nvSpPr>
            <p:spPr>
              <a:xfrm>
                <a:off x="9832204" y="4422815"/>
                <a:ext cx="365760" cy="293570"/>
              </a:xfrm>
              <a:prstGeom prst="rect">
                <a:avLst/>
              </a:prstGeom>
              <a:solidFill>
                <a:srgbClr val="FFFF8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 dirty="0"/>
              </a:p>
            </p:txBody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7E70DDB6-E310-4D0C-880D-9B3EEDF439DE}"/>
                  </a:ext>
                </a:extLst>
              </p:cNvPr>
              <p:cNvSpPr txBox="1"/>
              <p:nvPr/>
            </p:nvSpPr>
            <p:spPr>
              <a:xfrm>
                <a:off x="10279702" y="4384933"/>
                <a:ext cx="1675028" cy="56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/>
                  <a:t>Phase I</a:t>
                </a: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E9A23700-7361-4687-9AFC-6A95473CE299}"/>
                  </a:ext>
                </a:extLst>
              </p:cNvPr>
              <p:cNvSpPr txBox="1"/>
              <p:nvPr/>
            </p:nvSpPr>
            <p:spPr>
              <a:xfrm>
                <a:off x="10234860" y="5114227"/>
                <a:ext cx="1719870" cy="56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/>
                  <a:t>Phase II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119E4E-B8F7-4052-AA87-84697431D9D8}"/>
                  </a:ext>
                </a:extLst>
              </p:cNvPr>
              <p:cNvSpPr/>
              <p:nvPr/>
            </p:nvSpPr>
            <p:spPr>
              <a:xfrm>
                <a:off x="9816163" y="5784783"/>
                <a:ext cx="365760" cy="2935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 dirty="0"/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C6F6D582-875A-4D4C-B9F2-B6333868C197}"/>
                  </a:ext>
                </a:extLst>
              </p:cNvPr>
              <p:cNvSpPr txBox="1"/>
              <p:nvPr/>
            </p:nvSpPr>
            <p:spPr>
              <a:xfrm>
                <a:off x="10238065" y="5714206"/>
                <a:ext cx="1716663" cy="887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/>
                  <a:t>Parks and reserves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198070-683A-43A5-9130-06BC4063165B}"/>
                </a:ext>
              </a:extLst>
            </p:cNvPr>
            <p:cNvSpPr/>
            <p:nvPr/>
          </p:nvSpPr>
          <p:spPr>
            <a:xfrm>
              <a:off x="9816163" y="5133475"/>
              <a:ext cx="365760" cy="293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E32998-1A91-4425-B01D-57033DC3EB95}"/>
              </a:ext>
            </a:extLst>
          </p:cNvPr>
          <p:cNvSpPr txBox="1"/>
          <p:nvPr/>
        </p:nvSpPr>
        <p:spPr>
          <a:xfrm>
            <a:off x="365124" y="1142949"/>
            <a:ext cx="5654076" cy="3425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6"/>
                </a:solidFill>
              </a:rPr>
              <a:t>Mozambique - 700 clusters of ~300 households each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900,000 people under surveillance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38,000 annual births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2,600 annual under-five deaths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Reporting births &amp; deaths in 5 Phase I provinces (2,803 births; 856 deaths)</a:t>
            </a:r>
            <a:endParaRPr lang="en-US" sz="12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highlight>
                  <a:srgbClr val="FFFFFF"/>
                </a:highlight>
              </a:rPr>
              <a:t>381 verbal autopsies completed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Household listing and enumeration in remaining 6 provinces with reporting of events underway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Social and behavioral science work initiated in </a:t>
            </a:r>
            <a:r>
              <a:rPr lang="en-US" sz="1200" dirty="0" err="1">
                <a:solidFill>
                  <a:schemeClr val="accent6"/>
                </a:solidFill>
              </a:rPr>
              <a:t>Zambezia</a:t>
            </a:r>
            <a:r>
              <a:rPr lang="en-US" sz="1200" dirty="0">
                <a:solidFill>
                  <a:schemeClr val="accent6"/>
                </a:solidFill>
              </a:rPr>
              <a:t> province to pave way for COMSA MITS (expected in Q1 2019)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Preliminary MITS-adjusted cause of death results expected by end of 2018 using statistical calibration models on COMSA VAs using CHAMPS MITS-VA pairs</a:t>
            </a:r>
          </a:p>
        </p:txBody>
      </p:sp>
    </p:spTree>
    <p:extLst>
      <p:ext uri="{BB962C8B-B14F-4D97-AF65-F5344CB8AC3E}">
        <p14:creationId xmlns:p14="http://schemas.microsoft.com/office/powerpoint/2010/main" val="16092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685783">
              <a:defRPr/>
            </a:pPr>
            <a:r>
              <a:rPr lang="en-US" sz="600" cap="none" spc="2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Bill &amp; Melinda Gates Foundation      |</a:t>
            </a:r>
            <a:endParaRPr lang="en-US" sz="600" cap="none" spc="2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783">
              <a:defRPr/>
            </a:pPr>
            <a:fld id="{D3F7C509-FEEF-45D3-B896-7C07814C0C13}" type="slidenum">
              <a:rPr lang="en-US" sz="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685783">
                <a:defRPr/>
              </a:pPr>
              <a:t>2</a:t>
            </a:fld>
            <a:endParaRPr lang="en-US" sz="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725" dirty="0"/>
              <a:t>Reminder of CHAMPS network objectives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0649" y="1138783"/>
            <a:ext cx="8519160" cy="3459515"/>
            <a:chOff x="516048" y="1695648"/>
            <a:chExt cx="11109960" cy="5104115"/>
          </a:xfrm>
        </p:grpSpPr>
        <p:sp>
          <p:nvSpPr>
            <p:cNvPr id="14" name="Rectangle 13"/>
            <p:cNvSpPr/>
            <p:nvPr/>
          </p:nvSpPr>
          <p:spPr>
            <a:xfrm>
              <a:off x="516048" y="3237984"/>
              <a:ext cx="11109960" cy="306847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GB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16048" y="1695648"/>
              <a:ext cx="11109960" cy="5104115"/>
              <a:chOff x="516048" y="1695648"/>
              <a:chExt cx="11109960" cy="510411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16048" y="1695648"/>
                <a:ext cx="11109960" cy="1625354"/>
                <a:chOff x="516048" y="1695648"/>
                <a:chExt cx="11109960" cy="1625354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16048" y="1720908"/>
                  <a:ext cx="11109960" cy="16000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>
                    <a:defRPr/>
                  </a:pPr>
                  <a:endParaRPr lang="en-US" sz="135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16048" y="1695648"/>
                  <a:ext cx="11109960" cy="2743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>
                    <a:defRPr/>
                  </a:pPr>
                  <a:endParaRPr lang="en-US" sz="135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601201" y="4350297"/>
                <a:ext cx="10391563" cy="2449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1005863" rtl="0" eaLnBrk="1" latinLnBrk="0" hangingPunct="1">
                  <a:spcBef>
                    <a:spcPts val="660"/>
                  </a:spcBef>
                  <a:spcAft>
                    <a:spcPts val="0"/>
                  </a:spcAft>
                  <a:buClr>
                    <a:srgbClr val="2F85AA"/>
                  </a:buClr>
                  <a:buFont typeface="Wingdings" pitchFamily="2" charset="2"/>
                  <a:buNone/>
                  <a:defRPr sz="1540" b="0" kern="1200" baseline="0">
                    <a:solidFill>
                      <a:schemeClr val="accent6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88600" indent="-188600" algn="l" defTabSz="1005863" rtl="0" eaLnBrk="1" latinLnBrk="0" hangingPunct="1">
                  <a:spcBef>
                    <a:spcPts val="660"/>
                  </a:spcBef>
                  <a:spcAft>
                    <a:spcPts val="0"/>
                  </a:spcAft>
                  <a:buClr>
                    <a:schemeClr val="accent3">
                      <a:lumMod val="75000"/>
                    </a:schemeClr>
                  </a:buClr>
                  <a:buFont typeface="Wingdings" panose="05000000000000000000" pitchFamily="2" charset="2"/>
                  <a:buChar char="§"/>
                  <a:defRPr sz="1430" kern="1200">
                    <a:solidFill>
                      <a:schemeClr val="accent6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377199" indent="-188600" algn="l" defTabSz="1005863" rtl="0" eaLnBrk="1" latinLnBrk="0" hangingPunct="1">
                  <a:spcBef>
                    <a:spcPts val="660"/>
                  </a:spcBef>
                  <a:spcAft>
                    <a:spcPts val="0"/>
                  </a:spcAft>
                  <a:buClr>
                    <a:srgbClr val="3086AB"/>
                  </a:buClr>
                  <a:buFont typeface="Arial" panose="020B0604020202020204" pitchFamily="34" charset="0"/>
                  <a:buChar char="•"/>
                  <a:tabLst/>
                  <a:defRPr sz="1320" kern="1200" baseline="0">
                    <a:solidFill>
                      <a:schemeClr val="accent6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567545" indent="-190347" algn="l" defTabSz="1005863" rtl="0" eaLnBrk="1" latinLnBrk="0" hangingPunct="1">
                  <a:spcBef>
                    <a:spcPts val="660"/>
                  </a:spcBef>
                  <a:spcAft>
                    <a:spcPts val="0"/>
                  </a:spcAft>
                  <a:buClr>
                    <a:schemeClr val="accent3">
                      <a:lumMod val="75000"/>
                    </a:schemeClr>
                  </a:buClr>
                  <a:buFont typeface="Arial" panose="020B0604020202020204" pitchFamily="34" charset="0"/>
                  <a:buChar char="-"/>
                  <a:tabLst/>
                  <a:defRPr sz="1210" kern="1200" baseline="0">
                    <a:solidFill>
                      <a:schemeClr val="accent6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756144" indent="-188600" algn="l" defTabSz="1005863" rtl="0" eaLnBrk="1" latinLnBrk="0" hangingPunct="1">
                  <a:spcBef>
                    <a:spcPts val="660"/>
                  </a:spcBef>
                  <a:spcAft>
                    <a:spcPts val="0"/>
                  </a:spcAft>
                  <a:buClr>
                    <a:schemeClr val="accent3">
                      <a:lumMod val="75000"/>
                    </a:schemeClr>
                  </a:buClr>
                  <a:buSzPct val="100000"/>
                  <a:buFont typeface="Arial" panose="020B0604020202020204" pitchFamily="34" charset="0"/>
                  <a:buChar char="◦"/>
                  <a:defRPr sz="1210" kern="1200" baseline="0">
                    <a:solidFill>
                      <a:schemeClr val="accent6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766123" indent="-251466" algn="l" defTabSz="10058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9054" indent="-251466" algn="l" defTabSz="10058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1986" indent="-251466" algn="l" defTabSz="10058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74917" indent="-251466" algn="l" defTabSz="10058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0299" lvl="1" indent="-130299" defTabSz="754361">
                  <a:spcBef>
                    <a:spcPts val="300"/>
                  </a:spcBef>
                  <a:spcAft>
                    <a:spcPts val="300"/>
                  </a:spcAft>
                  <a:buClr>
                    <a:srgbClr val="8CB7C7">
                      <a:lumMod val="75000"/>
                    </a:srgbClr>
                  </a:buCl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Arial "/>
                    <a:cs typeface="Calibri" panose="020F0502020204030204" pitchFamily="34" charset="0"/>
                  </a:rPr>
                  <a:t>Track incidence of cause-specific severe disease among children &lt; 5 years of age, including neonates</a:t>
                </a:r>
              </a:p>
              <a:p>
                <a:pPr marL="130299" lvl="1" indent="-130299" defTabSz="754361">
                  <a:spcBef>
                    <a:spcPts val="300"/>
                  </a:spcBef>
                  <a:spcAft>
                    <a:spcPts val="300"/>
                  </a:spcAft>
                  <a:buClr>
                    <a:srgbClr val="8CB7C7">
                      <a:lumMod val="75000"/>
                    </a:srgbClr>
                  </a:buCl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Arial "/>
                    <a:cs typeface="Calibri" panose="020F0502020204030204" pitchFamily="34" charset="0"/>
                  </a:rPr>
                  <a:t>Establish surveillance platform from which time limiting modules can be added to address epidemics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5668" y="2232085"/>
                <a:ext cx="1881543" cy="151299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4271" y="2232085"/>
                <a:ext cx="1345903" cy="1515913"/>
              </a:xfrm>
              <a:prstGeom prst="rect">
                <a:avLst/>
              </a:prstGeom>
              <a:ln w="6350">
                <a:solidFill>
                  <a:schemeClr val="accent6"/>
                </a:solidFill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01201" y="2578714"/>
                <a:ext cx="6324051" cy="8015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685783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Arial "/>
                  </a:rPr>
                  <a:t>To track </a:t>
                </a:r>
                <a:r>
                  <a:rPr lang="en-US" sz="1200" dirty="0">
                    <a:solidFill>
                      <a:srgbClr val="000000"/>
                    </a:solidFill>
                    <a:latin typeface="Arial "/>
                    <a:cs typeface="Calibri" panose="020F0502020204030204" pitchFamily="34" charset="0"/>
                  </a:rPr>
                  <a:t>causes of childhood death globally: Emphasizing high-mortality areas, focusing on preventable deaths, including neonatal deaths and stillbirths, prioritizing autopsies as the gold standard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01201" y="1787376"/>
                <a:ext cx="2523744" cy="699289"/>
                <a:chOff x="649796" y="1787376"/>
                <a:chExt cx="2402686" cy="699289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9796" y="2159897"/>
                  <a:ext cx="2402686" cy="326768"/>
                </a:xfrm>
                <a:prstGeom prst="homePlate">
                  <a:avLst>
                    <a:gd name="adj" fmla="val 38340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dir="1800000" rotWithShape="0">
                    <a:schemeClr val="bg1">
                      <a:alpha val="53000"/>
                    </a:scheme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34290" tIns="34290" rIns="34290" bIns="34290" rtlCol="0" anchor="ctr">
                  <a:noAutofit/>
                </a:bodyPr>
                <a:lstStyle/>
                <a:p>
                  <a:pPr defTabSz="685766">
                    <a:defRPr/>
                  </a:pPr>
                  <a:r>
                    <a:rPr lang="en-US" sz="1050" b="1" kern="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 Primary Objective:</a:t>
                  </a:r>
                </a:p>
              </p:txBody>
            </p:sp>
            <p:sp>
              <p:nvSpPr>
                <p:cNvPr id="4" name="Chevron 3"/>
                <p:cNvSpPr/>
                <p:nvPr/>
              </p:nvSpPr>
              <p:spPr>
                <a:xfrm>
                  <a:off x="2820536" y="1787376"/>
                  <a:ext cx="148997" cy="262880"/>
                </a:xfrm>
                <a:prstGeom prst="chevron">
                  <a:avLst>
                    <a:gd name="adj" fmla="val 560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>
                    <a:defRPr/>
                  </a:pPr>
                  <a:endParaRPr lang="en-US" sz="1350">
                    <a:solidFill>
                      <a:srgbClr val="59452A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01201" y="3321004"/>
                <a:ext cx="2522031" cy="823893"/>
                <a:chOff x="649796" y="1787376"/>
                <a:chExt cx="2402686" cy="82389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649796" y="2284500"/>
                  <a:ext cx="2402686" cy="326769"/>
                </a:xfrm>
                <a:prstGeom prst="homePlate">
                  <a:avLst>
                    <a:gd name="adj" fmla="val 38340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dir="1800000" rotWithShape="0">
                    <a:schemeClr val="bg1">
                      <a:alpha val="53000"/>
                    </a:scheme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34290" tIns="34290" rIns="34290" bIns="34290" rtlCol="0" anchor="ctr">
                  <a:noAutofit/>
                </a:bodyPr>
                <a:lstStyle/>
                <a:p>
                  <a:pPr defTabSz="685766">
                    <a:defRPr/>
                  </a:pPr>
                  <a:r>
                    <a:rPr lang="en-US" sz="1050" b="1" kern="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Secondary Objectives</a:t>
                  </a:r>
                </a:p>
              </p:txBody>
            </p:sp>
            <p:sp>
              <p:nvSpPr>
                <p:cNvPr id="24" name="Chevron 23"/>
                <p:cNvSpPr/>
                <p:nvPr/>
              </p:nvSpPr>
              <p:spPr>
                <a:xfrm>
                  <a:off x="2817475" y="1787376"/>
                  <a:ext cx="152059" cy="262880"/>
                </a:xfrm>
                <a:prstGeom prst="chevron">
                  <a:avLst>
                    <a:gd name="adj" fmla="val 559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>
                    <a:defRPr/>
                  </a:pPr>
                  <a:endParaRPr lang="en-US" sz="1350">
                    <a:solidFill>
                      <a:srgbClr val="59452A"/>
                    </a:solidFill>
                    <a:latin typeface="Arial"/>
                  </a:endParaRPr>
                </a:p>
              </p:txBody>
            </p:sp>
          </p:grpSp>
        </p:grpSp>
      </p:grpSp>
      <p:pic>
        <p:nvPicPr>
          <p:cNvPr id="26" name="Pictur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99" y="333901"/>
            <a:ext cx="2835311" cy="6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r="2302" b="13180"/>
          <a:stretch/>
        </p:blipFill>
        <p:spPr>
          <a:xfrm>
            <a:off x="5772548" y="1386909"/>
            <a:ext cx="1097279" cy="1097280"/>
          </a:xfrm>
          <a:prstGeom prst="ellipse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r="2302" b="13180"/>
          <a:stretch/>
        </p:blipFill>
        <p:spPr>
          <a:xfrm>
            <a:off x="3474713" y="1386909"/>
            <a:ext cx="1097279" cy="1097280"/>
          </a:xfrm>
          <a:prstGeom prst="ellipse">
            <a:avLst/>
          </a:prstGeom>
          <a:ln>
            <a:solidFill>
              <a:schemeClr val="accent5"/>
            </a:solidFill>
          </a:ln>
        </p:spPr>
      </p:pic>
      <p:sp>
        <p:nvSpPr>
          <p:cNvPr id="1041" name="Title 1"/>
          <p:cNvSpPr>
            <a:spLocks noGrp="1"/>
          </p:cNvSpPr>
          <p:nvPr>
            <p:ph type="title"/>
          </p:nvPr>
        </p:nvSpPr>
        <p:spPr>
          <a:xfrm>
            <a:off x="365127" y="231410"/>
            <a:ext cx="8629406" cy="52318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59452A"/>
                </a:solidFill>
                <a:latin typeface="Calibri" panose="020F0502020204030204" pitchFamily="34" charset="0"/>
              </a:rPr>
              <a:t>CHAMPS Lab testing: minimally invasive tissue sample (MITS) histopathology and </a:t>
            </a:r>
            <a:r>
              <a:rPr lang="en-US" b="1" dirty="0" err="1">
                <a:solidFill>
                  <a:srgbClr val="59452A"/>
                </a:solidFill>
                <a:latin typeface="Calibri" panose="020F0502020204030204" pitchFamily="34" charset="0"/>
              </a:rPr>
              <a:t>TaqMan</a:t>
            </a:r>
            <a:r>
              <a:rPr lang="en-US" b="1" dirty="0">
                <a:solidFill>
                  <a:srgbClr val="59452A"/>
                </a:solidFill>
                <a:latin typeface="Calibri" panose="020F0502020204030204" pitchFamily="34" charset="0"/>
              </a:rPr>
              <a:t> PCR Array Cards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400" b="7315"/>
          <a:stretch/>
        </p:blipFill>
        <p:spPr>
          <a:xfrm>
            <a:off x="2924849" y="1386909"/>
            <a:ext cx="1097280" cy="1097280"/>
          </a:xfrm>
          <a:prstGeom prst="ellipse">
            <a:avLst/>
          </a:prstGeom>
          <a:ln w="3175">
            <a:solidFill>
              <a:schemeClr val="accent5"/>
            </a:solidFill>
          </a:ln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1671834" y="1386909"/>
            <a:ext cx="1097280" cy="1097280"/>
          </a:xfrm>
          <a:prstGeom prst="ellipse">
            <a:avLst/>
          </a:prstGeom>
          <a:blipFill>
            <a:blip r:embed="rId5"/>
            <a:srcRect/>
            <a:stretch>
              <a:fillRect t="-6000" b="-6000"/>
            </a:stretch>
          </a:blipFill>
          <a:ln w="3175"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24403" y="1386909"/>
            <a:ext cx="1097280" cy="1097280"/>
          </a:xfrm>
          <a:prstGeom prst="ellipse">
            <a:avLst/>
          </a:prstGeom>
          <a:blipFill>
            <a:blip r:embed="rId6"/>
            <a:srcRect/>
            <a:stretch>
              <a:fillRect l="-12000" r="-12000"/>
            </a:stretch>
          </a:blipFill>
          <a:ln w="3175"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512182" y="2956996"/>
            <a:ext cx="3931920" cy="156540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marL="3175" lvl="1" algn="ctr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</a:pPr>
            <a:r>
              <a:rPr lang="en-US" sz="12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In-Country Lab</a:t>
            </a:r>
          </a:p>
          <a:p>
            <a:pPr marL="401628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Basic histopathology</a:t>
            </a:r>
          </a:p>
          <a:p>
            <a:pPr marL="401628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GB" sz="120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TaqMan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PCR Array Cards</a:t>
            </a:r>
          </a:p>
          <a:p>
            <a:pPr marL="401628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GB" sz="120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Biobanking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for future analysis</a:t>
            </a:r>
          </a:p>
          <a:p>
            <a:pPr marL="401628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Focused microbiology</a:t>
            </a:r>
          </a:p>
          <a:p>
            <a:pPr marL="401628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Expert panel to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termine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ause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ath</a:t>
            </a:r>
          </a:p>
          <a:p>
            <a:pPr lvl="0">
              <a:defRPr/>
            </a:pPr>
            <a:r>
              <a:rPr lang="en-GB" sz="1400">
                <a:solidFill>
                  <a:srgbClr val="59452A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9369" y="2956996"/>
            <a:ext cx="3931920" cy="14630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marL="3175" lvl="1" algn="ctr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</a:pPr>
            <a:r>
              <a:rPr lang="en-US" sz="12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Reference Lab</a:t>
            </a:r>
          </a:p>
          <a:p>
            <a:pPr marL="344480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Advanced histopathology</a:t>
            </a:r>
          </a:p>
          <a:p>
            <a:pPr marL="344480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US" sz="120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TaqMan</a:t>
            </a:r>
            <a:r>
              <a:rPr lang="en-U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PCR Array Cards for quality assurance</a:t>
            </a:r>
          </a:p>
          <a:p>
            <a:pPr marL="344480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GB" sz="120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Biobanking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for future analysis</a:t>
            </a:r>
          </a:p>
          <a:p>
            <a:pPr marL="344480" lvl="1" indent="-171446">
              <a:spcBef>
                <a:spcPts val="2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Expert panel to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termine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ause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en-GB" sz="12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ath for QA</a:t>
            </a:r>
            <a:endParaRPr lang="en-US" sz="11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38081" y="1386909"/>
            <a:ext cx="1097280" cy="1097280"/>
          </a:xfrm>
          <a:prstGeom prst="ellips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DeCoDe</a:t>
            </a:r>
            <a:r>
              <a:rPr lang="en-US" sz="1400">
                <a:solidFill>
                  <a:schemeClr val="tx1"/>
                </a:solidFill>
              </a:rPr>
              <a:t>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27" b="69531"/>
          <a:stretch/>
        </p:blipFill>
        <p:spPr>
          <a:xfrm>
            <a:off x="5162704" y="1386840"/>
            <a:ext cx="1097280" cy="1097418"/>
          </a:xfrm>
          <a:prstGeom prst="ellipse">
            <a:avLst/>
          </a:prstGeom>
          <a:ln>
            <a:solidFill>
              <a:schemeClr val="accent5"/>
            </a:solidFill>
          </a:ln>
        </p:spPr>
      </p:pic>
      <p:cxnSp>
        <p:nvCxnSpPr>
          <p:cNvPr id="6" name="Straight Arrow Connector 5"/>
          <p:cNvCxnSpPr>
            <a:stCxn id="16" idx="6"/>
            <a:endCxn id="15" idx="2"/>
          </p:cNvCxnSpPr>
          <p:nvPr/>
        </p:nvCxnSpPr>
        <p:spPr>
          <a:xfrm>
            <a:off x="1521684" y="1935549"/>
            <a:ext cx="150151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5" idx="6"/>
            <a:endCxn id="2" idx="2"/>
          </p:cNvCxnSpPr>
          <p:nvPr/>
        </p:nvCxnSpPr>
        <p:spPr>
          <a:xfrm>
            <a:off x="2769115" y="1935549"/>
            <a:ext cx="155735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6"/>
            <a:endCxn id="3" idx="2"/>
          </p:cNvCxnSpPr>
          <p:nvPr/>
        </p:nvCxnSpPr>
        <p:spPr>
          <a:xfrm>
            <a:off x="6869827" y="1935549"/>
            <a:ext cx="168255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4" idx="2"/>
          </p:cNvCxnSpPr>
          <p:nvPr/>
        </p:nvCxnSpPr>
        <p:spPr>
          <a:xfrm>
            <a:off x="4571992" y="1935549"/>
            <a:ext cx="590713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914378">
              <a:defRPr/>
            </a:pPr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914378"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4338" y="4953485"/>
            <a:ext cx="844062" cy="155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685783"/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Confidential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1195"/>
            <a:ext cx="9144000" cy="101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10" dirty="0">
              <a:solidFill>
                <a:srgbClr val="FFFFFF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19726" y="4895518"/>
            <a:ext cx="190083" cy="155598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4" y="205373"/>
            <a:ext cx="8329613" cy="523183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child health and mortality prevention surveillance (champs) network: </a:t>
            </a:r>
            <a:r>
              <a:rPr lang="en-ZA" sz="2000" dirty="0"/>
              <a:t>Building KNOWLEDGE TO SAVE CHILDREN’s LIVES</a:t>
            </a:r>
            <a:endParaRPr lang="en-US" sz="2000" dirty="0"/>
          </a:p>
        </p:txBody>
      </p:sp>
      <p:sp>
        <p:nvSpPr>
          <p:cNvPr id="339" name="Slide Number Placeholder 3"/>
          <p:cNvSpPr txBox="1">
            <a:spLocks/>
          </p:cNvSpPr>
          <p:nvPr/>
        </p:nvSpPr>
        <p:spPr>
          <a:xfrm>
            <a:off x="7595919" y="4644112"/>
            <a:ext cx="169258" cy="13855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F7C509-FEEF-45D3-B896-7C07814C0C13}" type="slidenum">
              <a:rPr lang="en-US" sz="500">
                <a:solidFill>
                  <a:srgbClr val="000000"/>
                </a:solidFill>
              </a:rPr>
              <a:pPr/>
              <a:t>4</a:t>
            </a:fld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5606796" y="1220774"/>
            <a:ext cx="346687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</a:pPr>
            <a:r>
              <a:rPr lang="en-IN" sz="1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CHAMPS</a:t>
            </a:r>
          </a:p>
          <a:p>
            <a:pPr marL="288918" lvl="1" indent="-285743"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Seven active sites</a:t>
            </a:r>
          </a:p>
          <a:p>
            <a:pPr marL="288918" lvl="1" indent="-285743"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Based in health and demographic surveillance sites (HDSS)</a:t>
            </a:r>
          </a:p>
          <a:p>
            <a:pPr marL="288918" lvl="1" indent="-285743"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Prospective, population-based</a:t>
            </a:r>
          </a:p>
          <a:p>
            <a:pPr marL="288918" lvl="1" indent="-285743"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Cause of death determined by minimally invasive tissue sampling (MITS) plus verbal autopsy (VA)</a:t>
            </a:r>
          </a:p>
          <a:p>
            <a:pPr marL="3175" lvl="1"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</a:pPr>
            <a:r>
              <a:rPr lang="en-IN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1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5" y="1764667"/>
            <a:ext cx="4090310" cy="2881939"/>
          </a:xfrm>
          <a:prstGeom prst="rect">
            <a:avLst/>
          </a:prstGeom>
        </p:spPr>
      </p:pic>
      <p:grpSp>
        <p:nvGrpSpPr>
          <p:cNvPr id="340" name="Group 339"/>
          <p:cNvGrpSpPr/>
          <p:nvPr/>
        </p:nvGrpSpPr>
        <p:grpSpPr>
          <a:xfrm>
            <a:off x="391419" y="1103146"/>
            <a:ext cx="3609196" cy="886115"/>
            <a:chOff x="2402002" y="2023110"/>
            <a:chExt cx="4469278" cy="1097280"/>
          </a:xfrm>
        </p:grpSpPr>
        <p:pic>
          <p:nvPicPr>
            <p:cNvPr id="341" name="Picture 3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" r="2302" b="13180"/>
            <a:stretch/>
          </p:blipFill>
          <p:spPr>
            <a:xfrm>
              <a:off x="5774001" y="2023110"/>
              <a:ext cx="1097279" cy="109728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42" name="Picture 3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400" b="7315"/>
            <a:stretch/>
          </p:blipFill>
          <p:spPr>
            <a:xfrm>
              <a:off x="4998652" y="2023110"/>
              <a:ext cx="1097280" cy="109728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343" name="Oval 342"/>
            <p:cNvSpPr>
              <a:spLocks noChangeAspect="1"/>
            </p:cNvSpPr>
            <p:nvPr/>
          </p:nvSpPr>
          <p:spPr>
            <a:xfrm>
              <a:off x="3697535" y="2023110"/>
              <a:ext cx="1097279" cy="1097280"/>
            </a:xfrm>
            <a:prstGeom prst="ellipse">
              <a:avLst/>
            </a:prstGeom>
            <a:blipFill>
              <a:blip r:embed="rId6"/>
              <a:srcRect/>
              <a:stretch>
                <a:fillRect t="-6000" b="-6000"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2402002" y="2023110"/>
              <a:ext cx="1097279" cy="1097280"/>
            </a:xfrm>
            <a:prstGeom prst="ellipse">
              <a:avLst/>
            </a:prstGeom>
            <a:blipFill>
              <a:blip r:embed="rId7"/>
              <a:srcRect/>
              <a:stretch>
                <a:fillRect l="-12000" r="-12000"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45" name="Straight Arrow Connector 344"/>
            <p:cNvCxnSpPr>
              <a:stCxn id="344" idx="6"/>
              <a:endCxn id="343" idx="2"/>
            </p:cNvCxnSpPr>
            <p:nvPr/>
          </p:nvCxnSpPr>
          <p:spPr>
            <a:xfrm>
              <a:off x="3499281" y="2571750"/>
              <a:ext cx="198253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3" idx="6"/>
              <a:endCxn id="342" idx="2"/>
            </p:cNvCxnSpPr>
            <p:nvPr/>
          </p:nvCxnSpPr>
          <p:spPr>
            <a:xfrm>
              <a:off x="4794814" y="2571750"/>
              <a:ext cx="203839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86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-334327" y="406372"/>
            <a:ext cx="8617432" cy="352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CHAMPS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DE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TERMINATION OF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AUSE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F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DE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ATH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(DECODE) 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PANEL</a:t>
            </a:r>
          </a:p>
          <a:p>
            <a:r>
              <a:rPr lang="en-US" sz="2100" b="1" dirty="0">
                <a:solidFill>
                  <a:srgbClr val="97D700"/>
                </a:solidFill>
              </a:rPr>
              <a:t> </a:t>
            </a:r>
          </a:p>
          <a:p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6227187" y="1620175"/>
            <a:ext cx="1478906" cy="2482586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1171688" y="1330496"/>
            <a:ext cx="2048532" cy="1667204"/>
          </a:xfrm>
          <a:prstGeom prst="rect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 w="19050" algn="ctr">
            <a:solidFill>
              <a:srgbClr val="00B0F0"/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2632" y="1484586"/>
            <a:ext cx="1873017" cy="1274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38"/>
              </a:spcBef>
              <a:buSzPct val="100000"/>
            </a:pPr>
            <a:r>
              <a:rPr lang="en-US" sz="1125" b="1">
                <a:solidFill>
                  <a:srgbClr val="313131"/>
                </a:solidFill>
              </a:rPr>
              <a:t>Data from site</a:t>
            </a:r>
            <a:endParaRPr lang="en-US" sz="1125">
              <a:solidFill>
                <a:srgbClr val="313131"/>
              </a:solidFill>
            </a:endParaRP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Linked maternal data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Demographic and clinical data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Verbal autopsy cause of death and raw data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Microbiology, molecular biology (TAC), HIV, TB, malaria findings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Site histopathology findings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1171688" y="3151790"/>
            <a:ext cx="2048532" cy="108744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19050" algn="ctr">
            <a:solidFill>
              <a:srgbClr val="97D700"/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2634" y="3237139"/>
            <a:ext cx="2252498" cy="846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38"/>
              </a:spcBef>
              <a:buSzPct val="100000"/>
            </a:pPr>
            <a:r>
              <a:rPr lang="en-US" sz="1125" b="1">
                <a:solidFill>
                  <a:srgbClr val="313131"/>
                </a:solidFill>
              </a:rPr>
              <a:t>Central Pathology Lab (CPL)</a:t>
            </a:r>
            <a:endParaRPr lang="en-US" sz="1125">
              <a:solidFill>
                <a:srgbClr val="313131"/>
              </a:solidFill>
            </a:endParaRP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CPL histopathology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Special stains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Immunohistochemistry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PCR findings</a:t>
            </a:r>
          </a:p>
        </p:txBody>
      </p:sp>
      <p:cxnSp>
        <p:nvCxnSpPr>
          <p:cNvPr id="28" name="Elbow Connector 27"/>
          <p:cNvCxnSpPr/>
          <p:nvPr/>
        </p:nvCxnSpPr>
        <p:spPr>
          <a:xfrm>
            <a:off x="3200843" y="1842908"/>
            <a:ext cx="7144" cy="1531414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gray">
          <a:xfrm>
            <a:off x="4209891" y="1583082"/>
            <a:ext cx="1080632" cy="2447961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 w="19050" algn="ctr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1000" y="2447690"/>
            <a:ext cx="880450" cy="985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38"/>
              </a:spcBef>
              <a:buSzPct val="100000"/>
            </a:pPr>
            <a:r>
              <a:rPr lang="en-US" sz="1013" b="1">
                <a:solidFill>
                  <a:srgbClr val="313131"/>
                </a:solidFill>
              </a:rPr>
              <a:t>Panel Members</a:t>
            </a:r>
            <a:endParaRPr lang="en-US" sz="1013">
              <a:solidFill>
                <a:srgbClr val="313131"/>
              </a:solidFill>
            </a:endParaRP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Clinician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Pathologist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Microbiologist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>
                <a:solidFill>
                  <a:srgbClr val="313131"/>
                </a:solidFill>
              </a:rPr>
              <a:t>Epidemiologist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8461" y="2447692"/>
            <a:ext cx="10934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38"/>
              </a:spcBef>
              <a:buSzPct val="100000"/>
            </a:pPr>
            <a:r>
              <a:rPr lang="en-US" sz="1125" b="1">
                <a:solidFill>
                  <a:srgbClr val="313131"/>
                </a:solidFill>
              </a:rPr>
              <a:t>Panel Causes of Death</a:t>
            </a:r>
          </a:p>
          <a:p>
            <a:pPr algn="ctr">
              <a:spcBef>
                <a:spcPts val="338"/>
              </a:spcBef>
              <a:buSzPct val="100000"/>
            </a:pPr>
            <a:r>
              <a:rPr lang="en-US" sz="900" i="1">
                <a:solidFill>
                  <a:srgbClr val="313131"/>
                </a:solidFill>
              </a:rPr>
              <a:t>Recorded in CHAMPS database, shared with clinicians and family (aggregate results shared with community) </a:t>
            </a:r>
          </a:p>
        </p:txBody>
      </p:sp>
      <p:sp>
        <p:nvSpPr>
          <p:cNvPr id="34" name="Freeform 33"/>
          <p:cNvSpPr>
            <a:spLocks noChangeAspect="1" noEditPoints="1"/>
          </p:cNvSpPr>
          <p:nvPr/>
        </p:nvSpPr>
        <p:spPr bwMode="auto">
          <a:xfrm>
            <a:off x="2837900" y="3744508"/>
            <a:ext cx="277749" cy="255610"/>
          </a:xfrm>
          <a:custGeom>
            <a:avLst/>
            <a:gdLst>
              <a:gd name="T0" fmla="*/ 2438 w 3891"/>
              <a:gd name="T1" fmla="*/ 2193 h 4142"/>
              <a:gd name="T2" fmla="*/ 2284 w 3891"/>
              <a:gd name="T3" fmla="*/ 2280 h 4142"/>
              <a:gd name="T4" fmla="*/ 1859 w 3891"/>
              <a:gd name="T5" fmla="*/ 2412 h 4142"/>
              <a:gd name="T6" fmla="*/ 1824 w 3891"/>
              <a:gd name="T7" fmla="*/ 2246 h 4142"/>
              <a:gd name="T8" fmla="*/ 1605 w 3891"/>
              <a:gd name="T9" fmla="*/ 2028 h 4142"/>
              <a:gd name="T10" fmla="*/ 1417 w 3891"/>
              <a:gd name="T11" fmla="*/ 1999 h 4142"/>
              <a:gd name="T12" fmla="*/ 1571 w 3891"/>
              <a:gd name="T13" fmla="*/ 1569 h 4142"/>
              <a:gd name="T14" fmla="*/ 1658 w 3891"/>
              <a:gd name="T15" fmla="*/ 1414 h 4142"/>
              <a:gd name="T16" fmla="*/ 3891 w 3891"/>
              <a:gd name="T17" fmla="*/ 437 h 4142"/>
              <a:gd name="T18" fmla="*/ 3571 w 3891"/>
              <a:gd name="T19" fmla="*/ 988 h 4142"/>
              <a:gd name="T20" fmla="*/ 3268 w 3891"/>
              <a:gd name="T21" fmla="*/ 1686 h 4142"/>
              <a:gd name="T22" fmla="*/ 3414 w 3891"/>
              <a:gd name="T23" fmla="*/ 1873 h 4142"/>
              <a:gd name="T24" fmla="*/ 3514 w 3891"/>
              <a:gd name="T25" fmla="*/ 2091 h 4142"/>
              <a:gd name="T26" fmla="*/ 3563 w 3891"/>
              <a:gd name="T27" fmla="*/ 2333 h 4142"/>
              <a:gd name="T28" fmla="*/ 3551 w 3891"/>
              <a:gd name="T29" fmla="*/ 2592 h 4142"/>
              <a:gd name="T30" fmla="*/ 3480 w 3891"/>
              <a:gd name="T31" fmla="*/ 2835 h 4142"/>
              <a:gd name="T32" fmla="*/ 3354 w 3891"/>
              <a:gd name="T33" fmla="*/ 3050 h 4142"/>
              <a:gd name="T34" fmla="*/ 3182 w 3891"/>
              <a:gd name="T35" fmla="*/ 3227 h 4142"/>
              <a:gd name="T36" fmla="*/ 2972 w 3891"/>
              <a:gd name="T37" fmla="*/ 3362 h 4142"/>
              <a:gd name="T38" fmla="*/ 2981 w 3891"/>
              <a:gd name="T39" fmla="*/ 3539 h 4142"/>
              <a:gd name="T40" fmla="*/ 2928 w 3891"/>
              <a:gd name="T41" fmla="*/ 3718 h 4142"/>
              <a:gd name="T42" fmla="*/ 2822 w 3891"/>
              <a:gd name="T43" fmla="*/ 3868 h 4142"/>
              <a:gd name="T44" fmla="*/ 2878 w 3891"/>
              <a:gd name="T45" fmla="*/ 3933 h 4142"/>
              <a:gd name="T46" fmla="*/ 2887 w 3891"/>
              <a:gd name="T47" fmla="*/ 4022 h 4142"/>
              <a:gd name="T48" fmla="*/ 2845 w 3891"/>
              <a:gd name="T49" fmla="*/ 4098 h 4142"/>
              <a:gd name="T50" fmla="*/ 2770 w 3891"/>
              <a:gd name="T51" fmla="*/ 4139 h 4142"/>
              <a:gd name="T52" fmla="*/ 120 w 3891"/>
              <a:gd name="T53" fmla="*/ 4139 h 4142"/>
              <a:gd name="T54" fmla="*/ 43 w 3891"/>
              <a:gd name="T55" fmla="*/ 4098 h 4142"/>
              <a:gd name="T56" fmla="*/ 3 w 3891"/>
              <a:gd name="T57" fmla="*/ 4022 h 4142"/>
              <a:gd name="T58" fmla="*/ 11 w 3891"/>
              <a:gd name="T59" fmla="*/ 3933 h 4142"/>
              <a:gd name="T60" fmla="*/ 65 w 3891"/>
              <a:gd name="T61" fmla="*/ 3868 h 4142"/>
              <a:gd name="T62" fmla="*/ 150 w 3891"/>
              <a:gd name="T63" fmla="*/ 3841 h 4142"/>
              <a:gd name="T64" fmla="*/ 534 w 3891"/>
              <a:gd name="T65" fmla="*/ 3323 h 4142"/>
              <a:gd name="T66" fmla="*/ 415 w 3891"/>
              <a:gd name="T67" fmla="*/ 3191 h 4142"/>
              <a:gd name="T68" fmla="*/ 346 w 3891"/>
              <a:gd name="T69" fmla="*/ 3032 h 4142"/>
              <a:gd name="T70" fmla="*/ 329 w 3891"/>
              <a:gd name="T71" fmla="*/ 2864 h 4142"/>
              <a:gd name="T72" fmla="*/ 363 w 3891"/>
              <a:gd name="T73" fmla="*/ 2696 h 4142"/>
              <a:gd name="T74" fmla="*/ 449 w 3891"/>
              <a:gd name="T75" fmla="*/ 2544 h 4142"/>
              <a:gd name="T76" fmla="*/ 1231 w 3891"/>
              <a:gd name="T77" fmla="*/ 3323 h 4142"/>
              <a:gd name="T78" fmla="*/ 1084 w 3891"/>
              <a:gd name="T79" fmla="*/ 3408 h 4142"/>
              <a:gd name="T80" fmla="*/ 921 w 3891"/>
              <a:gd name="T81" fmla="*/ 3445 h 4142"/>
              <a:gd name="T82" fmla="*/ 812 w 3891"/>
              <a:gd name="T83" fmla="*/ 3841 h 4142"/>
              <a:gd name="T84" fmla="*/ 1935 w 3891"/>
              <a:gd name="T85" fmla="*/ 3751 h 4142"/>
              <a:gd name="T86" fmla="*/ 1874 w 3891"/>
              <a:gd name="T87" fmla="*/ 3591 h 4142"/>
              <a:gd name="T88" fmla="*/ 1866 w 3891"/>
              <a:gd name="T89" fmla="*/ 3408 h 4142"/>
              <a:gd name="T90" fmla="*/ 1920 w 3891"/>
              <a:gd name="T91" fmla="*/ 3226 h 4142"/>
              <a:gd name="T92" fmla="*/ 846 w 3891"/>
              <a:gd name="T93" fmla="*/ 1743 h 4142"/>
              <a:gd name="T94" fmla="*/ 2207 w 3891"/>
              <a:gd name="T95" fmla="*/ 2957 h 4142"/>
              <a:gd name="T96" fmla="*/ 2367 w 3891"/>
              <a:gd name="T97" fmla="*/ 2917 h 4142"/>
              <a:gd name="T98" fmla="*/ 2542 w 3891"/>
              <a:gd name="T99" fmla="*/ 2927 h 4142"/>
              <a:gd name="T100" fmla="*/ 2703 w 3891"/>
              <a:gd name="T101" fmla="*/ 2988 h 4142"/>
              <a:gd name="T102" fmla="*/ 2835 w 3891"/>
              <a:gd name="T103" fmla="*/ 3094 h 4142"/>
              <a:gd name="T104" fmla="*/ 3009 w 3891"/>
              <a:gd name="T105" fmla="*/ 2979 h 4142"/>
              <a:gd name="T106" fmla="*/ 3146 w 3891"/>
              <a:gd name="T107" fmla="*/ 2823 h 4142"/>
              <a:gd name="T108" fmla="*/ 3234 w 3891"/>
              <a:gd name="T109" fmla="*/ 2632 h 4142"/>
              <a:gd name="T110" fmla="*/ 3266 w 3891"/>
              <a:gd name="T111" fmla="*/ 2417 h 4142"/>
              <a:gd name="T112" fmla="*/ 3233 w 3891"/>
              <a:gd name="T113" fmla="*/ 2197 h 4142"/>
              <a:gd name="T114" fmla="*/ 3140 w 3891"/>
              <a:gd name="T115" fmla="*/ 2002 h 4142"/>
              <a:gd name="T116" fmla="*/ 2996 w 3891"/>
              <a:gd name="T117" fmla="*/ 1843 h 4142"/>
              <a:gd name="T118" fmla="*/ 2758 w 3891"/>
              <a:gd name="T119" fmla="*/ 175 h 4142"/>
              <a:gd name="T120" fmla="*/ 3252 w 3891"/>
              <a:gd name="T121" fmla="*/ 203 h 4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1" h="4142">
                <a:moveTo>
                  <a:pt x="1699" y="1368"/>
                </a:moveTo>
                <a:lnTo>
                  <a:pt x="2484" y="2153"/>
                </a:lnTo>
                <a:lnTo>
                  <a:pt x="2438" y="2193"/>
                </a:lnTo>
                <a:lnTo>
                  <a:pt x="2389" y="2228"/>
                </a:lnTo>
                <a:lnTo>
                  <a:pt x="2338" y="2257"/>
                </a:lnTo>
                <a:lnTo>
                  <a:pt x="2284" y="2280"/>
                </a:lnTo>
                <a:lnTo>
                  <a:pt x="2227" y="2298"/>
                </a:lnTo>
                <a:lnTo>
                  <a:pt x="2151" y="2514"/>
                </a:lnTo>
                <a:lnTo>
                  <a:pt x="1859" y="2412"/>
                </a:lnTo>
                <a:lnTo>
                  <a:pt x="1906" y="2282"/>
                </a:lnTo>
                <a:lnTo>
                  <a:pt x="1864" y="2266"/>
                </a:lnTo>
                <a:lnTo>
                  <a:pt x="1824" y="2246"/>
                </a:lnTo>
                <a:lnTo>
                  <a:pt x="1686" y="2384"/>
                </a:lnTo>
                <a:lnTo>
                  <a:pt x="1467" y="2167"/>
                </a:lnTo>
                <a:lnTo>
                  <a:pt x="1605" y="2028"/>
                </a:lnTo>
                <a:lnTo>
                  <a:pt x="1585" y="1987"/>
                </a:lnTo>
                <a:lnTo>
                  <a:pt x="1569" y="1945"/>
                </a:lnTo>
                <a:lnTo>
                  <a:pt x="1417" y="1999"/>
                </a:lnTo>
                <a:lnTo>
                  <a:pt x="1316" y="1707"/>
                </a:lnTo>
                <a:lnTo>
                  <a:pt x="1553" y="1624"/>
                </a:lnTo>
                <a:lnTo>
                  <a:pt x="1571" y="1569"/>
                </a:lnTo>
                <a:lnTo>
                  <a:pt x="1594" y="1515"/>
                </a:lnTo>
                <a:lnTo>
                  <a:pt x="1623" y="1463"/>
                </a:lnTo>
                <a:lnTo>
                  <a:pt x="1658" y="1414"/>
                </a:lnTo>
                <a:lnTo>
                  <a:pt x="1699" y="1368"/>
                </a:lnTo>
                <a:close/>
                <a:moveTo>
                  <a:pt x="3456" y="0"/>
                </a:moveTo>
                <a:lnTo>
                  <a:pt x="3891" y="437"/>
                </a:lnTo>
                <a:lnTo>
                  <a:pt x="3687" y="639"/>
                </a:lnTo>
                <a:lnTo>
                  <a:pt x="3804" y="756"/>
                </a:lnTo>
                <a:lnTo>
                  <a:pt x="3571" y="988"/>
                </a:lnTo>
                <a:lnTo>
                  <a:pt x="3717" y="1134"/>
                </a:lnTo>
                <a:lnTo>
                  <a:pt x="3211" y="1632"/>
                </a:lnTo>
                <a:lnTo>
                  <a:pt x="3268" y="1686"/>
                </a:lnTo>
                <a:lnTo>
                  <a:pt x="3321" y="1745"/>
                </a:lnTo>
                <a:lnTo>
                  <a:pt x="3370" y="1808"/>
                </a:lnTo>
                <a:lnTo>
                  <a:pt x="3414" y="1873"/>
                </a:lnTo>
                <a:lnTo>
                  <a:pt x="3453" y="1944"/>
                </a:lnTo>
                <a:lnTo>
                  <a:pt x="3486" y="2016"/>
                </a:lnTo>
                <a:lnTo>
                  <a:pt x="3514" y="2091"/>
                </a:lnTo>
                <a:lnTo>
                  <a:pt x="3536" y="2170"/>
                </a:lnTo>
                <a:lnTo>
                  <a:pt x="3553" y="2251"/>
                </a:lnTo>
                <a:lnTo>
                  <a:pt x="3563" y="2333"/>
                </a:lnTo>
                <a:lnTo>
                  <a:pt x="3566" y="2417"/>
                </a:lnTo>
                <a:lnTo>
                  <a:pt x="3563" y="2505"/>
                </a:lnTo>
                <a:lnTo>
                  <a:pt x="3551" y="2592"/>
                </a:lnTo>
                <a:lnTo>
                  <a:pt x="3534" y="2675"/>
                </a:lnTo>
                <a:lnTo>
                  <a:pt x="3510" y="2757"/>
                </a:lnTo>
                <a:lnTo>
                  <a:pt x="3480" y="2835"/>
                </a:lnTo>
                <a:lnTo>
                  <a:pt x="3443" y="2910"/>
                </a:lnTo>
                <a:lnTo>
                  <a:pt x="3401" y="2982"/>
                </a:lnTo>
                <a:lnTo>
                  <a:pt x="3354" y="3050"/>
                </a:lnTo>
                <a:lnTo>
                  <a:pt x="3301" y="3113"/>
                </a:lnTo>
                <a:lnTo>
                  <a:pt x="3244" y="3173"/>
                </a:lnTo>
                <a:lnTo>
                  <a:pt x="3182" y="3227"/>
                </a:lnTo>
                <a:lnTo>
                  <a:pt x="3116" y="3278"/>
                </a:lnTo>
                <a:lnTo>
                  <a:pt x="3046" y="3323"/>
                </a:lnTo>
                <a:lnTo>
                  <a:pt x="2972" y="3362"/>
                </a:lnTo>
                <a:lnTo>
                  <a:pt x="2981" y="3417"/>
                </a:lnTo>
                <a:lnTo>
                  <a:pt x="2984" y="3474"/>
                </a:lnTo>
                <a:lnTo>
                  <a:pt x="2981" y="3539"/>
                </a:lnTo>
                <a:lnTo>
                  <a:pt x="2970" y="3601"/>
                </a:lnTo>
                <a:lnTo>
                  <a:pt x="2952" y="3661"/>
                </a:lnTo>
                <a:lnTo>
                  <a:pt x="2928" y="3718"/>
                </a:lnTo>
                <a:lnTo>
                  <a:pt x="2898" y="3772"/>
                </a:lnTo>
                <a:lnTo>
                  <a:pt x="2863" y="3821"/>
                </a:lnTo>
                <a:lnTo>
                  <a:pt x="2822" y="3868"/>
                </a:lnTo>
                <a:lnTo>
                  <a:pt x="2845" y="3885"/>
                </a:lnTo>
                <a:lnTo>
                  <a:pt x="2864" y="3908"/>
                </a:lnTo>
                <a:lnTo>
                  <a:pt x="2878" y="3933"/>
                </a:lnTo>
                <a:lnTo>
                  <a:pt x="2887" y="3962"/>
                </a:lnTo>
                <a:lnTo>
                  <a:pt x="2889" y="3992"/>
                </a:lnTo>
                <a:lnTo>
                  <a:pt x="2887" y="4022"/>
                </a:lnTo>
                <a:lnTo>
                  <a:pt x="2878" y="4050"/>
                </a:lnTo>
                <a:lnTo>
                  <a:pt x="2864" y="4075"/>
                </a:lnTo>
                <a:lnTo>
                  <a:pt x="2845" y="4098"/>
                </a:lnTo>
                <a:lnTo>
                  <a:pt x="2824" y="4117"/>
                </a:lnTo>
                <a:lnTo>
                  <a:pt x="2798" y="4131"/>
                </a:lnTo>
                <a:lnTo>
                  <a:pt x="2770" y="4139"/>
                </a:lnTo>
                <a:lnTo>
                  <a:pt x="2739" y="4142"/>
                </a:lnTo>
                <a:lnTo>
                  <a:pt x="150" y="4142"/>
                </a:lnTo>
                <a:lnTo>
                  <a:pt x="120" y="4139"/>
                </a:lnTo>
                <a:lnTo>
                  <a:pt x="91" y="4131"/>
                </a:lnTo>
                <a:lnTo>
                  <a:pt x="65" y="4117"/>
                </a:lnTo>
                <a:lnTo>
                  <a:pt x="43" y="4098"/>
                </a:lnTo>
                <a:lnTo>
                  <a:pt x="25" y="4075"/>
                </a:lnTo>
                <a:lnTo>
                  <a:pt x="11" y="4050"/>
                </a:lnTo>
                <a:lnTo>
                  <a:pt x="3" y="4022"/>
                </a:lnTo>
                <a:lnTo>
                  <a:pt x="0" y="3992"/>
                </a:lnTo>
                <a:lnTo>
                  <a:pt x="3" y="3962"/>
                </a:lnTo>
                <a:lnTo>
                  <a:pt x="11" y="3933"/>
                </a:lnTo>
                <a:lnTo>
                  <a:pt x="25" y="3908"/>
                </a:lnTo>
                <a:lnTo>
                  <a:pt x="43" y="3885"/>
                </a:lnTo>
                <a:lnTo>
                  <a:pt x="65" y="3868"/>
                </a:lnTo>
                <a:lnTo>
                  <a:pt x="91" y="3854"/>
                </a:lnTo>
                <a:lnTo>
                  <a:pt x="120" y="3845"/>
                </a:lnTo>
                <a:lnTo>
                  <a:pt x="150" y="3841"/>
                </a:lnTo>
                <a:lnTo>
                  <a:pt x="582" y="3841"/>
                </a:lnTo>
                <a:lnTo>
                  <a:pt x="582" y="3357"/>
                </a:lnTo>
                <a:lnTo>
                  <a:pt x="534" y="3323"/>
                </a:lnTo>
                <a:lnTo>
                  <a:pt x="490" y="3284"/>
                </a:lnTo>
                <a:lnTo>
                  <a:pt x="449" y="3239"/>
                </a:lnTo>
                <a:lnTo>
                  <a:pt x="415" y="3191"/>
                </a:lnTo>
                <a:lnTo>
                  <a:pt x="386" y="3139"/>
                </a:lnTo>
                <a:lnTo>
                  <a:pt x="363" y="3086"/>
                </a:lnTo>
                <a:lnTo>
                  <a:pt x="346" y="3032"/>
                </a:lnTo>
                <a:lnTo>
                  <a:pt x="334" y="2977"/>
                </a:lnTo>
                <a:lnTo>
                  <a:pt x="329" y="2920"/>
                </a:lnTo>
                <a:lnTo>
                  <a:pt x="329" y="2864"/>
                </a:lnTo>
                <a:lnTo>
                  <a:pt x="334" y="2807"/>
                </a:lnTo>
                <a:lnTo>
                  <a:pt x="346" y="2750"/>
                </a:lnTo>
                <a:lnTo>
                  <a:pt x="363" y="2696"/>
                </a:lnTo>
                <a:lnTo>
                  <a:pt x="386" y="2644"/>
                </a:lnTo>
                <a:lnTo>
                  <a:pt x="415" y="2592"/>
                </a:lnTo>
                <a:lnTo>
                  <a:pt x="449" y="2544"/>
                </a:lnTo>
                <a:lnTo>
                  <a:pt x="490" y="2499"/>
                </a:lnTo>
                <a:lnTo>
                  <a:pt x="1275" y="3284"/>
                </a:lnTo>
                <a:lnTo>
                  <a:pt x="1231" y="3323"/>
                </a:lnTo>
                <a:lnTo>
                  <a:pt x="1185" y="3357"/>
                </a:lnTo>
                <a:lnTo>
                  <a:pt x="1136" y="3386"/>
                </a:lnTo>
                <a:lnTo>
                  <a:pt x="1084" y="3408"/>
                </a:lnTo>
                <a:lnTo>
                  <a:pt x="1031" y="3426"/>
                </a:lnTo>
                <a:lnTo>
                  <a:pt x="977" y="3437"/>
                </a:lnTo>
                <a:lnTo>
                  <a:pt x="921" y="3445"/>
                </a:lnTo>
                <a:lnTo>
                  <a:pt x="866" y="3445"/>
                </a:lnTo>
                <a:lnTo>
                  <a:pt x="812" y="3441"/>
                </a:lnTo>
                <a:lnTo>
                  <a:pt x="812" y="3841"/>
                </a:lnTo>
                <a:lnTo>
                  <a:pt x="2000" y="3841"/>
                </a:lnTo>
                <a:lnTo>
                  <a:pt x="1965" y="3797"/>
                </a:lnTo>
                <a:lnTo>
                  <a:pt x="1935" y="3751"/>
                </a:lnTo>
                <a:lnTo>
                  <a:pt x="1910" y="3700"/>
                </a:lnTo>
                <a:lnTo>
                  <a:pt x="1890" y="3648"/>
                </a:lnTo>
                <a:lnTo>
                  <a:pt x="1874" y="3591"/>
                </a:lnTo>
                <a:lnTo>
                  <a:pt x="1864" y="3534"/>
                </a:lnTo>
                <a:lnTo>
                  <a:pt x="1862" y="3474"/>
                </a:lnTo>
                <a:lnTo>
                  <a:pt x="1866" y="3408"/>
                </a:lnTo>
                <a:lnTo>
                  <a:pt x="1877" y="3346"/>
                </a:lnTo>
                <a:lnTo>
                  <a:pt x="1895" y="3284"/>
                </a:lnTo>
                <a:lnTo>
                  <a:pt x="1920" y="3226"/>
                </a:lnTo>
                <a:lnTo>
                  <a:pt x="1951" y="3172"/>
                </a:lnTo>
                <a:lnTo>
                  <a:pt x="682" y="1905"/>
                </a:lnTo>
                <a:lnTo>
                  <a:pt x="846" y="1743"/>
                </a:lnTo>
                <a:lnTo>
                  <a:pt x="2111" y="3007"/>
                </a:lnTo>
                <a:lnTo>
                  <a:pt x="2158" y="2979"/>
                </a:lnTo>
                <a:lnTo>
                  <a:pt x="2207" y="2957"/>
                </a:lnTo>
                <a:lnTo>
                  <a:pt x="2257" y="2938"/>
                </a:lnTo>
                <a:lnTo>
                  <a:pt x="2311" y="2924"/>
                </a:lnTo>
                <a:lnTo>
                  <a:pt x="2367" y="2917"/>
                </a:lnTo>
                <a:lnTo>
                  <a:pt x="2423" y="2914"/>
                </a:lnTo>
                <a:lnTo>
                  <a:pt x="2484" y="2917"/>
                </a:lnTo>
                <a:lnTo>
                  <a:pt x="2542" y="2927"/>
                </a:lnTo>
                <a:lnTo>
                  <a:pt x="2598" y="2942"/>
                </a:lnTo>
                <a:lnTo>
                  <a:pt x="2651" y="2962"/>
                </a:lnTo>
                <a:lnTo>
                  <a:pt x="2703" y="2988"/>
                </a:lnTo>
                <a:lnTo>
                  <a:pt x="2749" y="3020"/>
                </a:lnTo>
                <a:lnTo>
                  <a:pt x="2795" y="3055"/>
                </a:lnTo>
                <a:lnTo>
                  <a:pt x="2835" y="3094"/>
                </a:lnTo>
                <a:lnTo>
                  <a:pt x="2897" y="3061"/>
                </a:lnTo>
                <a:lnTo>
                  <a:pt x="2955" y="3023"/>
                </a:lnTo>
                <a:lnTo>
                  <a:pt x="3009" y="2979"/>
                </a:lnTo>
                <a:lnTo>
                  <a:pt x="3059" y="2932"/>
                </a:lnTo>
                <a:lnTo>
                  <a:pt x="3104" y="2879"/>
                </a:lnTo>
                <a:lnTo>
                  <a:pt x="3146" y="2823"/>
                </a:lnTo>
                <a:lnTo>
                  <a:pt x="3181" y="2763"/>
                </a:lnTo>
                <a:lnTo>
                  <a:pt x="3210" y="2699"/>
                </a:lnTo>
                <a:lnTo>
                  <a:pt x="3234" y="2632"/>
                </a:lnTo>
                <a:lnTo>
                  <a:pt x="3252" y="2563"/>
                </a:lnTo>
                <a:lnTo>
                  <a:pt x="3262" y="2491"/>
                </a:lnTo>
                <a:lnTo>
                  <a:pt x="3266" y="2417"/>
                </a:lnTo>
                <a:lnTo>
                  <a:pt x="3262" y="2342"/>
                </a:lnTo>
                <a:lnTo>
                  <a:pt x="3250" y="2267"/>
                </a:lnTo>
                <a:lnTo>
                  <a:pt x="3233" y="2197"/>
                </a:lnTo>
                <a:lnTo>
                  <a:pt x="3208" y="2128"/>
                </a:lnTo>
                <a:lnTo>
                  <a:pt x="3176" y="2063"/>
                </a:lnTo>
                <a:lnTo>
                  <a:pt x="3140" y="2002"/>
                </a:lnTo>
                <a:lnTo>
                  <a:pt x="3097" y="1944"/>
                </a:lnTo>
                <a:lnTo>
                  <a:pt x="3049" y="1891"/>
                </a:lnTo>
                <a:lnTo>
                  <a:pt x="2996" y="1843"/>
                </a:lnTo>
                <a:lnTo>
                  <a:pt x="2725" y="2109"/>
                </a:lnTo>
                <a:lnTo>
                  <a:pt x="1766" y="1150"/>
                </a:lnTo>
                <a:lnTo>
                  <a:pt x="2758" y="175"/>
                </a:lnTo>
                <a:lnTo>
                  <a:pt x="2902" y="320"/>
                </a:lnTo>
                <a:lnTo>
                  <a:pt x="3136" y="88"/>
                </a:lnTo>
                <a:lnTo>
                  <a:pt x="3252" y="203"/>
                </a:lnTo>
                <a:lnTo>
                  <a:pt x="345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endParaRPr lang="en-US" sz="1013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334" y="2043373"/>
            <a:ext cx="277749" cy="280763"/>
          </a:xfrm>
          <a:prstGeom prst="rect">
            <a:avLst/>
          </a:prstGeom>
        </p:spPr>
      </p:pic>
      <p:sp>
        <p:nvSpPr>
          <p:cNvPr id="37" name="Freeform 5"/>
          <p:cNvSpPr>
            <a:spLocks noChangeAspect="1" noEditPoints="1"/>
          </p:cNvSpPr>
          <p:nvPr/>
        </p:nvSpPr>
        <p:spPr bwMode="auto">
          <a:xfrm>
            <a:off x="4543190" y="2127465"/>
            <a:ext cx="279276" cy="257175"/>
          </a:xfrm>
          <a:custGeom>
            <a:avLst/>
            <a:gdLst>
              <a:gd name="T0" fmla="*/ 630 w 676"/>
              <a:gd name="T1" fmla="*/ 155 h 627"/>
              <a:gd name="T2" fmla="*/ 520 w 676"/>
              <a:gd name="T3" fmla="*/ 160 h 627"/>
              <a:gd name="T4" fmla="*/ 378 w 676"/>
              <a:gd name="T5" fmla="*/ 135 h 627"/>
              <a:gd name="T6" fmla="*/ 299 w 676"/>
              <a:gd name="T7" fmla="*/ 128 h 627"/>
              <a:gd name="T8" fmla="*/ 153 w 676"/>
              <a:gd name="T9" fmla="*/ 171 h 627"/>
              <a:gd name="T10" fmla="*/ 45 w 676"/>
              <a:gd name="T11" fmla="*/ 166 h 627"/>
              <a:gd name="T12" fmla="*/ 0 w 676"/>
              <a:gd name="T13" fmla="*/ 349 h 627"/>
              <a:gd name="T14" fmla="*/ 30 w 676"/>
              <a:gd name="T15" fmla="*/ 349 h 627"/>
              <a:gd name="T16" fmla="*/ 50 w 676"/>
              <a:gd name="T17" fmla="*/ 211 h 627"/>
              <a:gd name="T18" fmla="*/ 81 w 676"/>
              <a:gd name="T19" fmla="*/ 581 h 627"/>
              <a:gd name="T20" fmla="*/ 131 w 676"/>
              <a:gd name="T21" fmla="*/ 541 h 627"/>
              <a:gd name="T22" fmla="*/ 150 w 676"/>
              <a:gd name="T23" fmla="*/ 211 h 627"/>
              <a:gd name="T24" fmla="*/ 165 w 676"/>
              <a:gd name="T25" fmla="*/ 370 h 627"/>
              <a:gd name="T26" fmla="*/ 179 w 676"/>
              <a:gd name="T27" fmla="*/ 187 h 627"/>
              <a:gd name="T28" fmla="*/ 198 w 676"/>
              <a:gd name="T29" fmla="*/ 579 h 627"/>
              <a:gd name="T30" fmla="*/ 271 w 676"/>
              <a:gd name="T31" fmla="*/ 627 h 627"/>
              <a:gd name="T32" fmla="*/ 304 w 676"/>
              <a:gd name="T33" fmla="*/ 187 h 627"/>
              <a:gd name="T34" fmla="*/ 323 w 676"/>
              <a:gd name="T35" fmla="*/ 347 h 627"/>
              <a:gd name="T36" fmla="*/ 350 w 676"/>
              <a:gd name="T37" fmla="*/ 348 h 627"/>
              <a:gd name="T38" fmla="*/ 369 w 676"/>
              <a:gd name="T39" fmla="*/ 196 h 627"/>
              <a:gd name="T40" fmla="*/ 408 w 676"/>
              <a:gd name="T41" fmla="*/ 623 h 627"/>
              <a:gd name="T42" fmla="*/ 479 w 676"/>
              <a:gd name="T43" fmla="*/ 568 h 627"/>
              <a:gd name="T44" fmla="*/ 498 w 676"/>
              <a:gd name="T45" fmla="*/ 196 h 627"/>
              <a:gd name="T46" fmla="*/ 511 w 676"/>
              <a:gd name="T47" fmla="*/ 370 h 627"/>
              <a:gd name="T48" fmla="*/ 528 w 676"/>
              <a:gd name="T49" fmla="*/ 211 h 627"/>
              <a:gd name="T50" fmla="*/ 546 w 676"/>
              <a:gd name="T51" fmla="*/ 529 h 627"/>
              <a:gd name="T52" fmla="*/ 604 w 676"/>
              <a:gd name="T53" fmla="*/ 570 h 627"/>
              <a:gd name="T54" fmla="*/ 628 w 676"/>
              <a:gd name="T55" fmla="*/ 211 h 627"/>
              <a:gd name="T56" fmla="*/ 647 w 676"/>
              <a:gd name="T57" fmla="*/ 352 h 627"/>
              <a:gd name="T58" fmla="*/ 676 w 676"/>
              <a:gd name="T59" fmla="*/ 353 h 627"/>
              <a:gd name="T60" fmla="*/ 630 w 676"/>
              <a:gd name="T61" fmla="*/ 155 h 627"/>
              <a:gd name="T62" fmla="*/ 584 w 676"/>
              <a:gd name="T63" fmla="*/ 135 h 627"/>
              <a:gd name="T64" fmla="*/ 584 w 676"/>
              <a:gd name="T65" fmla="*/ 52 h 627"/>
              <a:gd name="T66" fmla="*/ 584 w 676"/>
              <a:gd name="T67" fmla="*/ 135 h 627"/>
              <a:gd name="T68" fmla="*/ 88 w 676"/>
              <a:gd name="T69" fmla="*/ 147 h 627"/>
              <a:gd name="T70" fmla="*/ 88 w 676"/>
              <a:gd name="T71" fmla="*/ 64 h 627"/>
              <a:gd name="T72" fmla="*/ 88 w 676"/>
              <a:gd name="T73" fmla="*/ 147 h 627"/>
              <a:gd name="T74" fmla="*/ 423 w 676"/>
              <a:gd name="T75" fmla="*/ 115 h 627"/>
              <a:gd name="T76" fmla="*/ 423 w 676"/>
              <a:gd name="T77" fmla="*/ 15 h 627"/>
              <a:gd name="T78" fmla="*/ 423 w 676"/>
              <a:gd name="T79" fmla="*/ 115 h 627"/>
              <a:gd name="T80" fmla="*/ 250 w 676"/>
              <a:gd name="T81" fmla="*/ 100 h 627"/>
              <a:gd name="T82" fmla="*/ 250 w 676"/>
              <a:gd name="T83" fmla="*/ 0 h 627"/>
              <a:gd name="T84" fmla="*/ 250 w 676"/>
              <a:gd name="T85" fmla="*/ 10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6" h="627">
                <a:moveTo>
                  <a:pt x="630" y="155"/>
                </a:moveTo>
                <a:lnTo>
                  <a:pt x="630" y="155"/>
                </a:lnTo>
                <a:lnTo>
                  <a:pt x="538" y="155"/>
                </a:lnTo>
                <a:cubicBezTo>
                  <a:pt x="532" y="155"/>
                  <a:pt x="525" y="157"/>
                  <a:pt x="520" y="160"/>
                </a:cubicBezTo>
                <a:cubicBezTo>
                  <a:pt x="510" y="141"/>
                  <a:pt x="492" y="135"/>
                  <a:pt x="472" y="135"/>
                </a:cubicBezTo>
                <a:lnTo>
                  <a:pt x="378" y="135"/>
                </a:lnTo>
                <a:cubicBezTo>
                  <a:pt x="362" y="135"/>
                  <a:pt x="348" y="135"/>
                  <a:pt x="338" y="148"/>
                </a:cubicBezTo>
                <a:cubicBezTo>
                  <a:pt x="328" y="135"/>
                  <a:pt x="314" y="128"/>
                  <a:pt x="299" y="128"/>
                </a:cubicBezTo>
                <a:lnTo>
                  <a:pt x="204" y="128"/>
                </a:lnTo>
                <a:cubicBezTo>
                  <a:pt x="180" y="128"/>
                  <a:pt x="160" y="146"/>
                  <a:pt x="153" y="171"/>
                </a:cubicBezTo>
                <a:cubicBezTo>
                  <a:pt x="147" y="168"/>
                  <a:pt x="130" y="166"/>
                  <a:pt x="124" y="166"/>
                </a:cubicBezTo>
                <a:lnTo>
                  <a:pt x="45" y="166"/>
                </a:lnTo>
                <a:cubicBezTo>
                  <a:pt x="20" y="166"/>
                  <a:pt x="0" y="190"/>
                  <a:pt x="0" y="220"/>
                </a:cubicBezTo>
                <a:lnTo>
                  <a:pt x="0" y="349"/>
                </a:lnTo>
                <a:cubicBezTo>
                  <a:pt x="0" y="359"/>
                  <a:pt x="2" y="369"/>
                  <a:pt x="15" y="369"/>
                </a:cubicBezTo>
                <a:cubicBezTo>
                  <a:pt x="28" y="369"/>
                  <a:pt x="30" y="359"/>
                  <a:pt x="30" y="349"/>
                </a:cubicBezTo>
                <a:cubicBezTo>
                  <a:pt x="30" y="337"/>
                  <a:pt x="31" y="211"/>
                  <a:pt x="31" y="211"/>
                </a:cubicBezTo>
                <a:lnTo>
                  <a:pt x="50" y="211"/>
                </a:lnTo>
                <a:cubicBezTo>
                  <a:pt x="50" y="211"/>
                  <a:pt x="49" y="530"/>
                  <a:pt x="49" y="546"/>
                </a:cubicBezTo>
                <a:cubicBezTo>
                  <a:pt x="50" y="580"/>
                  <a:pt x="69" y="581"/>
                  <a:pt x="81" y="581"/>
                </a:cubicBezTo>
                <a:lnTo>
                  <a:pt x="101" y="581"/>
                </a:lnTo>
                <a:cubicBezTo>
                  <a:pt x="112" y="581"/>
                  <a:pt x="129" y="580"/>
                  <a:pt x="131" y="541"/>
                </a:cubicBezTo>
                <a:cubicBezTo>
                  <a:pt x="131" y="524"/>
                  <a:pt x="131" y="211"/>
                  <a:pt x="131" y="211"/>
                </a:cubicBezTo>
                <a:lnTo>
                  <a:pt x="150" y="211"/>
                </a:lnTo>
                <a:lnTo>
                  <a:pt x="150" y="353"/>
                </a:lnTo>
                <a:cubicBezTo>
                  <a:pt x="150" y="367"/>
                  <a:pt x="155" y="370"/>
                  <a:pt x="165" y="370"/>
                </a:cubicBezTo>
                <a:cubicBezTo>
                  <a:pt x="175" y="370"/>
                  <a:pt x="180" y="363"/>
                  <a:pt x="180" y="351"/>
                </a:cubicBezTo>
                <a:cubicBezTo>
                  <a:pt x="180" y="344"/>
                  <a:pt x="179" y="187"/>
                  <a:pt x="179" y="187"/>
                </a:cubicBezTo>
                <a:lnTo>
                  <a:pt x="198" y="187"/>
                </a:lnTo>
                <a:cubicBezTo>
                  <a:pt x="198" y="187"/>
                  <a:pt x="198" y="555"/>
                  <a:pt x="198" y="579"/>
                </a:cubicBezTo>
                <a:cubicBezTo>
                  <a:pt x="199" y="620"/>
                  <a:pt x="221" y="627"/>
                  <a:pt x="235" y="627"/>
                </a:cubicBezTo>
                <a:lnTo>
                  <a:pt x="271" y="627"/>
                </a:lnTo>
                <a:cubicBezTo>
                  <a:pt x="285" y="627"/>
                  <a:pt x="303" y="620"/>
                  <a:pt x="305" y="573"/>
                </a:cubicBezTo>
                <a:cubicBezTo>
                  <a:pt x="306" y="554"/>
                  <a:pt x="304" y="187"/>
                  <a:pt x="304" y="187"/>
                </a:cubicBezTo>
                <a:lnTo>
                  <a:pt x="323" y="187"/>
                </a:lnTo>
                <a:lnTo>
                  <a:pt x="323" y="347"/>
                </a:lnTo>
                <a:cubicBezTo>
                  <a:pt x="323" y="363"/>
                  <a:pt x="325" y="369"/>
                  <a:pt x="338" y="369"/>
                </a:cubicBezTo>
                <a:cubicBezTo>
                  <a:pt x="348" y="369"/>
                  <a:pt x="350" y="362"/>
                  <a:pt x="350" y="348"/>
                </a:cubicBezTo>
                <a:cubicBezTo>
                  <a:pt x="350" y="338"/>
                  <a:pt x="351" y="196"/>
                  <a:pt x="351" y="196"/>
                </a:cubicBezTo>
                <a:lnTo>
                  <a:pt x="369" y="196"/>
                </a:lnTo>
                <a:cubicBezTo>
                  <a:pt x="369" y="196"/>
                  <a:pt x="370" y="551"/>
                  <a:pt x="370" y="575"/>
                </a:cubicBezTo>
                <a:cubicBezTo>
                  <a:pt x="371" y="615"/>
                  <a:pt x="395" y="623"/>
                  <a:pt x="408" y="623"/>
                </a:cubicBezTo>
                <a:lnTo>
                  <a:pt x="445" y="623"/>
                </a:lnTo>
                <a:cubicBezTo>
                  <a:pt x="458" y="623"/>
                  <a:pt x="477" y="615"/>
                  <a:pt x="479" y="568"/>
                </a:cubicBezTo>
                <a:cubicBezTo>
                  <a:pt x="480" y="546"/>
                  <a:pt x="479" y="196"/>
                  <a:pt x="479" y="196"/>
                </a:cubicBezTo>
                <a:lnTo>
                  <a:pt x="498" y="196"/>
                </a:lnTo>
                <a:cubicBezTo>
                  <a:pt x="498" y="196"/>
                  <a:pt x="498" y="333"/>
                  <a:pt x="498" y="348"/>
                </a:cubicBezTo>
                <a:cubicBezTo>
                  <a:pt x="498" y="360"/>
                  <a:pt x="501" y="370"/>
                  <a:pt x="511" y="370"/>
                </a:cubicBezTo>
                <a:cubicBezTo>
                  <a:pt x="523" y="370"/>
                  <a:pt x="526" y="365"/>
                  <a:pt x="527" y="354"/>
                </a:cubicBezTo>
                <a:cubicBezTo>
                  <a:pt x="527" y="372"/>
                  <a:pt x="528" y="211"/>
                  <a:pt x="528" y="211"/>
                </a:cubicBezTo>
                <a:lnTo>
                  <a:pt x="546" y="211"/>
                </a:lnTo>
                <a:cubicBezTo>
                  <a:pt x="546" y="211"/>
                  <a:pt x="546" y="524"/>
                  <a:pt x="546" y="529"/>
                </a:cubicBezTo>
                <a:cubicBezTo>
                  <a:pt x="547" y="563"/>
                  <a:pt x="558" y="570"/>
                  <a:pt x="569" y="570"/>
                </a:cubicBezTo>
                <a:lnTo>
                  <a:pt x="604" y="570"/>
                </a:lnTo>
                <a:cubicBezTo>
                  <a:pt x="615" y="570"/>
                  <a:pt x="627" y="563"/>
                  <a:pt x="628" y="524"/>
                </a:cubicBezTo>
                <a:cubicBezTo>
                  <a:pt x="629" y="504"/>
                  <a:pt x="628" y="211"/>
                  <a:pt x="628" y="211"/>
                </a:cubicBezTo>
                <a:lnTo>
                  <a:pt x="647" y="211"/>
                </a:lnTo>
                <a:lnTo>
                  <a:pt x="647" y="352"/>
                </a:lnTo>
                <a:cubicBezTo>
                  <a:pt x="647" y="362"/>
                  <a:pt x="653" y="369"/>
                  <a:pt x="662" y="369"/>
                </a:cubicBezTo>
                <a:cubicBezTo>
                  <a:pt x="671" y="369"/>
                  <a:pt x="676" y="363"/>
                  <a:pt x="676" y="353"/>
                </a:cubicBezTo>
                <a:lnTo>
                  <a:pt x="676" y="215"/>
                </a:lnTo>
                <a:cubicBezTo>
                  <a:pt x="676" y="186"/>
                  <a:pt x="655" y="155"/>
                  <a:pt x="630" y="155"/>
                </a:cubicBezTo>
                <a:close/>
                <a:moveTo>
                  <a:pt x="584" y="135"/>
                </a:moveTo>
                <a:lnTo>
                  <a:pt x="584" y="135"/>
                </a:lnTo>
                <a:cubicBezTo>
                  <a:pt x="607" y="135"/>
                  <a:pt x="626" y="116"/>
                  <a:pt x="626" y="93"/>
                </a:cubicBezTo>
                <a:cubicBezTo>
                  <a:pt x="626" y="70"/>
                  <a:pt x="607" y="52"/>
                  <a:pt x="584" y="52"/>
                </a:cubicBezTo>
                <a:cubicBezTo>
                  <a:pt x="562" y="52"/>
                  <a:pt x="543" y="70"/>
                  <a:pt x="543" y="93"/>
                </a:cubicBezTo>
                <a:cubicBezTo>
                  <a:pt x="543" y="116"/>
                  <a:pt x="562" y="135"/>
                  <a:pt x="584" y="135"/>
                </a:cubicBezTo>
                <a:close/>
                <a:moveTo>
                  <a:pt x="88" y="147"/>
                </a:moveTo>
                <a:lnTo>
                  <a:pt x="88" y="147"/>
                </a:lnTo>
                <a:cubicBezTo>
                  <a:pt x="111" y="147"/>
                  <a:pt x="130" y="128"/>
                  <a:pt x="130" y="105"/>
                </a:cubicBezTo>
                <a:cubicBezTo>
                  <a:pt x="130" y="82"/>
                  <a:pt x="111" y="64"/>
                  <a:pt x="88" y="64"/>
                </a:cubicBezTo>
                <a:cubicBezTo>
                  <a:pt x="65" y="64"/>
                  <a:pt x="47" y="82"/>
                  <a:pt x="47" y="105"/>
                </a:cubicBezTo>
                <a:cubicBezTo>
                  <a:pt x="47" y="128"/>
                  <a:pt x="65" y="147"/>
                  <a:pt x="88" y="147"/>
                </a:cubicBezTo>
                <a:close/>
                <a:moveTo>
                  <a:pt x="423" y="115"/>
                </a:moveTo>
                <a:lnTo>
                  <a:pt x="423" y="115"/>
                </a:lnTo>
                <a:cubicBezTo>
                  <a:pt x="451" y="115"/>
                  <a:pt x="473" y="93"/>
                  <a:pt x="473" y="65"/>
                </a:cubicBezTo>
                <a:cubicBezTo>
                  <a:pt x="473" y="37"/>
                  <a:pt x="451" y="15"/>
                  <a:pt x="423" y="15"/>
                </a:cubicBezTo>
                <a:cubicBezTo>
                  <a:pt x="396" y="15"/>
                  <a:pt x="373" y="37"/>
                  <a:pt x="373" y="65"/>
                </a:cubicBezTo>
                <a:cubicBezTo>
                  <a:pt x="373" y="93"/>
                  <a:pt x="396" y="115"/>
                  <a:pt x="423" y="115"/>
                </a:cubicBezTo>
                <a:close/>
                <a:moveTo>
                  <a:pt x="250" y="100"/>
                </a:moveTo>
                <a:lnTo>
                  <a:pt x="250" y="100"/>
                </a:lnTo>
                <a:cubicBezTo>
                  <a:pt x="277" y="100"/>
                  <a:pt x="300" y="77"/>
                  <a:pt x="300" y="49"/>
                </a:cubicBezTo>
                <a:cubicBezTo>
                  <a:pt x="300" y="22"/>
                  <a:pt x="277" y="0"/>
                  <a:pt x="250" y="0"/>
                </a:cubicBezTo>
                <a:cubicBezTo>
                  <a:pt x="222" y="0"/>
                  <a:pt x="200" y="22"/>
                  <a:pt x="200" y="49"/>
                </a:cubicBezTo>
                <a:cubicBezTo>
                  <a:pt x="200" y="77"/>
                  <a:pt x="222" y="100"/>
                  <a:pt x="250" y="10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34489" y="2603369"/>
            <a:ext cx="875402" cy="524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90523" y="2603369"/>
            <a:ext cx="936664" cy="524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>
            <a:spLocks noChangeAspect="1" noEditPoints="1"/>
          </p:cNvSpPr>
          <p:nvPr/>
        </p:nvSpPr>
        <p:spPr bwMode="auto">
          <a:xfrm>
            <a:off x="2857873" y="1484218"/>
            <a:ext cx="257777" cy="246998"/>
          </a:xfrm>
          <a:custGeom>
            <a:avLst/>
            <a:gdLst>
              <a:gd name="T0" fmla="*/ 153 w 908"/>
              <a:gd name="T1" fmla="*/ 694 h 865"/>
              <a:gd name="T2" fmla="*/ 104 w 908"/>
              <a:gd name="T3" fmla="*/ 591 h 865"/>
              <a:gd name="T4" fmla="*/ 104 w 908"/>
              <a:gd name="T5" fmla="*/ 563 h 865"/>
              <a:gd name="T6" fmla="*/ 153 w 908"/>
              <a:gd name="T7" fmla="*/ 461 h 865"/>
              <a:gd name="T8" fmla="*/ 153 w 908"/>
              <a:gd name="T9" fmla="*/ 383 h 865"/>
              <a:gd name="T10" fmla="*/ 104 w 908"/>
              <a:gd name="T11" fmla="*/ 280 h 865"/>
              <a:gd name="T12" fmla="*/ 104 w 908"/>
              <a:gd name="T13" fmla="*/ 251 h 865"/>
              <a:gd name="T14" fmla="*/ 153 w 908"/>
              <a:gd name="T15" fmla="*/ 156 h 865"/>
              <a:gd name="T16" fmla="*/ 265 w 908"/>
              <a:gd name="T17" fmla="*/ 65 h 865"/>
              <a:gd name="T18" fmla="*/ 262 w 908"/>
              <a:gd name="T19" fmla="*/ 745 h 865"/>
              <a:gd name="T20" fmla="*/ 247 w 908"/>
              <a:gd name="T21" fmla="*/ 773 h 865"/>
              <a:gd name="T22" fmla="*/ 222 w 908"/>
              <a:gd name="T23" fmla="*/ 792 h 865"/>
              <a:gd name="T24" fmla="*/ 190 w 908"/>
              <a:gd name="T25" fmla="*/ 799 h 865"/>
              <a:gd name="T26" fmla="*/ 157 w 908"/>
              <a:gd name="T27" fmla="*/ 795 h 865"/>
              <a:gd name="T28" fmla="*/ 130 w 908"/>
              <a:gd name="T29" fmla="*/ 780 h 865"/>
              <a:gd name="T30" fmla="*/ 111 w 908"/>
              <a:gd name="T31" fmla="*/ 756 h 865"/>
              <a:gd name="T32" fmla="*/ 104 w 908"/>
              <a:gd name="T33" fmla="*/ 724 h 865"/>
              <a:gd name="T34" fmla="*/ 0 w 908"/>
              <a:gd name="T35" fmla="*/ 65 h 865"/>
              <a:gd name="T36" fmla="*/ 38 w 908"/>
              <a:gd name="T37" fmla="*/ 724 h 865"/>
              <a:gd name="T38" fmla="*/ 45 w 908"/>
              <a:gd name="T39" fmla="*/ 768 h 865"/>
              <a:gd name="T40" fmla="*/ 65 w 908"/>
              <a:gd name="T41" fmla="*/ 807 h 865"/>
              <a:gd name="T42" fmla="*/ 96 w 908"/>
              <a:gd name="T43" fmla="*/ 837 h 865"/>
              <a:gd name="T44" fmla="*/ 134 w 908"/>
              <a:gd name="T45" fmla="*/ 857 h 865"/>
              <a:gd name="T46" fmla="*/ 179 w 908"/>
              <a:gd name="T47" fmla="*/ 865 h 865"/>
              <a:gd name="T48" fmla="*/ 221 w 908"/>
              <a:gd name="T49" fmla="*/ 861 h 865"/>
              <a:gd name="T50" fmla="*/ 261 w 908"/>
              <a:gd name="T51" fmla="*/ 845 h 865"/>
              <a:gd name="T52" fmla="*/ 295 w 908"/>
              <a:gd name="T53" fmla="*/ 818 h 865"/>
              <a:gd name="T54" fmla="*/ 319 w 908"/>
              <a:gd name="T55" fmla="*/ 782 h 865"/>
              <a:gd name="T56" fmla="*/ 330 w 908"/>
              <a:gd name="T57" fmla="*/ 739 h 865"/>
              <a:gd name="T58" fmla="*/ 369 w 908"/>
              <a:gd name="T59" fmla="*/ 65 h 865"/>
              <a:gd name="T60" fmla="*/ 0 w 908"/>
              <a:gd name="T61" fmla="*/ 65 h 865"/>
              <a:gd name="T62" fmla="*/ 643 w 908"/>
              <a:gd name="T63" fmla="*/ 65 h 865"/>
              <a:gd name="T64" fmla="*/ 643 w 908"/>
              <a:gd name="T65" fmla="*/ 314 h 865"/>
              <a:gd name="T66" fmla="*/ 539 w 908"/>
              <a:gd name="T67" fmla="*/ 0 h 865"/>
              <a:gd name="T68" fmla="*/ 577 w 908"/>
              <a:gd name="T69" fmla="*/ 724 h 865"/>
              <a:gd name="T70" fmla="*/ 584 w 908"/>
              <a:gd name="T71" fmla="*/ 768 h 865"/>
              <a:gd name="T72" fmla="*/ 604 w 908"/>
              <a:gd name="T73" fmla="*/ 807 h 865"/>
              <a:gd name="T74" fmla="*/ 635 w 908"/>
              <a:gd name="T75" fmla="*/ 837 h 865"/>
              <a:gd name="T76" fmla="*/ 673 w 908"/>
              <a:gd name="T77" fmla="*/ 857 h 865"/>
              <a:gd name="T78" fmla="*/ 718 w 908"/>
              <a:gd name="T79" fmla="*/ 865 h 865"/>
              <a:gd name="T80" fmla="*/ 760 w 908"/>
              <a:gd name="T81" fmla="*/ 861 h 865"/>
              <a:gd name="T82" fmla="*/ 800 w 908"/>
              <a:gd name="T83" fmla="*/ 845 h 865"/>
              <a:gd name="T84" fmla="*/ 834 w 908"/>
              <a:gd name="T85" fmla="*/ 818 h 865"/>
              <a:gd name="T86" fmla="*/ 858 w 908"/>
              <a:gd name="T87" fmla="*/ 782 h 865"/>
              <a:gd name="T88" fmla="*/ 869 w 908"/>
              <a:gd name="T89" fmla="*/ 739 h 865"/>
              <a:gd name="T90" fmla="*/ 908 w 908"/>
              <a:gd name="T91" fmla="*/ 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8" h="865">
                <a:moveTo>
                  <a:pt x="104" y="694"/>
                </a:moveTo>
                <a:lnTo>
                  <a:pt x="104" y="694"/>
                </a:lnTo>
                <a:lnTo>
                  <a:pt x="153" y="694"/>
                </a:lnTo>
                <a:lnTo>
                  <a:pt x="153" y="666"/>
                </a:lnTo>
                <a:lnTo>
                  <a:pt x="104" y="666"/>
                </a:lnTo>
                <a:lnTo>
                  <a:pt x="104" y="591"/>
                </a:lnTo>
                <a:lnTo>
                  <a:pt x="153" y="591"/>
                </a:lnTo>
                <a:lnTo>
                  <a:pt x="153" y="563"/>
                </a:lnTo>
                <a:lnTo>
                  <a:pt x="104" y="563"/>
                </a:lnTo>
                <a:lnTo>
                  <a:pt x="104" y="489"/>
                </a:lnTo>
                <a:lnTo>
                  <a:pt x="153" y="489"/>
                </a:lnTo>
                <a:lnTo>
                  <a:pt x="153" y="461"/>
                </a:lnTo>
                <a:lnTo>
                  <a:pt x="104" y="461"/>
                </a:lnTo>
                <a:lnTo>
                  <a:pt x="104" y="383"/>
                </a:lnTo>
                <a:lnTo>
                  <a:pt x="153" y="383"/>
                </a:lnTo>
                <a:lnTo>
                  <a:pt x="153" y="354"/>
                </a:lnTo>
                <a:lnTo>
                  <a:pt x="104" y="354"/>
                </a:lnTo>
                <a:lnTo>
                  <a:pt x="104" y="280"/>
                </a:lnTo>
                <a:lnTo>
                  <a:pt x="153" y="280"/>
                </a:lnTo>
                <a:lnTo>
                  <a:pt x="153" y="251"/>
                </a:lnTo>
                <a:lnTo>
                  <a:pt x="104" y="251"/>
                </a:lnTo>
                <a:lnTo>
                  <a:pt x="104" y="184"/>
                </a:lnTo>
                <a:lnTo>
                  <a:pt x="153" y="184"/>
                </a:lnTo>
                <a:lnTo>
                  <a:pt x="153" y="156"/>
                </a:lnTo>
                <a:lnTo>
                  <a:pt x="104" y="156"/>
                </a:lnTo>
                <a:lnTo>
                  <a:pt x="104" y="65"/>
                </a:lnTo>
                <a:lnTo>
                  <a:pt x="265" y="65"/>
                </a:lnTo>
                <a:lnTo>
                  <a:pt x="265" y="724"/>
                </a:lnTo>
                <a:lnTo>
                  <a:pt x="264" y="735"/>
                </a:lnTo>
                <a:lnTo>
                  <a:pt x="262" y="745"/>
                </a:lnTo>
                <a:lnTo>
                  <a:pt x="258" y="756"/>
                </a:lnTo>
                <a:lnTo>
                  <a:pt x="253" y="765"/>
                </a:lnTo>
                <a:lnTo>
                  <a:pt x="247" y="773"/>
                </a:lnTo>
                <a:lnTo>
                  <a:pt x="240" y="780"/>
                </a:lnTo>
                <a:lnTo>
                  <a:pt x="231" y="787"/>
                </a:lnTo>
                <a:lnTo>
                  <a:pt x="222" y="792"/>
                </a:lnTo>
                <a:lnTo>
                  <a:pt x="212" y="795"/>
                </a:lnTo>
                <a:lnTo>
                  <a:pt x="202" y="798"/>
                </a:lnTo>
                <a:lnTo>
                  <a:pt x="190" y="799"/>
                </a:lnTo>
                <a:lnTo>
                  <a:pt x="179" y="799"/>
                </a:lnTo>
                <a:lnTo>
                  <a:pt x="168" y="798"/>
                </a:lnTo>
                <a:lnTo>
                  <a:pt x="157" y="795"/>
                </a:lnTo>
                <a:lnTo>
                  <a:pt x="147" y="792"/>
                </a:lnTo>
                <a:lnTo>
                  <a:pt x="138" y="787"/>
                </a:lnTo>
                <a:lnTo>
                  <a:pt x="130" y="780"/>
                </a:lnTo>
                <a:lnTo>
                  <a:pt x="122" y="773"/>
                </a:lnTo>
                <a:lnTo>
                  <a:pt x="116" y="765"/>
                </a:lnTo>
                <a:lnTo>
                  <a:pt x="111" y="756"/>
                </a:lnTo>
                <a:lnTo>
                  <a:pt x="107" y="745"/>
                </a:lnTo>
                <a:lnTo>
                  <a:pt x="104" y="735"/>
                </a:lnTo>
                <a:lnTo>
                  <a:pt x="104" y="724"/>
                </a:lnTo>
                <a:lnTo>
                  <a:pt x="104" y="694"/>
                </a:lnTo>
                <a:lnTo>
                  <a:pt x="104" y="694"/>
                </a:lnTo>
                <a:close/>
                <a:moveTo>
                  <a:pt x="0" y="65"/>
                </a:moveTo>
                <a:lnTo>
                  <a:pt x="0" y="65"/>
                </a:lnTo>
                <a:lnTo>
                  <a:pt x="38" y="65"/>
                </a:lnTo>
                <a:lnTo>
                  <a:pt x="38" y="724"/>
                </a:lnTo>
                <a:lnTo>
                  <a:pt x="39" y="739"/>
                </a:lnTo>
                <a:lnTo>
                  <a:pt x="41" y="754"/>
                </a:lnTo>
                <a:lnTo>
                  <a:pt x="45" y="768"/>
                </a:lnTo>
                <a:lnTo>
                  <a:pt x="51" y="782"/>
                </a:lnTo>
                <a:lnTo>
                  <a:pt x="57" y="795"/>
                </a:lnTo>
                <a:lnTo>
                  <a:pt x="65" y="807"/>
                </a:lnTo>
                <a:lnTo>
                  <a:pt x="74" y="818"/>
                </a:lnTo>
                <a:lnTo>
                  <a:pt x="84" y="828"/>
                </a:lnTo>
                <a:lnTo>
                  <a:pt x="96" y="837"/>
                </a:lnTo>
                <a:lnTo>
                  <a:pt x="108" y="845"/>
                </a:lnTo>
                <a:lnTo>
                  <a:pt x="121" y="852"/>
                </a:lnTo>
                <a:lnTo>
                  <a:pt x="134" y="857"/>
                </a:lnTo>
                <a:lnTo>
                  <a:pt x="148" y="861"/>
                </a:lnTo>
                <a:lnTo>
                  <a:pt x="163" y="864"/>
                </a:lnTo>
                <a:lnTo>
                  <a:pt x="179" y="865"/>
                </a:lnTo>
                <a:lnTo>
                  <a:pt x="190" y="865"/>
                </a:lnTo>
                <a:lnTo>
                  <a:pt x="206" y="864"/>
                </a:lnTo>
                <a:lnTo>
                  <a:pt x="221" y="861"/>
                </a:lnTo>
                <a:lnTo>
                  <a:pt x="235" y="857"/>
                </a:lnTo>
                <a:lnTo>
                  <a:pt x="249" y="852"/>
                </a:lnTo>
                <a:lnTo>
                  <a:pt x="261" y="845"/>
                </a:lnTo>
                <a:lnTo>
                  <a:pt x="273" y="837"/>
                </a:lnTo>
                <a:lnTo>
                  <a:pt x="285" y="828"/>
                </a:lnTo>
                <a:lnTo>
                  <a:pt x="295" y="818"/>
                </a:lnTo>
                <a:lnTo>
                  <a:pt x="304" y="807"/>
                </a:lnTo>
                <a:lnTo>
                  <a:pt x="312" y="795"/>
                </a:lnTo>
                <a:lnTo>
                  <a:pt x="319" y="782"/>
                </a:lnTo>
                <a:lnTo>
                  <a:pt x="324" y="768"/>
                </a:lnTo>
                <a:lnTo>
                  <a:pt x="328" y="754"/>
                </a:lnTo>
                <a:lnTo>
                  <a:pt x="330" y="739"/>
                </a:lnTo>
                <a:lnTo>
                  <a:pt x="331" y="724"/>
                </a:lnTo>
                <a:lnTo>
                  <a:pt x="331" y="65"/>
                </a:lnTo>
                <a:lnTo>
                  <a:pt x="369" y="65"/>
                </a:lnTo>
                <a:lnTo>
                  <a:pt x="369" y="0"/>
                </a:lnTo>
                <a:lnTo>
                  <a:pt x="0" y="0"/>
                </a:lnTo>
                <a:lnTo>
                  <a:pt x="0" y="65"/>
                </a:lnTo>
                <a:lnTo>
                  <a:pt x="0" y="65"/>
                </a:lnTo>
                <a:close/>
                <a:moveTo>
                  <a:pt x="643" y="65"/>
                </a:moveTo>
                <a:lnTo>
                  <a:pt x="643" y="65"/>
                </a:lnTo>
                <a:lnTo>
                  <a:pt x="804" y="65"/>
                </a:lnTo>
                <a:lnTo>
                  <a:pt x="804" y="314"/>
                </a:lnTo>
                <a:lnTo>
                  <a:pt x="643" y="314"/>
                </a:lnTo>
                <a:lnTo>
                  <a:pt x="643" y="65"/>
                </a:lnTo>
                <a:close/>
                <a:moveTo>
                  <a:pt x="539" y="0"/>
                </a:moveTo>
                <a:lnTo>
                  <a:pt x="539" y="0"/>
                </a:lnTo>
                <a:lnTo>
                  <a:pt x="539" y="65"/>
                </a:lnTo>
                <a:lnTo>
                  <a:pt x="577" y="65"/>
                </a:lnTo>
                <a:lnTo>
                  <a:pt x="577" y="724"/>
                </a:lnTo>
                <a:lnTo>
                  <a:pt x="578" y="739"/>
                </a:lnTo>
                <a:lnTo>
                  <a:pt x="580" y="754"/>
                </a:lnTo>
                <a:lnTo>
                  <a:pt x="584" y="768"/>
                </a:lnTo>
                <a:lnTo>
                  <a:pt x="590" y="782"/>
                </a:lnTo>
                <a:lnTo>
                  <a:pt x="596" y="795"/>
                </a:lnTo>
                <a:lnTo>
                  <a:pt x="604" y="807"/>
                </a:lnTo>
                <a:lnTo>
                  <a:pt x="613" y="818"/>
                </a:lnTo>
                <a:lnTo>
                  <a:pt x="623" y="828"/>
                </a:lnTo>
                <a:lnTo>
                  <a:pt x="635" y="837"/>
                </a:lnTo>
                <a:lnTo>
                  <a:pt x="647" y="845"/>
                </a:lnTo>
                <a:lnTo>
                  <a:pt x="660" y="852"/>
                </a:lnTo>
                <a:lnTo>
                  <a:pt x="673" y="857"/>
                </a:lnTo>
                <a:lnTo>
                  <a:pt x="688" y="861"/>
                </a:lnTo>
                <a:lnTo>
                  <a:pt x="702" y="864"/>
                </a:lnTo>
                <a:lnTo>
                  <a:pt x="718" y="865"/>
                </a:lnTo>
                <a:lnTo>
                  <a:pt x="729" y="865"/>
                </a:lnTo>
                <a:lnTo>
                  <a:pt x="745" y="864"/>
                </a:lnTo>
                <a:lnTo>
                  <a:pt x="760" y="861"/>
                </a:lnTo>
                <a:lnTo>
                  <a:pt x="774" y="857"/>
                </a:lnTo>
                <a:lnTo>
                  <a:pt x="788" y="852"/>
                </a:lnTo>
                <a:lnTo>
                  <a:pt x="800" y="845"/>
                </a:lnTo>
                <a:lnTo>
                  <a:pt x="812" y="837"/>
                </a:lnTo>
                <a:lnTo>
                  <a:pt x="824" y="828"/>
                </a:lnTo>
                <a:lnTo>
                  <a:pt x="834" y="818"/>
                </a:lnTo>
                <a:lnTo>
                  <a:pt x="843" y="807"/>
                </a:lnTo>
                <a:lnTo>
                  <a:pt x="851" y="795"/>
                </a:lnTo>
                <a:lnTo>
                  <a:pt x="858" y="782"/>
                </a:lnTo>
                <a:lnTo>
                  <a:pt x="863" y="768"/>
                </a:lnTo>
                <a:lnTo>
                  <a:pt x="867" y="754"/>
                </a:lnTo>
                <a:lnTo>
                  <a:pt x="869" y="739"/>
                </a:lnTo>
                <a:lnTo>
                  <a:pt x="870" y="724"/>
                </a:lnTo>
                <a:lnTo>
                  <a:pt x="870" y="65"/>
                </a:lnTo>
                <a:lnTo>
                  <a:pt x="908" y="65"/>
                </a:lnTo>
                <a:lnTo>
                  <a:pt x="908" y="0"/>
                </a:lnTo>
                <a:lnTo>
                  <a:pt x="53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7727" y="2663856"/>
            <a:ext cx="1402037" cy="155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-114300">
              <a:spcBef>
                <a:spcPts val="338"/>
              </a:spcBef>
              <a:buSzPct val="100000"/>
              <a:buFont typeface="Arial"/>
              <a:buChar char="•"/>
            </a:pPr>
            <a:endParaRPr lang="en-US" sz="1013">
              <a:solidFill>
                <a:srgbClr val="31313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5637" y="2132629"/>
            <a:ext cx="68643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en-US" sz="900" b="1" i="1">
                <a:solidFill>
                  <a:srgbClr val="313131"/>
                </a:solidFill>
              </a:rPr>
              <a:t>Central certifier review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6924" y="2135191"/>
            <a:ext cx="84353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en-US" sz="900" b="1" i="1">
                <a:solidFill>
                  <a:srgbClr val="313131"/>
                </a:solidFill>
              </a:rPr>
              <a:t>Data packet produced centrally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A3C1E-9702-405F-9432-947E7421A05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86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5128" y="1289051"/>
            <a:ext cx="3727793" cy="3389313"/>
          </a:xfrm>
        </p:spPr>
        <p:txBody>
          <a:bodyPr/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Cause of Death (i.e. Underlying </a:t>
            </a:r>
            <a:r>
              <a:rPr lang="en-US" b="1" dirty="0" err="1">
                <a:latin typeface="Calibri" panose="020F0502020204030204" pitchFamily="34" charset="0"/>
              </a:rPr>
              <a:t>CoD</a:t>
            </a:r>
            <a:r>
              <a:rPr lang="en-US" b="1" dirty="0">
                <a:latin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</a:rPr>
              <a:t>: Causal chain of events (disease or injury) that led to death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Immediate Cause of Death</a:t>
            </a:r>
            <a:r>
              <a:rPr lang="en-US" dirty="0">
                <a:latin typeface="Calibri" panose="020F0502020204030204" pitchFamily="34" charset="0"/>
              </a:rPr>
              <a:t>:</a:t>
            </a:r>
            <a:r>
              <a:rPr lang="en-US" b="1" dirty="0">
                <a:latin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</a:rPr>
              <a:t>Final event in the causal sequence that occurred closest to time of death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8" y="403126"/>
            <a:ext cx="8329613" cy="523183"/>
          </a:xfrm>
        </p:spPr>
        <p:txBody>
          <a:bodyPr/>
          <a:lstStyle/>
          <a:p>
            <a:r>
              <a:rPr lang="en-US" b="1" dirty="0">
                <a:solidFill>
                  <a:srgbClr val="59452A"/>
                </a:solidFill>
                <a:latin typeface="Calibri" panose="020F0502020204030204" pitchFamily="34" charset="0"/>
              </a:rPr>
              <a:t>Champs uses the standard WHO Cause of Death certificate</a:t>
            </a:r>
          </a:p>
        </p:txBody>
      </p:sp>
      <p:pic>
        <p:nvPicPr>
          <p:cNvPr id="1026" name="Picture 2" descr="File:International form of medical certificate of cause of de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74" y="855813"/>
            <a:ext cx="4836337" cy="39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1913" y="1525387"/>
            <a:ext cx="914400" cy="2244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Z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Immediate </a:t>
            </a:r>
            <a:r>
              <a:rPr lang="en-ZA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en-ZA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886" y="3041074"/>
            <a:ext cx="914400" cy="2244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ZA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Underlying </a:t>
            </a:r>
            <a:r>
              <a:rPr lang="en-ZA" sz="140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en-ZA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0712" y="2022118"/>
            <a:ext cx="14927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3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Antecedent </a:t>
            </a:r>
            <a:r>
              <a:rPr lang="en-ZA" sz="13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en-ZA" sz="13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9292" y="2555518"/>
            <a:ext cx="14927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3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Antecedent </a:t>
            </a:r>
            <a:r>
              <a:rPr lang="en-ZA" sz="13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en-ZA" sz="13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1672" y="3454678"/>
            <a:ext cx="15600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3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Contributing </a:t>
            </a:r>
            <a:r>
              <a:rPr lang="en-ZA" sz="13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en-ZA" sz="13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292" y="3812818"/>
            <a:ext cx="15600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3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Contributing </a:t>
            </a:r>
            <a:r>
              <a:rPr lang="en-ZA" sz="13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en-ZA" sz="13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15C2-7059-4A6A-8F7B-36A459852F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2017 Bill &amp; Melinda Gates Foundation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75CF56-86FA-4D48-ACC9-F2842920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33" y="425656"/>
            <a:ext cx="8613870" cy="293844"/>
          </a:xfrm>
        </p:spPr>
        <p:txBody>
          <a:bodyPr>
            <a:normAutofit fontScale="90000"/>
          </a:bodyPr>
          <a:lstStyle/>
          <a:p>
            <a:r>
              <a:rPr lang="en-US" dirty="0"/>
              <a:t>CHAMPS Progress and 2018 priorities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53" y="1612721"/>
            <a:ext cx="2066937" cy="1553255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 rot="2520000">
            <a:off x="5009897" y="1904955"/>
            <a:ext cx="81195" cy="22406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CD55DBE-6732-45E3-97C0-5788E4EBC6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3239" y="754630"/>
            <a:ext cx="4430322" cy="35412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Stories from MITS Cases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CF851-E3C4-4FF7-BEF6-66A56C99F3B0}"/>
              </a:ext>
            </a:extLst>
          </p:cNvPr>
          <p:cNvSpPr txBox="1"/>
          <p:nvPr/>
        </p:nvSpPr>
        <p:spPr>
          <a:xfrm>
            <a:off x="-235974" y="1329481"/>
            <a:ext cx="2854461" cy="1615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105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A.  Brain showing cerebral malaria </a:t>
            </a:r>
            <a:endParaRPr 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F17C4C-943C-41DA-90B5-5ABB35686E5D}"/>
              </a:ext>
            </a:extLst>
          </p:cNvPr>
          <p:cNvSpPr txBox="1"/>
          <p:nvPr/>
        </p:nvSpPr>
        <p:spPr>
          <a:xfrm>
            <a:off x="2211937" y="1322821"/>
            <a:ext cx="2528971" cy="1615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B.  Stillbirth with novel pathogen </a:t>
            </a:r>
            <a:endParaRPr lang="en-US" sz="10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1C22F7-EF13-4282-9AE6-ABE01FE502E0}"/>
              </a:ext>
            </a:extLst>
          </p:cNvPr>
          <p:cNvSpPr txBox="1"/>
          <p:nvPr/>
        </p:nvSpPr>
        <p:spPr>
          <a:xfrm>
            <a:off x="343618" y="3457000"/>
            <a:ext cx="4189561" cy="104125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28600" indent="-228600" defTabSz="685800">
              <a:buAutoNum type="alphaUcPeriod"/>
            </a:pP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 old boy was treated orally for malaria but had vomiting and did not get parenteral treatment. </a:t>
            </a:r>
          </a:p>
          <a:p>
            <a:pPr marL="228600" indent="-228600" defTabSz="685800">
              <a:buAutoNum type="alphaUcPeriod"/>
            </a:pPr>
            <a:endParaRPr lang="en-US" sz="105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685800">
              <a:buAutoNum type="alphaUcPeriod"/>
            </a:pP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Stillbirth with bacteria in lung tissue.  16sRNA analysis identified </a:t>
            </a:r>
            <a:r>
              <a:rPr lang="en-US" sz="105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Leptotrichia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amnionii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recently identified among septic abortions in Europe.</a:t>
            </a:r>
          </a:p>
          <a:p>
            <a:pPr defTabSz="685800"/>
            <a:endParaRPr lang="en-US" sz="105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7A3BBBFF-57AC-4802-8C6E-2A6F609BE6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6400" y="3171938"/>
            <a:ext cx="4006703" cy="1589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68580" bIns="68580" anchor="t"/>
          <a:lstStyle/>
          <a:p>
            <a:pPr marL="171450" indent="-171450" defTabSz="685800">
              <a:spcBef>
                <a:spcPts val="300"/>
              </a:spcBef>
              <a:buClr>
                <a:srgbClr val="8CB7C7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</a:endParaRPr>
          </a:p>
          <a:p>
            <a:pPr marL="171450" indent="-171450" defTabSz="685800">
              <a:spcBef>
                <a:spcPts val="300"/>
              </a:spcBef>
              <a:buClr>
                <a:srgbClr val="8CB7C7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</a:endParaRPr>
          </a:p>
          <a:p>
            <a:pPr marL="171450" indent="-171450" defTabSz="685800">
              <a:spcBef>
                <a:spcPts val="300"/>
              </a:spcBef>
              <a:buClr>
                <a:srgbClr val="8CB7C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6"/>
                </a:solidFill>
              </a:rPr>
              <a:t>Finalizing renewal grant to more definitively track causes of childhood mortality, add pregnancy surveillance, and transition leadership of certain components from Atlanta to Africa/South Asia.</a:t>
            </a:r>
            <a:endParaRPr lang="en-US" sz="900" dirty="0">
              <a:solidFill>
                <a:srgbClr val="59452A"/>
              </a:solidFill>
              <a:latin typeface="Arial"/>
            </a:endParaRPr>
          </a:p>
          <a:p>
            <a:pPr marL="171450" indent="-171450" defTabSz="685800">
              <a:spcBef>
                <a:spcPts val="300"/>
              </a:spcBef>
              <a:buClr>
                <a:srgbClr val="8CB7C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6"/>
                </a:solidFill>
                <a:latin typeface="Arial"/>
              </a:rPr>
              <a:t>Seven sites conducting mortality surveillance by end of 2018</a:t>
            </a:r>
          </a:p>
          <a:p>
            <a:pPr marL="171450" indent="-171450" defTabSz="685800">
              <a:spcBef>
                <a:spcPts val="300"/>
              </a:spcBef>
              <a:buClr>
                <a:srgbClr val="8CB7C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6"/>
                </a:solidFill>
                <a:latin typeface="Arial"/>
              </a:rPr>
              <a:t>~1200 MITS Decoded by the end of 2018</a:t>
            </a:r>
          </a:p>
          <a:p>
            <a:pPr marL="171450" indent="-171450" defTabSz="685800">
              <a:spcBef>
                <a:spcPts val="300"/>
              </a:spcBef>
              <a:buClr>
                <a:srgbClr val="8CB7C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6"/>
                </a:solidFill>
              </a:rPr>
              <a:t>MITS Surveillance Alliance launching in 2018 to reduce barriers and expand the use of MITS worldwide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1288EF-2691-427B-B4DA-FC3D0DD51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442" y="1612721"/>
            <a:ext cx="2110119" cy="15809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7329AE-85C4-4055-8960-AA55EF2F9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707" y="1133611"/>
            <a:ext cx="3687418" cy="2074172"/>
          </a:xfrm>
          <a:prstGeom prst="rect">
            <a:avLst/>
          </a:prstGeom>
        </p:spPr>
      </p:pic>
      <p:sp>
        <p:nvSpPr>
          <p:cNvPr id="35" name="Rectangle 10">
            <a:extLst>
              <a:ext uri="{FF2B5EF4-FFF2-40B4-BE49-F238E27FC236}">
                <a16:creationId xmlns:a16="http://schemas.microsoft.com/office/drawing/2014/main" id="{F458DBC8-B810-4C23-AA2B-A8625A3D2E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6350" y="3196799"/>
            <a:ext cx="4006753" cy="33995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tIns="68580" bIns="68580" anchor="ctr"/>
          <a:lstStyle/>
          <a:p>
            <a:pPr algn="ctr" defTabSz="685800"/>
            <a:r>
              <a:rPr lang="en-US" sz="1200" b="1" dirty="0">
                <a:solidFill>
                  <a:srgbClr val="FFFFFF"/>
                </a:solidFill>
                <a:latin typeface="Arial"/>
              </a:rPr>
              <a:t>2018 Execution Priorities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A5C1E6B-F519-4F24-BBAB-C40612E487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6349" y="754630"/>
            <a:ext cx="4006754" cy="35412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tIns="68580" bIns="68580" anchor="ctr"/>
          <a:lstStyle/>
          <a:p>
            <a:pPr algn="ctr" defTabSz="685800"/>
            <a:r>
              <a:rPr lang="en-US" sz="1200" b="1" dirty="0">
                <a:solidFill>
                  <a:srgbClr val="FFFFFF"/>
                </a:solidFill>
                <a:latin typeface="Arial"/>
              </a:rPr>
              <a:t>Early Findings</a:t>
            </a:r>
          </a:p>
        </p:txBody>
      </p:sp>
    </p:spTree>
    <p:extLst>
      <p:ext uri="{BB962C8B-B14F-4D97-AF65-F5344CB8AC3E}">
        <p14:creationId xmlns:p14="http://schemas.microsoft.com/office/powerpoint/2010/main" val="37270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Non-typhoidal Salmonella Detection in CHAMPS 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809238"/>
            <a:ext cx="8272211" cy="2758727"/>
          </a:xfrm>
        </p:spPr>
        <p:txBody>
          <a:bodyPr>
            <a:noAutofit/>
          </a:bodyPr>
          <a:lstStyle/>
          <a:p>
            <a:r>
              <a:rPr lang="en-US" sz="1800" dirty="0"/>
              <a:t>Of 267 MITS from cases &gt;7 days old, NTS was detected in 6 (2.2%) by culture and/or TAC in blood or CSF</a:t>
            </a:r>
          </a:p>
          <a:p>
            <a:pPr lvl="2"/>
            <a:r>
              <a:rPr lang="en-US" sz="1350" dirty="0"/>
              <a:t>Kenya- 1/53 (1.9%)</a:t>
            </a:r>
          </a:p>
          <a:p>
            <a:pPr lvl="2"/>
            <a:r>
              <a:rPr lang="en-US" sz="1350" dirty="0"/>
              <a:t>Mali – 1/14 (7%)</a:t>
            </a:r>
          </a:p>
          <a:p>
            <a:pPr lvl="2"/>
            <a:r>
              <a:rPr lang="en-US" sz="1350" dirty="0"/>
              <a:t>Mozambique – 3/30 (10%)</a:t>
            </a:r>
          </a:p>
          <a:p>
            <a:pPr lvl="2"/>
            <a:r>
              <a:rPr lang="en-US" sz="1350" dirty="0"/>
              <a:t>South Africa- 1/169 (0.6%)</a:t>
            </a:r>
          </a:p>
          <a:p>
            <a:pPr lvl="2"/>
            <a:endParaRPr lang="en-US" sz="1350" dirty="0"/>
          </a:p>
          <a:p>
            <a:pPr lvl="1"/>
            <a:r>
              <a:rPr lang="en-US" sz="1500" dirty="0"/>
              <a:t>Of these NTS was detected in  4/109 (3.7%) that were community deaths or hospitalized less than 48 hours and 3/98 (3%)  that were community deaths or hospitalized less than 24 hours</a:t>
            </a:r>
          </a:p>
          <a:p>
            <a:pPr lvl="2"/>
            <a:r>
              <a:rPr lang="en-US" sz="1350" dirty="0"/>
              <a:t>Kenya- 1/34 (2.9%)</a:t>
            </a:r>
          </a:p>
          <a:p>
            <a:pPr lvl="2"/>
            <a:r>
              <a:rPr lang="en-US" sz="1350" dirty="0"/>
              <a:t>Mali – 0/8 </a:t>
            </a:r>
          </a:p>
          <a:p>
            <a:pPr lvl="2"/>
            <a:r>
              <a:rPr lang="en-US" sz="1350" dirty="0"/>
              <a:t>Mozambique – 2/20 (10%)</a:t>
            </a:r>
          </a:p>
          <a:p>
            <a:pPr lvl="2"/>
            <a:r>
              <a:rPr lang="en-US" sz="1350" dirty="0"/>
              <a:t>South Africa- 0/26 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9161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2C6D-7D8E-4BEE-B47F-453B1DBA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estimates for NTS mortality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09F0-0E14-43AF-B2DA-8D76BBF3A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6/267 (2.2%) of all cases &gt;7d old across 4 CHAMPS sites in Africa</a:t>
            </a:r>
          </a:p>
          <a:p>
            <a:r>
              <a:rPr lang="en-US" sz="2100" dirty="0"/>
              <a:t>4/109 (3.7%) among community deaths (or hospitalized &lt;48h)</a:t>
            </a:r>
          </a:p>
          <a:p>
            <a:r>
              <a:rPr lang="en-US" sz="2100" dirty="0"/>
              <a:t>Back of envelope possible contribution to global child deaths ~ 20-40k</a:t>
            </a:r>
          </a:p>
          <a:p>
            <a:r>
              <a:rPr lang="en-US" sz="2100" dirty="0"/>
              <a:t>Fewer if require </a:t>
            </a:r>
            <a:r>
              <a:rPr lang="en-US" sz="2100" dirty="0" err="1"/>
              <a:t>iNTS</a:t>
            </a:r>
            <a:r>
              <a:rPr lang="en-US" sz="2100" dirty="0"/>
              <a:t> as part of the causal chain (underlying, immediate or morbid causes)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59294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heme/theme1.xml><?xml version="1.0" encoding="utf-8"?>
<a:theme xmlns:a="http://schemas.openxmlformats.org/drawingml/2006/main" name="BMGF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tes Ppt Template.pptx" id="{31E59E82-6114-4B90-993B-5260DBADC079}" vid="{55AC42A6-1FE8-4545-9BF5-1BFC3216FA3B}"/>
    </a:ext>
  </a:extLst>
</a:theme>
</file>

<file path=ppt/theme/theme2.xml><?xml version="1.0" encoding="utf-8"?>
<a:theme xmlns:a="http://schemas.openxmlformats.org/drawingml/2006/main" name="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Gates Ppt Template</Template>
  <TotalTime>9418</TotalTime>
  <Words>1242</Words>
  <Application>Microsoft Office PowerPoint</Application>
  <PresentationFormat>On-screen Show (16:9)</PresentationFormat>
  <Paragraphs>214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</vt:lpstr>
      <vt:lpstr>Calibri</vt:lpstr>
      <vt:lpstr>Gill Sans MT</vt:lpstr>
      <vt:lpstr>Segoe UI</vt:lpstr>
      <vt:lpstr>Times New Roman</vt:lpstr>
      <vt:lpstr>Trebuchet MS</vt:lpstr>
      <vt:lpstr>Wingdings</vt:lpstr>
      <vt:lpstr>Wingdings 2</vt:lpstr>
      <vt:lpstr>BMGF</vt:lpstr>
      <vt:lpstr>2_Dividend</vt:lpstr>
      <vt:lpstr>think-cell Slide</vt:lpstr>
      <vt:lpstr>CHAMPS and comsa</vt:lpstr>
      <vt:lpstr>Reminder of CHAMPS network objectives</vt:lpstr>
      <vt:lpstr>CHAMPS Lab testing: minimally invasive tissue sample (MITS) histopathology and TaqMan PCR Array Cards</vt:lpstr>
      <vt:lpstr>The child health and mortality prevention surveillance (champs) network: Building KNOWLEDGE TO SAVE CHILDREN’s LIVES</vt:lpstr>
      <vt:lpstr>PowerPoint Presentation</vt:lpstr>
      <vt:lpstr>Champs uses the standard WHO Cause of Death certificate</vt:lpstr>
      <vt:lpstr>CHAMPS Progress and 2018 priorities</vt:lpstr>
      <vt:lpstr>Non-typhoidal Salmonella Detection in CHAMPS MITS</vt:lpstr>
      <vt:lpstr>High estimates for NTS mortality burden</vt:lpstr>
      <vt:lpstr>Champs Data access – launched November 2018</vt:lpstr>
      <vt:lpstr>What is CHAMPS/COMSA?</vt:lpstr>
      <vt:lpstr>comsa demonstration projects - Mozambique and Sierra leone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COMSA Strategy</dc:title>
  <dc:creator>Abby Mayer (BCG Secondment)</dc:creator>
  <cp:lastModifiedBy>Scott Dowell</cp:lastModifiedBy>
  <cp:revision>326</cp:revision>
  <cp:lastPrinted>2018-05-30T19:19:03Z</cp:lastPrinted>
  <dcterms:created xsi:type="dcterms:W3CDTF">2018-05-24T00:33:26Z</dcterms:created>
  <dcterms:modified xsi:type="dcterms:W3CDTF">2018-11-05T14:43:15Z</dcterms:modified>
</cp:coreProperties>
</file>