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3"/>
  </p:notesMasterIdLst>
  <p:handoutMasterIdLst>
    <p:handoutMasterId r:id="rId14"/>
  </p:handoutMasterIdLst>
  <p:sldIdLst>
    <p:sldId id="261" r:id="rId3"/>
    <p:sldId id="285" r:id="rId4"/>
    <p:sldId id="283" r:id="rId5"/>
    <p:sldId id="286" r:id="rId6"/>
    <p:sldId id="278" r:id="rId7"/>
    <p:sldId id="292" r:id="rId8"/>
    <p:sldId id="291" r:id="rId9"/>
    <p:sldId id="288" r:id="rId10"/>
    <p:sldId id="289" r:id="rId11"/>
    <p:sldId id="267" r:id="rId1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77" autoAdjust="0"/>
  </p:normalViewPr>
  <p:slideViewPr>
    <p:cSldViewPr>
      <p:cViewPr varScale="1">
        <p:scale>
          <a:sx n="77" d="100"/>
          <a:sy n="77" d="100"/>
        </p:scale>
        <p:origin x="1316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94BA7F9D-2BAF-434C-ABA3-2A38237F6AC4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36156448-D5D5-45B3-B59E-45664D64C1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10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ED2878FF-218D-407D-86A4-3A2BD8743322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C2FA40EB-E5F2-4C2A-8A3C-B6E56B4B47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2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63233" indent="-293551" eaLnBrk="0" hangingPunct="0"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74204" indent="-234841" eaLnBrk="0" hangingPunct="0"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43885" indent="-234841" eaLnBrk="0" hangingPunct="0"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113567" indent="-234841" eaLnBrk="0" hangingPunct="0"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83249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52930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522612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92293" indent="-23484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511D8D0E-7C96-4F01-A1FD-60CE3495EF00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18405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40EB-E5F2-4C2A-8A3C-B6E56B4B471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26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40EB-E5F2-4C2A-8A3C-B6E56B4B471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590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40EB-E5F2-4C2A-8A3C-B6E56B4B471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7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40EB-E5F2-4C2A-8A3C-B6E56B4B471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43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40EB-E5F2-4C2A-8A3C-B6E56B4B471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79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40EB-E5F2-4C2A-8A3C-B6E56B4B471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6865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40EB-E5F2-4C2A-8A3C-B6E56B4B471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22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A40EB-E5F2-4C2A-8A3C-B6E56B4B471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649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8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798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02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9552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27826" y="5696122"/>
            <a:ext cx="4518440" cy="107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344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57200" indent="-182563">
              <a:buFont typeface="Courier New" panose="02070309020205020404" pitchFamily="49" charset="0"/>
              <a:buChar char="o"/>
              <a:defRPr/>
            </a:lvl2pPr>
            <a:lvl3pPr marL="730250" indent="-182563">
              <a:buFont typeface="Wingdings" panose="05000000000000000000" pitchFamily="2" charset="2"/>
              <a:buChar char="§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016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dirty="0"/>
              <a:t>IANPHI Leadership Academy 2014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1904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6010275" y="5883275"/>
            <a:ext cx="3133725" cy="974725"/>
            <a:chOff x="5822815" y="5883307"/>
            <a:chExt cx="3133836" cy="974693"/>
          </a:xfrm>
        </p:grpSpPr>
        <p:pic>
          <p:nvPicPr>
            <p:cNvPr id="6" name="Picture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2815" y="5883307"/>
              <a:ext cx="2057400" cy="974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0215" y="5883307"/>
              <a:ext cx="1076436" cy="772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E24860F-FD9B-4A5F-B11F-E86F73F27C2A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5194F2F-753A-42A6-BC75-CF5518A1BC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781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6010275" y="5883275"/>
            <a:ext cx="3133725" cy="974725"/>
            <a:chOff x="5822815" y="5883307"/>
            <a:chExt cx="3133836" cy="974693"/>
          </a:xfrm>
        </p:grpSpPr>
        <p:pic>
          <p:nvPicPr>
            <p:cNvPr id="9" name="Picture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2815" y="5883307"/>
              <a:ext cx="2057400" cy="974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0215" y="5883307"/>
              <a:ext cx="1076436" cy="772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E24860F-FD9B-4A5F-B11F-E86F73F27C2A}" type="datetimeFigureOut">
              <a:rPr lang="en-US" smtClean="0"/>
              <a:pPr/>
              <a:t>11/6/2018</a:t>
            </a:fld>
            <a:endParaRPr lang="en-US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5194F2F-753A-42A6-BC75-CF5518A1BC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0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010275" y="5883275"/>
            <a:ext cx="3133725" cy="974725"/>
            <a:chOff x="5822815" y="5883307"/>
            <a:chExt cx="3133836" cy="974693"/>
          </a:xfrm>
        </p:grpSpPr>
        <p:pic>
          <p:nvPicPr>
            <p:cNvPr id="4" name="Picture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2815" y="5883307"/>
              <a:ext cx="2057400" cy="974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0215" y="5883307"/>
              <a:ext cx="1076436" cy="772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247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10275" y="5883275"/>
            <a:ext cx="3133725" cy="974725"/>
            <a:chOff x="5822815" y="5883307"/>
            <a:chExt cx="3133836" cy="974693"/>
          </a:xfrm>
        </p:grpSpPr>
        <p:pic>
          <p:nvPicPr>
            <p:cNvPr id="3" name="Picture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2815" y="5883307"/>
              <a:ext cx="2057400" cy="974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1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0215" y="5883307"/>
              <a:ext cx="1076436" cy="772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51759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2431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932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27826" y="5696122"/>
            <a:ext cx="4518440" cy="107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4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305800" cy="1774825"/>
          </a:xfrm>
        </p:spPr>
        <p:txBody>
          <a:bodyPr/>
          <a:lstStyle/>
          <a:p>
            <a:r>
              <a:rPr lang="en-US" altLang="en-US" sz="4400" dirty="0">
                <a:solidFill>
                  <a:schemeClr val="tx1"/>
                </a:solidFill>
              </a:rPr>
              <a:t>Developing a legal basis for an NPHI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058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 or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62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990600"/>
          </a:xfrm>
        </p:spPr>
        <p:txBody>
          <a:bodyPr>
            <a:noAutofit/>
          </a:bodyPr>
          <a:lstStyle/>
          <a:p>
            <a:r>
              <a:rPr lang="en-US" dirty="0"/>
              <a:t>Purpose of this Session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4771F4-2B0A-4496-846C-90B587F83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r>
              <a:rPr lang="en-US" dirty="0"/>
              <a:t>Discuss legal frameworks for NPHIs</a:t>
            </a:r>
          </a:p>
          <a:p>
            <a:r>
              <a:rPr lang="en-US" dirty="0"/>
              <a:t>Get general and specific feedback on draft documents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709564-3DB8-4B71-9065-566379ABF4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6039" y="3505200"/>
            <a:ext cx="4886602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03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990600"/>
          </a:xfrm>
        </p:spPr>
        <p:txBody>
          <a:bodyPr>
            <a:noAutofit/>
          </a:bodyPr>
          <a:lstStyle/>
          <a:p>
            <a:r>
              <a:rPr lang="en-US" dirty="0"/>
              <a:t>Purpose of the Legal Framework Documents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4771F4-2B0A-4496-846C-90B587F83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r>
              <a:rPr lang="en-US" dirty="0"/>
              <a:t>Dr. John: NPHIs are fundamental to achieving Africa CDC’s five strategic pillars</a:t>
            </a:r>
          </a:p>
          <a:p>
            <a:r>
              <a:rPr lang="en-US" dirty="0"/>
              <a:t>Having a law, decree, or other legal basis for an NPHI</a:t>
            </a:r>
          </a:p>
          <a:p>
            <a:pPr lvl="1"/>
            <a:r>
              <a:rPr lang="en-US" dirty="0"/>
              <a:t>Provides clarity about the NPHI’s mission, roles, and responsibilities</a:t>
            </a:r>
          </a:p>
          <a:p>
            <a:pPr lvl="1"/>
            <a:r>
              <a:rPr lang="en-US" dirty="0"/>
              <a:t>Provides specific authorities, e.g., </a:t>
            </a:r>
          </a:p>
          <a:p>
            <a:pPr lvl="2"/>
            <a:r>
              <a:rPr lang="en-US" dirty="0"/>
              <a:t>Routine data collection</a:t>
            </a:r>
          </a:p>
          <a:p>
            <a:pPr lvl="2"/>
            <a:r>
              <a:rPr lang="en-US" dirty="0"/>
              <a:t>Special roles in major emergencies </a:t>
            </a:r>
          </a:p>
          <a:p>
            <a:pPr lvl="2"/>
            <a:r>
              <a:rPr lang="en-US" dirty="0"/>
              <a:t>Establish sub-national centers</a:t>
            </a:r>
          </a:p>
          <a:p>
            <a:pPr lvl="1"/>
            <a:r>
              <a:rPr lang="en-US" dirty="0"/>
              <a:t>Can ensure continuity of leadership</a:t>
            </a:r>
          </a:p>
          <a:p>
            <a:r>
              <a:rPr lang="en-US" dirty="0"/>
              <a:t>How many of your countries have a legal basis that establishes your NPHI and details key aspects, like governance, leadership, and functions? </a:t>
            </a:r>
          </a:p>
        </p:txBody>
      </p:sp>
    </p:spTree>
    <p:extLst>
      <p:ext uri="{BB962C8B-B14F-4D97-AF65-F5344CB8AC3E}">
        <p14:creationId xmlns:p14="http://schemas.microsoft.com/office/powerpoint/2010/main" val="298519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Documents Created So Far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30530" y="1752600"/>
            <a:ext cx="8510270" cy="4171950"/>
          </a:xfrm>
        </p:spPr>
        <p:txBody>
          <a:bodyPr rtlCol="0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SzPct val="69000"/>
              <a:buFont typeface="Wingdings 2"/>
              <a:buChar char=""/>
              <a:defRPr/>
            </a:pPr>
            <a:r>
              <a:rPr lang="en-US" sz="2800" dirty="0"/>
              <a:t>Framework for Providing a Legal Basis for an NPHI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SzPct val="69000"/>
              <a:buFont typeface="Wingdings 2"/>
              <a:buChar char=""/>
              <a:defRPr/>
            </a:pPr>
            <a:r>
              <a:rPr lang="en-US" sz="2800" dirty="0"/>
              <a:t>Appendix A: Items for consideration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SzPct val="69000"/>
              <a:buFont typeface="Wingdings 2"/>
              <a:buChar char=""/>
              <a:defRPr/>
            </a:pPr>
            <a:r>
              <a:rPr lang="en-US" sz="2800" dirty="0"/>
              <a:t>Appendix B: Steps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SzPct val="69000"/>
              <a:buFont typeface="Wingdings 2"/>
              <a:buChar char=""/>
              <a:defRPr/>
            </a:pPr>
            <a:r>
              <a:rPr lang="en-US" sz="2800" dirty="0"/>
              <a:t>Case Studies and Related Laws, Statutes, Decrees, or Regulations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SzPct val="69000"/>
              <a:buFont typeface="Wingdings 2"/>
              <a:buChar char=""/>
              <a:defRPr/>
            </a:pPr>
            <a:endParaRPr lang="en-US" sz="2800" dirty="0"/>
          </a:p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SzPct val="69000"/>
              <a:buNone/>
              <a:defRPr/>
            </a:pPr>
            <a:r>
              <a:rPr lang="en-US" sz="2800" b="1" i="1" dirty="0"/>
              <a:t>These documents are drafts. </a:t>
            </a:r>
          </a:p>
          <a:p>
            <a:pPr marL="0" indent="0" algn="ctr" fontAlgn="auto">
              <a:spcBef>
                <a:spcPts val="600"/>
              </a:spcBef>
              <a:spcAft>
                <a:spcPts val="0"/>
              </a:spcAft>
              <a:buSzPct val="69000"/>
              <a:buNone/>
              <a:defRPr/>
            </a:pPr>
            <a:r>
              <a:rPr lang="en-US" sz="2800" b="1" i="1" dirty="0"/>
              <a:t>We need your input.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53020078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Legal Basis: Definitions, Terms, and Issues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“Definition” of a legal basis: </a:t>
            </a:r>
          </a:p>
          <a:p>
            <a:pPr lvl="1"/>
            <a:r>
              <a:rPr lang="en-US" dirty="0"/>
              <a:t>A document or series of documents, agreed-to by the highest levels of government, that formally establishes a new or existing NPHI. </a:t>
            </a:r>
          </a:p>
          <a:p>
            <a:pPr lvl="1"/>
            <a:r>
              <a:rPr lang="en-US" dirty="0"/>
              <a:t>This means that the NPHI has a distinct identity, with such elements as its functions and governance being clearly defined. </a:t>
            </a:r>
          </a:p>
          <a:p>
            <a:pPr lvl="1"/>
            <a:r>
              <a:rPr lang="en-US" dirty="0"/>
              <a:t>Is the definition clear? Does it make sense in your context?</a:t>
            </a:r>
          </a:p>
          <a:p>
            <a:r>
              <a:rPr lang="en-US" dirty="0"/>
              <a:t>Is “legal basis” the best term? </a:t>
            </a:r>
          </a:p>
          <a:p>
            <a:pPr lvl="1"/>
            <a:r>
              <a:rPr lang="en-US" dirty="0"/>
              <a:t>We considered “legal framework,” “legal </a:t>
            </a:r>
            <a:r>
              <a:rPr lang="en-US"/>
              <a:t>mandate,” “</a:t>
            </a:r>
            <a:r>
              <a:rPr lang="en-US" dirty="0"/>
              <a:t>law”</a:t>
            </a:r>
          </a:p>
          <a:p>
            <a:r>
              <a:rPr lang="en-US" dirty="0"/>
              <a:t>How to address multiple legal documents that describe the NPHI</a:t>
            </a:r>
          </a:p>
          <a:p>
            <a:pPr lvl="1"/>
            <a:r>
              <a:rPr lang="en-US" dirty="0"/>
              <a:t>E.g., some passed by the legislature or Council of Ministers, some by the MOH</a:t>
            </a:r>
          </a:p>
        </p:txBody>
      </p:sp>
    </p:spTree>
    <p:extLst>
      <p:ext uri="{BB962C8B-B14F-4D97-AF65-F5344CB8AC3E}">
        <p14:creationId xmlns:p14="http://schemas.microsoft.com/office/powerpoint/2010/main" val="95881383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Next: Small Groups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 into groups to discuss the Framework, Appendix A, Appendix B, and the Case Studies. </a:t>
            </a:r>
          </a:p>
          <a:p>
            <a:pPr lvl="1"/>
            <a:r>
              <a:rPr lang="en-US" dirty="0"/>
              <a:t>Select someone to take notes</a:t>
            </a:r>
          </a:p>
          <a:p>
            <a:pPr lvl="1"/>
            <a:r>
              <a:rPr lang="en-US" dirty="0"/>
              <a:t>You will have 15 minutes for discussion</a:t>
            </a:r>
          </a:p>
          <a:p>
            <a:pPr lvl="1"/>
            <a:r>
              <a:rPr lang="en-US" dirty="0"/>
              <a:t>Select someone to report back when the small group time ends</a:t>
            </a:r>
          </a:p>
        </p:txBody>
      </p:sp>
    </p:spTree>
    <p:extLst>
      <p:ext uri="{BB962C8B-B14F-4D97-AF65-F5344CB8AC3E}">
        <p14:creationId xmlns:p14="http://schemas.microsoft.com/office/powerpoint/2010/main" val="194229687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74032-3F4A-45D4-A10A-8E2ED0624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265386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dirty="0"/>
              <a:t>Discussion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5AB99-A92C-4A75-B198-C2C4A2FBC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054547"/>
            <a:ext cx="8610600" cy="4648200"/>
          </a:xfrm>
        </p:spPr>
        <p:txBody>
          <a:bodyPr/>
          <a:lstStyle/>
          <a:p>
            <a:r>
              <a:rPr lang="en-US" dirty="0"/>
              <a:t>General issues for all groups: Is the level of detail right? What is missing? What is not needed?</a:t>
            </a:r>
          </a:p>
          <a:p>
            <a:r>
              <a:rPr lang="en-US" dirty="0"/>
              <a:t> Framework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How to address multiple, hierarchical documents</a:t>
            </a:r>
          </a:p>
          <a:p>
            <a:pPr>
              <a:spcBef>
                <a:spcPts val="0"/>
              </a:spcBef>
            </a:pPr>
            <a:r>
              <a:rPr lang="en-US" dirty="0"/>
              <a:t> Appendix A. Menu of Items to Consider </a:t>
            </a:r>
          </a:p>
          <a:p>
            <a:pPr lvl="1">
              <a:spcBef>
                <a:spcPts val="0"/>
              </a:spcBef>
            </a:pPr>
            <a:r>
              <a:rPr lang="en-US" dirty="0"/>
              <a:t>Is the structure and organization clear?</a:t>
            </a:r>
          </a:p>
          <a:p>
            <a:pPr lvl="1">
              <a:spcBef>
                <a:spcPts val="0"/>
              </a:spcBef>
            </a:pPr>
            <a:r>
              <a:rPr lang="en-US" dirty="0"/>
              <a:t>Is the level of detail right?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Suggestions about specific issues:</a:t>
            </a:r>
          </a:p>
          <a:p>
            <a:pPr lvl="2">
              <a:spcBef>
                <a:spcPts val="0"/>
              </a:spcBef>
            </a:pPr>
            <a:r>
              <a:rPr lang="en-US" dirty="0"/>
              <a:t>Include language about departments (i.e., possible structure below the Deputy NPHI Director) or about qualifications and terms for Dep’t Directors?</a:t>
            </a:r>
          </a:p>
          <a:p>
            <a:pPr lvl="2">
              <a:spcBef>
                <a:spcPts val="0"/>
              </a:spcBef>
            </a:pPr>
            <a:r>
              <a:rPr lang="en-US" dirty="0"/>
              <a:t>Language about NPHI foundations?</a:t>
            </a:r>
          </a:p>
          <a:p>
            <a:r>
              <a:rPr lang="en-US" dirty="0"/>
              <a:t>Appendix B. Steps – do these match your experiences?</a:t>
            </a:r>
          </a:p>
          <a:p>
            <a:r>
              <a:rPr lang="en-US" dirty="0"/>
              <a:t>Case Studies – do these answer questions you have?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82EB8518-2036-4FEC-9B14-9CD4251B114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43442261"/>
                  </p:ext>
                </p:extLst>
              </p:nvPr>
            </p:nvGraphicFramePr>
            <p:xfrm>
              <a:off x="-3697014" y="4845497"/>
              <a:ext cx="2286000" cy="1714500"/>
            </p:xfrm>
            <a:graphic>
              <a:graphicData uri="http://schemas.microsoft.com/office/powerpoint/2016/slidezoom">
                <pslz:sldZm>
                  <pslz:sldZmObj sldId="287" cId="4163252997">
                    <pslz:zmPr id="{A8B2455A-5B16-4AED-BD60-973A7C31B8AE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2EB8518-2036-4FEC-9B14-9CD4251B114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697014" y="4845497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679406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Next: Small Groups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 into groups to discuss Appendix A, Appendix B, and the Case Studies. </a:t>
            </a:r>
          </a:p>
          <a:p>
            <a:pPr lvl="1"/>
            <a:r>
              <a:rPr lang="en-US" dirty="0"/>
              <a:t>Select someone to take notes</a:t>
            </a:r>
          </a:p>
          <a:p>
            <a:pPr lvl="1"/>
            <a:r>
              <a:rPr lang="en-US" dirty="0"/>
              <a:t>You will have 15 minutes for discussion</a:t>
            </a:r>
          </a:p>
          <a:p>
            <a:pPr lvl="1"/>
            <a:r>
              <a:rPr lang="en-US" dirty="0"/>
              <a:t>Select someone to report back when the small group time ends</a:t>
            </a:r>
          </a:p>
          <a:p>
            <a:r>
              <a:rPr lang="en-US" dirty="0"/>
              <a:t>Possible questions for discussion:</a:t>
            </a:r>
          </a:p>
          <a:p>
            <a:pPr lvl="1"/>
            <a:r>
              <a:rPr lang="en-US" dirty="0"/>
              <a:t>Could you use these in your country? </a:t>
            </a:r>
          </a:p>
          <a:p>
            <a:pPr lvl="2"/>
            <a:r>
              <a:rPr lang="en-US" dirty="0"/>
              <a:t>How would you use them?</a:t>
            </a:r>
          </a:p>
          <a:p>
            <a:pPr lvl="2"/>
            <a:r>
              <a:rPr lang="en-US" dirty="0"/>
              <a:t>Who would be the audience?</a:t>
            </a:r>
          </a:p>
          <a:p>
            <a:pPr lvl="1"/>
            <a:r>
              <a:rPr lang="en-US" dirty="0"/>
              <a:t>Is the level of detail right?</a:t>
            </a:r>
          </a:p>
          <a:p>
            <a:pPr lvl="1"/>
            <a:r>
              <a:rPr lang="en-US" dirty="0"/>
              <a:t>What is missing? What shouldn’t be included?</a:t>
            </a:r>
          </a:p>
          <a:p>
            <a:pPr lvl="1"/>
            <a:r>
              <a:rPr lang="en-US" dirty="0"/>
              <a:t>Do you have suggestions for improving these or making them more useful?</a:t>
            </a:r>
          </a:p>
        </p:txBody>
      </p:sp>
    </p:spTree>
    <p:extLst>
      <p:ext uri="{BB962C8B-B14F-4D97-AF65-F5344CB8AC3E}">
        <p14:creationId xmlns:p14="http://schemas.microsoft.com/office/powerpoint/2010/main" val="416325299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Large Group Discussion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510270" cy="4171950"/>
          </a:xfrm>
        </p:spPr>
        <p:txBody>
          <a:bodyPr rtlCol="0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SzPct val="69000"/>
              <a:buFont typeface="Wingdings 2"/>
              <a:buChar char=""/>
              <a:defRPr/>
            </a:pPr>
            <a:r>
              <a:rPr lang="en-US" sz="2200" dirty="0"/>
              <a:t>Reports from small groups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SzPct val="69000"/>
              <a:buFont typeface="Wingdings 2"/>
              <a:buChar char=""/>
              <a:defRPr/>
            </a:pPr>
            <a:r>
              <a:rPr lang="en-US" sz="2200" dirty="0"/>
              <a:t>Would you use these in your country? 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SzPct val="69000"/>
              <a:defRPr/>
            </a:pPr>
            <a:r>
              <a:rPr lang="en-US" sz="1800" dirty="0"/>
              <a:t>How would you use them?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SzPct val="69000"/>
              <a:defRPr/>
            </a:pPr>
            <a:r>
              <a:rPr lang="en-US" sz="1800" dirty="0"/>
              <a:t>Who would be the audience?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SzPct val="69000"/>
              <a:defRPr/>
            </a:pPr>
            <a:r>
              <a:rPr lang="en-US" sz="1800" dirty="0"/>
              <a:t>Does the language match that used in your countries?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SzPct val="69000"/>
              <a:buFont typeface="Wingdings 2"/>
              <a:buChar char=""/>
              <a:defRPr/>
            </a:pPr>
            <a:r>
              <a:rPr lang="en-US" sz="2200" dirty="0"/>
              <a:t>Summary of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76461219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E3CF0-CFB6-453F-9BC6-DA1E2A6F4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0D08C-9B48-45B6-B00D-3AAD4B02A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Incorporate feedback from this group</a:t>
            </a:r>
          </a:p>
          <a:p>
            <a:pPr lvl="0"/>
            <a:r>
              <a:rPr lang="en-US" dirty="0"/>
              <a:t>Review by organizations contributing to the documents</a:t>
            </a:r>
          </a:p>
          <a:p>
            <a:pPr lvl="0"/>
            <a:r>
              <a:rPr lang="en-US" dirty="0"/>
              <a:t>Review and approval by Africa CDC</a:t>
            </a:r>
          </a:p>
          <a:p>
            <a:pPr lvl="0"/>
            <a:r>
              <a:rPr lang="en-US" dirty="0"/>
              <a:t>Formatting and publication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GOAL: All steps completed by early December so Dr. John can take the documents as a finished product to the Africa Union meeting</a:t>
            </a:r>
          </a:p>
        </p:txBody>
      </p:sp>
    </p:spTree>
    <p:extLst>
      <p:ext uri="{BB962C8B-B14F-4D97-AF65-F5344CB8AC3E}">
        <p14:creationId xmlns:p14="http://schemas.microsoft.com/office/powerpoint/2010/main" val="4281264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d Academy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 Academy11.thmx</Template>
  <TotalTime>2502</TotalTime>
  <Words>434</Words>
  <Application>Microsoft Office PowerPoint</Application>
  <PresentationFormat>On-screen Show (4:3)</PresentationFormat>
  <Paragraphs>71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ＭＳ Ｐゴシック</vt:lpstr>
      <vt:lpstr>ＭＳ Ｐゴシック</vt:lpstr>
      <vt:lpstr>Arial</vt:lpstr>
      <vt:lpstr>Calibri</vt:lpstr>
      <vt:lpstr>Courier New</vt:lpstr>
      <vt:lpstr>Times New Roman</vt:lpstr>
      <vt:lpstr>Wingdings</vt:lpstr>
      <vt:lpstr>Wingdings 2</vt:lpstr>
      <vt:lpstr>Lead Academy11</vt:lpstr>
      <vt:lpstr>Custom Design</vt:lpstr>
      <vt:lpstr>Developing a legal basis for an NPHI</vt:lpstr>
      <vt:lpstr>Purpose of this Session</vt:lpstr>
      <vt:lpstr>Purpose of the Legal Framework Documents</vt:lpstr>
      <vt:lpstr>Documents Created So Far</vt:lpstr>
      <vt:lpstr>Legal Basis: Definitions, Terms, and Issues</vt:lpstr>
      <vt:lpstr>Next: Small Groups</vt:lpstr>
      <vt:lpstr>Discussion Topics</vt:lpstr>
      <vt:lpstr>Large Group Discussion</vt:lpstr>
      <vt:lpstr>Next Steps</vt:lpstr>
      <vt:lpstr>Comments or 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SBCI</dc:creator>
  <cp:lastModifiedBy>Sue Binder</cp:lastModifiedBy>
  <cp:revision>135</cp:revision>
  <cp:lastPrinted>2015-01-14T18:47:04Z</cp:lastPrinted>
  <dcterms:created xsi:type="dcterms:W3CDTF">2014-04-26T12:28:42Z</dcterms:created>
  <dcterms:modified xsi:type="dcterms:W3CDTF">2018-11-06T08:40:46Z</dcterms:modified>
</cp:coreProperties>
</file>