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7" r:id="rId4"/>
    <p:sldId id="293" r:id="rId5"/>
    <p:sldId id="294" r:id="rId6"/>
    <p:sldId id="280" r:id="rId7"/>
    <p:sldId id="285" r:id="rId8"/>
    <p:sldId id="289" r:id="rId9"/>
    <p:sldId id="277" r:id="rId10"/>
    <p:sldId id="279" r:id="rId11"/>
    <p:sldId id="296" r:id="rId12"/>
    <p:sldId id="284" r:id="rId13"/>
    <p:sldId id="295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3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6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5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1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1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5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7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9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2D00-B70F-4B16-B260-020B4A92292E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8C9D-BA13-43B8-96A8-DC87CB6C51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" y="4262995"/>
            <a:ext cx="2729753" cy="19901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800" y="1716978"/>
            <a:ext cx="11638400" cy="2363724"/>
          </a:xfr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AFRICA CDC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SOUTHERN AFRICA RCC PROGRESS UPDATE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3200" dirty="0"/>
              <a:t>April 2018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879" y="5258078"/>
            <a:ext cx="9144000" cy="120032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Victor Mukonka MD, MPH, PhD (Public Health)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Zambia National Public Health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Coordinator  – Southern Africa RCC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51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04"/>
            <a:ext cx="10515600" cy="584661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ECHO project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Platform for information sharing 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Training for Southern Region ECHO project (Nov. 2017)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Weekly ECHO meetings launched in Dec 2017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Has facilitated exchange of information and experiences on outbreaks and public health issues in the region (</a:t>
            </a:r>
            <a:r>
              <a:rPr lang="en-US" dirty="0" err="1">
                <a:latin typeface="Calibri" pitchFamily="34" charset="0"/>
              </a:rPr>
              <a:t>Listeriosis</a:t>
            </a:r>
            <a:r>
              <a:rPr lang="en-US" dirty="0">
                <a:latin typeface="Calibri" pitchFamily="34" charset="0"/>
              </a:rPr>
              <a:t>, Cholera, AMR)</a:t>
            </a:r>
          </a:p>
          <a:p>
            <a:pPr lvl="1" algn="just">
              <a:lnSpc>
                <a:spcPct val="100000"/>
              </a:lnSpc>
            </a:pPr>
            <a:endParaRPr lang="en-US" sz="800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SA-RCC participated in high level SADC meeting with Permanent Secretaries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Delegated to give update on priorities, </a:t>
            </a:r>
            <a:r>
              <a:rPr lang="en-US" dirty="0" err="1">
                <a:solidFill>
                  <a:prstClr val="black"/>
                </a:solidFill>
              </a:rPr>
              <a:t>operationalisation</a:t>
            </a:r>
            <a:r>
              <a:rPr lang="en-US" dirty="0">
                <a:solidFill>
                  <a:prstClr val="black"/>
                </a:solidFill>
              </a:rPr>
              <a:t>, areas of collaboration &amp; SA PHEM training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Public Health Emergency Management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Included other SADC member states not in the Africa CDC Southern Africa RCC region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71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 to date: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8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FRICA CD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42" y="5972733"/>
            <a:ext cx="1818005" cy="86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AFRICAN UN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" y="6082749"/>
            <a:ext cx="1714500" cy="7580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36944" y="103868"/>
            <a:ext cx="10515600" cy="92664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73027"/>
            <a:ext cx="12161547" cy="489970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+mj-lt"/>
              </a:rPr>
              <a:t>Technical support to outbreaks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+mj-lt"/>
              </a:rPr>
              <a:t>Cholera in Malawi, Zambia &amp; Zimbabwe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+mj-lt"/>
              </a:rPr>
              <a:t>Ebola DRC – (technical support through discussions on the ECHO platform)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+mj-lt"/>
              </a:rPr>
              <a:t>Listeriosis in SA – (technical support through discussions on the ECHO platform)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+mj-lt"/>
              </a:rPr>
              <a:t>Situation room to integrate surveillance, emergency preparedness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+mj-lt"/>
              </a:rPr>
              <a:t>Laboratory networking and asset mapping meeting 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+mj-lt"/>
              </a:rPr>
              <a:t>Public health asset mapping done (7/10 countries submitted)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+mj-lt"/>
              </a:rPr>
              <a:t>Cholera elimination strategy TWG launched</a:t>
            </a:r>
          </a:p>
          <a:p>
            <a:pPr lvl="2"/>
            <a:endParaRPr lang="en-US" sz="24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Mazyanga Lucy Mazaba Liwewe</a:t>
            </a:r>
          </a:p>
        </p:txBody>
      </p:sp>
    </p:spTree>
    <p:extLst>
      <p:ext uri="{BB962C8B-B14F-4D97-AF65-F5344CB8AC3E}">
        <p14:creationId xmlns:p14="http://schemas.microsoft.com/office/powerpoint/2010/main" val="123850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166254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Southern RCC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258698"/>
            <a:ext cx="11449437" cy="5512278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Establish governance structures for regional activities (TAC, TWGs)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establishment of NPHIs in each Member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Mapping of Public Health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Establishment of Public Health Emergency Operation Centers (PHEOC)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Strengthen epidemic preparedness and response capabilities in each Member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cross-border disease surveillance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Information, data and specimen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Capacity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Public Health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Fight and stem the spread of Antimicrobial Resistance (AMR)</a:t>
            </a:r>
          </a:p>
        </p:txBody>
      </p:sp>
      <p:pic>
        <p:nvPicPr>
          <p:cNvPr id="4" name="Picture 4" descr="C:\Users\MCNK\Documents\NPHL\ZNPHI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0880" y="68240"/>
            <a:ext cx="120376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ason\Pictures\MOH_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5592" r="10173"/>
          <a:stretch/>
        </p:blipFill>
        <p:spPr bwMode="auto">
          <a:xfrm>
            <a:off x="68239" y="54592"/>
            <a:ext cx="12056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14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71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RCC for Southern Region: Partnership Created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84856"/>
            <a:ext cx="11223813" cy="5765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CH" sz="5900" dirty="0"/>
              <a:t>C</a:t>
            </a:r>
            <a:r>
              <a:rPr lang="en-US" sz="5900" dirty="0" err="1"/>
              <a:t>apacity</a:t>
            </a:r>
            <a:r>
              <a:rPr lang="en-US" sz="5900" dirty="0"/>
              <a:t> building for the region – Working with JICA to develop both short and long training program for the region, seek input in priority setting from Member States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de-CH" sz="5900" dirty="0">
                <a:latin typeface="Calibri" pitchFamily="34" charset="0"/>
              </a:rPr>
              <a:t>E</a:t>
            </a:r>
            <a:r>
              <a:rPr lang="en-US" sz="5900" dirty="0" err="1">
                <a:latin typeface="Calibri" pitchFamily="34" charset="0"/>
              </a:rPr>
              <a:t>ngaged</a:t>
            </a:r>
            <a:r>
              <a:rPr lang="en-US" sz="5900" dirty="0">
                <a:latin typeface="Calibri" pitchFamily="34" charset="0"/>
              </a:rPr>
              <a:t> World Bank for infrastructure development and equipping the RCC offices plus Regional Public Health Lab</a:t>
            </a:r>
          </a:p>
          <a:p>
            <a:pPr>
              <a:lnSpc>
                <a:spcPct val="120000"/>
              </a:lnSpc>
            </a:pPr>
            <a:r>
              <a:rPr lang="de-CH" sz="5900" dirty="0">
                <a:latin typeface="Calibri" pitchFamily="34" charset="0"/>
              </a:rPr>
              <a:t>T</a:t>
            </a:r>
            <a:r>
              <a:rPr lang="en-US" sz="5900" dirty="0" err="1">
                <a:latin typeface="Calibri" pitchFamily="34" charset="0"/>
              </a:rPr>
              <a:t>echnical</a:t>
            </a:r>
            <a:r>
              <a:rPr lang="en-US" sz="5900" dirty="0">
                <a:latin typeface="Calibri" pitchFamily="34" charset="0"/>
              </a:rPr>
              <a:t> support in short training programs from IANPHI &amp; CDC Atlanta</a:t>
            </a:r>
          </a:p>
          <a:p>
            <a:pPr>
              <a:lnSpc>
                <a:spcPct val="120000"/>
              </a:lnSpc>
            </a:pPr>
            <a:endParaRPr lang="en-US" sz="5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838200" y="2913063"/>
            <a:ext cx="10515600" cy="9233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446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8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Africa CDC RCC for Southern Africa Region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5" y="1064332"/>
            <a:ext cx="10945503" cy="5262979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prstClr val="black"/>
                </a:solidFill>
                <a:latin typeface="Calibri" pitchFamily="34" charset="0"/>
              </a:rPr>
              <a:t>Zambia designated to host Southern Africa RCC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prstClr val="black"/>
                </a:solidFill>
                <a:latin typeface="Calibri" pitchFamily="34" charset="0"/>
              </a:rPr>
              <a:t>RCC inaugural meeting held 20-21 July 2017, Lusaka, Zambia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Calibri" pitchFamily="34" charset="0"/>
              </a:rPr>
              <a:t>RCC Role: </a:t>
            </a:r>
          </a:p>
          <a:p>
            <a:pPr marL="463550" lvl="1" indent="-231775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itchFamily="34" charset="0"/>
              </a:rPr>
              <a:t>Coordinate NPHIs and Public Health activities for 10 Regional Member States: </a:t>
            </a:r>
          </a:p>
          <a:p>
            <a:pPr marL="46355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</a:rPr>
              <a:t>Angola; Botswana; Lesotho; Malawi; Mozambique; Namibia; </a:t>
            </a:r>
          </a:p>
          <a:p>
            <a:pPr marL="46355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</a:rPr>
              <a:t>South Africa; Swaziland; Zambia; Zimbabwe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Calibri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Calibri" pitchFamily="34" charset="0"/>
              </a:rPr>
              <a:t>Member States are at different stages in establishing NPHIs</a:t>
            </a:r>
          </a:p>
        </p:txBody>
      </p:sp>
    </p:spTree>
    <p:extLst>
      <p:ext uri="{BB962C8B-B14F-4D97-AF65-F5344CB8AC3E}">
        <p14:creationId xmlns:p14="http://schemas.microsoft.com/office/powerpoint/2010/main" val="47049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207420"/>
            <a:ext cx="11707090" cy="535531"/>
          </a:xfr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Africa RCC Launch: 20-21 July 2017, Lusaka, Zambia</a:t>
            </a:r>
          </a:p>
        </p:txBody>
      </p:sp>
      <p:pic>
        <p:nvPicPr>
          <p:cNvPr id="4" name="Content Placeholder 3" descr="C:\Users\Merawia\Desktop\Fellowship-Africa CDC 2-2\RCC and MS activities\RCC Visit Activities\RCC_Southern\meeting Proceedings\Meeting Pictures\IMG_20170720_11283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b="10934"/>
          <a:stretch/>
        </p:blipFill>
        <p:spPr bwMode="auto">
          <a:xfrm>
            <a:off x="1011898" y="1023583"/>
            <a:ext cx="10168204" cy="565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00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315"/>
            <a:ext cx="10515600" cy="8720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Outcomes of the RCC inaugural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915537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Stipulated roles and responsibilities of Member States, RCC and Africa CDC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Developed draft framework document on Governance and Structure of the RCC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Agreed to map existing Public Health assets in the Southern African Region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Created various technical committees and task forces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Identified key public health priorities and activities and draft work plan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5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966"/>
            <a:ext cx="10515600" cy="8720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RCC tasked to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3038"/>
            <a:ext cx="10515600" cy="59973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Ensure the establishment of clear procedures for cooperation and collaboration among Member States and the RCC 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Implement activities with Member States in alignment with Africa CDC’s strategy and technical guidance 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Establish and maintain agreements between Member States for exchange of data and specimens during routine activities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Coordinate emergency response activities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Participate in Africa CDC governance and programmatic activities </a:t>
            </a:r>
          </a:p>
          <a:p>
            <a:pPr algn="just">
              <a:lnSpc>
                <a:spcPct val="10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Mobilize staff and resources to support RCC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8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Zambia’s commitment as RCC for Southern Africa Region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087"/>
            <a:ext cx="10515600" cy="2941831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3200" dirty="0">
                <a:latin typeface="Calibri" pitchFamily="34" charset="0"/>
              </a:rPr>
              <a:t>MOU and RCC host agreement finalised</a:t>
            </a:r>
          </a:p>
          <a:p>
            <a:pPr algn="just">
              <a:lnSpc>
                <a:spcPct val="100000"/>
              </a:lnSpc>
            </a:pPr>
            <a:endParaRPr lang="en-GB" sz="800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The Zambian Government has secured and is providing 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Office accommodation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Operation costs ($200,000 secured in 2018 National budget)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Support staff seconded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909" y="11028"/>
            <a:ext cx="10515600" cy="978729"/>
          </a:xfr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 Office Space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/>
              <a:t>13 Reedbuck Road, Kabulonga, Lusaka 10101 Zambia</a:t>
            </a:r>
          </a:p>
        </p:txBody>
      </p:sp>
      <p:pic>
        <p:nvPicPr>
          <p:cNvPr id="11" name="Picture 2" descr="C:\Users\WHOZMLAP\Documents\ZNPHI\RCC buil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6"/>
          <a:stretch/>
        </p:blipFill>
        <p:spPr bwMode="auto">
          <a:xfrm>
            <a:off x="1937879" y="1166537"/>
            <a:ext cx="8316242" cy="56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1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65278" y="54592"/>
            <a:ext cx="3869864" cy="6878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 Office Space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9" y="861010"/>
            <a:ext cx="4194459" cy="55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" y="3639329"/>
            <a:ext cx="4233088" cy="317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2921" y="6143657"/>
            <a:ext cx="127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specialists’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2054" y="6445323"/>
            <a:ext cx="423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Coordinator’s office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1931" y="2929643"/>
            <a:ext cx="129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Boardroom</a:t>
            </a:r>
          </a:p>
        </p:txBody>
      </p:sp>
      <p:pic>
        <p:nvPicPr>
          <p:cNvPr id="3074" name="Picture 2" descr="C:\Users\WHOZMLAP\Documents\ZNPHI\RCC boad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/>
          <a:stretch/>
        </p:blipFill>
        <p:spPr bwMode="auto">
          <a:xfrm>
            <a:off x="69832" y="54592"/>
            <a:ext cx="5742098" cy="34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2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71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RCC for Southern Region: Progress to date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84856"/>
            <a:ext cx="11223813" cy="57655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900" dirty="0"/>
              <a:t>Framework for RCC strategic plan developed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5900" dirty="0">
                <a:latin typeface="Calibri" pitchFamily="34" charset="0"/>
              </a:rPr>
              <a:t>RCC office set up and operational </a:t>
            </a:r>
          </a:p>
          <a:p>
            <a:pPr>
              <a:lnSpc>
                <a:spcPct val="120000"/>
              </a:lnSpc>
            </a:pPr>
            <a:endParaRPr lang="en-US" sz="11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900" dirty="0">
                <a:latin typeface="Calibri" pitchFamily="34" charset="0"/>
              </a:rPr>
              <a:t>Positions being advertised as per AU approved structure, including: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5100" dirty="0">
                <a:solidFill>
                  <a:srgbClr val="0000FF"/>
                </a:solidFill>
                <a:latin typeface="Calibri" pitchFamily="34" charset="0"/>
              </a:rPr>
              <a:t>RCC Coordinator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de-CH" sz="5100" dirty="0">
                <a:solidFill>
                  <a:srgbClr val="0000FF"/>
                </a:solidFill>
                <a:latin typeface="Calibri" pitchFamily="34" charset="0"/>
              </a:rPr>
              <a:t>Epidemiologist</a:t>
            </a:r>
            <a:endParaRPr lang="en-US" sz="5100" dirty="0">
              <a:solidFill>
                <a:srgbClr val="0000FF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5100" dirty="0">
                <a:solidFill>
                  <a:srgbClr val="0000FF"/>
                </a:solidFill>
                <a:latin typeface="Calibri" pitchFamily="34" charset="0"/>
              </a:rPr>
              <a:t>Public Health Specialist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de-CH" sz="5100" dirty="0">
                <a:solidFill>
                  <a:srgbClr val="0000FF"/>
                </a:solidFill>
                <a:latin typeface="Calibri" pitchFamily="34" charset="0"/>
              </a:rPr>
              <a:t>L</a:t>
            </a:r>
            <a:r>
              <a:rPr lang="en-US" sz="5100" dirty="0" err="1">
                <a:solidFill>
                  <a:srgbClr val="0000FF"/>
                </a:solidFill>
                <a:latin typeface="Calibri" pitchFamily="34" charset="0"/>
              </a:rPr>
              <a:t>aboratory</a:t>
            </a:r>
            <a:endParaRPr lang="en-US" sz="5100" dirty="0">
              <a:solidFill>
                <a:srgbClr val="0000FF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de-CH" sz="5100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5100" dirty="0" err="1">
                <a:solidFill>
                  <a:srgbClr val="0000FF"/>
                </a:solidFill>
                <a:latin typeface="Calibri" pitchFamily="34" charset="0"/>
              </a:rPr>
              <a:t>nformation</a:t>
            </a:r>
            <a:r>
              <a:rPr lang="en-US" sz="5100" dirty="0">
                <a:solidFill>
                  <a:srgbClr val="0000FF"/>
                </a:solidFill>
                <a:latin typeface="Calibri" pitchFamily="34" charset="0"/>
              </a:rPr>
              <a:t>/Data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de-CH" sz="5100" dirty="0">
                <a:solidFill>
                  <a:srgbClr val="0000FF"/>
                </a:solidFill>
                <a:latin typeface="Calibri" pitchFamily="34" charset="0"/>
              </a:rPr>
              <a:t>L</a:t>
            </a:r>
            <a:r>
              <a:rPr lang="en-US" sz="5100" dirty="0" err="1">
                <a:solidFill>
                  <a:srgbClr val="0000FF"/>
                </a:solidFill>
                <a:latin typeface="Calibri" pitchFamily="34" charset="0"/>
              </a:rPr>
              <a:t>ogistics</a:t>
            </a:r>
            <a:endParaRPr lang="en-US" sz="5100" dirty="0">
              <a:solidFill>
                <a:srgbClr val="0000FF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endParaRPr lang="en-US" sz="13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900" dirty="0">
                <a:latin typeface="Calibri" pitchFamily="34" charset="0"/>
              </a:rPr>
              <a:t>6 AU Youth Volunteer Corp (Communication, Public Health, Surveillance, Laboratory, legal, logistics)</a:t>
            </a:r>
          </a:p>
        </p:txBody>
      </p:sp>
    </p:spTree>
    <p:extLst>
      <p:ext uri="{BB962C8B-B14F-4D97-AF65-F5344CB8AC3E}">
        <p14:creationId xmlns:p14="http://schemas.microsoft.com/office/powerpoint/2010/main" val="407059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659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AFRICA CDC  SOUTHERN AFRICA RCC PROGRESS UPDATE  April 2018</vt:lpstr>
      <vt:lpstr>Africa CDC RCC for Southern Africa Region</vt:lpstr>
      <vt:lpstr>Southern Africa RCC Launch: 20-21 July 2017, Lusaka, Zambia</vt:lpstr>
      <vt:lpstr>Outcomes of the RCC inaugural meeting</vt:lpstr>
      <vt:lpstr>RCC tasked to: </vt:lpstr>
      <vt:lpstr>Zambia’s commitment as RCC for Southern Africa Region</vt:lpstr>
      <vt:lpstr>RCC Office Space 13 Reedbuck Road, Kabulonga, Lusaka 10101 Zambia</vt:lpstr>
      <vt:lpstr>RCC Office Space</vt:lpstr>
      <vt:lpstr>RCC for Southern Region: Progress to date</vt:lpstr>
      <vt:lpstr>Progress to date: </vt:lpstr>
      <vt:lpstr>Progress</vt:lpstr>
      <vt:lpstr>Southern RCC Priorities</vt:lpstr>
      <vt:lpstr>RCC for Southern Region: Partnership Created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Collaborating Center for the Southern Region Progress Report 25th October 2017</dc:title>
  <dc:creator>Dr Victor Mukonka</dc:creator>
  <cp:lastModifiedBy>Victor</cp:lastModifiedBy>
  <cp:revision>112</cp:revision>
  <dcterms:created xsi:type="dcterms:W3CDTF">2017-10-25T06:24:56Z</dcterms:created>
  <dcterms:modified xsi:type="dcterms:W3CDTF">2018-11-07T10:21:20Z</dcterms:modified>
</cp:coreProperties>
</file>