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22" r:id="rId2"/>
    <p:sldId id="497" r:id="rId3"/>
    <p:sldId id="498" r:id="rId4"/>
    <p:sldId id="499" r:id="rId5"/>
    <p:sldId id="500" r:id="rId6"/>
    <p:sldId id="501" r:id="rId7"/>
    <p:sldId id="502" r:id="rId8"/>
    <p:sldId id="514" r:id="rId9"/>
    <p:sldId id="503" r:id="rId10"/>
    <p:sldId id="508" r:id="rId11"/>
    <p:sldId id="509" r:id="rId12"/>
    <p:sldId id="512" r:id="rId13"/>
    <p:sldId id="505" r:id="rId14"/>
    <p:sldId id="506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ba Abate" initials="EA" lastIdx="15" clrIdx="0">
    <p:extLst>
      <p:ext uri="{19B8F6BF-5375-455C-9EA6-DF929625EA0E}">
        <p15:presenceInfo xmlns:p15="http://schemas.microsoft.com/office/powerpoint/2012/main" userId="S-1-5-21-1635868979-1952463290-1235173342-9365" providerId="AD"/>
      </p:ext>
    </p:extLst>
  </p:cmAuthor>
  <p:cmAuthor id="2" name="Awoke Misganaw" initials="AM" lastIdx="3" clrIdx="1">
    <p:extLst>
      <p:ext uri="{19B8F6BF-5375-455C-9EA6-DF929625EA0E}">
        <p15:presenceInfo xmlns:p15="http://schemas.microsoft.com/office/powerpoint/2012/main" userId="S-1-5-21-1432448116-3596794978-2099202681-3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>
      <p:cViewPr varScale="1">
        <p:scale>
          <a:sx n="105" d="100"/>
          <a:sy n="105" d="100"/>
        </p:scale>
        <p:origin x="20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3EE4-90A5-4F8A-A554-FEFEBAB7649F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E2E2-D261-4053-A07B-8221136CF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 rot="5400000">
            <a:off x="4191000" y="1905000"/>
            <a:ext cx="762000" cy="9144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304800" y="6096000"/>
            <a:ext cx="838200" cy="762000"/>
            <a:chOff x="448" y="542"/>
            <a:chExt cx="7697" cy="7648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48" y="542"/>
              <a:ext cx="7697" cy="7648"/>
            </a:xfrm>
            <a:prstGeom prst="ellipse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11" descr="EHNRI Logo Final 1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2348"/>
              <a:ext cx="4336" cy="4162"/>
            </a:xfrm>
            <a:prstGeom prst="rect">
              <a:avLst/>
            </a:prstGeom>
            <a:noFill/>
            <a:effectLst/>
          </p:spPr>
        </p:pic>
        <p:sp>
          <p:nvSpPr>
            <p:cNvPr id="1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026" y="2184"/>
              <a:ext cx="6508" cy="5351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  <a:endParaRPr lang="en-US" sz="18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876" y="3941"/>
              <a:ext cx="302" cy="23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7397" y="3941"/>
              <a:ext cx="303" cy="23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89" y="1080"/>
              <a:ext cx="6179" cy="4997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219200" y="6231575"/>
            <a:ext cx="3352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Ethiopian</a:t>
            </a:r>
            <a:r>
              <a:rPr lang="en-US" sz="1200" kern="10" spc="0" baseline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Public Health Institute</a:t>
            </a:r>
            <a:endParaRPr lang="en-US" sz="12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0" y="685800"/>
            <a:ext cx="9144000" cy="76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000FF"/>
                </a:solidFill>
              </a:defRPr>
            </a:lvl1pPr>
          </a:lstStyle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34016-A563-410D-9955-EA41C69ED4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1544"/>
            <a:ext cx="9144000" cy="15240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dirty="0"/>
              <a:t>Role of EPHI in the CHAMPS </a:t>
            </a:r>
            <a:r>
              <a:rPr lang="en-US" sz="3600" dirty="0" smtClean="0"/>
              <a:t>project</a:t>
            </a:r>
            <a:endParaRPr lang="en-US" sz="3600" b="1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90999" y="0"/>
            <a:ext cx="1600201" cy="1600200"/>
            <a:chOff x="448" y="542"/>
            <a:chExt cx="7697" cy="7648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448" y="542"/>
              <a:ext cx="7697" cy="7648"/>
            </a:xfrm>
            <a:prstGeom prst="ellipse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11" descr="EHNRI Logo Final 1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2348"/>
              <a:ext cx="4336" cy="4162"/>
            </a:xfrm>
            <a:prstGeom prst="rect">
              <a:avLst/>
            </a:prstGeom>
            <a:noFill/>
            <a:effectLst/>
          </p:spPr>
        </p:pic>
        <p:sp>
          <p:nvSpPr>
            <p:cNvPr id="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026" y="2184"/>
              <a:ext cx="6508" cy="5351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US" sz="18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Ethiopian Public Health Institute </a:t>
              </a:r>
              <a:endParaRPr lang="en-US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876" y="3941"/>
              <a:ext cx="302" cy="23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397" y="3941"/>
              <a:ext cx="303" cy="23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89" y="1080"/>
              <a:ext cx="6179" cy="4997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am-ET" sz="1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</a:rPr>
                <a:t>የኢትዮጵያ የሕብረተሰብ ጤና ኢንስቲትዩት</a:t>
              </a:r>
              <a:endParaRPr lang="en-US" sz="1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Power Geez Unicode1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895600"/>
            <a:ext cx="5410200" cy="33812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3048067"/>
            <a:ext cx="332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3276600" cy="1981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Ebba</a:t>
            </a:r>
            <a:r>
              <a:rPr lang="en-US" dirty="0" smtClean="0">
                <a:solidFill>
                  <a:schemeClr val="tx1"/>
                </a:solidFill>
              </a:rPr>
              <a:t> Abate, PhD, Director General, EPHI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457200"/>
          </a:xfrm>
        </p:spPr>
        <p:txBody>
          <a:bodyPr/>
          <a:lstStyle/>
          <a:p>
            <a:pPr lvl="0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Collaborative involvement  on the establishment  of  a  Data Access Working Group  with other CHAMPS site</a:t>
            </a:r>
          </a:p>
          <a:p>
            <a:pPr lvl="0">
              <a:buNone/>
            </a:pP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On the development  of informal group, to get key stakeholders together who will have input on data review process and share any specific site-constraints with DAWG</a:t>
            </a:r>
          </a:p>
          <a:p>
            <a:pPr lvl="0">
              <a:buNone/>
            </a:pP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Discussion  on data levels specific definitions for the data levels 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On the decision of Data Access Plan agreement with other CHAMPS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016-A563-410D-9955-EA41C69ED4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67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CHAPMS Ethiopia and EPHI collaboration with Data Access Working Group (cont.)</a:t>
            </a:r>
          </a:p>
          <a:p>
            <a:pPr algn="ctr">
              <a:spcBef>
                <a:spcPct val="0"/>
              </a:spcBef>
            </a:pPr>
            <a:endParaRPr lang="en-US" sz="2400" b="1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2" indent="-342900"/>
            <a:r>
              <a:rPr lang="en-US" sz="2000" dirty="0" smtClean="0"/>
              <a:t>Level 1- includes summarized data sets (charts, dashboards, tables) on the CHAMPS website and excludes identifiable data. </a:t>
            </a:r>
          </a:p>
          <a:p>
            <a:pPr marL="742950" lvl="2" indent="-342900"/>
            <a:endParaRPr lang="en-US" sz="2000" dirty="0" smtClean="0"/>
          </a:p>
          <a:p>
            <a:pPr marL="742950" lvl="2" indent="-342900"/>
            <a:r>
              <a:rPr lang="en-US" sz="2000" dirty="0" smtClean="0"/>
              <a:t>Level 2- includes minimally restricted data and will also have basic end-user license agreement. </a:t>
            </a:r>
          </a:p>
          <a:p>
            <a:pPr marL="742950" lvl="2" indent="-342900"/>
            <a:endParaRPr lang="en-US" sz="2000" dirty="0" smtClean="0"/>
          </a:p>
          <a:p>
            <a:pPr marL="742950" lvl="2" indent="-342900"/>
            <a:r>
              <a:rPr lang="en-US" sz="2000" dirty="0" smtClean="0"/>
              <a:t>Level 3- will be moderately restricted data and will require a data use agreement between Emory University and requesting individual/organization. </a:t>
            </a:r>
          </a:p>
          <a:p>
            <a:pPr marL="742950" lvl="2" indent="-342900">
              <a:buNone/>
            </a:pPr>
            <a:endParaRPr lang="en-US" sz="2000" dirty="0" smtClean="0"/>
          </a:p>
          <a:p>
            <a:pPr marL="742950" lvl="2" indent="-342900"/>
            <a:r>
              <a:rPr lang="en-US" sz="2000" dirty="0" smtClean="0"/>
              <a:t>Level 4- is highly-restricted data and will require IRB approval at Emory and/or potential Ethic Committee approval from each respective CHAMPS site institute from which data is solicited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016-A563-410D-9955-EA41C69ED4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800000"/>
                </a:solidFill>
              </a:rPr>
              <a:t>CHAPMS Ethiopia and EPHI collaboration with Data Access Working Group (cont.)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Opportunities and challenges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Opportunities</a:t>
            </a:r>
          </a:p>
          <a:p>
            <a:r>
              <a:rPr lang="en-US" sz="2200" dirty="0" smtClean="0"/>
              <a:t>CHAMPS present a unique opportunity for EPHI to generate reliable and valid data on child mortality and cause of death </a:t>
            </a:r>
          </a:p>
          <a:p>
            <a:r>
              <a:rPr lang="en-US" sz="2200" dirty="0" smtClean="0"/>
              <a:t>EPHI has systems in place at different levels (from national to community) </a:t>
            </a:r>
          </a:p>
          <a:p>
            <a:pPr lvl="1"/>
            <a:r>
              <a:rPr lang="en-US" sz="2100" dirty="0" smtClean="0"/>
              <a:t>For notifiable disease surveillance </a:t>
            </a:r>
          </a:p>
          <a:p>
            <a:pPr lvl="1"/>
            <a:r>
              <a:rPr lang="en-US" sz="2100" dirty="0" smtClean="0"/>
              <a:t>Case based surveillance (</a:t>
            </a:r>
            <a:r>
              <a:rPr lang="en-US" sz="2100" dirty="0" err="1" smtClean="0"/>
              <a:t>eg</a:t>
            </a:r>
            <a:r>
              <a:rPr lang="en-US" sz="2100" dirty="0" smtClean="0"/>
              <a:t>. HIV)</a:t>
            </a:r>
          </a:p>
          <a:p>
            <a:pPr lvl="1"/>
            <a:r>
              <a:rPr lang="en-US" sz="2100" dirty="0" smtClean="0"/>
              <a:t>Mortality surveillance (</a:t>
            </a:r>
            <a:r>
              <a:rPr lang="en-US" sz="2100" dirty="0" err="1" smtClean="0"/>
              <a:t>eg</a:t>
            </a:r>
            <a:r>
              <a:rPr lang="en-US" sz="2100" dirty="0"/>
              <a:t>,</a:t>
            </a:r>
            <a:r>
              <a:rPr lang="en-US" sz="2100" dirty="0" smtClean="0"/>
              <a:t> Maternal and perinatal death surveillance)</a:t>
            </a:r>
          </a:p>
          <a:p>
            <a:pPr lvl="1"/>
            <a:r>
              <a:rPr lang="en-US" sz="2100" dirty="0" smtClean="0"/>
              <a:t>Death review (decode)</a:t>
            </a:r>
          </a:p>
          <a:p>
            <a:pPr lvl="1"/>
            <a:r>
              <a:rPr lang="en-US" sz="2100" dirty="0" smtClean="0"/>
              <a:t>Response (rapid response team, data for local and national action)  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EPHI provides quality laboratory, back and referral services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Opportunities and </a:t>
            </a:r>
            <a:r>
              <a:rPr lang="en-US" sz="3200" dirty="0" smtClean="0">
                <a:solidFill>
                  <a:srgbClr val="800000"/>
                </a:solidFill>
              </a:rPr>
              <a:t>challenges(cont.)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Challenges </a:t>
            </a:r>
          </a:p>
          <a:p>
            <a:pPr lvl="1"/>
            <a:r>
              <a:rPr lang="en-US" sz="2400" dirty="0" smtClean="0"/>
              <a:t>Poor engagement </a:t>
            </a:r>
          </a:p>
          <a:p>
            <a:pPr lvl="1"/>
            <a:r>
              <a:rPr lang="en-US" sz="2400" dirty="0" smtClean="0"/>
              <a:t>Poor awareness </a:t>
            </a:r>
          </a:p>
          <a:p>
            <a:pPr lvl="1"/>
            <a:r>
              <a:rPr lang="en-US" sz="2400" dirty="0" smtClean="0"/>
              <a:t>Other 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6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Way forward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364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Hiring professionals to improve engagement </a:t>
            </a:r>
          </a:p>
          <a:p>
            <a:r>
              <a:rPr lang="en-US" sz="2000" dirty="0" smtClean="0"/>
              <a:t>Improve participation in the </a:t>
            </a:r>
            <a:r>
              <a:rPr lang="en-US" sz="2000" dirty="0" smtClean="0">
                <a:solidFill>
                  <a:srgbClr val="FF0000"/>
                </a:solidFill>
              </a:rPr>
              <a:t>monthly data access working group </a:t>
            </a:r>
            <a:r>
              <a:rPr lang="en-US" sz="2000" dirty="0" smtClean="0"/>
              <a:t>meeting </a:t>
            </a:r>
          </a:p>
          <a:p>
            <a:r>
              <a:rPr lang="en-US" sz="2000" dirty="0" smtClean="0"/>
              <a:t>Develop </a:t>
            </a:r>
            <a:r>
              <a:rPr lang="en-US" sz="2000" dirty="0" smtClean="0">
                <a:solidFill>
                  <a:srgbClr val="FF0000"/>
                </a:solidFill>
              </a:rPr>
              <a:t>data </a:t>
            </a:r>
            <a:r>
              <a:rPr lang="en-US" sz="2000" dirty="0">
                <a:solidFill>
                  <a:srgbClr val="FF0000"/>
                </a:solidFill>
              </a:rPr>
              <a:t>sharing platform </a:t>
            </a:r>
            <a:r>
              <a:rPr lang="en-US" sz="2000" dirty="0"/>
              <a:t>with </a:t>
            </a:r>
            <a:r>
              <a:rPr lang="en-US" sz="2000" dirty="0" err="1"/>
              <a:t>Haromay</a:t>
            </a:r>
            <a:r>
              <a:rPr lang="en-US" sz="2000" dirty="0"/>
              <a:t> University, </a:t>
            </a:r>
            <a:r>
              <a:rPr lang="en-US" sz="2000" dirty="0" err="1"/>
              <a:t>Kersa</a:t>
            </a:r>
            <a:r>
              <a:rPr lang="en-US" sz="2000" dirty="0"/>
              <a:t> HDSS and CHAMPS project</a:t>
            </a:r>
          </a:p>
          <a:p>
            <a:pPr lvl="1"/>
            <a:r>
              <a:rPr lang="en-US" sz="2000" dirty="0"/>
              <a:t>Explore </a:t>
            </a:r>
            <a:r>
              <a:rPr lang="en-US" sz="2000" dirty="0" smtClean="0"/>
              <a:t>EPHI’s data </a:t>
            </a:r>
            <a:r>
              <a:rPr lang="en-US" sz="2000" dirty="0"/>
              <a:t>sharing platform for notifiable health events </a:t>
            </a:r>
          </a:p>
          <a:p>
            <a:pPr lvl="1"/>
            <a:r>
              <a:rPr lang="en-US" sz="2000" dirty="0"/>
              <a:t>Explore </a:t>
            </a:r>
            <a:r>
              <a:rPr lang="en-US" sz="2000" dirty="0" smtClean="0"/>
              <a:t>EPHI’s data </a:t>
            </a:r>
            <a:r>
              <a:rPr lang="en-US" sz="2000" dirty="0"/>
              <a:t>sharing platform for Maternal and Perinatal Death Surveillance and Response system </a:t>
            </a:r>
          </a:p>
          <a:p>
            <a:r>
              <a:rPr lang="en-US" sz="2000" dirty="0"/>
              <a:t>Establish secured electronic data transfer </a:t>
            </a:r>
            <a:r>
              <a:rPr lang="en-US" sz="2000" dirty="0" smtClean="0"/>
              <a:t>system and in house data storage with backup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ekadub\Desktop\New Ima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533400"/>
            <a:ext cx="8284722" cy="519175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5181600"/>
            <a:ext cx="4648200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00CC"/>
                </a:solidFill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266BC-3E9C-4C39-ADCC-29A62EFE63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Outline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Background about EPHI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Data to action initiative at EPHI-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NDMC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EPHI’s data to action strategy in the context of the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CHAMPs project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CHAPMS Ethiopia and EPHI collaboration with Data Access Working Group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Opportunities and  Challenges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Way forward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1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09800"/>
            <a:ext cx="65492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800000"/>
                </a:solidFill>
                <a:latin typeface="Apple Symbols"/>
                <a:cs typeface="Apple Symbols"/>
              </a:rPr>
              <a:t>CHAMP: </a:t>
            </a:r>
            <a:r>
              <a:rPr lang="en-US" sz="6000" i="1" dirty="0">
                <a:latin typeface="Apple Symbols"/>
                <a:cs typeface="Apple Symbols"/>
              </a:rPr>
              <a:t>Data to action</a:t>
            </a:r>
          </a:p>
          <a:p>
            <a:endParaRPr lang="en-US" sz="6000" dirty="0">
              <a:latin typeface="Apple Symbols"/>
              <a:cs typeface="Apple Symbol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EPHI data to action initiative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EPHI- National Data Management Center (NDMC) </a:t>
            </a:r>
          </a:p>
          <a:p>
            <a:pPr lvl="1"/>
            <a:r>
              <a:rPr lang="en-US" dirty="0" smtClean="0"/>
              <a:t>to create a </a:t>
            </a:r>
            <a:r>
              <a:rPr lang="en-US" dirty="0" smtClean="0">
                <a:solidFill>
                  <a:srgbClr val="FF0000"/>
                </a:solidFill>
              </a:rPr>
              <a:t>central system </a:t>
            </a:r>
            <a:r>
              <a:rPr lang="en-US" dirty="0" smtClean="0"/>
              <a:t>to collect</a:t>
            </a:r>
            <a:r>
              <a:rPr lang="en-US" dirty="0"/>
              <a:t>, store and manage all health and health-related data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Indepth</a:t>
            </a:r>
            <a:r>
              <a:rPr lang="en-US" dirty="0" smtClean="0">
                <a:solidFill>
                  <a:srgbClr val="FF0000"/>
                </a:solidFill>
              </a:rPr>
              <a:t> analysis </a:t>
            </a:r>
            <a:r>
              <a:rPr lang="en-US" dirty="0" smtClean="0"/>
              <a:t>using </a:t>
            </a:r>
            <a:r>
              <a:rPr lang="en-US" dirty="0"/>
              <a:t>standard scientific methods and </a:t>
            </a:r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harmonize data </a:t>
            </a:r>
            <a:r>
              <a:rPr lang="en-US" dirty="0" smtClean="0"/>
              <a:t>collected from different sources  </a:t>
            </a:r>
          </a:p>
          <a:p>
            <a:pPr lvl="1"/>
            <a:r>
              <a:rPr lang="en-US" dirty="0" smtClean="0"/>
              <a:t>to produce </a:t>
            </a:r>
            <a:r>
              <a:rPr lang="en-US" dirty="0" smtClean="0">
                <a:solidFill>
                  <a:srgbClr val="FF0000"/>
                </a:solidFill>
              </a:rPr>
              <a:t>policy-relevant </a:t>
            </a:r>
            <a:r>
              <a:rPr lang="en-US" dirty="0">
                <a:solidFill>
                  <a:srgbClr val="FF0000"/>
                </a:solidFill>
              </a:rPr>
              <a:t>findings </a:t>
            </a:r>
            <a:r>
              <a:rPr lang="en-US" dirty="0"/>
              <a:t>at national and subnational </a:t>
            </a:r>
            <a:r>
              <a:rPr lang="en-US" dirty="0" smtClean="0"/>
              <a:t>levels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>
                <a:solidFill>
                  <a:srgbClr val="FF0000"/>
                </a:solidFill>
              </a:rPr>
              <a:t>develop a framework </a:t>
            </a:r>
            <a:r>
              <a:rPr lang="en-US" dirty="0" smtClean="0"/>
              <a:t>to facilitate effective </a:t>
            </a:r>
            <a:r>
              <a:rPr lang="en-US" dirty="0"/>
              <a:t>use of </a:t>
            </a:r>
            <a:r>
              <a:rPr lang="en-US" dirty="0" smtClean="0"/>
              <a:t>data at local and ministerial level as well as at regional and global levels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EPHI has a special position </a:t>
            </a:r>
          </a:p>
          <a:p>
            <a:pPr lvl="1"/>
            <a:r>
              <a:rPr lang="en-US" dirty="0" smtClean="0"/>
              <a:t>to influence policy at the ministry (MOH) and </a:t>
            </a:r>
          </a:p>
          <a:p>
            <a:pPr lvl="1"/>
            <a:r>
              <a:rPr lang="en-US" dirty="0" smtClean="0"/>
              <a:t>to influence action at sub-national public health institute and  </a:t>
            </a:r>
          </a:p>
          <a:p>
            <a:pPr lvl="1"/>
            <a:r>
              <a:rPr lang="en-US" dirty="0" smtClean="0"/>
              <a:t>to align efforts with other initiatives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EPHI’s </a:t>
            </a:r>
            <a:r>
              <a:rPr lang="en-US" sz="2700" dirty="0">
                <a:solidFill>
                  <a:srgbClr val="800000"/>
                </a:solidFill>
              </a:rPr>
              <a:t>data to action strategy in the context of </a:t>
            </a:r>
            <a:r>
              <a:rPr lang="en-US" sz="2700" dirty="0" smtClean="0">
                <a:solidFill>
                  <a:srgbClr val="800000"/>
                </a:solidFill>
              </a:rPr>
              <a:t>CHAMPs 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Engage </a:t>
            </a:r>
            <a:r>
              <a:rPr lang="en-US" sz="2400" b="1" dirty="0" err="1" smtClean="0"/>
              <a:t>FMoH</a:t>
            </a:r>
            <a:r>
              <a:rPr lang="en-US" sz="2400" b="1" dirty="0" smtClean="0"/>
              <a:t> and partners in using CHAMPS and related data for action</a:t>
            </a:r>
            <a:endParaRPr lang="en-US" sz="2400" dirty="0" smtClean="0"/>
          </a:p>
          <a:p>
            <a:pPr algn="just"/>
            <a:r>
              <a:rPr lang="en-US" sz="2000" dirty="0" smtClean="0"/>
              <a:t>EPHI </a:t>
            </a:r>
            <a:r>
              <a:rPr lang="en-US" sz="2000" dirty="0" smtClean="0">
                <a:solidFill>
                  <a:srgbClr val="FF0000"/>
                </a:solidFill>
              </a:rPr>
              <a:t>engage a range of groups </a:t>
            </a:r>
            <a:r>
              <a:rPr lang="en-US" sz="2000" dirty="0" smtClean="0"/>
              <a:t>in understanding the CHAMPS data and their importance to Ethiopia when data are available. </a:t>
            </a:r>
            <a:endParaRPr lang="en-US" sz="1600" dirty="0" smtClean="0"/>
          </a:p>
          <a:p>
            <a:pPr algn="just"/>
            <a:endParaRPr lang="en-US" sz="2000" dirty="0" smtClean="0"/>
          </a:p>
          <a:p>
            <a:pPr lvl="1" algn="just">
              <a:buFont typeface="Wingdings" charset="2"/>
              <a:buChar char="ü"/>
            </a:pPr>
            <a:r>
              <a:rPr lang="en-US" sz="1900" i="1" dirty="0" err="1" smtClean="0">
                <a:solidFill>
                  <a:srgbClr val="FF0000"/>
                </a:solidFill>
              </a:rPr>
              <a:t>FMoH</a:t>
            </a:r>
            <a:r>
              <a:rPr lang="en-US" sz="1900" i="1" dirty="0" smtClean="0">
                <a:solidFill>
                  <a:srgbClr val="FF0000"/>
                </a:solidFill>
              </a:rPr>
              <a:t>, RHBs, partner organizations (such as WHO, UNICEF, and Save the Children), and representatives from the CHAMPS site)</a:t>
            </a:r>
          </a:p>
          <a:p>
            <a:pPr lvl="1" algn="just"/>
            <a:endParaRPr lang="en-US" sz="1900" dirty="0" smtClean="0"/>
          </a:p>
          <a:p>
            <a:pPr algn="just"/>
            <a:r>
              <a:rPr lang="en-US" sz="2000" dirty="0" smtClean="0"/>
              <a:t>Raise awareness of CHAMPS – </a:t>
            </a:r>
            <a:r>
              <a:rPr lang="en-US" sz="2000" dirty="0"/>
              <a:t>results to date and </a:t>
            </a:r>
            <a:r>
              <a:rPr lang="en-US" sz="2000" dirty="0" smtClean="0"/>
              <a:t>expected to a wider group of organizations </a:t>
            </a:r>
            <a:r>
              <a:rPr lang="en-US" sz="2000" dirty="0" smtClean="0">
                <a:solidFill>
                  <a:srgbClr val="FF6600"/>
                </a:solidFill>
              </a:rPr>
              <a:t>including professional associations 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dirty="0"/>
              <a:t>P</a:t>
            </a:r>
            <a:r>
              <a:rPr lang="en-US" sz="2000" dirty="0" smtClean="0"/>
              <a:t>ediatric association, UNICEF…) 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discuss how to use the results to influence policies and </a:t>
            </a:r>
            <a:r>
              <a:rPr lang="en-US" sz="2000" dirty="0" smtClean="0"/>
              <a:t>programs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4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EPHI’s </a:t>
            </a:r>
            <a:r>
              <a:rPr lang="en-US" sz="2700" dirty="0">
                <a:solidFill>
                  <a:srgbClr val="800000"/>
                </a:solidFill>
              </a:rPr>
              <a:t>data to action strategy in the context of the CHAMPs project </a:t>
            </a:r>
            <a:r>
              <a:rPr lang="en-US" sz="2700" dirty="0" smtClean="0">
                <a:solidFill>
                  <a:srgbClr val="800000"/>
                </a:solidFill>
              </a:rPr>
              <a:t>(cont.)</a:t>
            </a:r>
            <a:r>
              <a:rPr lang="en-US" sz="2700" dirty="0">
                <a:solidFill>
                  <a:srgbClr val="800000"/>
                </a:solidFill>
              </a:rPr>
              <a:t/>
            </a:r>
            <a:br>
              <a:rPr lang="en-US" sz="2700" dirty="0">
                <a:solidFill>
                  <a:srgbClr val="800000"/>
                </a:solidFill>
              </a:rPr>
            </a:br>
            <a:endParaRPr lang="en-US" sz="27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6194031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Make </a:t>
            </a:r>
            <a:r>
              <a:rPr lang="en-US" sz="2400" dirty="0"/>
              <a:t>CHAMPS data accessible </a:t>
            </a:r>
            <a:endParaRPr lang="en-US" sz="2400" dirty="0" smtClean="0"/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EPHI network to ensure use of CHAMPS data for cause of death estimation </a:t>
            </a:r>
          </a:p>
          <a:p>
            <a:pPr lvl="1"/>
            <a:r>
              <a:rPr lang="en-US" sz="2000" dirty="0" smtClean="0"/>
              <a:t>Tailor </a:t>
            </a:r>
            <a:r>
              <a:rPr lang="en-US" sz="2000" dirty="0"/>
              <a:t>CHAMPS messaging to various types of external audiences 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media, </a:t>
            </a:r>
            <a:r>
              <a:rPr lang="en-US" sz="2000" dirty="0"/>
              <a:t>for national policy)</a:t>
            </a:r>
          </a:p>
          <a:p>
            <a:pPr lvl="1"/>
            <a:r>
              <a:rPr lang="en-US" sz="2000" dirty="0" smtClean="0"/>
              <a:t>Integrate </a:t>
            </a:r>
            <a:r>
              <a:rPr lang="en-US" sz="2000" dirty="0"/>
              <a:t>CHAMPS data with other existing systems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0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EPHI’s </a:t>
            </a:r>
            <a:r>
              <a:rPr lang="en-US" sz="2700" dirty="0">
                <a:solidFill>
                  <a:srgbClr val="800000"/>
                </a:solidFill>
              </a:rPr>
              <a:t>data to action strategy in the context of the CHAMPs </a:t>
            </a:r>
            <a:r>
              <a:rPr lang="en-US" sz="2700" dirty="0" smtClean="0">
                <a:solidFill>
                  <a:srgbClr val="800000"/>
                </a:solidFill>
              </a:rPr>
              <a:t>project (cont.) </a:t>
            </a:r>
            <a:r>
              <a:rPr lang="en-US" sz="2700" dirty="0">
                <a:solidFill>
                  <a:srgbClr val="800000"/>
                </a:solidFill>
              </a:rPr>
              <a:t/>
            </a:r>
            <a:br>
              <a:rPr lang="en-US" sz="2700" dirty="0">
                <a:solidFill>
                  <a:srgbClr val="800000"/>
                </a:solidFill>
              </a:rPr>
            </a:br>
            <a:endParaRPr lang="en-US" sz="27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486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Ensure full </a:t>
            </a:r>
            <a:r>
              <a:rPr lang="en-US" sz="2400" dirty="0"/>
              <a:t>participation of EPHI in the CHAMPS </a:t>
            </a:r>
            <a:r>
              <a:rPr lang="en-US" sz="2400" dirty="0" smtClean="0"/>
              <a:t>network and project</a:t>
            </a:r>
          </a:p>
          <a:p>
            <a:pPr marL="0" indent="0" algn="just">
              <a:buNone/>
            </a:pPr>
            <a:endParaRPr lang="en-US" sz="2400" dirty="0"/>
          </a:p>
          <a:p>
            <a:pPr lvl="1" algn="just"/>
            <a:r>
              <a:rPr lang="en-US" sz="2000" dirty="0" smtClean="0"/>
              <a:t>Active involvement of EPHI in local, national, international CHAMPS network meeting (</a:t>
            </a:r>
            <a:r>
              <a:rPr lang="en-US" sz="2000" dirty="0" smtClean="0">
                <a:solidFill>
                  <a:srgbClr val="FF0000"/>
                </a:solidFill>
              </a:rPr>
              <a:t>Scientific advisory committee</a:t>
            </a:r>
            <a:r>
              <a:rPr lang="en-US" sz="2000" dirty="0" smtClean="0"/>
              <a:t>---)</a:t>
            </a:r>
          </a:p>
          <a:p>
            <a:pPr lvl="1" algn="just">
              <a:buNone/>
            </a:pPr>
            <a:endParaRPr lang="en-US" sz="2000" dirty="0" smtClean="0"/>
          </a:p>
          <a:p>
            <a:pPr lvl="1" algn="just"/>
            <a:r>
              <a:rPr lang="en-US" sz="2000" dirty="0"/>
              <a:t>S</a:t>
            </a:r>
            <a:r>
              <a:rPr lang="en-US" sz="2000" dirty="0" smtClean="0"/>
              <a:t>hare </a:t>
            </a:r>
            <a:r>
              <a:rPr lang="en-US" sz="2000" dirty="0"/>
              <a:t>issues, concerns, and solutions; discuss best practices; and establish relationships that support ongoing sharing and </a:t>
            </a:r>
            <a:r>
              <a:rPr lang="en-US" sz="2000" dirty="0" smtClean="0"/>
              <a:t>support </a:t>
            </a:r>
          </a:p>
          <a:p>
            <a:pPr lvl="1" algn="just">
              <a:buNone/>
            </a:pPr>
            <a:endParaRPr lang="en-US" sz="2000" dirty="0" smtClean="0"/>
          </a:p>
          <a:p>
            <a:pPr lvl="1" algn="just"/>
            <a:r>
              <a:rPr lang="en-US" sz="2000" dirty="0" smtClean="0"/>
              <a:t>engage in non-CHAMPS </a:t>
            </a:r>
            <a:r>
              <a:rPr lang="en-US" sz="2000" dirty="0"/>
              <a:t>NPHIs in discussion about how CHAMPS data are relevant for their </a:t>
            </a:r>
            <a:r>
              <a:rPr lang="en-US" sz="2000" dirty="0" smtClean="0"/>
              <a:t>decision-making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4016-A563-410D-9955-EA41C69ED4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95400"/>
            <a:ext cx="6800614" cy="3317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76200"/>
            <a:ext cx="67074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Advisory Board meeting, 31</a:t>
            </a:r>
            <a:r>
              <a:rPr lang="en-US" sz="3200" b="1" baseline="30000" dirty="0" smtClean="0">
                <a:solidFill>
                  <a:srgbClr val="800000"/>
                </a:solidFill>
              </a:rPr>
              <a:t>st</a:t>
            </a:r>
            <a:r>
              <a:rPr lang="en-US" sz="3200" b="1" dirty="0" smtClean="0">
                <a:solidFill>
                  <a:srgbClr val="800000"/>
                </a:solidFill>
              </a:rPr>
              <a:t> Oct 2018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49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800000"/>
                </a:solidFill>
              </a:rPr>
              <a:t>EPHI’s data to action strategy in the context of the CHAMPs project 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334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Develop systems and infrastructure to manage and use of CHAMPS data </a:t>
            </a:r>
          </a:p>
          <a:p>
            <a:pPr lvl="1" algn="just"/>
            <a:r>
              <a:rPr lang="en-US" sz="2600" dirty="0" smtClean="0"/>
              <a:t>Address issues </a:t>
            </a:r>
            <a:r>
              <a:rPr lang="en-US" sz="2600" dirty="0"/>
              <a:t>related to data sharing, </a:t>
            </a:r>
            <a:endParaRPr lang="en-US" sz="2600" dirty="0" smtClean="0"/>
          </a:p>
          <a:p>
            <a:pPr lvl="1" algn="just"/>
            <a:r>
              <a:rPr lang="en-US" sz="2600" dirty="0" smtClean="0"/>
              <a:t>participate </a:t>
            </a:r>
            <a:r>
              <a:rPr lang="en-US" sz="2600" dirty="0"/>
              <a:t>in </a:t>
            </a:r>
            <a:r>
              <a:rPr lang="en-US" sz="2600" dirty="0" err="1"/>
              <a:t>DeCode</a:t>
            </a:r>
            <a:r>
              <a:rPr lang="en-US" sz="2600" dirty="0"/>
              <a:t> </a:t>
            </a:r>
            <a:r>
              <a:rPr lang="en-US" sz="2600" dirty="0" smtClean="0"/>
              <a:t>panels </a:t>
            </a:r>
          </a:p>
          <a:p>
            <a:pPr lvl="1" algn="just"/>
            <a:r>
              <a:rPr lang="en-US" sz="2600" dirty="0" smtClean="0"/>
              <a:t>Establish/adapt standard digitals </a:t>
            </a:r>
            <a:r>
              <a:rPr lang="en-US" sz="2600" dirty="0"/>
              <a:t>system to structure data </a:t>
            </a:r>
            <a:endParaRPr lang="en-US" sz="2600" dirty="0" smtClean="0"/>
          </a:p>
          <a:p>
            <a:pPr lvl="1" algn="just"/>
            <a:r>
              <a:rPr lang="en-US" sz="2600" dirty="0" smtClean="0"/>
              <a:t>Oversee </a:t>
            </a:r>
            <a:r>
              <a:rPr lang="en-US" sz="2600" dirty="0"/>
              <a:t>the systems and data in the </a:t>
            </a:r>
            <a:r>
              <a:rPr lang="en-US" sz="2600" dirty="0" smtClean="0"/>
              <a:t>systems</a:t>
            </a:r>
            <a:endParaRPr lang="en-US" sz="2600" dirty="0"/>
          </a:p>
          <a:p>
            <a:pPr lvl="1" algn="just"/>
            <a:r>
              <a:rPr lang="en-US" sz="2600" dirty="0" smtClean="0"/>
              <a:t>Analyze </a:t>
            </a:r>
            <a:r>
              <a:rPr lang="en-US" sz="2600" dirty="0"/>
              <a:t>CHAMPS and complementary </a:t>
            </a:r>
            <a:r>
              <a:rPr lang="en-US" sz="2600" dirty="0" smtClean="0"/>
              <a:t>data </a:t>
            </a:r>
          </a:p>
          <a:p>
            <a:pPr lvl="1" algn="just"/>
            <a:r>
              <a:rPr lang="en-US" sz="2600" dirty="0"/>
              <a:t>H</a:t>
            </a:r>
            <a:r>
              <a:rPr lang="en-US" sz="2600" dirty="0" smtClean="0"/>
              <a:t>armonize CHAMPS data with other data sources to maximize impact </a:t>
            </a:r>
            <a:endParaRPr lang="en-US" sz="2600" dirty="0"/>
          </a:p>
          <a:p>
            <a:pPr lvl="1" algn="just"/>
            <a:r>
              <a:rPr lang="en-US" sz="2600" dirty="0"/>
              <a:t>Contribute to overall data management and epidemiology at </a:t>
            </a:r>
            <a:r>
              <a:rPr lang="en-US" sz="2600" dirty="0" smtClean="0"/>
              <a:t>IANPHI</a:t>
            </a:r>
          </a:p>
          <a:p>
            <a:pPr lvl="1" algn="just"/>
            <a:r>
              <a:rPr lang="en-US" sz="2600" dirty="0"/>
              <a:t>E</a:t>
            </a:r>
            <a:r>
              <a:rPr lang="en-US" sz="2600" dirty="0" smtClean="0"/>
              <a:t>nsuring </a:t>
            </a:r>
            <a:r>
              <a:rPr lang="en-US" sz="2600" dirty="0"/>
              <a:t>the information developed is used </a:t>
            </a:r>
            <a:r>
              <a:rPr lang="en-US" sz="2600" dirty="0" smtClean="0"/>
              <a:t>widely </a:t>
            </a:r>
          </a:p>
          <a:p>
            <a:pPr lvl="1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9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814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Apple Symbols</vt:lpstr>
      <vt:lpstr>Arial</vt:lpstr>
      <vt:lpstr>Calibri</vt:lpstr>
      <vt:lpstr>Nyala</vt:lpstr>
      <vt:lpstr>Power Geez Unicode1</vt:lpstr>
      <vt:lpstr>Times New Roman</vt:lpstr>
      <vt:lpstr>Wingdings</vt:lpstr>
      <vt:lpstr>Office Theme</vt:lpstr>
      <vt:lpstr>Role of EPHI in the CHAMPS project</vt:lpstr>
      <vt:lpstr>Outline </vt:lpstr>
      <vt:lpstr>PowerPoint Presentation</vt:lpstr>
      <vt:lpstr>EPHI data to action initiative </vt:lpstr>
      <vt:lpstr> EPHI’s data to action strategy in the context of CHAMPs  </vt:lpstr>
      <vt:lpstr> EPHI’s data to action strategy in the context of the CHAMPs project (cont.) </vt:lpstr>
      <vt:lpstr> EPHI’s data to action strategy in the context of the CHAMPs project (cont.)  </vt:lpstr>
      <vt:lpstr>PowerPoint Presentation</vt:lpstr>
      <vt:lpstr>EPHI’s data to action strategy in the context of the CHAMPs project  </vt:lpstr>
      <vt:lpstr> </vt:lpstr>
      <vt:lpstr>PowerPoint Presentation</vt:lpstr>
      <vt:lpstr>Opportunities and challenges </vt:lpstr>
      <vt:lpstr>Opportunities and challenges(cont.) </vt:lpstr>
      <vt:lpstr>Way forward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Daddi Jima</dc:creator>
  <cp:lastModifiedBy>Van Rooi, Stormm</cp:lastModifiedBy>
  <cp:revision>581</cp:revision>
  <dcterms:created xsi:type="dcterms:W3CDTF">2012-09-25T07:16:59Z</dcterms:created>
  <dcterms:modified xsi:type="dcterms:W3CDTF">2018-12-03T20:18:53Z</dcterms:modified>
</cp:coreProperties>
</file>