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F3B01-4443-4DAF-BA88-131AB8F02B45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085FA-BEB4-4B9D-92AC-84F475334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4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2475" indent="-288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8875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22425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5975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31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03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575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147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1A359B-FECA-440B-A2A8-B06818D28E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991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2475" indent="-28892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58875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22425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85975" indent="-231775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431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003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575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14775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D0037F-538F-410C-B73E-DDBB81169F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8904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2390-01E7-4C22-9C39-22AB8CBEFBA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3E55-61AF-43F0-BCA3-4A6AEEEC4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6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2390-01E7-4C22-9C39-22AB8CBEFBA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3E55-61AF-43F0-BCA3-4A6AEEEC4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5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2390-01E7-4C22-9C39-22AB8CBEFBA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3E55-61AF-43F0-BCA3-4A6AEEEC4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95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55" indent="0" algn="ctr">
              <a:buNone/>
              <a:defRPr sz="2000"/>
            </a:lvl2pPr>
            <a:lvl3pPr marL="913742" indent="0" algn="ctr">
              <a:buNone/>
              <a:defRPr sz="1867"/>
            </a:lvl3pPr>
            <a:lvl4pPr marL="1370614" indent="0" algn="ctr">
              <a:buNone/>
              <a:defRPr sz="1600"/>
            </a:lvl4pPr>
            <a:lvl5pPr marL="1827485" indent="0" algn="ctr">
              <a:buNone/>
              <a:defRPr sz="1600"/>
            </a:lvl5pPr>
            <a:lvl6pPr marL="2284374" indent="0" algn="ctr">
              <a:buNone/>
              <a:defRPr sz="1600"/>
            </a:lvl6pPr>
            <a:lvl7pPr marL="2741226" indent="0" algn="ctr">
              <a:buNone/>
              <a:defRPr sz="1600"/>
            </a:lvl7pPr>
            <a:lvl8pPr marL="3198080" indent="0" algn="ctr">
              <a:buNone/>
              <a:defRPr sz="1600"/>
            </a:lvl8pPr>
            <a:lvl9pPr marL="365493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87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76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4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06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4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3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9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53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5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867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55" indent="0">
              <a:buNone/>
              <a:defRPr sz="2000" b="1"/>
            </a:lvl2pPr>
            <a:lvl3pPr marL="913742" indent="0">
              <a:buNone/>
              <a:defRPr sz="1867" b="1"/>
            </a:lvl3pPr>
            <a:lvl4pPr marL="1370614" indent="0">
              <a:buNone/>
              <a:defRPr sz="1600" b="1"/>
            </a:lvl4pPr>
            <a:lvl5pPr marL="1827485" indent="0">
              <a:buNone/>
              <a:defRPr sz="1600" b="1"/>
            </a:lvl5pPr>
            <a:lvl6pPr marL="2284374" indent="0">
              <a:buNone/>
              <a:defRPr sz="1600" b="1"/>
            </a:lvl6pPr>
            <a:lvl7pPr marL="2741226" indent="0">
              <a:buNone/>
              <a:defRPr sz="1600" b="1"/>
            </a:lvl7pPr>
            <a:lvl8pPr marL="3198080" indent="0">
              <a:buNone/>
              <a:defRPr sz="1600" b="1"/>
            </a:lvl8pPr>
            <a:lvl9pPr marL="365493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98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603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20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55" indent="0">
              <a:buNone/>
              <a:defRPr sz="1467"/>
            </a:lvl2pPr>
            <a:lvl3pPr marL="913742" indent="0">
              <a:buNone/>
              <a:defRPr sz="1200"/>
            </a:lvl3pPr>
            <a:lvl4pPr marL="1370614" indent="0">
              <a:buNone/>
              <a:defRPr sz="1067"/>
            </a:lvl4pPr>
            <a:lvl5pPr marL="1827485" indent="0">
              <a:buNone/>
              <a:defRPr sz="1067"/>
            </a:lvl5pPr>
            <a:lvl6pPr marL="2284374" indent="0">
              <a:buNone/>
              <a:defRPr sz="1067"/>
            </a:lvl6pPr>
            <a:lvl7pPr marL="2741226" indent="0">
              <a:buNone/>
              <a:defRPr sz="1067"/>
            </a:lvl7pPr>
            <a:lvl8pPr marL="3198080" indent="0">
              <a:buNone/>
              <a:defRPr sz="1067"/>
            </a:lvl8pPr>
            <a:lvl9pPr marL="3654935" indent="0">
              <a:buNone/>
              <a:defRPr sz="10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44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2390-01E7-4C22-9C39-22AB8CBEFBA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3E55-61AF-43F0-BCA3-4A6AEEEC4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55" indent="0">
              <a:buNone/>
              <a:defRPr sz="2800"/>
            </a:lvl2pPr>
            <a:lvl3pPr marL="913742" indent="0">
              <a:buNone/>
              <a:defRPr sz="2400"/>
            </a:lvl3pPr>
            <a:lvl4pPr marL="1370614" indent="0">
              <a:buNone/>
              <a:defRPr sz="2000"/>
            </a:lvl4pPr>
            <a:lvl5pPr marL="1827485" indent="0">
              <a:buNone/>
              <a:defRPr sz="2000"/>
            </a:lvl5pPr>
            <a:lvl6pPr marL="2284374" indent="0">
              <a:buNone/>
              <a:defRPr sz="2000"/>
            </a:lvl6pPr>
            <a:lvl7pPr marL="2741226" indent="0">
              <a:buNone/>
              <a:defRPr sz="2000"/>
            </a:lvl7pPr>
            <a:lvl8pPr marL="3198080" indent="0">
              <a:buNone/>
              <a:defRPr sz="2000"/>
            </a:lvl8pPr>
            <a:lvl9pPr marL="36549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55" indent="0">
              <a:buNone/>
              <a:defRPr sz="1467"/>
            </a:lvl2pPr>
            <a:lvl3pPr marL="913742" indent="0">
              <a:buNone/>
              <a:defRPr sz="1200"/>
            </a:lvl3pPr>
            <a:lvl4pPr marL="1370614" indent="0">
              <a:buNone/>
              <a:defRPr sz="1067"/>
            </a:lvl4pPr>
            <a:lvl5pPr marL="1827485" indent="0">
              <a:buNone/>
              <a:defRPr sz="1067"/>
            </a:lvl5pPr>
            <a:lvl6pPr marL="2284374" indent="0">
              <a:buNone/>
              <a:defRPr sz="1067"/>
            </a:lvl6pPr>
            <a:lvl7pPr marL="2741226" indent="0">
              <a:buNone/>
              <a:defRPr sz="1067"/>
            </a:lvl7pPr>
            <a:lvl8pPr marL="3198080" indent="0">
              <a:buNone/>
              <a:defRPr sz="1067"/>
            </a:lvl8pPr>
            <a:lvl9pPr marL="3654935" indent="0">
              <a:buNone/>
              <a:defRPr sz="106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8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31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038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5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3" tIns="60921" rIns="121843" bIns="60921"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6324589" y="3551715"/>
            <a:ext cx="5867408" cy="330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4000" y="1827251"/>
            <a:ext cx="9276549" cy="1724503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4533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add title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4000" y="4192433"/>
            <a:ext cx="9276549" cy="6139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67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609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3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add speaker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84" y="313359"/>
            <a:ext cx="2312688" cy="87062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53523" y="578954"/>
            <a:ext cx="11488153" cy="697676"/>
          </a:xfrm>
          <a:prstGeom prst="rect">
            <a:avLst/>
          </a:prstGeom>
          <a:noFill/>
        </p:spPr>
        <p:txBody>
          <a:bodyPr wrap="square" lIns="121843" tIns="60921" rIns="121843" bIns="60921" rtlCol="0">
            <a:spAutoFit/>
          </a:bodyPr>
          <a:lstStyle/>
          <a:p>
            <a:pPr algn="ctr"/>
            <a:r>
              <a:rPr lang="en-US" sz="1867" cap="small" dirty="0" smtClean="0">
                <a:solidFill>
                  <a:prstClr val="white"/>
                </a:solidFill>
                <a:latin typeface="Arial"/>
                <a:ea typeface="Open Sans" panose="020B0606030504020204" pitchFamily="34" charset="0"/>
                <a:cs typeface="Arial"/>
              </a:rPr>
              <a:t>2018 Annual Meeting </a:t>
            </a:r>
            <a:r>
              <a:rPr lang="mr-IN" sz="1867" cap="small" dirty="0" smtClean="0">
                <a:solidFill>
                  <a:prstClr val="white"/>
                </a:solidFill>
                <a:latin typeface="Arial"/>
                <a:ea typeface="Open Sans" panose="020B0606030504020204" pitchFamily="34" charset="0"/>
                <a:cs typeface="Arial"/>
              </a:rPr>
              <a:t>–</a:t>
            </a:r>
            <a:r>
              <a:rPr lang="en-US" sz="1867" cap="small" dirty="0" smtClean="0">
                <a:solidFill>
                  <a:prstClr val="white"/>
                </a:solidFill>
                <a:latin typeface="Arial"/>
                <a:ea typeface="Open Sans" panose="020B0606030504020204" pitchFamily="34" charset="0"/>
                <a:cs typeface="Arial"/>
              </a:rPr>
              <a:t> Investing in the Public’s Health</a:t>
            </a:r>
          </a:p>
          <a:p>
            <a:pPr algn="ctr"/>
            <a:r>
              <a:rPr lang="en-US" sz="1867" dirty="0" smtClean="0">
                <a:solidFill>
                  <a:prstClr val="white"/>
                </a:solidFill>
                <a:latin typeface="Arial"/>
                <a:ea typeface="Open Sans" panose="020B0606030504020204" pitchFamily="34" charset="0"/>
                <a:cs typeface="Arial"/>
              </a:rPr>
              <a:t>London, 4-7 November 2018</a:t>
            </a:r>
            <a:endParaRPr lang="en-US" sz="1867" dirty="0">
              <a:solidFill>
                <a:prstClr val="white"/>
              </a:solidFill>
              <a:latin typeface="Arial"/>
              <a:ea typeface="Open Sans" panose="020B0606030504020204" pitchFamily="34" charset="0"/>
              <a:cs typeface="Arial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6123" y="290121"/>
            <a:ext cx="11495532" cy="410355"/>
          </a:xfrm>
          <a:prstGeom prst="rect">
            <a:avLst/>
          </a:prstGeom>
          <a:noFill/>
        </p:spPr>
        <p:txBody>
          <a:bodyPr wrap="square" lIns="121843" tIns="60921" rIns="121843" bIns="60921" rtlCol="0">
            <a:spAutoFit/>
          </a:bodyPr>
          <a:lstStyle/>
          <a:p>
            <a:pPr algn="ctr"/>
            <a:r>
              <a:rPr lang="en-US" sz="1867" dirty="0">
                <a:solidFill>
                  <a:prstClr val="white"/>
                </a:solidFill>
                <a:latin typeface="Arial"/>
                <a:ea typeface="Open Sans" panose="020B0606030504020204" pitchFamily="34" charset="0"/>
                <a:cs typeface="Arial"/>
              </a:rPr>
              <a:t>International Association of National Public Health Institutes</a:t>
            </a:r>
          </a:p>
        </p:txBody>
      </p:sp>
      <p:pic>
        <p:nvPicPr>
          <p:cNvPr id="13" name="Picture 12" descr="PHE-small-logo-reversed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069" y="849923"/>
            <a:ext cx="1553883" cy="96742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123649" y="140714"/>
            <a:ext cx="1480697" cy="328153"/>
          </a:xfrm>
          <a:prstGeom prst="rect">
            <a:avLst/>
          </a:prstGeom>
          <a:noFill/>
        </p:spPr>
        <p:txBody>
          <a:bodyPr wrap="square" lIns="121843" tIns="60921" rIns="121843" bIns="60921" rtlCol="0">
            <a:spAutoFit/>
          </a:bodyPr>
          <a:lstStyle/>
          <a:p>
            <a:r>
              <a:rPr lang="en-US" sz="1333" dirty="0" smtClean="0">
                <a:solidFill>
                  <a:prstClr val="white"/>
                </a:solidFill>
              </a:rPr>
              <a:t>Hosted by:</a:t>
            </a:r>
            <a:endParaRPr lang="en-US" sz="133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7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2390-01E7-4C22-9C39-22AB8CBEFBA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3E55-61AF-43F0-BCA3-4A6AEEEC4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5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2390-01E7-4C22-9C39-22AB8CBEFBA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3E55-61AF-43F0-BCA3-4A6AEEEC4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6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2390-01E7-4C22-9C39-22AB8CBEFBA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3E55-61AF-43F0-BCA3-4A6AEEEC4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0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2390-01E7-4C22-9C39-22AB8CBEFBA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3E55-61AF-43F0-BCA3-4A6AEEEC4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6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2390-01E7-4C22-9C39-22AB8CBEFBA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3E55-61AF-43F0-BCA3-4A6AEEEC4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7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2390-01E7-4C22-9C39-22AB8CBEFBA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3E55-61AF-43F0-BCA3-4A6AEEEC4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8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2390-01E7-4C22-9C39-22AB8CBEFBA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B3E55-61AF-43F0-BCA3-4A6AEEEC4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C2390-01E7-4C22-9C39-22AB8CBEFBA7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B3E55-61AF-43F0-BCA3-4A6AEEEC4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5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38" tIns="34289" rIns="68538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38" tIns="34289" rIns="68538" bIns="3428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38" tIns="34289" rIns="68538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42"/>
            <a:fld id="{82EA97F1-550C-4612-A0CA-67690B526D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11/27/2018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38" tIns="34289" rIns="68538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4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38" tIns="34289" rIns="68538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42"/>
            <a:fld id="{A3B5CDC4-7471-4E46-8E20-83540D109E5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4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5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374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45" indent="-228445" algn="l" defTabSz="9137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34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86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040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5895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2783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69654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6525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3414" indent="-228445" algn="l" defTabSz="9137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855" algn="l" defTabSz="9137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742" algn="l" defTabSz="9137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614" algn="l" defTabSz="9137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485" algn="l" defTabSz="9137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374" algn="l" defTabSz="9137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226" algn="l" defTabSz="9137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080" algn="l" defTabSz="9137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4935" algn="l" defTabSz="91374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23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719" rIns="91383" bIns="45719" rtlCol="0" anchor="ctr"/>
          <a:lstStyle/>
          <a:p>
            <a:pPr algn="ctr" defTabSz="913720"/>
            <a:endParaRPr lang="en-US" sz="1867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5837423"/>
            <a:ext cx="2384037" cy="92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9" y="90048"/>
            <a:ext cx="10981427" cy="318098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algn="ctr" defTabSz="913720"/>
            <a:r>
              <a:rPr lang="en-US" sz="1467" cap="small" spc="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357" y="518646"/>
            <a:ext cx="7445783" cy="338552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defTabSz="913720"/>
            <a:r>
              <a:rPr lang="en-US" sz="1600" cap="small" spc="400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2018 Annual Meeting| London, England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7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838200" y="365165"/>
            <a:ext cx="10515600" cy="956127"/>
          </a:xfrm>
          <a:prstGeom prst="rect">
            <a:avLst/>
          </a:prstGeom>
        </p:spPr>
        <p:txBody>
          <a:bodyPr vert="horz" lIns="91383" tIns="45719" rIns="91383" bIns="4571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38201" y="1825625"/>
            <a:ext cx="11053931" cy="4351339"/>
          </a:xfrm>
          <a:prstGeom prst="rect">
            <a:avLst/>
          </a:prstGeom>
        </p:spPr>
        <p:txBody>
          <a:bodyPr vert="horz" lIns="91383" tIns="45719" rIns="91383" bIns="4571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Accountable directly to the Ministry of Health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However, the Law gives EPHI full responsibility for its day-to-day operations. 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Under emergency situation to use alternative approaches-more flexible </a:t>
            </a:r>
          </a:p>
        </p:txBody>
      </p:sp>
    </p:spTree>
    <p:extLst>
      <p:ext uri="{BB962C8B-B14F-4D97-AF65-F5344CB8AC3E}">
        <p14:creationId xmlns:p14="http://schemas.microsoft.com/office/powerpoint/2010/main" val="417820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719" rIns="91383" bIns="45719" rtlCol="0" anchor="ctr"/>
          <a:lstStyle/>
          <a:p>
            <a:pPr algn="ctr" defTabSz="913720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5837423"/>
            <a:ext cx="2384037" cy="92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9" y="90048"/>
            <a:ext cx="10981427" cy="318098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algn="ctr" defTabSz="913720"/>
            <a:r>
              <a:rPr lang="en-US" sz="1467" cap="small" spc="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357" y="518646"/>
            <a:ext cx="7445783" cy="338552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defTabSz="913720"/>
            <a:r>
              <a:rPr lang="en-US" sz="1600" cap="small" spc="400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2018 Annual Meeting| London, England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7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38200" y="518645"/>
            <a:ext cx="10515600" cy="1172043"/>
          </a:xfrm>
          <a:prstGeom prst="rect">
            <a:avLst/>
          </a:prstGeom>
        </p:spPr>
        <p:txBody>
          <a:bodyPr vert="horz" lIns="91383" tIns="45719" rIns="91383" bIns="45719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endParaRPr lang="en-US" sz="8000" b="1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0" y="365127"/>
            <a:ext cx="12080744" cy="1033092"/>
          </a:xfrm>
          <a:prstGeom prst="rect">
            <a:avLst/>
          </a:prstGeom>
        </p:spPr>
        <p:txBody>
          <a:bodyPr vert="horz" lIns="91383" tIns="45719" rIns="91383" bIns="4571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EPHI: Regulation and legal mandates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83" tIns="45719" rIns="91383" bIns="45719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Authority to coordinate emergency management nationally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Mandate to build the National Laboratory Capacity at National level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 Legal framework for conducting public health research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M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anage National Public Health data-NDMC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Clearly defined public health mandates, leadership, and lines of authority.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Funding directly from the Ministry of Finance and authority to raise funds from other sources. 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Accountable to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MoH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and House of representatives (Parliament)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16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719" rIns="91383" bIns="45719" rtlCol="0" anchor="ctr"/>
          <a:lstStyle/>
          <a:p>
            <a:pPr algn="ctr" defTabSz="913720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5837423"/>
            <a:ext cx="2384037" cy="92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9" y="90048"/>
            <a:ext cx="10981427" cy="318098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algn="ctr" defTabSz="913720"/>
            <a:r>
              <a:rPr lang="en-US" sz="1467" cap="small" spc="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357" y="518646"/>
            <a:ext cx="7445783" cy="338552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defTabSz="913720"/>
            <a:r>
              <a:rPr lang="en-US" sz="1600" cap="small" spc="400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2018 Annual Meeting| London, England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7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69843" y="275713"/>
            <a:ext cx="10515600" cy="1032751"/>
          </a:xfrm>
          <a:prstGeom prst="rect">
            <a:avLst/>
          </a:prstGeom>
        </p:spPr>
        <p:txBody>
          <a:bodyPr vert="horz" lIns="91383" tIns="45719" rIns="91383" bIns="4571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Takeaway Message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83" tIns="45719" rIns="91383" bIns="4571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658" indent="-342658" algn="l" defTabSz="1219170">
              <a:spcBef>
                <a:spcPts val="1333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stronger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health law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regulation given to NPHIs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foundation for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and sustainability- </a:t>
            </a:r>
            <a:r>
              <a:rPr lang="en-US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ensures addressing societal health needs</a:t>
            </a:r>
            <a:endParaRPr lang="en-US" sz="3200" i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779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719" rIns="91383" bIns="45719" rtlCol="0" anchor="ctr"/>
          <a:lstStyle/>
          <a:p>
            <a:pPr algn="ctr" defTabSz="913720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5837423"/>
            <a:ext cx="2384037" cy="92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9" y="90048"/>
            <a:ext cx="10981427" cy="318098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algn="ctr" defTabSz="913720"/>
            <a:r>
              <a:rPr lang="en-US" sz="1467" cap="small" spc="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357" y="518646"/>
            <a:ext cx="7445783" cy="338552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defTabSz="913720"/>
            <a:r>
              <a:rPr lang="en-US" sz="1600" cap="small" spc="400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2018 Annual Meeting| London, England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7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69843" y="275673"/>
            <a:ext cx="10515600" cy="1325563"/>
          </a:xfrm>
          <a:prstGeom prst="rect">
            <a:avLst/>
          </a:prstGeom>
        </p:spPr>
        <p:txBody>
          <a:bodyPr vert="horz" lIns="91383" tIns="45719" rIns="91383" bIns="4571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endParaRPr lang="en-US" sz="4000" dirty="0"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83" tIns="45719" rIns="91383" bIns="4571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658" indent="-342658" algn="l" defTabSz="1219170">
              <a:spcBef>
                <a:spcPts val="1333"/>
              </a:spcBef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24503" y="2593647"/>
            <a:ext cx="3194990" cy="769439"/>
          </a:xfrm>
          <a:prstGeom prst="rect">
            <a:avLst/>
          </a:prstGeom>
        </p:spPr>
        <p:txBody>
          <a:bodyPr wrap="none" lIns="91383" tIns="45719" rIns="91383" bIns="45719">
            <a:spAutoFit/>
          </a:bodyPr>
          <a:lstStyle/>
          <a:p>
            <a:pPr defTabSz="913720"/>
            <a:r>
              <a:rPr lang="en-US" sz="4400" b="1" dirty="0"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Thank you!</a:t>
            </a:r>
            <a:endParaRPr lang="en-US" sz="4400" dirty="0"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9" y="0"/>
            <a:ext cx="1547967" cy="6858000"/>
          </a:xfrm>
          <a:prstGeom prst="rect">
            <a:avLst/>
          </a:prstGeom>
          <a:solidFill>
            <a:srgbClr val="0276BD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83" tIns="45719" rIns="91383" bIns="45719" rtlCol="0" anchor="ctr"/>
          <a:lstStyle/>
          <a:p>
            <a:pPr algn="ctr" defTabSz="913720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12321"/>
            <a:ext cx="12192000" cy="6858000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719" rIns="91383" bIns="45719" rtlCol="0" anchor="ctr"/>
          <a:lstStyle/>
          <a:p>
            <a:pPr algn="ctr" defTabSz="913720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389" y="-12322"/>
            <a:ext cx="12192000" cy="6882643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719" rIns="91383" bIns="45719" rtlCol="0" anchor="ctr"/>
          <a:lstStyle/>
          <a:p>
            <a:pPr algn="ctr" defTabSz="913720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64" y="5852513"/>
            <a:ext cx="2356109" cy="8869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90216" y="465669"/>
            <a:ext cx="5288437" cy="318098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defTabSz="913720"/>
            <a:r>
              <a:rPr lang="en-US" sz="1467" cap="small" spc="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2018 Annual Meeting| London, England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79359" y="1966622"/>
            <a:ext cx="9849463" cy="5262977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algn="ctr" defTabSz="913720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The role of </a:t>
            </a:r>
            <a:r>
              <a:rPr lang="en-US" sz="4000" b="1" i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Law and Regulation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in relation to National Public’s Health Institutes (NPHIs)</a:t>
            </a:r>
          </a:p>
          <a:p>
            <a:pPr algn="ctr" defTabSz="913720"/>
            <a:endParaRPr lang="en-US" sz="60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 defTabSz="913720"/>
            <a:r>
              <a:rPr lang="en-US" sz="3200" dirty="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Ebba</a:t>
            </a:r>
            <a:r>
              <a:rPr lang="en-US" sz="3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Abate (PhD)</a:t>
            </a:r>
          </a:p>
          <a:p>
            <a:pPr algn="ctr" defTabSz="913720"/>
            <a:r>
              <a:rPr lang="en-US" sz="3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Ethiopian Public Health Institute (EPHI)</a:t>
            </a:r>
          </a:p>
          <a:p>
            <a:pPr algn="ctr" defTabSz="913720"/>
            <a:r>
              <a:rPr lang="en-US" sz="32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Ethiopia</a:t>
            </a:r>
          </a:p>
          <a:p>
            <a:pPr algn="ctr" defTabSz="913720"/>
            <a:endParaRPr lang="en-US" sz="6000" dirty="0">
              <a:solidFill>
                <a:prstClr val="white"/>
              </a:solidFill>
              <a:latin typeface="Calibri"/>
              <a:ea typeface="ヒラギノ角ゴ Pro W3" pitchFamily="8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8969" y="51161"/>
            <a:ext cx="10981427" cy="318098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algn="r" defTabSz="913720"/>
            <a:r>
              <a:rPr lang="en-US" sz="1467" cap="small" spc="7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</a:p>
        </p:txBody>
      </p:sp>
      <p:sp>
        <p:nvSpPr>
          <p:cNvPr id="28" name="Rectangle 27"/>
          <p:cNvSpPr/>
          <p:nvPr/>
        </p:nvSpPr>
        <p:spPr>
          <a:xfrm flipH="1">
            <a:off x="1512463" y="0"/>
            <a:ext cx="45719" cy="6858000"/>
          </a:xfrm>
          <a:prstGeom prst="rect">
            <a:avLst/>
          </a:prstGeom>
          <a:solidFill>
            <a:srgbClr val="6AB43F"/>
          </a:solidFill>
          <a:ln>
            <a:solidFill>
              <a:srgbClr val="6AB43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83" tIns="45719" rIns="91383" bIns="45719" rtlCol="0" anchor="ctr"/>
          <a:lstStyle/>
          <a:p>
            <a:pPr algn="ctr" defTabSz="913720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 rot="5400000" flipH="1">
            <a:off x="6829390" y="-4920322"/>
            <a:ext cx="45719" cy="10679579"/>
          </a:xfrm>
          <a:prstGeom prst="rect">
            <a:avLst/>
          </a:prstGeom>
          <a:solidFill>
            <a:srgbClr val="6AB43F"/>
          </a:solidFill>
          <a:ln>
            <a:solidFill>
              <a:srgbClr val="6AB43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383" tIns="45719" rIns="91383" bIns="45719" rtlCol="0" anchor="ctr"/>
          <a:lstStyle/>
          <a:p>
            <a:pPr algn="ctr" defTabSz="913720"/>
            <a:endParaRPr lang="en-US" sz="1867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07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719" rIns="91383" bIns="45719" rtlCol="0" anchor="ctr"/>
          <a:lstStyle/>
          <a:p>
            <a:pPr algn="ctr" defTabSz="913720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5837423"/>
            <a:ext cx="2384037" cy="92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9" y="90048"/>
            <a:ext cx="10981427" cy="318098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algn="ctr" defTabSz="913720"/>
            <a:r>
              <a:rPr lang="en-US" sz="1467" cap="small" spc="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357" y="518646"/>
            <a:ext cx="7445783" cy="338552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defTabSz="913720"/>
            <a:r>
              <a:rPr lang="en-US" sz="1600" cap="small" spc="400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2018 Annual Meeting| London, England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7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38200" y="518645"/>
            <a:ext cx="10515600" cy="1172043"/>
          </a:xfrm>
          <a:prstGeom prst="rect">
            <a:avLst/>
          </a:prstGeom>
        </p:spPr>
        <p:txBody>
          <a:bodyPr vert="horz" lIns="91383" tIns="45719" rIns="91383" bIns="45719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endParaRPr lang="en-US" altLang="en-US" sz="4000" b="1" dirty="0">
              <a:solidFill>
                <a:srgbClr val="FF0000"/>
              </a:solidFill>
              <a:latin typeface="Calibri Light"/>
            </a:endParaRPr>
          </a:p>
          <a:p>
            <a:pPr defTabSz="1219170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Roles of NPHIs </a:t>
            </a:r>
          </a:p>
          <a:p>
            <a:pPr defTabSz="1219170"/>
            <a:endParaRPr lang="en-US" sz="4000" b="1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6209" y="1375105"/>
            <a:ext cx="11725831" cy="5077239"/>
          </a:xfrm>
          <a:prstGeom prst="rect">
            <a:avLst/>
          </a:prstGeom>
        </p:spPr>
        <p:txBody>
          <a:bodyPr vert="horz" lIns="91383" tIns="45719" rIns="91383" bIns="4571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9500" lvl="1" indent="-342658" algn="l" defTabSz="1219170">
              <a:lnSpc>
                <a:spcPct val="150000"/>
              </a:lnSpc>
              <a:spcBef>
                <a:spcPts val="667"/>
              </a:spcBef>
              <a:buFont typeface="Wingdings" charset="2"/>
              <a:buChar char="q"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Health Emergency Management</a:t>
            </a:r>
          </a:p>
          <a:p>
            <a:pPr marL="799500" lvl="1" indent="-342658" algn="l" defTabSz="1219170">
              <a:lnSpc>
                <a:spcPct val="150000"/>
              </a:lnSpc>
              <a:spcBef>
                <a:spcPts val="667"/>
              </a:spcBef>
              <a:buFont typeface="Wingdings" charset="2"/>
              <a:buChar char="q"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and Quality improvement (Laboratory and others---)</a:t>
            </a:r>
          </a:p>
          <a:p>
            <a:pPr marL="799500" lvl="1" indent="-342658" algn="l" defTabSz="1219170">
              <a:lnSpc>
                <a:spcPct val="150000"/>
              </a:lnSpc>
              <a:spcBef>
                <a:spcPts val="667"/>
              </a:spcBef>
              <a:buFont typeface="Wingdings" charset="2"/>
              <a:buChar char="q"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generation-Research</a:t>
            </a:r>
          </a:p>
          <a:p>
            <a:pPr marL="799500" lvl="1" indent="-342658" algn="l" defTabSz="1219170">
              <a:lnSpc>
                <a:spcPct val="150000"/>
              </a:lnSpc>
              <a:spcBef>
                <a:spcPts val="667"/>
              </a:spcBef>
              <a:buFont typeface="Wingdings" charset="2"/>
              <a:buChar char="q"/>
            </a:pP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force development</a:t>
            </a:r>
          </a:p>
          <a:p>
            <a:pPr defTabSz="1219170">
              <a:spcBef>
                <a:spcPts val="1333"/>
              </a:spcBef>
            </a:pP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719" rIns="91383" bIns="45719" rtlCol="0" anchor="ctr"/>
          <a:lstStyle/>
          <a:p>
            <a:pPr algn="ctr" defTabSz="913720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5837423"/>
            <a:ext cx="2384037" cy="92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9" y="90048"/>
            <a:ext cx="10981427" cy="318098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algn="ctr" defTabSz="913720"/>
            <a:r>
              <a:rPr lang="en-US" sz="1467" cap="small" spc="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357" y="518646"/>
            <a:ext cx="7445783" cy="338552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defTabSz="913720"/>
            <a:r>
              <a:rPr lang="en-US" sz="1600" cap="small" spc="400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2018 Annual Meeting| London, England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7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38200" y="518645"/>
            <a:ext cx="10515600" cy="1172043"/>
          </a:xfrm>
          <a:prstGeom prst="rect">
            <a:avLst/>
          </a:prstGeom>
        </p:spPr>
        <p:txBody>
          <a:bodyPr vert="horz" lIns="91383" tIns="45719" rIns="91383" bIns="45719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endParaRPr lang="en-US" sz="8000" b="1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626" y="714091"/>
            <a:ext cx="11392747" cy="646329"/>
          </a:xfrm>
          <a:prstGeom prst="rect">
            <a:avLst/>
          </a:prstGeom>
        </p:spPr>
        <p:txBody>
          <a:bodyPr wrap="none" lIns="91383" tIns="45719" rIns="91383" bIns="45719">
            <a:spAutoFit/>
          </a:bodyPr>
          <a:lstStyle/>
          <a:p>
            <a:pPr algn="ctr" defTabSz="913720"/>
            <a:r>
              <a:rPr lang="en-US" sz="3600" b="1" dirty="0"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Why do we need to have Law/Regulations to </a:t>
            </a:r>
            <a:r>
              <a:rPr lang="en-US" sz="3600" b="1" i="1" dirty="0">
                <a:latin typeface="Arial" panose="020B0604020202020204" pitchFamily="34" charset="0"/>
                <a:ea typeface="ヒラギノ角ゴ Pro W3" pitchFamily="84" charset="-128"/>
                <a:cs typeface="Arial" panose="020B0604020202020204" pitchFamily="34" charset="0"/>
              </a:rPr>
              <a:t>NPHIs</a:t>
            </a:r>
            <a:endParaRPr lang="en-US" sz="3600" b="1" dirty="0">
              <a:latin typeface="Arial" panose="020B0604020202020204" pitchFamily="34" charset="0"/>
              <a:ea typeface="ヒラギノ角ゴ Pro W3" pitchFamily="84" charset="-128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2241" y="1825625"/>
            <a:ext cx="11909791" cy="4351339"/>
          </a:xfrm>
          <a:prstGeom prst="rect">
            <a:avLst/>
          </a:prstGeom>
        </p:spPr>
        <p:txBody>
          <a:bodyPr vert="horz" lIns="91383" tIns="45719" rIns="91383" bIns="45719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defined roles and responsibilities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 line with the government set plan and policy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Avoids duplication 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Autonomy and power (IHR 2005)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protection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 and sustainability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and Financing 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for successful collaboration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719" rIns="91383" bIns="45719" rtlCol="0" anchor="ctr"/>
          <a:lstStyle/>
          <a:p>
            <a:pPr algn="ctr" defTabSz="913720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5837423"/>
            <a:ext cx="2384037" cy="92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9" y="90048"/>
            <a:ext cx="10981427" cy="318098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algn="ctr" defTabSz="913720"/>
            <a:r>
              <a:rPr lang="en-US" sz="1467" cap="small" spc="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357" y="518646"/>
            <a:ext cx="7445783" cy="338552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defTabSz="913720"/>
            <a:r>
              <a:rPr lang="en-US" sz="1600" cap="small" spc="400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2018 Annual Meeting| London, England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7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38200" y="365165"/>
            <a:ext cx="10515600" cy="994609"/>
          </a:xfrm>
          <a:prstGeom prst="rect">
            <a:avLst/>
          </a:prstGeom>
        </p:spPr>
        <p:txBody>
          <a:bodyPr vert="horz" lIns="91383" tIns="45719" rIns="91383" bIns="4571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The role of law and regulations to public health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3544" y="1825625"/>
            <a:ext cx="11020256" cy="4351339"/>
          </a:xfrm>
          <a:prstGeom prst="rect">
            <a:avLst/>
          </a:prstGeom>
        </p:spPr>
        <p:txBody>
          <a:bodyPr vert="horz" lIns="91383" tIns="45719" rIns="91383" bIns="45719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658" indent="-342658" algn="l" defTabSz="1219170">
              <a:spcBef>
                <a:spcPts val="1333"/>
              </a:spcBef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Ethiopia Constitution Article 90, stated that</a:t>
            </a:r>
          </a:p>
          <a:p>
            <a:pPr marL="799500" lvl="1" indent="-342658" algn="l" defTabSz="1219170">
              <a:spcBef>
                <a:spcPts val="667"/>
              </a:spcBef>
              <a:buFont typeface="Arial" panose="020B0604020202020204" pitchFamily="34" charset="0"/>
              <a:buChar char="•"/>
            </a:pPr>
            <a:r>
              <a:rPr lang="en-US" sz="2667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extent the country’s resources permit, policies shall aim to provide all Ethiopians access to public health and education, clean water, housing, food and social security. </a:t>
            </a:r>
          </a:p>
          <a:p>
            <a:pPr marL="799500" lvl="1" indent="-342658" algn="l" defTabSz="1219170">
              <a:spcBef>
                <a:spcPts val="667"/>
              </a:spcBef>
              <a:buFont typeface="Arial" panose="020B0604020202020204" pitchFamily="34" charset="0"/>
              <a:buChar char="•"/>
            </a:pPr>
            <a:endParaRPr lang="en-US" sz="2667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658" indent="-342658" algn="l" defTabSz="1219170">
              <a:spcBef>
                <a:spcPts val="1333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results, Ethiopian Government also endorsed health policy:</a:t>
            </a:r>
          </a:p>
          <a:p>
            <a:pPr marL="342658" indent="-342658" algn="l" defTabSz="1219170">
              <a:spcBef>
                <a:spcPts val="1333"/>
              </a:spcBef>
              <a:buFont typeface="Arial" panose="020B0604020202020204" pitchFamily="34" charset="0"/>
              <a:buChar char="•"/>
            </a:pPr>
            <a:endParaRPr lang="en-US" sz="106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6343" lvl="2" indent="-342658" algn="l" defTabSz="1219170">
              <a:spcBef>
                <a:spcPts val="667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EPHI as primer implementer of public health  (IHR, PHEM, Research, Data management add lab capacity) </a:t>
            </a:r>
          </a:p>
          <a:p>
            <a:pPr marL="1256343" lvl="2" indent="-342658" algn="l" defTabSz="1219170">
              <a:spcBef>
                <a:spcPts val="667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6343" lvl="2" indent="-342658" algn="l" defTabSz="1219170">
              <a:spcBef>
                <a:spcPts val="667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FMHACA (Regulatory Agency)</a:t>
            </a:r>
          </a:p>
          <a:p>
            <a:pPr marL="1256343" lvl="2" indent="-342658" algn="l" defTabSz="1219170">
              <a:spcBef>
                <a:spcPts val="667"/>
              </a:spcBef>
              <a:buFont typeface="Arial" panose="020B0604020202020204" pitchFamily="34" charset="0"/>
              <a:buChar char="•"/>
            </a:pP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658" indent="-342658" algn="l" defTabSz="1219170">
              <a:spcBef>
                <a:spcPts val="1333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core Legislation for regulatory intervention on public health has been issued by government of Ethiopia</a:t>
            </a:r>
          </a:p>
          <a:p>
            <a:pPr marL="1256343" lvl="2" indent="-342658" algn="l" defTabSz="1219170">
              <a:spcBef>
                <a:spcPts val="667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719" rIns="91383" bIns="45719" rtlCol="0" anchor="ctr"/>
          <a:lstStyle/>
          <a:p>
            <a:pPr algn="ctr" defTabSz="913720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5837423"/>
            <a:ext cx="2384037" cy="92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9" y="90048"/>
            <a:ext cx="10981427" cy="318098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algn="ctr" defTabSz="913720"/>
            <a:r>
              <a:rPr lang="en-US" sz="1467" cap="small" spc="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357" y="518646"/>
            <a:ext cx="7445783" cy="338552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defTabSz="913720"/>
            <a:r>
              <a:rPr lang="en-US" sz="1600" cap="small" spc="400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2018 Annual Meeting| London, England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7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838200" y="518645"/>
            <a:ext cx="10515600" cy="1172043"/>
          </a:xfrm>
          <a:prstGeom prst="rect">
            <a:avLst/>
          </a:prstGeom>
        </p:spPr>
        <p:txBody>
          <a:bodyPr vert="horz" lIns="91383" tIns="45719" rIns="91383" bIns="45719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endParaRPr lang="en-US" sz="8000" b="1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83" tIns="45719" rIns="91383" bIns="4571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 EPHI: established in 2013</a:t>
            </a:r>
          </a:p>
          <a:p>
            <a:pPr marL="799500" lvl="1" indent="-342658" algn="l" defTabSz="1219170">
              <a:spcBef>
                <a:spcPts val="667"/>
              </a:spcBef>
              <a:buFont typeface="Wingdings" charset="2"/>
              <a:buChar char="ü"/>
            </a:pPr>
            <a:r>
              <a:rPr lang="en-US" sz="2667" i="1" dirty="0">
                <a:solidFill>
                  <a:prstClr val="black"/>
                </a:solidFill>
                <a:latin typeface="Calibri"/>
              </a:rPr>
              <a:t>to address several needs in Ethiopia’s public health system  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It has close to 1000 staffs and getting direct budgetary support from government and partners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83" tIns="45719" rIns="91383" bIns="45719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The Ethiopian Public Health Institute (EPHI)</a:t>
            </a:r>
            <a:b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352800" y="971551"/>
            <a:ext cx="5410200" cy="800100"/>
          </a:xfrm>
          <a:prstGeom prst="rect">
            <a:avLst/>
          </a:prstGeom>
        </p:spPr>
        <p:txBody>
          <a:bodyPr lIns="68541" tIns="34291" rIns="68541" bIns="34291" anchor="ctr">
            <a:normAutofit/>
          </a:bodyPr>
          <a:lstStyle/>
          <a:p>
            <a:pPr marL="88046" indent="-88046" defTabSz="913720">
              <a:defRPr/>
            </a:pPr>
            <a:endParaRPr lang="en-US" sz="3333" b="1" spc="225" dirty="0">
              <a:ln w="11430" cmpd="sng">
                <a:solidFill>
                  <a:srgbClr val="5B9BD5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5B9BD5">
                      <a:tint val="83000"/>
                      <a:shade val="100000"/>
                      <a:satMod val="200000"/>
                    </a:srgbClr>
                  </a:gs>
                  <a:gs pos="75000">
                    <a:srgbClr val="5B9BD5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5B9BD5">
                    <a:satMod val="220000"/>
                    <a:alpha val="35000"/>
                  </a:srgbClr>
                </a:glow>
              </a:effectLst>
              <a:latin typeface="Calibri Light"/>
              <a:ea typeface="ヒラギノ角ゴ Pro W3" pitchFamily="84" charset="-128"/>
            </a:endParaRPr>
          </a:p>
        </p:txBody>
      </p:sp>
      <p:sp>
        <p:nvSpPr>
          <p:cNvPr id="12291" name="Title 1"/>
          <p:cNvSpPr txBox="1">
            <a:spLocks/>
          </p:cNvSpPr>
          <p:nvPr/>
        </p:nvSpPr>
        <p:spPr bwMode="auto">
          <a:xfrm>
            <a:off x="1752600" y="555207"/>
            <a:ext cx="8686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1" tIns="34291" rIns="68541" bIns="3429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3720">
              <a:spcBef>
                <a:spcPct val="0"/>
              </a:spcBef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Evolution of EPHI</a:t>
            </a:r>
          </a:p>
        </p:txBody>
      </p:sp>
      <p:pic>
        <p:nvPicPr>
          <p:cNvPr id="24" name="Picture 2" descr="C:\Documents and Settings\fekadub\Desktop\New Image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16664" y="1524039"/>
            <a:ext cx="6108393" cy="440841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203229" y="1828802"/>
            <a:ext cx="7285567" cy="323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719" rIns="91383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3720"/>
            <a:r>
              <a:rPr lang="en-US" sz="2267" dirty="0">
                <a:solidFill>
                  <a:srgbClr val="FF0000"/>
                </a:solidFill>
              </a:rPr>
              <a:t>1922</a:t>
            </a:r>
            <a:r>
              <a:rPr lang="en-US" sz="2267" dirty="0">
                <a:solidFill>
                  <a:prstClr val="black"/>
                </a:solidFill>
              </a:rPr>
              <a:t>- Hospital by the American     </a:t>
            </a:r>
          </a:p>
          <a:p>
            <a:pPr defTabSz="913720"/>
            <a:r>
              <a:rPr lang="en-US" sz="2267" dirty="0">
                <a:solidFill>
                  <a:prstClr val="black"/>
                </a:solidFill>
              </a:rPr>
              <a:t>          missionary, Dr. </a:t>
            </a:r>
            <a:r>
              <a:rPr lang="en-US" sz="2267" dirty="0" err="1">
                <a:solidFill>
                  <a:prstClr val="black"/>
                </a:solidFill>
              </a:rPr>
              <a:t>Lambie</a:t>
            </a:r>
            <a:endParaRPr lang="en-US" sz="2267" dirty="0">
              <a:solidFill>
                <a:prstClr val="black"/>
              </a:solidFill>
            </a:endParaRPr>
          </a:p>
          <a:p>
            <a:pPr defTabSz="913720"/>
            <a:endParaRPr lang="en-US" sz="2267" dirty="0">
              <a:solidFill>
                <a:prstClr val="black"/>
              </a:solidFill>
            </a:endParaRPr>
          </a:p>
          <a:p>
            <a:pPr defTabSz="913720"/>
            <a:r>
              <a:rPr lang="en-US" sz="2267" dirty="0">
                <a:solidFill>
                  <a:srgbClr val="FF0000"/>
                </a:solidFill>
              </a:rPr>
              <a:t>1935</a:t>
            </a:r>
            <a:r>
              <a:rPr lang="en-US" sz="2267" dirty="0">
                <a:solidFill>
                  <a:prstClr val="black"/>
                </a:solidFill>
              </a:rPr>
              <a:t>- “</a:t>
            </a:r>
            <a:r>
              <a:rPr lang="en-US" sz="2267" dirty="0" err="1">
                <a:solidFill>
                  <a:prstClr val="black"/>
                </a:solidFill>
              </a:rPr>
              <a:t>Minstro</a:t>
            </a:r>
            <a:r>
              <a:rPr lang="en-US" sz="2267" dirty="0">
                <a:solidFill>
                  <a:prstClr val="black"/>
                </a:solidFill>
              </a:rPr>
              <a:t> </a:t>
            </a:r>
            <a:r>
              <a:rPr lang="en-US" sz="2267" dirty="0" err="1">
                <a:solidFill>
                  <a:prstClr val="black"/>
                </a:solidFill>
              </a:rPr>
              <a:t>dela</a:t>
            </a:r>
            <a:r>
              <a:rPr lang="en-US" sz="2267" dirty="0">
                <a:solidFill>
                  <a:prstClr val="black"/>
                </a:solidFill>
              </a:rPr>
              <a:t> </a:t>
            </a:r>
            <a:r>
              <a:rPr lang="en-US" sz="2267" dirty="0" err="1">
                <a:solidFill>
                  <a:prstClr val="black"/>
                </a:solidFill>
              </a:rPr>
              <a:t>Sanita</a:t>
            </a:r>
            <a:r>
              <a:rPr lang="en-US" sz="2267" dirty="0">
                <a:solidFill>
                  <a:prstClr val="black"/>
                </a:solidFill>
              </a:rPr>
              <a:t>”</a:t>
            </a:r>
          </a:p>
          <a:p>
            <a:pPr defTabSz="913720"/>
            <a:endParaRPr lang="en-US" sz="2267" dirty="0">
              <a:solidFill>
                <a:prstClr val="black"/>
              </a:solidFill>
            </a:endParaRPr>
          </a:p>
          <a:p>
            <a:pPr defTabSz="913720"/>
            <a:r>
              <a:rPr lang="en-US" sz="2267" dirty="0">
                <a:solidFill>
                  <a:srgbClr val="FF0000"/>
                </a:solidFill>
              </a:rPr>
              <a:t>1940</a:t>
            </a:r>
            <a:r>
              <a:rPr lang="en-US" sz="2267" dirty="0">
                <a:solidFill>
                  <a:prstClr val="black"/>
                </a:solidFill>
              </a:rPr>
              <a:t>- Imperial Medical Research Institute</a:t>
            </a:r>
          </a:p>
          <a:p>
            <a:pPr defTabSz="913720"/>
            <a:endParaRPr lang="en-US" sz="2267" dirty="0">
              <a:solidFill>
                <a:prstClr val="black"/>
              </a:solidFill>
            </a:endParaRPr>
          </a:p>
          <a:p>
            <a:pPr defTabSz="913720"/>
            <a:r>
              <a:rPr lang="en-US" sz="2267" dirty="0">
                <a:solidFill>
                  <a:srgbClr val="FF0000"/>
                </a:solidFill>
              </a:rPr>
              <a:t>1952</a:t>
            </a:r>
            <a:r>
              <a:rPr lang="en-US" sz="2267" dirty="0">
                <a:solidFill>
                  <a:prstClr val="black"/>
                </a:solidFill>
              </a:rPr>
              <a:t>- ‘Institute Pasteur </a:t>
            </a:r>
            <a:r>
              <a:rPr lang="en-US" sz="2267" dirty="0" err="1">
                <a:solidFill>
                  <a:prstClr val="black"/>
                </a:solidFill>
              </a:rPr>
              <a:t>d’Ethiopie</a:t>
            </a:r>
            <a:r>
              <a:rPr lang="en-US" sz="2267" dirty="0">
                <a:solidFill>
                  <a:prstClr val="black"/>
                </a:solidFill>
              </a:rPr>
              <a:t>”  </a:t>
            </a:r>
          </a:p>
          <a:p>
            <a:pPr defTabSz="913720"/>
            <a:r>
              <a:rPr lang="en-US" sz="2267" dirty="0">
                <a:solidFill>
                  <a:prstClr val="black"/>
                </a:solidFill>
              </a:rPr>
              <a:t>           established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5837423"/>
            <a:ext cx="2384037" cy="921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9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719" rIns="91383" bIns="45719" rtlCol="0" anchor="ctr"/>
          <a:lstStyle/>
          <a:p>
            <a:pPr algn="ctr" defTabSz="913720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5837423"/>
            <a:ext cx="2384037" cy="921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5289" y="90048"/>
            <a:ext cx="10981427" cy="318098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algn="ctr" defTabSz="913720"/>
            <a:r>
              <a:rPr lang="en-US" sz="1467" cap="small" spc="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1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352800" y="971551"/>
            <a:ext cx="5410200" cy="800100"/>
          </a:xfrm>
          <a:prstGeom prst="rect">
            <a:avLst/>
          </a:prstGeom>
        </p:spPr>
        <p:txBody>
          <a:bodyPr lIns="68541" tIns="34291" rIns="68541" bIns="34291" anchor="ctr">
            <a:normAutofit/>
          </a:bodyPr>
          <a:lstStyle/>
          <a:p>
            <a:pPr marL="88046" indent="-88046" defTabSz="913720">
              <a:defRPr/>
            </a:pPr>
            <a:endParaRPr lang="en-US" sz="3333" b="1" spc="225" dirty="0">
              <a:ln w="11430" cmpd="sng">
                <a:solidFill>
                  <a:srgbClr val="5B9BD5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5B9BD5">
                      <a:tint val="83000"/>
                      <a:shade val="100000"/>
                      <a:satMod val="200000"/>
                    </a:srgbClr>
                  </a:gs>
                  <a:gs pos="75000">
                    <a:srgbClr val="5B9BD5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5B9BD5">
                    <a:satMod val="220000"/>
                    <a:alpha val="35000"/>
                  </a:srgbClr>
                </a:glow>
              </a:effectLst>
              <a:latin typeface="Calibri Light"/>
              <a:ea typeface="ヒラギノ角ゴ Pro W3" pitchFamily="84" charset="-128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651480" y="608695"/>
            <a:ext cx="8686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1" tIns="34291" rIns="68541" bIns="34291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913720">
              <a:spcBef>
                <a:spcPct val="0"/>
              </a:spcBef>
              <a:buNone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Evolution of EPHI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 l="7326" t="8714" r="11196" b="9219"/>
          <a:stretch>
            <a:fillRect/>
          </a:stretch>
        </p:blipFill>
        <p:spPr bwMode="auto">
          <a:xfrm rot="5400000">
            <a:off x="7431479" y="497909"/>
            <a:ext cx="3511404" cy="605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37" y="2232026"/>
            <a:ext cx="5511330" cy="286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3" tIns="45719" rIns="91383" bIns="4571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3720"/>
            <a:r>
              <a:rPr lang="en-US" sz="2000" dirty="0">
                <a:solidFill>
                  <a:srgbClr val="FF0000"/>
                </a:solidFill>
              </a:rPr>
              <a:t>1965</a:t>
            </a:r>
            <a:r>
              <a:rPr lang="en-US" sz="2000" dirty="0">
                <a:solidFill>
                  <a:prstClr val="black"/>
                </a:solidFill>
              </a:rPr>
              <a:t>- Imperial Central Laboratory </a:t>
            </a:r>
          </a:p>
          <a:p>
            <a:pPr defTabSz="913720"/>
            <a:r>
              <a:rPr lang="en-US" sz="2000" dirty="0">
                <a:solidFill>
                  <a:prstClr val="black"/>
                </a:solidFill>
              </a:rPr>
              <a:t>          and Research Institute (ICLRI)</a:t>
            </a:r>
          </a:p>
          <a:p>
            <a:pPr defTabSz="913720"/>
            <a:endParaRPr lang="en-US" sz="2000" dirty="0">
              <a:solidFill>
                <a:prstClr val="black"/>
              </a:solidFill>
            </a:endParaRPr>
          </a:p>
          <a:p>
            <a:pPr defTabSz="913720"/>
            <a:r>
              <a:rPr lang="en-US" sz="2000" dirty="0">
                <a:solidFill>
                  <a:srgbClr val="FF0000"/>
                </a:solidFill>
              </a:rPr>
              <a:t>1986</a:t>
            </a:r>
            <a:r>
              <a:rPr lang="en-US" sz="2000" dirty="0">
                <a:solidFill>
                  <a:prstClr val="black"/>
                </a:solidFill>
              </a:rPr>
              <a:t>- the National Research Institute of Health</a:t>
            </a:r>
          </a:p>
          <a:p>
            <a:pPr defTabSz="913720"/>
            <a:endParaRPr lang="en-US" sz="2000" dirty="0">
              <a:solidFill>
                <a:prstClr val="black"/>
              </a:solidFill>
            </a:endParaRPr>
          </a:p>
          <a:p>
            <a:pPr defTabSz="913720"/>
            <a:r>
              <a:rPr lang="en-US" sz="2000" dirty="0">
                <a:solidFill>
                  <a:srgbClr val="FF0000"/>
                </a:solidFill>
              </a:rPr>
              <a:t>1996</a:t>
            </a:r>
            <a:r>
              <a:rPr lang="en-US" sz="2000" dirty="0">
                <a:solidFill>
                  <a:prstClr val="black"/>
                </a:solidFill>
              </a:rPr>
              <a:t>- The Ethiopian Health and Nutrition </a:t>
            </a:r>
          </a:p>
          <a:p>
            <a:pPr defTabSz="913720"/>
            <a:r>
              <a:rPr lang="en-US" sz="2000" dirty="0">
                <a:solidFill>
                  <a:prstClr val="black"/>
                </a:solidFill>
              </a:rPr>
              <a:t>           Research Institute (EHNRI)</a:t>
            </a:r>
          </a:p>
          <a:p>
            <a:pPr defTabSz="913720"/>
            <a:endParaRPr lang="en-US" sz="2000" dirty="0">
              <a:solidFill>
                <a:prstClr val="black"/>
              </a:solidFill>
            </a:endParaRPr>
          </a:p>
          <a:p>
            <a:pPr defTabSz="913720"/>
            <a:r>
              <a:rPr lang="en-US" sz="2000" dirty="0">
                <a:solidFill>
                  <a:srgbClr val="FF0000"/>
                </a:solidFill>
              </a:rPr>
              <a:t>2013</a:t>
            </a:r>
            <a:r>
              <a:rPr lang="en-US" sz="2000" dirty="0">
                <a:solidFill>
                  <a:prstClr val="black"/>
                </a:solidFill>
              </a:rPr>
              <a:t>- Ethiopian Public Health Institute (EPHI)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5837423"/>
            <a:ext cx="2384037" cy="921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9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719" rIns="91383" bIns="45719" rtlCol="0" anchor="ctr"/>
          <a:lstStyle/>
          <a:p>
            <a:pPr algn="ctr" defTabSz="913720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5837423"/>
            <a:ext cx="2384037" cy="9211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5289" y="90048"/>
            <a:ext cx="10981427" cy="318098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algn="ctr" defTabSz="913720"/>
            <a:r>
              <a:rPr lang="en-US" sz="1467" cap="small" spc="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6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9"/>
            <a:ext cx="12192000" cy="518647"/>
          </a:xfrm>
          <a:prstGeom prst="rect">
            <a:avLst/>
          </a:prstGeom>
          <a:solidFill>
            <a:srgbClr val="0079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3" tIns="45719" rIns="91383" bIns="45719" rtlCol="0" anchor="ctr"/>
          <a:lstStyle/>
          <a:p>
            <a:pPr algn="ctr" defTabSz="913720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100" y="5837423"/>
            <a:ext cx="2384037" cy="92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5289" y="90048"/>
            <a:ext cx="10981427" cy="318098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algn="ctr" defTabSz="913720"/>
            <a:r>
              <a:rPr lang="en-US" sz="1467" cap="small" spc="8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association of national public health institutes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7357" y="518646"/>
            <a:ext cx="7445783" cy="338552"/>
          </a:xfrm>
          <a:prstGeom prst="rect">
            <a:avLst/>
          </a:prstGeom>
          <a:noFill/>
        </p:spPr>
        <p:txBody>
          <a:bodyPr wrap="square" lIns="91383" tIns="45719" rIns="91383" bIns="45719" rtlCol="0">
            <a:spAutoFit/>
          </a:bodyPr>
          <a:lstStyle/>
          <a:p>
            <a:pPr defTabSz="913720"/>
            <a:r>
              <a:rPr lang="en-US" sz="1600" cap="small" spc="400" dirty="0">
                <a:solidFill>
                  <a:prstClr val="white"/>
                </a:solidFill>
                <a:latin typeface="Calibri"/>
                <a:ea typeface="ヒラギノ角ゴ Pro W3" pitchFamily="84" charset="-128"/>
              </a:rPr>
              <a:t>2018 Annual Meeting| London, England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18647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848573"/>
            <a:ext cx="12192000" cy="0"/>
          </a:xfrm>
          <a:prstGeom prst="line">
            <a:avLst/>
          </a:prstGeom>
          <a:ln w="38100">
            <a:solidFill>
              <a:srgbClr val="6AB4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838200" y="621685"/>
            <a:ext cx="10515600" cy="1325563"/>
          </a:xfrm>
          <a:prstGeom prst="rect">
            <a:avLst/>
          </a:prstGeom>
        </p:spPr>
        <p:txBody>
          <a:bodyPr vert="horz" lIns="91383" tIns="45719" rIns="91383" bIns="45719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EPHI-Endorsement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1825625"/>
            <a:ext cx="6439968" cy="4351339"/>
          </a:xfrm>
          <a:prstGeom prst="rect">
            <a:avLst/>
          </a:prstGeom>
        </p:spPr>
        <p:txBody>
          <a:bodyPr vert="horz" lIns="91383" tIns="45719" rIns="91383" bIns="45719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EPHI was created by regulation</a:t>
            </a:r>
          </a:p>
          <a:p>
            <a:pPr marL="799500" lvl="1" indent="-342658" algn="l" defTabSz="1219170">
              <a:spcBef>
                <a:spcPts val="667"/>
              </a:spcBef>
              <a:buFont typeface="Wingdings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i="1" dirty="0">
                <a:solidFill>
                  <a:srgbClr val="FF0000"/>
                </a:solidFill>
                <a:latin typeface="Calibri"/>
              </a:rPr>
              <a:t>the Council of Ministers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endParaRPr lang="en-US" sz="2800" i="1" dirty="0">
              <a:solidFill>
                <a:srgbClr val="FF0000"/>
              </a:solidFill>
              <a:latin typeface="Calibri"/>
            </a:endParaRP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r>
              <a:rPr lang="en-US" sz="2800" dirty="0">
                <a:solidFill>
                  <a:prstClr val="black"/>
                </a:solidFill>
                <a:latin typeface="Calibri"/>
              </a:rPr>
              <a:t>The institute Director General and the Deputies are appointed by the Prime minister of the country</a:t>
            </a:r>
          </a:p>
          <a:p>
            <a:pPr marL="342658" indent="-342658" algn="l" defTabSz="1219170">
              <a:spcBef>
                <a:spcPts val="1333"/>
              </a:spcBef>
              <a:buFont typeface="Wingdings" charset="2"/>
              <a:buChar char="q"/>
            </a:pP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818" y="1629315"/>
            <a:ext cx="5880319" cy="412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6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626</Words>
  <Application>Microsoft Office PowerPoint</Application>
  <PresentationFormat>Widescreen</PresentationFormat>
  <Paragraphs>105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MS PGothic</vt:lpstr>
      <vt:lpstr>Arial</vt:lpstr>
      <vt:lpstr>Calibri</vt:lpstr>
      <vt:lpstr>Calibri Light</vt:lpstr>
      <vt:lpstr>Open Sans</vt:lpstr>
      <vt:lpstr>Wingdings</vt:lpstr>
      <vt:lpstr>ヒラギノ角ゴ Pro W3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Rooi, Stormm</dc:creator>
  <cp:lastModifiedBy>Van Rooi, Stormm</cp:lastModifiedBy>
  <cp:revision>1</cp:revision>
  <dcterms:created xsi:type="dcterms:W3CDTF">2018-11-27T19:56:55Z</dcterms:created>
  <dcterms:modified xsi:type="dcterms:W3CDTF">2018-11-27T20:01:22Z</dcterms:modified>
</cp:coreProperties>
</file>