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8" r:id="rId3"/>
    <p:sldId id="258" r:id="rId4"/>
    <p:sldId id="267" r:id="rId5"/>
    <p:sldId id="265" r:id="rId6"/>
    <p:sldId id="261" r:id="rId7"/>
    <p:sldId id="262" r:id="rId8"/>
    <p:sldId id="266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75" autoAdjust="0"/>
    <p:restoredTop sz="95321"/>
  </p:normalViewPr>
  <p:slideViewPr>
    <p:cSldViewPr snapToGrid="0">
      <p:cViewPr varScale="1">
        <p:scale>
          <a:sx n="80" d="100"/>
          <a:sy n="80" d="100"/>
        </p:scale>
        <p:origin x="55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BC20D-6671-4702-9956-78CDDD41D4A4}" type="doc">
      <dgm:prSet loTypeId="urn:microsoft.com/office/officeart/2005/8/layout/h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E758E5C-0AEC-4A02-8569-AEAD3DE9BE0D}">
      <dgm:prSet phldrT="[Text]"/>
      <dgm:spPr/>
      <dgm:t>
        <a:bodyPr/>
        <a:lstStyle/>
        <a:p>
          <a:r>
            <a:rPr lang="en-US" dirty="0"/>
            <a:t>Governance</a:t>
          </a:r>
        </a:p>
      </dgm:t>
    </dgm:pt>
    <dgm:pt modelId="{68597F2F-8A32-4851-AEF0-7A423EAE0EEB}" type="parTrans" cxnId="{AF51E596-3647-4C50-9F23-FAC624E2EC3A}">
      <dgm:prSet/>
      <dgm:spPr/>
      <dgm:t>
        <a:bodyPr/>
        <a:lstStyle/>
        <a:p>
          <a:endParaRPr lang="en-US"/>
        </a:p>
      </dgm:t>
    </dgm:pt>
    <dgm:pt modelId="{C7B5980E-DB63-4AC1-8B8A-4585108981F8}" type="sibTrans" cxnId="{AF51E596-3647-4C50-9F23-FAC624E2EC3A}">
      <dgm:prSet/>
      <dgm:spPr/>
      <dgm:t>
        <a:bodyPr/>
        <a:lstStyle/>
        <a:p>
          <a:endParaRPr lang="en-US"/>
        </a:p>
      </dgm:t>
    </dgm:pt>
    <dgm:pt modelId="{6F383595-DE83-4AFF-9FAB-83999C5B1061}">
      <dgm:prSet phldrT="[Text]" custT="1"/>
      <dgm:spPr/>
      <dgm:t>
        <a:bodyPr/>
        <a:lstStyle/>
        <a:p>
          <a:r>
            <a:rPr lang="en-US" sz="2000" dirty="0"/>
            <a:t>Advisory group established with MoHS and CDC as co-Site Directors</a:t>
          </a:r>
        </a:p>
      </dgm:t>
    </dgm:pt>
    <dgm:pt modelId="{3889D0D4-A2D4-4E7D-B3BB-8056CA380669}" type="parTrans" cxnId="{63A3FCC0-397B-432D-8714-E370096E0E53}">
      <dgm:prSet/>
      <dgm:spPr/>
      <dgm:t>
        <a:bodyPr/>
        <a:lstStyle/>
        <a:p>
          <a:endParaRPr lang="en-US"/>
        </a:p>
      </dgm:t>
    </dgm:pt>
    <dgm:pt modelId="{28B7FCE3-5723-400B-94C0-B848259664F9}" type="sibTrans" cxnId="{63A3FCC0-397B-432D-8714-E370096E0E53}">
      <dgm:prSet/>
      <dgm:spPr/>
      <dgm:t>
        <a:bodyPr/>
        <a:lstStyle/>
        <a:p>
          <a:endParaRPr lang="en-US"/>
        </a:p>
      </dgm:t>
    </dgm:pt>
    <dgm:pt modelId="{BD822580-517E-454B-A424-1491A322687A}">
      <dgm:prSet phldrT="[Text]"/>
      <dgm:spPr/>
      <dgm:t>
        <a:bodyPr/>
        <a:lstStyle/>
        <a:p>
          <a:r>
            <a:rPr lang="en-US" dirty="0"/>
            <a:t>SBS</a:t>
          </a:r>
        </a:p>
      </dgm:t>
    </dgm:pt>
    <dgm:pt modelId="{66ACFFDD-1C85-4DB5-BDCF-E9D331E48AD6}" type="parTrans" cxnId="{925AC164-ECC6-45E7-815B-48A7BDB0BEBB}">
      <dgm:prSet/>
      <dgm:spPr/>
      <dgm:t>
        <a:bodyPr/>
        <a:lstStyle/>
        <a:p>
          <a:endParaRPr lang="en-US"/>
        </a:p>
      </dgm:t>
    </dgm:pt>
    <dgm:pt modelId="{34B647B9-0457-4776-A150-28CDF0EB87B6}" type="sibTrans" cxnId="{925AC164-ECC6-45E7-815B-48A7BDB0BEBB}">
      <dgm:prSet/>
      <dgm:spPr/>
      <dgm:t>
        <a:bodyPr/>
        <a:lstStyle/>
        <a:p>
          <a:endParaRPr lang="en-US"/>
        </a:p>
      </dgm:t>
    </dgm:pt>
    <dgm:pt modelId="{89485051-6B8C-497B-8027-64ABA09FC06E}">
      <dgm:prSet phldrT="[Text]" custT="1"/>
      <dgm:spPr/>
      <dgm:t>
        <a:bodyPr/>
        <a:lstStyle/>
        <a:p>
          <a:r>
            <a:rPr lang="en-US" sz="2000" dirty="0"/>
            <a:t>Protocol approved by Ethics and Scientific Review Committee</a:t>
          </a:r>
        </a:p>
      </dgm:t>
    </dgm:pt>
    <dgm:pt modelId="{EF0549FF-91F1-4DEE-93F5-9B568015A012}" type="parTrans" cxnId="{F08E510B-5649-4CF5-B4DE-6969A019DA48}">
      <dgm:prSet/>
      <dgm:spPr/>
      <dgm:t>
        <a:bodyPr/>
        <a:lstStyle/>
        <a:p>
          <a:endParaRPr lang="en-US"/>
        </a:p>
      </dgm:t>
    </dgm:pt>
    <dgm:pt modelId="{588DFCA3-BE49-44BC-A625-1194219BC9F0}" type="sibTrans" cxnId="{F08E510B-5649-4CF5-B4DE-6969A019DA48}">
      <dgm:prSet/>
      <dgm:spPr/>
      <dgm:t>
        <a:bodyPr/>
        <a:lstStyle/>
        <a:p>
          <a:endParaRPr lang="en-US"/>
        </a:p>
      </dgm:t>
    </dgm:pt>
    <dgm:pt modelId="{A61196F9-8C77-46AE-A1DA-D073F0A0980C}">
      <dgm:prSet phldrT="[Text]" custT="1"/>
      <dgm:spPr/>
      <dgm:t>
        <a:bodyPr/>
        <a:lstStyle/>
        <a:p>
          <a:r>
            <a:rPr lang="en-US" sz="2000" dirty="0"/>
            <a:t>Initial PICK-CHAMP community engagement workshops completed</a:t>
          </a:r>
        </a:p>
      </dgm:t>
    </dgm:pt>
    <dgm:pt modelId="{D94A5146-698C-487C-BF8D-0898FACF34D3}" type="parTrans" cxnId="{CB8EBE81-AA63-4B54-80C7-83EF9D238C53}">
      <dgm:prSet/>
      <dgm:spPr/>
      <dgm:t>
        <a:bodyPr/>
        <a:lstStyle/>
        <a:p>
          <a:endParaRPr lang="en-US"/>
        </a:p>
      </dgm:t>
    </dgm:pt>
    <dgm:pt modelId="{D23A5389-D5DE-4A56-B99A-B7DB2CB07608}" type="sibTrans" cxnId="{CB8EBE81-AA63-4B54-80C7-83EF9D238C53}">
      <dgm:prSet/>
      <dgm:spPr/>
      <dgm:t>
        <a:bodyPr/>
        <a:lstStyle/>
        <a:p>
          <a:endParaRPr lang="en-US"/>
        </a:p>
      </dgm:t>
    </dgm:pt>
    <dgm:pt modelId="{516F526A-5FCD-43C6-AB1C-3698142780A4}">
      <dgm:prSet phldrT="[Text]"/>
      <dgm:spPr/>
      <dgm:t>
        <a:bodyPr/>
        <a:lstStyle/>
        <a:p>
          <a:r>
            <a:rPr lang="en-US" dirty="0"/>
            <a:t>Mortality Surveillance</a:t>
          </a:r>
        </a:p>
      </dgm:t>
    </dgm:pt>
    <dgm:pt modelId="{BD4C3D5E-5F53-4490-8C28-0E9111431A4F}" type="parTrans" cxnId="{31D8E7D8-3840-4F80-B2E7-46AEE2E4920C}">
      <dgm:prSet/>
      <dgm:spPr/>
      <dgm:t>
        <a:bodyPr/>
        <a:lstStyle/>
        <a:p>
          <a:endParaRPr lang="en-US"/>
        </a:p>
      </dgm:t>
    </dgm:pt>
    <dgm:pt modelId="{5794A4D7-EAC0-4A83-9C1E-88E8F8DFC3C6}" type="sibTrans" cxnId="{31D8E7D8-3840-4F80-B2E7-46AEE2E4920C}">
      <dgm:prSet/>
      <dgm:spPr/>
      <dgm:t>
        <a:bodyPr/>
        <a:lstStyle/>
        <a:p>
          <a:endParaRPr lang="en-US"/>
        </a:p>
      </dgm:t>
    </dgm:pt>
    <dgm:pt modelId="{BD4DB8B7-0B85-4603-9405-578A7FAA874F}">
      <dgm:prSet phldrT="[Text]" custT="1"/>
      <dgm:spPr/>
      <dgm:t>
        <a:bodyPr/>
        <a:lstStyle/>
        <a:p>
          <a:r>
            <a:rPr lang="en-US" sz="2000" dirty="0"/>
            <a:t>Protocol approved by Ethics and Scientific Review Committee</a:t>
          </a:r>
        </a:p>
      </dgm:t>
    </dgm:pt>
    <dgm:pt modelId="{CE0A8A95-AC64-4920-8B69-F750431A481E}" type="parTrans" cxnId="{62576074-176E-442E-A357-232233E72774}">
      <dgm:prSet/>
      <dgm:spPr/>
      <dgm:t>
        <a:bodyPr/>
        <a:lstStyle/>
        <a:p>
          <a:endParaRPr lang="en-US"/>
        </a:p>
      </dgm:t>
    </dgm:pt>
    <dgm:pt modelId="{5DAABF36-8D0D-44B3-8779-AB9B804A4C6E}" type="sibTrans" cxnId="{62576074-176E-442E-A357-232233E72774}">
      <dgm:prSet/>
      <dgm:spPr/>
      <dgm:t>
        <a:bodyPr/>
        <a:lstStyle/>
        <a:p>
          <a:endParaRPr lang="en-US"/>
        </a:p>
      </dgm:t>
    </dgm:pt>
    <dgm:pt modelId="{EC466DFA-741B-468F-BD0F-9C44B942DD43}">
      <dgm:prSet custT="1"/>
      <dgm:spPr/>
      <dgm:t>
        <a:bodyPr/>
        <a:lstStyle/>
        <a:p>
          <a:r>
            <a:rPr lang="en-US" sz="2000" dirty="0"/>
            <a:t>Partners and geographic location identified</a:t>
          </a:r>
        </a:p>
      </dgm:t>
    </dgm:pt>
    <dgm:pt modelId="{1AB46FB3-2A3D-4C14-AC98-22FB56C21C92}" type="parTrans" cxnId="{9A33A2C6-E8E1-4A3A-A869-56B1F0CB7965}">
      <dgm:prSet/>
      <dgm:spPr/>
      <dgm:t>
        <a:bodyPr/>
        <a:lstStyle/>
        <a:p>
          <a:endParaRPr lang="en-US"/>
        </a:p>
      </dgm:t>
    </dgm:pt>
    <dgm:pt modelId="{361DFAFF-57D0-44CB-B833-47D2BB543A81}" type="sibTrans" cxnId="{9A33A2C6-E8E1-4A3A-A869-56B1F0CB7965}">
      <dgm:prSet/>
      <dgm:spPr/>
      <dgm:t>
        <a:bodyPr/>
        <a:lstStyle/>
        <a:p>
          <a:endParaRPr lang="en-US"/>
        </a:p>
      </dgm:t>
    </dgm:pt>
    <dgm:pt modelId="{3E844033-B3F6-4B9A-AEF7-B0544F88C032}">
      <dgm:prSet phldrT="[Text]" custT="1"/>
      <dgm:spPr/>
      <dgm:t>
        <a:bodyPr/>
        <a:lstStyle/>
        <a:p>
          <a:r>
            <a:rPr lang="en-US" sz="2000" dirty="0"/>
            <a:t>Budgets and work plans prepared</a:t>
          </a:r>
        </a:p>
      </dgm:t>
    </dgm:pt>
    <dgm:pt modelId="{F7766849-CCA6-4BB4-90AA-13E198004BF6}" type="parTrans" cxnId="{9B9A5DFA-4864-454B-B0A0-9FD5B77C9CFB}">
      <dgm:prSet/>
      <dgm:spPr/>
      <dgm:t>
        <a:bodyPr/>
        <a:lstStyle/>
        <a:p>
          <a:endParaRPr lang="en-US"/>
        </a:p>
      </dgm:t>
    </dgm:pt>
    <dgm:pt modelId="{11511F3C-31F8-4BED-8D3D-450B3527E270}" type="sibTrans" cxnId="{9B9A5DFA-4864-454B-B0A0-9FD5B77C9CFB}">
      <dgm:prSet/>
      <dgm:spPr/>
      <dgm:t>
        <a:bodyPr/>
        <a:lstStyle/>
        <a:p>
          <a:endParaRPr lang="en-US"/>
        </a:p>
      </dgm:t>
    </dgm:pt>
    <dgm:pt modelId="{983B7AD0-9E99-4D07-8C92-381D828E6DED}">
      <dgm:prSet phldrT="[Text]" custT="1"/>
      <dgm:spPr/>
      <dgm:t>
        <a:bodyPr/>
        <a:lstStyle/>
        <a:p>
          <a:r>
            <a:rPr lang="en-US" sz="2000" dirty="0"/>
            <a:t>Death notification Pilot started Oct. 9, 2017</a:t>
          </a:r>
        </a:p>
      </dgm:t>
    </dgm:pt>
    <dgm:pt modelId="{D99FB2D1-0005-4A37-A896-6BE286A3C226}" type="parTrans" cxnId="{B4717012-C858-457F-8ACE-486814120B1D}">
      <dgm:prSet/>
      <dgm:spPr/>
      <dgm:t>
        <a:bodyPr/>
        <a:lstStyle/>
        <a:p>
          <a:endParaRPr lang="en-US"/>
        </a:p>
      </dgm:t>
    </dgm:pt>
    <dgm:pt modelId="{E023AE28-6F8B-4BB2-BB8A-6E802399511B}" type="sibTrans" cxnId="{B4717012-C858-457F-8ACE-486814120B1D}">
      <dgm:prSet/>
      <dgm:spPr/>
      <dgm:t>
        <a:bodyPr/>
        <a:lstStyle/>
        <a:p>
          <a:endParaRPr lang="en-US"/>
        </a:p>
      </dgm:t>
    </dgm:pt>
    <dgm:pt modelId="{DF7E62D0-4F89-4366-B1D6-0BA947CC6428}">
      <dgm:prSet phldrT="[Text]" custT="1"/>
      <dgm:spPr/>
      <dgm:t>
        <a:bodyPr/>
        <a:lstStyle/>
        <a:p>
          <a:r>
            <a:rPr lang="en-US" sz="2000" dirty="0"/>
            <a:t>Formative research ongoing, community engagement strategy developed and launched</a:t>
          </a:r>
        </a:p>
      </dgm:t>
    </dgm:pt>
    <dgm:pt modelId="{7EF71B81-C6B7-444C-9877-0A3BCAEE1469}" type="parTrans" cxnId="{8C331C28-864A-411C-A59D-15D115A0E5F9}">
      <dgm:prSet/>
      <dgm:spPr/>
      <dgm:t>
        <a:bodyPr/>
        <a:lstStyle/>
        <a:p>
          <a:endParaRPr lang="en-US"/>
        </a:p>
      </dgm:t>
    </dgm:pt>
    <dgm:pt modelId="{990F39BF-136A-4BF4-AA96-65AE0CA8E1D5}" type="sibTrans" cxnId="{8C331C28-864A-411C-A59D-15D115A0E5F9}">
      <dgm:prSet/>
      <dgm:spPr/>
      <dgm:t>
        <a:bodyPr/>
        <a:lstStyle/>
        <a:p>
          <a:endParaRPr lang="en-US"/>
        </a:p>
      </dgm:t>
    </dgm:pt>
    <dgm:pt modelId="{874FD8FD-A31F-47A4-95E8-ECCA7752053C}">
      <dgm:prSet phldrT="[Text]" custT="1"/>
      <dgm:spPr/>
      <dgm:t>
        <a:bodyPr/>
        <a:lstStyle/>
        <a:p>
          <a:r>
            <a:rPr lang="en-US" sz="2000" dirty="0"/>
            <a:t>SBS and mortality surveillance teams recruited</a:t>
          </a:r>
        </a:p>
      </dgm:t>
    </dgm:pt>
    <dgm:pt modelId="{55C78532-BF4D-4C6B-97AB-DFA79EDD6485}" type="parTrans" cxnId="{1C7A0987-3836-4B5A-A06E-D066B006BAF7}">
      <dgm:prSet/>
      <dgm:spPr/>
      <dgm:t>
        <a:bodyPr/>
        <a:lstStyle/>
        <a:p>
          <a:endParaRPr lang="en-US"/>
        </a:p>
      </dgm:t>
    </dgm:pt>
    <dgm:pt modelId="{8734CE9D-1F52-448D-9F63-B12B5808A175}" type="sibTrans" cxnId="{1C7A0987-3836-4B5A-A06E-D066B006BAF7}">
      <dgm:prSet/>
      <dgm:spPr/>
      <dgm:t>
        <a:bodyPr/>
        <a:lstStyle/>
        <a:p>
          <a:endParaRPr lang="en-US"/>
        </a:p>
      </dgm:t>
    </dgm:pt>
    <dgm:pt modelId="{E682B681-0CE9-4A5B-890A-7EFAEB244B10}">
      <dgm:prSet phldrT="[Text]" custT="1"/>
      <dgm:spPr/>
      <dgm:t>
        <a:bodyPr/>
        <a:lstStyle/>
        <a:p>
          <a:r>
            <a:rPr lang="en-US" sz="2000" dirty="0"/>
            <a:t>Verbal autopsy and clinical data abstraction in preparation to be started Feb. 2018</a:t>
          </a:r>
        </a:p>
      </dgm:t>
    </dgm:pt>
    <dgm:pt modelId="{36AF7210-0234-4006-A949-D92A103ACE55}" type="parTrans" cxnId="{6B568E4F-2F7D-4F05-864F-D126216AB10E}">
      <dgm:prSet/>
      <dgm:spPr/>
      <dgm:t>
        <a:bodyPr/>
        <a:lstStyle/>
        <a:p>
          <a:endParaRPr lang="en-US"/>
        </a:p>
      </dgm:t>
    </dgm:pt>
    <dgm:pt modelId="{C298658A-3027-4258-A0E7-AC439E3FC38E}" type="sibTrans" cxnId="{6B568E4F-2F7D-4F05-864F-D126216AB10E}">
      <dgm:prSet/>
      <dgm:spPr/>
      <dgm:t>
        <a:bodyPr/>
        <a:lstStyle/>
        <a:p>
          <a:endParaRPr lang="en-US"/>
        </a:p>
      </dgm:t>
    </dgm:pt>
    <dgm:pt modelId="{79BED3E7-A73F-4803-87B0-2683FED281D5}" type="pres">
      <dgm:prSet presAssocID="{FBFBC20D-6671-4702-9956-78CDDD41D4A4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BF7738D-1856-4BDF-B9BE-9F019604A987}" type="pres">
      <dgm:prSet presAssocID="{8E758E5C-0AEC-4A02-8569-AEAD3DE9BE0D}" presName="compositeNode" presStyleCnt="0">
        <dgm:presLayoutVars>
          <dgm:bulletEnabled val="1"/>
        </dgm:presLayoutVars>
      </dgm:prSet>
      <dgm:spPr/>
    </dgm:pt>
    <dgm:pt modelId="{5258B536-25E2-4BCF-9E8C-772CF3712144}" type="pres">
      <dgm:prSet presAssocID="{8E758E5C-0AEC-4A02-8569-AEAD3DE9BE0D}" presName="image" presStyleLbl="fgImgPlace1" presStyleIdx="0" presStyleCnt="3" custScaleX="9856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5AEBD184-6097-43F5-BC86-9643E769A1CB}" type="pres">
      <dgm:prSet presAssocID="{8E758E5C-0AEC-4A02-8569-AEAD3DE9BE0D}" presName="childNode" presStyleLbl="node1" presStyleIdx="0" presStyleCnt="3" custScaleX="130462" custLinFactNeighborX="135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2DB78-7AB9-4C01-9A3D-DD6194880C29}" type="pres">
      <dgm:prSet presAssocID="{8E758E5C-0AEC-4A02-8569-AEAD3DE9BE0D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D911B6-D56D-45CF-9451-A39302A497F9}" type="pres">
      <dgm:prSet presAssocID="{C7B5980E-DB63-4AC1-8B8A-4585108981F8}" presName="sibTrans" presStyleCnt="0"/>
      <dgm:spPr/>
    </dgm:pt>
    <dgm:pt modelId="{B02E63E5-C779-4D51-A026-583F4016D7FA}" type="pres">
      <dgm:prSet presAssocID="{BD822580-517E-454B-A424-1491A322687A}" presName="compositeNode" presStyleCnt="0">
        <dgm:presLayoutVars>
          <dgm:bulletEnabled val="1"/>
        </dgm:presLayoutVars>
      </dgm:prSet>
      <dgm:spPr/>
    </dgm:pt>
    <dgm:pt modelId="{FE2EC40F-9560-48BF-B9D4-DACCF99E7C5E}" type="pres">
      <dgm:prSet presAssocID="{BD822580-517E-454B-A424-1491A322687A}" presName="image" presStyleLbl="fgImgPlace1" presStyleIdx="1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8640D022-B6BD-4CE1-B270-7CA22FC7CC6F}" type="pres">
      <dgm:prSet presAssocID="{BD822580-517E-454B-A424-1491A322687A}" presName="childNode" presStyleLbl="node1" presStyleIdx="1" presStyleCnt="3" custScaleX="134736" custLinFactNeighborX="120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C3FE2-883D-40C3-B168-8C8AD32CC63E}" type="pres">
      <dgm:prSet presAssocID="{BD822580-517E-454B-A424-1491A322687A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497C81-7A1A-49F9-AE22-A52591B7F10E}" type="pres">
      <dgm:prSet presAssocID="{34B647B9-0457-4776-A150-28CDF0EB87B6}" presName="sibTrans" presStyleCnt="0"/>
      <dgm:spPr/>
    </dgm:pt>
    <dgm:pt modelId="{336ADFB0-67C3-41A1-A4DF-C702708AAB8C}" type="pres">
      <dgm:prSet presAssocID="{516F526A-5FCD-43C6-AB1C-3698142780A4}" presName="compositeNode" presStyleCnt="0">
        <dgm:presLayoutVars>
          <dgm:bulletEnabled val="1"/>
        </dgm:presLayoutVars>
      </dgm:prSet>
      <dgm:spPr/>
    </dgm:pt>
    <dgm:pt modelId="{8F73FD02-5601-4140-B7B4-5ED96AC548D9}" type="pres">
      <dgm:prSet presAssocID="{516F526A-5FCD-43C6-AB1C-3698142780A4}" presName="image" presStyleLbl="fgImgPlace1" presStyleIdx="2" presStyleCnt="3" custLinFactNeighborX="-19135" custLinFactNeighborY="134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591F1038-71A4-4F53-AAB2-5B1674234C83}" type="pres">
      <dgm:prSet presAssocID="{516F526A-5FCD-43C6-AB1C-3698142780A4}" presName="childNode" presStyleLbl="node1" presStyleIdx="2" presStyleCnt="3" custScaleX="111882" custScaleY="101246" custLinFactNeighborX="5026" custLinFactNeighborY="-10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913871-7712-4B04-8128-7E2EB215333A}" type="pres">
      <dgm:prSet presAssocID="{516F526A-5FCD-43C6-AB1C-3698142780A4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331C28-864A-411C-A59D-15D115A0E5F9}" srcId="{BD822580-517E-454B-A424-1491A322687A}" destId="{DF7E62D0-4F89-4366-B1D6-0BA947CC6428}" srcOrd="2" destOrd="0" parTransId="{7EF71B81-C6B7-444C-9877-0A3BCAEE1469}" sibTransId="{990F39BF-136A-4BF4-AA96-65AE0CA8E1D5}"/>
    <dgm:cxn modelId="{63A3FCC0-397B-432D-8714-E370096E0E53}" srcId="{8E758E5C-0AEC-4A02-8569-AEAD3DE9BE0D}" destId="{6F383595-DE83-4AFF-9FAB-83999C5B1061}" srcOrd="0" destOrd="0" parTransId="{3889D0D4-A2D4-4E7D-B3BB-8056CA380669}" sibTransId="{28B7FCE3-5723-400B-94C0-B848259664F9}"/>
    <dgm:cxn modelId="{31D8E7D8-3840-4F80-B2E7-46AEE2E4920C}" srcId="{FBFBC20D-6671-4702-9956-78CDDD41D4A4}" destId="{516F526A-5FCD-43C6-AB1C-3698142780A4}" srcOrd="2" destOrd="0" parTransId="{BD4C3D5E-5F53-4490-8C28-0E9111431A4F}" sibTransId="{5794A4D7-EAC0-4A83-9C1E-88E8F8DFC3C6}"/>
    <dgm:cxn modelId="{4DD98E04-6861-47F1-9E52-1B60543C79DD}" type="presOf" srcId="{6F383595-DE83-4AFF-9FAB-83999C5B1061}" destId="{5AEBD184-6097-43F5-BC86-9643E769A1CB}" srcOrd="0" destOrd="0" presId="urn:microsoft.com/office/officeart/2005/8/layout/hList2"/>
    <dgm:cxn modelId="{E8633796-278E-4073-B74E-8084EDA657F0}" type="presOf" srcId="{DF7E62D0-4F89-4366-B1D6-0BA947CC6428}" destId="{8640D022-B6BD-4CE1-B270-7CA22FC7CC6F}" srcOrd="0" destOrd="2" presId="urn:microsoft.com/office/officeart/2005/8/layout/hList2"/>
    <dgm:cxn modelId="{631AE141-0C00-4E76-B6E4-90058BA679BA}" type="presOf" srcId="{E682B681-0CE9-4A5B-890A-7EFAEB244B10}" destId="{591F1038-71A4-4F53-AAB2-5B1674234C83}" srcOrd="0" destOrd="2" presId="urn:microsoft.com/office/officeart/2005/8/layout/hList2"/>
    <dgm:cxn modelId="{42DE5562-FC2A-447F-9290-169ABFBDC95B}" type="presOf" srcId="{BD822580-517E-454B-A424-1491A322687A}" destId="{33DC3FE2-883D-40C3-B168-8C8AD32CC63E}" srcOrd="0" destOrd="0" presId="urn:microsoft.com/office/officeart/2005/8/layout/hList2"/>
    <dgm:cxn modelId="{6B568E4F-2F7D-4F05-864F-D126216AB10E}" srcId="{516F526A-5FCD-43C6-AB1C-3698142780A4}" destId="{E682B681-0CE9-4A5B-890A-7EFAEB244B10}" srcOrd="2" destOrd="0" parTransId="{36AF7210-0234-4006-A949-D92A103ACE55}" sibTransId="{C298658A-3027-4258-A0E7-AC439E3FC38E}"/>
    <dgm:cxn modelId="{43F49969-30EA-4ED9-AA34-91057385A688}" type="presOf" srcId="{516F526A-5FCD-43C6-AB1C-3698142780A4}" destId="{1E913871-7712-4B04-8128-7E2EB215333A}" srcOrd="0" destOrd="0" presId="urn:microsoft.com/office/officeart/2005/8/layout/hList2"/>
    <dgm:cxn modelId="{AF51E596-3647-4C50-9F23-FAC624E2EC3A}" srcId="{FBFBC20D-6671-4702-9956-78CDDD41D4A4}" destId="{8E758E5C-0AEC-4A02-8569-AEAD3DE9BE0D}" srcOrd="0" destOrd="0" parTransId="{68597F2F-8A32-4851-AEF0-7A423EAE0EEB}" sibTransId="{C7B5980E-DB63-4AC1-8B8A-4585108981F8}"/>
    <dgm:cxn modelId="{02C2A378-C070-4CFD-B73E-01B4FFF5C72A}" type="presOf" srcId="{A61196F9-8C77-46AE-A1DA-D073F0A0980C}" destId="{8640D022-B6BD-4CE1-B270-7CA22FC7CC6F}" srcOrd="0" destOrd="1" presId="urn:microsoft.com/office/officeart/2005/8/layout/hList2"/>
    <dgm:cxn modelId="{F08E510B-5649-4CF5-B4DE-6969A019DA48}" srcId="{BD822580-517E-454B-A424-1491A322687A}" destId="{89485051-6B8C-497B-8027-64ABA09FC06E}" srcOrd="0" destOrd="0" parTransId="{EF0549FF-91F1-4DEE-93F5-9B568015A012}" sibTransId="{588DFCA3-BE49-44BC-A625-1194219BC9F0}"/>
    <dgm:cxn modelId="{689AEB6A-5B3B-4647-8FF4-6E3E19C6A8D8}" type="presOf" srcId="{8E758E5C-0AEC-4A02-8569-AEAD3DE9BE0D}" destId="{69E2DB78-7AB9-4C01-9A3D-DD6194880C29}" srcOrd="0" destOrd="0" presId="urn:microsoft.com/office/officeart/2005/8/layout/hList2"/>
    <dgm:cxn modelId="{C728A818-6DE7-4CB2-8BAA-57179BDB077D}" type="presOf" srcId="{874FD8FD-A31F-47A4-95E8-ECCA7752053C}" destId="{5AEBD184-6097-43F5-BC86-9643E769A1CB}" srcOrd="0" destOrd="3" presId="urn:microsoft.com/office/officeart/2005/8/layout/hList2"/>
    <dgm:cxn modelId="{925AC164-ECC6-45E7-815B-48A7BDB0BEBB}" srcId="{FBFBC20D-6671-4702-9956-78CDDD41D4A4}" destId="{BD822580-517E-454B-A424-1491A322687A}" srcOrd="1" destOrd="0" parTransId="{66ACFFDD-1C85-4DB5-BDCF-E9D331E48AD6}" sibTransId="{34B647B9-0457-4776-A150-28CDF0EB87B6}"/>
    <dgm:cxn modelId="{1C7A0987-3836-4B5A-A06E-D066B006BAF7}" srcId="{8E758E5C-0AEC-4A02-8569-AEAD3DE9BE0D}" destId="{874FD8FD-A31F-47A4-95E8-ECCA7752053C}" srcOrd="3" destOrd="0" parTransId="{55C78532-BF4D-4C6B-97AB-DFA79EDD6485}" sibTransId="{8734CE9D-1F52-448D-9F63-B12B5808A175}"/>
    <dgm:cxn modelId="{62576074-176E-442E-A357-232233E72774}" srcId="{516F526A-5FCD-43C6-AB1C-3698142780A4}" destId="{BD4DB8B7-0B85-4603-9405-578A7FAA874F}" srcOrd="0" destOrd="0" parTransId="{CE0A8A95-AC64-4920-8B69-F750431A481E}" sibTransId="{5DAABF36-8D0D-44B3-8779-AB9B804A4C6E}"/>
    <dgm:cxn modelId="{1AA05BAE-02FB-4AA5-8464-763E22B29B61}" type="presOf" srcId="{BD4DB8B7-0B85-4603-9405-578A7FAA874F}" destId="{591F1038-71A4-4F53-AAB2-5B1674234C83}" srcOrd="0" destOrd="0" presId="urn:microsoft.com/office/officeart/2005/8/layout/hList2"/>
    <dgm:cxn modelId="{6AE36A10-0BC7-4532-B0B5-23E49C68AB0E}" type="presOf" srcId="{983B7AD0-9E99-4D07-8C92-381D828E6DED}" destId="{591F1038-71A4-4F53-AAB2-5B1674234C83}" srcOrd="0" destOrd="1" presId="urn:microsoft.com/office/officeart/2005/8/layout/hList2"/>
    <dgm:cxn modelId="{4D3F78F4-FF06-4DFF-9543-0727375AA4E9}" type="presOf" srcId="{EC466DFA-741B-468F-BD0F-9C44B942DD43}" destId="{5AEBD184-6097-43F5-BC86-9643E769A1CB}" srcOrd="0" destOrd="1" presId="urn:microsoft.com/office/officeart/2005/8/layout/hList2"/>
    <dgm:cxn modelId="{CB8EBE81-AA63-4B54-80C7-83EF9D238C53}" srcId="{BD822580-517E-454B-A424-1491A322687A}" destId="{A61196F9-8C77-46AE-A1DA-D073F0A0980C}" srcOrd="1" destOrd="0" parTransId="{D94A5146-698C-487C-BF8D-0898FACF34D3}" sibTransId="{D23A5389-D5DE-4A56-B99A-B7DB2CB07608}"/>
    <dgm:cxn modelId="{EB53B2B3-0482-4FDC-A337-28E560DBB24E}" type="presOf" srcId="{89485051-6B8C-497B-8027-64ABA09FC06E}" destId="{8640D022-B6BD-4CE1-B270-7CA22FC7CC6F}" srcOrd="0" destOrd="0" presId="urn:microsoft.com/office/officeart/2005/8/layout/hList2"/>
    <dgm:cxn modelId="{4A28A270-8716-4C77-9FC5-410723C8CAD6}" type="presOf" srcId="{FBFBC20D-6671-4702-9956-78CDDD41D4A4}" destId="{79BED3E7-A73F-4803-87B0-2683FED281D5}" srcOrd="0" destOrd="0" presId="urn:microsoft.com/office/officeart/2005/8/layout/hList2"/>
    <dgm:cxn modelId="{79089ED3-51A2-4BAA-8DDD-3A46E96C3E6B}" type="presOf" srcId="{3E844033-B3F6-4B9A-AEF7-B0544F88C032}" destId="{5AEBD184-6097-43F5-BC86-9643E769A1CB}" srcOrd="0" destOrd="2" presId="urn:microsoft.com/office/officeart/2005/8/layout/hList2"/>
    <dgm:cxn modelId="{9A33A2C6-E8E1-4A3A-A869-56B1F0CB7965}" srcId="{8E758E5C-0AEC-4A02-8569-AEAD3DE9BE0D}" destId="{EC466DFA-741B-468F-BD0F-9C44B942DD43}" srcOrd="1" destOrd="0" parTransId="{1AB46FB3-2A3D-4C14-AC98-22FB56C21C92}" sibTransId="{361DFAFF-57D0-44CB-B833-47D2BB543A81}"/>
    <dgm:cxn modelId="{B4717012-C858-457F-8ACE-486814120B1D}" srcId="{516F526A-5FCD-43C6-AB1C-3698142780A4}" destId="{983B7AD0-9E99-4D07-8C92-381D828E6DED}" srcOrd="1" destOrd="0" parTransId="{D99FB2D1-0005-4A37-A896-6BE286A3C226}" sibTransId="{E023AE28-6F8B-4BB2-BB8A-6E802399511B}"/>
    <dgm:cxn modelId="{9B9A5DFA-4864-454B-B0A0-9FD5B77C9CFB}" srcId="{8E758E5C-0AEC-4A02-8569-AEAD3DE9BE0D}" destId="{3E844033-B3F6-4B9A-AEF7-B0544F88C032}" srcOrd="2" destOrd="0" parTransId="{F7766849-CCA6-4BB4-90AA-13E198004BF6}" sibTransId="{11511F3C-31F8-4BED-8D3D-450B3527E270}"/>
    <dgm:cxn modelId="{06726F00-3F09-44E4-B360-754ACF5B1CE3}" type="presParOf" srcId="{79BED3E7-A73F-4803-87B0-2683FED281D5}" destId="{CBF7738D-1856-4BDF-B9BE-9F019604A987}" srcOrd="0" destOrd="0" presId="urn:microsoft.com/office/officeart/2005/8/layout/hList2"/>
    <dgm:cxn modelId="{3A08ADA8-3C20-4D4C-B117-BD89DAE13391}" type="presParOf" srcId="{CBF7738D-1856-4BDF-B9BE-9F019604A987}" destId="{5258B536-25E2-4BCF-9E8C-772CF3712144}" srcOrd="0" destOrd="0" presId="urn:microsoft.com/office/officeart/2005/8/layout/hList2"/>
    <dgm:cxn modelId="{5F7D2E37-51CB-4D86-9E28-5942EC9D0126}" type="presParOf" srcId="{CBF7738D-1856-4BDF-B9BE-9F019604A987}" destId="{5AEBD184-6097-43F5-BC86-9643E769A1CB}" srcOrd="1" destOrd="0" presId="urn:microsoft.com/office/officeart/2005/8/layout/hList2"/>
    <dgm:cxn modelId="{E395A59E-32C9-4C6F-8AAD-FC2A1EABC7C0}" type="presParOf" srcId="{CBF7738D-1856-4BDF-B9BE-9F019604A987}" destId="{69E2DB78-7AB9-4C01-9A3D-DD6194880C29}" srcOrd="2" destOrd="0" presId="urn:microsoft.com/office/officeart/2005/8/layout/hList2"/>
    <dgm:cxn modelId="{0C77290B-64C5-43B3-9DC1-289871F010D4}" type="presParOf" srcId="{79BED3E7-A73F-4803-87B0-2683FED281D5}" destId="{6AD911B6-D56D-45CF-9451-A39302A497F9}" srcOrd="1" destOrd="0" presId="urn:microsoft.com/office/officeart/2005/8/layout/hList2"/>
    <dgm:cxn modelId="{9C0A1891-1B80-4824-86B4-5223E5D9AA88}" type="presParOf" srcId="{79BED3E7-A73F-4803-87B0-2683FED281D5}" destId="{B02E63E5-C779-4D51-A026-583F4016D7FA}" srcOrd="2" destOrd="0" presId="urn:microsoft.com/office/officeart/2005/8/layout/hList2"/>
    <dgm:cxn modelId="{B8D205B8-DF28-4242-B226-A8144EC7FB1B}" type="presParOf" srcId="{B02E63E5-C779-4D51-A026-583F4016D7FA}" destId="{FE2EC40F-9560-48BF-B9D4-DACCF99E7C5E}" srcOrd="0" destOrd="0" presId="urn:microsoft.com/office/officeart/2005/8/layout/hList2"/>
    <dgm:cxn modelId="{4634FA5F-0608-493F-AA99-AE8F115C0F11}" type="presParOf" srcId="{B02E63E5-C779-4D51-A026-583F4016D7FA}" destId="{8640D022-B6BD-4CE1-B270-7CA22FC7CC6F}" srcOrd="1" destOrd="0" presId="urn:microsoft.com/office/officeart/2005/8/layout/hList2"/>
    <dgm:cxn modelId="{27EDE77A-246A-44FC-8900-54F25A178C28}" type="presParOf" srcId="{B02E63E5-C779-4D51-A026-583F4016D7FA}" destId="{33DC3FE2-883D-40C3-B168-8C8AD32CC63E}" srcOrd="2" destOrd="0" presId="urn:microsoft.com/office/officeart/2005/8/layout/hList2"/>
    <dgm:cxn modelId="{13CEA28E-E03C-4F7E-B769-8CEFFD7FBE81}" type="presParOf" srcId="{79BED3E7-A73F-4803-87B0-2683FED281D5}" destId="{AB497C81-7A1A-49F9-AE22-A52591B7F10E}" srcOrd="3" destOrd="0" presId="urn:microsoft.com/office/officeart/2005/8/layout/hList2"/>
    <dgm:cxn modelId="{BA9245D6-53D7-42A9-BA91-D1D4AA3C2240}" type="presParOf" srcId="{79BED3E7-A73F-4803-87B0-2683FED281D5}" destId="{336ADFB0-67C3-41A1-A4DF-C702708AAB8C}" srcOrd="4" destOrd="0" presId="urn:microsoft.com/office/officeart/2005/8/layout/hList2"/>
    <dgm:cxn modelId="{32C82303-7915-4BFF-8BD8-4A43BA08B1E6}" type="presParOf" srcId="{336ADFB0-67C3-41A1-A4DF-C702708AAB8C}" destId="{8F73FD02-5601-4140-B7B4-5ED96AC548D9}" srcOrd="0" destOrd="0" presId="urn:microsoft.com/office/officeart/2005/8/layout/hList2"/>
    <dgm:cxn modelId="{B412441D-F3DE-458C-BA87-1B5AA5803FB3}" type="presParOf" srcId="{336ADFB0-67C3-41A1-A4DF-C702708AAB8C}" destId="{591F1038-71A4-4F53-AAB2-5B1674234C83}" srcOrd="1" destOrd="0" presId="urn:microsoft.com/office/officeart/2005/8/layout/hList2"/>
    <dgm:cxn modelId="{466AC598-6334-402A-9E6D-A0DB5A736761}" type="presParOf" srcId="{336ADFB0-67C3-41A1-A4DF-C702708AAB8C}" destId="{1E913871-7712-4B04-8128-7E2EB215333A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E2DB78-7AB9-4C01-9A3D-DD6194880C29}">
      <dsp:nvSpPr>
        <dsp:cNvPr id="0" name=""/>
        <dsp:cNvSpPr/>
      </dsp:nvSpPr>
      <dsp:spPr>
        <a:xfrm rot="16200000">
          <a:off x="-1579258" y="2772121"/>
          <a:ext cx="4226560" cy="474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867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Governance</a:t>
          </a:r>
        </a:p>
      </dsp:txBody>
      <dsp:txXfrm>
        <a:off x="-1579258" y="2772121"/>
        <a:ext cx="4226560" cy="474712"/>
      </dsp:txXfrm>
    </dsp:sp>
    <dsp:sp modelId="{5AEBD184-6097-43F5-BC86-9643E769A1CB}">
      <dsp:nvSpPr>
        <dsp:cNvPr id="0" name=""/>
        <dsp:cNvSpPr/>
      </dsp:nvSpPr>
      <dsp:spPr>
        <a:xfrm>
          <a:off x="732126" y="896198"/>
          <a:ext cx="3084869" cy="42265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41867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Advisory group established with MoHS and CDC as co-Site Directors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Partners and geographic location identified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Budgets and work plans prepared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SBS and mortality surveillance teams recruited</a:t>
          </a:r>
        </a:p>
      </dsp:txBody>
      <dsp:txXfrm>
        <a:off x="732126" y="896198"/>
        <a:ext cx="3084869" cy="4226560"/>
      </dsp:txXfrm>
    </dsp:sp>
    <dsp:sp modelId="{5258B536-25E2-4BCF-9E8C-772CF3712144}">
      <dsp:nvSpPr>
        <dsp:cNvPr id="0" name=""/>
        <dsp:cNvSpPr/>
      </dsp:nvSpPr>
      <dsp:spPr>
        <a:xfrm>
          <a:off x="303487" y="269577"/>
          <a:ext cx="935782" cy="9494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DC3FE2-883D-40C3-B168-8C8AD32CC63E}">
      <dsp:nvSpPr>
        <dsp:cNvPr id="0" name=""/>
        <dsp:cNvSpPr/>
      </dsp:nvSpPr>
      <dsp:spPr>
        <a:xfrm rot="16200000">
          <a:off x="2239296" y="2772121"/>
          <a:ext cx="4226560" cy="474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867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SBS</a:t>
          </a:r>
        </a:p>
      </dsp:txBody>
      <dsp:txXfrm>
        <a:off x="2239296" y="2772121"/>
        <a:ext cx="4226560" cy="474712"/>
      </dsp:txXfrm>
    </dsp:sp>
    <dsp:sp modelId="{8640D022-B6BD-4CE1-B270-7CA22FC7CC6F}">
      <dsp:nvSpPr>
        <dsp:cNvPr id="0" name=""/>
        <dsp:cNvSpPr/>
      </dsp:nvSpPr>
      <dsp:spPr>
        <a:xfrm>
          <a:off x="4464492" y="896198"/>
          <a:ext cx="3185931" cy="42265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41867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Protocol approved by Ethics and Scientific Review Committee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Initial PICK-CHAMP community engagement workshops completed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Formative research ongoing, community engagement strategy developed and launched</a:t>
          </a:r>
        </a:p>
      </dsp:txBody>
      <dsp:txXfrm>
        <a:off x="4464492" y="896198"/>
        <a:ext cx="3185931" cy="4226560"/>
      </dsp:txXfrm>
    </dsp:sp>
    <dsp:sp modelId="{FE2EC40F-9560-48BF-B9D4-DACCF99E7C5E}">
      <dsp:nvSpPr>
        <dsp:cNvPr id="0" name=""/>
        <dsp:cNvSpPr/>
      </dsp:nvSpPr>
      <dsp:spPr>
        <a:xfrm>
          <a:off x="4115220" y="269577"/>
          <a:ext cx="949425" cy="9494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913871-7712-4B04-8128-7E2EB215333A}">
      <dsp:nvSpPr>
        <dsp:cNvPr id="0" name=""/>
        <dsp:cNvSpPr/>
      </dsp:nvSpPr>
      <dsp:spPr>
        <a:xfrm rot="16200000">
          <a:off x="6108381" y="2772121"/>
          <a:ext cx="4226560" cy="474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867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Mortality Surveillance</a:t>
          </a:r>
        </a:p>
      </dsp:txBody>
      <dsp:txXfrm>
        <a:off x="6108381" y="2772121"/>
        <a:ext cx="4226560" cy="474712"/>
      </dsp:txXfrm>
    </dsp:sp>
    <dsp:sp modelId="{591F1038-71A4-4F53-AAB2-5B1674234C83}">
      <dsp:nvSpPr>
        <dsp:cNvPr id="0" name=""/>
        <dsp:cNvSpPr/>
      </dsp:nvSpPr>
      <dsp:spPr>
        <a:xfrm>
          <a:off x="8437382" y="825276"/>
          <a:ext cx="2645531" cy="427922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41867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Protocol approved by Ethics and Scientific Review Committee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Death notification Pilot started Oct. 9, 2017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Verbal autopsy and clinical data abstraction in preparation to be started Feb. 2018</a:t>
          </a:r>
        </a:p>
      </dsp:txBody>
      <dsp:txXfrm>
        <a:off x="8437382" y="825276"/>
        <a:ext cx="2645531" cy="4279223"/>
      </dsp:txXfrm>
    </dsp:sp>
    <dsp:sp modelId="{8F73FD02-5601-4140-B7B4-5ED96AC548D9}">
      <dsp:nvSpPr>
        <dsp:cNvPr id="0" name=""/>
        <dsp:cNvSpPr/>
      </dsp:nvSpPr>
      <dsp:spPr>
        <a:xfrm>
          <a:off x="7802632" y="282299"/>
          <a:ext cx="949425" cy="9494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CE130-AF47-4402-A8FD-3C81609C05B3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B9052-1F9E-4612-A175-52D0081F5D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0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/>
              <a:t>Thank you for joining me today and thank you for your interest in the Sierra Leone National Public Health Agency (NPHA).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/>
              <a:t>Planning for the SL NPHA has been underway since 2014.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/>
              <a:t>We</a:t>
            </a:r>
            <a:r>
              <a:rPr lang="en-US" altLang="en-US" sz="2400" baseline="0" dirty="0"/>
              <a:t> have been making progress with the development of the NPHA and I want to share that with you now.</a:t>
            </a: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854510-AB57-4BD8-9F91-806174B8D44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63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400" dirty="0">
              <a:ea typeface="ＭＳ Ｐゴシック" pitchFamily="57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854510-AB57-4BD8-9F91-806174B8D4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457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/>
                </a:solidFill>
              </a:rPr>
              <a:t>Assigning a cause of death involves a series of steps to collect, analyze and interpret relevant data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primary objective of CHAMPS is to track</a:t>
            </a:r>
            <a:r>
              <a:rPr lang="en-US" baseline="0" dirty="0" smtClean="0"/>
              <a:t> the causes of childhood mortality. This will be a steep journey to ascertain the cause of death  in each of our surveillance sites.  Here is a simplified overview of the processes that CHAMPS encompasses.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First As mentioned a unique aspect of this surveillance program is to use postmortem collection of specimens for further diagnostic testing.</a:t>
            </a:r>
          </a:p>
          <a:p>
            <a:r>
              <a:rPr lang="en-US" baseline="0" dirty="0" smtClean="0"/>
              <a:t>As you can imagine because of the sensitivity of this subject and CHAMPS procedures the starting step and foundation for this whole process is the community assessment and engagement which is a function of our SBS team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75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400" dirty="0">
              <a:ea typeface="ＭＳ Ｐゴシック" pitchFamily="57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854510-AB57-4BD8-9F91-806174B8D44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13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 smtClean="0">
                <a:ea typeface="ＭＳ Ｐゴシック" pitchFamily="57" charset="-128"/>
              </a:rPr>
              <a:t>SBS= Social </a:t>
            </a:r>
            <a:r>
              <a:rPr lang="en-US" altLang="en-US" sz="2400" dirty="0" err="1" smtClean="0">
                <a:ea typeface="ＭＳ Ｐゴシック" pitchFamily="57" charset="-128"/>
              </a:rPr>
              <a:t>Behavioural</a:t>
            </a:r>
            <a:r>
              <a:rPr lang="en-US" altLang="en-US" sz="2400" smtClean="0">
                <a:ea typeface="ＭＳ Ｐゴシック" pitchFamily="57" charset="-128"/>
              </a:rPr>
              <a:t> Science</a:t>
            </a:r>
            <a:endParaRPr lang="en-US" altLang="en-US" sz="2400" dirty="0">
              <a:ea typeface="ＭＳ Ｐゴシック" pitchFamily="57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854510-AB57-4BD8-9F91-806174B8D44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2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400" dirty="0">
              <a:ea typeface="ＭＳ Ｐゴシック" pitchFamily="57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854510-AB57-4BD8-9F91-806174B8D44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22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400" dirty="0">
              <a:ea typeface="ＭＳ Ｐゴシック" pitchFamily="57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854510-AB57-4BD8-9F91-806174B8D44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34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400" dirty="0">
              <a:ea typeface="ＭＳ Ｐゴシック" pitchFamily="57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854510-AB57-4BD8-9F91-806174B8D44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078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5CD8-4625-4CD9-91AD-E50768651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120550-E6D4-48F0-9B70-4FC5963CE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90486-93EE-47E0-BBAB-306E02FB8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77F53-D7BD-4253-9DFA-D628CC14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15068-8793-4E7A-B993-1D516CF0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3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A38D4-74FD-41E9-B2C6-142B96D5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04660-5ADD-481D-9827-BE269E95F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CE744-57DD-46AB-9558-D2C1CD9C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D2BD-11AE-4CE3-9912-BC0956173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95013-2995-471C-89E1-74DE6EDF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667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CAE0BB-77A1-45F2-A801-E05A9BD4B8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AAF11-DA69-4167-B7C8-1C7A3F4E4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DFB98-E390-4A2F-8B3E-05909E95A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113B8-F27C-4FD2-B72D-B9BB0ADE8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80B15-C781-4578-BB66-F3EA231C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4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504C9-0F14-4C80-A4D4-B627046A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82772-C0CF-4C79-9A6B-07DAC3766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257BA-7A8D-48FC-A3E9-1FA56C97E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577B0-591D-45E2-BF0A-F10E79D5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A1A2D-596A-4BD8-AD27-44D23F867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10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08287-FC6C-4722-9839-3F3D4629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86AF2-48C8-48AF-9439-40EBAD555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0F1BA-0881-4A1F-90E4-957AEEE8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F44DC-3D73-4653-8C1D-88F9E4F3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38328-198A-43D3-BC6C-56F98F71D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00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3F659-C2A4-40EF-BBA4-DE7BE90B4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7ACB5-1CB3-4351-9D77-CFD2A64A9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940FC4-CE19-4CB6-AAB4-68EC5B082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8C25E-C008-45E2-8BD9-30DD1E033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7D8A4-88D0-4D24-9705-2C1D1B71F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05C87-C21F-430C-B418-72B5C302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1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705F9-EC68-40F6-9304-EFEFB0F5D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4689F-F116-4AED-A1D4-DF9BB24B2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C8666-ECD1-485D-A45D-E16CC59AD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9606D2-405C-4E9B-A65A-420F1A57E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D898E-AB96-4BD7-99BE-342C20E3C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FF41F-719B-4CF1-B5A9-AC541888D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FDDFA2-CF44-431C-B10C-72A3A1C1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2B877-453D-41AA-9C23-3F050855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383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273DF-9117-4012-9F47-F8038E94C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C4E07C-9B12-4276-A72A-E8CA4435A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28ACC-BF6A-4881-882B-9E9A31D2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CE2D4-59CC-438E-A14B-909F54DC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67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92E66A-5A1B-42B9-8949-A3C2FB9C4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C45441-9776-4BDD-9E7F-17DECA23A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B2CE06-4570-4270-B9A2-8EE1A4BA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10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3C28A-A21C-41E0-84DA-21A2C2D11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4EC65-606D-47D9-A563-5C6E884C2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84FACF-C8A1-4080-9BC7-D8459C880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1A53B-8347-4549-B789-05BBFFEC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63527-40FC-4570-8428-08ED9AB21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6A16DD-9D89-415B-A012-FA0CD405A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02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DD7DC-4EE5-4DCB-BDC8-97E4BF76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3710AD-7FF1-4219-B098-FE688E57C2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7AD2-C05A-4DC6-A757-1FC011D9E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9063E0-E89C-4806-95F0-08BC1E55D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CBB53-6AC6-4766-AE0D-615D6DD8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3045F-002E-4A38-99E6-19D4EC99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39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9AE099-251C-4410-A92F-21C0AADC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374FC-09CA-4FBA-B747-319344C92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0AD67-680E-48FB-AB47-E6863988C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B6FC8-5CD0-4E47-8454-8E3B6C69C276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0DB36-4A1F-4E63-9122-29CD271AF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74BEE-C748-4033-91C6-374B7EAB1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D654F-557F-4D11-BBE9-A25D5256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87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138499" y="304801"/>
            <a:ext cx="8072302" cy="576329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2800" spc="0" dirty="0">
                <a:solidFill>
                  <a:schemeClr val="bg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2800" spc="0" dirty="0">
                <a:solidFill>
                  <a:schemeClr val="bg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endParaRPr lang="en-US" altLang="en-US" sz="2800" b="1" spc="0" dirty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+mn-lt"/>
                <a:ea typeface="+mn-ea"/>
                <a:cs typeface="+mn-cs"/>
              </a:rPr>
              <a:t>Sierra Leone NPHA: CHAMPS</a:t>
            </a: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4545875" y="5562601"/>
            <a:ext cx="3257550" cy="91440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dirty="0">
                <a:latin typeface="Trebuchet MS" panose="020B0603020202020204" pitchFamily="34" charset="0"/>
              </a:rPr>
              <a:t>Reverend Dr T.T. Samba</a:t>
            </a:r>
          </a:p>
          <a:p>
            <a:pPr marL="0" indent="0" algn="ctr">
              <a:buNone/>
            </a:pPr>
            <a:r>
              <a:rPr lang="en-GB" smtClean="0">
                <a:latin typeface="Trebuchet MS" panose="020B0603020202020204" pitchFamily="34" charset="0"/>
              </a:rPr>
              <a:t>October 24, </a:t>
            </a:r>
            <a:r>
              <a:rPr lang="en-GB" dirty="0">
                <a:latin typeface="Trebuchet MS" panose="020B0603020202020204" pitchFamily="34" charset="0"/>
              </a:rPr>
              <a:t>2017</a:t>
            </a:r>
          </a:p>
          <a:p>
            <a:endParaRPr lang="en-US" dirty="0"/>
          </a:p>
        </p:txBody>
      </p:sp>
      <p:pic>
        <p:nvPicPr>
          <p:cNvPr id="9" name="Picture 8" descr="C:\Users\philip.daniels\Desktop\Untitled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175" y="2280979"/>
            <a:ext cx="3790950" cy="2763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1072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+mn-lt"/>
                <a:ea typeface="+mn-ea"/>
                <a:cs typeface="+mn-cs"/>
              </a:rPr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CHAMPS Journey</a:t>
            </a:r>
          </a:p>
          <a:p>
            <a:r>
              <a:rPr lang="en-US" dirty="0" smtClean="0"/>
              <a:t>CHAMPS Site</a:t>
            </a:r>
          </a:p>
          <a:p>
            <a:r>
              <a:rPr lang="en-US" dirty="0" smtClean="0"/>
              <a:t>Activities to Date</a:t>
            </a:r>
          </a:p>
          <a:p>
            <a:r>
              <a:rPr lang="en-US" dirty="0"/>
              <a:t>Data-to-Action</a:t>
            </a:r>
          </a:p>
          <a:p>
            <a:r>
              <a:rPr lang="en-US" dirty="0" smtClean="0"/>
              <a:t>Prospects for Integration of CHAMPS Data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88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88073" y="381000"/>
            <a:ext cx="8501584" cy="685801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en-US" altLang="en-US" sz="2800" spc="250" dirty="0">
                <a:solidFill>
                  <a:schemeClr val="bg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Presentation Outline</a:t>
            </a:r>
            <a:endParaRPr lang="en-US" altLang="en-US" sz="2600" b="1" dirty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47619" y="1447800"/>
            <a:ext cx="7086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lnSpc>
                <a:spcPct val="150000"/>
              </a:lnSpc>
            </a:pPr>
            <a:endParaRPr lang="en-US" altLang="en-US" sz="2200" dirty="0">
              <a:latin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7701"/>
            <a:ext cx="10515600" cy="1082675"/>
          </a:xfr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+mn-lt"/>
                <a:ea typeface="+mn-ea"/>
                <a:cs typeface="+mn-cs"/>
              </a:rPr>
              <a:t>Sierra Leone NPHA: Vision and 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87" y="1781666"/>
            <a:ext cx="5643513" cy="4923933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Vision</a:t>
            </a:r>
          </a:p>
          <a:p>
            <a:pPr marL="69850" indent="0">
              <a:buFont typeface="Wingdings 3" pitchFamily="18" charset="2"/>
              <a:buNone/>
              <a:defRPr/>
            </a:pPr>
            <a:r>
              <a:rPr lang="en-GB" sz="2400" i="1" dirty="0">
                <a:latin typeface="Trebuchet MS" panose="020B0603020202020204" pitchFamily="34" charset="0"/>
              </a:rPr>
              <a:t>A Healthy Sierra Leone through evidence based leadership in Public Health</a:t>
            </a:r>
            <a:r>
              <a:rPr lang="en-US" sz="2400" i="1" dirty="0">
                <a:latin typeface="Trebuchet MS" panose="020B0603020202020204" pitchFamily="34" charset="0"/>
              </a:rPr>
              <a:t>.</a:t>
            </a:r>
          </a:p>
          <a:p>
            <a:pPr marL="69850" indent="0" algn="just">
              <a:buFont typeface="Wingdings 3" pitchFamily="18" charset="2"/>
              <a:buNone/>
              <a:defRPr/>
            </a:pPr>
            <a:endParaRPr lang="en-US" sz="2400" dirty="0">
              <a:latin typeface="Trebuchet MS" panose="020B0603020202020204" pitchFamily="34" charset="0"/>
            </a:endParaRPr>
          </a:p>
          <a:p>
            <a:pPr marL="69850" indent="0" algn="just">
              <a:buFont typeface="Wingdings 3" pitchFamily="18" charset="2"/>
              <a:buNone/>
              <a:defRPr/>
            </a:pPr>
            <a:endParaRPr lang="en-US" sz="2400" dirty="0">
              <a:latin typeface="Trebuchet MS" panose="020B0603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Mission</a:t>
            </a:r>
          </a:p>
          <a:p>
            <a:pPr marL="69850" indent="0">
              <a:buFont typeface="Wingdings 3" pitchFamily="18" charset="2"/>
              <a:buNone/>
              <a:defRPr/>
            </a:pPr>
            <a:r>
              <a:rPr lang="en-GB" sz="2400" i="1" dirty="0">
                <a:latin typeface="Trebuchet MS" panose="020B0603020202020204" pitchFamily="34" charset="0"/>
              </a:rPr>
              <a:t>To secure the health of Sierra Leone, as the trusted source of Public Health information, guidance, and leadership.</a:t>
            </a:r>
            <a:endParaRPr lang="en-US" sz="2400" i="1" dirty="0">
              <a:latin typeface="Trebuchet MS" panose="020B0603020202020204" pitchFamily="34" charset="0"/>
            </a:endParaRPr>
          </a:p>
          <a:p>
            <a:pPr marL="914400" lvl="2" indent="0">
              <a:lnSpc>
                <a:spcPct val="150000"/>
              </a:lnSpc>
              <a:buNone/>
            </a:pPr>
            <a:endParaRPr lang="en-US" altLang="en-US" sz="2800" dirty="0">
              <a:latin typeface="Trebuchet MS" panose="020B0603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6123E9-4248-401D-A96F-E51338265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641" y="1894263"/>
            <a:ext cx="5102003" cy="425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 txBox="1">
            <a:spLocks/>
          </p:cNvSpPr>
          <p:nvPr/>
        </p:nvSpPr>
        <p:spPr>
          <a:xfrm>
            <a:off x="365759" y="36371"/>
            <a:ext cx="11436599" cy="709087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/>
            </a:lvl1pPr>
          </a:lstStyle>
          <a:p>
            <a:r>
              <a:rPr lang="en-US" sz="3200" dirty="0"/>
              <a:t>CHAMPS Journey: From Assessment, to DeCoDe, to Action</a:t>
            </a:r>
          </a:p>
        </p:txBody>
      </p:sp>
      <p:sp>
        <p:nvSpPr>
          <p:cNvPr id="3" name="Freeform 2"/>
          <p:cNvSpPr>
            <a:spLocks/>
          </p:cNvSpPr>
          <p:nvPr/>
        </p:nvSpPr>
        <p:spPr bwMode="auto">
          <a:xfrm>
            <a:off x="1226751" y="2008478"/>
            <a:ext cx="8412480" cy="3500438"/>
          </a:xfrm>
          <a:custGeom>
            <a:avLst/>
            <a:gdLst>
              <a:gd name="T0" fmla="*/ 0 w 5761"/>
              <a:gd name="T1" fmla="*/ 2147483647 h 2353"/>
              <a:gd name="T2" fmla="*/ 0 w 5761"/>
              <a:gd name="T3" fmla="*/ 2147483647 h 2353"/>
              <a:gd name="T4" fmla="*/ 2147483647 w 5761"/>
              <a:gd name="T5" fmla="*/ 2147483647 h 2353"/>
              <a:gd name="T6" fmla="*/ 2147483647 w 5761"/>
              <a:gd name="T7" fmla="*/ 2147483647 h 2353"/>
              <a:gd name="T8" fmla="*/ 2147483647 w 5761"/>
              <a:gd name="T9" fmla="*/ 2147483647 h 2353"/>
              <a:gd name="T10" fmla="*/ 2147483647 w 5761"/>
              <a:gd name="T11" fmla="*/ 2147483647 h 2353"/>
              <a:gd name="T12" fmla="*/ 2147483647 w 5761"/>
              <a:gd name="T13" fmla="*/ 2147483647 h 2353"/>
              <a:gd name="T14" fmla="*/ 2147483647 w 5761"/>
              <a:gd name="T15" fmla="*/ 2147483647 h 2353"/>
              <a:gd name="T16" fmla="*/ 2147483647 w 5761"/>
              <a:gd name="T17" fmla="*/ 2147483647 h 2353"/>
              <a:gd name="T18" fmla="*/ 2147483647 w 5761"/>
              <a:gd name="T19" fmla="*/ 2147483647 h 2353"/>
              <a:gd name="T20" fmla="*/ 2147483647 w 5761"/>
              <a:gd name="T21" fmla="*/ 2147483647 h 2353"/>
              <a:gd name="T22" fmla="*/ 2147483647 w 5761"/>
              <a:gd name="T23" fmla="*/ 2147483647 h 2353"/>
              <a:gd name="T24" fmla="*/ 2147483647 w 5761"/>
              <a:gd name="T25" fmla="*/ 2147483647 h 2353"/>
              <a:gd name="T26" fmla="*/ 2147483647 w 5761"/>
              <a:gd name="T27" fmla="*/ 0 h 2353"/>
              <a:gd name="T28" fmla="*/ 2147483647 w 5761"/>
              <a:gd name="T29" fmla="*/ 0 h 235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761"/>
              <a:gd name="T46" fmla="*/ 0 h 2353"/>
              <a:gd name="T47" fmla="*/ 5761 w 5761"/>
              <a:gd name="T48" fmla="*/ 2353 h 235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761" h="2353">
                <a:moveTo>
                  <a:pt x="0" y="2352"/>
                </a:moveTo>
                <a:lnTo>
                  <a:pt x="0" y="2016"/>
                </a:lnTo>
                <a:lnTo>
                  <a:pt x="822" y="2016"/>
                </a:lnTo>
                <a:lnTo>
                  <a:pt x="822" y="1680"/>
                </a:lnTo>
                <a:lnTo>
                  <a:pt x="1645" y="1680"/>
                </a:lnTo>
                <a:lnTo>
                  <a:pt x="1645" y="1344"/>
                </a:lnTo>
                <a:lnTo>
                  <a:pt x="2468" y="1344"/>
                </a:lnTo>
                <a:lnTo>
                  <a:pt x="2468" y="1008"/>
                </a:lnTo>
                <a:lnTo>
                  <a:pt x="3291" y="1008"/>
                </a:lnTo>
                <a:lnTo>
                  <a:pt x="3291" y="672"/>
                </a:lnTo>
                <a:lnTo>
                  <a:pt x="4114" y="672"/>
                </a:lnTo>
                <a:lnTo>
                  <a:pt x="4114" y="336"/>
                </a:lnTo>
                <a:lnTo>
                  <a:pt x="4937" y="336"/>
                </a:lnTo>
                <a:lnTo>
                  <a:pt x="4937" y="0"/>
                </a:lnTo>
                <a:lnTo>
                  <a:pt x="5760" y="0"/>
                </a:lnTo>
              </a:path>
            </a:pathLst>
          </a:custGeom>
          <a:noFill/>
          <a:ln w="9525" cap="rnd">
            <a:solidFill>
              <a:srgbClr val="0066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23517" y="5070984"/>
            <a:ext cx="1115568" cy="52629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Social Behavioral Science</a:t>
            </a:r>
            <a:endParaRPr lang="en-US" sz="1200" b="1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524034" y="4571650"/>
            <a:ext cx="1115568" cy="52629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Mortality and Pregnancy Surveillance</a:t>
            </a:r>
            <a:endParaRPr lang="en-US" sz="1200" b="1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724551" y="4072318"/>
            <a:ext cx="1115568" cy="3508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Specimen Collection</a:t>
            </a:r>
            <a:endParaRPr lang="en-US" sz="1200" b="1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925068" y="3572986"/>
            <a:ext cx="1115568" cy="3508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Clinical Data Verbal Autopsy</a:t>
            </a:r>
            <a:endParaRPr lang="en-US" sz="1200" b="1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125585" y="3073654"/>
            <a:ext cx="1115568" cy="52629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Microbiology, Real-Time PCR Analysis</a:t>
            </a:r>
            <a:endParaRPr lang="en-US" sz="1200" b="1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326102" y="2574322"/>
            <a:ext cx="1115568" cy="7017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Local &amp; Central Histopath Analysis</a:t>
            </a:r>
            <a:endParaRPr lang="en-US" sz="1200" b="1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526620" y="2074990"/>
            <a:ext cx="1115568" cy="3508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DeCoDe </a:t>
            </a:r>
          </a:p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Panel</a:t>
            </a:r>
            <a:endParaRPr lang="en-US" sz="1200" b="1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11" name="Freeform 5"/>
          <p:cNvSpPr>
            <a:spLocks noChangeAspect="1" noEditPoints="1"/>
          </p:cNvSpPr>
          <p:nvPr/>
        </p:nvSpPr>
        <p:spPr bwMode="auto">
          <a:xfrm>
            <a:off x="8761716" y="1310955"/>
            <a:ext cx="645375" cy="594302"/>
          </a:xfrm>
          <a:custGeom>
            <a:avLst/>
            <a:gdLst>
              <a:gd name="T0" fmla="*/ 630 w 676"/>
              <a:gd name="T1" fmla="*/ 155 h 627"/>
              <a:gd name="T2" fmla="*/ 520 w 676"/>
              <a:gd name="T3" fmla="*/ 160 h 627"/>
              <a:gd name="T4" fmla="*/ 378 w 676"/>
              <a:gd name="T5" fmla="*/ 135 h 627"/>
              <a:gd name="T6" fmla="*/ 299 w 676"/>
              <a:gd name="T7" fmla="*/ 128 h 627"/>
              <a:gd name="T8" fmla="*/ 153 w 676"/>
              <a:gd name="T9" fmla="*/ 171 h 627"/>
              <a:gd name="T10" fmla="*/ 45 w 676"/>
              <a:gd name="T11" fmla="*/ 166 h 627"/>
              <a:gd name="T12" fmla="*/ 0 w 676"/>
              <a:gd name="T13" fmla="*/ 349 h 627"/>
              <a:gd name="T14" fmla="*/ 30 w 676"/>
              <a:gd name="T15" fmla="*/ 349 h 627"/>
              <a:gd name="T16" fmla="*/ 50 w 676"/>
              <a:gd name="T17" fmla="*/ 211 h 627"/>
              <a:gd name="T18" fmla="*/ 81 w 676"/>
              <a:gd name="T19" fmla="*/ 581 h 627"/>
              <a:gd name="T20" fmla="*/ 131 w 676"/>
              <a:gd name="T21" fmla="*/ 541 h 627"/>
              <a:gd name="T22" fmla="*/ 150 w 676"/>
              <a:gd name="T23" fmla="*/ 211 h 627"/>
              <a:gd name="T24" fmla="*/ 165 w 676"/>
              <a:gd name="T25" fmla="*/ 370 h 627"/>
              <a:gd name="T26" fmla="*/ 179 w 676"/>
              <a:gd name="T27" fmla="*/ 187 h 627"/>
              <a:gd name="T28" fmla="*/ 198 w 676"/>
              <a:gd name="T29" fmla="*/ 579 h 627"/>
              <a:gd name="T30" fmla="*/ 271 w 676"/>
              <a:gd name="T31" fmla="*/ 627 h 627"/>
              <a:gd name="T32" fmla="*/ 304 w 676"/>
              <a:gd name="T33" fmla="*/ 187 h 627"/>
              <a:gd name="T34" fmla="*/ 323 w 676"/>
              <a:gd name="T35" fmla="*/ 347 h 627"/>
              <a:gd name="T36" fmla="*/ 350 w 676"/>
              <a:gd name="T37" fmla="*/ 348 h 627"/>
              <a:gd name="T38" fmla="*/ 369 w 676"/>
              <a:gd name="T39" fmla="*/ 196 h 627"/>
              <a:gd name="T40" fmla="*/ 408 w 676"/>
              <a:gd name="T41" fmla="*/ 623 h 627"/>
              <a:gd name="T42" fmla="*/ 479 w 676"/>
              <a:gd name="T43" fmla="*/ 568 h 627"/>
              <a:gd name="T44" fmla="*/ 498 w 676"/>
              <a:gd name="T45" fmla="*/ 196 h 627"/>
              <a:gd name="T46" fmla="*/ 511 w 676"/>
              <a:gd name="T47" fmla="*/ 370 h 627"/>
              <a:gd name="T48" fmla="*/ 528 w 676"/>
              <a:gd name="T49" fmla="*/ 211 h 627"/>
              <a:gd name="T50" fmla="*/ 546 w 676"/>
              <a:gd name="T51" fmla="*/ 529 h 627"/>
              <a:gd name="T52" fmla="*/ 604 w 676"/>
              <a:gd name="T53" fmla="*/ 570 h 627"/>
              <a:gd name="T54" fmla="*/ 628 w 676"/>
              <a:gd name="T55" fmla="*/ 211 h 627"/>
              <a:gd name="T56" fmla="*/ 647 w 676"/>
              <a:gd name="T57" fmla="*/ 352 h 627"/>
              <a:gd name="T58" fmla="*/ 676 w 676"/>
              <a:gd name="T59" fmla="*/ 353 h 627"/>
              <a:gd name="T60" fmla="*/ 630 w 676"/>
              <a:gd name="T61" fmla="*/ 155 h 627"/>
              <a:gd name="T62" fmla="*/ 584 w 676"/>
              <a:gd name="T63" fmla="*/ 135 h 627"/>
              <a:gd name="T64" fmla="*/ 584 w 676"/>
              <a:gd name="T65" fmla="*/ 52 h 627"/>
              <a:gd name="T66" fmla="*/ 584 w 676"/>
              <a:gd name="T67" fmla="*/ 135 h 627"/>
              <a:gd name="T68" fmla="*/ 88 w 676"/>
              <a:gd name="T69" fmla="*/ 147 h 627"/>
              <a:gd name="T70" fmla="*/ 88 w 676"/>
              <a:gd name="T71" fmla="*/ 64 h 627"/>
              <a:gd name="T72" fmla="*/ 88 w 676"/>
              <a:gd name="T73" fmla="*/ 147 h 627"/>
              <a:gd name="T74" fmla="*/ 423 w 676"/>
              <a:gd name="T75" fmla="*/ 115 h 627"/>
              <a:gd name="T76" fmla="*/ 423 w 676"/>
              <a:gd name="T77" fmla="*/ 15 h 627"/>
              <a:gd name="T78" fmla="*/ 423 w 676"/>
              <a:gd name="T79" fmla="*/ 115 h 627"/>
              <a:gd name="T80" fmla="*/ 250 w 676"/>
              <a:gd name="T81" fmla="*/ 100 h 627"/>
              <a:gd name="T82" fmla="*/ 250 w 676"/>
              <a:gd name="T83" fmla="*/ 0 h 627"/>
              <a:gd name="T84" fmla="*/ 250 w 676"/>
              <a:gd name="T85" fmla="*/ 100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76" h="627">
                <a:moveTo>
                  <a:pt x="630" y="155"/>
                </a:moveTo>
                <a:lnTo>
                  <a:pt x="630" y="155"/>
                </a:lnTo>
                <a:lnTo>
                  <a:pt x="538" y="155"/>
                </a:lnTo>
                <a:cubicBezTo>
                  <a:pt x="532" y="155"/>
                  <a:pt x="525" y="157"/>
                  <a:pt x="520" y="160"/>
                </a:cubicBezTo>
                <a:cubicBezTo>
                  <a:pt x="510" y="141"/>
                  <a:pt x="492" y="135"/>
                  <a:pt x="472" y="135"/>
                </a:cubicBezTo>
                <a:lnTo>
                  <a:pt x="378" y="135"/>
                </a:lnTo>
                <a:cubicBezTo>
                  <a:pt x="362" y="135"/>
                  <a:pt x="348" y="135"/>
                  <a:pt x="338" y="148"/>
                </a:cubicBezTo>
                <a:cubicBezTo>
                  <a:pt x="328" y="135"/>
                  <a:pt x="314" y="128"/>
                  <a:pt x="299" y="128"/>
                </a:cubicBezTo>
                <a:lnTo>
                  <a:pt x="204" y="128"/>
                </a:lnTo>
                <a:cubicBezTo>
                  <a:pt x="180" y="128"/>
                  <a:pt x="160" y="146"/>
                  <a:pt x="153" y="171"/>
                </a:cubicBezTo>
                <a:cubicBezTo>
                  <a:pt x="147" y="168"/>
                  <a:pt x="130" y="166"/>
                  <a:pt x="124" y="166"/>
                </a:cubicBezTo>
                <a:lnTo>
                  <a:pt x="45" y="166"/>
                </a:lnTo>
                <a:cubicBezTo>
                  <a:pt x="20" y="166"/>
                  <a:pt x="0" y="190"/>
                  <a:pt x="0" y="220"/>
                </a:cubicBezTo>
                <a:lnTo>
                  <a:pt x="0" y="349"/>
                </a:lnTo>
                <a:cubicBezTo>
                  <a:pt x="0" y="359"/>
                  <a:pt x="2" y="369"/>
                  <a:pt x="15" y="369"/>
                </a:cubicBezTo>
                <a:cubicBezTo>
                  <a:pt x="28" y="369"/>
                  <a:pt x="30" y="359"/>
                  <a:pt x="30" y="349"/>
                </a:cubicBezTo>
                <a:cubicBezTo>
                  <a:pt x="30" y="337"/>
                  <a:pt x="31" y="211"/>
                  <a:pt x="31" y="211"/>
                </a:cubicBezTo>
                <a:lnTo>
                  <a:pt x="50" y="211"/>
                </a:lnTo>
                <a:cubicBezTo>
                  <a:pt x="50" y="211"/>
                  <a:pt x="49" y="530"/>
                  <a:pt x="49" y="546"/>
                </a:cubicBezTo>
                <a:cubicBezTo>
                  <a:pt x="50" y="580"/>
                  <a:pt x="69" y="581"/>
                  <a:pt x="81" y="581"/>
                </a:cubicBezTo>
                <a:lnTo>
                  <a:pt x="101" y="581"/>
                </a:lnTo>
                <a:cubicBezTo>
                  <a:pt x="112" y="581"/>
                  <a:pt x="129" y="580"/>
                  <a:pt x="131" y="541"/>
                </a:cubicBezTo>
                <a:cubicBezTo>
                  <a:pt x="131" y="524"/>
                  <a:pt x="131" y="211"/>
                  <a:pt x="131" y="211"/>
                </a:cubicBezTo>
                <a:lnTo>
                  <a:pt x="150" y="211"/>
                </a:lnTo>
                <a:lnTo>
                  <a:pt x="150" y="353"/>
                </a:lnTo>
                <a:cubicBezTo>
                  <a:pt x="150" y="367"/>
                  <a:pt x="155" y="370"/>
                  <a:pt x="165" y="370"/>
                </a:cubicBezTo>
                <a:cubicBezTo>
                  <a:pt x="175" y="370"/>
                  <a:pt x="180" y="363"/>
                  <a:pt x="180" y="351"/>
                </a:cubicBezTo>
                <a:cubicBezTo>
                  <a:pt x="180" y="344"/>
                  <a:pt x="179" y="187"/>
                  <a:pt x="179" y="187"/>
                </a:cubicBezTo>
                <a:lnTo>
                  <a:pt x="198" y="187"/>
                </a:lnTo>
                <a:cubicBezTo>
                  <a:pt x="198" y="187"/>
                  <a:pt x="198" y="555"/>
                  <a:pt x="198" y="579"/>
                </a:cubicBezTo>
                <a:cubicBezTo>
                  <a:pt x="199" y="620"/>
                  <a:pt x="221" y="627"/>
                  <a:pt x="235" y="627"/>
                </a:cubicBezTo>
                <a:lnTo>
                  <a:pt x="271" y="627"/>
                </a:lnTo>
                <a:cubicBezTo>
                  <a:pt x="285" y="627"/>
                  <a:pt x="303" y="620"/>
                  <a:pt x="305" y="573"/>
                </a:cubicBezTo>
                <a:cubicBezTo>
                  <a:pt x="306" y="554"/>
                  <a:pt x="304" y="187"/>
                  <a:pt x="304" y="187"/>
                </a:cubicBezTo>
                <a:lnTo>
                  <a:pt x="323" y="187"/>
                </a:lnTo>
                <a:lnTo>
                  <a:pt x="323" y="347"/>
                </a:lnTo>
                <a:cubicBezTo>
                  <a:pt x="323" y="363"/>
                  <a:pt x="325" y="369"/>
                  <a:pt x="338" y="369"/>
                </a:cubicBezTo>
                <a:cubicBezTo>
                  <a:pt x="348" y="369"/>
                  <a:pt x="350" y="362"/>
                  <a:pt x="350" y="348"/>
                </a:cubicBezTo>
                <a:cubicBezTo>
                  <a:pt x="350" y="338"/>
                  <a:pt x="351" y="196"/>
                  <a:pt x="351" y="196"/>
                </a:cubicBezTo>
                <a:lnTo>
                  <a:pt x="369" y="196"/>
                </a:lnTo>
                <a:cubicBezTo>
                  <a:pt x="369" y="196"/>
                  <a:pt x="370" y="551"/>
                  <a:pt x="370" y="575"/>
                </a:cubicBezTo>
                <a:cubicBezTo>
                  <a:pt x="371" y="615"/>
                  <a:pt x="395" y="623"/>
                  <a:pt x="408" y="623"/>
                </a:cubicBezTo>
                <a:lnTo>
                  <a:pt x="445" y="623"/>
                </a:lnTo>
                <a:cubicBezTo>
                  <a:pt x="458" y="623"/>
                  <a:pt x="477" y="615"/>
                  <a:pt x="479" y="568"/>
                </a:cubicBezTo>
                <a:cubicBezTo>
                  <a:pt x="480" y="546"/>
                  <a:pt x="479" y="196"/>
                  <a:pt x="479" y="196"/>
                </a:cubicBezTo>
                <a:lnTo>
                  <a:pt x="498" y="196"/>
                </a:lnTo>
                <a:cubicBezTo>
                  <a:pt x="498" y="196"/>
                  <a:pt x="498" y="333"/>
                  <a:pt x="498" y="348"/>
                </a:cubicBezTo>
                <a:cubicBezTo>
                  <a:pt x="498" y="360"/>
                  <a:pt x="501" y="370"/>
                  <a:pt x="511" y="370"/>
                </a:cubicBezTo>
                <a:cubicBezTo>
                  <a:pt x="523" y="370"/>
                  <a:pt x="526" y="365"/>
                  <a:pt x="527" y="354"/>
                </a:cubicBezTo>
                <a:cubicBezTo>
                  <a:pt x="527" y="372"/>
                  <a:pt x="528" y="211"/>
                  <a:pt x="528" y="211"/>
                </a:cubicBezTo>
                <a:lnTo>
                  <a:pt x="546" y="211"/>
                </a:lnTo>
                <a:cubicBezTo>
                  <a:pt x="546" y="211"/>
                  <a:pt x="546" y="524"/>
                  <a:pt x="546" y="529"/>
                </a:cubicBezTo>
                <a:cubicBezTo>
                  <a:pt x="547" y="563"/>
                  <a:pt x="558" y="570"/>
                  <a:pt x="569" y="570"/>
                </a:cubicBezTo>
                <a:lnTo>
                  <a:pt x="604" y="570"/>
                </a:lnTo>
                <a:cubicBezTo>
                  <a:pt x="615" y="570"/>
                  <a:pt x="627" y="563"/>
                  <a:pt x="628" y="524"/>
                </a:cubicBezTo>
                <a:cubicBezTo>
                  <a:pt x="629" y="504"/>
                  <a:pt x="628" y="211"/>
                  <a:pt x="628" y="211"/>
                </a:cubicBezTo>
                <a:lnTo>
                  <a:pt x="647" y="211"/>
                </a:lnTo>
                <a:lnTo>
                  <a:pt x="647" y="352"/>
                </a:lnTo>
                <a:cubicBezTo>
                  <a:pt x="647" y="362"/>
                  <a:pt x="653" y="369"/>
                  <a:pt x="662" y="369"/>
                </a:cubicBezTo>
                <a:cubicBezTo>
                  <a:pt x="671" y="369"/>
                  <a:pt x="676" y="363"/>
                  <a:pt x="676" y="353"/>
                </a:cubicBezTo>
                <a:lnTo>
                  <a:pt x="676" y="215"/>
                </a:lnTo>
                <a:cubicBezTo>
                  <a:pt x="676" y="186"/>
                  <a:pt x="655" y="155"/>
                  <a:pt x="630" y="155"/>
                </a:cubicBezTo>
                <a:close/>
                <a:moveTo>
                  <a:pt x="584" y="135"/>
                </a:moveTo>
                <a:lnTo>
                  <a:pt x="584" y="135"/>
                </a:lnTo>
                <a:cubicBezTo>
                  <a:pt x="607" y="135"/>
                  <a:pt x="626" y="116"/>
                  <a:pt x="626" y="93"/>
                </a:cubicBezTo>
                <a:cubicBezTo>
                  <a:pt x="626" y="70"/>
                  <a:pt x="607" y="52"/>
                  <a:pt x="584" y="52"/>
                </a:cubicBezTo>
                <a:cubicBezTo>
                  <a:pt x="562" y="52"/>
                  <a:pt x="543" y="70"/>
                  <a:pt x="543" y="93"/>
                </a:cubicBezTo>
                <a:cubicBezTo>
                  <a:pt x="543" y="116"/>
                  <a:pt x="562" y="135"/>
                  <a:pt x="584" y="135"/>
                </a:cubicBezTo>
                <a:close/>
                <a:moveTo>
                  <a:pt x="88" y="147"/>
                </a:moveTo>
                <a:lnTo>
                  <a:pt x="88" y="147"/>
                </a:lnTo>
                <a:cubicBezTo>
                  <a:pt x="111" y="147"/>
                  <a:pt x="130" y="128"/>
                  <a:pt x="130" y="105"/>
                </a:cubicBezTo>
                <a:cubicBezTo>
                  <a:pt x="130" y="82"/>
                  <a:pt x="111" y="64"/>
                  <a:pt x="88" y="64"/>
                </a:cubicBezTo>
                <a:cubicBezTo>
                  <a:pt x="65" y="64"/>
                  <a:pt x="47" y="82"/>
                  <a:pt x="47" y="105"/>
                </a:cubicBezTo>
                <a:cubicBezTo>
                  <a:pt x="47" y="128"/>
                  <a:pt x="65" y="147"/>
                  <a:pt x="88" y="147"/>
                </a:cubicBezTo>
                <a:close/>
                <a:moveTo>
                  <a:pt x="423" y="115"/>
                </a:moveTo>
                <a:lnTo>
                  <a:pt x="423" y="115"/>
                </a:lnTo>
                <a:cubicBezTo>
                  <a:pt x="451" y="115"/>
                  <a:pt x="473" y="93"/>
                  <a:pt x="473" y="65"/>
                </a:cubicBezTo>
                <a:cubicBezTo>
                  <a:pt x="473" y="37"/>
                  <a:pt x="451" y="15"/>
                  <a:pt x="423" y="15"/>
                </a:cubicBezTo>
                <a:cubicBezTo>
                  <a:pt x="396" y="15"/>
                  <a:pt x="373" y="37"/>
                  <a:pt x="373" y="65"/>
                </a:cubicBezTo>
                <a:cubicBezTo>
                  <a:pt x="373" y="93"/>
                  <a:pt x="396" y="115"/>
                  <a:pt x="423" y="115"/>
                </a:cubicBezTo>
                <a:close/>
                <a:moveTo>
                  <a:pt x="250" y="100"/>
                </a:moveTo>
                <a:lnTo>
                  <a:pt x="250" y="100"/>
                </a:lnTo>
                <a:cubicBezTo>
                  <a:pt x="277" y="100"/>
                  <a:pt x="300" y="77"/>
                  <a:pt x="300" y="49"/>
                </a:cubicBezTo>
                <a:cubicBezTo>
                  <a:pt x="300" y="22"/>
                  <a:pt x="277" y="0"/>
                  <a:pt x="250" y="0"/>
                </a:cubicBezTo>
                <a:cubicBezTo>
                  <a:pt x="222" y="0"/>
                  <a:pt x="200" y="22"/>
                  <a:pt x="200" y="49"/>
                </a:cubicBezTo>
                <a:cubicBezTo>
                  <a:pt x="200" y="77"/>
                  <a:pt x="222" y="100"/>
                  <a:pt x="250" y="100"/>
                </a:cubicBezTo>
                <a:close/>
              </a:path>
            </a:pathLst>
          </a:custGeom>
          <a:solidFill>
            <a:srgbClr val="00666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reeform 37"/>
          <p:cNvSpPr>
            <a:spLocks noChangeAspect="1" noEditPoints="1"/>
          </p:cNvSpPr>
          <p:nvPr/>
        </p:nvSpPr>
        <p:spPr bwMode="auto">
          <a:xfrm>
            <a:off x="1634501" y="4444858"/>
            <a:ext cx="491408" cy="442585"/>
          </a:xfrm>
          <a:custGeom>
            <a:avLst/>
            <a:gdLst>
              <a:gd name="T0" fmla="*/ 43 w 148"/>
              <a:gd name="T1" fmla="*/ 83 h 133"/>
              <a:gd name="T2" fmla="*/ 43 w 148"/>
              <a:gd name="T3" fmla="*/ 37 h 133"/>
              <a:gd name="T4" fmla="*/ 15 w 148"/>
              <a:gd name="T5" fmla="*/ 37 h 133"/>
              <a:gd name="T6" fmla="*/ 0 w 148"/>
              <a:gd name="T7" fmla="*/ 52 h 133"/>
              <a:gd name="T8" fmla="*/ 0 w 148"/>
              <a:gd name="T9" fmla="*/ 96 h 133"/>
              <a:gd name="T10" fmla="*/ 15 w 148"/>
              <a:gd name="T11" fmla="*/ 111 h 133"/>
              <a:gd name="T12" fmla="*/ 22 w 148"/>
              <a:gd name="T13" fmla="*/ 111 h 133"/>
              <a:gd name="T14" fmla="*/ 22 w 148"/>
              <a:gd name="T15" fmla="*/ 133 h 133"/>
              <a:gd name="T16" fmla="*/ 45 w 148"/>
              <a:gd name="T17" fmla="*/ 111 h 133"/>
              <a:gd name="T18" fmla="*/ 81 w 148"/>
              <a:gd name="T19" fmla="*/ 111 h 133"/>
              <a:gd name="T20" fmla="*/ 96 w 148"/>
              <a:gd name="T21" fmla="*/ 96 h 133"/>
              <a:gd name="T22" fmla="*/ 96 w 148"/>
              <a:gd name="T23" fmla="*/ 82 h 133"/>
              <a:gd name="T24" fmla="*/ 95 w 148"/>
              <a:gd name="T25" fmla="*/ 83 h 133"/>
              <a:gd name="T26" fmla="*/ 43 w 148"/>
              <a:gd name="T27" fmla="*/ 83 h 133"/>
              <a:gd name="T28" fmla="*/ 133 w 148"/>
              <a:gd name="T29" fmla="*/ 0 h 133"/>
              <a:gd name="T30" fmla="*/ 67 w 148"/>
              <a:gd name="T31" fmla="*/ 0 h 133"/>
              <a:gd name="T32" fmla="*/ 52 w 148"/>
              <a:gd name="T33" fmla="*/ 15 h 133"/>
              <a:gd name="T34" fmla="*/ 52 w 148"/>
              <a:gd name="T35" fmla="*/ 74 h 133"/>
              <a:gd name="T36" fmla="*/ 104 w 148"/>
              <a:gd name="T37" fmla="*/ 74 h 133"/>
              <a:gd name="T38" fmla="*/ 126 w 148"/>
              <a:gd name="T39" fmla="*/ 96 h 133"/>
              <a:gd name="T40" fmla="*/ 126 w 148"/>
              <a:gd name="T41" fmla="*/ 74 h 133"/>
              <a:gd name="T42" fmla="*/ 133 w 148"/>
              <a:gd name="T43" fmla="*/ 74 h 133"/>
              <a:gd name="T44" fmla="*/ 148 w 148"/>
              <a:gd name="T45" fmla="*/ 59 h 133"/>
              <a:gd name="T46" fmla="*/ 148 w 148"/>
              <a:gd name="T47" fmla="*/ 15 h 133"/>
              <a:gd name="T48" fmla="*/ 133 w 148"/>
              <a:gd name="T4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8" h="133">
                <a:moveTo>
                  <a:pt x="43" y="83"/>
                </a:moveTo>
                <a:cubicBezTo>
                  <a:pt x="43" y="37"/>
                  <a:pt x="43" y="37"/>
                  <a:pt x="43" y="37"/>
                </a:cubicBezTo>
                <a:cubicBezTo>
                  <a:pt x="15" y="37"/>
                  <a:pt x="15" y="37"/>
                  <a:pt x="15" y="37"/>
                </a:cubicBezTo>
                <a:cubicBezTo>
                  <a:pt x="7" y="37"/>
                  <a:pt x="0" y="44"/>
                  <a:pt x="0" y="52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104"/>
                  <a:pt x="7" y="111"/>
                  <a:pt x="15" y="111"/>
                </a:cubicBezTo>
                <a:cubicBezTo>
                  <a:pt x="22" y="111"/>
                  <a:pt x="22" y="111"/>
                  <a:pt x="22" y="111"/>
                </a:cubicBezTo>
                <a:cubicBezTo>
                  <a:pt x="22" y="133"/>
                  <a:pt x="22" y="133"/>
                  <a:pt x="22" y="133"/>
                </a:cubicBezTo>
                <a:cubicBezTo>
                  <a:pt x="45" y="111"/>
                  <a:pt x="45" y="111"/>
                  <a:pt x="45" y="111"/>
                </a:cubicBezTo>
                <a:cubicBezTo>
                  <a:pt x="81" y="111"/>
                  <a:pt x="81" y="111"/>
                  <a:pt x="81" y="111"/>
                </a:cubicBezTo>
                <a:cubicBezTo>
                  <a:pt x="90" y="111"/>
                  <a:pt x="96" y="104"/>
                  <a:pt x="96" y="96"/>
                </a:cubicBezTo>
                <a:cubicBezTo>
                  <a:pt x="96" y="82"/>
                  <a:pt x="96" y="82"/>
                  <a:pt x="96" y="82"/>
                </a:cubicBezTo>
                <a:cubicBezTo>
                  <a:pt x="96" y="83"/>
                  <a:pt x="95" y="83"/>
                  <a:pt x="95" y="83"/>
                </a:cubicBezTo>
                <a:lnTo>
                  <a:pt x="43" y="83"/>
                </a:lnTo>
                <a:close/>
                <a:moveTo>
                  <a:pt x="133" y="0"/>
                </a:moveTo>
                <a:cubicBezTo>
                  <a:pt x="67" y="0"/>
                  <a:pt x="67" y="0"/>
                  <a:pt x="67" y="0"/>
                </a:cubicBezTo>
                <a:cubicBezTo>
                  <a:pt x="59" y="0"/>
                  <a:pt x="52" y="7"/>
                  <a:pt x="52" y="15"/>
                </a:cubicBezTo>
                <a:cubicBezTo>
                  <a:pt x="52" y="74"/>
                  <a:pt x="52" y="74"/>
                  <a:pt x="52" y="74"/>
                </a:cubicBezTo>
                <a:cubicBezTo>
                  <a:pt x="104" y="74"/>
                  <a:pt x="104" y="74"/>
                  <a:pt x="104" y="74"/>
                </a:cubicBezTo>
                <a:cubicBezTo>
                  <a:pt x="126" y="96"/>
                  <a:pt x="126" y="96"/>
                  <a:pt x="126" y="96"/>
                </a:cubicBezTo>
                <a:cubicBezTo>
                  <a:pt x="126" y="74"/>
                  <a:pt x="126" y="74"/>
                  <a:pt x="126" y="74"/>
                </a:cubicBezTo>
                <a:cubicBezTo>
                  <a:pt x="133" y="74"/>
                  <a:pt x="133" y="74"/>
                  <a:pt x="133" y="74"/>
                </a:cubicBezTo>
                <a:cubicBezTo>
                  <a:pt x="141" y="74"/>
                  <a:pt x="148" y="67"/>
                  <a:pt x="148" y="59"/>
                </a:cubicBezTo>
                <a:cubicBezTo>
                  <a:pt x="148" y="15"/>
                  <a:pt x="148" y="15"/>
                  <a:pt x="148" y="15"/>
                </a:cubicBezTo>
                <a:cubicBezTo>
                  <a:pt x="148" y="7"/>
                  <a:pt x="141" y="0"/>
                  <a:pt x="133" y="0"/>
                </a:cubicBezTo>
                <a:close/>
              </a:path>
            </a:pathLst>
          </a:custGeom>
          <a:solidFill>
            <a:srgbClr val="006666"/>
          </a:solidFill>
          <a:ln>
            <a:noFill/>
          </a:ln>
          <a:extLst/>
        </p:spPr>
        <p:txBody>
          <a:bodyPr vert="horz" wrap="square" lIns="68559" tIns="34280" rIns="68559" bIns="3428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35240" y="3915446"/>
            <a:ext cx="490965" cy="488604"/>
            <a:chOff x="7696200" y="706438"/>
            <a:chExt cx="990600" cy="985837"/>
          </a:xfrm>
          <a:solidFill>
            <a:srgbClr val="006666"/>
          </a:solidFill>
        </p:grpSpPr>
        <p:sp>
          <p:nvSpPr>
            <p:cNvPr id="14" name="Freeform 35"/>
            <p:cNvSpPr>
              <a:spLocks noEditPoints="1"/>
            </p:cNvSpPr>
            <p:nvPr/>
          </p:nvSpPr>
          <p:spPr bwMode="auto">
            <a:xfrm>
              <a:off x="7696200" y="706438"/>
              <a:ext cx="990600" cy="985837"/>
            </a:xfrm>
            <a:custGeom>
              <a:avLst/>
              <a:gdLst>
                <a:gd name="T0" fmla="*/ 126 w 352"/>
                <a:gd name="T1" fmla="*/ 0 h 350"/>
                <a:gd name="T2" fmla="*/ 77 w 352"/>
                <a:gd name="T3" fmla="*/ 175 h 350"/>
                <a:gd name="T4" fmla="*/ 225 w 352"/>
                <a:gd name="T5" fmla="*/ 350 h 350"/>
                <a:gd name="T6" fmla="*/ 352 w 352"/>
                <a:gd name="T7" fmla="*/ 131 h 350"/>
                <a:gd name="T8" fmla="*/ 186 w 352"/>
                <a:gd name="T9" fmla="*/ 83 h 350"/>
                <a:gd name="T10" fmla="*/ 189 w 352"/>
                <a:gd name="T11" fmla="*/ 103 h 350"/>
                <a:gd name="T12" fmla="*/ 185 w 352"/>
                <a:gd name="T13" fmla="*/ 130 h 350"/>
                <a:gd name="T14" fmla="*/ 168 w 352"/>
                <a:gd name="T15" fmla="*/ 146 h 350"/>
                <a:gd name="T16" fmla="*/ 166 w 352"/>
                <a:gd name="T17" fmla="*/ 120 h 350"/>
                <a:gd name="T18" fmla="*/ 169 w 352"/>
                <a:gd name="T19" fmla="*/ 91 h 350"/>
                <a:gd name="T20" fmla="*/ 163 w 352"/>
                <a:gd name="T21" fmla="*/ 80 h 350"/>
                <a:gd name="T22" fmla="*/ 174 w 352"/>
                <a:gd name="T23" fmla="*/ 316 h 350"/>
                <a:gd name="T24" fmla="*/ 199 w 352"/>
                <a:gd name="T25" fmla="*/ 316 h 350"/>
                <a:gd name="T26" fmla="*/ 163 w 352"/>
                <a:gd name="T27" fmla="*/ 301 h 350"/>
                <a:gd name="T28" fmla="*/ 161 w 352"/>
                <a:gd name="T29" fmla="*/ 277 h 350"/>
                <a:gd name="T30" fmla="*/ 170 w 352"/>
                <a:gd name="T31" fmla="*/ 271 h 350"/>
                <a:gd name="T32" fmla="*/ 167 w 352"/>
                <a:gd name="T33" fmla="*/ 284 h 350"/>
                <a:gd name="T34" fmla="*/ 179 w 352"/>
                <a:gd name="T35" fmla="*/ 300 h 350"/>
                <a:gd name="T36" fmla="*/ 171 w 352"/>
                <a:gd name="T37" fmla="*/ 250 h 350"/>
                <a:gd name="T38" fmla="*/ 179 w 352"/>
                <a:gd name="T39" fmla="*/ 298 h 350"/>
                <a:gd name="T40" fmla="*/ 196 w 352"/>
                <a:gd name="T41" fmla="*/ 272 h 350"/>
                <a:gd name="T42" fmla="*/ 182 w 352"/>
                <a:gd name="T43" fmla="*/ 278 h 350"/>
                <a:gd name="T44" fmla="*/ 188 w 352"/>
                <a:gd name="T45" fmla="*/ 264 h 350"/>
                <a:gd name="T46" fmla="*/ 186 w 352"/>
                <a:gd name="T47" fmla="*/ 251 h 350"/>
                <a:gd name="T48" fmla="*/ 154 w 352"/>
                <a:gd name="T49" fmla="*/ 244 h 350"/>
                <a:gd name="T50" fmla="*/ 140 w 352"/>
                <a:gd name="T51" fmla="*/ 222 h 350"/>
                <a:gd name="T52" fmla="*/ 152 w 352"/>
                <a:gd name="T53" fmla="*/ 205 h 350"/>
                <a:gd name="T54" fmla="*/ 166 w 352"/>
                <a:gd name="T55" fmla="*/ 199 h 350"/>
                <a:gd name="T56" fmla="*/ 160 w 352"/>
                <a:gd name="T57" fmla="*/ 218 h 350"/>
                <a:gd name="T58" fmla="*/ 159 w 352"/>
                <a:gd name="T59" fmla="*/ 219 h 350"/>
                <a:gd name="T60" fmla="*/ 160 w 352"/>
                <a:gd name="T61" fmla="*/ 231 h 350"/>
                <a:gd name="T62" fmla="*/ 192 w 352"/>
                <a:gd name="T63" fmla="*/ 240 h 350"/>
                <a:gd name="T64" fmla="*/ 195 w 352"/>
                <a:gd name="T65" fmla="*/ 242 h 350"/>
                <a:gd name="T66" fmla="*/ 185 w 352"/>
                <a:gd name="T67" fmla="*/ 172 h 350"/>
                <a:gd name="T68" fmla="*/ 169 w 352"/>
                <a:gd name="T69" fmla="*/ 207 h 350"/>
                <a:gd name="T70" fmla="*/ 222 w 352"/>
                <a:gd name="T71" fmla="*/ 191 h 350"/>
                <a:gd name="T72" fmla="*/ 203 w 352"/>
                <a:gd name="T73" fmla="*/ 208 h 350"/>
                <a:gd name="T74" fmla="*/ 186 w 352"/>
                <a:gd name="T75" fmla="*/ 194 h 350"/>
                <a:gd name="T76" fmla="*/ 199 w 352"/>
                <a:gd name="T77" fmla="*/ 190 h 350"/>
                <a:gd name="T78" fmla="*/ 200 w 352"/>
                <a:gd name="T79" fmla="*/ 173 h 350"/>
                <a:gd name="T80" fmla="*/ 197 w 352"/>
                <a:gd name="T81" fmla="*/ 172 h 350"/>
                <a:gd name="T82" fmla="*/ 179 w 352"/>
                <a:gd name="T83" fmla="*/ 169 h 350"/>
                <a:gd name="T84" fmla="*/ 116 w 352"/>
                <a:gd name="T85" fmla="*/ 153 h 350"/>
                <a:gd name="T86" fmla="*/ 122 w 352"/>
                <a:gd name="T87" fmla="*/ 108 h 350"/>
                <a:gd name="T88" fmla="*/ 159 w 352"/>
                <a:gd name="T89" fmla="*/ 115 h 350"/>
                <a:gd name="T90" fmla="*/ 157 w 352"/>
                <a:gd name="T91" fmla="*/ 135 h 350"/>
                <a:gd name="T92" fmla="*/ 140 w 352"/>
                <a:gd name="T93" fmla="*/ 130 h 350"/>
                <a:gd name="T94" fmla="*/ 134 w 352"/>
                <a:gd name="T95" fmla="*/ 128 h 350"/>
                <a:gd name="T96" fmla="*/ 144 w 352"/>
                <a:gd name="T97" fmla="*/ 144 h 350"/>
                <a:gd name="T98" fmla="*/ 203 w 352"/>
                <a:gd name="T99" fmla="*/ 153 h 350"/>
                <a:gd name="T100" fmla="*/ 207 w 352"/>
                <a:gd name="T101" fmla="*/ 155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2" h="350">
                  <a:moveTo>
                    <a:pt x="352" y="131"/>
                  </a:moveTo>
                  <a:cubicBezTo>
                    <a:pt x="302" y="45"/>
                    <a:pt x="302" y="45"/>
                    <a:pt x="302" y="45"/>
                  </a:cubicBezTo>
                  <a:cubicBezTo>
                    <a:pt x="225" y="89"/>
                    <a:pt x="225" y="89"/>
                    <a:pt x="225" y="89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6" y="89"/>
                    <a:pt x="126" y="89"/>
                    <a:pt x="126" y="89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77" y="175"/>
                    <a:pt x="77" y="175"/>
                    <a:pt x="77" y="175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49" y="305"/>
                    <a:pt x="49" y="305"/>
                    <a:pt x="49" y="305"/>
                  </a:cubicBezTo>
                  <a:cubicBezTo>
                    <a:pt x="126" y="261"/>
                    <a:pt x="126" y="261"/>
                    <a:pt x="126" y="261"/>
                  </a:cubicBezTo>
                  <a:cubicBezTo>
                    <a:pt x="126" y="350"/>
                    <a:pt x="126" y="350"/>
                    <a:pt x="126" y="350"/>
                  </a:cubicBezTo>
                  <a:cubicBezTo>
                    <a:pt x="225" y="350"/>
                    <a:pt x="225" y="350"/>
                    <a:pt x="225" y="350"/>
                  </a:cubicBezTo>
                  <a:cubicBezTo>
                    <a:pt x="225" y="261"/>
                    <a:pt x="225" y="261"/>
                    <a:pt x="225" y="261"/>
                  </a:cubicBezTo>
                  <a:cubicBezTo>
                    <a:pt x="302" y="305"/>
                    <a:pt x="302" y="305"/>
                    <a:pt x="302" y="305"/>
                  </a:cubicBezTo>
                  <a:cubicBezTo>
                    <a:pt x="352" y="220"/>
                    <a:pt x="352" y="220"/>
                    <a:pt x="352" y="220"/>
                  </a:cubicBezTo>
                  <a:cubicBezTo>
                    <a:pt x="275" y="175"/>
                    <a:pt x="275" y="175"/>
                    <a:pt x="275" y="175"/>
                  </a:cubicBezTo>
                  <a:lnTo>
                    <a:pt x="352" y="131"/>
                  </a:lnTo>
                  <a:close/>
                  <a:moveTo>
                    <a:pt x="176" y="41"/>
                  </a:moveTo>
                  <a:cubicBezTo>
                    <a:pt x="188" y="41"/>
                    <a:pt x="198" y="51"/>
                    <a:pt x="198" y="63"/>
                  </a:cubicBezTo>
                  <a:cubicBezTo>
                    <a:pt x="198" y="70"/>
                    <a:pt x="194" y="76"/>
                    <a:pt x="189" y="80"/>
                  </a:cubicBezTo>
                  <a:cubicBezTo>
                    <a:pt x="189" y="80"/>
                    <a:pt x="188" y="81"/>
                    <a:pt x="187" y="82"/>
                  </a:cubicBezTo>
                  <a:cubicBezTo>
                    <a:pt x="187" y="82"/>
                    <a:pt x="187" y="82"/>
                    <a:pt x="186" y="83"/>
                  </a:cubicBezTo>
                  <a:cubicBezTo>
                    <a:pt x="186" y="83"/>
                    <a:pt x="186" y="84"/>
                    <a:pt x="185" y="84"/>
                  </a:cubicBezTo>
                  <a:cubicBezTo>
                    <a:pt x="185" y="85"/>
                    <a:pt x="184" y="86"/>
                    <a:pt x="184" y="86"/>
                  </a:cubicBezTo>
                  <a:cubicBezTo>
                    <a:pt x="183" y="88"/>
                    <a:pt x="183" y="90"/>
                    <a:pt x="183" y="91"/>
                  </a:cubicBezTo>
                  <a:cubicBezTo>
                    <a:pt x="184" y="94"/>
                    <a:pt x="187" y="98"/>
                    <a:pt x="188" y="101"/>
                  </a:cubicBezTo>
                  <a:cubicBezTo>
                    <a:pt x="188" y="102"/>
                    <a:pt x="188" y="102"/>
                    <a:pt x="189" y="103"/>
                  </a:cubicBezTo>
                  <a:cubicBezTo>
                    <a:pt x="189" y="104"/>
                    <a:pt x="189" y="105"/>
                    <a:pt x="189" y="106"/>
                  </a:cubicBezTo>
                  <a:cubicBezTo>
                    <a:pt x="189" y="107"/>
                    <a:pt x="188" y="109"/>
                    <a:pt x="188" y="110"/>
                  </a:cubicBezTo>
                  <a:cubicBezTo>
                    <a:pt x="188" y="114"/>
                    <a:pt x="187" y="117"/>
                    <a:pt x="186" y="120"/>
                  </a:cubicBezTo>
                  <a:cubicBezTo>
                    <a:pt x="185" y="122"/>
                    <a:pt x="185" y="123"/>
                    <a:pt x="185" y="125"/>
                  </a:cubicBezTo>
                  <a:cubicBezTo>
                    <a:pt x="185" y="126"/>
                    <a:pt x="185" y="128"/>
                    <a:pt x="185" y="130"/>
                  </a:cubicBezTo>
                  <a:cubicBezTo>
                    <a:pt x="185" y="133"/>
                    <a:pt x="185" y="136"/>
                    <a:pt x="185" y="139"/>
                  </a:cubicBezTo>
                  <a:cubicBezTo>
                    <a:pt x="185" y="148"/>
                    <a:pt x="185" y="148"/>
                    <a:pt x="185" y="148"/>
                  </a:cubicBezTo>
                  <a:cubicBezTo>
                    <a:pt x="184" y="148"/>
                    <a:pt x="183" y="148"/>
                    <a:pt x="181" y="148"/>
                  </a:cubicBezTo>
                  <a:cubicBezTo>
                    <a:pt x="168" y="146"/>
                    <a:pt x="168" y="146"/>
                    <a:pt x="168" y="146"/>
                  </a:cubicBezTo>
                  <a:cubicBezTo>
                    <a:pt x="168" y="146"/>
                    <a:pt x="168" y="146"/>
                    <a:pt x="168" y="146"/>
                  </a:cubicBezTo>
                  <a:cubicBezTo>
                    <a:pt x="168" y="146"/>
                    <a:pt x="167" y="146"/>
                    <a:pt x="167" y="146"/>
                  </a:cubicBezTo>
                  <a:cubicBezTo>
                    <a:pt x="167" y="139"/>
                    <a:pt x="167" y="139"/>
                    <a:pt x="167" y="139"/>
                  </a:cubicBezTo>
                  <a:cubicBezTo>
                    <a:pt x="168" y="136"/>
                    <a:pt x="168" y="133"/>
                    <a:pt x="167" y="130"/>
                  </a:cubicBezTo>
                  <a:cubicBezTo>
                    <a:pt x="167" y="128"/>
                    <a:pt x="167" y="126"/>
                    <a:pt x="167" y="125"/>
                  </a:cubicBezTo>
                  <a:cubicBezTo>
                    <a:pt x="167" y="123"/>
                    <a:pt x="167" y="122"/>
                    <a:pt x="166" y="120"/>
                  </a:cubicBezTo>
                  <a:cubicBezTo>
                    <a:pt x="166" y="117"/>
                    <a:pt x="165" y="114"/>
                    <a:pt x="164" y="110"/>
                  </a:cubicBezTo>
                  <a:cubicBezTo>
                    <a:pt x="164" y="109"/>
                    <a:pt x="164" y="107"/>
                    <a:pt x="164" y="106"/>
                  </a:cubicBezTo>
                  <a:cubicBezTo>
                    <a:pt x="164" y="105"/>
                    <a:pt x="164" y="104"/>
                    <a:pt x="164" y="103"/>
                  </a:cubicBezTo>
                  <a:cubicBezTo>
                    <a:pt x="164" y="102"/>
                    <a:pt x="164" y="102"/>
                    <a:pt x="164" y="101"/>
                  </a:cubicBezTo>
                  <a:cubicBezTo>
                    <a:pt x="165" y="98"/>
                    <a:pt x="168" y="94"/>
                    <a:pt x="169" y="91"/>
                  </a:cubicBezTo>
                  <a:cubicBezTo>
                    <a:pt x="169" y="90"/>
                    <a:pt x="169" y="88"/>
                    <a:pt x="168" y="86"/>
                  </a:cubicBezTo>
                  <a:cubicBezTo>
                    <a:pt x="168" y="86"/>
                    <a:pt x="167" y="85"/>
                    <a:pt x="167" y="84"/>
                  </a:cubicBezTo>
                  <a:cubicBezTo>
                    <a:pt x="167" y="84"/>
                    <a:pt x="166" y="83"/>
                    <a:pt x="166" y="83"/>
                  </a:cubicBezTo>
                  <a:cubicBezTo>
                    <a:pt x="166" y="82"/>
                    <a:pt x="165" y="82"/>
                    <a:pt x="165" y="82"/>
                  </a:cubicBezTo>
                  <a:cubicBezTo>
                    <a:pt x="164" y="81"/>
                    <a:pt x="164" y="80"/>
                    <a:pt x="163" y="80"/>
                  </a:cubicBezTo>
                  <a:cubicBezTo>
                    <a:pt x="158" y="76"/>
                    <a:pt x="155" y="70"/>
                    <a:pt x="155" y="63"/>
                  </a:cubicBezTo>
                  <a:cubicBezTo>
                    <a:pt x="155" y="51"/>
                    <a:pt x="164" y="41"/>
                    <a:pt x="176" y="41"/>
                  </a:cubicBezTo>
                  <a:close/>
                  <a:moveTo>
                    <a:pt x="178" y="316"/>
                  </a:moveTo>
                  <a:cubicBezTo>
                    <a:pt x="176" y="341"/>
                    <a:pt x="176" y="341"/>
                    <a:pt x="176" y="341"/>
                  </a:cubicBezTo>
                  <a:cubicBezTo>
                    <a:pt x="174" y="316"/>
                    <a:pt x="174" y="316"/>
                    <a:pt x="174" y="316"/>
                  </a:cubicBezTo>
                  <a:cubicBezTo>
                    <a:pt x="174" y="308"/>
                    <a:pt x="174" y="308"/>
                    <a:pt x="174" y="308"/>
                  </a:cubicBezTo>
                  <a:cubicBezTo>
                    <a:pt x="174" y="308"/>
                    <a:pt x="175" y="308"/>
                    <a:pt x="175" y="308"/>
                  </a:cubicBezTo>
                  <a:cubicBezTo>
                    <a:pt x="176" y="309"/>
                    <a:pt x="177" y="309"/>
                    <a:pt x="178" y="309"/>
                  </a:cubicBezTo>
                  <a:lnTo>
                    <a:pt x="178" y="316"/>
                  </a:lnTo>
                  <a:close/>
                  <a:moveTo>
                    <a:pt x="199" y="316"/>
                  </a:moveTo>
                  <a:cubicBezTo>
                    <a:pt x="198" y="315"/>
                    <a:pt x="198" y="314"/>
                    <a:pt x="197" y="314"/>
                  </a:cubicBezTo>
                  <a:cubicBezTo>
                    <a:pt x="196" y="313"/>
                    <a:pt x="196" y="312"/>
                    <a:pt x="195" y="312"/>
                  </a:cubicBezTo>
                  <a:cubicBezTo>
                    <a:pt x="193" y="311"/>
                    <a:pt x="191" y="310"/>
                    <a:pt x="189" y="310"/>
                  </a:cubicBezTo>
                  <a:cubicBezTo>
                    <a:pt x="185" y="309"/>
                    <a:pt x="180" y="308"/>
                    <a:pt x="176" y="307"/>
                  </a:cubicBezTo>
                  <a:cubicBezTo>
                    <a:pt x="172" y="305"/>
                    <a:pt x="167" y="304"/>
                    <a:pt x="163" y="301"/>
                  </a:cubicBezTo>
                  <a:cubicBezTo>
                    <a:pt x="161" y="300"/>
                    <a:pt x="159" y="298"/>
                    <a:pt x="157" y="295"/>
                  </a:cubicBezTo>
                  <a:cubicBezTo>
                    <a:pt x="156" y="294"/>
                    <a:pt x="156" y="292"/>
                    <a:pt x="156" y="290"/>
                  </a:cubicBezTo>
                  <a:cubicBezTo>
                    <a:pt x="156" y="289"/>
                    <a:pt x="156" y="287"/>
                    <a:pt x="156" y="286"/>
                  </a:cubicBezTo>
                  <a:cubicBezTo>
                    <a:pt x="157" y="283"/>
                    <a:pt x="158" y="280"/>
                    <a:pt x="160" y="278"/>
                  </a:cubicBezTo>
                  <a:cubicBezTo>
                    <a:pt x="160" y="278"/>
                    <a:pt x="161" y="277"/>
                    <a:pt x="161" y="277"/>
                  </a:cubicBezTo>
                  <a:cubicBezTo>
                    <a:pt x="161" y="277"/>
                    <a:pt x="161" y="277"/>
                    <a:pt x="161" y="277"/>
                  </a:cubicBezTo>
                  <a:cubicBezTo>
                    <a:pt x="162" y="276"/>
                    <a:pt x="162" y="276"/>
                    <a:pt x="162" y="276"/>
                  </a:cubicBezTo>
                  <a:cubicBezTo>
                    <a:pt x="162" y="276"/>
                    <a:pt x="162" y="276"/>
                    <a:pt x="163" y="275"/>
                  </a:cubicBezTo>
                  <a:cubicBezTo>
                    <a:pt x="164" y="274"/>
                    <a:pt x="165" y="274"/>
                    <a:pt x="166" y="273"/>
                  </a:cubicBezTo>
                  <a:cubicBezTo>
                    <a:pt x="167" y="272"/>
                    <a:pt x="169" y="271"/>
                    <a:pt x="170" y="271"/>
                  </a:cubicBezTo>
                  <a:cubicBezTo>
                    <a:pt x="171" y="281"/>
                    <a:pt x="171" y="281"/>
                    <a:pt x="171" y="281"/>
                  </a:cubicBezTo>
                  <a:cubicBezTo>
                    <a:pt x="170" y="282"/>
                    <a:pt x="169" y="282"/>
                    <a:pt x="169" y="283"/>
                  </a:cubicBezTo>
                  <a:cubicBezTo>
                    <a:pt x="169" y="283"/>
                    <a:pt x="168" y="283"/>
                    <a:pt x="168" y="283"/>
                  </a:cubicBezTo>
                  <a:cubicBezTo>
                    <a:pt x="168" y="284"/>
                    <a:pt x="168" y="284"/>
                    <a:pt x="168" y="284"/>
                  </a:cubicBezTo>
                  <a:cubicBezTo>
                    <a:pt x="167" y="284"/>
                    <a:pt x="167" y="284"/>
                    <a:pt x="167" y="284"/>
                  </a:cubicBezTo>
                  <a:cubicBezTo>
                    <a:pt x="167" y="284"/>
                    <a:pt x="167" y="284"/>
                    <a:pt x="167" y="284"/>
                  </a:cubicBezTo>
                  <a:cubicBezTo>
                    <a:pt x="166" y="285"/>
                    <a:pt x="165" y="287"/>
                    <a:pt x="165" y="288"/>
                  </a:cubicBezTo>
                  <a:cubicBezTo>
                    <a:pt x="164" y="289"/>
                    <a:pt x="164" y="290"/>
                    <a:pt x="165" y="291"/>
                  </a:cubicBezTo>
                  <a:cubicBezTo>
                    <a:pt x="165" y="292"/>
                    <a:pt x="166" y="293"/>
                    <a:pt x="168" y="294"/>
                  </a:cubicBezTo>
                  <a:cubicBezTo>
                    <a:pt x="171" y="296"/>
                    <a:pt x="175" y="298"/>
                    <a:pt x="179" y="300"/>
                  </a:cubicBezTo>
                  <a:cubicBezTo>
                    <a:pt x="182" y="302"/>
                    <a:pt x="186" y="304"/>
                    <a:pt x="190" y="306"/>
                  </a:cubicBezTo>
                  <a:cubicBezTo>
                    <a:pt x="192" y="307"/>
                    <a:pt x="194" y="308"/>
                    <a:pt x="196" y="310"/>
                  </a:cubicBezTo>
                  <a:cubicBezTo>
                    <a:pt x="197" y="311"/>
                    <a:pt x="198" y="312"/>
                    <a:pt x="198" y="313"/>
                  </a:cubicBezTo>
                  <a:cubicBezTo>
                    <a:pt x="199" y="314"/>
                    <a:pt x="199" y="315"/>
                    <a:pt x="199" y="316"/>
                  </a:cubicBezTo>
                  <a:close/>
                  <a:moveTo>
                    <a:pt x="171" y="250"/>
                  </a:moveTo>
                  <a:cubicBezTo>
                    <a:pt x="172" y="250"/>
                    <a:pt x="174" y="250"/>
                    <a:pt x="175" y="250"/>
                  </a:cubicBezTo>
                  <a:cubicBezTo>
                    <a:pt x="177" y="251"/>
                    <a:pt x="179" y="251"/>
                    <a:pt x="181" y="252"/>
                  </a:cubicBezTo>
                  <a:cubicBezTo>
                    <a:pt x="181" y="252"/>
                    <a:pt x="181" y="252"/>
                    <a:pt x="181" y="252"/>
                  </a:cubicBezTo>
                  <a:cubicBezTo>
                    <a:pt x="179" y="283"/>
                    <a:pt x="179" y="283"/>
                    <a:pt x="179" y="283"/>
                  </a:cubicBezTo>
                  <a:cubicBezTo>
                    <a:pt x="179" y="298"/>
                    <a:pt x="179" y="298"/>
                    <a:pt x="179" y="298"/>
                  </a:cubicBezTo>
                  <a:cubicBezTo>
                    <a:pt x="177" y="297"/>
                    <a:pt x="175" y="296"/>
                    <a:pt x="173" y="295"/>
                  </a:cubicBezTo>
                  <a:cubicBezTo>
                    <a:pt x="173" y="283"/>
                    <a:pt x="173" y="283"/>
                    <a:pt x="173" y="283"/>
                  </a:cubicBezTo>
                  <a:lnTo>
                    <a:pt x="171" y="250"/>
                  </a:lnTo>
                  <a:close/>
                  <a:moveTo>
                    <a:pt x="202" y="264"/>
                  </a:moveTo>
                  <a:cubicBezTo>
                    <a:pt x="201" y="267"/>
                    <a:pt x="199" y="270"/>
                    <a:pt x="196" y="272"/>
                  </a:cubicBezTo>
                  <a:cubicBezTo>
                    <a:pt x="196" y="272"/>
                    <a:pt x="195" y="273"/>
                    <a:pt x="195" y="273"/>
                  </a:cubicBezTo>
                  <a:cubicBezTo>
                    <a:pt x="194" y="274"/>
                    <a:pt x="194" y="274"/>
                    <a:pt x="194" y="274"/>
                  </a:cubicBezTo>
                  <a:cubicBezTo>
                    <a:pt x="194" y="274"/>
                    <a:pt x="193" y="274"/>
                    <a:pt x="193" y="274"/>
                  </a:cubicBezTo>
                  <a:cubicBezTo>
                    <a:pt x="192" y="275"/>
                    <a:pt x="191" y="275"/>
                    <a:pt x="189" y="276"/>
                  </a:cubicBezTo>
                  <a:cubicBezTo>
                    <a:pt x="187" y="277"/>
                    <a:pt x="184" y="277"/>
                    <a:pt x="182" y="278"/>
                  </a:cubicBezTo>
                  <a:cubicBezTo>
                    <a:pt x="182" y="278"/>
                    <a:pt x="182" y="278"/>
                    <a:pt x="182" y="278"/>
                  </a:cubicBezTo>
                  <a:cubicBezTo>
                    <a:pt x="182" y="267"/>
                    <a:pt x="182" y="267"/>
                    <a:pt x="182" y="267"/>
                  </a:cubicBezTo>
                  <a:cubicBezTo>
                    <a:pt x="183" y="267"/>
                    <a:pt x="184" y="266"/>
                    <a:pt x="185" y="266"/>
                  </a:cubicBezTo>
                  <a:cubicBezTo>
                    <a:pt x="186" y="265"/>
                    <a:pt x="187" y="265"/>
                    <a:pt x="187" y="265"/>
                  </a:cubicBezTo>
                  <a:cubicBezTo>
                    <a:pt x="188" y="264"/>
                    <a:pt x="188" y="264"/>
                    <a:pt x="188" y="264"/>
                  </a:cubicBezTo>
                  <a:cubicBezTo>
                    <a:pt x="188" y="264"/>
                    <a:pt x="188" y="264"/>
                    <a:pt x="188" y="264"/>
                  </a:cubicBezTo>
                  <a:cubicBezTo>
                    <a:pt x="189" y="264"/>
                    <a:pt x="189" y="263"/>
                    <a:pt x="189" y="263"/>
                  </a:cubicBezTo>
                  <a:cubicBezTo>
                    <a:pt x="190" y="262"/>
                    <a:pt x="191" y="261"/>
                    <a:pt x="191" y="260"/>
                  </a:cubicBezTo>
                  <a:cubicBezTo>
                    <a:pt x="192" y="259"/>
                    <a:pt x="192" y="258"/>
                    <a:pt x="191" y="257"/>
                  </a:cubicBezTo>
                  <a:cubicBezTo>
                    <a:pt x="191" y="255"/>
                    <a:pt x="189" y="253"/>
                    <a:pt x="186" y="251"/>
                  </a:cubicBezTo>
                  <a:cubicBezTo>
                    <a:pt x="185" y="251"/>
                    <a:pt x="183" y="250"/>
                    <a:pt x="181" y="250"/>
                  </a:cubicBezTo>
                  <a:cubicBezTo>
                    <a:pt x="179" y="249"/>
                    <a:pt x="177" y="249"/>
                    <a:pt x="175" y="248"/>
                  </a:cubicBezTo>
                  <a:cubicBezTo>
                    <a:pt x="171" y="248"/>
                    <a:pt x="167" y="247"/>
                    <a:pt x="162" y="246"/>
                  </a:cubicBezTo>
                  <a:cubicBezTo>
                    <a:pt x="160" y="246"/>
                    <a:pt x="158" y="245"/>
                    <a:pt x="155" y="244"/>
                  </a:cubicBezTo>
                  <a:cubicBezTo>
                    <a:pt x="154" y="244"/>
                    <a:pt x="154" y="244"/>
                    <a:pt x="154" y="244"/>
                  </a:cubicBezTo>
                  <a:cubicBezTo>
                    <a:pt x="154" y="244"/>
                    <a:pt x="154" y="243"/>
                    <a:pt x="153" y="243"/>
                  </a:cubicBezTo>
                  <a:cubicBezTo>
                    <a:pt x="153" y="243"/>
                    <a:pt x="152" y="243"/>
                    <a:pt x="151" y="242"/>
                  </a:cubicBezTo>
                  <a:cubicBezTo>
                    <a:pt x="150" y="242"/>
                    <a:pt x="149" y="241"/>
                    <a:pt x="147" y="240"/>
                  </a:cubicBezTo>
                  <a:cubicBezTo>
                    <a:pt x="145" y="238"/>
                    <a:pt x="143" y="235"/>
                    <a:pt x="141" y="232"/>
                  </a:cubicBezTo>
                  <a:cubicBezTo>
                    <a:pt x="140" y="229"/>
                    <a:pt x="139" y="225"/>
                    <a:pt x="140" y="222"/>
                  </a:cubicBezTo>
                  <a:cubicBezTo>
                    <a:pt x="140" y="218"/>
                    <a:pt x="142" y="215"/>
                    <a:pt x="144" y="212"/>
                  </a:cubicBezTo>
                  <a:cubicBezTo>
                    <a:pt x="146" y="209"/>
                    <a:pt x="148" y="207"/>
                    <a:pt x="151" y="206"/>
                  </a:cubicBezTo>
                  <a:cubicBezTo>
                    <a:pt x="151" y="205"/>
                    <a:pt x="151" y="205"/>
                    <a:pt x="151" y="205"/>
                  </a:cubicBezTo>
                  <a:cubicBezTo>
                    <a:pt x="152" y="205"/>
                    <a:pt x="152" y="205"/>
                    <a:pt x="152" y="205"/>
                  </a:cubicBezTo>
                  <a:cubicBezTo>
                    <a:pt x="152" y="205"/>
                    <a:pt x="152" y="205"/>
                    <a:pt x="152" y="205"/>
                  </a:cubicBezTo>
                  <a:cubicBezTo>
                    <a:pt x="153" y="205"/>
                    <a:pt x="153" y="205"/>
                    <a:pt x="153" y="205"/>
                  </a:cubicBezTo>
                  <a:cubicBezTo>
                    <a:pt x="153" y="204"/>
                    <a:pt x="154" y="204"/>
                    <a:pt x="154" y="204"/>
                  </a:cubicBezTo>
                  <a:cubicBezTo>
                    <a:pt x="156" y="203"/>
                    <a:pt x="157" y="203"/>
                    <a:pt x="158" y="202"/>
                  </a:cubicBezTo>
                  <a:cubicBezTo>
                    <a:pt x="160" y="201"/>
                    <a:pt x="162" y="201"/>
                    <a:pt x="165" y="200"/>
                  </a:cubicBezTo>
                  <a:cubicBezTo>
                    <a:pt x="165" y="200"/>
                    <a:pt x="166" y="199"/>
                    <a:pt x="166" y="199"/>
                  </a:cubicBezTo>
                  <a:cubicBezTo>
                    <a:pt x="167" y="202"/>
                    <a:pt x="167" y="204"/>
                    <a:pt x="167" y="207"/>
                  </a:cubicBezTo>
                  <a:cubicBezTo>
                    <a:pt x="167" y="210"/>
                    <a:pt x="167" y="213"/>
                    <a:pt x="167" y="216"/>
                  </a:cubicBezTo>
                  <a:cubicBezTo>
                    <a:pt x="166" y="216"/>
                    <a:pt x="165" y="217"/>
                    <a:pt x="163" y="217"/>
                  </a:cubicBezTo>
                  <a:cubicBezTo>
                    <a:pt x="163" y="217"/>
                    <a:pt x="162" y="218"/>
                    <a:pt x="161" y="218"/>
                  </a:cubicBezTo>
                  <a:cubicBezTo>
                    <a:pt x="160" y="218"/>
                    <a:pt x="160" y="218"/>
                    <a:pt x="160" y="218"/>
                  </a:cubicBezTo>
                  <a:cubicBezTo>
                    <a:pt x="159" y="219"/>
                    <a:pt x="159" y="219"/>
                    <a:pt x="159" y="219"/>
                  </a:cubicBezTo>
                  <a:cubicBezTo>
                    <a:pt x="159" y="219"/>
                    <a:pt x="159" y="219"/>
                    <a:pt x="159" y="219"/>
                  </a:cubicBezTo>
                  <a:cubicBezTo>
                    <a:pt x="159" y="219"/>
                    <a:pt x="159" y="219"/>
                    <a:pt x="159" y="219"/>
                  </a:cubicBezTo>
                  <a:cubicBezTo>
                    <a:pt x="159" y="219"/>
                    <a:pt x="159" y="219"/>
                    <a:pt x="159" y="219"/>
                  </a:cubicBezTo>
                  <a:cubicBezTo>
                    <a:pt x="159" y="219"/>
                    <a:pt x="159" y="219"/>
                    <a:pt x="159" y="219"/>
                  </a:cubicBezTo>
                  <a:cubicBezTo>
                    <a:pt x="156" y="220"/>
                    <a:pt x="155" y="222"/>
                    <a:pt x="155" y="224"/>
                  </a:cubicBezTo>
                  <a:cubicBezTo>
                    <a:pt x="154" y="225"/>
                    <a:pt x="155" y="227"/>
                    <a:pt x="157" y="229"/>
                  </a:cubicBezTo>
                  <a:cubicBezTo>
                    <a:pt x="157" y="229"/>
                    <a:pt x="158" y="230"/>
                    <a:pt x="158" y="230"/>
                  </a:cubicBezTo>
                  <a:cubicBezTo>
                    <a:pt x="158" y="230"/>
                    <a:pt x="159" y="230"/>
                    <a:pt x="159" y="230"/>
                  </a:cubicBezTo>
                  <a:cubicBezTo>
                    <a:pt x="159" y="231"/>
                    <a:pt x="159" y="231"/>
                    <a:pt x="160" y="231"/>
                  </a:cubicBezTo>
                  <a:cubicBezTo>
                    <a:pt x="160" y="231"/>
                    <a:pt x="160" y="231"/>
                    <a:pt x="160" y="231"/>
                  </a:cubicBezTo>
                  <a:cubicBezTo>
                    <a:pt x="162" y="232"/>
                    <a:pt x="164" y="232"/>
                    <a:pt x="166" y="233"/>
                  </a:cubicBezTo>
                  <a:cubicBezTo>
                    <a:pt x="169" y="234"/>
                    <a:pt x="174" y="235"/>
                    <a:pt x="178" y="236"/>
                  </a:cubicBezTo>
                  <a:cubicBezTo>
                    <a:pt x="180" y="236"/>
                    <a:pt x="183" y="237"/>
                    <a:pt x="185" y="237"/>
                  </a:cubicBezTo>
                  <a:cubicBezTo>
                    <a:pt x="187" y="238"/>
                    <a:pt x="190" y="239"/>
                    <a:pt x="192" y="240"/>
                  </a:cubicBezTo>
                  <a:cubicBezTo>
                    <a:pt x="193" y="241"/>
                    <a:pt x="193" y="241"/>
                    <a:pt x="194" y="242"/>
                  </a:cubicBezTo>
                  <a:cubicBezTo>
                    <a:pt x="194" y="242"/>
                    <a:pt x="194" y="242"/>
                    <a:pt x="194" y="242"/>
                  </a:cubicBezTo>
                  <a:cubicBezTo>
                    <a:pt x="195" y="242"/>
                    <a:pt x="195" y="242"/>
                    <a:pt x="195" y="242"/>
                  </a:cubicBezTo>
                  <a:cubicBezTo>
                    <a:pt x="195" y="242"/>
                    <a:pt x="195" y="242"/>
                    <a:pt x="195" y="242"/>
                  </a:cubicBezTo>
                  <a:cubicBezTo>
                    <a:pt x="195" y="242"/>
                    <a:pt x="195" y="242"/>
                    <a:pt x="195" y="242"/>
                  </a:cubicBezTo>
                  <a:cubicBezTo>
                    <a:pt x="196" y="243"/>
                    <a:pt x="196" y="243"/>
                    <a:pt x="196" y="243"/>
                  </a:cubicBezTo>
                  <a:cubicBezTo>
                    <a:pt x="197" y="244"/>
                    <a:pt x="198" y="245"/>
                    <a:pt x="199" y="246"/>
                  </a:cubicBezTo>
                  <a:cubicBezTo>
                    <a:pt x="201" y="248"/>
                    <a:pt x="202" y="251"/>
                    <a:pt x="203" y="255"/>
                  </a:cubicBezTo>
                  <a:cubicBezTo>
                    <a:pt x="204" y="258"/>
                    <a:pt x="203" y="261"/>
                    <a:pt x="202" y="264"/>
                  </a:cubicBezTo>
                  <a:close/>
                  <a:moveTo>
                    <a:pt x="185" y="172"/>
                  </a:moveTo>
                  <a:cubicBezTo>
                    <a:pt x="185" y="183"/>
                    <a:pt x="184" y="195"/>
                    <a:pt x="183" y="207"/>
                  </a:cubicBezTo>
                  <a:cubicBezTo>
                    <a:pt x="183" y="216"/>
                    <a:pt x="182" y="225"/>
                    <a:pt x="182" y="235"/>
                  </a:cubicBezTo>
                  <a:cubicBezTo>
                    <a:pt x="181" y="234"/>
                    <a:pt x="180" y="234"/>
                    <a:pt x="179" y="234"/>
                  </a:cubicBezTo>
                  <a:cubicBezTo>
                    <a:pt x="176" y="233"/>
                    <a:pt x="173" y="232"/>
                    <a:pt x="170" y="232"/>
                  </a:cubicBezTo>
                  <a:cubicBezTo>
                    <a:pt x="170" y="223"/>
                    <a:pt x="169" y="215"/>
                    <a:pt x="169" y="207"/>
                  </a:cubicBezTo>
                  <a:cubicBezTo>
                    <a:pt x="168" y="195"/>
                    <a:pt x="167" y="183"/>
                    <a:pt x="167" y="171"/>
                  </a:cubicBezTo>
                  <a:cubicBezTo>
                    <a:pt x="179" y="171"/>
                    <a:pt x="179" y="171"/>
                    <a:pt x="179" y="171"/>
                  </a:cubicBezTo>
                  <a:cubicBezTo>
                    <a:pt x="179" y="171"/>
                    <a:pt x="179" y="171"/>
                    <a:pt x="179" y="171"/>
                  </a:cubicBezTo>
                  <a:cubicBezTo>
                    <a:pt x="181" y="171"/>
                    <a:pt x="183" y="172"/>
                    <a:pt x="185" y="172"/>
                  </a:cubicBezTo>
                  <a:close/>
                  <a:moveTo>
                    <a:pt x="222" y="191"/>
                  </a:moveTo>
                  <a:cubicBezTo>
                    <a:pt x="221" y="195"/>
                    <a:pt x="219" y="197"/>
                    <a:pt x="216" y="200"/>
                  </a:cubicBezTo>
                  <a:cubicBezTo>
                    <a:pt x="214" y="202"/>
                    <a:pt x="211" y="204"/>
                    <a:pt x="209" y="205"/>
                  </a:cubicBezTo>
                  <a:cubicBezTo>
                    <a:pt x="207" y="206"/>
                    <a:pt x="206" y="207"/>
                    <a:pt x="205" y="207"/>
                  </a:cubicBezTo>
                  <a:cubicBezTo>
                    <a:pt x="204" y="207"/>
                    <a:pt x="204" y="207"/>
                    <a:pt x="204" y="207"/>
                  </a:cubicBezTo>
                  <a:cubicBezTo>
                    <a:pt x="203" y="208"/>
                    <a:pt x="203" y="208"/>
                    <a:pt x="203" y="208"/>
                  </a:cubicBezTo>
                  <a:cubicBezTo>
                    <a:pt x="201" y="208"/>
                    <a:pt x="201" y="208"/>
                    <a:pt x="201" y="208"/>
                  </a:cubicBezTo>
                  <a:cubicBezTo>
                    <a:pt x="199" y="209"/>
                    <a:pt x="197" y="209"/>
                    <a:pt x="194" y="210"/>
                  </a:cubicBezTo>
                  <a:cubicBezTo>
                    <a:pt x="191" y="210"/>
                    <a:pt x="188" y="211"/>
                    <a:pt x="185" y="212"/>
                  </a:cubicBezTo>
                  <a:cubicBezTo>
                    <a:pt x="185" y="210"/>
                    <a:pt x="185" y="208"/>
                    <a:pt x="185" y="207"/>
                  </a:cubicBezTo>
                  <a:cubicBezTo>
                    <a:pt x="186" y="202"/>
                    <a:pt x="186" y="198"/>
                    <a:pt x="186" y="194"/>
                  </a:cubicBezTo>
                  <a:cubicBezTo>
                    <a:pt x="187" y="194"/>
                    <a:pt x="189" y="193"/>
                    <a:pt x="190" y="193"/>
                  </a:cubicBezTo>
                  <a:cubicBezTo>
                    <a:pt x="192" y="192"/>
                    <a:pt x="194" y="192"/>
                    <a:pt x="196" y="191"/>
                  </a:cubicBezTo>
                  <a:cubicBezTo>
                    <a:pt x="198" y="191"/>
                    <a:pt x="198" y="191"/>
                    <a:pt x="198" y="191"/>
                  </a:cubicBezTo>
                  <a:cubicBezTo>
                    <a:pt x="198" y="191"/>
                    <a:pt x="198" y="191"/>
                    <a:pt x="198" y="191"/>
                  </a:cubicBezTo>
                  <a:cubicBezTo>
                    <a:pt x="199" y="190"/>
                    <a:pt x="199" y="190"/>
                    <a:pt x="199" y="190"/>
                  </a:cubicBezTo>
                  <a:cubicBezTo>
                    <a:pt x="200" y="190"/>
                    <a:pt x="200" y="190"/>
                    <a:pt x="201" y="190"/>
                  </a:cubicBezTo>
                  <a:cubicBezTo>
                    <a:pt x="202" y="189"/>
                    <a:pt x="203" y="188"/>
                    <a:pt x="204" y="187"/>
                  </a:cubicBezTo>
                  <a:cubicBezTo>
                    <a:pt x="204" y="187"/>
                    <a:pt x="205" y="186"/>
                    <a:pt x="205" y="185"/>
                  </a:cubicBezTo>
                  <a:cubicBezTo>
                    <a:pt x="206" y="183"/>
                    <a:pt x="206" y="181"/>
                    <a:pt x="205" y="179"/>
                  </a:cubicBezTo>
                  <a:cubicBezTo>
                    <a:pt x="204" y="176"/>
                    <a:pt x="202" y="174"/>
                    <a:pt x="200" y="173"/>
                  </a:cubicBezTo>
                  <a:cubicBezTo>
                    <a:pt x="200" y="173"/>
                    <a:pt x="199" y="172"/>
                    <a:pt x="198" y="172"/>
                  </a:cubicBezTo>
                  <a:cubicBezTo>
                    <a:pt x="198" y="172"/>
                    <a:pt x="198" y="172"/>
                    <a:pt x="198" y="172"/>
                  </a:cubicBezTo>
                  <a:cubicBezTo>
                    <a:pt x="198" y="172"/>
                    <a:pt x="198" y="172"/>
                    <a:pt x="198" y="172"/>
                  </a:cubicBezTo>
                  <a:cubicBezTo>
                    <a:pt x="197" y="172"/>
                    <a:pt x="197" y="172"/>
                    <a:pt x="197" y="172"/>
                  </a:cubicBezTo>
                  <a:cubicBezTo>
                    <a:pt x="197" y="172"/>
                    <a:pt x="197" y="172"/>
                    <a:pt x="197" y="172"/>
                  </a:cubicBezTo>
                  <a:cubicBezTo>
                    <a:pt x="197" y="172"/>
                    <a:pt x="197" y="172"/>
                    <a:pt x="197" y="172"/>
                  </a:cubicBezTo>
                  <a:cubicBezTo>
                    <a:pt x="197" y="172"/>
                    <a:pt x="197" y="172"/>
                    <a:pt x="197" y="172"/>
                  </a:cubicBezTo>
                  <a:cubicBezTo>
                    <a:pt x="197" y="171"/>
                    <a:pt x="197" y="171"/>
                    <a:pt x="197" y="171"/>
                  </a:cubicBezTo>
                  <a:cubicBezTo>
                    <a:pt x="195" y="171"/>
                    <a:pt x="194" y="171"/>
                    <a:pt x="192" y="170"/>
                  </a:cubicBezTo>
                  <a:cubicBezTo>
                    <a:pt x="188" y="170"/>
                    <a:pt x="184" y="170"/>
                    <a:pt x="179" y="169"/>
                  </a:cubicBezTo>
                  <a:cubicBezTo>
                    <a:pt x="166" y="169"/>
                    <a:pt x="166" y="169"/>
                    <a:pt x="166" y="169"/>
                  </a:cubicBezTo>
                  <a:cubicBezTo>
                    <a:pt x="162" y="168"/>
                    <a:pt x="157" y="168"/>
                    <a:pt x="153" y="167"/>
                  </a:cubicBezTo>
                  <a:cubicBezTo>
                    <a:pt x="148" y="167"/>
                    <a:pt x="143" y="166"/>
                    <a:pt x="138" y="165"/>
                  </a:cubicBezTo>
                  <a:cubicBezTo>
                    <a:pt x="133" y="164"/>
                    <a:pt x="128" y="162"/>
                    <a:pt x="123" y="159"/>
                  </a:cubicBezTo>
                  <a:cubicBezTo>
                    <a:pt x="121" y="157"/>
                    <a:pt x="119" y="155"/>
                    <a:pt x="116" y="153"/>
                  </a:cubicBezTo>
                  <a:cubicBezTo>
                    <a:pt x="114" y="151"/>
                    <a:pt x="112" y="148"/>
                    <a:pt x="110" y="145"/>
                  </a:cubicBezTo>
                  <a:cubicBezTo>
                    <a:pt x="109" y="142"/>
                    <a:pt x="107" y="138"/>
                    <a:pt x="107" y="135"/>
                  </a:cubicBezTo>
                  <a:cubicBezTo>
                    <a:pt x="107" y="131"/>
                    <a:pt x="107" y="127"/>
                    <a:pt x="109" y="123"/>
                  </a:cubicBezTo>
                  <a:cubicBezTo>
                    <a:pt x="110" y="120"/>
                    <a:pt x="112" y="117"/>
                    <a:pt x="114" y="114"/>
                  </a:cubicBezTo>
                  <a:cubicBezTo>
                    <a:pt x="117" y="112"/>
                    <a:pt x="119" y="109"/>
                    <a:pt x="122" y="108"/>
                  </a:cubicBezTo>
                  <a:cubicBezTo>
                    <a:pt x="125" y="106"/>
                    <a:pt x="128" y="105"/>
                    <a:pt x="132" y="104"/>
                  </a:cubicBezTo>
                  <a:cubicBezTo>
                    <a:pt x="136" y="103"/>
                    <a:pt x="140" y="103"/>
                    <a:pt x="144" y="104"/>
                  </a:cubicBezTo>
                  <a:cubicBezTo>
                    <a:pt x="148" y="105"/>
                    <a:pt x="151" y="107"/>
                    <a:pt x="154" y="109"/>
                  </a:cubicBezTo>
                  <a:cubicBezTo>
                    <a:pt x="155" y="111"/>
                    <a:pt x="156" y="112"/>
                    <a:pt x="157" y="113"/>
                  </a:cubicBezTo>
                  <a:cubicBezTo>
                    <a:pt x="158" y="114"/>
                    <a:pt x="159" y="114"/>
                    <a:pt x="159" y="115"/>
                  </a:cubicBezTo>
                  <a:cubicBezTo>
                    <a:pt x="159" y="115"/>
                    <a:pt x="160" y="116"/>
                    <a:pt x="160" y="116"/>
                  </a:cubicBezTo>
                  <a:cubicBezTo>
                    <a:pt x="160" y="116"/>
                    <a:pt x="160" y="116"/>
                    <a:pt x="160" y="116"/>
                  </a:cubicBezTo>
                  <a:cubicBezTo>
                    <a:pt x="160" y="117"/>
                    <a:pt x="160" y="117"/>
                    <a:pt x="160" y="117"/>
                  </a:cubicBezTo>
                  <a:cubicBezTo>
                    <a:pt x="161" y="117"/>
                    <a:pt x="161" y="117"/>
                    <a:pt x="161" y="117"/>
                  </a:cubicBezTo>
                  <a:cubicBezTo>
                    <a:pt x="164" y="123"/>
                    <a:pt x="164" y="133"/>
                    <a:pt x="157" y="135"/>
                  </a:cubicBezTo>
                  <a:cubicBezTo>
                    <a:pt x="151" y="136"/>
                    <a:pt x="144" y="135"/>
                    <a:pt x="141" y="130"/>
                  </a:cubicBezTo>
                  <a:cubicBezTo>
                    <a:pt x="141" y="130"/>
                    <a:pt x="141" y="130"/>
                    <a:pt x="141" y="130"/>
                  </a:cubicBezTo>
                  <a:cubicBezTo>
                    <a:pt x="141" y="130"/>
                    <a:pt x="141" y="130"/>
                    <a:pt x="141" y="130"/>
                  </a:cubicBezTo>
                  <a:cubicBezTo>
                    <a:pt x="141" y="130"/>
                    <a:pt x="141" y="130"/>
                    <a:pt x="141" y="130"/>
                  </a:cubicBezTo>
                  <a:cubicBezTo>
                    <a:pt x="140" y="130"/>
                    <a:pt x="140" y="130"/>
                    <a:pt x="140" y="130"/>
                  </a:cubicBezTo>
                  <a:cubicBezTo>
                    <a:pt x="140" y="130"/>
                    <a:pt x="140" y="129"/>
                    <a:pt x="140" y="129"/>
                  </a:cubicBezTo>
                  <a:cubicBezTo>
                    <a:pt x="140" y="129"/>
                    <a:pt x="139" y="128"/>
                    <a:pt x="139" y="128"/>
                  </a:cubicBezTo>
                  <a:cubicBezTo>
                    <a:pt x="138" y="128"/>
                    <a:pt x="138" y="127"/>
                    <a:pt x="137" y="127"/>
                  </a:cubicBezTo>
                  <a:cubicBezTo>
                    <a:pt x="137" y="127"/>
                    <a:pt x="137" y="127"/>
                    <a:pt x="136" y="127"/>
                  </a:cubicBezTo>
                  <a:cubicBezTo>
                    <a:pt x="136" y="127"/>
                    <a:pt x="135" y="127"/>
                    <a:pt x="134" y="128"/>
                  </a:cubicBezTo>
                  <a:cubicBezTo>
                    <a:pt x="132" y="129"/>
                    <a:pt x="131" y="130"/>
                    <a:pt x="130" y="132"/>
                  </a:cubicBezTo>
                  <a:cubicBezTo>
                    <a:pt x="130" y="132"/>
                    <a:pt x="130" y="133"/>
                    <a:pt x="130" y="133"/>
                  </a:cubicBezTo>
                  <a:cubicBezTo>
                    <a:pt x="130" y="134"/>
                    <a:pt x="130" y="134"/>
                    <a:pt x="130" y="135"/>
                  </a:cubicBezTo>
                  <a:cubicBezTo>
                    <a:pt x="131" y="136"/>
                    <a:pt x="133" y="138"/>
                    <a:pt x="135" y="140"/>
                  </a:cubicBezTo>
                  <a:cubicBezTo>
                    <a:pt x="138" y="142"/>
                    <a:pt x="141" y="143"/>
                    <a:pt x="144" y="144"/>
                  </a:cubicBezTo>
                  <a:cubicBezTo>
                    <a:pt x="148" y="145"/>
                    <a:pt x="152" y="146"/>
                    <a:pt x="156" y="147"/>
                  </a:cubicBezTo>
                  <a:cubicBezTo>
                    <a:pt x="160" y="147"/>
                    <a:pt x="164" y="148"/>
                    <a:pt x="168" y="148"/>
                  </a:cubicBezTo>
                  <a:cubicBezTo>
                    <a:pt x="181" y="150"/>
                    <a:pt x="181" y="150"/>
                    <a:pt x="181" y="150"/>
                  </a:cubicBezTo>
                  <a:cubicBezTo>
                    <a:pt x="185" y="150"/>
                    <a:pt x="190" y="150"/>
                    <a:pt x="195" y="151"/>
                  </a:cubicBezTo>
                  <a:cubicBezTo>
                    <a:pt x="197" y="152"/>
                    <a:pt x="200" y="152"/>
                    <a:pt x="203" y="153"/>
                  </a:cubicBezTo>
                  <a:cubicBezTo>
                    <a:pt x="204" y="154"/>
                    <a:pt x="204" y="154"/>
                    <a:pt x="204" y="154"/>
                  </a:cubicBezTo>
                  <a:cubicBezTo>
                    <a:pt x="204" y="154"/>
                    <a:pt x="204" y="154"/>
                    <a:pt x="204" y="154"/>
                  </a:cubicBezTo>
                  <a:cubicBezTo>
                    <a:pt x="205" y="154"/>
                    <a:pt x="205" y="154"/>
                    <a:pt x="205" y="154"/>
                  </a:cubicBezTo>
                  <a:cubicBezTo>
                    <a:pt x="205" y="154"/>
                    <a:pt x="205" y="154"/>
                    <a:pt x="206" y="154"/>
                  </a:cubicBezTo>
                  <a:cubicBezTo>
                    <a:pt x="206" y="155"/>
                    <a:pt x="207" y="155"/>
                    <a:pt x="207" y="155"/>
                  </a:cubicBezTo>
                  <a:cubicBezTo>
                    <a:pt x="208" y="156"/>
                    <a:pt x="210" y="156"/>
                    <a:pt x="211" y="157"/>
                  </a:cubicBezTo>
                  <a:cubicBezTo>
                    <a:pt x="216" y="161"/>
                    <a:pt x="220" y="166"/>
                    <a:pt x="222" y="172"/>
                  </a:cubicBezTo>
                  <a:cubicBezTo>
                    <a:pt x="223" y="175"/>
                    <a:pt x="224" y="178"/>
                    <a:pt x="224" y="182"/>
                  </a:cubicBezTo>
                  <a:cubicBezTo>
                    <a:pt x="224" y="185"/>
                    <a:pt x="223" y="188"/>
                    <a:pt x="222" y="1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36"/>
            <p:cNvSpPr>
              <a:spLocks/>
            </p:cNvSpPr>
            <p:nvPr/>
          </p:nvSpPr>
          <p:spPr bwMode="auto">
            <a:xfrm>
              <a:off x="8112125" y="1030288"/>
              <a:ext cx="17463" cy="20637"/>
            </a:xfrm>
            <a:custGeom>
              <a:avLst/>
              <a:gdLst>
                <a:gd name="T0" fmla="*/ 6 w 6"/>
                <a:gd name="T1" fmla="*/ 6 h 7"/>
                <a:gd name="T2" fmla="*/ 6 w 6"/>
                <a:gd name="T3" fmla="*/ 4 h 7"/>
                <a:gd name="T4" fmla="*/ 0 w 6"/>
                <a:gd name="T5" fmla="*/ 1 h 7"/>
                <a:gd name="T6" fmla="*/ 3 w 6"/>
                <a:gd name="T7" fmla="*/ 6 h 7"/>
                <a:gd name="T8" fmla="*/ 6 w 6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">
                  <a:moveTo>
                    <a:pt x="6" y="6"/>
                  </a:moveTo>
                  <a:cubicBezTo>
                    <a:pt x="6" y="5"/>
                    <a:pt x="6" y="4"/>
                    <a:pt x="6" y="4"/>
                  </a:cubicBezTo>
                  <a:cubicBezTo>
                    <a:pt x="5" y="3"/>
                    <a:pt x="1" y="0"/>
                    <a:pt x="0" y="1"/>
                  </a:cubicBezTo>
                  <a:cubicBezTo>
                    <a:pt x="0" y="2"/>
                    <a:pt x="2" y="5"/>
                    <a:pt x="3" y="6"/>
                  </a:cubicBezTo>
                  <a:cubicBezTo>
                    <a:pt x="4" y="7"/>
                    <a:pt x="5" y="7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/>
        </p:nvGrpSpPr>
        <p:grpSpPr>
          <a:xfrm rot="2313640">
            <a:off x="4043003" y="3685277"/>
            <a:ext cx="478664" cy="79605"/>
            <a:chOff x="-1601788" y="3163888"/>
            <a:chExt cx="879475" cy="153987"/>
          </a:xfrm>
          <a:solidFill>
            <a:srgbClr val="006666"/>
          </a:solidFill>
        </p:grpSpPr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-1541463" y="3208338"/>
              <a:ext cx="58738" cy="63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-1601788" y="3163888"/>
              <a:ext cx="36513" cy="153987"/>
            </a:xfrm>
            <a:custGeom>
              <a:avLst/>
              <a:gdLst>
                <a:gd name="T0" fmla="*/ 8 w 10"/>
                <a:gd name="T1" fmla="*/ 0 h 41"/>
                <a:gd name="T2" fmla="*/ 2 w 10"/>
                <a:gd name="T3" fmla="*/ 0 h 41"/>
                <a:gd name="T4" fmla="*/ 0 w 10"/>
                <a:gd name="T5" fmla="*/ 2 h 41"/>
                <a:gd name="T6" fmla="*/ 0 w 10"/>
                <a:gd name="T7" fmla="*/ 39 h 41"/>
                <a:gd name="T8" fmla="*/ 2 w 10"/>
                <a:gd name="T9" fmla="*/ 41 h 41"/>
                <a:gd name="T10" fmla="*/ 8 w 10"/>
                <a:gd name="T11" fmla="*/ 41 h 41"/>
                <a:gd name="T12" fmla="*/ 10 w 10"/>
                <a:gd name="T13" fmla="*/ 39 h 41"/>
                <a:gd name="T14" fmla="*/ 10 w 10"/>
                <a:gd name="T15" fmla="*/ 2 h 41"/>
                <a:gd name="T16" fmla="*/ 8 w 10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41">
                  <a:moveTo>
                    <a:pt x="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0"/>
                    <a:pt x="1" y="41"/>
                    <a:pt x="2" y="41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9" y="41"/>
                    <a:pt x="10" y="40"/>
                    <a:pt x="10" y="39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9" y="0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-987426" y="3216275"/>
              <a:ext cx="265113" cy="49212"/>
            </a:xfrm>
            <a:custGeom>
              <a:avLst/>
              <a:gdLst>
                <a:gd name="T0" fmla="*/ 23 w 71"/>
                <a:gd name="T1" fmla="*/ 5 h 13"/>
                <a:gd name="T2" fmla="*/ 24 w 71"/>
                <a:gd name="T3" fmla="*/ 0 h 13"/>
                <a:gd name="T4" fmla="*/ 0 w 71"/>
                <a:gd name="T5" fmla="*/ 0 h 13"/>
                <a:gd name="T6" fmla="*/ 0 w 71"/>
                <a:gd name="T7" fmla="*/ 7 h 13"/>
                <a:gd name="T8" fmla="*/ 0 w 71"/>
                <a:gd name="T9" fmla="*/ 13 h 13"/>
                <a:gd name="T10" fmla="*/ 19 w 71"/>
                <a:gd name="T11" fmla="*/ 13 h 13"/>
                <a:gd name="T12" fmla="*/ 20 w 71"/>
                <a:gd name="T13" fmla="*/ 13 h 13"/>
                <a:gd name="T14" fmla="*/ 22 w 71"/>
                <a:gd name="T15" fmla="*/ 9 h 13"/>
                <a:gd name="T16" fmla="*/ 71 w 71"/>
                <a:gd name="T17" fmla="*/ 9 h 13"/>
                <a:gd name="T18" fmla="*/ 71 w 71"/>
                <a:gd name="T19" fmla="*/ 5 h 13"/>
                <a:gd name="T20" fmla="*/ 23 w 71"/>
                <a:gd name="T21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13">
                  <a:moveTo>
                    <a:pt x="23" y="5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4"/>
                    <a:pt x="0" y="7"/>
                  </a:cubicBezTo>
                  <a:cubicBezTo>
                    <a:pt x="0" y="9"/>
                    <a:pt x="0" y="11"/>
                    <a:pt x="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1" y="13"/>
                    <a:pt x="22" y="11"/>
                    <a:pt x="22" y="9"/>
                  </a:cubicBezTo>
                  <a:cubicBezTo>
                    <a:pt x="71" y="9"/>
                    <a:pt x="71" y="9"/>
                    <a:pt x="71" y="9"/>
                  </a:cubicBezTo>
                  <a:cubicBezTo>
                    <a:pt x="71" y="5"/>
                    <a:pt x="71" y="5"/>
                    <a:pt x="71" y="5"/>
                  </a:cubicBezTo>
                  <a:lnTo>
                    <a:pt x="2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/>
          </p:nvSpPr>
          <p:spPr bwMode="auto">
            <a:xfrm>
              <a:off x="-1460501" y="3171825"/>
              <a:ext cx="449263" cy="138112"/>
            </a:xfrm>
            <a:custGeom>
              <a:avLst/>
              <a:gdLst>
                <a:gd name="T0" fmla="*/ 116 w 120"/>
                <a:gd name="T1" fmla="*/ 36 h 37"/>
                <a:gd name="T2" fmla="*/ 116 w 120"/>
                <a:gd name="T3" fmla="*/ 36 h 37"/>
                <a:gd name="T4" fmla="*/ 120 w 120"/>
                <a:gd name="T5" fmla="*/ 19 h 37"/>
                <a:gd name="T6" fmla="*/ 120 w 120"/>
                <a:gd name="T7" fmla="*/ 12 h 37"/>
                <a:gd name="T8" fmla="*/ 119 w 120"/>
                <a:gd name="T9" fmla="*/ 11 h 37"/>
                <a:gd name="T10" fmla="*/ 119 w 120"/>
                <a:gd name="T11" fmla="*/ 9 h 37"/>
                <a:gd name="T12" fmla="*/ 119 w 120"/>
                <a:gd name="T13" fmla="*/ 8 h 37"/>
                <a:gd name="T14" fmla="*/ 114 w 120"/>
                <a:gd name="T15" fmla="*/ 0 h 37"/>
                <a:gd name="T16" fmla="*/ 113 w 120"/>
                <a:gd name="T17" fmla="*/ 0 h 37"/>
                <a:gd name="T18" fmla="*/ 112 w 120"/>
                <a:gd name="T19" fmla="*/ 0 h 37"/>
                <a:gd name="T20" fmla="*/ 111 w 120"/>
                <a:gd name="T21" fmla="*/ 0 h 37"/>
                <a:gd name="T22" fmla="*/ 7 w 120"/>
                <a:gd name="T23" fmla="*/ 0 h 37"/>
                <a:gd name="T24" fmla="*/ 0 w 120"/>
                <a:gd name="T25" fmla="*/ 6 h 37"/>
                <a:gd name="T26" fmla="*/ 0 w 120"/>
                <a:gd name="T27" fmla="*/ 31 h 37"/>
                <a:gd name="T28" fmla="*/ 7 w 120"/>
                <a:gd name="T29" fmla="*/ 37 h 37"/>
                <a:gd name="T30" fmla="*/ 111 w 120"/>
                <a:gd name="T31" fmla="*/ 37 h 37"/>
                <a:gd name="T32" fmla="*/ 112 w 120"/>
                <a:gd name="T33" fmla="*/ 37 h 37"/>
                <a:gd name="T34" fmla="*/ 113 w 120"/>
                <a:gd name="T35" fmla="*/ 37 h 37"/>
                <a:gd name="T36" fmla="*/ 116 w 120"/>
                <a:gd name="T37" fmla="*/ 36 h 37"/>
                <a:gd name="T38" fmla="*/ 116 w 120"/>
                <a:gd name="T39" fmla="*/ 36 h 37"/>
                <a:gd name="T40" fmla="*/ 41 w 120"/>
                <a:gd name="T41" fmla="*/ 19 h 37"/>
                <a:gd name="T42" fmla="*/ 38 w 120"/>
                <a:gd name="T43" fmla="*/ 21 h 37"/>
                <a:gd name="T44" fmla="*/ 34 w 120"/>
                <a:gd name="T45" fmla="*/ 19 h 37"/>
                <a:gd name="T46" fmla="*/ 34 w 120"/>
                <a:gd name="T47" fmla="*/ 6 h 37"/>
                <a:gd name="T48" fmla="*/ 41 w 120"/>
                <a:gd name="T49" fmla="*/ 6 h 37"/>
                <a:gd name="T50" fmla="*/ 41 w 120"/>
                <a:gd name="T51" fmla="*/ 19 h 37"/>
                <a:gd name="T52" fmla="*/ 53 w 120"/>
                <a:gd name="T53" fmla="*/ 15 h 37"/>
                <a:gd name="T54" fmla="*/ 51 w 120"/>
                <a:gd name="T55" fmla="*/ 17 h 37"/>
                <a:gd name="T56" fmla="*/ 49 w 120"/>
                <a:gd name="T57" fmla="*/ 15 h 37"/>
                <a:gd name="T58" fmla="*/ 49 w 120"/>
                <a:gd name="T59" fmla="*/ 6 h 37"/>
                <a:gd name="T60" fmla="*/ 53 w 120"/>
                <a:gd name="T61" fmla="*/ 6 h 37"/>
                <a:gd name="T62" fmla="*/ 53 w 120"/>
                <a:gd name="T63" fmla="*/ 15 h 37"/>
                <a:gd name="T64" fmla="*/ 65 w 120"/>
                <a:gd name="T65" fmla="*/ 15 h 37"/>
                <a:gd name="T66" fmla="*/ 63 w 120"/>
                <a:gd name="T67" fmla="*/ 17 h 37"/>
                <a:gd name="T68" fmla="*/ 61 w 120"/>
                <a:gd name="T69" fmla="*/ 15 h 37"/>
                <a:gd name="T70" fmla="*/ 61 w 120"/>
                <a:gd name="T71" fmla="*/ 6 h 37"/>
                <a:gd name="T72" fmla="*/ 65 w 120"/>
                <a:gd name="T73" fmla="*/ 6 h 37"/>
                <a:gd name="T74" fmla="*/ 65 w 120"/>
                <a:gd name="T75" fmla="*/ 15 h 37"/>
                <a:gd name="T76" fmla="*/ 77 w 120"/>
                <a:gd name="T77" fmla="*/ 15 h 37"/>
                <a:gd name="T78" fmla="*/ 75 w 120"/>
                <a:gd name="T79" fmla="*/ 17 h 37"/>
                <a:gd name="T80" fmla="*/ 73 w 120"/>
                <a:gd name="T81" fmla="*/ 15 h 37"/>
                <a:gd name="T82" fmla="*/ 73 w 120"/>
                <a:gd name="T83" fmla="*/ 6 h 37"/>
                <a:gd name="T84" fmla="*/ 77 w 120"/>
                <a:gd name="T85" fmla="*/ 6 h 37"/>
                <a:gd name="T86" fmla="*/ 77 w 120"/>
                <a:gd name="T87" fmla="*/ 15 h 37"/>
                <a:gd name="T88" fmla="*/ 92 w 120"/>
                <a:gd name="T89" fmla="*/ 19 h 37"/>
                <a:gd name="T90" fmla="*/ 89 w 120"/>
                <a:gd name="T91" fmla="*/ 21 h 37"/>
                <a:gd name="T92" fmla="*/ 86 w 120"/>
                <a:gd name="T93" fmla="*/ 19 h 37"/>
                <a:gd name="T94" fmla="*/ 86 w 120"/>
                <a:gd name="T95" fmla="*/ 6 h 37"/>
                <a:gd name="T96" fmla="*/ 92 w 120"/>
                <a:gd name="T97" fmla="*/ 6 h 37"/>
                <a:gd name="T98" fmla="*/ 92 w 120"/>
                <a:gd name="T9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0" h="37">
                  <a:moveTo>
                    <a:pt x="116" y="36"/>
                  </a:moveTo>
                  <a:cubicBezTo>
                    <a:pt x="116" y="36"/>
                    <a:pt x="116" y="36"/>
                    <a:pt x="116" y="36"/>
                  </a:cubicBezTo>
                  <a:cubicBezTo>
                    <a:pt x="118" y="33"/>
                    <a:pt x="120" y="26"/>
                    <a:pt x="120" y="19"/>
                  </a:cubicBezTo>
                  <a:cubicBezTo>
                    <a:pt x="120" y="16"/>
                    <a:pt x="120" y="14"/>
                    <a:pt x="120" y="12"/>
                  </a:cubicBezTo>
                  <a:cubicBezTo>
                    <a:pt x="119" y="11"/>
                    <a:pt x="119" y="11"/>
                    <a:pt x="119" y="11"/>
                  </a:cubicBezTo>
                  <a:cubicBezTo>
                    <a:pt x="119" y="10"/>
                    <a:pt x="119" y="9"/>
                    <a:pt x="119" y="9"/>
                  </a:cubicBezTo>
                  <a:cubicBezTo>
                    <a:pt x="119" y="9"/>
                    <a:pt x="119" y="8"/>
                    <a:pt x="119" y="8"/>
                  </a:cubicBezTo>
                  <a:cubicBezTo>
                    <a:pt x="118" y="4"/>
                    <a:pt x="116" y="1"/>
                    <a:pt x="114" y="0"/>
                  </a:cubicBezTo>
                  <a:cubicBezTo>
                    <a:pt x="114" y="0"/>
                    <a:pt x="113" y="0"/>
                    <a:pt x="113" y="0"/>
                  </a:cubicBezTo>
                  <a:cubicBezTo>
                    <a:pt x="113" y="0"/>
                    <a:pt x="112" y="0"/>
                    <a:pt x="112" y="0"/>
                  </a:cubicBezTo>
                  <a:cubicBezTo>
                    <a:pt x="112" y="0"/>
                    <a:pt x="112" y="0"/>
                    <a:pt x="11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5"/>
                    <a:pt x="3" y="37"/>
                    <a:pt x="7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2" y="37"/>
                    <a:pt x="112" y="37"/>
                    <a:pt x="112" y="37"/>
                  </a:cubicBezTo>
                  <a:cubicBezTo>
                    <a:pt x="112" y="37"/>
                    <a:pt x="113" y="37"/>
                    <a:pt x="113" y="37"/>
                  </a:cubicBezTo>
                  <a:cubicBezTo>
                    <a:pt x="114" y="37"/>
                    <a:pt x="115" y="37"/>
                    <a:pt x="116" y="36"/>
                  </a:cubicBezTo>
                  <a:cubicBezTo>
                    <a:pt x="116" y="36"/>
                    <a:pt x="116" y="36"/>
                    <a:pt x="116" y="36"/>
                  </a:cubicBezTo>
                  <a:close/>
                  <a:moveTo>
                    <a:pt x="41" y="19"/>
                  </a:moveTo>
                  <a:cubicBezTo>
                    <a:pt x="41" y="20"/>
                    <a:pt x="40" y="21"/>
                    <a:pt x="38" y="21"/>
                  </a:cubicBezTo>
                  <a:cubicBezTo>
                    <a:pt x="35" y="21"/>
                    <a:pt x="34" y="20"/>
                    <a:pt x="34" y="19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41" y="6"/>
                    <a:pt x="41" y="6"/>
                    <a:pt x="41" y="6"/>
                  </a:cubicBezTo>
                  <a:lnTo>
                    <a:pt x="41" y="19"/>
                  </a:lnTo>
                  <a:close/>
                  <a:moveTo>
                    <a:pt x="53" y="15"/>
                  </a:moveTo>
                  <a:cubicBezTo>
                    <a:pt x="53" y="16"/>
                    <a:pt x="52" y="17"/>
                    <a:pt x="51" y="17"/>
                  </a:cubicBezTo>
                  <a:cubicBezTo>
                    <a:pt x="50" y="17"/>
                    <a:pt x="49" y="16"/>
                    <a:pt x="49" y="15"/>
                  </a:cubicBezTo>
                  <a:cubicBezTo>
                    <a:pt x="49" y="6"/>
                    <a:pt x="49" y="6"/>
                    <a:pt x="49" y="6"/>
                  </a:cubicBezTo>
                  <a:cubicBezTo>
                    <a:pt x="53" y="6"/>
                    <a:pt x="53" y="6"/>
                    <a:pt x="53" y="6"/>
                  </a:cubicBezTo>
                  <a:lnTo>
                    <a:pt x="53" y="15"/>
                  </a:lnTo>
                  <a:close/>
                  <a:moveTo>
                    <a:pt x="65" y="15"/>
                  </a:moveTo>
                  <a:cubicBezTo>
                    <a:pt x="65" y="16"/>
                    <a:pt x="64" y="17"/>
                    <a:pt x="63" y="17"/>
                  </a:cubicBezTo>
                  <a:cubicBezTo>
                    <a:pt x="62" y="17"/>
                    <a:pt x="61" y="16"/>
                    <a:pt x="61" y="15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5" y="6"/>
                    <a:pt x="65" y="6"/>
                    <a:pt x="65" y="6"/>
                  </a:cubicBezTo>
                  <a:lnTo>
                    <a:pt x="65" y="15"/>
                  </a:lnTo>
                  <a:close/>
                  <a:moveTo>
                    <a:pt x="77" y="15"/>
                  </a:moveTo>
                  <a:cubicBezTo>
                    <a:pt x="77" y="16"/>
                    <a:pt x="76" y="17"/>
                    <a:pt x="75" y="17"/>
                  </a:cubicBezTo>
                  <a:cubicBezTo>
                    <a:pt x="74" y="17"/>
                    <a:pt x="73" y="16"/>
                    <a:pt x="73" y="15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7" y="6"/>
                    <a:pt x="77" y="6"/>
                    <a:pt x="77" y="6"/>
                  </a:cubicBezTo>
                  <a:lnTo>
                    <a:pt x="77" y="15"/>
                  </a:lnTo>
                  <a:close/>
                  <a:moveTo>
                    <a:pt x="92" y="19"/>
                  </a:moveTo>
                  <a:cubicBezTo>
                    <a:pt x="92" y="20"/>
                    <a:pt x="91" y="21"/>
                    <a:pt x="89" y="21"/>
                  </a:cubicBezTo>
                  <a:cubicBezTo>
                    <a:pt x="86" y="21"/>
                    <a:pt x="86" y="20"/>
                    <a:pt x="86" y="19"/>
                  </a:cubicBezTo>
                  <a:cubicBezTo>
                    <a:pt x="86" y="6"/>
                    <a:pt x="86" y="6"/>
                    <a:pt x="86" y="6"/>
                  </a:cubicBezTo>
                  <a:cubicBezTo>
                    <a:pt x="92" y="6"/>
                    <a:pt x="92" y="6"/>
                    <a:pt x="92" y="6"/>
                  </a:cubicBezTo>
                  <a:lnTo>
                    <a:pt x="92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</p:grpSp>
      <p:sp>
        <p:nvSpPr>
          <p:cNvPr id="21" name="Freeform 106"/>
          <p:cNvSpPr>
            <a:spLocks noEditPoints="1"/>
          </p:cNvSpPr>
          <p:nvPr/>
        </p:nvSpPr>
        <p:spPr bwMode="auto">
          <a:xfrm>
            <a:off x="7719955" y="2012222"/>
            <a:ext cx="327862" cy="390036"/>
          </a:xfrm>
          <a:custGeom>
            <a:avLst/>
            <a:gdLst>
              <a:gd name="T0" fmla="*/ 52 w 324"/>
              <a:gd name="T1" fmla="*/ 270 h 418"/>
              <a:gd name="T2" fmla="*/ 72 w 324"/>
              <a:gd name="T3" fmla="*/ 27 h 418"/>
              <a:gd name="T4" fmla="*/ 109 w 324"/>
              <a:gd name="T5" fmla="*/ 8 h 418"/>
              <a:gd name="T6" fmla="*/ 121 w 324"/>
              <a:gd name="T7" fmla="*/ 18 h 418"/>
              <a:gd name="T8" fmla="*/ 111 w 324"/>
              <a:gd name="T9" fmla="*/ 32 h 418"/>
              <a:gd name="T10" fmla="*/ 95 w 324"/>
              <a:gd name="T11" fmla="*/ 44 h 418"/>
              <a:gd name="T12" fmla="*/ 79 w 324"/>
              <a:gd name="T13" fmla="*/ 42 h 418"/>
              <a:gd name="T14" fmla="*/ 62 w 324"/>
              <a:gd name="T15" fmla="*/ 35 h 418"/>
              <a:gd name="T16" fmla="*/ 69 w 324"/>
              <a:gd name="T17" fmla="*/ 31 h 418"/>
              <a:gd name="T18" fmla="*/ 196 w 324"/>
              <a:gd name="T19" fmla="*/ 207 h 418"/>
              <a:gd name="T20" fmla="*/ 230 w 324"/>
              <a:gd name="T21" fmla="*/ 201 h 418"/>
              <a:gd name="T22" fmla="*/ 227 w 324"/>
              <a:gd name="T23" fmla="*/ 216 h 418"/>
              <a:gd name="T24" fmla="*/ 219 w 324"/>
              <a:gd name="T25" fmla="*/ 247 h 418"/>
              <a:gd name="T26" fmla="*/ 188 w 324"/>
              <a:gd name="T27" fmla="*/ 239 h 418"/>
              <a:gd name="T28" fmla="*/ 174 w 324"/>
              <a:gd name="T29" fmla="*/ 234 h 418"/>
              <a:gd name="T30" fmla="*/ 196 w 324"/>
              <a:gd name="T31" fmla="*/ 207 h 418"/>
              <a:gd name="T32" fmla="*/ 110 w 324"/>
              <a:gd name="T33" fmla="*/ 108 h 418"/>
              <a:gd name="T34" fmla="*/ 157 w 324"/>
              <a:gd name="T35" fmla="*/ 219 h 418"/>
              <a:gd name="T36" fmla="*/ 137 w 324"/>
              <a:gd name="T37" fmla="*/ 179 h 418"/>
              <a:gd name="T38" fmla="*/ 115 w 324"/>
              <a:gd name="T39" fmla="*/ 141 h 418"/>
              <a:gd name="T40" fmla="*/ 79 w 324"/>
              <a:gd name="T41" fmla="*/ 78 h 418"/>
              <a:gd name="T42" fmla="*/ 133 w 324"/>
              <a:gd name="T43" fmla="*/ 38 h 418"/>
              <a:gd name="T44" fmla="*/ 194 w 324"/>
              <a:gd name="T45" fmla="*/ 129 h 418"/>
              <a:gd name="T46" fmla="*/ 216 w 324"/>
              <a:gd name="T47" fmla="*/ 168 h 418"/>
              <a:gd name="T48" fmla="*/ 217 w 324"/>
              <a:gd name="T49" fmla="*/ 184 h 418"/>
              <a:gd name="T50" fmla="*/ 157 w 324"/>
              <a:gd name="T51" fmla="*/ 219 h 418"/>
              <a:gd name="T52" fmla="*/ 181 w 324"/>
              <a:gd name="T53" fmla="*/ 136 h 418"/>
              <a:gd name="T54" fmla="*/ 95 w 324"/>
              <a:gd name="T55" fmla="*/ 77 h 418"/>
              <a:gd name="T56" fmla="*/ 127 w 324"/>
              <a:gd name="T57" fmla="*/ 133 h 418"/>
              <a:gd name="T58" fmla="*/ 188 w 324"/>
              <a:gd name="T59" fmla="*/ 149 h 418"/>
              <a:gd name="T60" fmla="*/ 165 w 324"/>
              <a:gd name="T61" fmla="*/ 198 h 418"/>
              <a:gd name="T62" fmla="*/ 188 w 324"/>
              <a:gd name="T63" fmla="*/ 149 h 418"/>
              <a:gd name="T64" fmla="*/ 49 w 324"/>
              <a:gd name="T65" fmla="*/ 332 h 418"/>
              <a:gd name="T66" fmla="*/ 66 w 324"/>
              <a:gd name="T67" fmla="*/ 134 h 418"/>
              <a:gd name="T68" fmla="*/ 52 w 324"/>
              <a:gd name="T69" fmla="*/ 251 h 418"/>
              <a:gd name="T70" fmla="*/ 206 w 324"/>
              <a:gd name="T71" fmla="*/ 319 h 418"/>
              <a:gd name="T72" fmla="*/ 168 w 324"/>
              <a:gd name="T73" fmla="*/ 300 h 418"/>
              <a:gd name="T74" fmla="*/ 311 w 324"/>
              <a:gd name="T75" fmla="*/ 281 h 418"/>
              <a:gd name="T76" fmla="*/ 280 w 324"/>
              <a:gd name="T77" fmla="*/ 300 h 418"/>
              <a:gd name="T78" fmla="*/ 200 w 324"/>
              <a:gd name="T79" fmla="*/ 400 h 418"/>
              <a:gd name="T80" fmla="*/ 311 w 324"/>
              <a:gd name="T81" fmla="*/ 418 h 418"/>
              <a:gd name="T82" fmla="*/ 18 w 324"/>
              <a:gd name="T83" fmla="*/ 400 h 418"/>
              <a:gd name="T84" fmla="*/ 262 w 324"/>
              <a:gd name="T85" fmla="*/ 300 h 418"/>
              <a:gd name="T86" fmla="*/ 262 w 324"/>
              <a:gd name="T87" fmla="*/ 300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24" h="418">
                <a:moveTo>
                  <a:pt x="52" y="313"/>
                </a:moveTo>
                <a:cubicBezTo>
                  <a:pt x="81" y="313"/>
                  <a:pt x="81" y="270"/>
                  <a:pt x="52" y="270"/>
                </a:cubicBezTo>
                <a:cubicBezTo>
                  <a:pt x="23" y="270"/>
                  <a:pt x="23" y="313"/>
                  <a:pt x="52" y="313"/>
                </a:cubicBezTo>
                <a:close/>
                <a:moveTo>
                  <a:pt x="72" y="27"/>
                </a:moveTo>
                <a:cubicBezTo>
                  <a:pt x="104" y="9"/>
                  <a:pt x="104" y="9"/>
                  <a:pt x="104" y="9"/>
                </a:cubicBezTo>
                <a:cubicBezTo>
                  <a:pt x="106" y="8"/>
                  <a:pt x="108" y="7"/>
                  <a:pt x="109" y="8"/>
                </a:cubicBezTo>
                <a:cubicBezTo>
                  <a:pt x="114" y="5"/>
                  <a:pt x="114" y="5"/>
                  <a:pt x="114" y="5"/>
                </a:cubicBezTo>
                <a:cubicBezTo>
                  <a:pt x="122" y="0"/>
                  <a:pt x="129" y="13"/>
                  <a:pt x="121" y="18"/>
                </a:cubicBezTo>
                <a:cubicBezTo>
                  <a:pt x="113" y="22"/>
                  <a:pt x="113" y="22"/>
                  <a:pt x="113" y="22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11" y="34"/>
                  <a:pt x="109" y="36"/>
                  <a:pt x="107" y="37"/>
                </a:cubicBezTo>
                <a:cubicBezTo>
                  <a:pt x="95" y="44"/>
                  <a:pt x="95" y="44"/>
                  <a:pt x="95" y="44"/>
                </a:cubicBezTo>
                <a:cubicBezTo>
                  <a:pt x="93" y="45"/>
                  <a:pt x="91" y="46"/>
                  <a:pt x="89" y="45"/>
                </a:cubicBezTo>
                <a:cubicBezTo>
                  <a:pt x="79" y="42"/>
                  <a:pt x="79" y="42"/>
                  <a:pt x="79" y="42"/>
                </a:cubicBezTo>
                <a:cubicBezTo>
                  <a:pt x="70" y="48"/>
                  <a:pt x="70" y="48"/>
                  <a:pt x="70" y="48"/>
                </a:cubicBezTo>
                <a:cubicBezTo>
                  <a:pt x="61" y="52"/>
                  <a:pt x="54" y="40"/>
                  <a:pt x="62" y="35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29"/>
                  <a:pt x="71" y="28"/>
                  <a:pt x="72" y="27"/>
                </a:cubicBezTo>
                <a:close/>
                <a:moveTo>
                  <a:pt x="196" y="207"/>
                </a:moveTo>
                <a:cubicBezTo>
                  <a:pt x="226" y="189"/>
                  <a:pt x="226" y="189"/>
                  <a:pt x="226" y="189"/>
                </a:cubicBezTo>
                <a:cubicBezTo>
                  <a:pt x="228" y="193"/>
                  <a:pt x="230" y="197"/>
                  <a:pt x="230" y="201"/>
                </a:cubicBezTo>
                <a:cubicBezTo>
                  <a:pt x="238" y="204"/>
                  <a:pt x="249" y="206"/>
                  <a:pt x="246" y="215"/>
                </a:cubicBezTo>
                <a:cubicBezTo>
                  <a:pt x="243" y="223"/>
                  <a:pt x="234" y="218"/>
                  <a:pt x="227" y="216"/>
                </a:cubicBezTo>
                <a:cubicBezTo>
                  <a:pt x="225" y="221"/>
                  <a:pt x="222" y="226"/>
                  <a:pt x="217" y="230"/>
                </a:cubicBezTo>
                <a:cubicBezTo>
                  <a:pt x="220" y="234"/>
                  <a:pt x="226" y="242"/>
                  <a:pt x="219" y="247"/>
                </a:cubicBezTo>
                <a:cubicBezTo>
                  <a:pt x="211" y="251"/>
                  <a:pt x="207" y="242"/>
                  <a:pt x="205" y="237"/>
                </a:cubicBezTo>
                <a:cubicBezTo>
                  <a:pt x="199" y="239"/>
                  <a:pt x="193" y="240"/>
                  <a:pt x="188" y="239"/>
                </a:cubicBezTo>
                <a:cubicBezTo>
                  <a:pt x="187" y="245"/>
                  <a:pt x="186" y="256"/>
                  <a:pt x="177" y="254"/>
                </a:cubicBezTo>
                <a:cubicBezTo>
                  <a:pt x="168" y="253"/>
                  <a:pt x="172" y="242"/>
                  <a:pt x="174" y="234"/>
                </a:cubicBezTo>
                <a:cubicBezTo>
                  <a:pt x="171" y="231"/>
                  <a:pt x="168" y="228"/>
                  <a:pt x="165" y="225"/>
                </a:cubicBezTo>
                <a:cubicBezTo>
                  <a:pt x="196" y="207"/>
                  <a:pt x="196" y="207"/>
                  <a:pt x="196" y="207"/>
                </a:cubicBezTo>
                <a:close/>
                <a:moveTo>
                  <a:pt x="110" y="126"/>
                </a:moveTo>
                <a:cubicBezTo>
                  <a:pt x="122" y="126"/>
                  <a:pt x="122" y="108"/>
                  <a:pt x="110" y="108"/>
                </a:cubicBezTo>
                <a:cubicBezTo>
                  <a:pt x="98" y="108"/>
                  <a:pt x="98" y="126"/>
                  <a:pt x="110" y="126"/>
                </a:cubicBezTo>
                <a:close/>
                <a:moveTo>
                  <a:pt x="157" y="219"/>
                </a:moveTo>
                <a:cubicBezTo>
                  <a:pt x="150" y="223"/>
                  <a:pt x="139" y="212"/>
                  <a:pt x="152" y="205"/>
                </a:cubicBezTo>
                <a:cubicBezTo>
                  <a:pt x="137" y="179"/>
                  <a:pt x="137" y="179"/>
                  <a:pt x="137" y="179"/>
                </a:cubicBezTo>
                <a:cubicBezTo>
                  <a:pt x="125" y="186"/>
                  <a:pt x="118" y="173"/>
                  <a:pt x="130" y="166"/>
                </a:cubicBezTo>
                <a:cubicBezTo>
                  <a:pt x="115" y="141"/>
                  <a:pt x="115" y="141"/>
                  <a:pt x="115" y="141"/>
                </a:cubicBezTo>
                <a:cubicBezTo>
                  <a:pt x="92" y="145"/>
                  <a:pt x="77" y="119"/>
                  <a:pt x="92" y="101"/>
                </a:cubicBezTo>
                <a:cubicBezTo>
                  <a:pt x="79" y="78"/>
                  <a:pt x="79" y="78"/>
                  <a:pt x="79" y="78"/>
                </a:cubicBezTo>
                <a:cubicBezTo>
                  <a:pt x="77" y="74"/>
                  <a:pt x="78" y="70"/>
                  <a:pt x="81" y="68"/>
                </a:cubicBezTo>
                <a:cubicBezTo>
                  <a:pt x="133" y="38"/>
                  <a:pt x="133" y="38"/>
                  <a:pt x="133" y="38"/>
                </a:cubicBezTo>
                <a:cubicBezTo>
                  <a:pt x="136" y="36"/>
                  <a:pt x="141" y="37"/>
                  <a:pt x="143" y="41"/>
                </a:cubicBezTo>
                <a:cubicBezTo>
                  <a:pt x="194" y="129"/>
                  <a:pt x="194" y="129"/>
                  <a:pt x="194" y="129"/>
                </a:cubicBezTo>
                <a:cubicBezTo>
                  <a:pt x="205" y="122"/>
                  <a:pt x="213" y="135"/>
                  <a:pt x="201" y="142"/>
                </a:cubicBezTo>
                <a:cubicBezTo>
                  <a:pt x="216" y="168"/>
                  <a:pt x="216" y="168"/>
                  <a:pt x="216" y="168"/>
                </a:cubicBezTo>
                <a:cubicBezTo>
                  <a:pt x="229" y="161"/>
                  <a:pt x="233" y="175"/>
                  <a:pt x="226" y="179"/>
                </a:cubicBezTo>
                <a:cubicBezTo>
                  <a:pt x="217" y="184"/>
                  <a:pt x="217" y="184"/>
                  <a:pt x="217" y="184"/>
                </a:cubicBezTo>
                <a:cubicBezTo>
                  <a:pt x="217" y="184"/>
                  <a:pt x="217" y="184"/>
                  <a:pt x="217" y="184"/>
                </a:cubicBezTo>
                <a:cubicBezTo>
                  <a:pt x="157" y="219"/>
                  <a:pt x="157" y="219"/>
                  <a:pt x="157" y="219"/>
                </a:cubicBezTo>
                <a:close/>
                <a:moveTo>
                  <a:pt x="142" y="159"/>
                </a:moveTo>
                <a:cubicBezTo>
                  <a:pt x="181" y="136"/>
                  <a:pt x="181" y="136"/>
                  <a:pt x="181" y="136"/>
                </a:cubicBezTo>
                <a:cubicBezTo>
                  <a:pt x="134" y="55"/>
                  <a:pt x="134" y="55"/>
                  <a:pt x="134" y="55"/>
                </a:cubicBezTo>
                <a:cubicBezTo>
                  <a:pt x="95" y="77"/>
                  <a:pt x="95" y="77"/>
                  <a:pt x="95" y="77"/>
                </a:cubicBezTo>
                <a:cubicBezTo>
                  <a:pt x="105" y="94"/>
                  <a:pt x="105" y="94"/>
                  <a:pt x="105" y="94"/>
                </a:cubicBezTo>
                <a:cubicBezTo>
                  <a:pt x="127" y="89"/>
                  <a:pt x="143" y="116"/>
                  <a:pt x="127" y="133"/>
                </a:cubicBezTo>
                <a:cubicBezTo>
                  <a:pt x="142" y="159"/>
                  <a:pt x="142" y="159"/>
                  <a:pt x="142" y="159"/>
                </a:cubicBezTo>
                <a:close/>
                <a:moveTo>
                  <a:pt x="188" y="149"/>
                </a:moveTo>
                <a:cubicBezTo>
                  <a:pt x="150" y="171"/>
                  <a:pt x="150" y="171"/>
                  <a:pt x="150" y="171"/>
                </a:cubicBezTo>
                <a:cubicBezTo>
                  <a:pt x="165" y="198"/>
                  <a:pt x="165" y="198"/>
                  <a:pt x="165" y="198"/>
                </a:cubicBezTo>
                <a:cubicBezTo>
                  <a:pt x="203" y="175"/>
                  <a:pt x="203" y="175"/>
                  <a:pt x="203" y="175"/>
                </a:cubicBezTo>
                <a:cubicBezTo>
                  <a:pt x="188" y="149"/>
                  <a:pt x="188" y="149"/>
                  <a:pt x="188" y="149"/>
                </a:cubicBezTo>
                <a:close/>
                <a:moveTo>
                  <a:pt x="109" y="400"/>
                </a:moveTo>
                <a:cubicBezTo>
                  <a:pt x="86" y="379"/>
                  <a:pt x="65" y="356"/>
                  <a:pt x="49" y="332"/>
                </a:cubicBezTo>
                <a:cubicBezTo>
                  <a:pt x="16" y="329"/>
                  <a:pt x="0" y="289"/>
                  <a:pt x="22" y="265"/>
                </a:cubicBezTo>
                <a:cubicBezTo>
                  <a:pt x="15" y="222"/>
                  <a:pt x="26" y="178"/>
                  <a:pt x="66" y="134"/>
                </a:cubicBezTo>
                <a:cubicBezTo>
                  <a:pt x="79" y="121"/>
                  <a:pt x="96" y="140"/>
                  <a:pt x="86" y="150"/>
                </a:cubicBezTo>
                <a:cubicBezTo>
                  <a:pt x="54" y="185"/>
                  <a:pt x="46" y="219"/>
                  <a:pt x="52" y="251"/>
                </a:cubicBezTo>
                <a:cubicBezTo>
                  <a:pt x="85" y="251"/>
                  <a:pt x="104" y="289"/>
                  <a:pt x="84" y="315"/>
                </a:cubicBezTo>
                <a:cubicBezTo>
                  <a:pt x="117" y="353"/>
                  <a:pt x="163" y="375"/>
                  <a:pt x="206" y="319"/>
                </a:cubicBezTo>
                <a:cubicBezTo>
                  <a:pt x="203" y="313"/>
                  <a:pt x="200" y="307"/>
                  <a:pt x="200" y="300"/>
                </a:cubicBezTo>
                <a:cubicBezTo>
                  <a:pt x="168" y="300"/>
                  <a:pt x="168" y="300"/>
                  <a:pt x="168" y="300"/>
                </a:cubicBezTo>
                <a:cubicBezTo>
                  <a:pt x="156" y="300"/>
                  <a:pt x="156" y="281"/>
                  <a:pt x="168" y="281"/>
                </a:cubicBezTo>
                <a:cubicBezTo>
                  <a:pt x="311" y="281"/>
                  <a:pt x="311" y="281"/>
                  <a:pt x="311" y="281"/>
                </a:cubicBezTo>
                <a:cubicBezTo>
                  <a:pt x="324" y="281"/>
                  <a:pt x="324" y="300"/>
                  <a:pt x="311" y="300"/>
                </a:cubicBezTo>
                <a:cubicBezTo>
                  <a:pt x="280" y="300"/>
                  <a:pt x="280" y="300"/>
                  <a:pt x="280" y="300"/>
                </a:cubicBezTo>
                <a:cubicBezTo>
                  <a:pt x="278" y="331"/>
                  <a:pt x="247" y="337"/>
                  <a:pt x="247" y="337"/>
                </a:cubicBezTo>
                <a:cubicBezTo>
                  <a:pt x="200" y="400"/>
                  <a:pt x="200" y="400"/>
                  <a:pt x="200" y="400"/>
                </a:cubicBezTo>
                <a:cubicBezTo>
                  <a:pt x="311" y="400"/>
                  <a:pt x="311" y="400"/>
                  <a:pt x="311" y="400"/>
                </a:cubicBezTo>
                <a:cubicBezTo>
                  <a:pt x="324" y="400"/>
                  <a:pt x="324" y="418"/>
                  <a:pt x="311" y="418"/>
                </a:cubicBezTo>
                <a:cubicBezTo>
                  <a:pt x="18" y="418"/>
                  <a:pt x="18" y="418"/>
                  <a:pt x="18" y="418"/>
                </a:cubicBezTo>
                <a:cubicBezTo>
                  <a:pt x="6" y="418"/>
                  <a:pt x="6" y="400"/>
                  <a:pt x="18" y="400"/>
                </a:cubicBezTo>
                <a:cubicBezTo>
                  <a:pt x="109" y="400"/>
                  <a:pt x="109" y="400"/>
                  <a:pt x="109" y="400"/>
                </a:cubicBezTo>
                <a:close/>
                <a:moveTo>
                  <a:pt x="262" y="300"/>
                </a:moveTo>
                <a:cubicBezTo>
                  <a:pt x="218" y="300"/>
                  <a:pt x="218" y="300"/>
                  <a:pt x="218" y="300"/>
                </a:cubicBezTo>
                <a:cubicBezTo>
                  <a:pt x="221" y="325"/>
                  <a:pt x="258" y="325"/>
                  <a:pt x="262" y="300"/>
                </a:cubicBezTo>
                <a:close/>
              </a:path>
            </a:pathLst>
          </a:custGeom>
          <a:solidFill>
            <a:srgbClr val="006666"/>
          </a:solidFill>
          <a:ln>
            <a:noFill/>
          </a:ln>
          <a:extLst/>
        </p:spPr>
        <p:txBody>
          <a:bodyPr vert="horz" wrap="square" lIns="68750" tIns="34375" rIns="68750" bIns="34375" numCol="1" anchor="t" anchorCtr="0" compatLnSpc="1">
            <a:prstTxWarp prst="textNoShape">
              <a:avLst/>
            </a:prstTxWarp>
          </a:bodyPr>
          <a:lstStyle/>
          <a:p>
            <a:endParaRPr lang="en-US" sz="1353" dirty="0">
              <a:solidFill>
                <a:prstClr val="black"/>
              </a:solidFill>
            </a:endParaRPr>
          </a:p>
        </p:txBody>
      </p:sp>
      <p:sp>
        <p:nvSpPr>
          <p:cNvPr id="22" name="Freeform 21"/>
          <p:cNvSpPr>
            <a:spLocks noChangeAspect="1" noEditPoints="1"/>
          </p:cNvSpPr>
          <p:nvPr/>
        </p:nvSpPr>
        <p:spPr bwMode="auto">
          <a:xfrm>
            <a:off x="6454233" y="2431666"/>
            <a:ext cx="458271" cy="439108"/>
          </a:xfrm>
          <a:custGeom>
            <a:avLst/>
            <a:gdLst>
              <a:gd name="T0" fmla="*/ 153 w 908"/>
              <a:gd name="T1" fmla="*/ 694 h 865"/>
              <a:gd name="T2" fmla="*/ 104 w 908"/>
              <a:gd name="T3" fmla="*/ 591 h 865"/>
              <a:gd name="T4" fmla="*/ 104 w 908"/>
              <a:gd name="T5" fmla="*/ 563 h 865"/>
              <a:gd name="T6" fmla="*/ 153 w 908"/>
              <a:gd name="T7" fmla="*/ 461 h 865"/>
              <a:gd name="T8" fmla="*/ 153 w 908"/>
              <a:gd name="T9" fmla="*/ 383 h 865"/>
              <a:gd name="T10" fmla="*/ 104 w 908"/>
              <a:gd name="T11" fmla="*/ 280 h 865"/>
              <a:gd name="T12" fmla="*/ 104 w 908"/>
              <a:gd name="T13" fmla="*/ 251 h 865"/>
              <a:gd name="T14" fmla="*/ 153 w 908"/>
              <a:gd name="T15" fmla="*/ 156 h 865"/>
              <a:gd name="T16" fmla="*/ 265 w 908"/>
              <a:gd name="T17" fmla="*/ 65 h 865"/>
              <a:gd name="T18" fmla="*/ 262 w 908"/>
              <a:gd name="T19" fmla="*/ 745 h 865"/>
              <a:gd name="T20" fmla="*/ 247 w 908"/>
              <a:gd name="T21" fmla="*/ 773 h 865"/>
              <a:gd name="T22" fmla="*/ 222 w 908"/>
              <a:gd name="T23" fmla="*/ 792 h 865"/>
              <a:gd name="T24" fmla="*/ 190 w 908"/>
              <a:gd name="T25" fmla="*/ 799 h 865"/>
              <a:gd name="T26" fmla="*/ 157 w 908"/>
              <a:gd name="T27" fmla="*/ 795 h 865"/>
              <a:gd name="T28" fmla="*/ 130 w 908"/>
              <a:gd name="T29" fmla="*/ 780 h 865"/>
              <a:gd name="T30" fmla="*/ 111 w 908"/>
              <a:gd name="T31" fmla="*/ 756 h 865"/>
              <a:gd name="T32" fmla="*/ 104 w 908"/>
              <a:gd name="T33" fmla="*/ 724 h 865"/>
              <a:gd name="T34" fmla="*/ 0 w 908"/>
              <a:gd name="T35" fmla="*/ 65 h 865"/>
              <a:gd name="T36" fmla="*/ 38 w 908"/>
              <a:gd name="T37" fmla="*/ 724 h 865"/>
              <a:gd name="T38" fmla="*/ 45 w 908"/>
              <a:gd name="T39" fmla="*/ 768 h 865"/>
              <a:gd name="T40" fmla="*/ 65 w 908"/>
              <a:gd name="T41" fmla="*/ 807 h 865"/>
              <a:gd name="T42" fmla="*/ 96 w 908"/>
              <a:gd name="T43" fmla="*/ 837 h 865"/>
              <a:gd name="T44" fmla="*/ 134 w 908"/>
              <a:gd name="T45" fmla="*/ 857 h 865"/>
              <a:gd name="T46" fmla="*/ 179 w 908"/>
              <a:gd name="T47" fmla="*/ 865 h 865"/>
              <a:gd name="T48" fmla="*/ 221 w 908"/>
              <a:gd name="T49" fmla="*/ 861 h 865"/>
              <a:gd name="T50" fmla="*/ 261 w 908"/>
              <a:gd name="T51" fmla="*/ 845 h 865"/>
              <a:gd name="T52" fmla="*/ 295 w 908"/>
              <a:gd name="T53" fmla="*/ 818 h 865"/>
              <a:gd name="T54" fmla="*/ 319 w 908"/>
              <a:gd name="T55" fmla="*/ 782 h 865"/>
              <a:gd name="T56" fmla="*/ 330 w 908"/>
              <a:gd name="T57" fmla="*/ 739 h 865"/>
              <a:gd name="T58" fmla="*/ 369 w 908"/>
              <a:gd name="T59" fmla="*/ 65 h 865"/>
              <a:gd name="T60" fmla="*/ 0 w 908"/>
              <a:gd name="T61" fmla="*/ 65 h 865"/>
              <a:gd name="T62" fmla="*/ 643 w 908"/>
              <a:gd name="T63" fmla="*/ 65 h 865"/>
              <a:gd name="T64" fmla="*/ 643 w 908"/>
              <a:gd name="T65" fmla="*/ 314 h 865"/>
              <a:gd name="T66" fmla="*/ 539 w 908"/>
              <a:gd name="T67" fmla="*/ 0 h 865"/>
              <a:gd name="T68" fmla="*/ 577 w 908"/>
              <a:gd name="T69" fmla="*/ 724 h 865"/>
              <a:gd name="T70" fmla="*/ 584 w 908"/>
              <a:gd name="T71" fmla="*/ 768 h 865"/>
              <a:gd name="T72" fmla="*/ 604 w 908"/>
              <a:gd name="T73" fmla="*/ 807 h 865"/>
              <a:gd name="T74" fmla="*/ 635 w 908"/>
              <a:gd name="T75" fmla="*/ 837 h 865"/>
              <a:gd name="T76" fmla="*/ 673 w 908"/>
              <a:gd name="T77" fmla="*/ 857 h 865"/>
              <a:gd name="T78" fmla="*/ 718 w 908"/>
              <a:gd name="T79" fmla="*/ 865 h 865"/>
              <a:gd name="T80" fmla="*/ 760 w 908"/>
              <a:gd name="T81" fmla="*/ 861 h 865"/>
              <a:gd name="T82" fmla="*/ 800 w 908"/>
              <a:gd name="T83" fmla="*/ 845 h 865"/>
              <a:gd name="T84" fmla="*/ 834 w 908"/>
              <a:gd name="T85" fmla="*/ 818 h 865"/>
              <a:gd name="T86" fmla="*/ 858 w 908"/>
              <a:gd name="T87" fmla="*/ 782 h 865"/>
              <a:gd name="T88" fmla="*/ 869 w 908"/>
              <a:gd name="T89" fmla="*/ 739 h 865"/>
              <a:gd name="T90" fmla="*/ 908 w 908"/>
              <a:gd name="T91" fmla="*/ 65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08" h="865">
                <a:moveTo>
                  <a:pt x="104" y="694"/>
                </a:moveTo>
                <a:lnTo>
                  <a:pt x="104" y="694"/>
                </a:lnTo>
                <a:lnTo>
                  <a:pt x="153" y="694"/>
                </a:lnTo>
                <a:lnTo>
                  <a:pt x="153" y="666"/>
                </a:lnTo>
                <a:lnTo>
                  <a:pt x="104" y="666"/>
                </a:lnTo>
                <a:lnTo>
                  <a:pt x="104" y="591"/>
                </a:lnTo>
                <a:lnTo>
                  <a:pt x="153" y="591"/>
                </a:lnTo>
                <a:lnTo>
                  <a:pt x="153" y="563"/>
                </a:lnTo>
                <a:lnTo>
                  <a:pt x="104" y="563"/>
                </a:lnTo>
                <a:lnTo>
                  <a:pt x="104" y="489"/>
                </a:lnTo>
                <a:lnTo>
                  <a:pt x="153" y="489"/>
                </a:lnTo>
                <a:lnTo>
                  <a:pt x="153" y="461"/>
                </a:lnTo>
                <a:lnTo>
                  <a:pt x="104" y="461"/>
                </a:lnTo>
                <a:lnTo>
                  <a:pt x="104" y="383"/>
                </a:lnTo>
                <a:lnTo>
                  <a:pt x="153" y="383"/>
                </a:lnTo>
                <a:lnTo>
                  <a:pt x="153" y="354"/>
                </a:lnTo>
                <a:lnTo>
                  <a:pt x="104" y="354"/>
                </a:lnTo>
                <a:lnTo>
                  <a:pt x="104" y="280"/>
                </a:lnTo>
                <a:lnTo>
                  <a:pt x="153" y="280"/>
                </a:lnTo>
                <a:lnTo>
                  <a:pt x="153" y="251"/>
                </a:lnTo>
                <a:lnTo>
                  <a:pt x="104" y="251"/>
                </a:lnTo>
                <a:lnTo>
                  <a:pt x="104" y="184"/>
                </a:lnTo>
                <a:lnTo>
                  <a:pt x="153" y="184"/>
                </a:lnTo>
                <a:lnTo>
                  <a:pt x="153" y="156"/>
                </a:lnTo>
                <a:lnTo>
                  <a:pt x="104" y="156"/>
                </a:lnTo>
                <a:lnTo>
                  <a:pt x="104" y="65"/>
                </a:lnTo>
                <a:lnTo>
                  <a:pt x="265" y="65"/>
                </a:lnTo>
                <a:lnTo>
                  <a:pt x="265" y="724"/>
                </a:lnTo>
                <a:lnTo>
                  <a:pt x="264" y="735"/>
                </a:lnTo>
                <a:lnTo>
                  <a:pt x="262" y="745"/>
                </a:lnTo>
                <a:lnTo>
                  <a:pt x="258" y="756"/>
                </a:lnTo>
                <a:lnTo>
                  <a:pt x="253" y="765"/>
                </a:lnTo>
                <a:lnTo>
                  <a:pt x="247" y="773"/>
                </a:lnTo>
                <a:lnTo>
                  <a:pt x="240" y="780"/>
                </a:lnTo>
                <a:lnTo>
                  <a:pt x="231" y="787"/>
                </a:lnTo>
                <a:lnTo>
                  <a:pt x="222" y="792"/>
                </a:lnTo>
                <a:lnTo>
                  <a:pt x="212" y="795"/>
                </a:lnTo>
                <a:lnTo>
                  <a:pt x="202" y="798"/>
                </a:lnTo>
                <a:lnTo>
                  <a:pt x="190" y="799"/>
                </a:lnTo>
                <a:lnTo>
                  <a:pt x="179" y="799"/>
                </a:lnTo>
                <a:lnTo>
                  <a:pt x="168" y="798"/>
                </a:lnTo>
                <a:lnTo>
                  <a:pt x="157" y="795"/>
                </a:lnTo>
                <a:lnTo>
                  <a:pt x="147" y="792"/>
                </a:lnTo>
                <a:lnTo>
                  <a:pt x="138" y="787"/>
                </a:lnTo>
                <a:lnTo>
                  <a:pt x="130" y="780"/>
                </a:lnTo>
                <a:lnTo>
                  <a:pt x="122" y="773"/>
                </a:lnTo>
                <a:lnTo>
                  <a:pt x="116" y="765"/>
                </a:lnTo>
                <a:lnTo>
                  <a:pt x="111" y="756"/>
                </a:lnTo>
                <a:lnTo>
                  <a:pt x="107" y="745"/>
                </a:lnTo>
                <a:lnTo>
                  <a:pt x="104" y="735"/>
                </a:lnTo>
                <a:lnTo>
                  <a:pt x="104" y="724"/>
                </a:lnTo>
                <a:lnTo>
                  <a:pt x="104" y="694"/>
                </a:lnTo>
                <a:lnTo>
                  <a:pt x="104" y="694"/>
                </a:lnTo>
                <a:close/>
                <a:moveTo>
                  <a:pt x="0" y="65"/>
                </a:moveTo>
                <a:lnTo>
                  <a:pt x="0" y="65"/>
                </a:lnTo>
                <a:lnTo>
                  <a:pt x="38" y="65"/>
                </a:lnTo>
                <a:lnTo>
                  <a:pt x="38" y="724"/>
                </a:lnTo>
                <a:lnTo>
                  <a:pt x="39" y="739"/>
                </a:lnTo>
                <a:lnTo>
                  <a:pt x="41" y="754"/>
                </a:lnTo>
                <a:lnTo>
                  <a:pt x="45" y="768"/>
                </a:lnTo>
                <a:lnTo>
                  <a:pt x="51" y="782"/>
                </a:lnTo>
                <a:lnTo>
                  <a:pt x="57" y="795"/>
                </a:lnTo>
                <a:lnTo>
                  <a:pt x="65" y="807"/>
                </a:lnTo>
                <a:lnTo>
                  <a:pt x="74" y="818"/>
                </a:lnTo>
                <a:lnTo>
                  <a:pt x="84" y="828"/>
                </a:lnTo>
                <a:lnTo>
                  <a:pt x="96" y="837"/>
                </a:lnTo>
                <a:lnTo>
                  <a:pt x="108" y="845"/>
                </a:lnTo>
                <a:lnTo>
                  <a:pt x="121" y="852"/>
                </a:lnTo>
                <a:lnTo>
                  <a:pt x="134" y="857"/>
                </a:lnTo>
                <a:lnTo>
                  <a:pt x="148" y="861"/>
                </a:lnTo>
                <a:lnTo>
                  <a:pt x="163" y="864"/>
                </a:lnTo>
                <a:lnTo>
                  <a:pt x="179" y="865"/>
                </a:lnTo>
                <a:lnTo>
                  <a:pt x="190" y="865"/>
                </a:lnTo>
                <a:lnTo>
                  <a:pt x="206" y="864"/>
                </a:lnTo>
                <a:lnTo>
                  <a:pt x="221" y="861"/>
                </a:lnTo>
                <a:lnTo>
                  <a:pt x="235" y="857"/>
                </a:lnTo>
                <a:lnTo>
                  <a:pt x="249" y="852"/>
                </a:lnTo>
                <a:lnTo>
                  <a:pt x="261" y="845"/>
                </a:lnTo>
                <a:lnTo>
                  <a:pt x="273" y="837"/>
                </a:lnTo>
                <a:lnTo>
                  <a:pt x="285" y="828"/>
                </a:lnTo>
                <a:lnTo>
                  <a:pt x="295" y="818"/>
                </a:lnTo>
                <a:lnTo>
                  <a:pt x="304" y="807"/>
                </a:lnTo>
                <a:lnTo>
                  <a:pt x="312" y="795"/>
                </a:lnTo>
                <a:lnTo>
                  <a:pt x="319" y="782"/>
                </a:lnTo>
                <a:lnTo>
                  <a:pt x="324" y="768"/>
                </a:lnTo>
                <a:lnTo>
                  <a:pt x="328" y="754"/>
                </a:lnTo>
                <a:lnTo>
                  <a:pt x="330" y="739"/>
                </a:lnTo>
                <a:lnTo>
                  <a:pt x="331" y="724"/>
                </a:lnTo>
                <a:lnTo>
                  <a:pt x="331" y="65"/>
                </a:lnTo>
                <a:lnTo>
                  <a:pt x="369" y="65"/>
                </a:lnTo>
                <a:lnTo>
                  <a:pt x="369" y="0"/>
                </a:lnTo>
                <a:lnTo>
                  <a:pt x="0" y="0"/>
                </a:lnTo>
                <a:lnTo>
                  <a:pt x="0" y="65"/>
                </a:lnTo>
                <a:lnTo>
                  <a:pt x="0" y="65"/>
                </a:lnTo>
                <a:close/>
                <a:moveTo>
                  <a:pt x="643" y="65"/>
                </a:moveTo>
                <a:lnTo>
                  <a:pt x="643" y="65"/>
                </a:lnTo>
                <a:lnTo>
                  <a:pt x="804" y="65"/>
                </a:lnTo>
                <a:lnTo>
                  <a:pt x="804" y="314"/>
                </a:lnTo>
                <a:lnTo>
                  <a:pt x="643" y="314"/>
                </a:lnTo>
                <a:lnTo>
                  <a:pt x="643" y="65"/>
                </a:lnTo>
                <a:close/>
                <a:moveTo>
                  <a:pt x="539" y="0"/>
                </a:moveTo>
                <a:lnTo>
                  <a:pt x="539" y="0"/>
                </a:lnTo>
                <a:lnTo>
                  <a:pt x="539" y="65"/>
                </a:lnTo>
                <a:lnTo>
                  <a:pt x="577" y="65"/>
                </a:lnTo>
                <a:lnTo>
                  <a:pt x="577" y="724"/>
                </a:lnTo>
                <a:lnTo>
                  <a:pt x="578" y="739"/>
                </a:lnTo>
                <a:lnTo>
                  <a:pt x="580" y="754"/>
                </a:lnTo>
                <a:lnTo>
                  <a:pt x="584" y="768"/>
                </a:lnTo>
                <a:lnTo>
                  <a:pt x="590" y="782"/>
                </a:lnTo>
                <a:lnTo>
                  <a:pt x="596" y="795"/>
                </a:lnTo>
                <a:lnTo>
                  <a:pt x="604" y="807"/>
                </a:lnTo>
                <a:lnTo>
                  <a:pt x="613" y="818"/>
                </a:lnTo>
                <a:lnTo>
                  <a:pt x="623" y="828"/>
                </a:lnTo>
                <a:lnTo>
                  <a:pt x="635" y="837"/>
                </a:lnTo>
                <a:lnTo>
                  <a:pt x="647" y="845"/>
                </a:lnTo>
                <a:lnTo>
                  <a:pt x="660" y="852"/>
                </a:lnTo>
                <a:lnTo>
                  <a:pt x="673" y="857"/>
                </a:lnTo>
                <a:lnTo>
                  <a:pt x="688" y="861"/>
                </a:lnTo>
                <a:lnTo>
                  <a:pt x="702" y="864"/>
                </a:lnTo>
                <a:lnTo>
                  <a:pt x="718" y="865"/>
                </a:lnTo>
                <a:lnTo>
                  <a:pt x="729" y="865"/>
                </a:lnTo>
                <a:lnTo>
                  <a:pt x="745" y="864"/>
                </a:lnTo>
                <a:lnTo>
                  <a:pt x="760" y="861"/>
                </a:lnTo>
                <a:lnTo>
                  <a:pt x="774" y="857"/>
                </a:lnTo>
                <a:lnTo>
                  <a:pt x="788" y="852"/>
                </a:lnTo>
                <a:lnTo>
                  <a:pt x="800" y="845"/>
                </a:lnTo>
                <a:lnTo>
                  <a:pt x="812" y="837"/>
                </a:lnTo>
                <a:lnTo>
                  <a:pt x="824" y="828"/>
                </a:lnTo>
                <a:lnTo>
                  <a:pt x="834" y="818"/>
                </a:lnTo>
                <a:lnTo>
                  <a:pt x="843" y="807"/>
                </a:lnTo>
                <a:lnTo>
                  <a:pt x="851" y="795"/>
                </a:lnTo>
                <a:lnTo>
                  <a:pt x="858" y="782"/>
                </a:lnTo>
                <a:lnTo>
                  <a:pt x="863" y="768"/>
                </a:lnTo>
                <a:lnTo>
                  <a:pt x="867" y="754"/>
                </a:lnTo>
                <a:lnTo>
                  <a:pt x="869" y="739"/>
                </a:lnTo>
                <a:lnTo>
                  <a:pt x="870" y="724"/>
                </a:lnTo>
                <a:lnTo>
                  <a:pt x="870" y="65"/>
                </a:lnTo>
                <a:lnTo>
                  <a:pt x="908" y="65"/>
                </a:lnTo>
                <a:lnTo>
                  <a:pt x="908" y="0"/>
                </a:lnTo>
                <a:lnTo>
                  <a:pt x="539" y="0"/>
                </a:lnTo>
                <a:close/>
              </a:path>
            </a:pathLst>
          </a:custGeom>
          <a:solidFill>
            <a:srgbClr val="00666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213889" y="2773851"/>
            <a:ext cx="438204" cy="599605"/>
            <a:chOff x="557213" y="1989138"/>
            <a:chExt cx="892175" cy="1220787"/>
          </a:xfrm>
          <a:solidFill>
            <a:srgbClr val="006666"/>
          </a:solidFill>
        </p:grpSpPr>
        <p:sp>
          <p:nvSpPr>
            <p:cNvPr id="24" name="Freeform 49"/>
            <p:cNvSpPr>
              <a:spLocks noEditPoints="1"/>
            </p:cNvSpPr>
            <p:nvPr/>
          </p:nvSpPr>
          <p:spPr bwMode="auto">
            <a:xfrm>
              <a:off x="557213" y="2079625"/>
              <a:ext cx="892175" cy="1130300"/>
            </a:xfrm>
            <a:custGeom>
              <a:avLst/>
              <a:gdLst>
                <a:gd name="T0" fmla="*/ 170 w 189"/>
                <a:gd name="T1" fmla="*/ 0 h 240"/>
                <a:gd name="T2" fmla="*/ 119 w 189"/>
                <a:gd name="T3" fmla="*/ 0 h 240"/>
                <a:gd name="T4" fmla="*/ 121 w 189"/>
                <a:gd name="T5" fmla="*/ 8 h 240"/>
                <a:gd name="T6" fmla="*/ 125 w 189"/>
                <a:gd name="T7" fmla="*/ 13 h 240"/>
                <a:gd name="T8" fmla="*/ 141 w 189"/>
                <a:gd name="T9" fmla="*/ 17 h 240"/>
                <a:gd name="T10" fmla="*/ 142 w 189"/>
                <a:gd name="T11" fmla="*/ 17 h 240"/>
                <a:gd name="T12" fmla="*/ 145 w 189"/>
                <a:gd name="T13" fmla="*/ 18 h 240"/>
                <a:gd name="T14" fmla="*/ 167 w 189"/>
                <a:gd name="T15" fmla="*/ 18 h 240"/>
                <a:gd name="T16" fmla="*/ 167 w 189"/>
                <a:gd name="T17" fmla="*/ 179 h 240"/>
                <a:gd name="T18" fmla="*/ 143 w 189"/>
                <a:gd name="T19" fmla="*/ 179 h 240"/>
                <a:gd name="T20" fmla="*/ 124 w 189"/>
                <a:gd name="T21" fmla="*/ 198 h 240"/>
                <a:gd name="T22" fmla="*/ 124 w 189"/>
                <a:gd name="T23" fmla="*/ 222 h 240"/>
                <a:gd name="T24" fmla="*/ 19 w 189"/>
                <a:gd name="T25" fmla="*/ 222 h 240"/>
                <a:gd name="T26" fmla="*/ 19 w 189"/>
                <a:gd name="T27" fmla="*/ 18 h 240"/>
                <a:gd name="T28" fmla="*/ 45 w 189"/>
                <a:gd name="T29" fmla="*/ 18 h 240"/>
                <a:gd name="T30" fmla="*/ 48 w 189"/>
                <a:gd name="T31" fmla="*/ 17 h 240"/>
                <a:gd name="T32" fmla="*/ 49 w 189"/>
                <a:gd name="T33" fmla="*/ 17 h 240"/>
                <a:gd name="T34" fmla="*/ 49 w 189"/>
                <a:gd name="T35" fmla="*/ 17 h 240"/>
                <a:gd name="T36" fmla="*/ 63 w 189"/>
                <a:gd name="T37" fmla="*/ 15 h 240"/>
                <a:gd name="T38" fmla="*/ 70 w 189"/>
                <a:gd name="T39" fmla="*/ 8 h 240"/>
                <a:gd name="T40" fmla="*/ 71 w 189"/>
                <a:gd name="T41" fmla="*/ 0 h 240"/>
                <a:gd name="T42" fmla="*/ 20 w 189"/>
                <a:gd name="T43" fmla="*/ 0 h 240"/>
                <a:gd name="T44" fmla="*/ 0 w 189"/>
                <a:gd name="T45" fmla="*/ 22 h 240"/>
                <a:gd name="T46" fmla="*/ 0 w 189"/>
                <a:gd name="T47" fmla="*/ 218 h 240"/>
                <a:gd name="T48" fmla="*/ 20 w 189"/>
                <a:gd name="T49" fmla="*/ 240 h 240"/>
                <a:gd name="T50" fmla="*/ 170 w 189"/>
                <a:gd name="T51" fmla="*/ 240 h 240"/>
                <a:gd name="T52" fmla="*/ 189 w 189"/>
                <a:gd name="T53" fmla="*/ 218 h 240"/>
                <a:gd name="T54" fmla="*/ 189 w 189"/>
                <a:gd name="T55" fmla="*/ 22 h 240"/>
                <a:gd name="T56" fmla="*/ 170 w 189"/>
                <a:gd name="T57" fmla="*/ 0 h 240"/>
                <a:gd name="T58" fmla="*/ 132 w 189"/>
                <a:gd name="T59" fmla="*/ 225 h 240"/>
                <a:gd name="T60" fmla="*/ 132 w 189"/>
                <a:gd name="T61" fmla="*/ 199 h 240"/>
                <a:gd name="T62" fmla="*/ 144 w 189"/>
                <a:gd name="T63" fmla="*/ 187 h 240"/>
                <a:gd name="T64" fmla="*/ 170 w 189"/>
                <a:gd name="T65" fmla="*/ 187 h 240"/>
                <a:gd name="T66" fmla="*/ 132 w 189"/>
                <a:gd name="T67" fmla="*/ 225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9" h="240">
                  <a:moveTo>
                    <a:pt x="17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0" y="3"/>
                    <a:pt x="120" y="6"/>
                    <a:pt x="121" y="8"/>
                  </a:cubicBezTo>
                  <a:cubicBezTo>
                    <a:pt x="122" y="10"/>
                    <a:pt x="123" y="11"/>
                    <a:pt x="125" y="13"/>
                  </a:cubicBezTo>
                  <a:cubicBezTo>
                    <a:pt x="128" y="16"/>
                    <a:pt x="134" y="17"/>
                    <a:pt x="141" y="17"/>
                  </a:cubicBezTo>
                  <a:cubicBezTo>
                    <a:pt x="142" y="17"/>
                    <a:pt x="142" y="17"/>
                    <a:pt x="142" y="17"/>
                  </a:cubicBezTo>
                  <a:cubicBezTo>
                    <a:pt x="143" y="17"/>
                    <a:pt x="144" y="17"/>
                    <a:pt x="145" y="18"/>
                  </a:cubicBezTo>
                  <a:cubicBezTo>
                    <a:pt x="167" y="18"/>
                    <a:pt x="167" y="18"/>
                    <a:pt x="167" y="18"/>
                  </a:cubicBezTo>
                  <a:cubicBezTo>
                    <a:pt x="167" y="179"/>
                    <a:pt x="167" y="179"/>
                    <a:pt x="167" y="179"/>
                  </a:cubicBezTo>
                  <a:cubicBezTo>
                    <a:pt x="143" y="179"/>
                    <a:pt x="143" y="179"/>
                    <a:pt x="143" y="179"/>
                  </a:cubicBezTo>
                  <a:cubicBezTo>
                    <a:pt x="133" y="179"/>
                    <a:pt x="124" y="187"/>
                    <a:pt x="124" y="198"/>
                  </a:cubicBezTo>
                  <a:cubicBezTo>
                    <a:pt x="124" y="222"/>
                    <a:pt x="124" y="222"/>
                    <a:pt x="124" y="222"/>
                  </a:cubicBezTo>
                  <a:cubicBezTo>
                    <a:pt x="19" y="222"/>
                    <a:pt x="19" y="222"/>
                    <a:pt x="19" y="222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46" y="17"/>
                    <a:pt x="47" y="17"/>
                    <a:pt x="48" y="17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55" y="17"/>
                    <a:pt x="59" y="16"/>
                    <a:pt x="63" y="15"/>
                  </a:cubicBezTo>
                  <a:cubicBezTo>
                    <a:pt x="66" y="13"/>
                    <a:pt x="68" y="11"/>
                    <a:pt x="70" y="8"/>
                  </a:cubicBezTo>
                  <a:cubicBezTo>
                    <a:pt x="70" y="6"/>
                    <a:pt x="71" y="3"/>
                    <a:pt x="71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10"/>
                    <a:pt x="0" y="22"/>
                  </a:cubicBezTo>
                  <a:cubicBezTo>
                    <a:pt x="0" y="22"/>
                    <a:pt x="0" y="42"/>
                    <a:pt x="0" y="218"/>
                  </a:cubicBezTo>
                  <a:cubicBezTo>
                    <a:pt x="0" y="230"/>
                    <a:pt x="9" y="240"/>
                    <a:pt x="20" y="240"/>
                  </a:cubicBezTo>
                  <a:cubicBezTo>
                    <a:pt x="170" y="240"/>
                    <a:pt x="170" y="240"/>
                    <a:pt x="170" y="240"/>
                  </a:cubicBezTo>
                  <a:cubicBezTo>
                    <a:pt x="180" y="240"/>
                    <a:pt x="189" y="230"/>
                    <a:pt x="189" y="218"/>
                  </a:cubicBezTo>
                  <a:cubicBezTo>
                    <a:pt x="189" y="42"/>
                    <a:pt x="189" y="22"/>
                    <a:pt x="189" y="22"/>
                  </a:cubicBezTo>
                  <a:cubicBezTo>
                    <a:pt x="189" y="10"/>
                    <a:pt x="180" y="0"/>
                    <a:pt x="170" y="0"/>
                  </a:cubicBezTo>
                  <a:close/>
                  <a:moveTo>
                    <a:pt x="132" y="225"/>
                  </a:moveTo>
                  <a:cubicBezTo>
                    <a:pt x="132" y="199"/>
                    <a:pt x="132" y="199"/>
                    <a:pt x="132" y="199"/>
                  </a:cubicBezTo>
                  <a:cubicBezTo>
                    <a:pt x="132" y="193"/>
                    <a:pt x="138" y="187"/>
                    <a:pt x="144" y="187"/>
                  </a:cubicBezTo>
                  <a:cubicBezTo>
                    <a:pt x="170" y="187"/>
                    <a:pt x="170" y="187"/>
                    <a:pt x="170" y="187"/>
                  </a:cubicBezTo>
                  <a:lnTo>
                    <a:pt x="132" y="2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 noEditPoints="1"/>
            </p:cNvSpPr>
            <p:nvPr/>
          </p:nvSpPr>
          <p:spPr bwMode="auto">
            <a:xfrm>
              <a:off x="712788" y="1989138"/>
              <a:ext cx="590550" cy="292100"/>
            </a:xfrm>
            <a:custGeom>
              <a:avLst/>
              <a:gdLst>
                <a:gd name="T0" fmla="*/ 17 w 125"/>
                <a:gd name="T1" fmla="*/ 44 h 62"/>
                <a:gd name="T2" fmla="*/ 46 w 125"/>
                <a:gd name="T3" fmla="*/ 17 h 62"/>
                <a:gd name="T4" fmla="*/ 46 w 125"/>
                <a:gd name="T5" fmla="*/ 16 h 62"/>
                <a:gd name="T6" fmla="*/ 46 w 125"/>
                <a:gd name="T7" fmla="*/ 16 h 62"/>
                <a:gd name="T8" fmla="*/ 62 w 125"/>
                <a:gd name="T9" fmla="*/ 0 h 62"/>
                <a:gd name="T10" fmla="*/ 62 w 125"/>
                <a:gd name="T11" fmla="*/ 0 h 62"/>
                <a:gd name="T12" fmla="*/ 79 w 125"/>
                <a:gd name="T13" fmla="*/ 16 h 62"/>
                <a:gd name="T14" fmla="*/ 79 w 125"/>
                <a:gd name="T15" fmla="*/ 16 h 62"/>
                <a:gd name="T16" fmla="*/ 79 w 125"/>
                <a:gd name="T17" fmla="*/ 17 h 62"/>
                <a:gd name="T18" fmla="*/ 108 w 125"/>
                <a:gd name="T19" fmla="*/ 44 h 62"/>
                <a:gd name="T20" fmla="*/ 109 w 125"/>
                <a:gd name="T21" fmla="*/ 44 h 62"/>
                <a:gd name="T22" fmla="*/ 125 w 125"/>
                <a:gd name="T23" fmla="*/ 62 h 62"/>
                <a:gd name="T24" fmla="*/ 0 w 125"/>
                <a:gd name="T25" fmla="*/ 62 h 62"/>
                <a:gd name="T26" fmla="*/ 16 w 125"/>
                <a:gd name="T27" fmla="*/ 44 h 62"/>
                <a:gd name="T28" fmla="*/ 17 w 125"/>
                <a:gd name="T29" fmla="*/ 44 h 62"/>
                <a:gd name="T30" fmla="*/ 62 w 125"/>
                <a:gd name="T31" fmla="*/ 9 h 62"/>
                <a:gd name="T32" fmla="*/ 55 w 125"/>
                <a:gd name="T33" fmla="*/ 15 h 62"/>
                <a:gd name="T34" fmla="*/ 62 w 125"/>
                <a:gd name="T35" fmla="*/ 22 h 62"/>
                <a:gd name="T36" fmla="*/ 69 w 125"/>
                <a:gd name="T37" fmla="*/ 15 h 62"/>
                <a:gd name="T38" fmla="*/ 62 w 125"/>
                <a:gd name="T39" fmla="*/ 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5" h="62">
                  <a:moveTo>
                    <a:pt x="17" y="44"/>
                  </a:moveTo>
                  <a:cubicBezTo>
                    <a:pt x="33" y="43"/>
                    <a:pt x="45" y="37"/>
                    <a:pt x="46" y="17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46" y="5"/>
                    <a:pt x="53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72" y="0"/>
                    <a:pt x="79" y="5"/>
                    <a:pt x="79" y="16"/>
                  </a:cubicBezTo>
                  <a:cubicBezTo>
                    <a:pt x="79" y="16"/>
                    <a:pt x="79" y="16"/>
                    <a:pt x="79" y="16"/>
                  </a:cubicBezTo>
                  <a:cubicBezTo>
                    <a:pt x="79" y="17"/>
                    <a:pt x="79" y="17"/>
                    <a:pt x="79" y="17"/>
                  </a:cubicBezTo>
                  <a:cubicBezTo>
                    <a:pt x="79" y="37"/>
                    <a:pt x="92" y="43"/>
                    <a:pt x="108" y="44"/>
                  </a:cubicBezTo>
                  <a:cubicBezTo>
                    <a:pt x="109" y="44"/>
                    <a:pt x="109" y="44"/>
                    <a:pt x="109" y="44"/>
                  </a:cubicBezTo>
                  <a:cubicBezTo>
                    <a:pt x="119" y="44"/>
                    <a:pt x="125" y="53"/>
                    <a:pt x="125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53"/>
                    <a:pt x="5" y="44"/>
                    <a:pt x="16" y="44"/>
                  </a:cubicBezTo>
                  <a:lnTo>
                    <a:pt x="17" y="44"/>
                  </a:lnTo>
                  <a:close/>
                  <a:moveTo>
                    <a:pt x="62" y="9"/>
                  </a:moveTo>
                  <a:cubicBezTo>
                    <a:pt x="59" y="9"/>
                    <a:pt x="55" y="12"/>
                    <a:pt x="55" y="15"/>
                  </a:cubicBezTo>
                  <a:cubicBezTo>
                    <a:pt x="55" y="19"/>
                    <a:pt x="59" y="22"/>
                    <a:pt x="62" y="22"/>
                  </a:cubicBezTo>
                  <a:cubicBezTo>
                    <a:pt x="66" y="22"/>
                    <a:pt x="69" y="19"/>
                    <a:pt x="69" y="15"/>
                  </a:cubicBezTo>
                  <a:cubicBezTo>
                    <a:pt x="69" y="12"/>
                    <a:pt x="66" y="9"/>
                    <a:pt x="6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26" name="Rectangle 51"/>
            <p:cNvSpPr>
              <a:spLocks noChangeArrowheads="1"/>
            </p:cNvSpPr>
            <p:nvPr/>
          </p:nvSpPr>
          <p:spPr bwMode="auto">
            <a:xfrm>
              <a:off x="968375" y="2376488"/>
              <a:ext cx="292100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27" name="Rectangle 52"/>
            <p:cNvSpPr>
              <a:spLocks noChangeArrowheads="1"/>
            </p:cNvSpPr>
            <p:nvPr/>
          </p:nvSpPr>
          <p:spPr bwMode="auto">
            <a:xfrm>
              <a:off x="968375" y="2417763"/>
              <a:ext cx="292100" cy="238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28" name="Rectangle 53"/>
            <p:cNvSpPr>
              <a:spLocks noChangeArrowheads="1"/>
            </p:cNvSpPr>
            <p:nvPr/>
          </p:nvSpPr>
          <p:spPr bwMode="auto">
            <a:xfrm>
              <a:off x="968375" y="2465388"/>
              <a:ext cx="292100" cy="285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54"/>
            <p:cNvSpPr>
              <a:spLocks noEditPoints="1"/>
            </p:cNvSpPr>
            <p:nvPr/>
          </p:nvSpPr>
          <p:spPr bwMode="auto">
            <a:xfrm>
              <a:off x="750888" y="2343150"/>
              <a:ext cx="174625" cy="174625"/>
            </a:xfrm>
            <a:custGeom>
              <a:avLst/>
              <a:gdLst>
                <a:gd name="T0" fmla="*/ 110 w 110"/>
                <a:gd name="T1" fmla="*/ 110 h 110"/>
                <a:gd name="T2" fmla="*/ 0 w 110"/>
                <a:gd name="T3" fmla="*/ 110 h 110"/>
                <a:gd name="T4" fmla="*/ 0 w 110"/>
                <a:gd name="T5" fmla="*/ 0 h 110"/>
                <a:gd name="T6" fmla="*/ 110 w 110"/>
                <a:gd name="T7" fmla="*/ 0 h 110"/>
                <a:gd name="T8" fmla="*/ 110 w 110"/>
                <a:gd name="T9" fmla="*/ 110 h 110"/>
                <a:gd name="T10" fmla="*/ 9 w 110"/>
                <a:gd name="T11" fmla="*/ 101 h 110"/>
                <a:gd name="T12" fmla="*/ 101 w 110"/>
                <a:gd name="T13" fmla="*/ 101 h 110"/>
                <a:gd name="T14" fmla="*/ 101 w 110"/>
                <a:gd name="T15" fmla="*/ 9 h 110"/>
                <a:gd name="T16" fmla="*/ 9 w 110"/>
                <a:gd name="T17" fmla="*/ 9 h 110"/>
                <a:gd name="T18" fmla="*/ 9 w 110"/>
                <a:gd name="T19" fmla="*/ 10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" h="110">
                  <a:moveTo>
                    <a:pt x="110" y="110"/>
                  </a:moveTo>
                  <a:lnTo>
                    <a:pt x="0" y="110"/>
                  </a:lnTo>
                  <a:lnTo>
                    <a:pt x="0" y="0"/>
                  </a:lnTo>
                  <a:lnTo>
                    <a:pt x="110" y="0"/>
                  </a:lnTo>
                  <a:lnTo>
                    <a:pt x="110" y="110"/>
                  </a:lnTo>
                  <a:close/>
                  <a:moveTo>
                    <a:pt x="9" y="101"/>
                  </a:moveTo>
                  <a:lnTo>
                    <a:pt x="101" y="101"/>
                  </a:lnTo>
                  <a:lnTo>
                    <a:pt x="101" y="9"/>
                  </a:lnTo>
                  <a:lnTo>
                    <a:pt x="9" y="9"/>
                  </a:lnTo>
                  <a:lnTo>
                    <a:pt x="9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55"/>
            <p:cNvSpPr>
              <a:spLocks noEditPoints="1"/>
            </p:cNvSpPr>
            <p:nvPr/>
          </p:nvSpPr>
          <p:spPr bwMode="auto">
            <a:xfrm>
              <a:off x="798513" y="2371725"/>
              <a:ext cx="84138" cy="122238"/>
            </a:xfrm>
            <a:custGeom>
              <a:avLst/>
              <a:gdLst>
                <a:gd name="T0" fmla="*/ 11 w 18"/>
                <a:gd name="T1" fmla="*/ 19 h 26"/>
                <a:gd name="T2" fmla="*/ 7 w 18"/>
                <a:gd name="T3" fmla="*/ 19 h 26"/>
                <a:gd name="T4" fmla="*/ 6 w 18"/>
                <a:gd name="T5" fmla="*/ 18 h 26"/>
                <a:gd name="T6" fmla="*/ 7 w 18"/>
                <a:gd name="T7" fmla="*/ 14 h 26"/>
                <a:gd name="T8" fmla="*/ 10 w 18"/>
                <a:gd name="T9" fmla="*/ 11 h 26"/>
                <a:gd name="T10" fmla="*/ 13 w 18"/>
                <a:gd name="T11" fmla="*/ 9 h 26"/>
                <a:gd name="T12" fmla="*/ 13 w 18"/>
                <a:gd name="T13" fmla="*/ 7 h 26"/>
                <a:gd name="T14" fmla="*/ 12 w 18"/>
                <a:gd name="T15" fmla="*/ 5 h 26"/>
                <a:gd name="T16" fmla="*/ 9 w 18"/>
                <a:gd name="T17" fmla="*/ 4 h 26"/>
                <a:gd name="T18" fmla="*/ 6 w 18"/>
                <a:gd name="T19" fmla="*/ 5 h 26"/>
                <a:gd name="T20" fmla="*/ 4 w 18"/>
                <a:gd name="T21" fmla="*/ 8 h 26"/>
                <a:gd name="T22" fmla="*/ 0 w 18"/>
                <a:gd name="T23" fmla="*/ 7 h 26"/>
                <a:gd name="T24" fmla="*/ 2 w 18"/>
                <a:gd name="T25" fmla="*/ 2 h 26"/>
                <a:gd name="T26" fmla="*/ 9 w 18"/>
                <a:gd name="T27" fmla="*/ 0 h 26"/>
                <a:gd name="T28" fmla="*/ 15 w 18"/>
                <a:gd name="T29" fmla="*/ 2 h 26"/>
                <a:gd name="T30" fmla="*/ 18 w 18"/>
                <a:gd name="T31" fmla="*/ 7 h 26"/>
                <a:gd name="T32" fmla="*/ 17 w 18"/>
                <a:gd name="T33" fmla="*/ 10 h 26"/>
                <a:gd name="T34" fmla="*/ 13 w 18"/>
                <a:gd name="T35" fmla="*/ 14 h 26"/>
                <a:gd name="T36" fmla="*/ 11 w 18"/>
                <a:gd name="T37" fmla="*/ 16 h 26"/>
                <a:gd name="T38" fmla="*/ 11 w 18"/>
                <a:gd name="T39" fmla="*/ 19 h 26"/>
                <a:gd name="T40" fmla="*/ 7 w 18"/>
                <a:gd name="T41" fmla="*/ 26 h 26"/>
                <a:gd name="T42" fmla="*/ 7 w 18"/>
                <a:gd name="T43" fmla="*/ 21 h 26"/>
                <a:gd name="T44" fmla="*/ 11 w 18"/>
                <a:gd name="T45" fmla="*/ 21 h 26"/>
                <a:gd name="T46" fmla="*/ 11 w 18"/>
                <a:gd name="T47" fmla="*/ 26 h 26"/>
                <a:gd name="T48" fmla="*/ 7 w 18"/>
                <a:gd name="T4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26">
                  <a:moveTo>
                    <a:pt x="11" y="19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6"/>
                    <a:pt x="7" y="15"/>
                    <a:pt x="7" y="14"/>
                  </a:cubicBezTo>
                  <a:cubicBezTo>
                    <a:pt x="8" y="13"/>
                    <a:pt x="9" y="12"/>
                    <a:pt x="10" y="11"/>
                  </a:cubicBezTo>
                  <a:cubicBezTo>
                    <a:pt x="11" y="10"/>
                    <a:pt x="12" y="9"/>
                    <a:pt x="13" y="9"/>
                  </a:cubicBezTo>
                  <a:cubicBezTo>
                    <a:pt x="13" y="8"/>
                    <a:pt x="13" y="8"/>
                    <a:pt x="13" y="7"/>
                  </a:cubicBezTo>
                  <a:cubicBezTo>
                    <a:pt x="13" y="6"/>
                    <a:pt x="13" y="5"/>
                    <a:pt x="12" y="5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7" y="4"/>
                    <a:pt x="6" y="5"/>
                  </a:cubicBezTo>
                  <a:cubicBezTo>
                    <a:pt x="5" y="5"/>
                    <a:pt x="5" y="7"/>
                    <a:pt x="4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5"/>
                    <a:pt x="1" y="4"/>
                    <a:pt x="2" y="2"/>
                  </a:cubicBezTo>
                  <a:cubicBezTo>
                    <a:pt x="4" y="1"/>
                    <a:pt x="6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7" y="4"/>
                    <a:pt x="18" y="5"/>
                    <a:pt x="18" y="7"/>
                  </a:cubicBezTo>
                  <a:cubicBezTo>
                    <a:pt x="18" y="8"/>
                    <a:pt x="18" y="9"/>
                    <a:pt x="17" y="10"/>
                  </a:cubicBezTo>
                  <a:cubicBezTo>
                    <a:pt x="16" y="11"/>
                    <a:pt x="15" y="13"/>
                    <a:pt x="13" y="14"/>
                  </a:cubicBezTo>
                  <a:cubicBezTo>
                    <a:pt x="12" y="15"/>
                    <a:pt x="11" y="16"/>
                    <a:pt x="11" y="16"/>
                  </a:cubicBezTo>
                  <a:cubicBezTo>
                    <a:pt x="11" y="17"/>
                    <a:pt x="11" y="18"/>
                    <a:pt x="11" y="19"/>
                  </a:cubicBezTo>
                  <a:close/>
                  <a:moveTo>
                    <a:pt x="7" y="26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1" y="26"/>
                    <a:pt x="11" y="26"/>
                    <a:pt x="11" y="26"/>
                  </a:cubicBezTo>
                  <a:lnTo>
                    <a:pt x="7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1" name="Rectangle 56"/>
            <p:cNvSpPr>
              <a:spLocks noChangeArrowheads="1"/>
            </p:cNvSpPr>
            <p:nvPr/>
          </p:nvSpPr>
          <p:spPr bwMode="auto">
            <a:xfrm>
              <a:off x="968375" y="2578100"/>
              <a:ext cx="292100" cy="238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2" name="Rectangle 57"/>
            <p:cNvSpPr>
              <a:spLocks noChangeArrowheads="1"/>
            </p:cNvSpPr>
            <p:nvPr/>
          </p:nvSpPr>
          <p:spPr bwMode="auto">
            <a:xfrm>
              <a:off x="968375" y="2625725"/>
              <a:ext cx="292100" cy="238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58"/>
            <p:cNvSpPr>
              <a:spLocks noChangeArrowheads="1"/>
            </p:cNvSpPr>
            <p:nvPr/>
          </p:nvSpPr>
          <p:spPr bwMode="auto">
            <a:xfrm>
              <a:off x="968375" y="2673350"/>
              <a:ext cx="292100" cy="238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4" name="Freeform 59"/>
            <p:cNvSpPr>
              <a:spLocks noEditPoints="1"/>
            </p:cNvSpPr>
            <p:nvPr/>
          </p:nvSpPr>
          <p:spPr bwMode="auto">
            <a:xfrm>
              <a:off x="750888" y="2549525"/>
              <a:ext cx="174625" cy="174625"/>
            </a:xfrm>
            <a:custGeom>
              <a:avLst/>
              <a:gdLst>
                <a:gd name="T0" fmla="*/ 110 w 110"/>
                <a:gd name="T1" fmla="*/ 110 h 110"/>
                <a:gd name="T2" fmla="*/ 0 w 110"/>
                <a:gd name="T3" fmla="*/ 110 h 110"/>
                <a:gd name="T4" fmla="*/ 0 w 110"/>
                <a:gd name="T5" fmla="*/ 0 h 110"/>
                <a:gd name="T6" fmla="*/ 110 w 110"/>
                <a:gd name="T7" fmla="*/ 0 h 110"/>
                <a:gd name="T8" fmla="*/ 110 w 110"/>
                <a:gd name="T9" fmla="*/ 110 h 110"/>
                <a:gd name="T10" fmla="*/ 9 w 110"/>
                <a:gd name="T11" fmla="*/ 101 h 110"/>
                <a:gd name="T12" fmla="*/ 101 w 110"/>
                <a:gd name="T13" fmla="*/ 101 h 110"/>
                <a:gd name="T14" fmla="*/ 101 w 110"/>
                <a:gd name="T15" fmla="*/ 9 h 110"/>
                <a:gd name="T16" fmla="*/ 9 w 110"/>
                <a:gd name="T17" fmla="*/ 9 h 110"/>
                <a:gd name="T18" fmla="*/ 9 w 110"/>
                <a:gd name="T19" fmla="*/ 10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" h="110">
                  <a:moveTo>
                    <a:pt x="110" y="110"/>
                  </a:moveTo>
                  <a:lnTo>
                    <a:pt x="0" y="110"/>
                  </a:lnTo>
                  <a:lnTo>
                    <a:pt x="0" y="0"/>
                  </a:lnTo>
                  <a:lnTo>
                    <a:pt x="110" y="0"/>
                  </a:lnTo>
                  <a:lnTo>
                    <a:pt x="110" y="110"/>
                  </a:lnTo>
                  <a:close/>
                  <a:moveTo>
                    <a:pt x="9" y="101"/>
                  </a:moveTo>
                  <a:lnTo>
                    <a:pt x="101" y="101"/>
                  </a:lnTo>
                  <a:lnTo>
                    <a:pt x="101" y="9"/>
                  </a:lnTo>
                  <a:lnTo>
                    <a:pt x="9" y="9"/>
                  </a:lnTo>
                  <a:lnTo>
                    <a:pt x="9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60"/>
            <p:cNvSpPr>
              <a:spLocks noEditPoints="1"/>
            </p:cNvSpPr>
            <p:nvPr/>
          </p:nvSpPr>
          <p:spPr bwMode="auto">
            <a:xfrm>
              <a:off x="798513" y="2573338"/>
              <a:ext cx="84138" cy="123825"/>
            </a:xfrm>
            <a:custGeom>
              <a:avLst/>
              <a:gdLst>
                <a:gd name="T0" fmla="*/ 11 w 18"/>
                <a:gd name="T1" fmla="*/ 19 h 26"/>
                <a:gd name="T2" fmla="*/ 7 w 18"/>
                <a:gd name="T3" fmla="*/ 19 h 26"/>
                <a:gd name="T4" fmla="*/ 6 w 18"/>
                <a:gd name="T5" fmla="*/ 18 h 26"/>
                <a:gd name="T6" fmla="*/ 7 w 18"/>
                <a:gd name="T7" fmla="*/ 15 h 26"/>
                <a:gd name="T8" fmla="*/ 10 w 18"/>
                <a:gd name="T9" fmla="*/ 12 h 26"/>
                <a:gd name="T10" fmla="*/ 13 w 18"/>
                <a:gd name="T11" fmla="*/ 9 h 26"/>
                <a:gd name="T12" fmla="*/ 13 w 18"/>
                <a:gd name="T13" fmla="*/ 8 h 26"/>
                <a:gd name="T14" fmla="*/ 12 w 18"/>
                <a:gd name="T15" fmla="*/ 5 h 26"/>
                <a:gd name="T16" fmla="*/ 9 w 18"/>
                <a:gd name="T17" fmla="*/ 4 h 26"/>
                <a:gd name="T18" fmla="*/ 6 w 18"/>
                <a:gd name="T19" fmla="*/ 5 h 26"/>
                <a:gd name="T20" fmla="*/ 4 w 18"/>
                <a:gd name="T21" fmla="*/ 8 h 26"/>
                <a:gd name="T22" fmla="*/ 0 w 18"/>
                <a:gd name="T23" fmla="*/ 8 h 26"/>
                <a:gd name="T24" fmla="*/ 2 w 18"/>
                <a:gd name="T25" fmla="*/ 3 h 26"/>
                <a:gd name="T26" fmla="*/ 9 w 18"/>
                <a:gd name="T27" fmla="*/ 0 h 26"/>
                <a:gd name="T28" fmla="*/ 15 w 18"/>
                <a:gd name="T29" fmla="*/ 3 h 26"/>
                <a:gd name="T30" fmla="*/ 18 w 18"/>
                <a:gd name="T31" fmla="*/ 8 h 26"/>
                <a:gd name="T32" fmla="*/ 17 w 18"/>
                <a:gd name="T33" fmla="*/ 11 h 26"/>
                <a:gd name="T34" fmla="*/ 13 w 18"/>
                <a:gd name="T35" fmla="*/ 15 h 26"/>
                <a:gd name="T36" fmla="*/ 11 w 18"/>
                <a:gd name="T37" fmla="*/ 17 h 26"/>
                <a:gd name="T38" fmla="*/ 11 w 18"/>
                <a:gd name="T39" fmla="*/ 19 h 26"/>
                <a:gd name="T40" fmla="*/ 7 w 18"/>
                <a:gd name="T41" fmla="*/ 26 h 26"/>
                <a:gd name="T42" fmla="*/ 7 w 18"/>
                <a:gd name="T43" fmla="*/ 21 h 26"/>
                <a:gd name="T44" fmla="*/ 11 w 18"/>
                <a:gd name="T45" fmla="*/ 21 h 26"/>
                <a:gd name="T46" fmla="*/ 11 w 18"/>
                <a:gd name="T47" fmla="*/ 26 h 26"/>
                <a:gd name="T48" fmla="*/ 7 w 18"/>
                <a:gd name="T4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26">
                  <a:moveTo>
                    <a:pt x="11" y="19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6" y="19"/>
                    <a:pt x="6" y="18"/>
                    <a:pt x="6" y="18"/>
                  </a:cubicBezTo>
                  <a:cubicBezTo>
                    <a:pt x="6" y="17"/>
                    <a:pt x="7" y="16"/>
                    <a:pt x="7" y="15"/>
                  </a:cubicBezTo>
                  <a:cubicBezTo>
                    <a:pt x="8" y="14"/>
                    <a:pt x="9" y="13"/>
                    <a:pt x="10" y="12"/>
                  </a:cubicBezTo>
                  <a:cubicBezTo>
                    <a:pt x="11" y="11"/>
                    <a:pt x="12" y="10"/>
                    <a:pt x="13" y="9"/>
                  </a:cubicBezTo>
                  <a:cubicBezTo>
                    <a:pt x="13" y="9"/>
                    <a:pt x="13" y="8"/>
                    <a:pt x="13" y="8"/>
                  </a:cubicBezTo>
                  <a:cubicBezTo>
                    <a:pt x="13" y="7"/>
                    <a:pt x="13" y="6"/>
                    <a:pt x="12" y="5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7" y="4"/>
                    <a:pt x="6" y="5"/>
                  </a:cubicBezTo>
                  <a:cubicBezTo>
                    <a:pt x="5" y="6"/>
                    <a:pt x="5" y="7"/>
                    <a:pt x="4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6"/>
                    <a:pt x="1" y="4"/>
                    <a:pt x="2" y="3"/>
                  </a:cubicBezTo>
                  <a:cubicBezTo>
                    <a:pt x="4" y="1"/>
                    <a:pt x="6" y="0"/>
                    <a:pt x="9" y="0"/>
                  </a:cubicBezTo>
                  <a:cubicBezTo>
                    <a:pt x="12" y="0"/>
                    <a:pt x="14" y="1"/>
                    <a:pt x="15" y="3"/>
                  </a:cubicBezTo>
                  <a:cubicBezTo>
                    <a:pt x="17" y="4"/>
                    <a:pt x="18" y="6"/>
                    <a:pt x="18" y="8"/>
                  </a:cubicBezTo>
                  <a:cubicBezTo>
                    <a:pt x="18" y="9"/>
                    <a:pt x="18" y="10"/>
                    <a:pt x="17" y="11"/>
                  </a:cubicBezTo>
                  <a:cubicBezTo>
                    <a:pt x="16" y="12"/>
                    <a:pt x="15" y="13"/>
                    <a:pt x="13" y="15"/>
                  </a:cubicBezTo>
                  <a:cubicBezTo>
                    <a:pt x="12" y="15"/>
                    <a:pt x="11" y="16"/>
                    <a:pt x="11" y="17"/>
                  </a:cubicBezTo>
                  <a:cubicBezTo>
                    <a:pt x="11" y="17"/>
                    <a:pt x="11" y="18"/>
                    <a:pt x="11" y="19"/>
                  </a:cubicBezTo>
                  <a:close/>
                  <a:moveTo>
                    <a:pt x="7" y="26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1" y="26"/>
                    <a:pt x="11" y="26"/>
                    <a:pt x="11" y="26"/>
                  </a:cubicBezTo>
                  <a:lnTo>
                    <a:pt x="7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6" name="Rectangle 61"/>
            <p:cNvSpPr>
              <a:spLocks noChangeArrowheads="1"/>
            </p:cNvSpPr>
            <p:nvPr/>
          </p:nvSpPr>
          <p:spPr bwMode="auto">
            <a:xfrm>
              <a:off x="968375" y="2781300"/>
              <a:ext cx="292100" cy="285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7" name="Rectangle 62"/>
            <p:cNvSpPr>
              <a:spLocks noChangeArrowheads="1"/>
            </p:cNvSpPr>
            <p:nvPr/>
          </p:nvSpPr>
          <p:spPr bwMode="auto">
            <a:xfrm>
              <a:off x="968375" y="2828925"/>
              <a:ext cx="292100" cy="238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8" name="Rectangle 63"/>
            <p:cNvSpPr>
              <a:spLocks noChangeArrowheads="1"/>
            </p:cNvSpPr>
            <p:nvPr/>
          </p:nvSpPr>
          <p:spPr bwMode="auto">
            <a:xfrm>
              <a:off x="968375" y="2874963"/>
              <a:ext cx="292100" cy="238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64"/>
            <p:cNvSpPr>
              <a:spLocks noEditPoints="1"/>
            </p:cNvSpPr>
            <p:nvPr/>
          </p:nvSpPr>
          <p:spPr bwMode="auto">
            <a:xfrm>
              <a:off x="750888" y="2752725"/>
              <a:ext cx="174625" cy="174625"/>
            </a:xfrm>
            <a:custGeom>
              <a:avLst/>
              <a:gdLst>
                <a:gd name="T0" fmla="*/ 110 w 110"/>
                <a:gd name="T1" fmla="*/ 110 h 110"/>
                <a:gd name="T2" fmla="*/ 0 w 110"/>
                <a:gd name="T3" fmla="*/ 110 h 110"/>
                <a:gd name="T4" fmla="*/ 0 w 110"/>
                <a:gd name="T5" fmla="*/ 0 h 110"/>
                <a:gd name="T6" fmla="*/ 110 w 110"/>
                <a:gd name="T7" fmla="*/ 0 h 110"/>
                <a:gd name="T8" fmla="*/ 110 w 110"/>
                <a:gd name="T9" fmla="*/ 110 h 110"/>
                <a:gd name="T10" fmla="*/ 9 w 110"/>
                <a:gd name="T11" fmla="*/ 101 h 110"/>
                <a:gd name="T12" fmla="*/ 101 w 110"/>
                <a:gd name="T13" fmla="*/ 101 h 110"/>
                <a:gd name="T14" fmla="*/ 101 w 110"/>
                <a:gd name="T15" fmla="*/ 9 h 110"/>
                <a:gd name="T16" fmla="*/ 9 w 110"/>
                <a:gd name="T17" fmla="*/ 9 h 110"/>
                <a:gd name="T18" fmla="*/ 9 w 110"/>
                <a:gd name="T19" fmla="*/ 10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" h="110">
                  <a:moveTo>
                    <a:pt x="110" y="110"/>
                  </a:moveTo>
                  <a:lnTo>
                    <a:pt x="0" y="110"/>
                  </a:lnTo>
                  <a:lnTo>
                    <a:pt x="0" y="0"/>
                  </a:lnTo>
                  <a:lnTo>
                    <a:pt x="110" y="0"/>
                  </a:lnTo>
                  <a:lnTo>
                    <a:pt x="110" y="110"/>
                  </a:lnTo>
                  <a:close/>
                  <a:moveTo>
                    <a:pt x="9" y="101"/>
                  </a:moveTo>
                  <a:lnTo>
                    <a:pt x="101" y="101"/>
                  </a:lnTo>
                  <a:lnTo>
                    <a:pt x="101" y="9"/>
                  </a:lnTo>
                  <a:lnTo>
                    <a:pt x="9" y="9"/>
                  </a:lnTo>
                  <a:lnTo>
                    <a:pt x="9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65"/>
            <p:cNvSpPr>
              <a:spLocks noEditPoints="1"/>
            </p:cNvSpPr>
            <p:nvPr/>
          </p:nvSpPr>
          <p:spPr bwMode="auto">
            <a:xfrm>
              <a:off x="798513" y="2781300"/>
              <a:ext cx="84138" cy="117475"/>
            </a:xfrm>
            <a:custGeom>
              <a:avLst/>
              <a:gdLst>
                <a:gd name="T0" fmla="*/ 11 w 18"/>
                <a:gd name="T1" fmla="*/ 19 h 25"/>
                <a:gd name="T2" fmla="*/ 7 w 18"/>
                <a:gd name="T3" fmla="*/ 19 h 25"/>
                <a:gd name="T4" fmla="*/ 6 w 18"/>
                <a:gd name="T5" fmla="*/ 18 h 25"/>
                <a:gd name="T6" fmla="*/ 7 w 18"/>
                <a:gd name="T7" fmla="*/ 14 h 25"/>
                <a:gd name="T8" fmla="*/ 10 w 18"/>
                <a:gd name="T9" fmla="*/ 11 h 25"/>
                <a:gd name="T10" fmla="*/ 13 w 18"/>
                <a:gd name="T11" fmla="*/ 9 h 25"/>
                <a:gd name="T12" fmla="*/ 13 w 18"/>
                <a:gd name="T13" fmla="*/ 7 h 25"/>
                <a:gd name="T14" fmla="*/ 12 w 18"/>
                <a:gd name="T15" fmla="*/ 5 h 25"/>
                <a:gd name="T16" fmla="*/ 9 w 18"/>
                <a:gd name="T17" fmla="*/ 4 h 25"/>
                <a:gd name="T18" fmla="*/ 6 w 18"/>
                <a:gd name="T19" fmla="*/ 5 h 25"/>
                <a:gd name="T20" fmla="*/ 4 w 18"/>
                <a:gd name="T21" fmla="*/ 8 h 25"/>
                <a:gd name="T22" fmla="*/ 0 w 18"/>
                <a:gd name="T23" fmla="*/ 7 h 25"/>
                <a:gd name="T24" fmla="*/ 2 w 18"/>
                <a:gd name="T25" fmla="*/ 2 h 25"/>
                <a:gd name="T26" fmla="*/ 9 w 18"/>
                <a:gd name="T27" fmla="*/ 0 h 25"/>
                <a:gd name="T28" fmla="*/ 15 w 18"/>
                <a:gd name="T29" fmla="*/ 2 h 25"/>
                <a:gd name="T30" fmla="*/ 18 w 18"/>
                <a:gd name="T31" fmla="*/ 7 h 25"/>
                <a:gd name="T32" fmla="*/ 17 w 18"/>
                <a:gd name="T33" fmla="*/ 10 h 25"/>
                <a:gd name="T34" fmla="*/ 13 w 18"/>
                <a:gd name="T35" fmla="*/ 14 h 25"/>
                <a:gd name="T36" fmla="*/ 11 w 18"/>
                <a:gd name="T37" fmla="*/ 16 h 25"/>
                <a:gd name="T38" fmla="*/ 11 w 18"/>
                <a:gd name="T39" fmla="*/ 19 h 25"/>
                <a:gd name="T40" fmla="*/ 7 w 18"/>
                <a:gd name="T41" fmla="*/ 25 h 25"/>
                <a:gd name="T42" fmla="*/ 7 w 18"/>
                <a:gd name="T43" fmla="*/ 21 h 25"/>
                <a:gd name="T44" fmla="*/ 11 w 18"/>
                <a:gd name="T45" fmla="*/ 21 h 25"/>
                <a:gd name="T46" fmla="*/ 11 w 18"/>
                <a:gd name="T47" fmla="*/ 25 h 25"/>
                <a:gd name="T48" fmla="*/ 7 w 18"/>
                <a:gd name="T4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25">
                  <a:moveTo>
                    <a:pt x="11" y="19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6"/>
                    <a:pt x="7" y="15"/>
                    <a:pt x="7" y="14"/>
                  </a:cubicBezTo>
                  <a:cubicBezTo>
                    <a:pt x="8" y="13"/>
                    <a:pt x="9" y="12"/>
                    <a:pt x="10" y="11"/>
                  </a:cubicBezTo>
                  <a:cubicBezTo>
                    <a:pt x="11" y="10"/>
                    <a:pt x="12" y="9"/>
                    <a:pt x="13" y="9"/>
                  </a:cubicBezTo>
                  <a:cubicBezTo>
                    <a:pt x="13" y="8"/>
                    <a:pt x="13" y="8"/>
                    <a:pt x="13" y="7"/>
                  </a:cubicBezTo>
                  <a:cubicBezTo>
                    <a:pt x="13" y="6"/>
                    <a:pt x="13" y="5"/>
                    <a:pt x="12" y="5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7" y="4"/>
                    <a:pt x="6" y="5"/>
                  </a:cubicBezTo>
                  <a:cubicBezTo>
                    <a:pt x="5" y="5"/>
                    <a:pt x="5" y="6"/>
                    <a:pt x="4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5"/>
                    <a:pt x="1" y="3"/>
                    <a:pt x="2" y="2"/>
                  </a:cubicBezTo>
                  <a:cubicBezTo>
                    <a:pt x="4" y="1"/>
                    <a:pt x="6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7" y="3"/>
                    <a:pt x="18" y="5"/>
                    <a:pt x="18" y="7"/>
                  </a:cubicBezTo>
                  <a:cubicBezTo>
                    <a:pt x="18" y="8"/>
                    <a:pt x="18" y="9"/>
                    <a:pt x="17" y="10"/>
                  </a:cubicBezTo>
                  <a:cubicBezTo>
                    <a:pt x="16" y="11"/>
                    <a:pt x="15" y="12"/>
                    <a:pt x="13" y="14"/>
                  </a:cubicBezTo>
                  <a:cubicBezTo>
                    <a:pt x="12" y="15"/>
                    <a:pt x="11" y="16"/>
                    <a:pt x="11" y="16"/>
                  </a:cubicBezTo>
                  <a:cubicBezTo>
                    <a:pt x="11" y="17"/>
                    <a:pt x="11" y="18"/>
                    <a:pt x="11" y="19"/>
                  </a:cubicBezTo>
                  <a:close/>
                  <a:moveTo>
                    <a:pt x="7" y="25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1" y="25"/>
                    <a:pt x="11" y="25"/>
                    <a:pt x="11" y="25"/>
                  </a:cubicBezTo>
                  <a:lnTo>
                    <a:pt x="7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750" tIns="34375" rIns="68750" bIns="34375" numCol="1" anchor="t" anchorCtr="0" compatLnSpc="1">
              <a:prstTxWarp prst="textNoShape">
                <a:avLst/>
              </a:prstTxWarp>
            </a:bodyPr>
            <a:lstStyle/>
            <a:p>
              <a:endParaRPr lang="en-US" sz="1353" dirty="0">
                <a:solidFill>
                  <a:prstClr val="black"/>
                </a:solidFill>
              </a:endParaRPr>
            </a:p>
          </p:txBody>
        </p:sp>
      </p:grpSp>
      <p:sp>
        <p:nvSpPr>
          <p:cNvPr id="41" name="Rectangle 40"/>
          <p:cNvSpPr/>
          <p:nvPr/>
        </p:nvSpPr>
        <p:spPr bwMode="gray">
          <a:xfrm>
            <a:off x="1060317" y="4922515"/>
            <a:ext cx="243950" cy="639008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 dirty="0" smtClean="0">
              <a:solidFill>
                <a:prstClr val="white"/>
              </a:solidFill>
            </a:endParaRPr>
          </a:p>
        </p:txBody>
      </p:sp>
      <p:sp>
        <p:nvSpPr>
          <p:cNvPr id="42" name="Right Arrow 41"/>
          <p:cNvSpPr/>
          <p:nvPr/>
        </p:nvSpPr>
        <p:spPr bwMode="gray">
          <a:xfrm>
            <a:off x="2614876" y="5961830"/>
            <a:ext cx="8107471" cy="230143"/>
          </a:xfrm>
          <a:prstGeom prst="rightArrow">
            <a:avLst/>
          </a:prstGeom>
          <a:solidFill>
            <a:srgbClr val="97D700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en-US" sz="1600" b="1" dirty="0" smtClean="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9639231" y="1608106"/>
            <a:ext cx="0" cy="400372"/>
          </a:xfrm>
          <a:prstGeom prst="line">
            <a:avLst/>
          </a:prstGeom>
          <a:ln>
            <a:solidFill>
              <a:srgbClr val="006C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639231" y="1608106"/>
            <a:ext cx="1050665" cy="0"/>
          </a:xfrm>
          <a:prstGeom prst="line">
            <a:avLst/>
          </a:prstGeom>
          <a:ln>
            <a:solidFill>
              <a:srgbClr val="006C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9606779" y="1674619"/>
            <a:ext cx="1115568" cy="3508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Data to </a:t>
            </a:r>
          </a:p>
          <a:p>
            <a:pPr algn="ctr" defTabSz="762000">
              <a:lnSpc>
                <a:spcPct val="95000"/>
              </a:lnSpc>
            </a:pPr>
            <a:r>
              <a:rPr lang="en-US" sz="1200" b="1" dirty="0" smtClean="0">
                <a:solidFill>
                  <a:prstClr val="black"/>
                </a:solidFill>
                <a:ea typeface="ＭＳ Ｐゴシック" charset="-128"/>
              </a:rPr>
              <a:t>Action</a:t>
            </a:r>
            <a:endParaRPr lang="en-US" sz="1200" b="1" dirty="0">
              <a:solidFill>
                <a:prstClr val="black"/>
              </a:solidFill>
              <a:ea typeface="ＭＳ Ｐゴシック" charset="-128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1663" y="806987"/>
            <a:ext cx="685800" cy="685800"/>
          </a:xfrm>
          <a:prstGeom prst="rect">
            <a:avLst/>
          </a:prstGeom>
          <a:solidFill>
            <a:srgbClr val="006C76"/>
          </a:solidFill>
        </p:spPr>
      </p:pic>
      <p:sp>
        <p:nvSpPr>
          <p:cNvPr id="47" name="TextBox 46"/>
          <p:cNvSpPr txBox="1"/>
          <p:nvPr/>
        </p:nvSpPr>
        <p:spPr>
          <a:xfrm>
            <a:off x="1270933" y="5638239"/>
            <a:ext cx="1272306" cy="5382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6000"/>
              </a:lnSpc>
            </a:pPr>
            <a:r>
              <a:rPr lang="en-US" sz="1100" dirty="0">
                <a:solidFill>
                  <a:prstClr val="black"/>
                </a:solidFill>
              </a:rPr>
              <a:t>Understand acceptability of proposed processes</a:t>
            </a:r>
            <a:endParaRPr lang="en-US" sz="1100" i="1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43239" y="5138398"/>
            <a:ext cx="1115568" cy="7176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6000"/>
              </a:lnSpc>
            </a:pPr>
            <a:r>
              <a:rPr lang="en-US" sz="1100" dirty="0">
                <a:solidFill>
                  <a:prstClr val="black"/>
                </a:solidFill>
              </a:rPr>
              <a:t>Identify deaths for MITS and collection of additional data</a:t>
            </a:r>
            <a:endParaRPr lang="en-US" sz="1100" i="1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739427" y="4465676"/>
            <a:ext cx="1115568" cy="897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6000"/>
              </a:lnSpc>
            </a:pPr>
            <a:r>
              <a:rPr lang="en-US" sz="1100" dirty="0">
                <a:solidFill>
                  <a:prstClr val="black"/>
                </a:solidFill>
              </a:rPr>
              <a:t>Collect tissue and non-tissue specimens for further laboratory analysis </a:t>
            </a:r>
            <a:endParaRPr lang="en-US" sz="1100" i="1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891809" y="3994384"/>
            <a:ext cx="1115568" cy="10764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6000"/>
              </a:lnSpc>
            </a:pPr>
            <a:r>
              <a:rPr lang="en-US" sz="1100" dirty="0">
                <a:solidFill>
                  <a:prstClr val="black"/>
                </a:solidFill>
              </a:rPr>
              <a:t>Gather other information around terminal state to improve context for DeCoDe panel</a:t>
            </a:r>
            <a:endParaRPr lang="en-US" sz="1100" i="1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25585" y="3637662"/>
            <a:ext cx="1115568" cy="897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6000"/>
              </a:lnSpc>
            </a:pPr>
            <a:r>
              <a:rPr lang="en-US" sz="1100" dirty="0">
                <a:solidFill>
                  <a:prstClr val="black"/>
                </a:solidFill>
              </a:rPr>
              <a:t>Identify pathogens in specimens that may have caused death</a:t>
            </a:r>
            <a:endParaRPr lang="en-US" sz="1100" i="1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26102" y="3320268"/>
            <a:ext cx="1115568" cy="11849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en-US" sz="1100" dirty="0">
                <a:solidFill>
                  <a:prstClr val="black"/>
                </a:solidFill>
              </a:rPr>
              <a:t>Analyze tissues to understand pathogens associated with cellular changes; compare central and site findings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523663" y="2480387"/>
            <a:ext cx="1115568" cy="7176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6000"/>
              </a:lnSpc>
            </a:pPr>
            <a:r>
              <a:rPr lang="en-US" sz="1100" dirty="0">
                <a:solidFill>
                  <a:prstClr val="black"/>
                </a:solidFill>
              </a:rPr>
              <a:t>Review all findings and assign cause of death</a:t>
            </a:r>
            <a:endParaRPr lang="en-US" sz="1100" i="1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696836" y="2072521"/>
            <a:ext cx="1115568" cy="897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6000"/>
              </a:lnSpc>
            </a:pPr>
            <a:r>
              <a:rPr lang="en-US" sz="1100" dirty="0" smtClean="0">
                <a:solidFill>
                  <a:prstClr val="black"/>
                </a:solidFill>
              </a:rPr>
              <a:t>Help inform a range of policies and public health actions to reduce child mortality</a:t>
            </a:r>
            <a:endParaRPr lang="en-US" sz="11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4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88073" y="381000"/>
            <a:ext cx="8501584" cy="685801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en-US" altLang="en-US" sz="2800" spc="250" dirty="0">
                <a:solidFill>
                  <a:schemeClr val="bg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Presentation Outline</a:t>
            </a:r>
            <a:endParaRPr lang="en-US" altLang="en-US" sz="2600" b="1" dirty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47619" y="1447800"/>
            <a:ext cx="7086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lnSpc>
                <a:spcPct val="150000"/>
              </a:lnSpc>
            </a:pPr>
            <a:endParaRPr lang="en-US" altLang="en-US" sz="2200" dirty="0">
              <a:latin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+mn-lt"/>
                <a:ea typeface="+mn-ea"/>
                <a:cs typeface="+mn-cs"/>
              </a:rPr>
              <a:t>CHAMPS Site : </a:t>
            </a:r>
            <a:r>
              <a:rPr lang="en-US" b="1" dirty="0" err="1">
                <a:latin typeface="+mn-lt"/>
                <a:ea typeface="+mn-ea"/>
                <a:cs typeface="+mn-cs"/>
              </a:rPr>
              <a:t>Bombali</a:t>
            </a:r>
            <a:r>
              <a:rPr lang="en-US" b="1" dirty="0">
                <a:latin typeface="+mn-lt"/>
                <a:ea typeface="+mn-ea"/>
                <a:cs typeface="+mn-cs"/>
              </a:rPr>
              <a:t> </a:t>
            </a:r>
            <a:r>
              <a:rPr lang="en-US" b="1" dirty="0" err="1">
                <a:latin typeface="+mn-lt"/>
                <a:ea typeface="+mn-ea"/>
                <a:cs typeface="+mn-cs"/>
              </a:rPr>
              <a:t>Shebora</a:t>
            </a:r>
            <a:r>
              <a:rPr lang="en-US" b="1" dirty="0">
                <a:latin typeface="+mn-lt"/>
                <a:ea typeface="+mn-ea"/>
                <a:cs typeface="+mn-cs"/>
              </a:rPr>
              <a:t> Chiefdom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1C1A29-1DB6-46D1-BDD2-2589CAA7AB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944" y="1828800"/>
            <a:ext cx="2593074" cy="19932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B2F5CD-65CF-408A-A1E9-3287E224DC6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449" y="3822008"/>
            <a:ext cx="3078479" cy="29031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60F0884-CAE2-46E9-BC84-6D8699CD23AA}"/>
              </a:ext>
            </a:extLst>
          </p:cNvPr>
          <p:cNvSpPr/>
          <p:nvPr/>
        </p:nvSpPr>
        <p:spPr>
          <a:xfrm>
            <a:off x="190910" y="2079630"/>
            <a:ext cx="8721539" cy="4298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</a:pPr>
            <a:r>
              <a:rPr lang="en-US" sz="2400" b="1" dirty="0" smtClean="0">
                <a:solidFill>
                  <a:srgbClr val="313131"/>
                </a:solidFill>
              </a:rPr>
              <a:t>Basic demographic and health parameters</a:t>
            </a:r>
          </a:p>
          <a:p>
            <a:pPr marL="342900" indent="-342900">
              <a:spcBef>
                <a:spcPts val="450"/>
              </a:spcBef>
              <a:buFont typeface="Arial" charset="0"/>
              <a:buChar char="•"/>
            </a:pPr>
            <a:r>
              <a:rPr lang="en-US" sz="2400" dirty="0" smtClean="0">
                <a:solidFill>
                  <a:srgbClr val="313131"/>
                </a:solidFill>
              </a:rPr>
              <a:t>Population </a:t>
            </a:r>
            <a:r>
              <a:rPr lang="en-US" sz="2400" dirty="0"/>
              <a:t>161,383:</a:t>
            </a:r>
            <a:r>
              <a:rPr lang="en-US" sz="2400" dirty="0">
                <a:solidFill>
                  <a:srgbClr val="313131"/>
                </a:solidFill>
              </a:rPr>
              <a:t> including </a:t>
            </a:r>
            <a:r>
              <a:rPr lang="en-US" sz="2400" dirty="0" err="1">
                <a:solidFill>
                  <a:srgbClr val="313131"/>
                </a:solidFill>
              </a:rPr>
              <a:t>Makeni</a:t>
            </a:r>
            <a:r>
              <a:rPr lang="en-US" sz="2400" dirty="0">
                <a:solidFill>
                  <a:srgbClr val="313131"/>
                </a:solidFill>
              </a:rPr>
              <a:t> city (population </a:t>
            </a:r>
            <a:r>
              <a:rPr lang="en-US" sz="2400" dirty="0" smtClean="0"/>
              <a:t>125,970)</a:t>
            </a:r>
          </a:p>
          <a:p>
            <a:pPr marL="342900" indent="-342900">
              <a:spcBef>
                <a:spcPts val="450"/>
              </a:spcBef>
              <a:buFont typeface="Arial" charset="0"/>
              <a:buChar char="•"/>
            </a:pPr>
            <a:r>
              <a:rPr lang="en-US" sz="2400" dirty="0" smtClean="0">
                <a:solidFill>
                  <a:srgbClr val="313131"/>
                </a:solidFill>
              </a:rPr>
              <a:t>20,000 </a:t>
            </a:r>
            <a:r>
              <a:rPr lang="en-US" sz="2400" dirty="0">
                <a:solidFill>
                  <a:srgbClr val="313131"/>
                </a:solidFill>
              </a:rPr>
              <a:t>under-five </a:t>
            </a:r>
            <a:r>
              <a:rPr lang="en-US" sz="2400" dirty="0" smtClean="0">
                <a:solidFill>
                  <a:srgbClr val="313131"/>
                </a:solidFill>
              </a:rPr>
              <a:t>children</a:t>
            </a:r>
          </a:p>
          <a:p>
            <a:pPr marL="342900" indent="-342900">
              <a:spcBef>
                <a:spcPts val="450"/>
              </a:spcBef>
              <a:buFont typeface="Arial" charset="0"/>
              <a:buChar char="•"/>
            </a:pPr>
            <a:r>
              <a:rPr lang="en-US" sz="2400" dirty="0" smtClean="0"/>
              <a:t>5,500 </a:t>
            </a:r>
            <a:r>
              <a:rPr lang="en-US" sz="2400" dirty="0"/>
              <a:t>live </a:t>
            </a:r>
            <a:r>
              <a:rPr lang="en-US" sz="2400" dirty="0" smtClean="0"/>
              <a:t>births annually</a:t>
            </a:r>
            <a:endParaRPr lang="en-US" sz="2400" dirty="0">
              <a:solidFill>
                <a:srgbClr val="313131"/>
              </a:solidFill>
            </a:endParaRPr>
          </a:p>
          <a:p>
            <a:pPr marL="228600" indent="-342900">
              <a:spcBef>
                <a:spcPts val="450"/>
              </a:spcBef>
              <a:buFont typeface="Arial" charset="0"/>
              <a:buChar char="•"/>
            </a:pPr>
            <a:r>
              <a:rPr lang="en-US" sz="2400" dirty="0" smtClean="0">
                <a:solidFill>
                  <a:srgbClr val="313131"/>
                </a:solidFill>
              </a:rPr>
              <a:t>Under-five </a:t>
            </a:r>
            <a:r>
              <a:rPr lang="en-US" sz="2400" dirty="0">
                <a:solidFill>
                  <a:srgbClr val="313131"/>
                </a:solidFill>
              </a:rPr>
              <a:t>mortality rate 120 per 1,000 </a:t>
            </a:r>
            <a:r>
              <a:rPr lang="en-US" sz="2400" dirty="0"/>
              <a:t>live births</a:t>
            </a:r>
          </a:p>
          <a:p>
            <a:pPr marL="228600" indent="-342900">
              <a:spcBef>
                <a:spcPts val="450"/>
              </a:spcBef>
              <a:buFont typeface="Arial" charset="0"/>
              <a:buChar char="•"/>
            </a:pPr>
            <a:r>
              <a:rPr lang="en-US" sz="2400" dirty="0" smtClean="0"/>
              <a:t>670 </a:t>
            </a:r>
            <a:r>
              <a:rPr lang="en-US" sz="2400" dirty="0"/>
              <a:t>under-5 deaths per year</a:t>
            </a:r>
          </a:p>
          <a:p>
            <a:pPr marL="228600" indent="-342900">
              <a:spcBef>
                <a:spcPts val="450"/>
              </a:spcBef>
              <a:buFont typeface="Arial" charset="0"/>
              <a:buChar char="•"/>
            </a:pPr>
            <a:r>
              <a:rPr lang="en-US" sz="2400" dirty="0"/>
              <a:t>150 stillbirths per </a:t>
            </a:r>
            <a:r>
              <a:rPr lang="en-US" sz="2400" dirty="0" smtClean="0"/>
              <a:t>year</a:t>
            </a:r>
          </a:p>
          <a:p>
            <a:pPr>
              <a:spcBef>
                <a:spcPts val="450"/>
              </a:spcBef>
            </a:pPr>
            <a:endParaRPr lang="en-US" sz="2400" i="1" dirty="0"/>
          </a:p>
          <a:p>
            <a:pPr>
              <a:spcBef>
                <a:spcPts val="450"/>
              </a:spcBef>
            </a:pPr>
            <a:r>
              <a:rPr lang="en-US" sz="2400" i="1" dirty="0" smtClean="0"/>
              <a:t>Nationally</a:t>
            </a:r>
            <a:r>
              <a:rPr lang="en-US" sz="2400" i="1" dirty="0"/>
              <a:t>: </a:t>
            </a:r>
            <a:r>
              <a:rPr lang="en-US" sz="2400" i="1" dirty="0" smtClean="0"/>
              <a:t>about 70</a:t>
            </a:r>
            <a:r>
              <a:rPr lang="en-US" sz="2400" i="1" dirty="0"/>
              <a:t>% of </a:t>
            </a:r>
            <a:r>
              <a:rPr lang="en-US" sz="2400" i="1" dirty="0" smtClean="0"/>
              <a:t>under-five </a:t>
            </a:r>
            <a:r>
              <a:rPr lang="en-US" sz="2400" i="1" dirty="0"/>
              <a:t>deaths </a:t>
            </a:r>
            <a:r>
              <a:rPr lang="en-US" sz="2400" i="1" dirty="0" smtClean="0"/>
              <a:t>are due to communicable diseases, neonatal </a:t>
            </a:r>
            <a:r>
              <a:rPr lang="en-US" sz="2400" i="1" dirty="0"/>
              <a:t>sepsis and other neonatal infections</a:t>
            </a:r>
          </a:p>
        </p:txBody>
      </p:sp>
      <p:cxnSp>
        <p:nvCxnSpPr>
          <p:cNvPr id="5" name="Elbow Connector 4"/>
          <p:cNvCxnSpPr/>
          <p:nvPr/>
        </p:nvCxnSpPr>
        <p:spPr>
          <a:xfrm rot="5400000">
            <a:off x="8451601" y="2310742"/>
            <a:ext cx="1972115" cy="1050417"/>
          </a:xfrm>
          <a:prstGeom prst="bentConnector3">
            <a:avLst>
              <a:gd name="adj1" fmla="val -1020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88073" y="381000"/>
            <a:ext cx="8501584" cy="685801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en-US" altLang="en-US" sz="2800" spc="250" dirty="0">
                <a:solidFill>
                  <a:schemeClr val="bg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Presentation Outline</a:t>
            </a:r>
            <a:endParaRPr lang="en-US" altLang="en-US" sz="2600" b="1" dirty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47619" y="1447800"/>
            <a:ext cx="7086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lnSpc>
                <a:spcPct val="150000"/>
              </a:lnSpc>
            </a:pPr>
            <a:endParaRPr lang="en-US" altLang="en-US" sz="2200" dirty="0">
              <a:latin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1477"/>
            <a:ext cx="10515600" cy="1325563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b="1" dirty="0">
                <a:latin typeface="+mn-lt"/>
                <a:ea typeface="+mn-ea"/>
                <a:cs typeface="+mn-cs"/>
              </a:rPr>
              <a:t>CHAMPS: Work to October 2017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EE16E5D-1FB1-473E-AA95-AAB3A46D05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1071199"/>
              </p:ext>
            </p:extLst>
          </p:nvPr>
        </p:nvGraphicFramePr>
        <p:xfrm>
          <a:off x="250544" y="1527511"/>
          <a:ext cx="1126073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49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88073" y="381000"/>
            <a:ext cx="8501584" cy="685801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en-US" altLang="en-US" sz="2800" spc="250" dirty="0">
                <a:solidFill>
                  <a:schemeClr val="bg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Presentation Outline</a:t>
            </a:r>
            <a:endParaRPr lang="en-US" altLang="en-US" sz="2600" b="1" dirty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45" y="119461"/>
            <a:ext cx="11532359" cy="1085839"/>
          </a:xfr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+mn-lt"/>
                <a:ea typeface="+mn-ea"/>
                <a:cs typeface="+mn-cs"/>
              </a:rPr>
              <a:t>CHAMPS: Data to Action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EE661B-9823-4A41-BCE2-3CDC0B83DB5D}"/>
              </a:ext>
            </a:extLst>
          </p:cNvPr>
          <p:cNvSpPr txBox="1"/>
          <p:nvPr/>
        </p:nvSpPr>
        <p:spPr>
          <a:xfrm>
            <a:off x="327545" y="1250086"/>
            <a:ext cx="11532359" cy="55245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Bef>
                <a:spcPts val="600"/>
              </a:spcBef>
              <a:buSzPct val="100000"/>
            </a:pPr>
            <a:r>
              <a:rPr lang="en-US" sz="2800" dirty="0" smtClean="0"/>
              <a:t>Local</a:t>
            </a:r>
            <a:r>
              <a:rPr lang="en-US" sz="2800" dirty="0"/>
              <a:t>:</a:t>
            </a:r>
          </a:p>
          <a:p>
            <a:pPr marL="342900" indent="-342900" algn="just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Community engagement sessions and empowerment for strategies to reduce causes of stillbirth and U5 child mortality</a:t>
            </a:r>
          </a:p>
          <a:p>
            <a:pPr marL="342900" indent="-342900" algn="just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Guide prevention &amp; response efforts at participating health facilities</a:t>
            </a:r>
          </a:p>
          <a:p>
            <a:pPr marL="342900" indent="-342900" algn="just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Contribute to weekly epidemiological bulletin for </a:t>
            </a:r>
            <a:r>
              <a:rPr lang="en-US" sz="2000" dirty="0" err="1"/>
              <a:t>Bombali</a:t>
            </a:r>
            <a:r>
              <a:rPr lang="en-US" sz="2000" dirty="0"/>
              <a:t> district</a:t>
            </a:r>
          </a:p>
          <a:p>
            <a:pPr marL="342900" indent="-342900" algn="just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Guide mortality prevention committee reviews – can build on Maternal Death Review Committee experience with stillbirth and U5mortality</a:t>
            </a:r>
            <a:endParaRPr lang="en-US" sz="2800" dirty="0"/>
          </a:p>
          <a:p>
            <a:pPr algn="just">
              <a:spcBef>
                <a:spcPts val="600"/>
              </a:spcBef>
              <a:buSzPct val="100000"/>
            </a:pPr>
            <a:endParaRPr lang="en-US" sz="2800" dirty="0" smtClean="0"/>
          </a:p>
          <a:p>
            <a:pPr algn="just">
              <a:spcBef>
                <a:spcPts val="600"/>
              </a:spcBef>
              <a:buSzPct val="100000"/>
            </a:pPr>
            <a:r>
              <a:rPr lang="en-US" sz="2800" dirty="0" smtClean="0"/>
              <a:t>National</a:t>
            </a:r>
            <a:r>
              <a:rPr lang="en-US" sz="2800" dirty="0"/>
              <a:t>:</a:t>
            </a:r>
          </a:p>
          <a:p>
            <a:pPr marL="342900" indent="-342900" algn="just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 err="1"/>
              <a:t>MoHS</a:t>
            </a:r>
            <a:r>
              <a:rPr lang="en-US" sz="2000" dirty="0"/>
              <a:t> website data hosting (health.gov.sl)</a:t>
            </a:r>
          </a:p>
          <a:p>
            <a:pPr marL="342900" indent="-342900" algn="just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NPHA to act as a repository</a:t>
            </a:r>
          </a:p>
          <a:p>
            <a:pPr marL="342900" indent="-342900" algn="just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Contribute to MCH health policy and strategy</a:t>
            </a:r>
          </a:p>
          <a:p>
            <a:pPr marL="342900" indent="-342900" algn="just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Leverage donor support to measure MCH intervention </a:t>
            </a:r>
            <a:r>
              <a:rPr lang="en-US" sz="2000" dirty="0" smtClean="0"/>
              <a:t>impact</a:t>
            </a:r>
          </a:p>
          <a:p>
            <a:pPr marL="342900" indent="-342900" algn="just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/>
              <a:t>Solidify further evidence on causes of Childhood deaths in Sierra Leone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963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88073" y="381000"/>
            <a:ext cx="8501584" cy="685801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en-US" altLang="en-US" sz="2800" spc="250" dirty="0">
                <a:solidFill>
                  <a:schemeClr val="bg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Presentation Outline</a:t>
            </a:r>
            <a:endParaRPr lang="en-US" altLang="en-US" sz="2600" b="1" dirty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47619" y="1447800"/>
            <a:ext cx="7086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lnSpc>
                <a:spcPct val="150000"/>
              </a:lnSpc>
            </a:pPr>
            <a:endParaRPr lang="en-US" altLang="en-US" sz="2200" dirty="0">
              <a:latin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49" y="365125"/>
            <a:ext cx="10877265" cy="1082675"/>
          </a:xfrm>
          <a:solidFill>
            <a:srgbClr val="00B05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dirty="0">
                <a:latin typeface="+mn-lt"/>
                <a:ea typeface="+mn-ea"/>
                <a:cs typeface="+mn-cs"/>
              </a:rPr>
              <a:t>Prospects for Integration of CHAMPS Data into NPHA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49" y="1596788"/>
            <a:ext cx="10877266" cy="4580175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3600" dirty="0">
                <a:latin typeface="Trebuchet MS" panose="020B0603020202020204" pitchFamily="34" charset="0"/>
              </a:rPr>
              <a:t>NPHA is designed to have a credible data </a:t>
            </a:r>
            <a:r>
              <a:rPr lang="en-US" altLang="en-US" sz="3600" dirty="0" smtClean="0">
                <a:latin typeface="Trebuchet MS" panose="020B0603020202020204" pitchFamily="34" charset="0"/>
              </a:rPr>
              <a:t>repository</a:t>
            </a:r>
          </a:p>
          <a:p>
            <a:pPr algn="just">
              <a:lnSpc>
                <a:spcPct val="150000"/>
              </a:lnSpc>
            </a:pPr>
            <a:r>
              <a:rPr lang="en-US" altLang="en-US" sz="3600" dirty="0" smtClean="0">
                <a:latin typeface="Trebuchet MS" panose="020B0603020202020204" pitchFamily="34" charset="0"/>
              </a:rPr>
              <a:t>This data is to be used for a variety of useful courses such as decision  making, programming, policy formulation, resource </a:t>
            </a:r>
            <a:r>
              <a:rPr lang="en-US" altLang="en-US" sz="3600" dirty="0" err="1" smtClean="0">
                <a:latin typeface="Trebuchet MS" panose="020B0603020202020204" pitchFamily="34" charset="0"/>
              </a:rPr>
              <a:t>mobilisation</a:t>
            </a:r>
            <a:r>
              <a:rPr lang="en-US" altLang="en-US" sz="3600" dirty="0" smtClean="0">
                <a:latin typeface="Trebuchet MS" panose="020B0603020202020204" pitchFamily="34" charset="0"/>
              </a:rPr>
              <a:t>, disease prevention and control and mortality reduction</a:t>
            </a:r>
          </a:p>
          <a:p>
            <a:pPr algn="just">
              <a:lnSpc>
                <a:spcPct val="150000"/>
              </a:lnSpc>
            </a:pPr>
            <a:r>
              <a:rPr lang="en-US" altLang="en-US" sz="3600" dirty="0" smtClean="0">
                <a:latin typeface="Trebuchet MS" panose="020B0603020202020204" pitchFamily="34" charset="0"/>
              </a:rPr>
              <a:t>CHAMPS will generate data that is relevant </a:t>
            </a:r>
            <a:r>
              <a:rPr lang="en-US" altLang="en-US" sz="3600" dirty="0">
                <a:latin typeface="Trebuchet MS" panose="020B0603020202020204" pitchFamily="34" charset="0"/>
              </a:rPr>
              <a:t>t</a:t>
            </a:r>
            <a:r>
              <a:rPr lang="en-US" altLang="en-US" sz="3600" dirty="0" smtClean="0">
                <a:latin typeface="Trebuchet MS" panose="020B0603020202020204" pitchFamily="34" charset="0"/>
              </a:rPr>
              <a:t>o the overall goal of the NPHA</a:t>
            </a:r>
          </a:p>
          <a:p>
            <a:pPr algn="just">
              <a:lnSpc>
                <a:spcPct val="150000"/>
              </a:lnSpc>
            </a:pPr>
            <a:r>
              <a:rPr lang="en-US" altLang="en-US" sz="3600" dirty="0" smtClean="0">
                <a:latin typeface="Trebuchet MS" panose="020B0603020202020204" pitchFamily="34" charset="0"/>
              </a:rPr>
              <a:t>There are very good opportunities for integrating CHAMPS data into the NPHA repository</a:t>
            </a:r>
            <a:endParaRPr lang="en-US" altLang="en-US" sz="3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79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88073" y="381000"/>
            <a:ext cx="8501584" cy="685801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en-US" altLang="en-US" sz="2800" spc="250" dirty="0">
                <a:solidFill>
                  <a:schemeClr val="bg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Presentation Outline</a:t>
            </a:r>
            <a:endParaRPr lang="en-US" altLang="en-US" sz="2600" b="1" dirty="0">
              <a:solidFill>
                <a:schemeClr val="bg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47619" y="1447800"/>
            <a:ext cx="7086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lnSpc>
                <a:spcPct val="150000"/>
              </a:lnSpc>
            </a:pPr>
            <a:endParaRPr lang="en-US" altLang="en-US" sz="2200" dirty="0">
              <a:latin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19" y="3223418"/>
            <a:ext cx="10515600" cy="1325563"/>
          </a:xfr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+mn-lt"/>
                <a:ea typeface="+mn-ea"/>
                <a:cs typeface="+mn-cs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40089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728</Words>
  <Application>Microsoft Office PowerPoint</Application>
  <PresentationFormat>Widescreen</PresentationFormat>
  <Paragraphs>103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Office Theme</vt:lpstr>
      <vt:lpstr>Sierra Leone NPHA: CHAMPS</vt:lpstr>
      <vt:lpstr>Presentation Outline</vt:lpstr>
      <vt:lpstr>Sierra Leone NPHA: Vision and Mission</vt:lpstr>
      <vt:lpstr>PowerPoint Presentation</vt:lpstr>
      <vt:lpstr>CHAMPS Site : Bombali Shebora Chiefdom </vt:lpstr>
      <vt:lpstr>CHAMPS: Work to October 2017</vt:lpstr>
      <vt:lpstr>CHAMPS: Data to Action </vt:lpstr>
      <vt:lpstr>Prospects for Integration of CHAMPS Data into NPHA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Sierra Leone NPHA: CHAMPS</dc:title>
  <dc:creator>hedprin@outlook.com</dc:creator>
  <cp:lastModifiedBy>Vandi, Henry (CDC/CGH/DGHP)</cp:lastModifiedBy>
  <cp:revision>21</cp:revision>
  <dcterms:created xsi:type="dcterms:W3CDTF">2017-10-13T11:11:31Z</dcterms:created>
  <dcterms:modified xsi:type="dcterms:W3CDTF">2017-10-18T22:15:14Z</dcterms:modified>
</cp:coreProperties>
</file>