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5"/>
  </p:notesMasterIdLst>
  <p:handoutMasterIdLst>
    <p:handoutMasterId r:id="rId16"/>
  </p:handoutMasterIdLst>
  <p:sldIdLst>
    <p:sldId id="298" r:id="rId2"/>
    <p:sldId id="416" r:id="rId3"/>
    <p:sldId id="415" r:id="rId4"/>
    <p:sldId id="409" r:id="rId5"/>
    <p:sldId id="410" r:id="rId6"/>
    <p:sldId id="411" r:id="rId7"/>
    <p:sldId id="407" r:id="rId8"/>
    <p:sldId id="372" r:id="rId9"/>
    <p:sldId id="413" r:id="rId10"/>
    <p:sldId id="378" r:id="rId11"/>
    <p:sldId id="414" r:id="rId12"/>
    <p:sldId id="418" r:id="rId13"/>
    <p:sldId id="41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uise Flynn" initials="LF" lastIdx="2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07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1047C7F-42E5-4CE9-8ED7-977B2903A31B}" type="datetimeFigureOut">
              <a:rPr lang="en-US" smtClean="0"/>
              <a:pPr/>
              <a:t>10/24/2017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DB8B577-CB6D-428E-AEB5-82C293B908FC}" type="slidenum">
              <a:rPr lang="en-US" smtClean="0"/>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E1DF6F3-8828-4AFA-8F92-C51F3C4E16EF}" type="datetimeFigureOut">
              <a:rPr lang="en-US" smtClean="0"/>
              <a:pPr/>
              <a:t>10/24/2017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2C83E10-89FC-4706-9322-1234795A5CFF}" type="slidenum">
              <a:rPr lang="en-US" smtClean="0"/>
              <a:pPr/>
              <a:t>‹N›</a:t>
            </a:fld>
            <a:endParaRPr lang="en-US"/>
          </a:p>
        </p:txBody>
      </p:sp>
    </p:spTree>
    <p:extLst>
      <p:ext uri="{BB962C8B-B14F-4D97-AF65-F5344CB8AC3E}">
        <p14:creationId xmlns:p14="http://schemas.microsoft.com/office/powerpoint/2010/main" val="1452406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673B09C3-15EE-43BB-9E4A-DA3831E5997E}"/>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1FEE814E-0517-461B-8473-47226A2312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5BA1B5D0-217E-41E3-BEBF-A7C2B1FB6A9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55650" indent="-290513">
              <a:defRPr sz="2400">
                <a:solidFill>
                  <a:schemeClr val="tx1"/>
                </a:solidFill>
                <a:latin typeface="Tahoma" panose="020B0604030504040204" pitchFamily="34" charset="0"/>
              </a:defRPr>
            </a:lvl2pPr>
            <a:lvl3pPr marL="1163638" indent="-231775">
              <a:defRPr sz="2400">
                <a:solidFill>
                  <a:schemeClr val="tx1"/>
                </a:solidFill>
                <a:latin typeface="Tahoma" panose="020B0604030504040204" pitchFamily="34" charset="0"/>
              </a:defRPr>
            </a:lvl3pPr>
            <a:lvl4pPr marL="1630363" indent="-231775">
              <a:defRPr sz="2400">
                <a:solidFill>
                  <a:schemeClr val="tx1"/>
                </a:solidFill>
                <a:latin typeface="Tahoma" panose="020B0604030504040204" pitchFamily="34" charset="0"/>
              </a:defRPr>
            </a:lvl4pPr>
            <a:lvl5pPr marL="2095500" indent="-231775">
              <a:defRPr sz="2400">
                <a:solidFill>
                  <a:schemeClr val="tx1"/>
                </a:solidFill>
                <a:latin typeface="Tahoma" panose="020B0604030504040204" pitchFamily="34" charset="0"/>
              </a:defRPr>
            </a:lvl5pPr>
            <a:lvl6pPr marL="2552700" indent="-231775" eaLnBrk="0" fontAlgn="base" hangingPunct="0">
              <a:spcBef>
                <a:spcPct val="0"/>
              </a:spcBef>
              <a:spcAft>
                <a:spcPct val="0"/>
              </a:spcAft>
              <a:defRPr sz="2400">
                <a:solidFill>
                  <a:schemeClr val="tx1"/>
                </a:solidFill>
                <a:latin typeface="Tahoma" panose="020B0604030504040204" pitchFamily="34" charset="0"/>
              </a:defRPr>
            </a:lvl6pPr>
            <a:lvl7pPr marL="3009900" indent="-231775" eaLnBrk="0" fontAlgn="base" hangingPunct="0">
              <a:spcBef>
                <a:spcPct val="0"/>
              </a:spcBef>
              <a:spcAft>
                <a:spcPct val="0"/>
              </a:spcAft>
              <a:defRPr sz="2400">
                <a:solidFill>
                  <a:schemeClr val="tx1"/>
                </a:solidFill>
                <a:latin typeface="Tahoma" panose="020B0604030504040204" pitchFamily="34" charset="0"/>
              </a:defRPr>
            </a:lvl7pPr>
            <a:lvl8pPr marL="3467100" indent="-231775" eaLnBrk="0" fontAlgn="base" hangingPunct="0">
              <a:spcBef>
                <a:spcPct val="0"/>
              </a:spcBef>
              <a:spcAft>
                <a:spcPct val="0"/>
              </a:spcAft>
              <a:defRPr sz="2400">
                <a:solidFill>
                  <a:schemeClr val="tx1"/>
                </a:solidFill>
                <a:latin typeface="Tahoma" panose="020B0604030504040204" pitchFamily="34" charset="0"/>
              </a:defRPr>
            </a:lvl8pPr>
            <a:lvl9pPr marL="3924300" indent="-231775" eaLnBrk="0" fontAlgn="base" hangingPunct="0">
              <a:spcBef>
                <a:spcPct val="0"/>
              </a:spcBef>
              <a:spcAft>
                <a:spcPct val="0"/>
              </a:spcAft>
              <a:defRPr sz="2400">
                <a:solidFill>
                  <a:schemeClr val="tx1"/>
                </a:solidFill>
                <a:latin typeface="Tahoma" panose="020B0604030504040204" pitchFamily="34" charset="0"/>
              </a:defRPr>
            </a:lvl9pPr>
          </a:lstStyle>
          <a:p>
            <a:fld id="{27F6DBAD-ECDC-4224-838A-811B4FBDE819}" type="slidenum">
              <a:rPr lang="en-US" altLang="en-US" sz="1200" smtClean="0"/>
              <a:pPr/>
              <a:t>2</a:t>
            </a:fld>
            <a:endParaRPr lang="en-US" altLang="en-US" sz="1200"/>
          </a:p>
        </p:txBody>
      </p:sp>
    </p:spTree>
    <p:extLst>
      <p:ext uri="{BB962C8B-B14F-4D97-AF65-F5344CB8AC3E}">
        <p14:creationId xmlns:p14="http://schemas.microsoft.com/office/powerpoint/2010/main" val="1706183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b="1" dirty="0"/>
              <a:t>NPHIL Department</a:t>
            </a:r>
            <a:endParaRPr lang="en-US" dirty="0"/>
          </a:p>
          <a:p>
            <a:pPr rtl="0" eaLnBrk="1" fontAlgn="t" latinLnBrk="0" hangingPunct="1"/>
            <a:r>
              <a:rPr lang="en-US" b="1" dirty="0"/>
              <a:t>Overview of Core Functions</a:t>
            </a:r>
            <a:endParaRPr lang="en-US" dirty="0"/>
          </a:p>
          <a:p>
            <a:pPr rtl="0" eaLnBrk="1" fontAlgn="t" latinLnBrk="0" hangingPunct="1"/>
            <a:r>
              <a:rPr lang="en-US" b="1" dirty="0"/>
              <a:t>Training and Capacity Building</a:t>
            </a:r>
            <a:endParaRPr lang="en-US" dirty="0"/>
          </a:p>
          <a:p>
            <a:pPr rtl="0" eaLnBrk="1" fontAlgn="auto" latinLnBrk="0" hangingPunct="1"/>
            <a:r>
              <a:rPr lang="en-US" dirty="0"/>
              <a:t>Develop and coordinate national and international opportunities for advanced public health education and training for Liberian researchers </a:t>
            </a:r>
          </a:p>
          <a:p>
            <a:pPr rtl="0" eaLnBrk="1" fontAlgn="t" latinLnBrk="0" hangingPunct="1"/>
            <a:r>
              <a:rPr lang="en-US" dirty="0"/>
              <a:t>Support the development of higher education in public health and medical research in Liberia </a:t>
            </a:r>
          </a:p>
          <a:p>
            <a:pPr rtl="0" eaLnBrk="1" fontAlgn="t" latinLnBrk="0" hangingPunct="1"/>
            <a:r>
              <a:rPr lang="en-US" b="1" dirty="0"/>
              <a:t>Infections Diseases and Epidemiology</a:t>
            </a:r>
            <a:endParaRPr lang="en-US" dirty="0"/>
          </a:p>
          <a:p>
            <a:pPr rtl="0" eaLnBrk="1" fontAlgn="auto" latinLnBrk="0" hangingPunct="1"/>
            <a:r>
              <a:rPr lang="en-US" dirty="0"/>
              <a:t>Implement public health surveillance efforts and develop national strategic plans for responding to diseases of epidemic potential.</a:t>
            </a:r>
          </a:p>
          <a:p>
            <a:pPr rtl="0" eaLnBrk="1" fontAlgn="auto" latinLnBrk="0" hangingPunct="1"/>
            <a:r>
              <a:rPr lang="en-US" dirty="0"/>
              <a:t>Make data generated through the system available for evidence-informed policy generation</a:t>
            </a:r>
          </a:p>
          <a:p>
            <a:pPr rtl="0" eaLnBrk="1" fontAlgn="t" latinLnBrk="0" hangingPunct="1"/>
            <a:r>
              <a:rPr lang="en-US" b="1" dirty="0"/>
              <a:t>Laboratory and Public Health Diagnostics</a:t>
            </a:r>
            <a:endParaRPr lang="en-US" dirty="0"/>
          </a:p>
          <a:p>
            <a:pPr rtl="0" eaLnBrk="1" fontAlgn="auto" latinLnBrk="0" hangingPunct="1"/>
            <a:r>
              <a:rPr lang="en-US" dirty="0"/>
              <a:t>Provide diagnostic capacity, including a comprehensive National Laboratory Network, for timely and reliable detection of priority conditions and diseases</a:t>
            </a:r>
          </a:p>
          <a:p>
            <a:pPr rtl="0" eaLnBrk="1" fontAlgn="t" latinLnBrk="0" hangingPunct="1"/>
            <a:r>
              <a:rPr lang="en-US" b="1" dirty="0"/>
              <a:t>Public Health and Medical Research and Development</a:t>
            </a:r>
            <a:endParaRPr lang="en-US" dirty="0"/>
          </a:p>
          <a:p>
            <a:pPr rtl="0" eaLnBrk="1" fontAlgn="t" latinLnBrk="0" hangingPunct="1"/>
            <a:r>
              <a:rPr lang="en-US" dirty="0"/>
              <a:t>Facilitate public health and medical research activities by developing capacity and infrastructure and promoting the adoption of evidence-based policies to mitigate public health risks</a:t>
            </a:r>
          </a:p>
          <a:p>
            <a:pPr rtl="0" eaLnBrk="1" fontAlgn="t" latinLnBrk="0" hangingPunct="1"/>
            <a:r>
              <a:rPr lang="en-US" dirty="0"/>
              <a:t>Promote regional and international research partnerships and collaboration</a:t>
            </a:r>
          </a:p>
          <a:p>
            <a:pPr rtl="0" eaLnBrk="1" fontAlgn="t" latinLnBrk="0" hangingPunct="1"/>
            <a:r>
              <a:rPr lang="en-US" dirty="0"/>
              <a:t>Provide expert opinion and technical guidance on key public health issues, medical conditions, and healthcare quality assurance</a:t>
            </a:r>
          </a:p>
          <a:p>
            <a:endParaRPr lang="en-US" dirty="0"/>
          </a:p>
        </p:txBody>
      </p:sp>
      <p:sp>
        <p:nvSpPr>
          <p:cNvPr id="4" name="Slide Number Placeholder 3"/>
          <p:cNvSpPr>
            <a:spLocks noGrp="1"/>
          </p:cNvSpPr>
          <p:nvPr>
            <p:ph type="sldNum" sz="quarter" idx="10"/>
          </p:nvPr>
        </p:nvSpPr>
        <p:spPr/>
        <p:txBody>
          <a:bodyPr/>
          <a:lstStyle/>
          <a:p>
            <a:fld id="{12C83E10-89FC-4706-9322-1234795A5CFF}" type="slidenum">
              <a:rPr lang="en-US" smtClean="0"/>
              <a:pPr/>
              <a:t>8</a:t>
            </a:fld>
            <a:endParaRPr lang="en-US"/>
          </a:p>
        </p:txBody>
      </p:sp>
    </p:spTree>
    <p:extLst>
      <p:ext uri="{BB962C8B-B14F-4D97-AF65-F5344CB8AC3E}">
        <p14:creationId xmlns:p14="http://schemas.microsoft.com/office/powerpoint/2010/main" val="3133849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October 24, 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31F9E-604E-4343-9F29-EF72E8231CAD}" type="datetime4">
              <a:rPr lang="en-US" smtClean="0"/>
              <a:pPr/>
              <a:t>October 24,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A8E1CE-37F8-4102-8DF9-852A0A51F293}" type="datetime4">
              <a:rPr lang="en-US" smtClean="0"/>
              <a:pPr/>
              <a:t>October 24,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33F43-3E86-47E4-BFBB-2476D384E1C6}" type="datetime4">
              <a:rPr lang="en-US" smtClean="0"/>
              <a:pPr/>
              <a:t>October 24,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1663BA-01FC-4367-B6F3-ABB2645D55F1}" type="datetime4">
              <a:rPr lang="en-US" smtClean="0"/>
              <a:pPr/>
              <a:t>October 24, 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October 24,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October 24,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9EC054-3869-4501-B163-1BBFDE8DCE04}" type="datetime4">
              <a:rPr lang="en-US" smtClean="0"/>
              <a:pPr/>
              <a:t>October 24,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October 24,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October 24,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October 24,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dirty="0"/>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7D0EFEE-2756-4A20-BF2A-63F0A94F99AC}" type="datetime4">
              <a:rPr lang="en-US" smtClean="0"/>
              <a:pPr/>
              <a:t>October 24,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8DF745-7D3F-47F4-83A3-874385CFAA69}"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spd="slow">
    <p:newsflash/>
  </p:transition>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rot="10800000" flipV="1">
            <a:off x="-1" y="2836738"/>
            <a:ext cx="9143999" cy="3668837"/>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Meaning of Independence of NPHIs</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rgbClr val="0070C0"/>
                </a:solidFill>
                <a:effectLst>
                  <a:outerShdw blurRad="76200" dist="50800" dir="5400000" algn="tl" rotWithShape="0">
                    <a:srgbClr val="000000">
                      <a:alpha val="65000"/>
                    </a:srgbClr>
                  </a:outerShdw>
                </a:effectLst>
              </a:rPr>
              <a:t>Tolbert Nyenswah, LLB, MPH</a:t>
            </a:r>
            <a:br>
              <a:rPr lang="en-US" sz="2400" b="1" spc="50" dirty="0">
                <a:ln w="11430"/>
                <a:solidFill>
                  <a:srgbClr val="0070C0"/>
                </a:solidFill>
                <a:effectLst>
                  <a:outerShdw blurRad="76200" dist="50800" dir="5400000" algn="tl" rotWithShape="0">
                    <a:srgbClr val="000000">
                      <a:alpha val="65000"/>
                    </a:srgbClr>
                  </a:outerShdw>
                </a:effectLst>
              </a:rPr>
            </a:br>
            <a:r>
              <a:rPr lang="en-US" sz="2400" b="1" spc="50" dirty="0">
                <a:ln w="11430"/>
                <a:solidFill>
                  <a:srgbClr val="0070C0"/>
                </a:solidFill>
                <a:effectLst>
                  <a:outerShdw blurRad="76200" dist="50800" dir="5400000" algn="tl" rotWithShape="0">
                    <a:srgbClr val="000000">
                      <a:alpha val="65000"/>
                    </a:srgbClr>
                  </a:outerShdw>
                </a:effectLst>
              </a:rPr>
              <a:t>Director General</a:t>
            </a: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National Public Health Institute of Liberia     (NPHIL)</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2017 Annual Meeting</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ISS, Rome, Italy</a:t>
            </a:r>
            <a:b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br>
            <a:r>
              <a:rPr lang="en-US" sz="2400" b="1" spc="50" dirty="0">
                <a:ln w="11430"/>
                <a:solidFill>
                  <a:schemeClr val="accent6">
                    <a:lumMod val="60000"/>
                    <a:lumOff val="40000"/>
                  </a:schemeClr>
                </a:solidFill>
                <a:effectLst>
                  <a:outerShdw blurRad="76200" dist="50800" dir="5400000" algn="tl" rotWithShape="0">
                    <a:srgbClr val="000000">
                      <a:alpha val="65000"/>
                    </a:srgbClr>
                  </a:outerShdw>
                </a:effectLst>
              </a:rPr>
              <a:t>October 22-25, 2017</a:t>
            </a:r>
            <a:endParaRPr lang="en-US" sz="2400" b="1" spc="50" dirty="0">
              <a:ln w="11430"/>
              <a:solidFill>
                <a:schemeClr val="tx1"/>
              </a:solidFill>
              <a:effectLst>
                <a:outerShdw blurRad="76200" dist="50800" dir="5400000" algn="tl" rotWithShape="0">
                  <a:srgbClr val="000000">
                    <a:alpha val="65000"/>
                  </a:srgbClr>
                </a:outerShdw>
              </a:effectLst>
            </a:endParaRPr>
          </a:p>
        </p:txBody>
      </p:sp>
      <p:pic>
        <p:nvPicPr>
          <p:cNvPr id="3" name="Picture 2" descr="Coat_of_arms_of_Liberia.pn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11014" y="-123389"/>
            <a:ext cx="2250830" cy="1867783"/>
          </a:xfrm>
          <a:prstGeom prst="rect">
            <a:avLst/>
          </a:prstGeom>
          <a:noFill/>
          <a:ln>
            <a:noFill/>
          </a:ln>
        </p:spPr>
      </p:pic>
      <p:pic>
        <p:nvPicPr>
          <p:cNvPr id="5" name="Picture 6">
            <a:extLst>
              <a:ext uri="{FF2B5EF4-FFF2-40B4-BE49-F238E27FC236}">
                <a16:creationId xmlns:a16="http://schemas.microsoft.com/office/drawing/2014/main" id="{D6D81FE6-C637-4C67-B5BB-BEB1614FF834}"/>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67525" y="0"/>
            <a:ext cx="2276475"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0382979"/>
      </p:ext>
    </p:extLst>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Box 243"/>
          <p:cNvSpPr txBox="1"/>
          <p:nvPr/>
        </p:nvSpPr>
        <p:spPr>
          <a:xfrm>
            <a:off x="1143001" y="684320"/>
            <a:ext cx="6764630" cy="1477328"/>
          </a:xfrm>
          <a:prstGeom prst="rect">
            <a:avLst/>
          </a:prstGeom>
          <a:noFill/>
        </p:spPr>
        <p:txBody>
          <a:bodyPr wrap="square" rtlCol="0">
            <a:spAutoFit/>
          </a:bodyPr>
          <a:lstStyle/>
          <a:p>
            <a:pPr algn="ctr"/>
            <a:endParaRPr lang="en-US" sz="3000" b="1" dirty="0">
              <a:latin typeface="+mj-lt"/>
              <a:cs typeface="Cambria"/>
            </a:endParaRPr>
          </a:p>
          <a:p>
            <a:pPr algn="ctr"/>
            <a:r>
              <a:rPr lang="en-US" sz="3000" b="1" dirty="0">
                <a:latin typeface="+mj-lt"/>
                <a:cs typeface="Cambria"/>
              </a:rPr>
              <a:t>Organogram Based on the </a:t>
            </a:r>
          </a:p>
          <a:p>
            <a:pPr algn="ctr"/>
            <a:r>
              <a:rPr lang="en-US" sz="3000" b="1" dirty="0">
                <a:latin typeface="+mj-lt"/>
                <a:cs typeface="Cambria"/>
              </a:rPr>
              <a:t>NPHIL ACT of 2016</a:t>
            </a:r>
          </a:p>
        </p:txBody>
      </p:sp>
      <p:sp>
        <p:nvSpPr>
          <p:cNvPr id="7" name="Rectangle 6"/>
          <p:cNvSpPr/>
          <p:nvPr/>
        </p:nvSpPr>
        <p:spPr>
          <a:xfrm>
            <a:off x="1179674" y="4989291"/>
            <a:ext cx="944063" cy="75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Director for Training and Capacity Building</a:t>
            </a:r>
          </a:p>
        </p:txBody>
      </p:sp>
      <p:sp>
        <p:nvSpPr>
          <p:cNvPr id="2" name="Rectangle 1"/>
          <p:cNvSpPr/>
          <p:nvPr/>
        </p:nvSpPr>
        <p:spPr>
          <a:xfrm>
            <a:off x="3797278" y="2382914"/>
            <a:ext cx="1453896" cy="555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Board of Directors</a:t>
            </a:r>
          </a:p>
        </p:txBody>
      </p:sp>
      <p:sp>
        <p:nvSpPr>
          <p:cNvPr id="5" name="Rectangle 4"/>
          <p:cNvSpPr/>
          <p:nvPr/>
        </p:nvSpPr>
        <p:spPr>
          <a:xfrm>
            <a:off x="3797278" y="3140784"/>
            <a:ext cx="1453896" cy="555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Director General</a:t>
            </a:r>
          </a:p>
        </p:txBody>
      </p:sp>
      <p:sp>
        <p:nvSpPr>
          <p:cNvPr id="6" name="Rectangle 5"/>
          <p:cNvSpPr/>
          <p:nvPr/>
        </p:nvSpPr>
        <p:spPr>
          <a:xfrm>
            <a:off x="2474110" y="3931360"/>
            <a:ext cx="1454936" cy="601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Deputy Director General</a:t>
            </a:r>
          </a:p>
          <a:p>
            <a:pPr algn="ctr"/>
            <a:r>
              <a:rPr lang="en-US" sz="1050" dirty="0"/>
              <a:t>for Technical Services</a:t>
            </a:r>
          </a:p>
        </p:txBody>
      </p:sp>
      <p:sp>
        <p:nvSpPr>
          <p:cNvPr id="8" name="Rectangle 7"/>
          <p:cNvSpPr/>
          <p:nvPr/>
        </p:nvSpPr>
        <p:spPr>
          <a:xfrm>
            <a:off x="2279656" y="4993374"/>
            <a:ext cx="1012184" cy="7548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Director for Infectious Diseases &amp; Epidemiology</a:t>
            </a:r>
          </a:p>
        </p:txBody>
      </p:sp>
      <p:sp>
        <p:nvSpPr>
          <p:cNvPr id="9" name="Rectangle 8"/>
          <p:cNvSpPr/>
          <p:nvPr/>
        </p:nvSpPr>
        <p:spPr>
          <a:xfrm>
            <a:off x="3376929" y="4993828"/>
            <a:ext cx="948421" cy="75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Director for Laboratory and Public Health Diagnostics</a:t>
            </a:r>
          </a:p>
        </p:txBody>
      </p:sp>
      <p:sp>
        <p:nvSpPr>
          <p:cNvPr id="10" name="Rectangle 9"/>
          <p:cNvSpPr/>
          <p:nvPr/>
        </p:nvSpPr>
        <p:spPr>
          <a:xfrm>
            <a:off x="4472105" y="4993375"/>
            <a:ext cx="946404" cy="75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t>Director for Public Health and Medical  Research and Development</a:t>
            </a:r>
          </a:p>
        </p:txBody>
      </p:sp>
      <p:sp>
        <p:nvSpPr>
          <p:cNvPr id="11" name="Rectangle 10"/>
          <p:cNvSpPr/>
          <p:nvPr/>
        </p:nvSpPr>
        <p:spPr>
          <a:xfrm>
            <a:off x="5996900" y="3930574"/>
            <a:ext cx="1453896" cy="603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Deputy Director General </a:t>
            </a:r>
          </a:p>
          <a:p>
            <a:pPr algn="ctr"/>
            <a:r>
              <a:rPr lang="en-US" sz="1050" dirty="0"/>
              <a:t>for Administration</a:t>
            </a:r>
          </a:p>
        </p:txBody>
      </p:sp>
      <p:sp>
        <p:nvSpPr>
          <p:cNvPr id="29" name="Rectangle 28"/>
          <p:cNvSpPr/>
          <p:nvPr/>
        </p:nvSpPr>
        <p:spPr>
          <a:xfrm>
            <a:off x="6084977" y="2779383"/>
            <a:ext cx="1453896" cy="555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MOH, MOA, MFDP, UL, TU, CSO, Elect Chair-</a:t>
            </a:r>
          </a:p>
        </p:txBody>
      </p:sp>
      <p:cxnSp>
        <p:nvCxnSpPr>
          <p:cNvPr id="33" name="Elbow Connector 32"/>
          <p:cNvCxnSpPr/>
          <p:nvPr/>
        </p:nvCxnSpPr>
        <p:spPr>
          <a:xfrm>
            <a:off x="5117200" y="2649349"/>
            <a:ext cx="967778" cy="425942"/>
          </a:xfrm>
          <a:prstGeom prst="bentConnector3">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50" name="Elbow Connector 49"/>
          <p:cNvCxnSpPr/>
          <p:nvPr/>
        </p:nvCxnSpPr>
        <p:spPr>
          <a:xfrm rot="16200000" flipH="1">
            <a:off x="5574562" y="2741912"/>
            <a:ext cx="202640" cy="2095932"/>
          </a:xfrm>
          <a:prstGeom prst="bentConnector3">
            <a:avLst>
              <a:gd name="adj1" fmla="val 50000"/>
            </a:avLst>
          </a:prstGeom>
          <a:ln w="19050"/>
        </p:spPr>
        <p:style>
          <a:lnRef idx="1">
            <a:schemeClr val="accent1"/>
          </a:lnRef>
          <a:fillRef idx="0">
            <a:schemeClr val="accent1"/>
          </a:fillRef>
          <a:effectRef idx="0">
            <a:schemeClr val="accent1"/>
          </a:effectRef>
          <a:fontRef idx="minor">
            <a:schemeClr val="tx1"/>
          </a:fontRef>
        </p:style>
      </p:cxnSp>
      <p:cxnSp>
        <p:nvCxnSpPr>
          <p:cNvPr id="76" name="Elbow Connector 75"/>
          <p:cNvCxnSpPr/>
          <p:nvPr/>
        </p:nvCxnSpPr>
        <p:spPr>
          <a:xfrm flipV="1">
            <a:off x="5159136" y="3075292"/>
            <a:ext cx="883906" cy="378677"/>
          </a:xfrm>
          <a:prstGeom prst="bentConnector3">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259" name="Rectangle 258"/>
          <p:cNvSpPr/>
          <p:nvPr/>
        </p:nvSpPr>
        <p:spPr>
          <a:xfrm>
            <a:off x="5818042" y="4989291"/>
            <a:ext cx="946404" cy="75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Chief Financial Officer</a:t>
            </a:r>
          </a:p>
        </p:txBody>
      </p:sp>
      <p:cxnSp>
        <p:nvCxnSpPr>
          <p:cNvPr id="48" name="Elbow Connector 47"/>
          <p:cNvCxnSpPr/>
          <p:nvPr/>
        </p:nvCxnSpPr>
        <p:spPr>
          <a:xfrm rot="16200000" flipH="1">
            <a:off x="6826528" y="4130115"/>
            <a:ext cx="448674" cy="654032"/>
          </a:xfrm>
          <a:prstGeom prst="bentConnector2">
            <a:avLst/>
          </a:prstGeom>
          <a:ln w="19050"/>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6912209" y="4989291"/>
            <a:ext cx="946404" cy="75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t>Head of Human Resources</a:t>
            </a:r>
          </a:p>
          <a:p>
            <a:pPr algn="ctr"/>
            <a:r>
              <a:rPr lang="en-US" sz="825" dirty="0"/>
              <a:t>Logistics</a:t>
            </a:r>
          </a:p>
          <a:p>
            <a:pPr algn="ctr"/>
            <a:r>
              <a:rPr lang="en-US" sz="825" dirty="0"/>
              <a:t>Communication</a:t>
            </a:r>
          </a:p>
        </p:txBody>
      </p:sp>
      <p:cxnSp>
        <p:nvCxnSpPr>
          <p:cNvPr id="252" name="Straight Connector 251"/>
          <p:cNvCxnSpPr/>
          <p:nvPr/>
        </p:nvCxnSpPr>
        <p:spPr>
          <a:xfrm flipH="1">
            <a:off x="3215267" y="3778358"/>
            <a:ext cx="351815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222314" y="3778358"/>
            <a:ext cx="0" cy="15522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6291244" y="4676840"/>
            <a:ext cx="1097280" cy="3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7377882" y="4676840"/>
            <a:ext cx="1" cy="31653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298698" y="4677881"/>
            <a:ext cx="0" cy="30395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6" idx="2"/>
          </p:cNvCxnSpPr>
          <p:nvPr/>
        </p:nvCxnSpPr>
        <p:spPr>
          <a:xfrm flipH="1">
            <a:off x="3201578" y="4533292"/>
            <a:ext cx="1" cy="1466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651504" y="4679957"/>
            <a:ext cx="313587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787380" y="4679958"/>
            <a:ext cx="0" cy="30933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7" name="Straight Connector 256"/>
          <p:cNvCxnSpPr>
            <a:endCxn id="9" idx="0"/>
          </p:cNvCxnSpPr>
          <p:nvPr/>
        </p:nvCxnSpPr>
        <p:spPr>
          <a:xfrm>
            <a:off x="3851139" y="4696203"/>
            <a:ext cx="1" cy="2976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1" name="Straight Connector 260"/>
          <p:cNvCxnSpPr>
            <a:endCxn id="8" idx="0"/>
          </p:cNvCxnSpPr>
          <p:nvPr/>
        </p:nvCxnSpPr>
        <p:spPr>
          <a:xfrm>
            <a:off x="2751157" y="4684042"/>
            <a:ext cx="34591" cy="30933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3" name="Straight Connector 262"/>
          <p:cNvCxnSpPr>
            <a:endCxn id="7" idx="0"/>
          </p:cNvCxnSpPr>
          <p:nvPr/>
        </p:nvCxnSpPr>
        <p:spPr>
          <a:xfrm>
            <a:off x="1651706" y="4679958"/>
            <a:ext cx="0" cy="30933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724240" y="3789877"/>
            <a:ext cx="0" cy="155228"/>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712648"/>
      </p:ext>
    </p:extLst>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 Plan</a:t>
            </a:r>
          </a:p>
        </p:txBody>
      </p:sp>
      <p:sp>
        <p:nvSpPr>
          <p:cNvPr id="3" name="Content Placeholder 2"/>
          <p:cNvSpPr>
            <a:spLocks noGrp="1"/>
          </p:cNvSpPr>
          <p:nvPr>
            <p:ph idx="1"/>
          </p:nvPr>
        </p:nvSpPr>
        <p:spPr/>
        <p:txBody>
          <a:bodyPr>
            <a:normAutofit lnSpcReduction="10000"/>
          </a:bodyPr>
          <a:lstStyle/>
          <a:p>
            <a:r>
              <a:rPr lang="en-US" dirty="0"/>
              <a:t>Alignment with Strategic Partners</a:t>
            </a:r>
          </a:p>
          <a:p>
            <a:pPr lvl="1"/>
            <a:r>
              <a:rPr lang="en-US" dirty="0"/>
              <a:t>Universities and Donors (WHO, World Bank, CDC, NIH, DOD etc.)</a:t>
            </a:r>
          </a:p>
          <a:p>
            <a:r>
              <a:rPr lang="en-US" dirty="0"/>
              <a:t>Establishment of the NPHIL Foundation</a:t>
            </a:r>
          </a:p>
          <a:p>
            <a:pPr lvl="1"/>
            <a:r>
              <a:rPr lang="en-US" dirty="0"/>
              <a:t>Modeled after CDC foundation</a:t>
            </a:r>
          </a:p>
          <a:p>
            <a:r>
              <a:rPr lang="en-US" dirty="0"/>
              <a:t>Linking with the Universities of Liberia</a:t>
            </a:r>
          </a:p>
          <a:p>
            <a:pPr lvl="1"/>
            <a:r>
              <a:rPr lang="en-US" dirty="0"/>
              <a:t>Joint appointments</a:t>
            </a:r>
          </a:p>
          <a:p>
            <a:pPr lvl="1"/>
            <a:r>
              <a:rPr lang="en-US" dirty="0"/>
              <a:t>Support training and creation of Masters programs</a:t>
            </a:r>
          </a:p>
          <a:p>
            <a:r>
              <a:rPr lang="en-US" b="1" dirty="0">
                <a:solidFill>
                  <a:srgbClr val="0070C0"/>
                </a:solidFill>
              </a:rPr>
              <a:t>Diversifying funding sources</a:t>
            </a:r>
          </a:p>
          <a:p>
            <a:pPr lvl="1"/>
            <a:r>
              <a:rPr lang="en-US" b="1" dirty="0" err="1">
                <a:solidFill>
                  <a:srgbClr val="0070C0"/>
                </a:solidFill>
              </a:rPr>
              <a:t>GoL</a:t>
            </a:r>
            <a:r>
              <a:rPr lang="en-US" b="1" dirty="0">
                <a:solidFill>
                  <a:srgbClr val="0070C0"/>
                </a:solidFill>
              </a:rPr>
              <a:t> Budget Line from the very beginning Direct funding from National Treasury. </a:t>
            </a:r>
          </a:p>
          <a:p>
            <a:pPr lvl="1"/>
            <a:r>
              <a:rPr lang="en-US" b="1" dirty="0"/>
              <a:t>Fees, grants, donations, consulting and service fees, cooperative </a:t>
            </a:r>
            <a:r>
              <a:rPr lang="en-US" b="1" dirty="0" smtClean="0"/>
              <a:t>agreements</a:t>
            </a:r>
          </a:p>
          <a:p>
            <a:pPr lvl="1"/>
            <a:r>
              <a:rPr lang="en-US" b="1" dirty="0" smtClean="0">
                <a:solidFill>
                  <a:srgbClr val="00B050"/>
                </a:solidFill>
              </a:rPr>
              <a:t>Recruitment, Staffing, Training and Deployment issues </a:t>
            </a:r>
            <a:endParaRPr lang="en-US" b="1" dirty="0">
              <a:solidFill>
                <a:srgbClr val="00B050"/>
              </a:solidFill>
            </a:endParaRPr>
          </a:p>
        </p:txBody>
      </p:sp>
    </p:spTree>
    <p:extLst>
      <p:ext uri="{BB962C8B-B14F-4D97-AF65-F5344CB8AC3E}">
        <p14:creationId xmlns:p14="http://schemas.microsoft.com/office/powerpoint/2010/main" val="2238276828"/>
      </p:ext>
    </p:extLst>
  </p:cSld>
  <p:clrMapOvr>
    <a:masterClrMapping/>
  </p:clrMapOvr>
  <p:transition spd="slow">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DBCA-3A7A-4E73-9FA1-697696CC2590}"/>
              </a:ext>
            </a:extLst>
          </p:cNvPr>
          <p:cNvSpPr>
            <a:spLocks noGrp="1"/>
          </p:cNvSpPr>
          <p:nvPr>
            <p:ph type="title"/>
          </p:nvPr>
        </p:nvSpPr>
        <p:spPr/>
        <p:txBody>
          <a:bodyPr>
            <a:normAutofit fontScale="90000"/>
          </a:bodyPr>
          <a:lstStyle/>
          <a:p>
            <a:r>
              <a:rPr lang="en-US" dirty="0"/>
              <a:t>Groundbreaking for New NPHIL complex</a:t>
            </a:r>
          </a:p>
        </p:txBody>
      </p:sp>
      <p:pic>
        <p:nvPicPr>
          <p:cNvPr id="2050" name="Picture 2" descr="https://www.frontpageafricaonline.com/images/news4/nphil.jpg">
            <a:extLst>
              <a:ext uri="{FF2B5EF4-FFF2-40B4-BE49-F238E27FC236}">
                <a16:creationId xmlns:a16="http://schemas.microsoft.com/office/drawing/2014/main" id="{5FBEF923-629C-4190-A389-77407982FD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179" y="1524000"/>
            <a:ext cx="7809505" cy="3301218"/>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a:extLst>
              <a:ext uri="{FF2B5EF4-FFF2-40B4-BE49-F238E27FC236}">
                <a16:creationId xmlns:a16="http://schemas.microsoft.com/office/drawing/2014/main" id="{8E2341BE-8BBE-453A-8E94-0C5DE5B2EB86}"/>
              </a:ext>
            </a:extLst>
          </p:cNvPr>
          <p:cNvSpPr>
            <a:spLocks noGrp="1"/>
          </p:cNvSpPr>
          <p:nvPr>
            <p:ph idx="1"/>
          </p:nvPr>
        </p:nvSpPr>
        <p:spPr>
          <a:xfrm>
            <a:off x="457200" y="4825218"/>
            <a:ext cx="8686800" cy="2032782"/>
          </a:xfrm>
        </p:spPr>
        <p:txBody>
          <a:bodyPr>
            <a:normAutofit fontScale="92500" lnSpcReduction="20000"/>
          </a:bodyPr>
          <a:lstStyle/>
          <a:p>
            <a:pPr marL="0" indent="0">
              <a:buNone/>
            </a:pPr>
            <a:r>
              <a:rPr lang="en-US" altLang="en-US" b="1" dirty="0">
                <a:solidFill>
                  <a:srgbClr val="3C3C3C"/>
                </a:solidFill>
                <a:latin typeface="Helvetica Neue"/>
              </a:rPr>
              <a:t>FPA: Monrovia</a:t>
            </a:r>
            <a:r>
              <a:rPr lang="en-US" altLang="en-US" dirty="0">
                <a:solidFill>
                  <a:srgbClr val="3C3C3C"/>
                </a:solidFill>
                <a:latin typeface="Helvetica Neue"/>
              </a:rPr>
              <a:t> – The National Public Health Institute of Liberia (NPHIL) in collaboration with the U.S. Department of Defense Biosafety and Biosecurity Program Thursday broke grounds for the construction of a new facility which will serve as the headquarters of two new Public health facilities that will enhance Liberia’s ability to diagnose and conduct research on infectious diseases, 2017 Oct. 5th</a:t>
            </a:r>
            <a:endParaRPr lang="en-US" dirty="0"/>
          </a:p>
        </p:txBody>
      </p:sp>
    </p:spTree>
    <p:extLst>
      <p:ext uri="{BB962C8B-B14F-4D97-AF65-F5344CB8AC3E}">
        <p14:creationId xmlns:p14="http://schemas.microsoft.com/office/powerpoint/2010/main" val="923505451"/>
      </p:ext>
    </p:extLst>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742B99-4A20-4CAC-B56F-1A0DAC93315F}"/>
              </a:ext>
            </a:extLst>
          </p:cNvPr>
          <p:cNvSpPr>
            <a:spLocks noGrp="1"/>
          </p:cNvSpPr>
          <p:nvPr>
            <p:ph idx="1"/>
          </p:nvPr>
        </p:nvSpPr>
        <p:spPr/>
        <p:txBody>
          <a:bodyPr>
            <a:normAutofit/>
          </a:bodyPr>
          <a:lstStyle/>
          <a:p>
            <a:pPr marL="0" indent="0" algn="ctr">
              <a:buNone/>
            </a:pPr>
            <a:r>
              <a:rPr lang="en-US" sz="9600" dirty="0">
                <a:solidFill>
                  <a:srgbClr val="0070C0"/>
                </a:solidFill>
              </a:rPr>
              <a:t>Thank you!</a:t>
            </a:r>
          </a:p>
        </p:txBody>
      </p:sp>
    </p:spTree>
    <p:extLst>
      <p:ext uri="{BB962C8B-B14F-4D97-AF65-F5344CB8AC3E}">
        <p14:creationId xmlns:p14="http://schemas.microsoft.com/office/powerpoint/2010/main" val="3882791135"/>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4C247018-D14D-4146-98EB-4F344262938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spcBef>
                <a:spcPct val="0"/>
              </a:spcBef>
              <a:buClrTx/>
              <a:buSzTx/>
              <a:buFontTx/>
              <a:buNone/>
            </a:pPr>
            <a:fld id="{754749D3-6FEB-44D0-8B51-B227DA4F68CC}" type="slidenum">
              <a:rPr lang="en-US" altLang="en-US" sz="1400" smtClean="0"/>
              <a:pPr>
                <a:spcBef>
                  <a:spcPct val="0"/>
                </a:spcBef>
                <a:buClrTx/>
                <a:buSzTx/>
                <a:buFontTx/>
                <a:buNone/>
              </a:pPr>
              <a:t>2</a:t>
            </a:fld>
            <a:endParaRPr lang="en-US" altLang="en-US" sz="1400"/>
          </a:p>
        </p:txBody>
      </p:sp>
      <p:sp>
        <p:nvSpPr>
          <p:cNvPr id="3" name="Content Placeholder 2">
            <a:extLst>
              <a:ext uri="{FF2B5EF4-FFF2-40B4-BE49-F238E27FC236}">
                <a16:creationId xmlns:a16="http://schemas.microsoft.com/office/drawing/2014/main" id="{082105D1-B9DB-4EA1-8282-AF4D5948BEE6}"/>
              </a:ext>
            </a:extLst>
          </p:cNvPr>
          <p:cNvSpPr>
            <a:spLocks noGrp="1"/>
          </p:cNvSpPr>
          <p:nvPr>
            <p:ph sz="half" idx="4294967295"/>
          </p:nvPr>
        </p:nvSpPr>
        <p:spPr>
          <a:xfrm>
            <a:off x="0" y="1682750"/>
            <a:ext cx="4260850" cy="5022850"/>
          </a:xfrm>
        </p:spPr>
        <p:txBody>
          <a:bodyPr>
            <a:normAutofit/>
          </a:bodyPr>
          <a:lstStyle/>
          <a:p>
            <a:pPr marL="0" indent="0">
              <a:buFont typeface="Wingdings" panose="05000000000000000000" pitchFamily="2" charset="2"/>
              <a:buNone/>
              <a:defRPr/>
            </a:pPr>
            <a:endParaRPr lang="en-GB" dirty="0"/>
          </a:p>
          <a:p>
            <a:pPr>
              <a:defRPr/>
            </a:pPr>
            <a:r>
              <a:rPr lang="en-GB" sz="3600" dirty="0"/>
              <a:t>2</a:t>
            </a:r>
            <a:r>
              <a:rPr lang="en-GB" sz="3600" baseline="30000" dirty="0"/>
              <a:t>nd</a:t>
            </a:r>
            <a:r>
              <a:rPr lang="en-GB" sz="3600" dirty="0"/>
              <a:t> Wave: </a:t>
            </a:r>
          </a:p>
          <a:p>
            <a:pPr lvl="1">
              <a:defRPr/>
            </a:pPr>
            <a:r>
              <a:rPr lang="en-GB" dirty="0">
                <a:solidFill>
                  <a:srgbClr val="FFFF00"/>
                </a:solidFill>
              </a:rPr>
              <a:t>Confirmed 30 May, 2014</a:t>
            </a:r>
          </a:p>
          <a:p>
            <a:pPr lvl="1">
              <a:defRPr/>
            </a:pPr>
            <a:r>
              <a:rPr lang="en-GB" dirty="0">
                <a:solidFill>
                  <a:srgbClr val="FFFF00"/>
                </a:solidFill>
              </a:rPr>
              <a:t>Confirmed Case: 3,150. Deaths 4, 785 </a:t>
            </a:r>
          </a:p>
          <a:p>
            <a:pPr lvl="1">
              <a:defRPr/>
            </a:pPr>
            <a:r>
              <a:rPr lang="en-GB" dirty="0">
                <a:solidFill>
                  <a:srgbClr val="FFFF00"/>
                </a:solidFill>
              </a:rPr>
              <a:t>Health Care Workers: 378 (192 deaths) </a:t>
            </a:r>
          </a:p>
          <a:p>
            <a:pPr lvl="1">
              <a:defRPr/>
            </a:pPr>
            <a:r>
              <a:rPr lang="en-GB" dirty="0">
                <a:solidFill>
                  <a:srgbClr val="FFFF00"/>
                </a:solidFill>
              </a:rPr>
              <a:t>Declared free of Human Transmission on 9 May, 2015</a:t>
            </a:r>
          </a:p>
          <a:p>
            <a:pPr>
              <a:defRPr/>
            </a:pPr>
            <a:endParaRPr lang="en-GB" dirty="0"/>
          </a:p>
        </p:txBody>
      </p:sp>
      <p:sp>
        <p:nvSpPr>
          <p:cNvPr id="2" name="Title 1">
            <a:extLst>
              <a:ext uri="{FF2B5EF4-FFF2-40B4-BE49-F238E27FC236}">
                <a16:creationId xmlns:a16="http://schemas.microsoft.com/office/drawing/2014/main" id="{CFEB3508-637F-4879-AF2F-ADC3814EB7A0}"/>
              </a:ext>
            </a:extLst>
          </p:cNvPr>
          <p:cNvSpPr>
            <a:spLocks noGrp="1"/>
          </p:cNvSpPr>
          <p:nvPr>
            <p:ph type="title" idx="4294967295"/>
          </p:nvPr>
        </p:nvSpPr>
        <p:spPr>
          <a:xfrm>
            <a:off x="0" y="0"/>
            <a:ext cx="8694738" cy="755650"/>
          </a:xfrm>
        </p:spPr>
        <p:txBody>
          <a:bodyPr>
            <a:normAutofit/>
          </a:bodyPr>
          <a:lstStyle/>
          <a:p>
            <a:pPr>
              <a:defRPr/>
            </a:pPr>
            <a:r>
              <a:rPr lang="en-US" sz="3600" b="1" dirty="0">
                <a:latin typeface="+mn-lt"/>
              </a:rPr>
              <a:t>Over view of EVD in Liberia ……2</a:t>
            </a:r>
            <a:endParaRPr lang="en-US" sz="3600" dirty="0">
              <a:latin typeface="+mn-lt"/>
            </a:endParaRPr>
          </a:p>
        </p:txBody>
      </p:sp>
      <p:cxnSp>
        <p:nvCxnSpPr>
          <p:cNvPr id="5" name="Straight Connector 4">
            <a:extLst>
              <a:ext uri="{FF2B5EF4-FFF2-40B4-BE49-F238E27FC236}">
                <a16:creationId xmlns:a16="http://schemas.microsoft.com/office/drawing/2014/main" id="{2CD55D93-47AA-4570-8A01-4D23A3278211}"/>
              </a:ext>
            </a:extLst>
          </p:cNvPr>
          <p:cNvCxnSpPr/>
          <p:nvPr/>
        </p:nvCxnSpPr>
        <p:spPr>
          <a:xfrm>
            <a:off x="104775" y="755650"/>
            <a:ext cx="8963025"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Content Placeholder 5">
            <a:extLst>
              <a:ext uri="{FF2B5EF4-FFF2-40B4-BE49-F238E27FC236}">
                <a16:creationId xmlns:a16="http://schemas.microsoft.com/office/drawing/2014/main" id="{94E3EFC7-699C-46E4-BEFB-A8E2A4BBCC63}"/>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54123" y="2337943"/>
            <a:ext cx="2309283" cy="1402478"/>
          </a:xfrm>
          <a:prstGeom prst="rect">
            <a:avLst/>
          </a:prstGeom>
          <a:ln>
            <a:noFill/>
          </a:ln>
          <a:effectLst>
            <a:softEdge rad="112500"/>
          </a:effectLst>
        </p:spPr>
      </p:pic>
      <p:pic>
        <p:nvPicPr>
          <p:cNvPr id="17" name="Content Placeholder 5">
            <a:extLst>
              <a:ext uri="{FF2B5EF4-FFF2-40B4-BE49-F238E27FC236}">
                <a16:creationId xmlns:a16="http://schemas.microsoft.com/office/drawing/2014/main" id="{34BA6A6A-4A2B-4C19-B6A3-FFB23E49DC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6275" y="1683144"/>
            <a:ext cx="4581525" cy="5022455"/>
          </a:xfrm>
          <a:prstGeom prst="rect">
            <a:avLst/>
          </a:prstGeom>
          <a:ln>
            <a:noFill/>
          </a:ln>
          <a:effectLst>
            <a:softEdge rad="112500"/>
          </a:effectLst>
        </p:spPr>
      </p:pic>
    </p:spTree>
    <p:extLst>
      <p:ext uri="{BB962C8B-B14F-4D97-AF65-F5344CB8AC3E}">
        <p14:creationId xmlns:p14="http://schemas.microsoft.com/office/powerpoint/2010/main" val="2374711402"/>
      </p:ext>
    </p:extLst>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8EC5E7-B061-4253-A1D4-45688F31E9FA}"/>
              </a:ext>
            </a:extLst>
          </p:cNvPr>
          <p:cNvSpPr>
            <a:spLocks noGrp="1"/>
          </p:cNvSpPr>
          <p:nvPr>
            <p:ph type="dt" sz="quarter" idx="10"/>
          </p:nvPr>
        </p:nvSpPr>
        <p:spPr/>
        <p:txBody>
          <a:bodyPr/>
          <a:lstStyle/>
          <a:p>
            <a:pPr>
              <a:defRPr/>
            </a:pPr>
            <a:fld id="{8A65B358-186B-4A08-A64D-68B9C26DBEC7}" type="datetime1">
              <a:rPr lang="en-US" smtClean="0"/>
              <a:pPr>
                <a:defRPr/>
              </a:pPr>
              <a:t>10/24/2017</a:t>
            </a:fld>
            <a:endParaRPr lang="fr-FR"/>
          </a:p>
        </p:txBody>
      </p:sp>
      <p:sp>
        <p:nvSpPr>
          <p:cNvPr id="3" name="Footer Placeholder 2">
            <a:extLst>
              <a:ext uri="{FF2B5EF4-FFF2-40B4-BE49-F238E27FC236}">
                <a16:creationId xmlns:a16="http://schemas.microsoft.com/office/drawing/2014/main" id="{3B2F84BB-1D44-4558-902C-2F490F0773C9}"/>
              </a:ext>
            </a:extLst>
          </p:cNvPr>
          <p:cNvSpPr>
            <a:spLocks noGrp="1"/>
          </p:cNvSpPr>
          <p:nvPr>
            <p:ph type="ftr" sz="quarter" idx="11"/>
          </p:nvPr>
        </p:nvSpPr>
        <p:spPr/>
        <p:txBody>
          <a:bodyPr/>
          <a:lstStyle/>
          <a:p>
            <a:pPr>
              <a:defRPr/>
            </a:pPr>
            <a:r>
              <a:rPr lang="fr-FR"/>
              <a:t>Building Resilient Health System</a:t>
            </a:r>
          </a:p>
        </p:txBody>
      </p:sp>
      <p:pic>
        <p:nvPicPr>
          <p:cNvPr id="13316" name="Picture 3">
            <a:extLst>
              <a:ext uri="{FF2B5EF4-FFF2-40B4-BE49-F238E27FC236}">
                <a16:creationId xmlns:a16="http://schemas.microsoft.com/office/drawing/2014/main" id="{F95A3D0A-F0C7-42AA-9CB5-D6D7FD18B66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100" y="92075"/>
            <a:ext cx="8813800" cy="615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0391510"/>
      </p:ext>
    </p:extLst>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69668" y="269964"/>
            <a:ext cx="9074333" cy="1332412"/>
          </a:xfrm>
          <a:prstGeom prst="rect">
            <a:avLst/>
          </a:prstGeom>
        </p:spPr>
        <p:txBody>
          <a:bodyPr/>
          <a:lstStyle>
            <a:lvl1pPr algn="ctr">
              <a:defRPr sz="3600"/>
            </a:lvl1pPr>
          </a:lstStyle>
          <a:p>
            <a:pPr lvl="0">
              <a:defRPr sz="1800" spc="0">
                <a:solidFill>
                  <a:srgbClr val="000000"/>
                </a:solidFill>
              </a:defRPr>
            </a:pPr>
            <a:r>
              <a:rPr sz="3600" spc="-100">
                <a:solidFill>
                  <a:srgbClr val="D2533C"/>
                </a:solidFill>
              </a:rPr>
              <a:t>A weak Public Health System created   An EVD Crises that destroyed the Economy</a:t>
            </a:r>
          </a:p>
        </p:txBody>
      </p:sp>
      <p:pic>
        <p:nvPicPr>
          <p:cNvPr id="83" name="image3.png"/>
          <p:cNvPicPr/>
          <p:nvPr/>
        </p:nvPicPr>
        <p:blipFill>
          <a:blip r:embed="rId2">
            <a:extLst/>
          </a:blip>
          <a:stretch>
            <a:fillRect/>
          </a:stretch>
        </p:blipFill>
        <p:spPr>
          <a:xfrm>
            <a:off x="0" y="1663714"/>
            <a:ext cx="4266385" cy="5083985"/>
          </a:xfrm>
          <a:prstGeom prst="rect">
            <a:avLst/>
          </a:prstGeom>
          <a:ln w="12700">
            <a:miter lim="400000"/>
          </a:ln>
        </p:spPr>
      </p:pic>
      <p:sp>
        <p:nvSpPr>
          <p:cNvPr id="84" name="Shape 84"/>
          <p:cNvSpPr/>
          <p:nvPr/>
        </p:nvSpPr>
        <p:spPr>
          <a:xfrm>
            <a:off x="4380410" y="1707257"/>
            <a:ext cx="4572001" cy="373740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lvl1pPr>
          </a:lstStyle>
          <a:p>
            <a:pPr lvl="0">
              <a:defRPr sz="1800">
                <a:solidFill>
                  <a:srgbClr val="000000"/>
                </a:solidFill>
              </a:defRPr>
            </a:pPr>
            <a:r>
              <a:rPr sz="2800">
                <a:solidFill>
                  <a:srgbClr val="292934"/>
                </a:solidFill>
              </a:rPr>
              <a:t>The economic and fiscal impact has outlasted the epidemiological impact due to severe shocks to investment, production, and consumption throughout the region, coupled with commodity price shocks. </a:t>
            </a:r>
          </a:p>
        </p:txBody>
      </p:sp>
      <p:sp>
        <p:nvSpPr>
          <p:cNvPr id="85" name="Shape 85"/>
          <p:cNvSpPr/>
          <p:nvPr/>
        </p:nvSpPr>
        <p:spPr>
          <a:xfrm>
            <a:off x="5617202" y="6378366"/>
            <a:ext cx="3253307" cy="379238"/>
          </a:xfrm>
          <a:prstGeom prst="rect">
            <a:avLst/>
          </a:prstGeom>
          <a:ln w="28575">
            <a:solidFill>
              <a:srgbClr val="292934"/>
            </a:solidFill>
          </a:ln>
          <a:extLst>
            <a:ext uri="{C572A759-6A51-4108-AA02-DFA0A04FC94B}">
              <ma14:wrappingTextBoxFlag xmlns:ma14="http://schemas.microsoft.com/office/mac/drawingml/2011/main" xmlns="" val="1"/>
            </a:ext>
          </a:extLst>
        </p:spPr>
        <p:txBody>
          <a:bodyPr wrap="none" lIns="0" tIns="0" rIns="0" bIns="0">
            <a:spAutoFit/>
          </a:bodyPr>
          <a:lstStyle>
            <a:lvl1pPr>
              <a:defRPr b="1"/>
            </a:lvl1pPr>
          </a:lstStyle>
          <a:p>
            <a:pPr lvl="0">
              <a:defRPr b="0">
                <a:solidFill>
                  <a:srgbClr val="000000"/>
                </a:solidFill>
              </a:defRPr>
            </a:pPr>
            <a:r>
              <a:rPr b="1">
                <a:solidFill>
                  <a:srgbClr val="292934"/>
                </a:solidFill>
              </a:rPr>
              <a:t>The World Bank Group, 2016</a:t>
            </a:r>
          </a:p>
        </p:txBody>
      </p:sp>
    </p:spTree>
    <p:extLst>
      <p:ext uri="{BB962C8B-B14F-4D97-AF65-F5344CB8AC3E}">
        <p14:creationId xmlns:p14="http://schemas.microsoft.com/office/powerpoint/2010/main" val="3375211810"/>
      </p:ext>
    </p:extLst>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Critical Timeline and Next Steps</a:t>
            </a:r>
          </a:p>
        </p:txBody>
      </p:sp>
      <p:sp>
        <p:nvSpPr>
          <p:cNvPr id="5" name="Rounded Rectangle 4"/>
          <p:cNvSpPr/>
          <p:nvPr/>
        </p:nvSpPr>
        <p:spPr>
          <a:xfrm>
            <a:off x="108857" y="3182982"/>
            <a:ext cx="906562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 </a:t>
            </a:r>
          </a:p>
          <a:p>
            <a:pPr algn="ctr"/>
            <a:r>
              <a:rPr lang="en-US" sz="1200" dirty="0"/>
              <a:t> </a:t>
            </a:r>
          </a:p>
        </p:txBody>
      </p:sp>
      <p:sp>
        <p:nvSpPr>
          <p:cNvPr id="6" name="TextBox 5"/>
          <p:cNvSpPr txBox="1"/>
          <p:nvPr/>
        </p:nvSpPr>
        <p:spPr>
          <a:xfrm>
            <a:off x="227605" y="3392043"/>
            <a:ext cx="524503" cy="461665"/>
          </a:xfrm>
          <a:prstGeom prst="rect">
            <a:avLst/>
          </a:prstGeom>
          <a:noFill/>
          <a:ln w="9525">
            <a:solidFill>
              <a:schemeClr val="tx1"/>
            </a:solidFill>
          </a:ln>
        </p:spPr>
        <p:txBody>
          <a:bodyPr wrap="none" rtlCol="0">
            <a:spAutoFit/>
          </a:bodyPr>
          <a:lstStyle/>
          <a:p>
            <a:r>
              <a:rPr lang="en-US" sz="1200" b="1" dirty="0"/>
              <a:t>Oct</a:t>
            </a:r>
          </a:p>
          <a:p>
            <a:r>
              <a:rPr lang="en-US" sz="1200" b="1" dirty="0"/>
              <a:t>2015</a:t>
            </a:r>
          </a:p>
        </p:txBody>
      </p:sp>
      <p:sp>
        <p:nvSpPr>
          <p:cNvPr id="7" name="TextBox 6"/>
          <p:cNvSpPr txBox="1"/>
          <p:nvPr/>
        </p:nvSpPr>
        <p:spPr>
          <a:xfrm>
            <a:off x="846942" y="3398547"/>
            <a:ext cx="524503" cy="461665"/>
          </a:xfrm>
          <a:prstGeom prst="rect">
            <a:avLst/>
          </a:prstGeom>
          <a:noFill/>
          <a:ln w="9525">
            <a:solidFill>
              <a:schemeClr val="tx1"/>
            </a:solidFill>
          </a:ln>
        </p:spPr>
        <p:txBody>
          <a:bodyPr wrap="none" rtlCol="0">
            <a:spAutoFit/>
          </a:bodyPr>
          <a:lstStyle/>
          <a:p>
            <a:r>
              <a:rPr lang="en-US" sz="1200" b="1" dirty="0"/>
              <a:t>Dec</a:t>
            </a:r>
          </a:p>
          <a:p>
            <a:r>
              <a:rPr lang="en-US" sz="1200" b="1" dirty="0"/>
              <a:t>2015</a:t>
            </a:r>
          </a:p>
        </p:txBody>
      </p:sp>
      <p:sp>
        <p:nvSpPr>
          <p:cNvPr id="8" name="TextBox 7"/>
          <p:cNvSpPr txBox="1"/>
          <p:nvPr/>
        </p:nvSpPr>
        <p:spPr>
          <a:xfrm>
            <a:off x="2908249" y="3407256"/>
            <a:ext cx="524503" cy="461665"/>
          </a:xfrm>
          <a:prstGeom prst="rect">
            <a:avLst/>
          </a:prstGeom>
          <a:noFill/>
          <a:ln w="9525">
            <a:solidFill>
              <a:schemeClr val="tx1"/>
            </a:solidFill>
          </a:ln>
        </p:spPr>
        <p:txBody>
          <a:bodyPr wrap="none" rtlCol="0">
            <a:spAutoFit/>
          </a:bodyPr>
          <a:lstStyle/>
          <a:p>
            <a:r>
              <a:rPr lang="en-US" sz="1200" b="1" dirty="0"/>
              <a:t>Mar</a:t>
            </a:r>
          </a:p>
          <a:p>
            <a:r>
              <a:rPr lang="en-US" sz="1200" b="1" dirty="0"/>
              <a:t>2016</a:t>
            </a:r>
          </a:p>
        </p:txBody>
      </p:sp>
      <p:sp>
        <p:nvSpPr>
          <p:cNvPr id="9" name="TextBox 8"/>
          <p:cNvSpPr txBox="1"/>
          <p:nvPr/>
        </p:nvSpPr>
        <p:spPr>
          <a:xfrm>
            <a:off x="2235111" y="3407256"/>
            <a:ext cx="524503" cy="461665"/>
          </a:xfrm>
          <a:prstGeom prst="rect">
            <a:avLst/>
          </a:prstGeom>
          <a:noFill/>
          <a:ln w="9525">
            <a:solidFill>
              <a:schemeClr val="tx1"/>
            </a:solidFill>
          </a:ln>
        </p:spPr>
        <p:txBody>
          <a:bodyPr wrap="none" rtlCol="0">
            <a:spAutoFit/>
          </a:bodyPr>
          <a:lstStyle/>
          <a:p>
            <a:r>
              <a:rPr lang="en-US" sz="1200" b="1" dirty="0"/>
              <a:t>Feb.</a:t>
            </a:r>
          </a:p>
          <a:p>
            <a:r>
              <a:rPr lang="en-US" sz="1200" b="1" dirty="0"/>
              <a:t>2016</a:t>
            </a:r>
          </a:p>
        </p:txBody>
      </p:sp>
      <p:sp>
        <p:nvSpPr>
          <p:cNvPr id="10" name="TextBox 9"/>
          <p:cNvSpPr txBox="1"/>
          <p:nvPr/>
        </p:nvSpPr>
        <p:spPr>
          <a:xfrm>
            <a:off x="1517421" y="3407256"/>
            <a:ext cx="524503" cy="461665"/>
          </a:xfrm>
          <a:prstGeom prst="rect">
            <a:avLst/>
          </a:prstGeom>
          <a:noFill/>
          <a:ln w="9525">
            <a:solidFill>
              <a:schemeClr val="tx1"/>
            </a:solidFill>
          </a:ln>
        </p:spPr>
        <p:txBody>
          <a:bodyPr wrap="none" rtlCol="0">
            <a:spAutoFit/>
          </a:bodyPr>
          <a:lstStyle/>
          <a:p>
            <a:r>
              <a:rPr lang="en-US" sz="1200" b="1" dirty="0"/>
              <a:t>Jan</a:t>
            </a:r>
          </a:p>
          <a:p>
            <a:r>
              <a:rPr lang="en-US" sz="1200" b="1" dirty="0"/>
              <a:t>2016</a:t>
            </a:r>
          </a:p>
        </p:txBody>
      </p:sp>
      <p:sp>
        <p:nvSpPr>
          <p:cNvPr id="11" name="TextBox 10"/>
          <p:cNvSpPr txBox="1"/>
          <p:nvPr/>
        </p:nvSpPr>
        <p:spPr>
          <a:xfrm>
            <a:off x="3644570" y="3407256"/>
            <a:ext cx="524503" cy="461665"/>
          </a:xfrm>
          <a:prstGeom prst="rect">
            <a:avLst/>
          </a:prstGeom>
          <a:noFill/>
          <a:ln w="9525">
            <a:solidFill>
              <a:schemeClr val="tx1"/>
            </a:solidFill>
          </a:ln>
        </p:spPr>
        <p:txBody>
          <a:bodyPr wrap="none" rtlCol="0">
            <a:spAutoFit/>
          </a:bodyPr>
          <a:lstStyle/>
          <a:p>
            <a:r>
              <a:rPr lang="en-US" sz="1200" b="1" dirty="0"/>
              <a:t>May</a:t>
            </a:r>
          </a:p>
          <a:p>
            <a:r>
              <a:rPr lang="en-US" sz="1200" b="1" dirty="0"/>
              <a:t>2016</a:t>
            </a:r>
          </a:p>
        </p:txBody>
      </p:sp>
      <p:sp>
        <p:nvSpPr>
          <p:cNvPr id="12" name="TextBox 11"/>
          <p:cNvSpPr txBox="1"/>
          <p:nvPr/>
        </p:nvSpPr>
        <p:spPr>
          <a:xfrm>
            <a:off x="4363373" y="3398546"/>
            <a:ext cx="524503" cy="461665"/>
          </a:xfrm>
          <a:prstGeom prst="rect">
            <a:avLst/>
          </a:prstGeom>
          <a:noFill/>
          <a:ln w="9525">
            <a:solidFill>
              <a:schemeClr val="tx1"/>
            </a:solidFill>
          </a:ln>
        </p:spPr>
        <p:txBody>
          <a:bodyPr wrap="none" rtlCol="0">
            <a:spAutoFit/>
          </a:bodyPr>
          <a:lstStyle/>
          <a:p>
            <a:r>
              <a:rPr lang="en-US" sz="1200" b="1" dirty="0"/>
              <a:t>Jul</a:t>
            </a:r>
          </a:p>
          <a:p>
            <a:r>
              <a:rPr lang="en-US" sz="1200" b="1" dirty="0"/>
              <a:t>2016</a:t>
            </a:r>
          </a:p>
        </p:txBody>
      </p:sp>
      <p:sp>
        <p:nvSpPr>
          <p:cNvPr id="13" name="TextBox 12"/>
          <p:cNvSpPr txBox="1"/>
          <p:nvPr/>
        </p:nvSpPr>
        <p:spPr>
          <a:xfrm>
            <a:off x="5115227" y="3415253"/>
            <a:ext cx="524503" cy="461665"/>
          </a:xfrm>
          <a:prstGeom prst="rect">
            <a:avLst/>
          </a:prstGeom>
          <a:noFill/>
          <a:ln w="9525">
            <a:solidFill>
              <a:schemeClr val="tx1"/>
            </a:solidFill>
          </a:ln>
        </p:spPr>
        <p:txBody>
          <a:bodyPr wrap="none" rtlCol="0">
            <a:spAutoFit/>
          </a:bodyPr>
          <a:lstStyle/>
          <a:p>
            <a:r>
              <a:rPr lang="en-US" sz="1200" b="1" dirty="0"/>
              <a:t>Aug</a:t>
            </a:r>
          </a:p>
          <a:p>
            <a:r>
              <a:rPr lang="en-US" sz="1200" b="1" dirty="0"/>
              <a:t>2016</a:t>
            </a:r>
          </a:p>
        </p:txBody>
      </p:sp>
      <p:sp>
        <p:nvSpPr>
          <p:cNvPr id="14" name="TextBox 13"/>
          <p:cNvSpPr txBox="1"/>
          <p:nvPr/>
        </p:nvSpPr>
        <p:spPr>
          <a:xfrm>
            <a:off x="5857350" y="3415252"/>
            <a:ext cx="524503" cy="461665"/>
          </a:xfrm>
          <a:prstGeom prst="rect">
            <a:avLst/>
          </a:prstGeom>
          <a:noFill/>
          <a:ln w="9525">
            <a:solidFill>
              <a:schemeClr val="tx1"/>
            </a:solidFill>
          </a:ln>
        </p:spPr>
        <p:txBody>
          <a:bodyPr wrap="none" rtlCol="0">
            <a:spAutoFit/>
          </a:bodyPr>
          <a:lstStyle/>
          <a:p>
            <a:r>
              <a:rPr lang="en-US" sz="1200" b="1" dirty="0"/>
              <a:t>Dec</a:t>
            </a:r>
          </a:p>
          <a:p>
            <a:r>
              <a:rPr lang="en-US" sz="1200" b="1" dirty="0"/>
              <a:t>2016</a:t>
            </a:r>
          </a:p>
        </p:txBody>
      </p:sp>
      <p:sp>
        <p:nvSpPr>
          <p:cNvPr id="15" name="TextBox 14"/>
          <p:cNvSpPr txBox="1"/>
          <p:nvPr/>
        </p:nvSpPr>
        <p:spPr>
          <a:xfrm>
            <a:off x="6609204" y="3415253"/>
            <a:ext cx="524503" cy="461665"/>
          </a:xfrm>
          <a:prstGeom prst="rect">
            <a:avLst/>
          </a:prstGeom>
          <a:noFill/>
          <a:ln w="9525">
            <a:solidFill>
              <a:schemeClr val="tx1"/>
            </a:solidFill>
          </a:ln>
        </p:spPr>
        <p:txBody>
          <a:bodyPr wrap="none" rtlCol="0">
            <a:spAutoFit/>
          </a:bodyPr>
          <a:lstStyle/>
          <a:p>
            <a:r>
              <a:rPr lang="en-US" sz="1200" b="1" dirty="0"/>
              <a:t>Jan</a:t>
            </a:r>
          </a:p>
          <a:p>
            <a:r>
              <a:rPr lang="en-US" sz="1200" b="1" dirty="0"/>
              <a:t>2017</a:t>
            </a:r>
          </a:p>
        </p:txBody>
      </p:sp>
      <p:sp>
        <p:nvSpPr>
          <p:cNvPr id="16" name="TextBox 15"/>
          <p:cNvSpPr txBox="1"/>
          <p:nvPr/>
        </p:nvSpPr>
        <p:spPr>
          <a:xfrm>
            <a:off x="7264495" y="3407256"/>
            <a:ext cx="524503" cy="461665"/>
          </a:xfrm>
          <a:prstGeom prst="rect">
            <a:avLst/>
          </a:prstGeom>
          <a:noFill/>
          <a:ln w="9525">
            <a:solidFill>
              <a:schemeClr val="tx1"/>
            </a:solidFill>
          </a:ln>
        </p:spPr>
        <p:txBody>
          <a:bodyPr wrap="none" rtlCol="0">
            <a:spAutoFit/>
          </a:bodyPr>
          <a:lstStyle/>
          <a:p>
            <a:r>
              <a:rPr lang="en-US" sz="1200" b="1" dirty="0"/>
              <a:t>Feb</a:t>
            </a:r>
          </a:p>
          <a:p>
            <a:r>
              <a:rPr lang="en-US" sz="1200" b="1" dirty="0"/>
              <a:t>2017</a:t>
            </a:r>
          </a:p>
        </p:txBody>
      </p:sp>
      <p:sp>
        <p:nvSpPr>
          <p:cNvPr id="17" name="TextBox 16"/>
          <p:cNvSpPr txBox="1"/>
          <p:nvPr/>
        </p:nvSpPr>
        <p:spPr>
          <a:xfrm>
            <a:off x="8103181" y="3398545"/>
            <a:ext cx="524503" cy="461665"/>
          </a:xfrm>
          <a:prstGeom prst="rect">
            <a:avLst/>
          </a:prstGeom>
          <a:noFill/>
          <a:ln w="9525">
            <a:solidFill>
              <a:schemeClr val="tx1"/>
            </a:solidFill>
          </a:ln>
        </p:spPr>
        <p:txBody>
          <a:bodyPr wrap="none" rtlCol="0">
            <a:spAutoFit/>
          </a:bodyPr>
          <a:lstStyle/>
          <a:p>
            <a:r>
              <a:rPr lang="en-US" sz="1200" b="1" dirty="0"/>
              <a:t>Mar</a:t>
            </a:r>
          </a:p>
          <a:p>
            <a:r>
              <a:rPr lang="en-US" sz="1200" b="1" dirty="0"/>
              <a:t>2017</a:t>
            </a:r>
          </a:p>
        </p:txBody>
      </p:sp>
      <p:sp>
        <p:nvSpPr>
          <p:cNvPr id="19" name="Oval Callout 18"/>
          <p:cNvSpPr/>
          <p:nvPr/>
        </p:nvSpPr>
        <p:spPr>
          <a:xfrm>
            <a:off x="1" y="1874941"/>
            <a:ext cx="1564372" cy="957099"/>
          </a:xfrm>
          <a:prstGeom prst="wedgeEllipseCallout">
            <a:avLst>
              <a:gd name="adj1" fmla="val -25021"/>
              <a:gd name="adj2" fmla="val 998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Study Tour: Thailand</a:t>
            </a:r>
          </a:p>
        </p:txBody>
      </p:sp>
      <p:sp>
        <p:nvSpPr>
          <p:cNvPr id="21" name="Oval Callout 20"/>
          <p:cNvSpPr/>
          <p:nvPr/>
        </p:nvSpPr>
        <p:spPr>
          <a:xfrm>
            <a:off x="1612671" y="1929368"/>
            <a:ext cx="1455515" cy="957099"/>
          </a:xfrm>
          <a:prstGeom prst="wedgeEllipseCallout">
            <a:avLst>
              <a:gd name="adj1" fmla="val -25021"/>
              <a:gd name="adj2" fmla="val 998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Strategic Plan</a:t>
            </a:r>
          </a:p>
        </p:txBody>
      </p:sp>
      <p:sp>
        <p:nvSpPr>
          <p:cNvPr id="23" name="Oval Callout 22"/>
          <p:cNvSpPr/>
          <p:nvPr/>
        </p:nvSpPr>
        <p:spPr>
          <a:xfrm>
            <a:off x="3092335" y="1935778"/>
            <a:ext cx="1599415" cy="957099"/>
          </a:xfrm>
          <a:prstGeom prst="wedgeEllipseCallout">
            <a:avLst>
              <a:gd name="adj1" fmla="val -25021"/>
              <a:gd name="adj2" fmla="val 998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Operational Plan</a:t>
            </a:r>
          </a:p>
        </p:txBody>
      </p:sp>
      <p:sp>
        <p:nvSpPr>
          <p:cNvPr id="25" name="Oval Callout 24"/>
          <p:cNvSpPr/>
          <p:nvPr/>
        </p:nvSpPr>
        <p:spPr>
          <a:xfrm>
            <a:off x="4691751" y="1919062"/>
            <a:ext cx="1527962" cy="989056"/>
          </a:xfrm>
          <a:prstGeom prst="wedgeEllipseCallout">
            <a:avLst>
              <a:gd name="adj1" fmla="val -36490"/>
              <a:gd name="adj2" fmla="val 1079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Stakeholders meetings</a:t>
            </a:r>
          </a:p>
        </p:txBody>
      </p:sp>
      <p:sp>
        <p:nvSpPr>
          <p:cNvPr id="27" name="Rectangular Callout 26"/>
          <p:cNvSpPr/>
          <p:nvPr/>
        </p:nvSpPr>
        <p:spPr>
          <a:xfrm>
            <a:off x="6219712" y="2047167"/>
            <a:ext cx="1121698" cy="678616"/>
          </a:xfrm>
          <a:prstGeom prst="wedgeRectCallout">
            <a:avLst>
              <a:gd name="adj1" fmla="val -55823"/>
              <a:gd name="adj2" fmla="val 1515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ACT passed into Law</a:t>
            </a:r>
          </a:p>
        </p:txBody>
      </p:sp>
      <p:sp>
        <p:nvSpPr>
          <p:cNvPr id="30" name="Oval Callout 29"/>
          <p:cNvSpPr/>
          <p:nvPr/>
        </p:nvSpPr>
        <p:spPr>
          <a:xfrm>
            <a:off x="7341410" y="1874941"/>
            <a:ext cx="1729703" cy="1033177"/>
          </a:xfrm>
          <a:prstGeom prst="wedgeEllipseCallout">
            <a:avLst>
              <a:gd name="adj1" fmla="val -25021"/>
              <a:gd name="adj2" fmla="val 998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Negotiation for new HQs</a:t>
            </a:r>
          </a:p>
        </p:txBody>
      </p:sp>
      <p:sp>
        <p:nvSpPr>
          <p:cNvPr id="37" name="Teardrop 36"/>
          <p:cNvSpPr/>
          <p:nvPr/>
        </p:nvSpPr>
        <p:spPr>
          <a:xfrm rot="20629485">
            <a:off x="69647" y="4277324"/>
            <a:ext cx="1198086"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Study Tour:</a:t>
            </a:r>
          </a:p>
          <a:p>
            <a:pPr algn="ctr"/>
            <a:r>
              <a:rPr lang="en-US" sz="1400" dirty="0"/>
              <a:t>Norway</a:t>
            </a:r>
          </a:p>
        </p:txBody>
      </p:sp>
      <p:sp>
        <p:nvSpPr>
          <p:cNvPr id="38" name="Teardrop 37"/>
          <p:cNvSpPr/>
          <p:nvPr/>
        </p:nvSpPr>
        <p:spPr>
          <a:xfrm rot="20629485">
            <a:off x="1442881" y="4331750"/>
            <a:ext cx="1198086"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ACT of the NPHIL</a:t>
            </a:r>
          </a:p>
        </p:txBody>
      </p:sp>
      <p:sp>
        <p:nvSpPr>
          <p:cNvPr id="39" name="Teardrop 38"/>
          <p:cNvSpPr/>
          <p:nvPr/>
        </p:nvSpPr>
        <p:spPr>
          <a:xfrm rot="19722730">
            <a:off x="2430789" y="4557537"/>
            <a:ext cx="1719981"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Cabinet</a:t>
            </a:r>
          </a:p>
          <a:p>
            <a:pPr algn="ctr"/>
            <a:r>
              <a:rPr lang="en-US" sz="1400" dirty="0"/>
              <a:t>Presentation</a:t>
            </a:r>
          </a:p>
        </p:txBody>
      </p:sp>
      <p:sp>
        <p:nvSpPr>
          <p:cNvPr id="40" name="Teardrop 39"/>
          <p:cNvSpPr/>
          <p:nvPr/>
        </p:nvSpPr>
        <p:spPr>
          <a:xfrm rot="20629485">
            <a:off x="4287378" y="4331752"/>
            <a:ext cx="1198086"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Fund Raising</a:t>
            </a:r>
          </a:p>
        </p:txBody>
      </p:sp>
      <p:sp>
        <p:nvSpPr>
          <p:cNvPr id="41" name="Teardrop 40"/>
          <p:cNvSpPr/>
          <p:nvPr/>
        </p:nvSpPr>
        <p:spPr>
          <a:xfrm rot="20629485">
            <a:off x="5460395" y="4365396"/>
            <a:ext cx="1439651"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Transition Processes from MOH</a:t>
            </a:r>
          </a:p>
        </p:txBody>
      </p:sp>
      <p:sp>
        <p:nvSpPr>
          <p:cNvPr id="42" name="Teardrop 41"/>
          <p:cNvSpPr/>
          <p:nvPr/>
        </p:nvSpPr>
        <p:spPr>
          <a:xfrm rot="20629485">
            <a:off x="6824849" y="4323508"/>
            <a:ext cx="1584704"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Complete Functional Dept</a:t>
            </a:r>
            <a:endParaRPr lang="en-US" sz="1400" dirty="0"/>
          </a:p>
        </p:txBody>
      </p:sp>
      <p:sp>
        <p:nvSpPr>
          <p:cNvPr id="28" name="TextBox 27">
            <a:extLst>
              <a:ext uri="{FF2B5EF4-FFF2-40B4-BE49-F238E27FC236}">
                <a16:creationId xmlns:a16="http://schemas.microsoft.com/office/drawing/2014/main" id="{2DDC3503-C2CA-4CB3-8E34-50C80AA839CD}"/>
              </a:ext>
            </a:extLst>
          </p:cNvPr>
          <p:cNvSpPr txBox="1"/>
          <p:nvPr/>
        </p:nvSpPr>
        <p:spPr>
          <a:xfrm>
            <a:off x="8619497" y="3372969"/>
            <a:ext cx="510076" cy="276999"/>
          </a:xfrm>
          <a:prstGeom prst="rect">
            <a:avLst/>
          </a:prstGeom>
          <a:noFill/>
          <a:ln w="9525">
            <a:solidFill>
              <a:schemeClr val="tx1"/>
            </a:solidFill>
          </a:ln>
        </p:spPr>
        <p:txBody>
          <a:bodyPr wrap="none" rtlCol="0">
            <a:spAutoFit/>
          </a:bodyPr>
          <a:lstStyle/>
          <a:p>
            <a:r>
              <a:rPr lang="en-US" sz="1200" b="1" dirty="0"/>
              <a:t>OCT</a:t>
            </a:r>
          </a:p>
        </p:txBody>
      </p:sp>
      <p:sp>
        <p:nvSpPr>
          <p:cNvPr id="29" name="Teardrop 28">
            <a:extLst>
              <a:ext uri="{FF2B5EF4-FFF2-40B4-BE49-F238E27FC236}">
                <a16:creationId xmlns:a16="http://schemas.microsoft.com/office/drawing/2014/main" id="{BF21A2BA-591F-4BC1-938D-4D415927EC13}"/>
              </a:ext>
            </a:extLst>
          </p:cNvPr>
          <p:cNvSpPr/>
          <p:nvPr/>
        </p:nvSpPr>
        <p:spPr>
          <a:xfrm rot="20629485">
            <a:off x="8297591" y="3765744"/>
            <a:ext cx="924635" cy="1019601"/>
          </a:xfrm>
          <a:prstGeom prst="teardrop">
            <a:avLst>
              <a:gd name="adj" fmla="val 1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GB</a:t>
            </a:r>
          </a:p>
          <a:p>
            <a:pPr algn="ctr"/>
            <a:r>
              <a:rPr lang="en-US" sz="1200" dirty="0"/>
              <a:t>New</a:t>
            </a:r>
          </a:p>
          <a:p>
            <a:pPr algn="ctr"/>
            <a:r>
              <a:rPr lang="en-US" sz="1200" dirty="0"/>
              <a:t>HQs</a:t>
            </a:r>
          </a:p>
        </p:txBody>
      </p:sp>
    </p:spTree>
    <p:extLst>
      <p:ext uri="{BB962C8B-B14F-4D97-AF65-F5344CB8AC3E}">
        <p14:creationId xmlns:p14="http://schemas.microsoft.com/office/powerpoint/2010/main" val="1943795255"/>
      </p:ext>
    </p:extLst>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Vision and Mission of the NPHIL</a:t>
            </a:r>
          </a:p>
        </p:txBody>
      </p:sp>
      <p:sp>
        <p:nvSpPr>
          <p:cNvPr id="3" name="Content Placeholder 2"/>
          <p:cNvSpPr>
            <a:spLocks noGrp="1"/>
          </p:cNvSpPr>
          <p:nvPr>
            <p:ph idx="1"/>
          </p:nvPr>
        </p:nvSpPr>
        <p:spPr/>
        <p:txBody>
          <a:bodyPr>
            <a:normAutofit/>
          </a:bodyPr>
          <a:lstStyle/>
          <a:p>
            <a:pPr marL="0" indent="0" algn="ctr">
              <a:buNone/>
            </a:pPr>
            <a:r>
              <a:rPr lang="en-US" sz="3200" b="1" dirty="0"/>
              <a:t>Vision:</a:t>
            </a:r>
          </a:p>
          <a:p>
            <a:pPr marL="0" indent="0" algn="ctr">
              <a:buNone/>
            </a:pPr>
            <a:r>
              <a:rPr lang="en-US" sz="3200" i="1" dirty="0"/>
              <a:t>A center of excellence for better health outcomes for Liberians through a strong health system</a:t>
            </a:r>
          </a:p>
          <a:p>
            <a:pPr marL="0" indent="0" algn="ctr">
              <a:buNone/>
            </a:pPr>
            <a:endParaRPr lang="en-US" sz="3200" dirty="0"/>
          </a:p>
          <a:p>
            <a:pPr marL="0" indent="0" algn="ctr">
              <a:buNone/>
            </a:pPr>
            <a:r>
              <a:rPr lang="en-US" sz="3200" b="1" dirty="0"/>
              <a:t>Mission:</a:t>
            </a:r>
          </a:p>
          <a:p>
            <a:pPr marL="0" indent="0" algn="ctr">
              <a:buNone/>
            </a:pPr>
            <a:r>
              <a:rPr lang="en-US" sz="3200" i="1" dirty="0"/>
              <a:t>To prevent and control public health threats by promoting healthy outcomes and serving as a source of knowledge and expertise</a:t>
            </a:r>
          </a:p>
          <a:p>
            <a:pPr marL="0" indent="0" algn="ctr">
              <a:buNone/>
            </a:pPr>
            <a:endParaRPr lang="en-US" sz="3200" dirty="0"/>
          </a:p>
          <a:p>
            <a:endParaRPr lang="en-US" dirty="0"/>
          </a:p>
        </p:txBody>
      </p:sp>
    </p:spTree>
    <p:extLst>
      <p:ext uri="{BB962C8B-B14F-4D97-AF65-F5344CB8AC3E}">
        <p14:creationId xmlns:p14="http://schemas.microsoft.com/office/powerpoint/2010/main" val="1927291151"/>
      </p:ext>
    </p:extLst>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9697-704E-4F59-B660-EDE2C5A6ECCB}"/>
              </a:ext>
            </a:extLst>
          </p:cNvPr>
          <p:cNvSpPr>
            <a:spLocks noGrp="1"/>
          </p:cNvSpPr>
          <p:nvPr>
            <p:ph type="title"/>
          </p:nvPr>
        </p:nvSpPr>
        <p:spPr/>
        <p:txBody>
          <a:bodyPr>
            <a:normAutofit fontScale="90000"/>
          </a:bodyPr>
          <a:lstStyle/>
          <a:p>
            <a:r>
              <a:rPr lang="en-US" altLang="en-US" sz="3100" b="1" dirty="0">
                <a:solidFill>
                  <a:srgbClr val="000000"/>
                </a:solidFill>
                <a:latin typeface="Helvetica Neue"/>
              </a:rPr>
              <a:t>Liberian Legislature Passes National Public Health Institute of Liberia Act.</a:t>
            </a:r>
            <a:r>
              <a:rPr lang="en-US" altLang="en-US" b="1" dirty="0">
                <a:solidFill>
                  <a:srgbClr val="000000"/>
                </a:solidFill>
                <a:latin typeface="Helvetica Neue"/>
              </a:rPr>
              <a:t/>
            </a:r>
            <a:br>
              <a:rPr lang="en-US" altLang="en-US" b="1" dirty="0">
                <a:solidFill>
                  <a:srgbClr val="000000"/>
                </a:solidFill>
                <a:latin typeface="Helvetica Neue"/>
              </a:rPr>
            </a:br>
            <a:endParaRPr lang="en-US" dirty="0"/>
          </a:p>
        </p:txBody>
      </p:sp>
      <p:pic>
        <p:nvPicPr>
          <p:cNvPr id="4" name="Content Placeholder 3" descr="http://frontpageafricaonline.com/images/news/reps-hands-up.jpg">
            <a:extLst>
              <a:ext uri="{FF2B5EF4-FFF2-40B4-BE49-F238E27FC236}">
                <a16:creationId xmlns:a16="http://schemas.microsoft.com/office/drawing/2014/main" id="{A573B625-B3D3-43CD-9D24-FB169EEC647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490" y="1181687"/>
            <a:ext cx="8271802" cy="354505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2F9B109-7C7A-40CA-AEE8-0C6077BCD89D}"/>
              </a:ext>
            </a:extLst>
          </p:cNvPr>
          <p:cNvSpPr/>
          <p:nvPr/>
        </p:nvSpPr>
        <p:spPr>
          <a:xfrm>
            <a:off x="309490" y="4832432"/>
            <a:ext cx="8834510" cy="1754326"/>
          </a:xfrm>
          <a:prstGeom prst="rect">
            <a:avLst/>
          </a:prstGeom>
        </p:spPr>
        <p:txBody>
          <a:bodyPr wrap="square">
            <a:spAutoFit/>
          </a:bodyPr>
          <a:lstStyle/>
          <a:p>
            <a:pPr lvl="0" eaLnBrk="0" fontAlgn="base" hangingPunct="0">
              <a:spcBef>
                <a:spcPct val="0"/>
              </a:spcBef>
              <a:spcAft>
                <a:spcPct val="0"/>
              </a:spcAft>
            </a:pPr>
            <a:r>
              <a:rPr lang="en-US" altLang="en-US" b="1" dirty="0">
                <a:solidFill>
                  <a:srgbClr val="3C3C3C"/>
                </a:solidFill>
                <a:latin typeface="Helvetica Neue"/>
              </a:rPr>
              <a:t>FPA News: Monrovia</a:t>
            </a:r>
            <a:r>
              <a:rPr lang="en-US" altLang="en-US" dirty="0">
                <a:solidFill>
                  <a:srgbClr val="3C3C3C"/>
                </a:solidFill>
                <a:latin typeface="Helvetica Neue"/>
              </a:rPr>
              <a:t> – The House of Representatives on December 8, 2016, concurred with the Liberia Senate on the passage of the Act to establish the National Public Health Institute of Liberia (NPHIL) and the Act that officially creates the new Ministry of Health.</a:t>
            </a:r>
          </a:p>
          <a:p>
            <a:pPr lvl="0" eaLnBrk="0" fontAlgn="base" hangingPunct="0">
              <a:spcBef>
                <a:spcPct val="0"/>
              </a:spcBef>
              <a:spcAft>
                <a:spcPct val="0"/>
              </a:spcAft>
            </a:pPr>
            <a:r>
              <a:rPr lang="en-US" altLang="en-US" dirty="0">
                <a:solidFill>
                  <a:srgbClr val="3C3C3C"/>
                </a:solidFill>
                <a:latin typeface="Helvetica Neue"/>
              </a:rPr>
              <a:t>The core mission of the Institute will be, to prevent and control public health threats. Its vision is to create a center of excellence for better health outcomes.</a:t>
            </a:r>
          </a:p>
        </p:txBody>
      </p:sp>
    </p:spTree>
    <p:extLst>
      <p:ext uri="{BB962C8B-B14F-4D97-AF65-F5344CB8AC3E}">
        <p14:creationId xmlns:p14="http://schemas.microsoft.com/office/powerpoint/2010/main" val="3057564326"/>
      </p:ext>
    </p:extLst>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805" y="461490"/>
            <a:ext cx="7977831" cy="523167"/>
          </a:xfrm>
        </p:spPr>
        <p:txBody>
          <a:bodyPr>
            <a:normAutofit fontScale="90000"/>
          </a:bodyPr>
          <a:lstStyle/>
          <a:p>
            <a:pPr algn="ctr"/>
            <a:r>
              <a:rPr lang="en-US" b="1" dirty="0"/>
              <a:t>NPHIL Pyramid, Key Pillars</a:t>
            </a:r>
          </a:p>
        </p:txBody>
      </p:sp>
      <p:pic>
        <p:nvPicPr>
          <p:cNvPr id="17" name="Picture 16" descr="NPHIL%20Pyramid%204.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6651" y="1341120"/>
            <a:ext cx="7567748" cy="5068388"/>
          </a:xfrm>
          <a:prstGeom prst="rect">
            <a:avLst/>
          </a:prstGeom>
          <a:noFill/>
          <a:ln>
            <a:noFill/>
          </a:ln>
        </p:spPr>
      </p:pic>
    </p:spTree>
    <p:extLst>
      <p:ext uri="{BB962C8B-B14F-4D97-AF65-F5344CB8AC3E}">
        <p14:creationId xmlns:p14="http://schemas.microsoft.com/office/powerpoint/2010/main" val="1462353569"/>
      </p:ext>
    </p:extLst>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9338"/>
            <a:ext cx="9144000" cy="651238"/>
          </a:xfrm>
        </p:spPr>
        <p:txBody>
          <a:bodyPr>
            <a:normAutofit fontScale="90000"/>
          </a:bodyPr>
          <a:lstStyle/>
          <a:p>
            <a:pPr algn="ctr"/>
            <a:r>
              <a:rPr lang="en-US" b="1" dirty="0">
                <a:latin typeface="Arial" panose="020B0604020202020204" pitchFamily="34" charset="0"/>
                <a:ea typeface="Calibri" panose="020F0502020204030204" pitchFamily="34" charset="0"/>
                <a:cs typeface="Times New Roman" panose="02020603050405020304" pitchFamily="18" charset="0"/>
              </a:rPr>
              <a:t/>
            </a:r>
            <a:br>
              <a:rPr lang="en-US" b="1" dirty="0">
                <a:latin typeface="Arial" panose="020B0604020202020204" pitchFamily="34" charset="0"/>
                <a:ea typeface="Calibri" panose="020F0502020204030204" pitchFamily="34" charset="0"/>
                <a:cs typeface="Times New Roman" panose="02020603050405020304" pitchFamily="18" charset="0"/>
              </a:rPr>
            </a:br>
            <a:r>
              <a:rPr lang="en-US" b="1" dirty="0">
                <a:latin typeface="Arial" panose="020B0604020202020204" pitchFamily="34" charset="0"/>
                <a:ea typeface="Calibri" panose="020F0502020204030204" pitchFamily="34" charset="0"/>
                <a:cs typeface="Times New Roman" panose="02020603050405020304" pitchFamily="18" charset="0"/>
              </a:rPr>
              <a:t/>
            </a:r>
            <a:br>
              <a:rPr lang="en-US" b="1" dirty="0">
                <a:latin typeface="Arial" panose="020B0604020202020204" pitchFamily="34" charset="0"/>
                <a:ea typeface="Calibri" panose="020F0502020204030204" pitchFamily="34" charset="0"/>
                <a:cs typeface="Times New Roman" panose="02020603050405020304" pitchFamily="18" charset="0"/>
              </a:rPr>
            </a:br>
            <a:r>
              <a:rPr lang="en-US" b="1" dirty="0">
                <a:latin typeface="Arial" panose="020B0604020202020204" pitchFamily="34" charset="0"/>
                <a:ea typeface="Calibri" panose="020F0502020204030204" pitchFamily="34" charset="0"/>
                <a:cs typeface="Times New Roman" panose="02020603050405020304" pitchFamily="18" charset="0"/>
              </a:rPr>
              <a:t>Strategic Values of the Proposed NPHIL</a:t>
            </a:r>
            <a:r>
              <a:rPr lang="en-US" sz="5400" dirty="0">
                <a:ea typeface="Calibri" panose="020F0502020204030204" pitchFamily="34" charset="0"/>
                <a:cs typeface="Times New Roman" panose="02020603050405020304" pitchFamily="18" charset="0"/>
              </a:rPr>
              <a:t/>
            </a:r>
            <a:br>
              <a:rPr lang="en-US" sz="5400" dirty="0">
                <a:ea typeface="Calibri" panose="020F0502020204030204" pitchFamily="34" charset="0"/>
                <a:cs typeface="Times New Roman" panose="02020603050405020304" pitchFamily="18" charset="0"/>
              </a:rPr>
            </a:br>
            <a:endParaRPr lang="en-US" dirty="0"/>
          </a:p>
        </p:txBody>
      </p:sp>
      <p:sp>
        <p:nvSpPr>
          <p:cNvPr id="4" name="Text Box 5"/>
          <p:cNvSpPr txBox="1">
            <a:spLocks noGrp="1"/>
          </p:cNvSpPr>
          <p:nvPr>
            <p:ph idx="1"/>
          </p:nvPr>
        </p:nvSpPr>
        <p:spPr>
          <a:xfrm>
            <a:off x="165463" y="1015023"/>
            <a:ext cx="8978536" cy="5373189"/>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200" b="1" dirty="0">
                <a:effectLst/>
                <a:latin typeface="Arial" panose="020B0604020202020204" pitchFamily="34" charset="0"/>
                <a:ea typeface="Calibri" panose="020F0502020204030204" pitchFamily="34" charset="0"/>
                <a:cs typeface="Times New Roman" panose="02020603050405020304" pitchFamily="18" charset="0"/>
              </a:rPr>
              <a:t>National Benefits</a:t>
            </a:r>
          </a:p>
          <a:p>
            <a:pPr marL="0" marR="0">
              <a:spcBef>
                <a:spcPts val="0"/>
              </a:spcBef>
              <a:spcAft>
                <a:spcPts val="0"/>
              </a:spcAft>
            </a:pPr>
            <a:r>
              <a:rPr lang="en-US" sz="1700" dirty="0">
                <a:effectLst/>
                <a:latin typeface="Arial" panose="020B0604020202020204" pitchFamily="34" charset="0"/>
                <a:ea typeface="Calibri" panose="020F0502020204030204" pitchFamily="34" charset="0"/>
                <a:cs typeface="Times New Roman" panose="02020603050405020304" pitchFamily="18" charset="0"/>
              </a:rPr>
              <a:t>Epidemic preparedness</a:t>
            </a:r>
            <a:endParaRPr lang="en-US" sz="1700" dirty="0">
              <a:effectLst/>
              <a:ea typeface="Calibri" panose="020F0502020204030204" pitchFamily="34" charset="0"/>
              <a:cs typeface="Times New Roman" panose="02020603050405020304" pitchFamily="18" charset="0"/>
            </a:endParaRPr>
          </a:p>
          <a:p>
            <a:pPr marL="0">
              <a:spcBef>
                <a:spcPts val="0"/>
              </a:spcBef>
            </a:pPr>
            <a:r>
              <a:rPr lang="en-US" sz="1700" dirty="0">
                <a:latin typeface="Arial" panose="020B0604020202020204" pitchFamily="34" charset="0"/>
                <a:ea typeface="Calibri" panose="020F0502020204030204" pitchFamily="34" charset="0"/>
                <a:cs typeface="Times New Roman" panose="02020603050405020304" pitchFamily="18" charset="0"/>
              </a:rPr>
              <a:t>Improved surveillance</a:t>
            </a:r>
            <a:endParaRPr lang="en-US" sz="1700" dirty="0">
              <a:ea typeface="Calibri" panose="020F0502020204030204" pitchFamily="34" charset="0"/>
              <a:cs typeface="Times New Roman" panose="02020603050405020304" pitchFamily="18" charset="0"/>
            </a:endParaRPr>
          </a:p>
          <a:p>
            <a:pPr marL="0">
              <a:spcBef>
                <a:spcPts val="0"/>
              </a:spcBef>
            </a:pPr>
            <a:r>
              <a:rPr lang="en-US" sz="1700" dirty="0">
                <a:solidFill>
                  <a:schemeClr val="tx1"/>
                </a:solidFill>
                <a:latin typeface="Arial" panose="020B0604020202020204" pitchFamily="34" charset="0"/>
                <a:ea typeface="Calibri" panose="020F0502020204030204" pitchFamily="34" charset="0"/>
                <a:cs typeface="Times New Roman" panose="02020603050405020304" pitchFamily="18" charset="0"/>
              </a:rPr>
              <a:t>Reduction in morbidity and mortality</a:t>
            </a:r>
          </a:p>
          <a:p>
            <a:pPr marL="0" marR="0">
              <a:spcBef>
                <a:spcPts val="0"/>
              </a:spcBef>
              <a:spcAft>
                <a:spcPts val="0"/>
              </a:spcAft>
            </a:pPr>
            <a:r>
              <a:rPr lang="en-US" sz="17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Reduction in reactive treatment costs</a:t>
            </a:r>
            <a:endParaRPr lang="en-US" sz="1700" dirty="0">
              <a:solidFill>
                <a:schemeClr val="tx1"/>
              </a:solidFill>
              <a:effectLst/>
              <a:ea typeface="Calibri" panose="020F0502020204030204" pitchFamily="34" charset="0"/>
              <a:cs typeface="Times New Roman" panose="02020603050405020304" pitchFamily="18" charset="0"/>
            </a:endParaRPr>
          </a:p>
          <a:p>
            <a:pPr marL="0">
              <a:spcBef>
                <a:spcPts val="0"/>
              </a:spcBef>
            </a:pPr>
            <a:r>
              <a:rPr lang="en-US" sz="1700" dirty="0">
                <a:solidFill>
                  <a:schemeClr val="tx1"/>
                </a:solidFill>
                <a:latin typeface="Arial" panose="020B0604020202020204" pitchFamily="34" charset="0"/>
                <a:ea typeface="Calibri" panose="020F0502020204030204" pitchFamily="34" charset="0"/>
                <a:cs typeface="Times New Roman" panose="02020603050405020304" pitchFamily="18" charset="0"/>
              </a:rPr>
              <a:t>Shift to prevention</a:t>
            </a:r>
          </a:p>
          <a:p>
            <a:pPr marL="0">
              <a:spcBef>
                <a:spcPts val="0"/>
              </a:spcBef>
            </a:pPr>
            <a:r>
              <a:rPr lang="en-US" sz="1700" dirty="0">
                <a:solidFill>
                  <a:schemeClr val="tx1"/>
                </a:solidFill>
                <a:latin typeface="Arial" panose="020B0604020202020204" pitchFamily="34" charset="0"/>
                <a:ea typeface="Calibri" panose="020F0502020204030204" pitchFamily="34" charset="0"/>
                <a:cs typeface="Times New Roman" panose="02020603050405020304" pitchFamily="18" charset="0"/>
              </a:rPr>
              <a:t>Improve health innovation and technology</a:t>
            </a:r>
          </a:p>
          <a:p>
            <a:pPr marL="0">
              <a:spcBef>
                <a:spcPts val="0"/>
              </a:spcBef>
            </a:pPr>
            <a:r>
              <a:rPr lang="en-US" sz="1700" dirty="0">
                <a:solidFill>
                  <a:schemeClr val="tx1"/>
                </a:solidFill>
                <a:latin typeface="Arial" panose="020B0604020202020204" pitchFamily="34" charset="0"/>
                <a:ea typeface="Calibri" panose="020F0502020204030204" pitchFamily="34" charset="0"/>
                <a:cs typeface="Times New Roman" panose="02020603050405020304" pitchFamily="18" charset="0"/>
              </a:rPr>
              <a:t>Strong PH Laboratory System- IDSR- detection</a:t>
            </a:r>
            <a:endParaRPr lang="en-US" sz="1700" dirty="0">
              <a:solidFill>
                <a:schemeClr val="tx1"/>
              </a:solidFill>
              <a:ea typeface="Calibri" panose="020F0502020204030204" pitchFamily="34" charset="0"/>
              <a:cs typeface="Times New Roman" panose="02020603050405020304" pitchFamily="18" charset="0"/>
            </a:endParaRPr>
          </a:p>
          <a:p>
            <a:pPr marL="0">
              <a:spcBef>
                <a:spcPts val="0"/>
              </a:spcBef>
            </a:pPr>
            <a:r>
              <a:rPr lang="en-US" sz="1700" dirty="0">
                <a:solidFill>
                  <a:schemeClr val="tx1"/>
                </a:solidFill>
                <a:latin typeface="Arial" panose="020B0604020202020204" pitchFamily="34" charset="0"/>
                <a:ea typeface="Calibri" panose="020F0502020204030204" pitchFamily="34" charset="0"/>
                <a:cs typeface="Times New Roman" panose="02020603050405020304" pitchFamily="18" charset="0"/>
              </a:rPr>
              <a:t>Independent research capacity</a:t>
            </a:r>
            <a:endParaRPr lang="en-US" sz="1700" dirty="0">
              <a:solidFill>
                <a:schemeClr val="tx1"/>
              </a:solidFill>
              <a:ea typeface="Calibri" panose="020F0502020204030204" pitchFamily="34" charset="0"/>
              <a:cs typeface="Times New Roman" panose="02020603050405020304" pitchFamily="18" charset="0"/>
            </a:endParaRPr>
          </a:p>
          <a:p>
            <a:r>
              <a:rPr lang="en-US" sz="3200" b="1" dirty="0"/>
              <a:t>Regional benefits</a:t>
            </a:r>
            <a:endParaRPr lang="en-US" sz="3200" dirty="0"/>
          </a:p>
          <a:p>
            <a:r>
              <a:rPr lang="en-US" sz="1600" dirty="0"/>
              <a:t>Academic and research opportunities for African scientists</a:t>
            </a:r>
          </a:p>
          <a:p>
            <a:r>
              <a:rPr lang="en-US" sz="1600" dirty="0"/>
              <a:t>Laboratory and diagnostic capacity in close proximity</a:t>
            </a:r>
          </a:p>
          <a:p>
            <a:r>
              <a:rPr lang="en-US" sz="1600" b="1" dirty="0">
                <a:solidFill>
                  <a:srgbClr val="00B050"/>
                </a:solidFill>
              </a:rPr>
              <a:t>Affiliation with the African CDC </a:t>
            </a:r>
          </a:p>
          <a:p>
            <a:r>
              <a:rPr lang="en-US" sz="2800" b="1" dirty="0"/>
              <a:t>Global benefits</a:t>
            </a:r>
            <a:endParaRPr lang="en-US" sz="2800" dirty="0"/>
          </a:p>
          <a:p>
            <a:r>
              <a:rPr lang="en-US" sz="1550" dirty="0"/>
              <a:t>Decrease dependence of Liberia on international aid</a:t>
            </a:r>
          </a:p>
          <a:p>
            <a:r>
              <a:rPr lang="en-US" sz="1550" dirty="0"/>
              <a:t>Advance global study of tropical disease</a:t>
            </a:r>
          </a:p>
          <a:p>
            <a:r>
              <a:rPr lang="en-US" sz="1550" dirty="0"/>
              <a:t>Contribute novel devices and methods</a:t>
            </a:r>
          </a:p>
          <a:p>
            <a:r>
              <a:rPr lang="en-US" sz="1550" b="1" dirty="0">
                <a:solidFill>
                  <a:srgbClr val="00B050"/>
                </a:solidFill>
              </a:rPr>
              <a:t>Contribute to GHSA Liberia-satellite Countr</a:t>
            </a:r>
            <a:r>
              <a:rPr lang="en-US" sz="1600" b="1" dirty="0">
                <a:solidFill>
                  <a:srgbClr val="00B050"/>
                </a:solidFill>
              </a:rPr>
              <a:t>y</a:t>
            </a:r>
          </a:p>
          <a:p>
            <a:pPr marL="0" marR="0" indent="0">
              <a:spcBef>
                <a:spcPts val="0"/>
              </a:spcBef>
              <a:spcAft>
                <a:spcPts val="0"/>
              </a:spcAft>
              <a:buNone/>
            </a:pPr>
            <a:endParaRPr lang="en-US" sz="4400" dirty="0">
              <a:effectLst/>
              <a:ea typeface="Calibri" panose="020F0502020204030204" pitchFamily="34" charset="0"/>
              <a:cs typeface="Times New Roman" panose="02020603050405020304" pitchFamily="18" charset="0"/>
            </a:endParaRPr>
          </a:p>
        </p:txBody>
      </p:sp>
      <p:pic>
        <p:nvPicPr>
          <p:cNvPr id="2050" name="Picture 2" descr="http://www.worldatlas.com/img/areamap/082ca2519e6350de35d993a37c3a0784.gif"/>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975505" y="1257132"/>
            <a:ext cx="2666750" cy="291675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753687" y="4726744"/>
            <a:ext cx="3256964" cy="18455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0000"/>
              </a:solidFill>
            </a:endParaRPr>
          </a:p>
          <a:p>
            <a:pPr algn="ctr"/>
            <a:r>
              <a:rPr lang="en-US" b="1" dirty="0">
                <a:solidFill>
                  <a:srgbClr val="FF0000"/>
                </a:solidFill>
              </a:rPr>
              <a:t>Not New Institution: </a:t>
            </a:r>
            <a:r>
              <a:rPr lang="en-US" dirty="0">
                <a:solidFill>
                  <a:srgbClr val="FF0000"/>
                </a:solidFill>
              </a:rPr>
              <a:t>Packaging, repurposing  and Improving recessive Institutions to meet 21st century realities.</a:t>
            </a:r>
          </a:p>
          <a:p>
            <a:pPr algn="ctr"/>
            <a:r>
              <a:rPr lang="en-US" dirty="0">
                <a:solidFill>
                  <a:srgbClr val="FF0000"/>
                </a:solidFill>
              </a:rPr>
              <a:t>Empirical Experience from Ebola </a:t>
            </a:r>
          </a:p>
          <a:p>
            <a:pPr algn="ctr"/>
            <a:endParaRPr lang="en-US" dirty="0">
              <a:solidFill>
                <a:srgbClr val="FF0000"/>
              </a:solidFill>
            </a:endParaRPr>
          </a:p>
        </p:txBody>
      </p:sp>
      <p:sp>
        <p:nvSpPr>
          <p:cNvPr id="8" name="Down Arrow 7"/>
          <p:cNvSpPr/>
          <p:nvPr/>
        </p:nvSpPr>
        <p:spPr>
          <a:xfrm rot="5400000">
            <a:off x="6932091" y="3903351"/>
            <a:ext cx="484632" cy="10257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8996444"/>
      </p:ext>
    </p:extLst>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5465</TotalTime>
  <Words>672</Words>
  <Application>Microsoft Office PowerPoint</Application>
  <PresentationFormat>Presentazione su schermo (4:3)</PresentationFormat>
  <Paragraphs>140</Paragraphs>
  <Slides>13</Slides>
  <Notes>2</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Arial</vt:lpstr>
      <vt:lpstr>Calibri</vt:lpstr>
      <vt:lpstr>Cambria</vt:lpstr>
      <vt:lpstr>Helvetica Neue</vt:lpstr>
      <vt:lpstr>Tahoma</vt:lpstr>
      <vt:lpstr>Times New Roman</vt:lpstr>
      <vt:lpstr>Wingdings</vt:lpstr>
      <vt:lpstr>Clarity</vt:lpstr>
      <vt:lpstr>Meaning of Independence of NPHIs  Tolbert Nyenswah, LLB, MPH Director General  National Public Health Institute of Liberia     (NPHIL)  2017 Annual Meeting ISS, Rome, Italy October 22-25, 2017</vt:lpstr>
      <vt:lpstr>Over view of EVD in Liberia ……2</vt:lpstr>
      <vt:lpstr>Presentazione standard di PowerPoint</vt:lpstr>
      <vt:lpstr>A weak Public Health System created   An EVD Crises that destroyed the Economy</vt:lpstr>
      <vt:lpstr>Critical Timeline and Next Steps</vt:lpstr>
      <vt:lpstr>Vision and Mission of the NPHIL</vt:lpstr>
      <vt:lpstr>Liberian Legislature Passes National Public Health Institute of Liberia Act. </vt:lpstr>
      <vt:lpstr>NPHIL Pyramid, Key Pillars</vt:lpstr>
      <vt:lpstr>  Strategic Values of the Proposed NPHIL </vt:lpstr>
      <vt:lpstr>Presentazione standard di PowerPoint</vt:lpstr>
      <vt:lpstr>Sustainability Plan</vt:lpstr>
      <vt:lpstr>Groundbreaking for New NPHIL complex</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Liberia national public health institute</dc:title>
  <dc:creator>Ellen Cull</dc:creator>
  <cp:lastModifiedBy>Convegni Pocchiari</cp:lastModifiedBy>
  <cp:revision>234</cp:revision>
  <dcterms:created xsi:type="dcterms:W3CDTF">2015-12-09T01:57:55Z</dcterms:created>
  <dcterms:modified xsi:type="dcterms:W3CDTF">2017-10-24T06:36:17Z</dcterms:modified>
</cp:coreProperties>
</file>