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70" r:id="rId3"/>
    <p:sldId id="341" r:id="rId4"/>
    <p:sldId id="342" r:id="rId5"/>
    <p:sldId id="343" r:id="rId6"/>
    <p:sldId id="340" r:id="rId7"/>
  </p:sldIdLst>
  <p:sldSz cx="9144000" cy="5143500" type="screen16x9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6881A"/>
    <a:srgbClr val="E8A040"/>
    <a:srgbClr val="F79029"/>
    <a:srgbClr val="F9B067"/>
    <a:srgbClr val="E79C3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8" autoAdjust="0"/>
  </p:normalViewPr>
  <p:slideViewPr>
    <p:cSldViewPr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8573B-6133-4248-B208-6A000A1F847C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698500"/>
            <a:ext cx="62055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46C25-7B59-4CC0-8784-291D78CD0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6C25-7B59-4CC0-8784-291D78CD0D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575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6C25-7B59-4CC0-8784-291D78CD0D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75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6C25-7B59-4CC0-8784-291D78CD0D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75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6C25-7B59-4CC0-8784-291D78CD0D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75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6C25-7B59-4CC0-8784-291D78CD0D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75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6C25-7B59-4CC0-8784-291D78CD0D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75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399" y="205979"/>
            <a:ext cx="2057401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1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1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1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Users\Anan\Desktop\Creative\WHO blue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58490"/>
            <a:ext cx="91440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Anan\Desktop\Creative\WHO blue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28552" y="-352899"/>
            <a:ext cx="1886896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38700" y="110616"/>
            <a:ext cx="4038601" cy="385753"/>
          </a:xfrm>
          <a:prstGeom prst="rect">
            <a:avLst/>
          </a:prstGeom>
          <a:noFill/>
        </p:spPr>
        <p:txBody>
          <a:bodyPr wrap="square" lIns="77221" tIns="38611" rIns="77221" bIns="38611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YEAR 2016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597998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LEGAL MODEL 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he Palestinian National Institute of Public Health</a:t>
            </a:r>
            <a:endParaRPr lang="en-US" sz="2800" b="1" dirty="0">
              <a:solidFill>
                <a:srgbClr val="FF000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0140" y="4705350"/>
            <a:ext cx="1866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24 OCTOBER 2017</a:t>
            </a:r>
            <a:endParaRPr lang="en-GB" sz="1600" b="1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31" name="Picture 7" descr="C:\Users\Anan\Desktop\Logo 1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4409314"/>
            <a:ext cx="1904999" cy="58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The Palestinian National Institue Logo FINAL-0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3924" y="590550"/>
            <a:ext cx="4273876" cy="249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08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Anan\Desktop\Creative\WHO blue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249018" y="-1429859"/>
            <a:ext cx="835965" cy="533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81000" y="893679"/>
            <a:ext cx="5029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r>
              <a:rPr lang="en-US" sz="2200" dirty="0" smtClean="0">
                <a:solidFill>
                  <a:schemeClr val="bg1"/>
                </a:solidFill>
                <a:latin typeface="+mj-lt"/>
              </a:rPr>
              <a:t>Palestine’s model </a:t>
            </a:r>
            <a:r>
              <a:rPr lang="en-US" sz="2200" dirty="0">
                <a:solidFill>
                  <a:schemeClr val="bg1"/>
                </a:solidFill>
                <a:latin typeface="+mj-lt"/>
              </a:rPr>
              <a:t>in developing the legal framework includes two </a:t>
            </a:r>
            <a:r>
              <a:rPr lang="en-US" sz="2200" dirty="0" smtClean="0">
                <a:solidFill>
                  <a:schemeClr val="bg1"/>
                </a:solidFill>
                <a:latin typeface="+mj-lt"/>
              </a:rPr>
              <a:t>aspects: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165687"/>
            <a:ext cx="487680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dirty="0" smtClean="0"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+mj-lt"/>
              </a:rPr>
              <a:t>The development </a:t>
            </a:r>
            <a:r>
              <a:rPr lang="en-US" sz="2000" dirty="0">
                <a:latin typeface="+mj-lt"/>
              </a:rPr>
              <a:t>and approval </a:t>
            </a:r>
            <a:r>
              <a:rPr lang="en-US" sz="2000" dirty="0" smtClean="0">
                <a:latin typeface="+mj-lt"/>
              </a:rPr>
              <a:t>of PNIPH’s </a:t>
            </a:r>
            <a:r>
              <a:rPr lang="en-US" sz="2000" dirty="0">
                <a:latin typeface="+mj-lt"/>
              </a:rPr>
              <a:t>law by the </a:t>
            </a:r>
            <a:r>
              <a:rPr lang="en-US" sz="2000" dirty="0" smtClean="0">
                <a:latin typeface="+mj-lt"/>
              </a:rPr>
              <a:t>Palestinian President</a:t>
            </a:r>
          </a:p>
          <a:p>
            <a:pPr marL="342900" indent="-342900">
              <a:buAutoNum type="arabicPeriod"/>
            </a:pPr>
            <a:endParaRPr lang="en-US" dirty="0">
              <a:latin typeface="+mj-lt"/>
            </a:endParaRPr>
          </a:p>
          <a:p>
            <a:pPr marL="342900" indent="-342900">
              <a:buAutoNum type="arabicPeriod"/>
            </a:pPr>
            <a:endParaRPr lang="en-US" dirty="0" smtClean="0"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+mj-lt"/>
              </a:rPr>
              <a:t>The </a:t>
            </a:r>
            <a:r>
              <a:rPr lang="en-US" sz="2000" dirty="0">
                <a:latin typeface="+mj-lt"/>
              </a:rPr>
              <a:t>code of conduct/practice that ensures enforcement of the law </a:t>
            </a:r>
          </a:p>
        </p:txBody>
      </p:sp>
      <p:pic>
        <p:nvPicPr>
          <p:cNvPr id="15" name="Picture 14" descr="The Palestinian National Institue Logo FINAL-0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4868" y="-69536"/>
            <a:ext cx="1389630" cy="812486"/>
          </a:xfrm>
          <a:prstGeom prst="rect">
            <a:avLst/>
          </a:prstGeom>
        </p:spPr>
      </p:pic>
      <p:pic>
        <p:nvPicPr>
          <p:cNvPr id="16" name="Picture 2" descr="C:\Users\Anan\Desktop\Creative\Logo-WH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448" y="57150"/>
            <a:ext cx="1492802" cy="59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867400" y="1885950"/>
            <a:ext cx="2813948" cy="2590800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Clear and solid legal status is one of the cornerstones to enforce independency of public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health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nstitutes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73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Anan\Desktop\Creative\WHO blue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71603" y="-552445"/>
            <a:ext cx="685794" cy="342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81000" y="893679"/>
            <a:ext cx="807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r>
              <a:rPr lang="en-US" sz="2200" dirty="0" smtClean="0">
                <a:solidFill>
                  <a:schemeClr val="bg1"/>
                </a:solidFill>
                <a:latin typeface="+mj-lt"/>
              </a:rPr>
              <a:t>PNIPH Law states that: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  <a:p>
            <a:endParaRPr lang="en-US" altLang="en-US" sz="22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" y="1408092"/>
            <a:ext cx="883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“The </a:t>
            </a:r>
            <a:r>
              <a:rPr lang="en-GB" sz="2000" dirty="0">
                <a:latin typeface="+mj-lt"/>
              </a:rPr>
              <a:t>institute is fully accountable for its own staff, its professional and technical responsibilities and its budget</a:t>
            </a:r>
            <a:r>
              <a:rPr lang="en-GB" sz="2000" dirty="0" smtClean="0">
                <a:latin typeface="+mj-lt"/>
              </a:rPr>
              <a:t>”.</a:t>
            </a:r>
          </a:p>
          <a:p>
            <a:pPr lvl="1"/>
            <a:r>
              <a:rPr lang="en-GB" sz="2000" dirty="0" smtClean="0">
                <a:latin typeface="+mj-lt"/>
              </a:rPr>
              <a:t> </a:t>
            </a:r>
            <a:endParaRPr lang="en-GB" sz="200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“</a:t>
            </a:r>
            <a:r>
              <a:rPr lang="en-US" sz="2000" dirty="0">
                <a:latin typeface="+mj-lt"/>
              </a:rPr>
              <a:t>Financial independence – </a:t>
            </a:r>
            <a:r>
              <a:rPr lang="en-US" sz="2000" dirty="0" smtClean="0">
                <a:latin typeface="+mj-lt"/>
              </a:rPr>
              <a:t>separate </a:t>
            </a:r>
            <a:r>
              <a:rPr lang="en-US" sz="2000" dirty="0">
                <a:latin typeface="+mj-lt"/>
              </a:rPr>
              <a:t>g</a:t>
            </a:r>
            <a:r>
              <a:rPr lang="en-US" sz="2000" dirty="0" smtClean="0">
                <a:latin typeface="+mj-lt"/>
              </a:rPr>
              <a:t>overnment </a:t>
            </a:r>
            <a:r>
              <a:rPr lang="en-US" sz="2000" dirty="0">
                <a:latin typeface="+mj-lt"/>
              </a:rPr>
              <a:t>budget line </a:t>
            </a:r>
            <a:r>
              <a:rPr lang="en-US" sz="2000" dirty="0" smtClean="0">
                <a:latin typeface="+mj-lt"/>
              </a:rPr>
              <a:t>item”</a:t>
            </a:r>
          </a:p>
          <a:p>
            <a:pPr lvl="1"/>
            <a:endParaRPr lang="en-US" sz="200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“Flexibility to receive external funding “ </a:t>
            </a:r>
            <a:endParaRPr lang="en-US" sz="2000" dirty="0" smtClean="0">
              <a:latin typeface="+mj-lt"/>
            </a:endParaRPr>
          </a:p>
          <a:p>
            <a:pPr lvl="1"/>
            <a:endParaRPr lang="en-US" sz="200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“The </a:t>
            </a:r>
            <a:r>
              <a:rPr lang="en-GB" sz="2000" dirty="0">
                <a:latin typeface="+mj-lt"/>
              </a:rPr>
              <a:t>ability to speak out and present output </a:t>
            </a:r>
            <a:r>
              <a:rPr lang="en-GB" sz="2000" dirty="0" smtClean="0">
                <a:latin typeface="+mj-lt"/>
              </a:rPr>
              <a:t>freely”</a:t>
            </a:r>
            <a:endParaRPr lang="en-US" sz="2000" dirty="0" smtClean="0">
              <a:latin typeface="+mj-lt"/>
            </a:endParaRPr>
          </a:p>
          <a:p>
            <a:pPr lvl="1"/>
            <a:endParaRPr lang="en-US" sz="1600" dirty="0">
              <a:latin typeface="+mj-lt"/>
            </a:endParaRPr>
          </a:p>
        </p:txBody>
      </p:sp>
      <p:pic>
        <p:nvPicPr>
          <p:cNvPr id="15" name="Picture 14" descr="The Palestinian National Institue Logo FINAL-0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9796"/>
            <a:ext cx="1632298" cy="963215"/>
          </a:xfrm>
          <a:prstGeom prst="rect">
            <a:avLst/>
          </a:prstGeom>
        </p:spPr>
      </p:pic>
      <p:pic>
        <p:nvPicPr>
          <p:cNvPr id="16" name="Picture 2" descr="C:\Users\Anan\Desktop\Creative\Logo-WH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448" y="57149"/>
            <a:ext cx="1492802" cy="76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" y="4510182"/>
            <a:ext cx="7927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GB" b="1" dirty="0">
                <a:solidFill>
                  <a:srgbClr val="C00000"/>
                </a:solidFill>
                <a:latin typeface="+mj-lt"/>
              </a:rPr>
              <a:t>Those articles will ensure the technical independence of the institute while remaining accountable to the Palestinian </a:t>
            </a:r>
            <a:r>
              <a:rPr lang="en-GB" b="1" dirty="0" smtClean="0">
                <a:solidFill>
                  <a:srgbClr val="C00000"/>
                </a:solidFill>
                <a:latin typeface="+mj-lt"/>
              </a:rPr>
              <a:t>Authority</a:t>
            </a:r>
            <a:endParaRPr lang="en-GB" b="1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0" y="4425375"/>
            <a:ext cx="609600" cy="718125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9600" y="4413395"/>
            <a:ext cx="7741249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8350849" y="4425375"/>
            <a:ext cx="793152" cy="71812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43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Anan\Desktop\Creative\WHO blue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08649" y="-1689492"/>
            <a:ext cx="685794" cy="570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81000" y="893679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The Structure of PNIPH Governance 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endParaRPr lang="en-US" altLang="en-US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5" name="Picture 14" descr="The Palestinian National Institue Logo FINAL-0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4868" y="-69536"/>
            <a:ext cx="1389630" cy="812486"/>
          </a:xfrm>
          <a:prstGeom prst="rect">
            <a:avLst/>
          </a:prstGeom>
        </p:spPr>
      </p:pic>
      <p:pic>
        <p:nvPicPr>
          <p:cNvPr id="16" name="Picture 2" descr="C:\Users\Anan\Desktop\Creative\Logo-WH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448" y="57150"/>
            <a:ext cx="1492802" cy="59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182204" y="4365092"/>
            <a:ext cx="2255838" cy="369332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000">
                <a:solidFill>
                  <a:srgbClr val="154987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rgbClr val="154987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54987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54987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5498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Director of PNIPH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199682" y="3832195"/>
            <a:ext cx="0" cy="419100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3059173" y="3181350"/>
            <a:ext cx="2501900" cy="369332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000">
                <a:solidFill>
                  <a:srgbClr val="154987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rgbClr val="154987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54987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54987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5498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Board of Trustees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199682" y="2535579"/>
            <a:ext cx="0" cy="438150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2590800" y="1934280"/>
            <a:ext cx="3006824" cy="369332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000">
                <a:solidFill>
                  <a:srgbClr val="154987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rgbClr val="154987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54987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54987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5498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Cabinet of the Prime Minister</a:t>
            </a:r>
          </a:p>
        </p:txBody>
      </p:sp>
      <p:sp>
        <p:nvSpPr>
          <p:cNvPr id="18" name="TextBox 10"/>
          <p:cNvSpPr txBox="1">
            <a:spLocks noChangeArrowheads="1"/>
          </p:cNvSpPr>
          <p:nvPr/>
        </p:nvSpPr>
        <p:spPr bwMode="auto">
          <a:xfrm>
            <a:off x="6019800" y="1339086"/>
            <a:ext cx="2819400" cy="353943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000">
                <a:solidFill>
                  <a:srgbClr val="154987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rgbClr val="154987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54987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54987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5498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54987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chemeClr val="tx1"/>
                </a:solidFill>
                <a:latin typeface="+mj-lt"/>
              </a:rPr>
              <a:t>Chaired by the Prime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</a:rPr>
              <a:t>Minister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altLang="en-US" sz="16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chemeClr val="tx1"/>
                </a:solidFill>
                <a:latin typeface="+mj-lt"/>
              </a:rPr>
              <a:t>The Minister of Health is the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</a:rPr>
              <a:t>Deputy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</a:rPr>
              <a:t>  </a:t>
            </a:r>
            <a:endParaRPr lang="en-US" altLang="en-US" sz="16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</a:rPr>
              <a:t>5 members </a:t>
            </a:r>
            <a:r>
              <a:rPr lang="en-US" altLang="en-US" sz="1600" dirty="0">
                <a:solidFill>
                  <a:schemeClr val="tx1"/>
                </a:solidFill>
                <a:latin typeface="+mj-lt"/>
              </a:rPr>
              <a:t>from Ministries </a:t>
            </a:r>
            <a:endParaRPr lang="en-US" altLang="en-US" sz="16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16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</a:rPr>
              <a:t>5 members </a:t>
            </a:r>
            <a:r>
              <a:rPr lang="en-US" altLang="en-US" sz="1600" dirty="0">
                <a:solidFill>
                  <a:schemeClr val="tx1"/>
                </a:solidFill>
                <a:latin typeface="+mj-lt"/>
              </a:rPr>
              <a:t>from civil society, academia and others </a:t>
            </a:r>
            <a:endParaRPr lang="en-US" altLang="en-US" sz="16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1600" dirty="0" smtClean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</a:rPr>
              <a:t>Equal voted to neutralize political influence</a:t>
            </a:r>
            <a:endParaRPr lang="en-US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0346" y="2574510"/>
            <a:ext cx="1750290" cy="1815882"/>
          </a:xfrm>
          <a:prstGeom prst="rect">
            <a:avLst/>
          </a:prstGeom>
          <a:ln w="28575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+mj-lt"/>
              </a:rPr>
              <a:t>The law </a:t>
            </a:r>
            <a:r>
              <a:rPr lang="en-US" sz="1600" dirty="0" smtClean="0">
                <a:latin typeface="+mj-lt"/>
              </a:rPr>
              <a:t>specifies </a:t>
            </a:r>
            <a:r>
              <a:rPr lang="en-US" sz="1600" dirty="0">
                <a:latin typeface="+mj-lt"/>
              </a:rPr>
              <a:t>the role of the Board of </a:t>
            </a:r>
            <a:r>
              <a:rPr lang="en-US" sz="1600" dirty="0" smtClean="0">
                <a:latin typeface="+mj-lt"/>
              </a:rPr>
              <a:t>Trustees, </a:t>
            </a:r>
            <a:r>
              <a:rPr lang="en-US" sz="1600" dirty="0">
                <a:latin typeface="+mj-lt"/>
              </a:rPr>
              <a:t>which </a:t>
            </a:r>
            <a:r>
              <a:rPr lang="en-US" sz="1600" b="1" dirty="0">
                <a:latin typeface="+mj-lt"/>
              </a:rPr>
              <a:t>does not </a:t>
            </a:r>
            <a:r>
              <a:rPr lang="en-US" sz="1600" dirty="0">
                <a:latin typeface="+mj-lt"/>
              </a:rPr>
              <a:t>include </a:t>
            </a:r>
            <a:r>
              <a:rPr lang="en-US" sz="1600" b="1" dirty="0">
                <a:latin typeface="+mj-lt"/>
              </a:rPr>
              <a:t>approving </a:t>
            </a:r>
            <a:r>
              <a:rPr lang="en-US" sz="1600" b="1" dirty="0" smtClean="0">
                <a:latin typeface="+mj-lt"/>
              </a:rPr>
              <a:t>technical  outputs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of PNIPH 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990636" y="3465544"/>
            <a:ext cx="949414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7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Anan\Desktop\Creative\WHO blue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47739" y="-828581"/>
            <a:ext cx="685794" cy="3981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81000" y="893679"/>
            <a:ext cx="8077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r>
              <a:rPr lang="en-US" sz="2200" dirty="0" smtClean="0">
                <a:solidFill>
                  <a:schemeClr val="bg1"/>
                </a:solidFill>
                <a:latin typeface="+mj-lt"/>
              </a:rPr>
              <a:t>Code of Conduct and Values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  <a:p>
            <a:endParaRPr lang="en-US" altLang="en-US" sz="22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5" name="Picture 14" descr="The Palestinian National Institue Logo FINAL-0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4868" y="-69536"/>
            <a:ext cx="1389630" cy="812486"/>
          </a:xfrm>
          <a:prstGeom prst="rect">
            <a:avLst/>
          </a:prstGeom>
        </p:spPr>
      </p:pic>
      <p:pic>
        <p:nvPicPr>
          <p:cNvPr id="16" name="Picture 2" descr="C:\Users\Anan\Desktop\Creative\Logo-WH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448" y="57150"/>
            <a:ext cx="1492802" cy="59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94830" y="2016026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Effective Leadership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Consistency and </a:t>
            </a:r>
            <a:r>
              <a:rPr lang="en-US" dirty="0" smtClean="0">
                <a:latin typeface="+mj-lt"/>
              </a:rPr>
              <a:t>assertiveness</a:t>
            </a:r>
            <a:endParaRPr lang="en-US" dirty="0">
              <a:latin typeface="+mj-lt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Honesty and transparency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Staff </a:t>
            </a:r>
            <a:r>
              <a:rPr lang="en-US" dirty="0">
                <a:latin typeface="+mj-lt"/>
              </a:rPr>
              <a:t>should have strong sense of personal capabilities, significance, </a:t>
            </a:r>
            <a:r>
              <a:rPr lang="en-US" dirty="0" smtClean="0">
                <a:latin typeface="+mj-lt"/>
              </a:rPr>
              <a:t>empowerment </a:t>
            </a:r>
            <a:r>
              <a:rPr lang="en-US" dirty="0">
                <a:latin typeface="+mj-lt"/>
              </a:rPr>
              <a:t>and </a:t>
            </a:r>
            <a:r>
              <a:rPr lang="en-US" dirty="0" smtClean="0">
                <a:latin typeface="+mj-lt"/>
              </a:rPr>
              <a:t>influence.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40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-609600" y="2549664"/>
            <a:ext cx="807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THANK YOU</a:t>
            </a:r>
            <a:endParaRPr lang="en-US" altLang="en-US" sz="40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5" descr="The Palestinian National Institue Logo FINAL-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4868" y="-69536"/>
            <a:ext cx="1389630" cy="812486"/>
          </a:xfrm>
          <a:prstGeom prst="rect">
            <a:avLst/>
          </a:prstGeom>
        </p:spPr>
      </p:pic>
      <p:pic>
        <p:nvPicPr>
          <p:cNvPr id="7" name="Picture 2" descr="C:\Users\Anan\Desktop\Creative\Logo-WH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448" y="57150"/>
            <a:ext cx="1492802" cy="59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>
            <a:off x="838200" y="3257550"/>
            <a:ext cx="83058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6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5125</TotalTime>
  <Words>240</Words>
  <Application>Microsoft Office PowerPoint</Application>
  <PresentationFormat>Skjermfremvisning (16:9)</PresentationFormat>
  <Paragraphs>50</Paragraphs>
  <Slides>6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MS PGothic</vt:lpstr>
      <vt:lpstr>Arial</vt:lpstr>
      <vt:lpstr>Calibri</vt:lpstr>
      <vt:lpstr>Open Sans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Anan Abu-Rmelih</dc:creator>
  <cp:lastModifiedBy>Iversen, Bjørn Gunnar</cp:lastModifiedBy>
  <cp:revision>392</cp:revision>
  <cp:lastPrinted>2015-03-15T18:20:38Z</cp:lastPrinted>
  <dcterms:created xsi:type="dcterms:W3CDTF">2006-08-16T00:00:00Z</dcterms:created>
  <dcterms:modified xsi:type="dcterms:W3CDTF">2017-10-22T20:05:08Z</dcterms:modified>
</cp:coreProperties>
</file>