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7"/>
  </p:handoutMasterIdLst>
  <p:sldIdLst>
    <p:sldId id="258" r:id="rId2"/>
    <p:sldId id="260" r:id="rId3"/>
    <p:sldId id="261" r:id="rId4"/>
    <p:sldId id="262" r:id="rId5"/>
    <p:sldId id="263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BAD20"/>
    <a:srgbClr val="69B245"/>
    <a:srgbClr val="0973B9"/>
    <a:srgbClr val="F9E6BB"/>
    <a:srgbClr val="E6E6E6"/>
    <a:srgbClr val="95ACD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56"/>
    <p:restoredTop sz="94710"/>
  </p:normalViewPr>
  <p:slideViewPr>
    <p:cSldViewPr snapToGrid="0" snapToObjects="1" showGuides="1">
      <p:cViewPr>
        <p:scale>
          <a:sx n="98" d="100"/>
          <a:sy n="98" d="100"/>
        </p:scale>
        <p:origin x="1128" y="9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95E67-4F7F-4ED0-A2F8-9EC9687153C4}" type="datetimeFigureOut">
              <a:rPr lang="en-GB" smtClean="0"/>
              <a:pPr/>
              <a:t>19/10/2017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F1E78-25BF-4470-8372-EA3B97472F3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C199-E91E-4342-8F09-58BE4D0358A6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3F4-FE12-2B4C-9093-1C54720CB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992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C199-E91E-4342-8F09-58BE4D0358A6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3F4-FE12-2B4C-9093-1C54720CB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157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C199-E91E-4342-8F09-58BE4D0358A6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3F4-FE12-2B4C-9093-1C54720CB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5927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C199-E91E-4342-8F09-58BE4D0358A6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3F4-FE12-2B4C-9093-1C54720CB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797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C199-E91E-4342-8F09-58BE4D0358A6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3F4-FE12-2B4C-9093-1C54720CB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526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C199-E91E-4342-8F09-58BE4D0358A6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3F4-FE12-2B4C-9093-1C54720CB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0745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C199-E91E-4342-8F09-58BE4D0358A6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3F4-FE12-2B4C-9093-1C54720CB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5608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C199-E91E-4342-8F09-58BE4D0358A6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3F4-FE12-2B4C-9093-1C54720CB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0023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C199-E91E-4342-8F09-58BE4D0358A6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3F4-FE12-2B4C-9093-1C54720CB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397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C199-E91E-4342-8F09-58BE4D0358A6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3F4-FE12-2B4C-9093-1C54720CB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754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C199-E91E-4342-8F09-58BE4D0358A6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3F4-FE12-2B4C-9093-1C54720CB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592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5C199-E91E-4342-8F09-58BE4D0358A6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073F4-FE12-2B4C-9093-1C54720CB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659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4503" y="-14515"/>
            <a:ext cx="12221003" cy="6549060"/>
          </a:xfrm>
          <a:custGeom>
            <a:avLst/>
            <a:gdLst>
              <a:gd name="connsiteX0" fmla="*/ 13 w 12192000"/>
              <a:gd name="connsiteY0" fmla="*/ 2523694 h 6607134"/>
              <a:gd name="connsiteX1" fmla="*/ 6096000 w 12192000"/>
              <a:gd name="connsiteY1" fmla="*/ 0 h 6607134"/>
              <a:gd name="connsiteX2" fmla="*/ 12191987 w 12192000"/>
              <a:gd name="connsiteY2" fmla="*/ 2523694 h 6607134"/>
              <a:gd name="connsiteX3" fmla="*/ 9863527 w 12192000"/>
              <a:gd name="connsiteY3" fmla="*/ 6607117 h 6607134"/>
              <a:gd name="connsiteX4" fmla="*/ 2328473 w 12192000"/>
              <a:gd name="connsiteY4" fmla="*/ 6607117 h 6607134"/>
              <a:gd name="connsiteX5" fmla="*/ 13 w 12192000"/>
              <a:gd name="connsiteY5" fmla="*/ 2523694 h 6607134"/>
              <a:gd name="connsiteX0" fmla="*/ 0 w 12162946"/>
              <a:gd name="connsiteY0" fmla="*/ 0 h 6608909"/>
              <a:gd name="connsiteX1" fmla="*/ 6066959 w 12162946"/>
              <a:gd name="connsiteY1" fmla="*/ 1792 h 6608909"/>
              <a:gd name="connsiteX2" fmla="*/ 12162946 w 12162946"/>
              <a:gd name="connsiteY2" fmla="*/ 2525486 h 6608909"/>
              <a:gd name="connsiteX3" fmla="*/ 9834486 w 12162946"/>
              <a:gd name="connsiteY3" fmla="*/ 6608909 h 6608909"/>
              <a:gd name="connsiteX4" fmla="*/ 2299432 w 12162946"/>
              <a:gd name="connsiteY4" fmla="*/ 6608909 h 6608909"/>
              <a:gd name="connsiteX5" fmla="*/ 0 w 12162946"/>
              <a:gd name="connsiteY5" fmla="*/ 0 h 6608909"/>
              <a:gd name="connsiteX0" fmla="*/ 37368 w 12200314"/>
              <a:gd name="connsiteY0" fmla="*/ 0 h 6608909"/>
              <a:gd name="connsiteX1" fmla="*/ 6104327 w 12200314"/>
              <a:gd name="connsiteY1" fmla="*/ 1792 h 6608909"/>
              <a:gd name="connsiteX2" fmla="*/ 12200314 w 12200314"/>
              <a:gd name="connsiteY2" fmla="*/ 2525486 h 6608909"/>
              <a:gd name="connsiteX3" fmla="*/ 9871854 w 12200314"/>
              <a:gd name="connsiteY3" fmla="*/ 6608909 h 6608909"/>
              <a:gd name="connsiteX4" fmla="*/ 0 w 12200314"/>
              <a:gd name="connsiteY4" fmla="*/ 5839652 h 6608909"/>
              <a:gd name="connsiteX5" fmla="*/ 37368 w 12200314"/>
              <a:gd name="connsiteY5" fmla="*/ 0 h 6608909"/>
              <a:gd name="connsiteX0" fmla="*/ 37368 w 12200314"/>
              <a:gd name="connsiteY0" fmla="*/ 0 h 6608909"/>
              <a:gd name="connsiteX1" fmla="*/ 6104327 w 12200314"/>
              <a:gd name="connsiteY1" fmla="*/ 1792 h 6608909"/>
              <a:gd name="connsiteX2" fmla="*/ 12200314 w 12200314"/>
              <a:gd name="connsiteY2" fmla="*/ 2525486 h 6608909"/>
              <a:gd name="connsiteX3" fmla="*/ 9073568 w 12200314"/>
              <a:gd name="connsiteY3" fmla="*/ 6608909 h 6608909"/>
              <a:gd name="connsiteX4" fmla="*/ 0 w 12200314"/>
              <a:gd name="connsiteY4" fmla="*/ 5839652 h 6608909"/>
              <a:gd name="connsiteX5" fmla="*/ 37368 w 12200314"/>
              <a:gd name="connsiteY5" fmla="*/ 0 h 6608909"/>
              <a:gd name="connsiteX0" fmla="*/ 37368 w 12214828"/>
              <a:gd name="connsiteY0" fmla="*/ 0 h 6608909"/>
              <a:gd name="connsiteX1" fmla="*/ 6104327 w 12214828"/>
              <a:gd name="connsiteY1" fmla="*/ 1792 h 6608909"/>
              <a:gd name="connsiteX2" fmla="*/ 12214828 w 12214828"/>
              <a:gd name="connsiteY2" fmla="*/ 5849257 h 6608909"/>
              <a:gd name="connsiteX3" fmla="*/ 9073568 w 12214828"/>
              <a:gd name="connsiteY3" fmla="*/ 6608909 h 6608909"/>
              <a:gd name="connsiteX4" fmla="*/ 0 w 12214828"/>
              <a:gd name="connsiteY4" fmla="*/ 5839652 h 6608909"/>
              <a:gd name="connsiteX5" fmla="*/ 37368 w 12214828"/>
              <a:gd name="connsiteY5" fmla="*/ 0 h 6608909"/>
              <a:gd name="connsiteX0" fmla="*/ 37368 w 12214828"/>
              <a:gd name="connsiteY0" fmla="*/ 12722 h 6621631"/>
              <a:gd name="connsiteX1" fmla="*/ 12185812 w 12214828"/>
              <a:gd name="connsiteY1" fmla="*/ 0 h 6621631"/>
              <a:gd name="connsiteX2" fmla="*/ 12214828 w 12214828"/>
              <a:gd name="connsiteY2" fmla="*/ 5861979 h 6621631"/>
              <a:gd name="connsiteX3" fmla="*/ 9073568 w 12214828"/>
              <a:gd name="connsiteY3" fmla="*/ 6621631 h 6621631"/>
              <a:gd name="connsiteX4" fmla="*/ 0 w 12214828"/>
              <a:gd name="connsiteY4" fmla="*/ 5852374 h 6621631"/>
              <a:gd name="connsiteX5" fmla="*/ 37368 w 12214828"/>
              <a:gd name="connsiteY5" fmla="*/ 12722 h 6621631"/>
              <a:gd name="connsiteX0" fmla="*/ 37368 w 12214828"/>
              <a:gd name="connsiteY0" fmla="*/ 12722 h 6549060"/>
              <a:gd name="connsiteX1" fmla="*/ 12185812 w 12214828"/>
              <a:gd name="connsiteY1" fmla="*/ 0 h 6549060"/>
              <a:gd name="connsiteX2" fmla="*/ 12214828 w 12214828"/>
              <a:gd name="connsiteY2" fmla="*/ 5861979 h 6549060"/>
              <a:gd name="connsiteX3" fmla="*/ 8202711 w 12214828"/>
              <a:gd name="connsiteY3" fmla="*/ 6549060 h 6549060"/>
              <a:gd name="connsiteX4" fmla="*/ 0 w 12214828"/>
              <a:gd name="connsiteY4" fmla="*/ 5852374 h 6549060"/>
              <a:gd name="connsiteX5" fmla="*/ 37368 w 12214828"/>
              <a:gd name="connsiteY5" fmla="*/ 12722 h 6549060"/>
              <a:gd name="connsiteX0" fmla="*/ 22854 w 12214828"/>
              <a:gd name="connsiteY0" fmla="*/ 12722 h 6549060"/>
              <a:gd name="connsiteX1" fmla="*/ 12185812 w 12214828"/>
              <a:gd name="connsiteY1" fmla="*/ 0 h 6549060"/>
              <a:gd name="connsiteX2" fmla="*/ 12214828 w 12214828"/>
              <a:gd name="connsiteY2" fmla="*/ 5861979 h 6549060"/>
              <a:gd name="connsiteX3" fmla="*/ 8202711 w 12214828"/>
              <a:gd name="connsiteY3" fmla="*/ 6549060 h 6549060"/>
              <a:gd name="connsiteX4" fmla="*/ 0 w 12214828"/>
              <a:gd name="connsiteY4" fmla="*/ 5852374 h 6549060"/>
              <a:gd name="connsiteX5" fmla="*/ 22854 w 12214828"/>
              <a:gd name="connsiteY5" fmla="*/ 12722 h 6549060"/>
              <a:gd name="connsiteX0" fmla="*/ 22854 w 12214828"/>
              <a:gd name="connsiteY0" fmla="*/ 12722 h 6549060"/>
              <a:gd name="connsiteX1" fmla="*/ 12185812 w 12214828"/>
              <a:gd name="connsiteY1" fmla="*/ 0 h 6549060"/>
              <a:gd name="connsiteX2" fmla="*/ 12214828 w 12214828"/>
              <a:gd name="connsiteY2" fmla="*/ 5861979 h 6549060"/>
              <a:gd name="connsiteX3" fmla="*/ 8202711 w 12214828"/>
              <a:gd name="connsiteY3" fmla="*/ 6549060 h 6549060"/>
              <a:gd name="connsiteX4" fmla="*/ 0 w 12214828"/>
              <a:gd name="connsiteY4" fmla="*/ 5852374 h 6549060"/>
              <a:gd name="connsiteX5" fmla="*/ 22854 w 12214828"/>
              <a:gd name="connsiteY5" fmla="*/ 12722 h 6549060"/>
              <a:gd name="connsiteX0" fmla="*/ 0 w 12221003"/>
              <a:gd name="connsiteY0" fmla="*/ 12722 h 6549060"/>
              <a:gd name="connsiteX1" fmla="*/ 12191987 w 12221003"/>
              <a:gd name="connsiteY1" fmla="*/ 0 h 6549060"/>
              <a:gd name="connsiteX2" fmla="*/ 12221003 w 12221003"/>
              <a:gd name="connsiteY2" fmla="*/ 5861979 h 6549060"/>
              <a:gd name="connsiteX3" fmla="*/ 8208886 w 12221003"/>
              <a:gd name="connsiteY3" fmla="*/ 6549060 h 6549060"/>
              <a:gd name="connsiteX4" fmla="*/ 6175 w 12221003"/>
              <a:gd name="connsiteY4" fmla="*/ 5852374 h 6549060"/>
              <a:gd name="connsiteX5" fmla="*/ 0 w 12221003"/>
              <a:gd name="connsiteY5" fmla="*/ 12722 h 654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21003" h="6549060">
                <a:moveTo>
                  <a:pt x="0" y="12722"/>
                </a:moveTo>
                <a:lnTo>
                  <a:pt x="12191987" y="0"/>
                </a:lnTo>
                <a:lnTo>
                  <a:pt x="12221003" y="5861979"/>
                </a:lnTo>
                <a:lnTo>
                  <a:pt x="8208886" y="6549060"/>
                </a:lnTo>
                <a:lnTo>
                  <a:pt x="6175" y="5852374"/>
                </a:lnTo>
                <a:cubicBezTo>
                  <a:pt x="4117" y="3905823"/>
                  <a:pt x="2058" y="1959273"/>
                  <a:pt x="0" y="12722"/>
                </a:cubicBezTo>
                <a:close/>
              </a:path>
            </a:pathLst>
          </a:custGeom>
          <a:solidFill>
            <a:srgbClr val="95AC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24" r="16847" b="2789"/>
          <a:stretch/>
        </p:blipFill>
        <p:spPr>
          <a:xfrm>
            <a:off x="-21119" y="-31244"/>
            <a:ext cx="12227619" cy="6872514"/>
          </a:xfrm>
          <a:prstGeom prst="rect">
            <a:avLst/>
          </a:prstGeom>
        </p:spPr>
      </p:pic>
      <p:sp>
        <p:nvSpPr>
          <p:cNvPr id="4" name="Right Triangle 3"/>
          <p:cNvSpPr/>
          <p:nvPr/>
        </p:nvSpPr>
        <p:spPr>
          <a:xfrm>
            <a:off x="-9804" y="5837490"/>
            <a:ext cx="8202173" cy="1039561"/>
          </a:xfrm>
          <a:custGeom>
            <a:avLst/>
            <a:gdLst>
              <a:gd name="connsiteX0" fmla="*/ 0 w 9063677"/>
              <a:gd name="connsiteY0" fmla="*/ 1093722 h 1093722"/>
              <a:gd name="connsiteX1" fmla="*/ 273431 w 9063677"/>
              <a:gd name="connsiteY1" fmla="*/ 0 h 1093722"/>
              <a:gd name="connsiteX2" fmla="*/ 9063677 w 9063677"/>
              <a:gd name="connsiteY2" fmla="*/ 0 h 1093722"/>
              <a:gd name="connsiteX3" fmla="*/ 8790247 w 9063677"/>
              <a:gd name="connsiteY3" fmla="*/ 1093722 h 1093722"/>
              <a:gd name="connsiteX4" fmla="*/ 0 w 9063677"/>
              <a:gd name="connsiteY4" fmla="*/ 1093722 h 1093722"/>
              <a:gd name="connsiteX0" fmla="*/ 16855 w 9080532"/>
              <a:gd name="connsiteY0" fmla="*/ 1093722 h 1093722"/>
              <a:gd name="connsiteX1" fmla="*/ 0 w 9080532"/>
              <a:gd name="connsiteY1" fmla="*/ 29028 h 1093722"/>
              <a:gd name="connsiteX2" fmla="*/ 9080532 w 9080532"/>
              <a:gd name="connsiteY2" fmla="*/ 0 h 1093722"/>
              <a:gd name="connsiteX3" fmla="*/ 8807102 w 9080532"/>
              <a:gd name="connsiteY3" fmla="*/ 1093722 h 1093722"/>
              <a:gd name="connsiteX4" fmla="*/ 16855 w 9080532"/>
              <a:gd name="connsiteY4" fmla="*/ 1093722 h 1093722"/>
              <a:gd name="connsiteX0" fmla="*/ 16855 w 9080532"/>
              <a:gd name="connsiteY0" fmla="*/ 1093722 h 1108236"/>
              <a:gd name="connsiteX1" fmla="*/ 0 w 9080532"/>
              <a:gd name="connsiteY1" fmla="*/ 29028 h 1108236"/>
              <a:gd name="connsiteX2" fmla="*/ 9080532 w 9080532"/>
              <a:gd name="connsiteY2" fmla="*/ 0 h 1108236"/>
              <a:gd name="connsiteX3" fmla="*/ 8821616 w 9080532"/>
              <a:gd name="connsiteY3" fmla="*/ 1108236 h 1108236"/>
              <a:gd name="connsiteX4" fmla="*/ 16855 w 9080532"/>
              <a:gd name="connsiteY4" fmla="*/ 1093722 h 1108236"/>
              <a:gd name="connsiteX0" fmla="*/ 16855 w 9051504"/>
              <a:gd name="connsiteY0" fmla="*/ 1064694 h 1079208"/>
              <a:gd name="connsiteX1" fmla="*/ 0 w 9051504"/>
              <a:gd name="connsiteY1" fmla="*/ 0 h 1079208"/>
              <a:gd name="connsiteX2" fmla="*/ 9051504 w 9051504"/>
              <a:gd name="connsiteY2" fmla="*/ 783772 h 1079208"/>
              <a:gd name="connsiteX3" fmla="*/ 8821616 w 9051504"/>
              <a:gd name="connsiteY3" fmla="*/ 1079208 h 1079208"/>
              <a:gd name="connsiteX4" fmla="*/ 16855 w 9051504"/>
              <a:gd name="connsiteY4" fmla="*/ 1064694 h 1079208"/>
              <a:gd name="connsiteX0" fmla="*/ 16855 w 9153104"/>
              <a:gd name="connsiteY0" fmla="*/ 1064694 h 1079208"/>
              <a:gd name="connsiteX1" fmla="*/ 0 w 9153104"/>
              <a:gd name="connsiteY1" fmla="*/ 0 h 1079208"/>
              <a:gd name="connsiteX2" fmla="*/ 9153104 w 9153104"/>
              <a:gd name="connsiteY2" fmla="*/ 798286 h 1079208"/>
              <a:gd name="connsiteX3" fmla="*/ 8821616 w 9153104"/>
              <a:gd name="connsiteY3" fmla="*/ 1079208 h 1079208"/>
              <a:gd name="connsiteX4" fmla="*/ 16855 w 9153104"/>
              <a:gd name="connsiteY4" fmla="*/ 1064694 h 1079208"/>
              <a:gd name="connsiteX0" fmla="*/ 16855 w 9153104"/>
              <a:gd name="connsiteY0" fmla="*/ 1064694 h 1079208"/>
              <a:gd name="connsiteX1" fmla="*/ 0 w 9153104"/>
              <a:gd name="connsiteY1" fmla="*/ 0 h 1079208"/>
              <a:gd name="connsiteX2" fmla="*/ 9153104 w 9153104"/>
              <a:gd name="connsiteY2" fmla="*/ 798286 h 1079208"/>
              <a:gd name="connsiteX3" fmla="*/ 7936245 w 9153104"/>
              <a:gd name="connsiteY3" fmla="*/ 1079208 h 1079208"/>
              <a:gd name="connsiteX4" fmla="*/ 16855 w 9153104"/>
              <a:gd name="connsiteY4" fmla="*/ 1064694 h 1079208"/>
              <a:gd name="connsiteX0" fmla="*/ 16855 w 8166133"/>
              <a:gd name="connsiteY0" fmla="*/ 1064694 h 1079208"/>
              <a:gd name="connsiteX1" fmla="*/ 0 w 8166133"/>
              <a:gd name="connsiteY1" fmla="*/ 0 h 1079208"/>
              <a:gd name="connsiteX2" fmla="*/ 8166133 w 8166133"/>
              <a:gd name="connsiteY2" fmla="*/ 711201 h 1079208"/>
              <a:gd name="connsiteX3" fmla="*/ 7936245 w 8166133"/>
              <a:gd name="connsiteY3" fmla="*/ 1079208 h 1079208"/>
              <a:gd name="connsiteX4" fmla="*/ 16855 w 8166133"/>
              <a:gd name="connsiteY4" fmla="*/ 1064694 h 1079208"/>
              <a:gd name="connsiteX0" fmla="*/ 16855 w 8166133"/>
              <a:gd name="connsiteY0" fmla="*/ 1064694 h 1079208"/>
              <a:gd name="connsiteX1" fmla="*/ 0 w 8166133"/>
              <a:gd name="connsiteY1" fmla="*/ 0 h 1079208"/>
              <a:gd name="connsiteX2" fmla="*/ 8166133 w 8166133"/>
              <a:gd name="connsiteY2" fmla="*/ 711201 h 1079208"/>
              <a:gd name="connsiteX3" fmla="*/ 6063902 w 8166133"/>
              <a:gd name="connsiteY3" fmla="*/ 1079208 h 1079208"/>
              <a:gd name="connsiteX4" fmla="*/ 16855 w 8166133"/>
              <a:gd name="connsiteY4" fmla="*/ 1064694 h 1079208"/>
              <a:gd name="connsiteX0" fmla="*/ 16855 w 8224190"/>
              <a:gd name="connsiteY0" fmla="*/ 1064694 h 1079208"/>
              <a:gd name="connsiteX1" fmla="*/ 0 w 8224190"/>
              <a:gd name="connsiteY1" fmla="*/ 0 h 1079208"/>
              <a:gd name="connsiteX2" fmla="*/ 8224190 w 8224190"/>
              <a:gd name="connsiteY2" fmla="*/ 711201 h 1079208"/>
              <a:gd name="connsiteX3" fmla="*/ 6063902 w 8224190"/>
              <a:gd name="connsiteY3" fmla="*/ 1079208 h 1079208"/>
              <a:gd name="connsiteX4" fmla="*/ 16855 w 8224190"/>
              <a:gd name="connsiteY4" fmla="*/ 1064694 h 1079208"/>
              <a:gd name="connsiteX0" fmla="*/ 16855 w 8224190"/>
              <a:gd name="connsiteY0" fmla="*/ 1064694 h 1079208"/>
              <a:gd name="connsiteX1" fmla="*/ 0 w 8224190"/>
              <a:gd name="connsiteY1" fmla="*/ 0 h 1079208"/>
              <a:gd name="connsiteX2" fmla="*/ 8224190 w 8224190"/>
              <a:gd name="connsiteY2" fmla="*/ 711201 h 1079208"/>
              <a:gd name="connsiteX3" fmla="*/ 6121959 w 8224190"/>
              <a:gd name="connsiteY3" fmla="*/ 1079208 h 1079208"/>
              <a:gd name="connsiteX4" fmla="*/ 16855 w 8224190"/>
              <a:gd name="connsiteY4" fmla="*/ 1064694 h 1079208"/>
              <a:gd name="connsiteX0" fmla="*/ 16855 w 8267733"/>
              <a:gd name="connsiteY0" fmla="*/ 1064694 h 1079208"/>
              <a:gd name="connsiteX1" fmla="*/ 0 w 8267733"/>
              <a:gd name="connsiteY1" fmla="*/ 0 h 1079208"/>
              <a:gd name="connsiteX2" fmla="*/ 8267733 w 8267733"/>
              <a:gd name="connsiteY2" fmla="*/ 711201 h 1079208"/>
              <a:gd name="connsiteX3" fmla="*/ 6121959 w 8267733"/>
              <a:gd name="connsiteY3" fmla="*/ 1079208 h 1079208"/>
              <a:gd name="connsiteX4" fmla="*/ 16855 w 8267733"/>
              <a:gd name="connsiteY4" fmla="*/ 1064694 h 1079208"/>
              <a:gd name="connsiteX0" fmla="*/ 16855 w 8151619"/>
              <a:gd name="connsiteY0" fmla="*/ 1064694 h 1079208"/>
              <a:gd name="connsiteX1" fmla="*/ 0 w 8151619"/>
              <a:gd name="connsiteY1" fmla="*/ 0 h 1079208"/>
              <a:gd name="connsiteX2" fmla="*/ 8151619 w 8151619"/>
              <a:gd name="connsiteY2" fmla="*/ 740230 h 1079208"/>
              <a:gd name="connsiteX3" fmla="*/ 6121959 w 8151619"/>
              <a:gd name="connsiteY3" fmla="*/ 1079208 h 1079208"/>
              <a:gd name="connsiteX4" fmla="*/ 16855 w 8151619"/>
              <a:gd name="connsiteY4" fmla="*/ 1064694 h 1079208"/>
              <a:gd name="connsiteX0" fmla="*/ 31369 w 8166133"/>
              <a:gd name="connsiteY0" fmla="*/ 1035665 h 1050179"/>
              <a:gd name="connsiteX1" fmla="*/ 0 w 8166133"/>
              <a:gd name="connsiteY1" fmla="*/ 0 h 1050179"/>
              <a:gd name="connsiteX2" fmla="*/ 8166133 w 8166133"/>
              <a:gd name="connsiteY2" fmla="*/ 711201 h 1050179"/>
              <a:gd name="connsiteX3" fmla="*/ 6136473 w 8166133"/>
              <a:gd name="connsiteY3" fmla="*/ 1050179 h 1050179"/>
              <a:gd name="connsiteX4" fmla="*/ 31369 w 8166133"/>
              <a:gd name="connsiteY4" fmla="*/ 1035665 h 1050179"/>
              <a:gd name="connsiteX0" fmla="*/ 31369 w 8195162"/>
              <a:gd name="connsiteY0" fmla="*/ 1035665 h 1050179"/>
              <a:gd name="connsiteX1" fmla="*/ 0 w 8195162"/>
              <a:gd name="connsiteY1" fmla="*/ 0 h 1050179"/>
              <a:gd name="connsiteX2" fmla="*/ 8195162 w 8195162"/>
              <a:gd name="connsiteY2" fmla="*/ 711201 h 1050179"/>
              <a:gd name="connsiteX3" fmla="*/ 6136473 w 8195162"/>
              <a:gd name="connsiteY3" fmla="*/ 1050179 h 1050179"/>
              <a:gd name="connsiteX4" fmla="*/ 31369 w 8195162"/>
              <a:gd name="connsiteY4" fmla="*/ 1035665 h 1050179"/>
              <a:gd name="connsiteX0" fmla="*/ 31369 w 8223737"/>
              <a:gd name="connsiteY0" fmla="*/ 1035665 h 1050179"/>
              <a:gd name="connsiteX1" fmla="*/ 0 w 8223737"/>
              <a:gd name="connsiteY1" fmla="*/ 0 h 1050179"/>
              <a:gd name="connsiteX2" fmla="*/ 8223737 w 8223737"/>
              <a:gd name="connsiteY2" fmla="*/ 701676 h 1050179"/>
              <a:gd name="connsiteX3" fmla="*/ 6136473 w 8223737"/>
              <a:gd name="connsiteY3" fmla="*/ 1050179 h 1050179"/>
              <a:gd name="connsiteX4" fmla="*/ 31369 w 8223737"/>
              <a:gd name="connsiteY4" fmla="*/ 1035665 h 1050179"/>
              <a:gd name="connsiteX0" fmla="*/ 0 w 8192368"/>
              <a:gd name="connsiteY0" fmla="*/ 930303 h 944817"/>
              <a:gd name="connsiteX1" fmla="*/ 149563 w 8192368"/>
              <a:gd name="connsiteY1" fmla="*/ 0 h 944817"/>
              <a:gd name="connsiteX2" fmla="*/ 8192368 w 8192368"/>
              <a:gd name="connsiteY2" fmla="*/ 596314 h 944817"/>
              <a:gd name="connsiteX3" fmla="*/ 6105104 w 8192368"/>
              <a:gd name="connsiteY3" fmla="*/ 944817 h 944817"/>
              <a:gd name="connsiteX4" fmla="*/ 0 w 8192368"/>
              <a:gd name="connsiteY4" fmla="*/ 930303 h 944817"/>
              <a:gd name="connsiteX0" fmla="*/ 0 w 8192368"/>
              <a:gd name="connsiteY0" fmla="*/ 1045244 h 1059758"/>
              <a:gd name="connsiteX1" fmla="*/ 6722 w 8192368"/>
              <a:gd name="connsiteY1" fmla="*/ 0 h 1059758"/>
              <a:gd name="connsiteX2" fmla="*/ 8192368 w 8192368"/>
              <a:gd name="connsiteY2" fmla="*/ 711255 h 1059758"/>
              <a:gd name="connsiteX3" fmla="*/ 6105104 w 8192368"/>
              <a:gd name="connsiteY3" fmla="*/ 1059758 h 1059758"/>
              <a:gd name="connsiteX4" fmla="*/ 0 w 8192368"/>
              <a:gd name="connsiteY4" fmla="*/ 1045244 h 1059758"/>
              <a:gd name="connsiteX0" fmla="*/ 7841 w 8200209"/>
              <a:gd name="connsiteY0" fmla="*/ 1030876 h 1045390"/>
              <a:gd name="connsiteX1" fmla="*/ 279 w 8200209"/>
              <a:gd name="connsiteY1" fmla="*/ 0 h 1045390"/>
              <a:gd name="connsiteX2" fmla="*/ 8200209 w 8200209"/>
              <a:gd name="connsiteY2" fmla="*/ 696887 h 1045390"/>
              <a:gd name="connsiteX3" fmla="*/ 6112945 w 8200209"/>
              <a:gd name="connsiteY3" fmla="*/ 1045390 h 1045390"/>
              <a:gd name="connsiteX4" fmla="*/ 7841 w 8200209"/>
              <a:gd name="connsiteY4" fmla="*/ 1030876 h 1045390"/>
              <a:gd name="connsiteX0" fmla="*/ 7841 w 8200209"/>
              <a:gd name="connsiteY0" fmla="*/ 1030876 h 1045390"/>
              <a:gd name="connsiteX1" fmla="*/ 279 w 8200209"/>
              <a:gd name="connsiteY1" fmla="*/ 0 h 1045390"/>
              <a:gd name="connsiteX2" fmla="*/ 8200209 w 8200209"/>
              <a:gd name="connsiteY2" fmla="*/ 696887 h 1045390"/>
              <a:gd name="connsiteX3" fmla="*/ 6112945 w 8200209"/>
              <a:gd name="connsiteY3" fmla="*/ 1045390 h 1045390"/>
              <a:gd name="connsiteX4" fmla="*/ 7841 w 8200209"/>
              <a:gd name="connsiteY4" fmla="*/ 1030876 h 1045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00209" h="1045390">
                <a:moveTo>
                  <a:pt x="7841" y="1030876"/>
                </a:moveTo>
                <a:cubicBezTo>
                  <a:pt x="10082" y="682461"/>
                  <a:pt x="-1962" y="348415"/>
                  <a:pt x="279" y="0"/>
                </a:cubicBezTo>
                <a:lnTo>
                  <a:pt x="8200209" y="696887"/>
                </a:lnTo>
                <a:lnTo>
                  <a:pt x="6112945" y="1045390"/>
                </a:lnTo>
                <a:lnTo>
                  <a:pt x="7841" y="1030876"/>
                </a:lnTo>
                <a:close/>
              </a:path>
            </a:pathLst>
          </a:custGeom>
          <a:solidFill>
            <a:srgbClr val="69B245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15" name="Right Triangle 3"/>
          <p:cNvSpPr/>
          <p:nvPr/>
        </p:nvSpPr>
        <p:spPr>
          <a:xfrm rot="10800000">
            <a:off x="3520208" y="8077523"/>
            <a:ext cx="12126192" cy="1043955"/>
          </a:xfrm>
          <a:custGeom>
            <a:avLst/>
            <a:gdLst>
              <a:gd name="connsiteX0" fmla="*/ 0 w 1059873"/>
              <a:gd name="connsiteY0" fmla="*/ 1085519 h 1085519"/>
              <a:gd name="connsiteX1" fmla="*/ 0 w 1059873"/>
              <a:gd name="connsiteY1" fmla="*/ 0 h 1085519"/>
              <a:gd name="connsiteX2" fmla="*/ 1059873 w 1059873"/>
              <a:gd name="connsiteY2" fmla="*/ 1085519 h 1085519"/>
              <a:gd name="connsiteX3" fmla="*/ 0 w 1059873"/>
              <a:gd name="connsiteY3" fmla="*/ 1085519 h 1085519"/>
              <a:gd name="connsiteX0" fmla="*/ 0 w 12126192"/>
              <a:gd name="connsiteY0" fmla="*/ 1085519 h 1085519"/>
              <a:gd name="connsiteX1" fmla="*/ 0 w 12126192"/>
              <a:gd name="connsiteY1" fmla="*/ 0 h 1085519"/>
              <a:gd name="connsiteX2" fmla="*/ 12126192 w 12126192"/>
              <a:gd name="connsiteY2" fmla="*/ 1075129 h 1085519"/>
              <a:gd name="connsiteX3" fmla="*/ 0 w 12126192"/>
              <a:gd name="connsiteY3" fmla="*/ 1085519 h 1085519"/>
              <a:gd name="connsiteX0" fmla="*/ 0 w 12126192"/>
              <a:gd name="connsiteY0" fmla="*/ 1043955 h 1043955"/>
              <a:gd name="connsiteX1" fmla="*/ 10391 w 12126192"/>
              <a:gd name="connsiteY1" fmla="*/ 0 h 1043955"/>
              <a:gd name="connsiteX2" fmla="*/ 12126192 w 12126192"/>
              <a:gd name="connsiteY2" fmla="*/ 1033565 h 1043955"/>
              <a:gd name="connsiteX3" fmla="*/ 0 w 12126192"/>
              <a:gd name="connsiteY3" fmla="*/ 1043955 h 1043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6192" h="1043955">
                <a:moveTo>
                  <a:pt x="0" y="1043955"/>
                </a:moveTo>
                <a:lnTo>
                  <a:pt x="10391" y="0"/>
                </a:lnTo>
                <a:lnTo>
                  <a:pt x="12126192" y="1033565"/>
                </a:lnTo>
                <a:lnTo>
                  <a:pt x="0" y="1043955"/>
                </a:lnTo>
                <a:close/>
              </a:path>
            </a:pathLst>
          </a:custGeom>
          <a:solidFill>
            <a:srgbClr val="EBAD2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3551" r="40439"/>
          <a:stretch/>
        </p:blipFill>
        <p:spPr>
          <a:xfrm>
            <a:off x="4045660" y="4891952"/>
            <a:ext cx="4106853" cy="111733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62913" y="506421"/>
            <a:ext cx="12192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cap="all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Open Sans" charset="0"/>
                <a:ea typeface="Open Sans" charset="0"/>
                <a:cs typeface="Open Sans" charset="0"/>
              </a:rPr>
              <a:t>2017 IANPHI</a:t>
            </a:r>
          </a:p>
          <a:p>
            <a:pPr algn="ctr"/>
            <a:r>
              <a:rPr lang="en-US" sz="8800" b="1" cap="all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Open Sans" charset="0"/>
                <a:ea typeface="Open Sans" charset="0"/>
                <a:cs typeface="Open Sans" charset="0"/>
              </a:rPr>
              <a:t> Annual Meeting</a:t>
            </a:r>
          </a:p>
          <a:p>
            <a:pPr algn="ctr">
              <a:tabLst>
                <a:tab pos="398463" algn="l"/>
              </a:tabLst>
            </a:pPr>
            <a:endParaRPr lang="en-US" sz="4400" b="1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ISTITUTO SUPERIORE DI SANITÀ | ROME, ITALY</a:t>
            </a:r>
          </a:p>
        </p:txBody>
      </p:sp>
      <p:sp>
        <p:nvSpPr>
          <p:cNvPr id="6" name="Right Triangle 5"/>
          <p:cNvSpPr/>
          <p:nvPr/>
        </p:nvSpPr>
        <p:spPr>
          <a:xfrm>
            <a:off x="6096001" y="5847240"/>
            <a:ext cx="6096000" cy="1030901"/>
          </a:xfrm>
          <a:custGeom>
            <a:avLst/>
            <a:gdLst>
              <a:gd name="connsiteX0" fmla="*/ 0 w 4949371"/>
              <a:gd name="connsiteY0" fmla="*/ 1083331 h 1083331"/>
              <a:gd name="connsiteX1" fmla="*/ 0 w 4949371"/>
              <a:gd name="connsiteY1" fmla="*/ 0 h 1083331"/>
              <a:gd name="connsiteX2" fmla="*/ 4949371 w 4949371"/>
              <a:gd name="connsiteY2" fmla="*/ 1083331 h 1083331"/>
              <a:gd name="connsiteX3" fmla="*/ 0 w 4949371"/>
              <a:gd name="connsiteY3" fmla="*/ 1083331 h 1083331"/>
              <a:gd name="connsiteX0" fmla="*/ 0 w 4949371"/>
              <a:gd name="connsiteY0" fmla="*/ 1010760 h 1010760"/>
              <a:gd name="connsiteX1" fmla="*/ 4949371 w 4949371"/>
              <a:gd name="connsiteY1" fmla="*/ 0 h 1010760"/>
              <a:gd name="connsiteX2" fmla="*/ 4949371 w 4949371"/>
              <a:gd name="connsiteY2" fmla="*/ 1010760 h 1010760"/>
              <a:gd name="connsiteX3" fmla="*/ 0 w 4949371"/>
              <a:gd name="connsiteY3" fmla="*/ 1010760 h 1010760"/>
              <a:gd name="connsiteX0" fmla="*/ 0 w 4426857"/>
              <a:gd name="connsiteY0" fmla="*/ 618875 h 1010760"/>
              <a:gd name="connsiteX1" fmla="*/ 4426857 w 4426857"/>
              <a:gd name="connsiteY1" fmla="*/ 0 h 1010760"/>
              <a:gd name="connsiteX2" fmla="*/ 4426857 w 4426857"/>
              <a:gd name="connsiteY2" fmla="*/ 1010760 h 1010760"/>
              <a:gd name="connsiteX3" fmla="*/ 0 w 4426857"/>
              <a:gd name="connsiteY3" fmla="*/ 618875 h 1010760"/>
              <a:gd name="connsiteX0" fmla="*/ 0 w 4296229"/>
              <a:gd name="connsiteY0" fmla="*/ 1025275 h 1025275"/>
              <a:gd name="connsiteX1" fmla="*/ 4296229 w 4296229"/>
              <a:gd name="connsiteY1" fmla="*/ 0 h 1025275"/>
              <a:gd name="connsiteX2" fmla="*/ 4296229 w 4296229"/>
              <a:gd name="connsiteY2" fmla="*/ 1010760 h 1025275"/>
              <a:gd name="connsiteX3" fmla="*/ 0 w 4296229"/>
              <a:gd name="connsiteY3" fmla="*/ 1025275 h 1025275"/>
              <a:gd name="connsiteX0" fmla="*/ 0 w 4296229"/>
              <a:gd name="connsiteY0" fmla="*/ 1020560 h 1020560"/>
              <a:gd name="connsiteX1" fmla="*/ 4296229 w 4296229"/>
              <a:gd name="connsiteY1" fmla="*/ 0 h 1020560"/>
              <a:gd name="connsiteX2" fmla="*/ 4296229 w 4296229"/>
              <a:gd name="connsiteY2" fmla="*/ 1010760 h 1020560"/>
              <a:gd name="connsiteX3" fmla="*/ 0 w 4296229"/>
              <a:gd name="connsiteY3" fmla="*/ 1020560 h 102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6229" h="1020560">
                <a:moveTo>
                  <a:pt x="0" y="1020560"/>
                </a:moveTo>
                <a:lnTo>
                  <a:pt x="4296229" y="0"/>
                </a:lnTo>
                <a:lnTo>
                  <a:pt x="4296229" y="1010760"/>
                </a:lnTo>
                <a:lnTo>
                  <a:pt x="0" y="1020560"/>
                </a:lnTo>
                <a:close/>
              </a:path>
            </a:pathLst>
          </a:custGeom>
          <a:solidFill>
            <a:srgbClr val="EBAD2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BAD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173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7"/>
          <p:cNvSpPr/>
          <p:nvPr/>
        </p:nvSpPr>
        <p:spPr>
          <a:xfrm>
            <a:off x="1" y="3062"/>
            <a:ext cx="12192000" cy="115396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24" t="11315" r="16847" b="72020"/>
          <a:stretch/>
        </p:blipFill>
        <p:spPr>
          <a:xfrm>
            <a:off x="1" y="3062"/>
            <a:ext cx="12192000" cy="11756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3551" r="40439"/>
          <a:stretch/>
        </p:blipFill>
        <p:spPr>
          <a:xfrm>
            <a:off x="9410173" y="237348"/>
            <a:ext cx="2598947" cy="7070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Right Triangle 3"/>
          <p:cNvSpPr/>
          <p:nvPr/>
        </p:nvSpPr>
        <p:spPr>
          <a:xfrm>
            <a:off x="-2229" y="6154057"/>
            <a:ext cx="8253106" cy="703943"/>
          </a:xfrm>
          <a:custGeom>
            <a:avLst/>
            <a:gdLst>
              <a:gd name="connsiteX0" fmla="*/ 0 w 9063677"/>
              <a:gd name="connsiteY0" fmla="*/ 1093722 h 1093722"/>
              <a:gd name="connsiteX1" fmla="*/ 273431 w 9063677"/>
              <a:gd name="connsiteY1" fmla="*/ 0 h 1093722"/>
              <a:gd name="connsiteX2" fmla="*/ 9063677 w 9063677"/>
              <a:gd name="connsiteY2" fmla="*/ 0 h 1093722"/>
              <a:gd name="connsiteX3" fmla="*/ 8790247 w 9063677"/>
              <a:gd name="connsiteY3" fmla="*/ 1093722 h 1093722"/>
              <a:gd name="connsiteX4" fmla="*/ 0 w 9063677"/>
              <a:gd name="connsiteY4" fmla="*/ 1093722 h 1093722"/>
              <a:gd name="connsiteX0" fmla="*/ 16855 w 9080532"/>
              <a:gd name="connsiteY0" fmla="*/ 1093722 h 1093722"/>
              <a:gd name="connsiteX1" fmla="*/ 0 w 9080532"/>
              <a:gd name="connsiteY1" fmla="*/ 29028 h 1093722"/>
              <a:gd name="connsiteX2" fmla="*/ 9080532 w 9080532"/>
              <a:gd name="connsiteY2" fmla="*/ 0 h 1093722"/>
              <a:gd name="connsiteX3" fmla="*/ 8807102 w 9080532"/>
              <a:gd name="connsiteY3" fmla="*/ 1093722 h 1093722"/>
              <a:gd name="connsiteX4" fmla="*/ 16855 w 9080532"/>
              <a:gd name="connsiteY4" fmla="*/ 1093722 h 1093722"/>
              <a:gd name="connsiteX0" fmla="*/ 16855 w 9080532"/>
              <a:gd name="connsiteY0" fmla="*/ 1093722 h 1108236"/>
              <a:gd name="connsiteX1" fmla="*/ 0 w 9080532"/>
              <a:gd name="connsiteY1" fmla="*/ 29028 h 1108236"/>
              <a:gd name="connsiteX2" fmla="*/ 9080532 w 9080532"/>
              <a:gd name="connsiteY2" fmla="*/ 0 h 1108236"/>
              <a:gd name="connsiteX3" fmla="*/ 8821616 w 9080532"/>
              <a:gd name="connsiteY3" fmla="*/ 1108236 h 1108236"/>
              <a:gd name="connsiteX4" fmla="*/ 16855 w 9080532"/>
              <a:gd name="connsiteY4" fmla="*/ 1093722 h 1108236"/>
              <a:gd name="connsiteX0" fmla="*/ 16855 w 9051504"/>
              <a:gd name="connsiteY0" fmla="*/ 1064694 h 1079208"/>
              <a:gd name="connsiteX1" fmla="*/ 0 w 9051504"/>
              <a:gd name="connsiteY1" fmla="*/ 0 h 1079208"/>
              <a:gd name="connsiteX2" fmla="*/ 9051504 w 9051504"/>
              <a:gd name="connsiteY2" fmla="*/ 783772 h 1079208"/>
              <a:gd name="connsiteX3" fmla="*/ 8821616 w 9051504"/>
              <a:gd name="connsiteY3" fmla="*/ 1079208 h 1079208"/>
              <a:gd name="connsiteX4" fmla="*/ 16855 w 9051504"/>
              <a:gd name="connsiteY4" fmla="*/ 1064694 h 1079208"/>
              <a:gd name="connsiteX0" fmla="*/ 16855 w 9153104"/>
              <a:gd name="connsiteY0" fmla="*/ 1064694 h 1079208"/>
              <a:gd name="connsiteX1" fmla="*/ 0 w 9153104"/>
              <a:gd name="connsiteY1" fmla="*/ 0 h 1079208"/>
              <a:gd name="connsiteX2" fmla="*/ 9153104 w 9153104"/>
              <a:gd name="connsiteY2" fmla="*/ 798286 h 1079208"/>
              <a:gd name="connsiteX3" fmla="*/ 8821616 w 9153104"/>
              <a:gd name="connsiteY3" fmla="*/ 1079208 h 1079208"/>
              <a:gd name="connsiteX4" fmla="*/ 16855 w 9153104"/>
              <a:gd name="connsiteY4" fmla="*/ 1064694 h 1079208"/>
              <a:gd name="connsiteX0" fmla="*/ 16855 w 9153104"/>
              <a:gd name="connsiteY0" fmla="*/ 1064694 h 1079208"/>
              <a:gd name="connsiteX1" fmla="*/ 0 w 9153104"/>
              <a:gd name="connsiteY1" fmla="*/ 0 h 1079208"/>
              <a:gd name="connsiteX2" fmla="*/ 9153104 w 9153104"/>
              <a:gd name="connsiteY2" fmla="*/ 798286 h 1079208"/>
              <a:gd name="connsiteX3" fmla="*/ 7936245 w 9153104"/>
              <a:gd name="connsiteY3" fmla="*/ 1079208 h 1079208"/>
              <a:gd name="connsiteX4" fmla="*/ 16855 w 9153104"/>
              <a:gd name="connsiteY4" fmla="*/ 1064694 h 1079208"/>
              <a:gd name="connsiteX0" fmla="*/ 16855 w 8166133"/>
              <a:gd name="connsiteY0" fmla="*/ 1064694 h 1079208"/>
              <a:gd name="connsiteX1" fmla="*/ 0 w 8166133"/>
              <a:gd name="connsiteY1" fmla="*/ 0 h 1079208"/>
              <a:gd name="connsiteX2" fmla="*/ 8166133 w 8166133"/>
              <a:gd name="connsiteY2" fmla="*/ 711201 h 1079208"/>
              <a:gd name="connsiteX3" fmla="*/ 7936245 w 8166133"/>
              <a:gd name="connsiteY3" fmla="*/ 1079208 h 1079208"/>
              <a:gd name="connsiteX4" fmla="*/ 16855 w 8166133"/>
              <a:gd name="connsiteY4" fmla="*/ 1064694 h 1079208"/>
              <a:gd name="connsiteX0" fmla="*/ 16855 w 8166133"/>
              <a:gd name="connsiteY0" fmla="*/ 1064694 h 1079208"/>
              <a:gd name="connsiteX1" fmla="*/ 0 w 8166133"/>
              <a:gd name="connsiteY1" fmla="*/ 0 h 1079208"/>
              <a:gd name="connsiteX2" fmla="*/ 8166133 w 8166133"/>
              <a:gd name="connsiteY2" fmla="*/ 711201 h 1079208"/>
              <a:gd name="connsiteX3" fmla="*/ 6063902 w 8166133"/>
              <a:gd name="connsiteY3" fmla="*/ 1079208 h 1079208"/>
              <a:gd name="connsiteX4" fmla="*/ 16855 w 8166133"/>
              <a:gd name="connsiteY4" fmla="*/ 1064694 h 1079208"/>
              <a:gd name="connsiteX0" fmla="*/ 16855 w 8224190"/>
              <a:gd name="connsiteY0" fmla="*/ 1064694 h 1079208"/>
              <a:gd name="connsiteX1" fmla="*/ 0 w 8224190"/>
              <a:gd name="connsiteY1" fmla="*/ 0 h 1079208"/>
              <a:gd name="connsiteX2" fmla="*/ 8224190 w 8224190"/>
              <a:gd name="connsiteY2" fmla="*/ 711201 h 1079208"/>
              <a:gd name="connsiteX3" fmla="*/ 6063902 w 8224190"/>
              <a:gd name="connsiteY3" fmla="*/ 1079208 h 1079208"/>
              <a:gd name="connsiteX4" fmla="*/ 16855 w 8224190"/>
              <a:gd name="connsiteY4" fmla="*/ 1064694 h 1079208"/>
              <a:gd name="connsiteX0" fmla="*/ 16855 w 8224190"/>
              <a:gd name="connsiteY0" fmla="*/ 1064694 h 1079208"/>
              <a:gd name="connsiteX1" fmla="*/ 0 w 8224190"/>
              <a:gd name="connsiteY1" fmla="*/ 0 h 1079208"/>
              <a:gd name="connsiteX2" fmla="*/ 8224190 w 8224190"/>
              <a:gd name="connsiteY2" fmla="*/ 711201 h 1079208"/>
              <a:gd name="connsiteX3" fmla="*/ 6121959 w 8224190"/>
              <a:gd name="connsiteY3" fmla="*/ 1079208 h 1079208"/>
              <a:gd name="connsiteX4" fmla="*/ 16855 w 8224190"/>
              <a:gd name="connsiteY4" fmla="*/ 1064694 h 1079208"/>
              <a:gd name="connsiteX0" fmla="*/ 16855 w 8267733"/>
              <a:gd name="connsiteY0" fmla="*/ 1064694 h 1079208"/>
              <a:gd name="connsiteX1" fmla="*/ 0 w 8267733"/>
              <a:gd name="connsiteY1" fmla="*/ 0 h 1079208"/>
              <a:gd name="connsiteX2" fmla="*/ 8267733 w 8267733"/>
              <a:gd name="connsiteY2" fmla="*/ 711201 h 1079208"/>
              <a:gd name="connsiteX3" fmla="*/ 6121959 w 8267733"/>
              <a:gd name="connsiteY3" fmla="*/ 1079208 h 1079208"/>
              <a:gd name="connsiteX4" fmla="*/ 16855 w 8267733"/>
              <a:gd name="connsiteY4" fmla="*/ 1064694 h 1079208"/>
              <a:gd name="connsiteX0" fmla="*/ 0 w 8269968"/>
              <a:gd name="connsiteY0" fmla="*/ 1064694 h 1079208"/>
              <a:gd name="connsiteX1" fmla="*/ 2235 w 8269968"/>
              <a:gd name="connsiteY1" fmla="*/ 0 h 1079208"/>
              <a:gd name="connsiteX2" fmla="*/ 8269968 w 8269968"/>
              <a:gd name="connsiteY2" fmla="*/ 711201 h 1079208"/>
              <a:gd name="connsiteX3" fmla="*/ 6124194 w 8269968"/>
              <a:gd name="connsiteY3" fmla="*/ 1079208 h 1079208"/>
              <a:gd name="connsiteX4" fmla="*/ 0 w 8269968"/>
              <a:gd name="connsiteY4" fmla="*/ 1064694 h 1079208"/>
              <a:gd name="connsiteX0" fmla="*/ 0 w 8269968"/>
              <a:gd name="connsiteY0" fmla="*/ 1071996 h 1079208"/>
              <a:gd name="connsiteX1" fmla="*/ 2235 w 8269968"/>
              <a:gd name="connsiteY1" fmla="*/ 0 h 1079208"/>
              <a:gd name="connsiteX2" fmla="*/ 8269968 w 8269968"/>
              <a:gd name="connsiteY2" fmla="*/ 711201 h 1079208"/>
              <a:gd name="connsiteX3" fmla="*/ 6124194 w 8269968"/>
              <a:gd name="connsiteY3" fmla="*/ 1079208 h 1079208"/>
              <a:gd name="connsiteX4" fmla="*/ 0 w 8269968"/>
              <a:gd name="connsiteY4" fmla="*/ 1071996 h 107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69968" h="1079208">
                <a:moveTo>
                  <a:pt x="0" y="1071996"/>
                </a:moveTo>
                <a:lnTo>
                  <a:pt x="2235" y="0"/>
                </a:lnTo>
                <a:lnTo>
                  <a:pt x="8269968" y="711201"/>
                </a:lnTo>
                <a:lnTo>
                  <a:pt x="6124194" y="1079208"/>
                </a:lnTo>
                <a:lnTo>
                  <a:pt x="0" y="1071996"/>
                </a:lnTo>
                <a:close/>
              </a:path>
            </a:pathLst>
          </a:custGeom>
          <a:solidFill>
            <a:srgbClr val="69B245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ight Triangle 5"/>
          <p:cNvSpPr/>
          <p:nvPr/>
        </p:nvSpPr>
        <p:spPr>
          <a:xfrm>
            <a:off x="6096000" y="6154057"/>
            <a:ext cx="6096000" cy="703944"/>
          </a:xfrm>
          <a:custGeom>
            <a:avLst/>
            <a:gdLst>
              <a:gd name="connsiteX0" fmla="*/ 0 w 4949371"/>
              <a:gd name="connsiteY0" fmla="*/ 1083331 h 1083331"/>
              <a:gd name="connsiteX1" fmla="*/ 0 w 4949371"/>
              <a:gd name="connsiteY1" fmla="*/ 0 h 1083331"/>
              <a:gd name="connsiteX2" fmla="*/ 4949371 w 4949371"/>
              <a:gd name="connsiteY2" fmla="*/ 1083331 h 1083331"/>
              <a:gd name="connsiteX3" fmla="*/ 0 w 4949371"/>
              <a:gd name="connsiteY3" fmla="*/ 1083331 h 1083331"/>
              <a:gd name="connsiteX0" fmla="*/ 0 w 4949371"/>
              <a:gd name="connsiteY0" fmla="*/ 1010760 h 1010760"/>
              <a:gd name="connsiteX1" fmla="*/ 4949371 w 4949371"/>
              <a:gd name="connsiteY1" fmla="*/ 0 h 1010760"/>
              <a:gd name="connsiteX2" fmla="*/ 4949371 w 4949371"/>
              <a:gd name="connsiteY2" fmla="*/ 1010760 h 1010760"/>
              <a:gd name="connsiteX3" fmla="*/ 0 w 4949371"/>
              <a:gd name="connsiteY3" fmla="*/ 1010760 h 1010760"/>
              <a:gd name="connsiteX0" fmla="*/ 0 w 4426857"/>
              <a:gd name="connsiteY0" fmla="*/ 618875 h 1010760"/>
              <a:gd name="connsiteX1" fmla="*/ 4426857 w 4426857"/>
              <a:gd name="connsiteY1" fmla="*/ 0 h 1010760"/>
              <a:gd name="connsiteX2" fmla="*/ 4426857 w 4426857"/>
              <a:gd name="connsiteY2" fmla="*/ 1010760 h 1010760"/>
              <a:gd name="connsiteX3" fmla="*/ 0 w 4426857"/>
              <a:gd name="connsiteY3" fmla="*/ 618875 h 1010760"/>
              <a:gd name="connsiteX0" fmla="*/ 0 w 4296229"/>
              <a:gd name="connsiteY0" fmla="*/ 1025275 h 1025275"/>
              <a:gd name="connsiteX1" fmla="*/ 4296229 w 4296229"/>
              <a:gd name="connsiteY1" fmla="*/ 0 h 1025275"/>
              <a:gd name="connsiteX2" fmla="*/ 4296229 w 4296229"/>
              <a:gd name="connsiteY2" fmla="*/ 1010760 h 1025275"/>
              <a:gd name="connsiteX3" fmla="*/ 0 w 4296229"/>
              <a:gd name="connsiteY3" fmla="*/ 1025275 h 102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6229" h="1025275">
                <a:moveTo>
                  <a:pt x="0" y="1025275"/>
                </a:moveTo>
                <a:lnTo>
                  <a:pt x="4296229" y="0"/>
                </a:lnTo>
                <a:lnTo>
                  <a:pt x="4296229" y="1010760"/>
                </a:lnTo>
                <a:lnTo>
                  <a:pt x="0" y="1025275"/>
                </a:lnTo>
                <a:close/>
              </a:path>
            </a:pathLst>
          </a:custGeom>
          <a:solidFill>
            <a:srgbClr val="EBAD2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1613" y="237348"/>
            <a:ext cx="49952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b="1" dirty="0" smtClean="0">
                <a:solidFill>
                  <a:schemeClr val="tx2"/>
                </a:solidFill>
                <a:latin typeface="Calibri" pitchFamily="34" charset="0"/>
              </a:rPr>
              <a:t>Health inequalities</a:t>
            </a:r>
            <a:endParaRPr lang="en-GB" sz="4800" dirty="0"/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611563" y="1340769"/>
            <a:ext cx="8377868" cy="481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5" rIns="91428" bIns="45715" numCol="1" anchor="t" anchorCtr="0" compatLnSpc="1">
            <a:prstTxWarp prst="textNoShape">
              <a:avLst/>
            </a:prstTxWarp>
          </a:bodyPr>
          <a:lstStyle/>
          <a:p>
            <a:pPr marL="317322" indent="-317322" defTabSz="914388" fontAlgn="base">
              <a:spcBef>
                <a:spcPct val="0"/>
              </a:spcBef>
              <a:spcAft>
                <a:spcPts val="526"/>
              </a:spcAft>
              <a:buFont typeface="Wingdings" pitchFamily="2" charset="2"/>
              <a:buChar char="§"/>
              <a:defRPr/>
            </a:pPr>
            <a:r>
              <a:rPr lang="en-GB" sz="2000" kern="0" dirty="0" smtClean="0">
                <a:latin typeface="Calibri" pitchFamily="34" charset="0"/>
                <a:ea typeface="+mj-ea"/>
              </a:rPr>
              <a:t>National-level burden estimates mask local variations</a:t>
            </a:r>
          </a:p>
          <a:p>
            <a:pPr marL="317322" indent="-317322" defTabSz="914388" fontAlgn="base">
              <a:spcBef>
                <a:spcPct val="0"/>
              </a:spcBef>
              <a:spcAft>
                <a:spcPts val="526"/>
              </a:spcAft>
              <a:buFont typeface="Wingdings" pitchFamily="2" charset="2"/>
              <a:buChar char="§"/>
              <a:defRPr/>
            </a:pPr>
            <a:r>
              <a:rPr lang="en-GB" sz="2000" kern="0" dirty="0" smtClean="0">
                <a:latin typeface="Calibri" pitchFamily="34" charset="0"/>
                <a:ea typeface="+mj-ea"/>
              </a:rPr>
              <a:t>Some people are more at risk than others</a:t>
            </a:r>
          </a:p>
          <a:p>
            <a:pPr marL="317322" indent="-317322" defTabSz="914388" fontAlgn="base">
              <a:spcBef>
                <a:spcPct val="0"/>
              </a:spcBef>
              <a:spcAft>
                <a:spcPts val="526"/>
              </a:spcAft>
              <a:defRPr/>
            </a:pPr>
            <a:r>
              <a:rPr lang="en-GB" sz="1000" kern="0" dirty="0" smtClean="0">
                <a:latin typeface="Calibri" pitchFamily="34" charset="0"/>
                <a:ea typeface="+mj-ea"/>
              </a:rPr>
              <a:t>	</a:t>
            </a:r>
          </a:p>
          <a:p>
            <a:pPr marL="317322" indent="-317322" defTabSz="914388" fontAlgn="base">
              <a:spcBef>
                <a:spcPct val="0"/>
              </a:spcBef>
              <a:spcAft>
                <a:spcPts val="526"/>
              </a:spcAft>
              <a:defRPr/>
            </a:pPr>
            <a:r>
              <a:rPr lang="en-GB" sz="2000" kern="0" dirty="0">
                <a:latin typeface="Calibri" pitchFamily="34" charset="0"/>
                <a:ea typeface="+mj-ea"/>
              </a:rPr>
              <a:t>	</a:t>
            </a:r>
            <a:r>
              <a:rPr lang="en-GB" sz="2000" kern="0" dirty="0" smtClean="0">
                <a:latin typeface="Calibri" pitchFamily="34" charset="0"/>
                <a:ea typeface="+mj-ea"/>
              </a:rPr>
              <a:t>Differential </a:t>
            </a:r>
            <a:r>
              <a:rPr lang="en-GB" sz="2000" kern="0" dirty="0" smtClean="0">
                <a:latin typeface="Calibri" pitchFamily="34" charset="0"/>
                <a:ea typeface="+mj-ea"/>
              </a:rPr>
              <a:t>exposure vulnerability</a:t>
            </a:r>
          </a:p>
          <a:p>
            <a:pPr marL="317322" indent="-317322" defTabSz="914388" fontAlgn="base">
              <a:spcBef>
                <a:spcPct val="0"/>
              </a:spcBef>
              <a:spcAft>
                <a:spcPts val="526"/>
              </a:spcAft>
              <a:defRPr/>
            </a:pPr>
            <a:r>
              <a:rPr lang="en-GB" sz="2000" kern="0" dirty="0">
                <a:latin typeface="Calibri" pitchFamily="34" charset="0"/>
                <a:ea typeface="+mj-ea"/>
              </a:rPr>
              <a:t>	</a:t>
            </a:r>
            <a:r>
              <a:rPr lang="en-GB" sz="2000" kern="0" dirty="0" smtClean="0">
                <a:solidFill>
                  <a:schemeClr val="tx2"/>
                </a:solidFill>
                <a:latin typeface="Calibri" pitchFamily="34" charset="0"/>
                <a:ea typeface="+mj-ea"/>
              </a:rPr>
              <a:t>e.g</a:t>
            </a:r>
            <a:r>
              <a:rPr lang="en-GB" sz="2000" kern="0" dirty="0" smtClean="0">
                <a:solidFill>
                  <a:schemeClr val="tx2"/>
                </a:solidFill>
                <a:latin typeface="Calibri" pitchFamily="34" charset="0"/>
                <a:ea typeface="+mj-ea"/>
              </a:rPr>
              <a:t>. exposed to </a:t>
            </a:r>
            <a:r>
              <a:rPr lang="en-GB" sz="2000" kern="0" dirty="0" smtClean="0">
                <a:solidFill>
                  <a:schemeClr val="tx2"/>
                </a:solidFill>
                <a:latin typeface="Calibri" pitchFamily="34" charset="0"/>
                <a:ea typeface="+mj-ea"/>
              </a:rPr>
              <a:t>high </a:t>
            </a:r>
            <a:r>
              <a:rPr lang="en-GB" sz="2000" kern="0" dirty="0" smtClean="0">
                <a:solidFill>
                  <a:schemeClr val="tx2"/>
                </a:solidFill>
                <a:latin typeface="Calibri" pitchFamily="34" charset="0"/>
                <a:ea typeface="+mj-ea"/>
              </a:rPr>
              <a:t>air pollution concentrations</a:t>
            </a:r>
          </a:p>
          <a:p>
            <a:pPr marL="317322" indent="-317322" defTabSz="914388" fontAlgn="base">
              <a:spcBef>
                <a:spcPct val="0"/>
              </a:spcBef>
              <a:spcAft>
                <a:spcPts val="526"/>
              </a:spcAft>
              <a:defRPr/>
            </a:pPr>
            <a:endParaRPr lang="en-GB" sz="1000" kern="0" dirty="0" smtClean="0">
              <a:solidFill>
                <a:schemeClr val="tx2"/>
              </a:solidFill>
              <a:latin typeface="Calibri" pitchFamily="34" charset="0"/>
              <a:ea typeface="+mj-ea"/>
            </a:endParaRPr>
          </a:p>
          <a:p>
            <a:pPr marL="317322" indent="-317322" defTabSz="914388" fontAlgn="base">
              <a:spcBef>
                <a:spcPct val="0"/>
              </a:spcBef>
              <a:spcAft>
                <a:spcPts val="526"/>
              </a:spcAft>
              <a:defRPr/>
            </a:pPr>
            <a:r>
              <a:rPr lang="en-GB" sz="2000" kern="0" dirty="0">
                <a:latin typeface="Calibri" pitchFamily="34" charset="0"/>
                <a:ea typeface="+mj-ea"/>
              </a:rPr>
              <a:t>	</a:t>
            </a:r>
            <a:r>
              <a:rPr lang="en-GB" sz="2000" kern="0" dirty="0" smtClean="0">
                <a:latin typeface="Calibri" pitchFamily="34" charset="0"/>
                <a:ea typeface="+mj-ea"/>
              </a:rPr>
              <a:t>Differential </a:t>
            </a:r>
            <a:r>
              <a:rPr lang="en-GB" sz="2000" kern="0" dirty="0" smtClean="0">
                <a:latin typeface="Calibri" pitchFamily="34" charset="0"/>
                <a:ea typeface="+mj-ea"/>
              </a:rPr>
              <a:t>susceptibilities</a:t>
            </a:r>
          </a:p>
          <a:p>
            <a:pPr marL="317322" indent="-317322" defTabSz="914388" fontAlgn="base">
              <a:spcBef>
                <a:spcPct val="0"/>
              </a:spcBef>
              <a:spcAft>
                <a:spcPts val="526"/>
              </a:spcAft>
              <a:defRPr/>
            </a:pPr>
            <a:r>
              <a:rPr lang="en-GB" sz="2000" kern="0" dirty="0">
                <a:latin typeface="Calibri" pitchFamily="34" charset="0"/>
                <a:ea typeface="+mj-ea"/>
              </a:rPr>
              <a:t>	</a:t>
            </a:r>
            <a:r>
              <a:rPr lang="en-GB" sz="2000" kern="0" dirty="0" smtClean="0">
                <a:solidFill>
                  <a:schemeClr val="tx2"/>
                </a:solidFill>
                <a:latin typeface="Calibri" pitchFamily="34" charset="0"/>
                <a:ea typeface="+mj-ea"/>
              </a:rPr>
              <a:t>e.g</a:t>
            </a:r>
            <a:r>
              <a:rPr lang="en-GB" sz="2000" kern="0" dirty="0" smtClean="0">
                <a:solidFill>
                  <a:schemeClr val="tx2"/>
                </a:solidFill>
                <a:latin typeface="Calibri" pitchFamily="34" charset="0"/>
                <a:ea typeface="+mj-ea"/>
              </a:rPr>
              <a:t>. intrinsic factors (age, genetics)</a:t>
            </a:r>
          </a:p>
          <a:p>
            <a:pPr marL="317322" indent="-317322" defTabSz="914388" fontAlgn="base">
              <a:spcBef>
                <a:spcPct val="0"/>
              </a:spcBef>
              <a:spcAft>
                <a:spcPts val="526"/>
              </a:spcAft>
              <a:defRPr/>
            </a:pPr>
            <a:r>
              <a:rPr lang="en-GB" sz="2000" kern="0" dirty="0">
                <a:solidFill>
                  <a:schemeClr val="tx2"/>
                </a:solidFill>
                <a:latin typeface="Calibri" pitchFamily="34" charset="0"/>
                <a:ea typeface="+mj-ea"/>
              </a:rPr>
              <a:t>	</a:t>
            </a:r>
            <a:r>
              <a:rPr lang="en-GB" sz="2000" kern="0" dirty="0" smtClean="0">
                <a:solidFill>
                  <a:schemeClr val="tx2"/>
                </a:solidFill>
                <a:latin typeface="Calibri" pitchFamily="34" charset="0"/>
                <a:ea typeface="+mj-ea"/>
              </a:rPr>
              <a:t>e.g</a:t>
            </a:r>
            <a:r>
              <a:rPr lang="en-GB" sz="2000" kern="0" dirty="0" smtClean="0">
                <a:solidFill>
                  <a:schemeClr val="tx2"/>
                </a:solidFill>
                <a:latin typeface="Calibri" pitchFamily="34" charset="0"/>
                <a:ea typeface="+mj-ea"/>
              </a:rPr>
              <a:t>. acquired (chronic illness, lifestyles and behaviours, multiple deprivation) </a:t>
            </a:r>
            <a:endParaRPr lang="en-GB" sz="2000" kern="0" dirty="0" smtClean="0">
              <a:latin typeface="Calibri" pitchFamily="34" charset="0"/>
              <a:ea typeface="+mj-ea"/>
            </a:endParaRPr>
          </a:p>
          <a:p>
            <a:pPr marL="317322" indent="-317322" defTabSz="914388" fontAlgn="base">
              <a:spcBef>
                <a:spcPct val="0"/>
              </a:spcBef>
              <a:spcAft>
                <a:spcPts val="526"/>
              </a:spcAft>
              <a:defRPr/>
            </a:pPr>
            <a:r>
              <a:rPr lang="en-GB" sz="1000" kern="0" dirty="0" smtClean="0">
                <a:latin typeface="Calibri" pitchFamily="34" charset="0"/>
                <a:ea typeface="+mj-ea"/>
              </a:rPr>
              <a:t>	</a:t>
            </a:r>
            <a:endParaRPr lang="en-GB" sz="1000" kern="0" dirty="0" smtClean="0">
              <a:latin typeface="Calibri" pitchFamily="34" charset="0"/>
              <a:ea typeface="+mj-ea"/>
            </a:endParaRPr>
          </a:p>
          <a:p>
            <a:pPr marL="317322" indent="-317322" defTabSz="914388">
              <a:spcAft>
                <a:spcPts val="526"/>
              </a:spcAft>
              <a:buFont typeface="Wingdings" pitchFamily="2" charset="2"/>
              <a:buChar char="§"/>
            </a:pPr>
            <a:r>
              <a:rPr lang="en-GB" sz="2000" kern="0" dirty="0" smtClean="0">
                <a:latin typeface="Calibri" pitchFamily="34" charset="0"/>
                <a:ea typeface="+mj-ea"/>
              </a:rPr>
              <a:t>Interaction with wider health determinants</a:t>
            </a:r>
          </a:p>
          <a:p>
            <a:pPr marL="317322" indent="-317322" defTabSz="914388">
              <a:spcAft>
                <a:spcPts val="526"/>
              </a:spcAft>
              <a:buFont typeface="Wingdings" pitchFamily="2" charset="2"/>
              <a:buChar char="§"/>
            </a:pPr>
            <a:r>
              <a:rPr lang="en-GB" sz="2000" kern="0" dirty="0" smtClean="0">
                <a:latin typeface="Calibri" pitchFamily="34" charset="0"/>
                <a:ea typeface="+mj-ea"/>
              </a:rPr>
              <a:t>‘</a:t>
            </a:r>
            <a:r>
              <a:rPr lang="en-GB" sz="2000" kern="0" dirty="0" smtClean="0">
                <a:latin typeface="Calibri" pitchFamily="34" charset="0"/>
                <a:ea typeface="+mj-ea"/>
              </a:rPr>
              <a:t>Triple jeopardy’ concept</a:t>
            </a:r>
          </a:p>
          <a:p>
            <a:pPr marL="317322" indent="-317322" defTabSz="914388">
              <a:spcAft>
                <a:spcPts val="526"/>
              </a:spcAft>
            </a:pPr>
            <a:endParaRPr lang="en-GB" sz="800" dirty="0">
              <a:latin typeface="Calibri" pitchFamily="34" charset="0"/>
            </a:endParaRPr>
          </a:p>
        </p:txBody>
      </p:sp>
      <p:pic>
        <p:nvPicPr>
          <p:cNvPr id="20" name="Picture 2" descr="https://www.kingsfund.org.uk/sites/files/kf/field/field_main_image/broader-determinants-of-healt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62565" y="1994170"/>
            <a:ext cx="3707904" cy="24928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934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7"/>
          <p:cNvSpPr/>
          <p:nvPr/>
        </p:nvSpPr>
        <p:spPr>
          <a:xfrm>
            <a:off x="1" y="3062"/>
            <a:ext cx="12192000" cy="115396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24" t="11315" r="16847" b="72020"/>
          <a:stretch/>
        </p:blipFill>
        <p:spPr>
          <a:xfrm>
            <a:off x="1" y="3062"/>
            <a:ext cx="12192000" cy="11756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3551" r="40439"/>
          <a:stretch/>
        </p:blipFill>
        <p:spPr>
          <a:xfrm>
            <a:off x="9410173" y="237348"/>
            <a:ext cx="2598947" cy="7070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Right Triangle 3"/>
          <p:cNvSpPr/>
          <p:nvPr/>
        </p:nvSpPr>
        <p:spPr>
          <a:xfrm>
            <a:off x="-2229" y="6154057"/>
            <a:ext cx="8253106" cy="703943"/>
          </a:xfrm>
          <a:custGeom>
            <a:avLst/>
            <a:gdLst>
              <a:gd name="connsiteX0" fmla="*/ 0 w 9063677"/>
              <a:gd name="connsiteY0" fmla="*/ 1093722 h 1093722"/>
              <a:gd name="connsiteX1" fmla="*/ 273431 w 9063677"/>
              <a:gd name="connsiteY1" fmla="*/ 0 h 1093722"/>
              <a:gd name="connsiteX2" fmla="*/ 9063677 w 9063677"/>
              <a:gd name="connsiteY2" fmla="*/ 0 h 1093722"/>
              <a:gd name="connsiteX3" fmla="*/ 8790247 w 9063677"/>
              <a:gd name="connsiteY3" fmla="*/ 1093722 h 1093722"/>
              <a:gd name="connsiteX4" fmla="*/ 0 w 9063677"/>
              <a:gd name="connsiteY4" fmla="*/ 1093722 h 1093722"/>
              <a:gd name="connsiteX0" fmla="*/ 16855 w 9080532"/>
              <a:gd name="connsiteY0" fmla="*/ 1093722 h 1093722"/>
              <a:gd name="connsiteX1" fmla="*/ 0 w 9080532"/>
              <a:gd name="connsiteY1" fmla="*/ 29028 h 1093722"/>
              <a:gd name="connsiteX2" fmla="*/ 9080532 w 9080532"/>
              <a:gd name="connsiteY2" fmla="*/ 0 h 1093722"/>
              <a:gd name="connsiteX3" fmla="*/ 8807102 w 9080532"/>
              <a:gd name="connsiteY3" fmla="*/ 1093722 h 1093722"/>
              <a:gd name="connsiteX4" fmla="*/ 16855 w 9080532"/>
              <a:gd name="connsiteY4" fmla="*/ 1093722 h 1093722"/>
              <a:gd name="connsiteX0" fmla="*/ 16855 w 9080532"/>
              <a:gd name="connsiteY0" fmla="*/ 1093722 h 1108236"/>
              <a:gd name="connsiteX1" fmla="*/ 0 w 9080532"/>
              <a:gd name="connsiteY1" fmla="*/ 29028 h 1108236"/>
              <a:gd name="connsiteX2" fmla="*/ 9080532 w 9080532"/>
              <a:gd name="connsiteY2" fmla="*/ 0 h 1108236"/>
              <a:gd name="connsiteX3" fmla="*/ 8821616 w 9080532"/>
              <a:gd name="connsiteY3" fmla="*/ 1108236 h 1108236"/>
              <a:gd name="connsiteX4" fmla="*/ 16855 w 9080532"/>
              <a:gd name="connsiteY4" fmla="*/ 1093722 h 1108236"/>
              <a:gd name="connsiteX0" fmla="*/ 16855 w 9051504"/>
              <a:gd name="connsiteY0" fmla="*/ 1064694 h 1079208"/>
              <a:gd name="connsiteX1" fmla="*/ 0 w 9051504"/>
              <a:gd name="connsiteY1" fmla="*/ 0 h 1079208"/>
              <a:gd name="connsiteX2" fmla="*/ 9051504 w 9051504"/>
              <a:gd name="connsiteY2" fmla="*/ 783772 h 1079208"/>
              <a:gd name="connsiteX3" fmla="*/ 8821616 w 9051504"/>
              <a:gd name="connsiteY3" fmla="*/ 1079208 h 1079208"/>
              <a:gd name="connsiteX4" fmla="*/ 16855 w 9051504"/>
              <a:gd name="connsiteY4" fmla="*/ 1064694 h 1079208"/>
              <a:gd name="connsiteX0" fmla="*/ 16855 w 9153104"/>
              <a:gd name="connsiteY0" fmla="*/ 1064694 h 1079208"/>
              <a:gd name="connsiteX1" fmla="*/ 0 w 9153104"/>
              <a:gd name="connsiteY1" fmla="*/ 0 h 1079208"/>
              <a:gd name="connsiteX2" fmla="*/ 9153104 w 9153104"/>
              <a:gd name="connsiteY2" fmla="*/ 798286 h 1079208"/>
              <a:gd name="connsiteX3" fmla="*/ 8821616 w 9153104"/>
              <a:gd name="connsiteY3" fmla="*/ 1079208 h 1079208"/>
              <a:gd name="connsiteX4" fmla="*/ 16855 w 9153104"/>
              <a:gd name="connsiteY4" fmla="*/ 1064694 h 1079208"/>
              <a:gd name="connsiteX0" fmla="*/ 16855 w 9153104"/>
              <a:gd name="connsiteY0" fmla="*/ 1064694 h 1079208"/>
              <a:gd name="connsiteX1" fmla="*/ 0 w 9153104"/>
              <a:gd name="connsiteY1" fmla="*/ 0 h 1079208"/>
              <a:gd name="connsiteX2" fmla="*/ 9153104 w 9153104"/>
              <a:gd name="connsiteY2" fmla="*/ 798286 h 1079208"/>
              <a:gd name="connsiteX3" fmla="*/ 7936245 w 9153104"/>
              <a:gd name="connsiteY3" fmla="*/ 1079208 h 1079208"/>
              <a:gd name="connsiteX4" fmla="*/ 16855 w 9153104"/>
              <a:gd name="connsiteY4" fmla="*/ 1064694 h 1079208"/>
              <a:gd name="connsiteX0" fmla="*/ 16855 w 8166133"/>
              <a:gd name="connsiteY0" fmla="*/ 1064694 h 1079208"/>
              <a:gd name="connsiteX1" fmla="*/ 0 w 8166133"/>
              <a:gd name="connsiteY1" fmla="*/ 0 h 1079208"/>
              <a:gd name="connsiteX2" fmla="*/ 8166133 w 8166133"/>
              <a:gd name="connsiteY2" fmla="*/ 711201 h 1079208"/>
              <a:gd name="connsiteX3" fmla="*/ 7936245 w 8166133"/>
              <a:gd name="connsiteY3" fmla="*/ 1079208 h 1079208"/>
              <a:gd name="connsiteX4" fmla="*/ 16855 w 8166133"/>
              <a:gd name="connsiteY4" fmla="*/ 1064694 h 1079208"/>
              <a:gd name="connsiteX0" fmla="*/ 16855 w 8166133"/>
              <a:gd name="connsiteY0" fmla="*/ 1064694 h 1079208"/>
              <a:gd name="connsiteX1" fmla="*/ 0 w 8166133"/>
              <a:gd name="connsiteY1" fmla="*/ 0 h 1079208"/>
              <a:gd name="connsiteX2" fmla="*/ 8166133 w 8166133"/>
              <a:gd name="connsiteY2" fmla="*/ 711201 h 1079208"/>
              <a:gd name="connsiteX3" fmla="*/ 6063902 w 8166133"/>
              <a:gd name="connsiteY3" fmla="*/ 1079208 h 1079208"/>
              <a:gd name="connsiteX4" fmla="*/ 16855 w 8166133"/>
              <a:gd name="connsiteY4" fmla="*/ 1064694 h 1079208"/>
              <a:gd name="connsiteX0" fmla="*/ 16855 w 8224190"/>
              <a:gd name="connsiteY0" fmla="*/ 1064694 h 1079208"/>
              <a:gd name="connsiteX1" fmla="*/ 0 w 8224190"/>
              <a:gd name="connsiteY1" fmla="*/ 0 h 1079208"/>
              <a:gd name="connsiteX2" fmla="*/ 8224190 w 8224190"/>
              <a:gd name="connsiteY2" fmla="*/ 711201 h 1079208"/>
              <a:gd name="connsiteX3" fmla="*/ 6063902 w 8224190"/>
              <a:gd name="connsiteY3" fmla="*/ 1079208 h 1079208"/>
              <a:gd name="connsiteX4" fmla="*/ 16855 w 8224190"/>
              <a:gd name="connsiteY4" fmla="*/ 1064694 h 1079208"/>
              <a:gd name="connsiteX0" fmla="*/ 16855 w 8224190"/>
              <a:gd name="connsiteY0" fmla="*/ 1064694 h 1079208"/>
              <a:gd name="connsiteX1" fmla="*/ 0 w 8224190"/>
              <a:gd name="connsiteY1" fmla="*/ 0 h 1079208"/>
              <a:gd name="connsiteX2" fmla="*/ 8224190 w 8224190"/>
              <a:gd name="connsiteY2" fmla="*/ 711201 h 1079208"/>
              <a:gd name="connsiteX3" fmla="*/ 6121959 w 8224190"/>
              <a:gd name="connsiteY3" fmla="*/ 1079208 h 1079208"/>
              <a:gd name="connsiteX4" fmla="*/ 16855 w 8224190"/>
              <a:gd name="connsiteY4" fmla="*/ 1064694 h 1079208"/>
              <a:gd name="connsiteX0" fmla="*/ 16855 w 8267733"/>
              <a:gd name="connsiteY0" fmla="*/ 1064694 h 1079208"/>
              <a:gd name="connsiteX1" fmla="*/ 0 w 8267733"/>
              <a:gd name="connsiteY1" fmla="*/ 0 h 1079208"/>
              <a:gd name="connsiteX2" fmla="*/ 8267733 w 8267733"/>
              <a:gd name="connsiteY2" fmla="*/ 711201 h 1079208"/>
              <a:gd name="connsiteX3" fmla="*/ 6121959 w 8267733"/>
              <a:gd name="connsiteY3" fmla="*/ 1079208 h 1079208"/>
              <a:gd name="connsiteX4" fmla="*/ 16855 w 8267733"/>
              <a:gd name="connsiteY4" fmla="*/ 1064694 h 1079208"/>
              <a:gd name="connsiteX0" fmla="*/ 0 w 8269968"/>
              <a:gd name="connsiteY0" fmla="*/ 1064694 h 1079208"/>
              <a:gd name="connsiteX1" fmla="*/ 2235 w 8269968"/>
              <a:gd name="connsiteY1" fmla="*/ 0 h 1079208"/>
              <a:gd name="connsiteX2" fmla="*/ 8269968 w 8269968"/>
              <a:gd name="connsiteY2" fmla="*/ 711201 h 1079208"/>
              <a:gd name="connsiteX3" fmla="*/ 6124194 w 8269968"/>
              <a:gd name="connsiteY3" fmla="*/ 1079208 h 1079208"/>
              <a:gd name="connsiteX4" fmla="*/ 0 w 8269968"/>
              <a:gd name="connsiteY4" fmla="*/ 1064694 h 1079208"/>
              <a:gd name="connsiteX0" fmla="*/ 0 w 8269968"/>
              <a:gd name="connsiteY0" fmla="*/ 1071996 h 1079208"/>
              <a:gd name="connsiteX1" fmla="*/ 2235 w 8269968"/>
              <a:gd name="connsiteY1" fmla="*/ 0 h 1079208"/>
              <a:gd name="connsiteX2" fmla="*/ 8269968 w 8269968"/>
              <a:gd name="connsiteY2" fmla="*/ 711201 h 1079208"/>
              <a:gd name="connsiteX3" fmla="*/ 6124194 w 8269968"/>
              <a:gd name="connsiteY3" fmla="*/ 1079208 h 1079208"/>
              <a:gd name="connsiteX4" fmla="*/ 0 w 8269968"/>
              <a:gd name="connsiteY4" fmla="*/ 1071996 h 107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69968" h="1079208">
                <a:moveTo>
                  <a:pt x="0" y="1071996"/>
                </a:moveTo>
                <a:lnTo>
                  <a:pt x="2235" y="0"/>
                </a:lnTo>
                <a:lnTo>
                  <a:pt x="8269968" y="711201"/>
                </a:lnTo>
                <a:lnTo>
                  <a:pt x="6124194" y="1079208"/>
                </a:lnTo>
                <a:lnTo>
                  <a:pt x="0" y="1071996"/>
                </a:lnTo>
                <a:close/>
              </a:path>
            </a:pathLst>
          </a:custGeom>
          <a:solidFill>
            <a:srgbClr val="69B245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ight Triangle 5"/>
          <p:cNvSpPr/>
          <p:nvPr/>
        </p:nvSpPr>
        <p:spPr>
          <a:xfrm>
            <a:off x="6096000" y="6154057"/>
            <a:ext cx="6096000" cy="703944"/>
          </a:xfrm>
          <a:custGeom>
            <a:avLst/>
            <a:gdLst>
              <a:gd name="connsiteX0" fmla="*/ 0 w 4949371"/>
              <a:gd name="connsiteY0" fmla="*/ 1083331 h 1083331"/>
              <a:gd name="connsiteX1" fmla="*/ 0 w 4949371"/>
              <a:gd name="connsiteY1" fmla="*/ 0 h 1083331"/>
              <a:gd name="connsiteX2" fmla="*/ 4949371 w 4949371"/>
              <a:gd name="connsiteY2" fmla="*/ 1083331 h 1083331"/>
              <a:gd name="connsiteX3" fmla="*/ 0 w 4949371"/>
              <a:gd name="connsiteY3" fmla="*/ 1083331 h 1083331"/>
              <a:gd name="connsiteX0" fmla="*/ 0 w 4949371"/>
              <a:gd name="connsiteY0" fmla="*/ 1010760 h 1010760"/>
              <a:gd name="connsiteX1" fmla="*/ 4949371 w 4949371"/>
              <a:gd name="connsiteY1" fmla="*/ 0 h 1010760"/>
              <a:gd name="connsiteX2" fmla="*/ 4949371 w 4949371"/>
              <a:gd name="connsiteY2" fmla="*/ 1010760 h 1010760"/>
              <a:gd name="connsiteX3" fmla="*/ 0 w 4949371"/>
              <a:gd name="connsiteY3" fmla="*/ 1010760 h 1010760"/>
              <a:gd name="connsiteX0" fmla="*/ 0 w 4426857"/>
              <a:gd name="connsiteY0" fmla="*/ 618875 h 1010760"/>
              <a:gd name="connsiteX1" fmla="*/ 4426857 w 4426857"/>
              <a:gd name="connsiteY1" fmla="*/ 0 h 1010760"/>
              <a:gd name="connsiteX2" fmla="*/ 4426857 w 4426857"/>
              <a:gd name="connsiteY2" fmla="*/ 1010760 h 1010760"/>
              <a:gd name="connsiteX3" fmla="*/ 0 w 4426857"/>
              <a:gd name="connsiteY3" fmla="*/ 618875 h 1010760"/>
              <a:gd name="connsiteX0" fmla="*/ 0 w 4296229"/>
              <a:gd name="connsiteY0" fmla="*/ 1025275 h 1025275"/>
              <a:gd name="connsiteX1" fmla="*/ 4296229 w 4296229"/>
              <a:gd name="connsiteY1" fmla="*/ 0 h 1025275"/>
              <a:gd name="connsiteX2" fmla="*/ 4296229 w 4296229"/>
              <a:gd name="connsiteY2" fmla="*/ 1010760 h 1025275"/>
              <a:gd name="connsiteX3" fmla="*/ 0 w 4296229"/>
              <a:gd name="connsiteY3" fmla="*/ 1025275 h 102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6229" h="1025275">
                <a:moveTo>
                  <a:pt x="0" y="1025275"/>
                </a:moveTo>
                <a:lnTo>
                  <a:pt x="4296229" y="0"/>
                </a:lnTo>
                <a:lnTo>
                  <a:pt x="4296229" y="1010760"/>
                </a:lnTo>
                <a:lnTo>
                  <a:pt x="0" y="1025275"/>
                </a:lnTo>
                <a:close/>
              </a:path>
            </a:pathLst>
          </a:custGeom>
          <a:solidFill>
            <a:srgbClr val="EBAD2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91613" y="237348"/>
            <a:ext cx="63285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b="1" dirty="0" smtClean="0">
                <a:solidFill>
                  <a:schemeClr val="tx2"/>
                </a:solidFill>
                <a:latin typeface="Calibri" pitchFamily="34" charset="0"/>
              </a:rPr>
              <a:t>Triple jeopardy in Wales</a:t>
            </a:r>
            <a:endParaRPr lang="en-GB" sz="4800" dirty="0"/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755575" y="1178721"/>
            <a:ext cx="5964629" cy="153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5" rIns="91428" bIns="45715" numCol="1" anchor="t" anchorCtr="0" compatLnSpc="1">
            <a:prstTxWarp prst="textNoShape">
              <a:avLst/>
            </a:prstTxWarp>
          </a:bodyPr>
          <a:lstStyle/>
          <a:p>
            <a:pPr marL="317322" indent="-317322" defTabSz="914388" fontAlgn="base">
              <a:spcBef>
                <a:spcPct val="0"/>
              </a:spcBef>
              <a:spcAft>
                <a:spcPts val="526"/>
              </a:spcAft>
              <a:buFont typeface="Wingdings" pitchFamily="2" charset="2"/>
              <a:buChar char="§"/>
              <a:defRPr/>
            </a:pPr>
            <a:r>
              <a:rPr lang="en-GB" kern="0" dirty="0" smtClean="0">
                <a:latin typeface="Calibri" pitchFamily="34" charset="0"/>
                <a:ea typeface="+mj-ea"/>
              </a:rPr>
              <a:t>Research carried out to explore relationships between linked air pollution, deprivation and health data</a:t>
            </a:r>
          </a:p>
          <a:p>
            <a:pPr marL="317322" indent="-317322" defTabSz="914388" fontAlgn="base">
              <a:spcBef>
                <a:spcPct val="0"/>
              </a:spcBef>
              <a:spcAft>
                <a:spcPts val="526"/>
              </a:spcAft>
              <a:buFont typeface="Wingdings" pitchFamily="2" charset="2"/>
              <a:buChar char="§"/>
              <a:defRPr/>
            </a:pPr>
            <a:r>
              <a:rPr lang="en-GB" kern="0" dirty="0" smtClean="0">
                <a:latin typeface="Calibri" pitchFamily="34" charset="0"/>
                <a:ea typeface="+mj-ea"/>
              </a:rPr>
              <a:t>Air pollution concentrations highest in ‘most deprived’ areas where population most susceptible</a:t>
            </a:r>
          </a:p>
          <a:p>
            <a:pPr marL="317322" indent="-317322" defTabSz="914388" fontAlgn="base">
              <a:spcBef>
                <a:spcPct val="0"/>
              </a:spcBef>
              <a:spcAft>
                <a:spcPts val="526"/>
              </a:spcAft>
              <a:buFont typeface="Wingdings" pitchFamily="2" charset="2"/>
              <a:buChar char="§"/>
              <a:defRPr/>
            </a:pPr>
            <a:r>
              <a:rPr lang="en-GB" kern="0" dirty="0" smtClean="0">
                <a:latin typeface="Calibri" pitchFamily="34" charset="0"/>
                <a:ea typeface="+mj-ea"/>
              </a:rPr>
              <a:t>Next highest in ‘least deprived’ but population less susceptible</a:t>
            </a:r>
            <a:endParaRPr lang="en-GB" dirty="0">
              <a:latin typeface="Calibri" pitchFamily="34" charset="0"/>
            </a:endParaRPr>
          </a:p>
        </p:txBody>
      </p:sp>
      <p:pic>
        <p:nvPicPr>
          <p:cNvPr id="19" name="Picture 2" descr="C:\Users\hu123181\Desktop\Paper2\JPH submission\New figure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345" y="1412775"/>
            <a:ext cx="4499076" cy="2758349"/>
          </a:xfrm>
          <a:prstGeom prst="rect">
            <a:avLst/>
          </a:prstGeom>
          <a:noFill/>
        </p:spPr>
      </p:pic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91612" y="3124200"/>
          <a:ext cx="6328592" cy="3074642"/>
        </p:xfrm>
        <a:graphic>
          <a:graphicData uri="http://schemas.openxmlformats.org/drawingml/2006/table">
            <a:tbl>
              <a:tblPr/>
              <a:tblGrid>
                <a:gridCol w="1035588"/>
                <a:gridCol w="984174"/>
                <a:gridCol w="1341900"/>
                <a:gridCol w="1485770"/>
                <a:gridCol w="1481160"/>
              </a:tblGrid>
              <a:tr h="300665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56" marR="3995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Air pollution status (PM</a:t>
                      </a:r>
                      <a:r>
                        <a:rPr lang="en-GB" sz="1200" b="1" baseline="-25000" dirty="0" smtClean="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n-GB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00665">
                <a:tc gridSpan="2"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Low</a:t>
                      </a: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Moderate</a:t>
                      </a: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High</a:t>
                      </a: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110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i="1" dirty="0" smtClean="0">
                          <a:latin typeface="Calibri"/>
                          <a:ea typeface="Times New Roman"/>
                          <a:cs typeface="Times New Roman"/>
                        </a:rPr>
                        <a:t>All-cause mortality</a:t>
                      </a:r>
                      <a:endParaRPr lang="en-GB" sz="1200" b="1" i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56" marR="399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Calibri"/>
                          <a:ea typeface="Calibri"/>
                          <a:cs typeface="Times New Roman"/>
                        </a:rPr>
                        <a:t>Least deprived</a:t>
                      </a: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1.02</a:t>
                      </a:r>
                      <a:endParaRPr lang="en-GB" sz="12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Calibri"/>
                          <a:ea typeface="Times New Roman"/>
                          <a:cs typeface="Times New Roman"/>
                        </a:rPr>
                        <a:t>(0.96 </a:t>
                      </a:r>
                      <a:r>
                        <a:rPr lang="en-GB" sz="1200" dirty="0">
                          <a:latin typeface="Calibri"/>
                          <a:ea typeface="Times New Roman"/>
                          <a:cs typeface="Times New Roman"/>
                        </a:rPr>
                        <a:t>to </a:t>
                      </a:r>
                      <a:r>
                        <a:rPr lang="en-GB" sz="1200" dirty="0" smtClean="0">
                          <a:latin typeface="Calibri"/>
                          <a:ea typeface="Times New Roman"/>
                          <a:cs typeface="Times New Roman"/>
                        </a:rPr>
                        <a:t>1.08)</a:t>
                      </a: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1.06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Calibri"/>
                          <a:ea typeface="Times New Roman"/>
                          <a:cs typeface="Times New Roman"/>
                        </a:rPr>
                        <a:t>(0.91 </a:t>
                      </a:r>
                      <a:r>
                        <a:rPr lang="en-GB" sz="1200" dirty="0">
                          <a:latin typeface="Calibri"/>
                          <a:ea typeface="Times New Roman"/>
                          <a:cs typeface="Times New Roman"/>
                        </a:rPr>
                        <a:t>to </a:t>
                      </a:r>
                      <a:r>
                        <a:rPr lang="en-GB" sz="1200" dirty="0" smtClean="0">
                          <a:latin typeface="Calibri"/>
                          <a:ea typeface="Times New Roman"/>
                          <a:cs typeface="Times New Roman"/>
                        </a:rPr>
                        <a:t>1.24)</a:t>
                      </a: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01108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Calibri"/>
                          <a:ea typeface="Calibri"/>
                          <a:cs typeface="Times New Roman"/>
                        </a:rPr>
                        <a:t>Most deprived</a:t>
                      </a: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1.56*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Calibri"/>
                          <a:ea typeface="Times New Roman"/>
                          <a:cs typeface="Times New Roman"/>
                        </a:rPr>
                        <a:t>(1.46</a:t>
                      </a:r>
                      <a:r>
                        <a:rPr lang="en-GB" sz="12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t</a:t>
                      </a:r>
                      <a:r>
                        <a:rPr lang="en-GB" sz="1200" dirty="0" smtClean="0">
                          <a:latin typeface="Calibri"/>
                          <a:ea typeface="Times New Roman"/>
                          <a:cs typeface="Times New Roman"/>
                        </a:rPr>
                        <a:t>o 1.66)</a:t>
                      </a:r>
                      <a:endParaRPr lang="en-GB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1.58*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Calibri"/>
                          <a:ea typeface="Times New Roman"/>
                          <a:cs typeface="Times New Roman"/>
                        </a:rPr>
                        <a:t>(1.50 to 1.66)</a:t>
                      </a:r>
                      <a:endParaRPr lang="en-GB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1.65</a:t>
                      </a:r>
                      <a:r>
                        <a:rPr lang="en-GB" sz="1200" b="1" dirty="0" smtClean="0"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Calibri"/>
                          <a:ea typeface="Times New Roman"/>
                          <a:cs typeface="Times New Roman"/>
                        </a:rPr>
                        <a:t>(1.50 to 1.80)</a:t>
                      </a:r>
                      <a:endParaRPr lang="en-GB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0110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b="1" i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i="1" dirty="0" smtClean="0">
                          <a:latin typeface="Calibri"/>
                          <a:ea typeface="Calibri"/>
                          <a:cs typeface="Times New Roman"/>
                        </a:rPr>
                        <a:t>Respiratory disease mortality</a:t>
                      </a:r>
                      <a:endParaRPr lang="en-GB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Calibri"/>
                          <a:ea typeface="Calibri"/>
                          <a:cs typeface="Times New Roman"/>
                        </a:rPr>
                        <a:t>Least deprived</a:t>
                      </a: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1.19</a:t>
                      </a:r>
                      <a:r>
                        <a:rPr lang="en-GB" sz="1200" b="1" dirty="0" smtClean="0"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GB" sz="1200" dirty="0">
                          <a:latin typeface="Calibri"/>
                          <a:ea typeface="Times New Roman"/>
                          <a:cs typeface="Times New Roman"/>
                        </a:rPr>
                        <a:t>1.02 to 1.39</a:t>
                      </a:r>
                      <a:r>
                        <a:rPr lang="en-GB" sz="12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1.35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GB" sz="1200" dirty="0">
                          <a:latin typeface="Calibri"/>
                          <a:ea typeface="Times New Roman"/>
                          <a:cs typeface="Times New Roman"/>
                        </a:rPr>
                        <a:t>0.86 to 1.95</a:t>
                      </a:r>
                      <a:r>
                        <a:rPr lang="en-GB" sz="120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011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Calibri"/>
                          <a:ea typeface="Calibri"/>
                          <a:cs typeface="Times New Roman"/>
                        </a:rPr>
                        <a:t>Most deprived</a:t>
                      </a:r>
                      <a:endParaRPr lang="en-GB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2.05</a:t>
                      </a:r>
                      <a:r>
                        <a:rPr lang="en-GB" sz="1200" b="1" dirty="0" smtClean="0"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r>
                        <a:rPr lang="en-GB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Calibri"/>
                          <a:ea typeface="Times New Roman"/>
                          <a:cs typeface="Times New Roman"/>
                        </a:rPr>
                        <a:t>(1.73 to 2.41)</a:t>
                      </a:r>
                      <a:endParaRPr lang="en-GB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2.21</a:t>
                      </a:r>
                      <a:r>
                        <a:rPr lang="en-GB" sz="1200" b="1" dirty="0" smtClean="0"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r>
                        <a:rPr lang="en-GB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Calibri"/>
                          <a:ea typeface="Times New Roman"/>
                          <a:cs typeface="Times New Roman"/>
                        </a:rPr>
                        <a:t>(1.92 to 2.53)</a:t>
                      </a:r>
                      <a:endParaRPr lang="en-GB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2.38</a:t>
                      </a:r>
                      <a:r>
                        <a:rPr lang="en-GB" sz="1200" b="1" dirty="0" smtClean="0"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Calibri"/>
                          <a:ea typeface="Times New Roman"/>
                          <a:cs typeface="Times New Roman"/>
                        </a:rPr>
                        <a:t>(1.89 to 2.95)</a:t>
                      </a:r>
                      <a:endParaRPr lang="en-GB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68880">
                <a:tc gridSpan="5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en-GB" sz="1200" dirty="0" smtClean="0">
                          <a:latin typeface="Calibri"/>
                          <a:ea typeface="Times New Roman"/>
                          <a:cs typeface="Times New Roman"/>
                        </a:rPr>
                        <a:t>*Statistically significant </a:t>
                      </a:r>
                      <a:r>
                        <a:rPr lang="en-GB" sz="1200" dirty="0" smtClean="0">
                          <a:latin typeface="Calibri"/>
                          <a:ea typeface="Times New Roman"/>
                          <a:cs typeface="Times New Roman"/>
                        </a:rPr>
                        <a:t>result; Rate </a:t>
                      </a:r>
                      <a:r>
                        <a:rPr lang="en-GB" sz="1200" dirty="0" smtClean="0">
                          <a:latin typeface="Calibri"/>
                          <a:ea typeface="Times New Roman"/>
                          <a:cs typeface="Times New Roman"/>
                        </a:rPr>
                        <a:t>ratio increased as area-level air pollution status worsened</a:t>
                      </a:r>
                      <a:endParaRPr lang="en-GB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56" marR="3995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956" marR="399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7177924" y="4221088"/>
            <a:ext cx="4831195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indent="-173038" eaLnBrk="0" fontAlgn="base" hangingPunct="0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GB" dirty="0" smtClean="0">
                <a:ea typeface="Calibri" pitchFamily="34" charset="0"/>
                <a:cs typeface="Times New Roman" pitchFamily="18" charset="0"/>
              </a:rPr>
              <a:t>Rate ratios show strong associations between all-cause and respiratory mortality and deprivation</a:t>
            </a:r>
          </a:p>
          <a:p>
            <a:pPr marL="173038" lvl="0" indent="-173038" eaLnBrk="0" fontAlgn="base" hangingPunct="0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GB" dirty="0" smtClean="0">
                <a:ea typeface="Calibri" pitchFamily="34" charset="0"/>
                <a:cs typeface="Times New Roman" pitchFamily="18" charset="0"/>
              </a:rPr>
              <a:t>Air pollution interactions modify associations</a:t>
            </a:r>
          </a:p>
          <a:p>
            <a:pPr marL="173038" lvl="0" indent="-173038" eaLnBrk="0" fontAlgn="base" hangingPunct="0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GB" dirty="0" smtClean="0">
                <a:ea typeface="Calibri" pitchFamily="34" charset="0"/>
                <a:cs typeface="Times New Roman" pitchFamily="18" charset="0"/>
              </a:rPr>
              <a:t>Targeted </a:t>
            </a:r>
            <a:r>
              <a:rPr lang="en-GB" dirty="0" smtClean="0">
                <a:ea typeface="Calibri" pitchFamily="34" charset="0"/>
                <a:cs typeface="Times New Roman" pitchFamily="18" charset="0"/>
              </a:rPr>
              <a:t>intervention that complements universal risk reduction measures can reduce inequalities</a:t>
            </a:r>
          </a:p>
        </p:txBody>
      </p:sp>
    </p:spTree>
    <p:extLst>
      <p:ext uri="{BB962C8B-B14F-4D97-AF65-F5344CB8AC3E}">
        <p14:creationId xmlns:p14="http://schemas.microsoft.com/office/powerpoint/2010/main" xmlns="" val="26934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7"/>
          <p:cNvSpPr/>
          <p:nvPr/>
        </p:nvSpPr>
        <p:spPr>
          <a:xfrm>
            <a:off x="1" y="3062"/>
            <a:ext cx="12192000" cy="115396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24" t="11315" r="16847" b="72020"/>
          <a:stretch/>
        </p:blipFill>
        <p:spPr>
          <a:xfrm>
            <a:off x="-2229" y="0"/>
            <a:ext cx="12192000" cy="11756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3551" r="40439"/>
          <a:stretch/>
        </p:blipFill>
        <p:spPr>
          <a:xfrm>
            <a:off x="9410173" y="237348"/>
            <a:ext cx="2598947" cy="7070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Right Triangle 3"/>
          <p:cNvSpPr/>
          <p:nvPr/>
        </p:nvSpPr>
        <p:spPr>
          <a:xfrm>
            <a:off x="-2229" y="6154057"/>
            <a:ext cx="8253106" cy="703943"/>
          </a:xfrm>
          <a:custGeom>
            <a:avLst/>
            <a:gdLst>
              <a:gd name="connsiteX0" fmla="*/ 0 w 9063677"/>
              <a:gd name="connsiteY0" fmla="*/ 1093722 h 1093722"/>
              <a:gd name="connsiteX1" fmla="*/ 273431 w 9063677"/>
              <a:gd name="connsiteY1" fmla="*/ 0 h 1093722"/>
              <a:gd name="connsiteX2" fmla="*/ 9063677 w 9063677"/>
              <a:gd name="connsiteY2" fmla="*/ 0 h 1093722"/>
              <a:gd name="connsiteX3" fmla="*/ 8790247 w 9063677"/>
              <a:gd name="connsiteY3" fmla="*/ 1093722 h 1093722"/>
              <a:gd name="connsiteX4" fmla="*/ 0 w 9063677"/>
              <a:gd name="connsiteY4" fmla="*/ 1093722 h 1093722"/>
              <a:gd name="connsiteX0" fmla="*/ 16855 w 9080532"/>
              <a:gd name="connsiteY0" fmla="*/ 1093722 h 1093722"/>
              <a:gd name="connsiteX1" fmla="*/ 0 w 9080532"/>
              <a:gd name="connsiteY1" fmla="*/ 29028 h 1093722"/>
              <a:gd name="connsiteX2" fmla="*/ 9080532 w 9080532"/>
              <a:gd name="connsiteY2" fmla="*/ 0 h 1093722"/>
              <a:gd name="connsiteX3" fmla="*/ 8807102 w 9080532"/>
              <a:gd name="connsiteY3" fmla="*/ 1093722 h 1093722"/>
              <a:gd name="connsiteX4" fmla="*/ 16855 w 9080532"/>
              <a:gd name="connsiteY4" fmla="*/ 1093722 h 1093722"/>
              <a:gd name="connsiteX0" fmla="*/ 16855 w 9080532"/>
              <a:gd name="connsiteY0" fmla="*/ 1093722 h 1108236"/>
              <a:gd name="connsiteX1" fmla="*/ 0 w 9080532"/>
              <a:gd name="connsiteY1" fmla="*/ 29028 h 1108236"/>
              <a:gd name="connsiteX2" fmla="*/ 9080532 w 9080532"/>
              <a:gd name="connsiteY2" fmla="*/ 0 h 1108236"/>
              <a:gd name="connsiteX3" fmla="*/ 8821616 w 9080532"/>
              <a:gd name="connsiteY3" fmla="*/ 1108236 h 1108236"/>
              <a:gd name="connsiteX4" fmla="*/ 16855 w 9080532"/>
              <a:gd name="connsiteY4" fmla="*/ 1093722 h 1108236"/>
              <a:gd name="connsiteX0" fmla="*/ 16855 w 9051504"/>
              <a:gd name="connsiteY0" fmla="*/ 1064694 h 1079208"/>
              <a:gd name="connsiteX1" fmla="*/ 0 w 9051504"/>
              <a:gd name="connsiteY1" fmla="*/ 0 h 1079208"/>
              <a:gd name="connsiteX2" fmla="*/ 9051504 w 9051504"/>
              <a:gd name="connsiteY2" fmla="*/ 783772 h 1079208"/>
              <a:gd name="connsiteX3" fmla="*/ 8821616 w 9051504"/>
              <a:gd name="connsiteY3" fmla="*/ 1079208 h 1079208"/>
              <a:gd name="connsiteX4" fmla="*/ 16855 w 9051504"/>
              <a:gd name="connsiteY4" fmla="*/ 1064694 h 1079208"/>
              <a:gd name="connsiteX0" fmla="*/ 16855 w 9153104"/>
              <a:gd name="connsiteY0" fmla="*/ 1064694 h 1079208"/>
              <a:gd name="connsiteX1" fmla="*/ 0 w 9153104"/>
              <a:gd name="connsiteY1" fmla="*/ 0 h 1079208"/>
              <a:gd name="connsiteX2" fmla="*/ 9153104 w 9153104"/>
              <a:gd name="connsiteY2" fmla="*/ 798286 h 1079208"/>
              <a:gd name="connsiteX3" fmla="*/ 8821616 w 9153104"/>
              <a:gd name="connsiteY3" fmla="*/ 1079208 h 1079208"/>
              <a:gd name="connsiteX4" fmla="*/ 16855 w 9153104"/>
              <a:gd name="connsiteY4" fmla="*/ 1064694 h 1079208"/>
              <a:gd name="connsiteX0" fmla="*/ 16855 w 9153104"/>
              <a:gd name="connsiteY0" fmla="*/ 1064694 h 1079208"/>
              <a:gd name="connsiteX1" fmla="*/ 0 w 9153104"/>
              <a:gd name="connsiteY1" fmla="*/ 0 h 1079208"/>
              <a:gd name="connsiteX2" fmla="*/ 9153104 w 9153104"/>
              <a:gd name="connsiteY2" fmla="*/ 798286 h 1079208"/>
              <a:gd name="connsiteX3" fmla="*/ 7936245 w 9153104"/>
              <a:gd name="connsiteY3" fmla="*/ 1079208 h 1079208"/>
              <a:gd name="connsiteX4" fmla="*/ 16855 w 9153104"/>
              <a:gd name="connsiteY4" fmla="*/ 1064694 h 1079208"/>
              <a:gd name="connsiteX0" fmla="*/ 16855 w 8166133"/>
              <a:gd name="connsiteY0" fmla="*/ 1064694 h 1079208"/>
              <a:gd name="connsiteX1" fmla="*/ 0 w 8166133"/>
              <a:gd name="connsiteY1" fmla="*/ 0 h 1079208"/>
              <a:gd name="connsiteX2" fmla="*/ 8166133 w 8166133"/>
              <a:gd name="connsiteY2" fmla="*/ 711201 h 1079208"/>
              <a:gd name="connsiteX3" fmla="*/ 7936245 w 8166133"/>
              <a:gd name="connsiteY3" fmla="*/ 1079208 h 1079208"/>
              <a:gd name="connsiteX4" fmla="*/ 16855 w 8166133"/>
              <a:gd name="connsiteY4" fmla="*/ 1064694 h 1079208"/>
              <a:gd name="connsiteX0" fmla="*/ 16855 w 8166133"/>
              <a:gd name="connsiteY0" fmla="*/ 1064694 h 1079208"/>
              <a:gd name="connsiteX1" fmla="*/ 0 w 8166133"/>
              <a:gd name="connsiteY1" fmla="*/ 0 h 1079208"/>
              <a:gd name="connsiteX2" fmla="*/ 8166133 w 8166133"/>
              <a:gd name="connsiteY2" fmla="*/ 711201 h 1079208"/>
              <a:gd name="connsiteX3" fmla="*/ 6063902 w 8166133"/>
              <a:gd name="connsiteY3" fmla="*/ 1079208 h 1079208"/>
              <a:gd name="connsiteX4" fmla="*/ 16855 w 8166133"/>
              <a:gd name="connsiteY4" fmla="*/ 1064694 h 1079208"/>
              <a:gd name="connsiteX0" fmla="*/ 16855 w 8224190"/>
              <a:gd name="connsiteY0" fmla="*/ 1064694 h 1079208"/>
              <a:gd name="connsiteX1" fmla="*/ 0 w 8224190"/>
              <a:gd name="connsiteY1" fmla="*/ 0 h 1079208"/>
              <a:gd name="connsiteX2" fmla="*/ 8224190 w 8224190"/>
              <a:gd name="connsiteY2" fmla="*/ 711201 h 1079208"/>
              <a:gd name="connsiteX3" fmla="*/ 6063902 w 8224190"/>
              <a:gd name="connsiteY3" fmla="*/ 1079208 h 1079208"/>
              <a:gd name="connsiteX4" fmla="*/ 16855 w 8224190"/>
              <a:gd name="connsiteY4" fmla="*/ 1064694 h 1079208"/>
              <a:gd name="connsiteX0" fmla="*/ 16855 w 8224190"/>
              <a:gd name="connsiteY0" fmla="*/ 1064694 h 1079208"/>
              <a:gd name="connsiteX1" fmla="*/ 0 w 8224190"/>
              <a:gd name="connsiteY1" fmla="*/ 0 h 1079208"/>
              <a:gd name="connsiteX2" fmla="*/ 8224190 w 8224190"/>
              <a:gd name="connsiteY2" fmla="*/ 711201 h 1079208"/>
              <a:gd name="connsiteX3" fmla="*/ 6121959 w 8224190"/>
              <a:gd name="connsiteY3" fmla="*/ 1079208 h 1079208"/>
              <a:gd name="connsiteX4" fmla="*/ 16855 w 8224190"/>
              <a:gd name="connsiteY4" fmla="*/ 1064694 h 1079208"/>
              <a:gd name="connsiteX0" fmla="*/ 16855 w 8267733"/>
              <a:gd name="connsiteY0" fmla="*/ 1064694 h 1079208"/>
              <a:gd name="connsiteX1" fmla="*/ 0 w 8267733"/>
              <a:gd name="connsiteY1" fmla="*/ 0 h 1079208"/>
              <a:gd name="connsiteX2" fmla="*/ 8267733 w 8267733"/>
              <a:gd name="connsiteY2" fmla="*/ 711201 h 1079208"/>
              <a:gd name="connsiteX3" fmla="*/ 6121959 w 8267733"/>
              <a:gd name="connsiteY3" fmla="*/ 1079208 h 1079208"/>
              <a:gd name="connsiteX4" fmla="*/ 16855 w 8267733"/>
              <a:gd name="connsiteY4" fmla="*/ 1064694 h 1079208"/>
              <a:gd name="connsiteX0" fmla="*/ 0 w 8269968"/>
              <a:gd name="connsiteY0" fmla="*/ 1064694 h 1079208"/>
              <a:gd name="connsiteX1" fmla="*/ 2235 w 8269968"/>
              <a:gd name="connsiteY1" fmla="*/ 0 h 1079208"/>
              <a:gd name="connsiteX2" fmla="*/ 8269968 w 8269968"/>
              <a:gd name="connsiteY2" fmla="*/ 711201 h 1079208"/>
              <a:gd name="connsiteX3" fmla="*/ 6124194 w 8269968"/>
              <a:gd name="connsiteY3" fmla="*/ 1079208 h 1079208"/>
              <a:gd name="connsiteX4" fmla="*/ 0 w 8269968"/>
              <a:gd name="connsiteY4" fmla="*/ 1064694 h 1079208"/>
              <a:gd name="connsiteX0" fmla="*/ 0 w 8269968"/>
              <a:gd name="connsiteY0" fmla="*/ 1071996 h 1079208"/>
              <a:gd name="connsiteX1" fmla="*/ 2235 w 8269968"/>
              <a:gd name="connsiteY1" fmla="*/ 0 h 1079208"/>
              <a:gd name="connsiteX2" fmla="*/ 8269968 w 8269968"/>
              <a:gd name="connsiteY2" fmla="*/ 711201 h 1079208"/>
              <a:gd name="connsiteX3" fmla="*/ 6124194 w 8269968"/>
              <a:gd name="connsiteY3" fmla="*/ 1079208 h 1079208"/>
              <a:gd name="connsiteX4" fmla="*/ 0 w 8269968"/>
              <a:gd name="connsiteY4" fmla="*/ 1071996 h 107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69968" h="1079208">
                <a:moveTo>
                  <a:pt x="0" y="1071996"/>
                </a:moveTo>
                <a:lnTo>
                  <a:pt x="2235" y="0"/>
                </a:lnTo>
                <a:lnTo>
                  <a:pt x="8269968" y="711201"/>
                </a:lnTo>
                <a:lnTo>
                  <a:pt x="6124194" y="1079208"/>
                </a:lnTo>
                <a:lnTo>
                  <a:pt x="0" y="1071996"/>
                </a:lnTo>
                <a:close/>
              </a:path>
            </a:pathLst>
          </a:custGeom>
          <a:solidFill>
            <a:srgbClr val="69B245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ight Triangle 5"/>
          <p:cNvSpPr/>
          <p:nvPr/>
        </p:nvSpPr>
        <p:spPr>
          <a:xfrm>
            <a:off x="6096000" y="6154057"/>
            <a:ext cx="6096000" cy="703944"/>
          </a:xfrm>
          <a:custGeom>
            <a:avLst/>
            <a:gdLst>
              <a:gd name="connsiteX0" fmla="*/ 0 w 4949371"/>
              <a:gd name="connsiteY0" fmla="*/ 1083331 h 1083331"/>
              <a:gd name="connsiteX1" fmla="*/ 0 w 4949371"/>
              <a:gd name="connsiteY1" fmla="*/ 0 h 1083331"/>
              <a:gd name="connsiteX2" fmla="*/ 4949371 w 4949371"/>
              <a:gd name="connsiteY2" fmla="*/ 1083331 h 1083331"/>
              <a:gd name="connsiteX3" fmla="*/ 0 w 4949371"/>
              <a:gd name="connsiteY3" fmla="*/ 1083331 h 1083331"/>
              <a:gd name="connsiteX0" fmla="*/ 0 w 4949371"/>
              <a:gd name="connsiteY0" fmla="*/ 1010760 h 1010760"/>
              <a:gd name="connsiteX1" fmla="*/ 4949371 w 4949371"/>
              <a:gd name="connsiteY1" fmla="*/ 0 h 1010760"/>
              <a:gd name="connsiteX2" fmla="*/ 4949371 w 4949371"/>
              <a:gd name="connsiteY2" fmla="*/ 1010760 h 1010760"/>
              <a:gd name="connsiteX3" fmla="*/ 0 w 4949371"/>
              <a:gd name="connsiteY3" fmla="*/ 1010760 h 1010760"/>
              <a:gd name="connsiteX0" fmla="*/ 0 w 4426857"/>
              <a:gd name="connsiteY0" fmla="*/ 618875 h 1010760"/>
              <a:gd name="connsiteX1" fmla="*/ 4426857 w 4426857"/>
              <a:gd name="connsiteY1" fmla="*/ 0 h 1010760"/>
              <a:gd name="connsiteX2" fmla="*/ 4426857 w 4426857"/>
              <a:gd name="connsiteY2" fmla="*/ 1010760 h 1010760"/>
              <a:gd name="connsiteX3" fmla="*/ 0 w 4426857"/>
              <a:gd name="connsiteY3" fmla="*/ 618875 h 1010760"/>
              <a:gd name="connsiteX0" fmla="*/ 0 w 4296229"/>
              <a:gd name="connsiteY0" fmla="*/ 1025275 h 1025275"/>
              <a:gd name="connsiteX1" fmla="*/ 4296229 w 4296229"/>
              <a:gd name="connsiteY1" fmla="*/ 0 h 1025275"/>
              <a:gd name="connsiteX2" fmla="*/ 4296229 w 4296229"/>
              <a:gd name="connsiteY2" fmla="*/ 1010760 h 1025275"/>
              <a:gd name="connsiteX3" fmla="*/ 0 w 4296229"/>
              <a:gd name="connsiteY3" fmla="*/ 1025275 h 102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6229" h="1025275">
                <a:moveTo>
                  <a:pt x="0" y="1025275"/>
                </a:moveTo>
                <a:lnTo>
                  <a:pt x="4296229" y="0"/>
                </a:lnTo>
                <a:lnTo>
                  <a:pt x="4296229" y="1010760"/>
                </a:lnTo>
                <a:lnTo>
                  <a:pt x="0" y="1025275"/>
                </a:lnTo>
                <a:close/>
              </a:path>
            </a:pathLst>
          </a:custGeom>
          <a:solidFill>
            <a:srgbClr val="EBAD2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91613" y="237348"/>
            <a:ext cx="46511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b="1" dirty="0" smtClean="0">
                <a:solidFill>
                  <a:schemeClr val="tx2"/>
                </a:solidFill>
                <a:latin typeface="Calibri" pitchFamily="34" charset="0"/>
              </a:rPr>
              <a:t>Public health role</a:t>
            </a:r>
            <a:endParaRPr lang="en-GB" sz="4800" dirty="0"/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467544" y="1196752"/>
            <a:ext cx="10787358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5" rIns="91428" bIns="45715" numCol="1" anchor="t" anchorCtr="0" compatLnSpc="1">
            <a:prstTxWarp prst="textNoShape">
              <a:avLst/>
            </a:prstTxWarp>
          </a:bodyPr>
          <a:lstStyle/>
          <a:p>
            <a:pPr marL="317322" indent="-317322" defTabSz="914388" fontAlgn="base">
              <a:spcBef>
                <a:spcPct val="0"/>
              </a:spcBef>
              <a:spcAft>
                <a:spcPts val="526"/>
              </a:spcAft>
              <a:buFont typeface="Wingdings" pitchFamily="2" charset="2"/>
              <a:buChar char="§"/>
              <a:defRPr/>
            </a:pPr>
            <a:endParaRPr lang="en-GB" sz="2400" dirty="0" smtClean="0"/>
          </a:p>
          <a:p>
            <a:pPr marL="317322" indent="-317322" defTabSz="914388" fontAlgn="base">
              <a:spcBef>
                <a:spcPct val="0"/>
              </a:spcBef>
              <a:spcAft>
                <a:spcPts val="526"/>
              </a:spcAft>
              <a:defRPr/>
            </a:pPr>
            <a:r>
              <a:rPr lang="en-GB" sz="2400" dirty="0" smtClean="0"/>
              <a:t>A key stakeholder in air quality management:</a:t>
            </a:r>
          </a:p>
          <a:p>
            <a:pPr marL="774522" lvl="1" indent="-317322" defTabSz="914388" fontAlgn="base">
              <a:spcBef>
                <a:spcPct val="0"/>
              </a:spcBef>
              <a:spcAft>
                <a:spcPts val="526"/>
              </a:spcAft>
              <a:buFontTx/>
              <a:buChar char="-"/>
              <a:defRPr/>
            </a:pPr>
            <a:r>
              <a:rPr lang="en-GB" sz="2400" dirty="0" smtClean="0"/>
              <a:t>to support </a:t>
            </a:r>
            <a:r>
              <a:rPr lang="en-GB" sz="2400" dirty="0"/>
              <a:t>others to assess air pollution </a:t>
            </a:r>
            <a:r>
              <a:rPr lang="en-GB" sz="2400" dirty="0" smtClean="0"/>
              <a:t>in the context of public health risks</a:t>
            </a:r>
            <a:endParaRPr lang="en-GB" sz="2400" dirty="0">
              <a:latin typeface="Calibri" pitchFamily="34" charset="0"/>
            </a:endParaRPr>
          </a:p>
          <a:p>
            <a:pPr marL="774522" lvl="1" indent="-317322" defTabSz="914388" fontAlgn="base">
              <a:spcBef>
                <a:spcPct val="0"/>
              </a:spcBef>
              <a:spcAft>
                <a:spcPts val="526"/>
              </a:spcAft>
              <a:buFontTx/>
              <a:buChar char="-"/>
              <a:defRPr/>
            </a:pPr>
            <a:r>
              <a:rPr lang="en-GB" sz="2400" dirty="0" smtClean="0"/>
              <a:t>to support </a:t>
            </a:r>
            <a:r>
              <a:rPr lang="en-GB" sz="2400" dirty="0"/>
              <a:t>others to </a:t>
            </a:r>
            <a:r>
              <a:rPr lang="en-GB" sz="2400" dirty="0" smtClean="0"/>
              <a:t>mitigate risks</a:t>
            </a:r>
          </a:p>
          <a:p>
            <a:pPr marL="774522" lvl="1" indent="-317322" defTabSz="914388" fontAlgn="base">
              <a:spcBef>
                <a:spcPct val="0"/>
              </a:spcBef>
              <a:spcAft>
                <a:spcPts val="526"/>
              </a:spcAft>
              <a:buFontTx/>
              <a:buChar char="-"/>
              <a:defRPr/>
            </a:pPr>
            <a:r>
              <a:rPr lang="en-GB" sz="2400" dirty="0" smtClean="0"/>
              <a:t>to advise </a:t>
            </a:r>
            <a:r>
              <a:rPr lang="en-GB" sz="2400" dirty="0"/>
              <a:t>and support planners and </a:t>
            </a:r>
            <a:r>
              <a:rPr lang="en-GB" sz="2400" dirty="0" smtClean="0"/>
              <a:t>regulators</a:t>
            </a:r>
          </a:p>
          <a:p>
            <a:pPr marL="774522" lvl="1" indent="-317322" defTabSz="914388" fontAlgn="base">
              <a:spcBef>
                <a:spcPct val="0"/>
              </a:spcBef>
              <a:spcAft>
                <a:spcPts val="526"/>
              </a:spcAft>
              <a:buFontTx/>
              <a:buChar char="-"/>
              <a:defRPr/>
            </a:pPr>
            <a:r>
              <a:rPr lang="en-GB" sz="2400" dirty="0"/>
              <a:t>t</a:t>
            </a:r>
            <a:r>
              <a:rPr lang="en-GB" sz="2400" dirty="0" smtClean="0"/>
              <a:t>o provide </a:t>
            </a:r>
            <a:r>
              <a:rPr lang="en-GB" sz="2400" dirty="0"/>
              <a:t>information to the </a:t>
            </a:r>
            <a:r>
              <a:rPr lang="en-GB" sz="2400" dirty="0" smtClean="0"/>
              <a:t>public to </a:t>
            </a:r>
            <a:r>
              <a:rPr lang="en-GB" sz="2400" dirty="0"/>
              <a:t>reduce risks and drive behaviour </a:t>
            </a:r>
            <a:r>
              <a:rPr lang="en-GB" sz="2400" dirty="0" smtClean="0"/>
              <a:t>change</a:t>
            </a:r>
          </a:p>
          <a:p>
            <a:pPr marL="774522" lvl="1" indent="-317322" defTabSz="914388" fontAlgn="base">
              <a:spcBef>
                <a:spcPct val="0"/>
              </a:spcBef>
              <a:spcAft>
                <a:spcPts val="526"/>
              </a:spcAft>
              <a:buFontTx/>
              <a:buChar char="-"/>
              <a:defRPr/>
            </a:pPr>
            <a:r>
              <a:rPr lang="en-GB" sz="2400" dirty="0" smtClean="0"/>
              <a:t>to manage </a:t>
            </a:r>
            <a:r>
              <a:rPr lang="en-GB" sz="2400" dirty="0"/>
              <a:t>public health risks associated with acute and chronic </a:t>
            </a:r>
            <a:r>
              <a:rPr lang="en-GB" sz="2400" dirty="0" smtClean="0"/>
              <a:t>incidents</a:t>
            </a:r>
          </a:p>
          <a:p>
            <a:pPr marL="774522" lvl="1" indent="-317322" defTabSz="914388" fontAlgn="base">
              <a:spcBef>
                <a:spcPct val="0"/>
              </a:spcBef>
              <a:spcAft>
                <a:spcPts val="526"/>
              </a:spcAft>
              <a:buFontTx/>
              <a:buChar char="-"/>
              <a:defRPr/>
            </a:pPr>
            <a:r>
              <a:rPr lang="en-GB" sz="2400" dirty="0"/>
              <a:t>t</a:t>
            </a:r>
            <a:r>
              <a:rPr lang="en-GB" sz="2400" dirty="0" smtClean="0"/>
              <a:t>o influence </a:t>
            </a:r>
            <a:r>
              <a:rPr lang="en-GB" sz="2400" dirty="0"/>
              <a:t>and support action to improve </a:t>
            </a:r>
            <a:r>
              <a:rPr lang="en-GB" sz="2400" dirty="0" smtClean="0"/>
              <a:t>corporate </a:t>
            </a:r>
            <a:r>
              <a:rPr lang="en-GB" sz="2400" dirty="0"/>
              <a:t>environmental </a:t>
            </a:r>
            <a:r>
              <a:rPr lang="en-GB" sz="2400" dirty="0" smtClean="0"/>
              <a:t>sustainability</a:t>
            </a:r>
          </a:p>
          <a:p>
            <a:pPr marL="774522" lvl="1" indent="-317322" defTabSz="914388" fontAlgn="base">
              <a:spcBef>
                <a:spcPct val="0"/>
              </a:spcBef>
              <a:spcAft>
                <a:spcPts val="526"/>
              </a:spcAft>
              <a:buFontTx/>
              <a:buChar char="-"/>
              <a:defRPr/>
            </a:pPr>
            <a:r>
              <a:rPr lang="en-GB" sz="2400" dirty="0" smtClean="0"/>
              <a:t>to lead evidence-based change through effective advocacy and informed policy development</a:t>
            </a:r>
          </a:p>
        </p:txBody>
      </p:sp>
    </p:spTree>
    <p:extLst>
      <p:ext uri="{BB962C8B-B14F-4D97-AF65-F5344CB8AC3E}">
        <p14:creationId xmlns:p14="http://schemas.microsoft.com/office/powerpoint/2010/main" xmlns="" val="26934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7"/>
          <p:cNvSpPr/>
          <p:nvPr/>
        </p:nvSpPr>
        <p:spPr>
          <a:xfrm>
            <a:off x="1" y="3062"/>
            <a:ext cx="12192000" cy="115396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24" t="11315" r="16847" b="72020"/>
          <a:stretch/>
        </p:blipFill>
        <p:spPr>
          <a:xfrm>
            <a:off x="1" y="3062"/>
            <a:ext cx="12192000" cy="11756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3551" r="40439"/>
          <a:stretch/>
        </p:blipFill>
        <p:spPr>
          <a:xfrm>
            <a:off x="9410173" y="237348"/>
            <a:ext cx="2598947" cy="7070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Right Triangle 3"/>
          <p:cNvSpPr/>
          <p:nvPr/>
        </p:nvSpPr>
        <p:spPr>
          <a:xfrm>
            <a:off x="-2229" y="6154057"/>
            <a:ext cx="8253106" cy="703943"/>
          </a:xfrm>
          <a:custGeom>
            <a:avLst/>
            <a:gdLst>
              <a:gd name="connsiteX0" fmla="*/ 0 w 9063677"/>
              <a:gd name="connsiteY0" fmla="*/ 1093722 h 1093722"/>
              <a:gd name="connsiteX1" fmla="*/ 273431 w 9063677"/>
              <a:gd name="connsiteY1" fmla="*/ 0 h 1093722"/>
              <a:gd name="connsiteX2" fmla="*/ 9063677 w 9063677"/>
              <a:gd name="connsiteY2" fmla="*/ 0 h 1093722"/>
              <a:gd name="connsiteX3" fmla="*/ 8790247 w 9063677"/>
              <a:gd name="connsiteY3" fmla="*/ 1093722 h 1093722"/>
              <a:gd name="connsiteX4" fmla="*/ 0 w 9063677"/>
              <a:gd name="connsiteY4" fmla="*/ 1093722 h 1093722"/>
              <a:gd name="connsiteX0" fmla="*/ 16855 w 9080532"/>
              <a:gd name="connsiteY0" fmla="*/ 1093722 h 1093722"/>
              <a:gd name="connsiteX1" fmla="*/ 0 w 9080532"/>
              <a:gd name="connsiteY1" fmla="*/ 29028 h 1093722"/>
              <a:gd name="connsiteX2" fmla="*/ 9080532 w 9080532"/>
              <a:gd name="connsiteY2" fmla="*/ 0 h 1093722"/>
              <a:gd name="connsiteX3" fmla="*/ 8807102 w 9080532"/>
              <a:gd name="connsiteY3" fmla="*/ 1093722 h 1093722"/>
              <a:gd name="connsiteX4" fmla="*/ 16855 w 9080532"/>
              <a:gd name="connsiteY4" fmla="*/ 1093722 h 1093722"/>
              <a:gd name="connsiteX0" fmla="*/ 16855 w 9080532"/>
              <a:gd name="connsiteY0" fmla="*/ 1093722 h 1108236"/>
              <a:gd name="connsiteX1" fmla="*/ 0 w 9080532"/>
              <a:gd name="connsiteY1" fmla="*/ 29028 h 1108236"/>
              <a:gd name="connsiteX2" fmla="*/ 9080532 w 9080532"/>
              <a:gd name="connsiteY2" fmla="*/ 0 h 1108236"/>
              <a:gd name="connsiteX3" fmla="*/ 8821616 w 9080532"/>
              <a:gd name="connsiteY3" fmla="*/ 1108236 h 1108236"/>
              <a:gd name="connsiteX4" fmla="*/ 16855 w 9080532"/>
              <a:gd name="connsiteY4" fmla="*/ 1093722 h 1108236"/>
              <a:gd name="connsiteX0" fmla="*/ 16855 w 9051504"/>
              <a:gd name="connsiteY0" fmla="*/ 1064694 h 1079208"/>
              <a:gd name="connsiteX1" fmla="*/ 0 w 9051504"/>
              <a:gd name="connsiteY1" fmla="*/ 0 h 1079208"/>
              <a:gd name="connsiteX2" fmla="*/ 9051504 w 9051504"/>
              <a:gd name="connsiteY2" fmla="*/ 783772 h 1079208"/>
              <a:gd name="connsiteX3" fmla="*/ 8821616 w 9051504"/>
              <a:gd name="connsiteY3" fmla="*/ 1079208 h 1079208"/>
              <a:gd name="connsiteX4" fmla="*/ 16855 w 9051504"/>
              <a:gd name="connsiteY4" fmla="*/ 1064694 h 1079208"/>
              <a:gd name="connsiteX0" fmla="*/ 16855 w 9153104"/>
              <a:gd name="connsiteY0" fmla="*/ 1064694 h 1079208"/>
              <a:gd name="connsiteX1" fmla="*/ 0 w 9153104"/>
              <a:gd name="connsiteY1" fmla="*/ 0 h 1079208"/>
              <a:gd name="connsiteX2" fmla="*/ 9153104 w 9153104"/>
              <a:gd name="connsiteY2" fmla="*/ 798286 h 1079208"/>
              <a:gd name="connsiteX3" fmla="*/ 8821616 w 9153104"/>
              <a:gd name="connsiteY3" fmla="*/ 1079208 h 1079208"/>
              <a:gd name="connsiteX4" fmla="*/ 16855 w 9153104"/>
              <a:gd name="connsiteY4" fmla="*/ 1064694 h 1079208"/>
              <a:gd name="connsiteX0" fmla="*/ 16855 w 9153104"/>
              <a:gd name="connsiteY0" fmla="*/ 1064694 h 1079208"/>
              <a:gd name="connsiteX1" fmla="*/ 0 w 9153104"/>
              <a:gd name="connsiteY1" fmla="*/ 0 h 1079208"/>
              <a:gd name="connsiteX2" fmla="*/ 9153104 w 9153104"/>
              <a:gd name="connsiteY2" fmla="*/ 798286 h 1079208"/>
              <a:gd name="connsiteX3" fmla="*/ 7936245 w 9153104"/>
              <a:gd name="connsiteY3" fmla="*/ 1079208 h 1079208"/>
              <a:gd name="connsiteX4" fmla="*/ 16855 w 9153104"/>
              <a:gd name="connsiteY4" fmla="*/ 1064694 h 1079208"/>
              <a:gd name="connsiteX0" fmla="*/ 16855 w 8166133"/>
              <a:gd name="connsiteY0" fmla="*/ 1064694 h 1079208"/>
              <a:gd name="connsiteX1" fmla="*/ 0 w 8166133"/>
              <a:gd name="connsiteY1" fmla="*/ 0 h 1079208"/>
              <a:gd name="connsiteX2" fmla="*/ 8166133 w 8166133"/>
              <a:gd name="connsiteY2" fmla="*/ 711201 h 1079208"/>
              <a:gd name="connsiteX3" fmla="*/ 7936245 w 8166133"/>
              <a:gd name="connsiteY3" fmla="*/ 1079208 h 1079208"/>
              <a:gd name="connsiteX4" fmla="*/ 16855 w 8166133"/>
              <a:gd name="connsiteY4" fmla="*/ 1064694 h 1079208"/>
              <a:gd name="connsiteX0" fmla="*/ 16855 w 8166133"/>
              <a:gd name="connsiteY0" fmla="*/ 1064694 h 1079208"/>
              <a:gd name="connsiteX1" fmla="*/ 0 w 8166133"/>
              <a:gd name="connsiteY1" fmla="*/ 0 h 1079208"/>
              <a:gd name="connsiteX2" fmla="*/ 8166133 w 8166133"/>
              <a:gd name="connsiteY2" fmla="*/ 711201 h 1079208"/>
              <a:gd name="connsiteX3" fmla="*/ 6063902 w 8166133"/>
              <a:gd name="connsiteY3" fmla="*/ 1079208 h 1079208"/>
              <a:gd name="connsiteX4" fmla="*/ 16855 w 8166133"/>
              <a:gd name="connsiteY4" fmla="*/ 1064694 h 1079208"/>
              <a:gd name="connsiteX0" fmla="*/ 16855 w 8224190"/>
              <a:gd name="connsiteY0" fmla="*/ 1064694 h 1079208"/>
              <a:gd name="connsiteX1" fmla="*/ 0 w 8224190"/>
              <a:gd name="connsiteY1" fmla="*/ 0 h 1079208"/>
              <a:gd name="connsiteX2" fmla="*/ 8224190 w 8224190"/>
              <a:gd name="connsiteY2" fmla="*/ 711201 h 1079208"/>
              <a:gd name="connsiteX3" fmla="*/ 6063902 w 8224190"/>
              <a:gd name="connsiteY3" fmla="*/ 1079208 h 1079208"/>
              <a:gd name="connsiteX4" fmla="*/ 16855 w 8224190"/>
              <a:gd name="connsiteY4" fmla="*/ 1064694 h 1079208"/>
              <a:gd name="connsiteX0" fmla="*/ 16855 w 8224190"/>
              <a:gd name="connsiteY0" fmla="*/ 1064694 h 1079208"/>
              <a:gd name="connsiteX1" fmla="*/ 0 w 8224190"/>
              <a:gd name="connsiteY1" fmla="*/ 0 h 1079208"/>
              <a:gd name="connsiteX2" fmla="*/ 8224190 w 8224190"/>
              <a:gd name="connsiteY2" fmla="*/ 711201 h 1079208"/>
              <a:gd name="connsiteX3" fmla="*/ 6121959 w 8224190"/>
              <a:gd name="connsiteY3" fmla="*/ 1079208 h 1079208"/>
              <a:gd name="connsiteX4" fmla="*/ 16855 w 8224190"/>
              <a:gd name="connsiteY4" fmla="*/ 1064694 h 1079208"/>
              <a:gd name="connsiteX0" fmla="*/ 16855 w 8267733"/>
              <a:gd name="connsiteY0" fmla="*/ 1064694 h 1079208"/>
              <a:gd name="connsiteX1" fmla="*/ 0 w 8267733"/>
              <a:gd name="connsiteY1" fmla="*/ 0 h 1079208"/>
              <a:gd name="connsiteX2" fmla="*/ 8267733 w 8267733"/>
              <a:gd name="connsiteY2" fmla="*/ 711201 h 1079208"/>
              <a:gd name="connsiteX3" fmla="*/ 6121959 w 8267733"/>
              <a:gd name="connsiteY3" fmla="*/ 1079208 h 1079208"/>
              <a:gd name="connsiteX4" fmla="*/ 16855 w 8267733"/>
              <a:gd name="connsiteY4" fmla="*/ 1064694 h 1079208"/>
              <a:gd name="connsiteX0" fmla="*/ 0 w 8269968"/>
              <a:gd name="connsiteY0" fmla="*/ 1064694 h 1079208"/>
              <a:gd name="connsiteX1" fmla="*/ 2235 w 8269968"/>
              <a:gd name="connsiteY1" fmla="*/ 0 h 1079208"/>
              <a:gd name="connsiteX2" fmla="*/ 8269968 w 8269968"/>
              <a:gd name="connsiteY2" fmla="*/ 711201 h 1079208"/>
              <a:gd name="connsiteX3" fmla="*/ 6124194 w 8269968"/>
              <a:gd name="connsiteY3" fmla="*/ 1079208 h 1079208"/>
              <a:gd name="connsiteX4" fmla="*/ 0 w 8269968"/>
              <a:gd name="connsiteY4" fmla="*/ 1064694 h 1079208"/>
              <a:gd name="connsiteX0" fmla="*/ 0 w 8269968"/>
              <a:gd name="connsiteY0" fmla="*/ 1071996 h 1079208"/>
              <a:gd name="connsiteX1" fmla="*/ 2235 w 8269968"/>
              <a:gd name="connsiteY1" fmla="*/ 0 h 1079208"/>
              <a:gd name="connsiteX2" fmla="*/ 8269968 w 8269968"/>
              <a:gd name="connsiteY2" fmla="*/ 711201 h 1079208"/>
              <a:gd name="connsiteX3" fmla="*/ 6124194 w 8269968"/>
              <a:gd name="connsiteY3" fmla="*/ 1079208 h 1079208"/>
              <a:gd name="connsiteX4" fmla="*/ 0 w 8269968"/>
              <a:gd name="connsiteY4" fmla="*/ 1071996 h 107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69968" h="1079208">
                <a:moveTo>
                  <a:pt x="0" y="1071996"/>
                </a:moveTo>
                <a:lnTo>
                  <a:pt x="2235" y="0"/>
                </a:lnTo>
                <a:lnTo>
                  <a:pt x="8269968" y="711201"/>
                </a:lnTo>
                <a:lnTo>
                  <a:pt x="6124194" y="1079208"/>
                </a:lnTo>
                <a:lnTo>
                  <a:pt x="0" y="1071996"/>
                </a:lnTo>
                <a:close/>
              </a:path>
            </a:pathLst>
          </a:custGeom>
          <a:solidFill>
            <a:srgbClr val="69B245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ight Triangle 5"/>
          <p:cNvSpPr/>
          <p:nvPr/>
        </p:nvSpPr>
        <p:spPr>
          <a:xfrm>
            <a:off x="6096000" y="6154057"/>
            <a:ext cx="6096000" cy="703944"/>
          </a:xfrm>
          <a:custGeom>
            <a:avLst/>
            <a:gdLst>
              <a:gd name="connsiteX0" fmla="*/ 0 w 4949371"/>
              <a:gd name="connsiteY0" fmla="*/ 1083331 h 1083331"/>
              <a:gd name="connsiteX1" fmla="*/ 0 w 4949371"/>
              <a:gd name="connsiteY1" fmla="*/ 0 h 1083331"/>
              <a:gd name="connsiteX2" fmla="*/ 4949371 w 4949371"/>
              <a:gd name="connsiteY2" fmla="*/ 1083331 h 1083331"/>
              <a:gd name="connsiteX3" fmla="*/ 0 w 4949371"/>
              <a:gd name="connsiteY3" fmla="*/ 1083331 h 1083331"/>
              <a:gd name="connsiteX0" fmla="*/ 0 w 4949371"/>
              <a:gd name="connsiteY0" fmla="*/ 1010760 h 1010760"/>
              <a:gd name="connsiteX1" fmla="*/ 4949371 w 4949371"/>
              <a:gd name="connsiteY1" fmla="*/ 0 h 1010760"/>
              <a:gd name="connsiteX2" fmla="*/ 4949371 w 4949371"/>
              <a:gd name="connsiteY2" fmla="*/ 1010760 h 1010760"/>
              <a:gd name="connsiteX3" fmla="*/ 0 w 4949371"/>
              <a:gd name="connsiteY3" fmla="*/ 1010760 h 1010760"/>
              <a:gd name="connsiteX0" fmla="*/ 0 w 4426857"/>
              <a:gd name="connsiteY0" fmla="*/ 618875 h 1010760"/>
              <a:gd name="connsiteX1" fmla="*/ 4426857 w 4426857"/>
              <a:gd name="connsiteY1" fmla="*/ 0 h 1010760"/>
              <a:gd name="connsiteX2" fmla="*/ 4426857 w 4426857"/>
              <a:gd name="connsiteY2" fmla="*/ 1010760 h 1010760"/>
              <a:gd name="connsiteX3" fmla="*/ 0 w 4426857"/>
              <a:gd name="connsiteY3" fmla="*/ 618875 h 1010760"/>
              <a:gd name="connsiteX0" fmla="*/ 0 w 4296229"/>
              <a:gd name="connsiteY0" fmla="*/ 1025275 h 1025275"/>
              <a:gd name="connsiteX1" fmla="*/ 4296229 w 4296229"/>
              <a:gd name="connsiteY1" fmla="*/ 0 h 1025275"/>
              <a:gd name="connsiteX2" fmla="*/ 4296229 w 4296229"/>
              <a:gd name="connsiteY2" fmla="*/ 1010760 h 1025275"/>
              <a:gd name="connsiteX3" fmla="*/ 0 w 4296229"/>
              <a:gd name="connsiteY3" fmla="*/ 1025275 h 102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6229" h="1025275">
                <a:moveTo>
                  <a:pt x="0" y="1025275"/>
                </a:moveTo>
                <a:lnTo>
                  <a:pt x="4296229" y="0"/>
                </a:lnTo>
                <a:lnTo>
                  <a:pt x="4296229" y="1010760"/>
                </a:lnTo>
                <a:lnTo>
                  <a:pt x="0" y="1025275"/>
                </a:lnTo>
                <a:close/>
              </a:path>
            </a:pathLst>
          </a:custGeom>
          <a:solidFill>
            <a:srgbClr val="EBAD2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91613" y="237348"/>
            <a:ext cx="71336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b="1" dirty="0" smtClean="0">
                <a:solidFill>
                  <a:schemeClr val="tx2"/>
                </a:solidFill>
                <a:latin typeface="Calibri" pitchFamily="34" charset="0"/>
              </a:rPr>
              <a:t>Drivers for change in Wales</a:t>
            </a:r>
            <a:endParaRPr lang="en-GB" sz="48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467543" y="1700807"/>
            <a:ext cx="9415759" cy="4453249"/>
            <a:chOff x="827584" y="3429000"/>
            <a:chExt cx="7730235" cy="3384376"/>
          </a:xfrm>
        </p:grpSpPr>
        <p:sp>
          <p:nvSpPr>
            <p:cNvPr id="19" name="Rounded Rectangle 18"/>
            <p:cNvSpPr/>
            <p:nvPr/>
          </p:nvSpPr>
          <p:spPr bwMode="auto">
            <a:xfrm>
              <a:off x="827584" y="4005064"/>
              <a:ext cx="1296144" cy="504056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0165" tIns="40083" rIns="80165" bIns="40083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54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200" dirty="0" smtClean="0">
                  <a:solidFill>
                    <a:schemeClr val="bg1"/>
                  </a:solidFill>
                  <a:latin typeface="Calibri" pitchFamily="34" charset="0"/>
                  <a:ea typeface="ＭＳ Ｐゴシック" charset="-128"/>
                </a:rPr>
                <a:t>Environment (Wales) Act 2016</a:t>
              </a:r>
            </a:p>
          </p:txBody>
        </p:sp>
        <p:sp>
          <p:nvSpPr>
            <p:cNvPr id="20" name="Rounded Rectangle 19"/>
            <p:cNvSpPr/>
            <p:nvPr/>
          </p:nvSpPr>
          <p:spPr bwMode="auto">
            <a:xfrm>
              <a:off x="827584" y="5157192"/>
              <a:ext cx="1296144" cy="504056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0165" tIns="40083" rIns="80165" bIns="40083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54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200" dirty="0" smtClean="0">
                  <a:solidFill>
                    <a:schemeClr val="bg1"/>
                  </a:solidFill>
                  <a:latin typeface="Calibri" pitchFamily="34" charset="0"/>
                  <a:ea typeface="ＭＳ Ｐゴシック" charset="-128"/>
                </a:rPr>
                <a:t>Climate Change Act 2008</a:t>
              </a:r>
            </a:p>
          </p:txBody>
        </p:sp>
        <p:sp>
          <p:nvSpPr>
            <p:cNvPr id="21" name="Rounded Rectangle 20"/>
            <p:cNvSpPr/>
            <p:nvPr/>
          </p:nvSpPr>
          <p:spPr bwMode="auto">
            <a:xfrm>
              <a:off x="827584" y="5733256"/>
              <a:ext cx="1296144" cy="504056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0165" tIns="40083" rIns="80165" bIns="40083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54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200" dirty="0" smtClean="0">
                  <a:solidFill>
                    <a:schemeClr val="bg1"/>
                  </a:solidFill>
                  <a:latin typeface="Calibri" pitchFamily="34" charset="0"/>
                  <a:ea typeface="ＭＳ Ｐゴシック" charset="-128"/>
                </a:rPr>
                <a:t>Planning (Wales) Act 2016</a:t>
              </a:r>
            </a:p>
          </p:txBody>
        </p:sp>
        <p:sp>
          <p:nvSpPr>
            <p:cNvPr id="22" name="Rounded Rectangle 21"/>
            <p:cNvSpPr/>
            <p:nvPr/>
          </p:nvSpPr>
          <p:spPr bwMode="auto">
            <a:xfrm>
              <a:off x="827584" y="3429000"/>
              <a:ext cx="1296144" cy="504056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0165" tIns="40083" rIns="80165" bIns="40083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54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200" dirty="0" smtClean="0">
                  <a:solidFill>
                    <a:schemeClr val="bg1"/>
                  </a:solidFill>
                  <a:latin typeface="Calibri" pitchFamily="34" charset="0"/>
                  <a:ea typeface="ＭＳ Ｐゴシック" charset="-128"/>
                </a:rPr>
                <a:t>Environment Act 1995 (LAQM)</a:t>
              </a:r>
            </a:p>
          </p:txBody>
        </p:sp>
        <p:sp>
          <p:nvSpPr>
            <p:cNvPr id="23" name="Rounded Rectangle 22"/>
            <p:cNvSpPr/>
            <p:nvPr/>
          </p:nvSpPr>
          <p:spPr bwMode="auto">
            <a:xfrm>
              <a:off x="827584" y="4581128"/>
              <a:ext cx="1296144" cy="504055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0165" tIns="40083" rIns="80165" bIns="40083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54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200" dirty="0" smtClean="0">
                  <a:solidFill>
                    <a:schemeClr val="bg1"/>
                  </a:solidFill>
                  <a:latin typeface="Calibri" pitchFamily="34" charset="0"/>
                  <a:ea typeface="ＭＳ Ｐゴシック" charset="-128"/>
                </a:rPr>
                <a:t>Active Travel (Wales) Act 2013</a:t>
              </a:r>
            </a:p>
          </p:txBody>
        </p:sp>
        <p:pic>
          <p:nvPicPr>
            <p:cNvPr id="24" name="Picture 23"/>
            <p:cNvPicPr/>
            <p:nvPr/>
          </p:nvPicPr>
          <p:blipFill>
            <a:blip r:embed="rId4" cstate="print"/>
            <a:srcRect l="7471" t="18991" r="51530" b="17052"/>
            <a:stretch>
              <a:fillRect/>
            </a:stretch>
          </p:blipFill>
          <p:spPr bwMode="auto">
            <a:xfrm>
              <a:off x="5724128" y="3861048"/>
              <a:ext cx="2833691" cy="2663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24"/>
            <p:cNvPicPr/>
            <p:nvPr/>
          </p:nvPicPr>
          <p:blipFill>
            <a:blip r:embed="rId5" cstate="print"/>
            <a:srcRect l="31027" t="35312" r="32789" b="20168"/>
            <a:stretch>
              <a:fillRect/>
            </a:stretch>
          </p:blipFill>
          <p:spPr bwMode="auto">
            <a:xfrm>
              <a:off x="2987824" y="4437112"/>
              <a:ext cx="2376264" cy="208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Rounded Rectangle 25"/>
            <p:cNvSpPr/>
            <p:nvPr/>
          </p:nvSpPr>
          <p:spPr bwMode="auto">
            <a:xfrm>
              <a:off x="3131840" y="3861048"/>
              <a:ext cx="2088232" cy="508953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0165" tIns="40083" rIns="80165" bIns="40083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54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200" dirty="0" smtClean="0">
                  <a:solidFill>
                    <a:schemeClr val="bg1"/>
                  </a:solidFill>
                  <a:latin typeface="Calibri" pitchFamily="34" charset="0"/>
                  <a:ea typeface="ＭＳ Ｐゴシック" charset="-128"/>
                </a:rPr>
                <a:t>Wellbeing of Future Generations (Wales) Act 2015</a:t>
              </a:r>
            </a:p>
          </p:txBody>
        </p:sp>
        <p:sp>
          <p:nvSpPr>
            <p:cNvPr id="27" name="Right Brace 26"/>
            <p:cNvSpPr/>
            <p:nvPr/>
          </p:nvSpPr>
          <p:spPr>
            <a:xfrm>
              <a:off x="2195736" y="3645024"/>
              <a:ext cx="648072" cy="2952328"/>
            </a:xfrm>
            <a:prstGeom prst="rightBrace">
              <a:avLst>
                <a:gd name="adj1" fmla="val 0"/>
                <a:gd name="adj2" fmla="val 50000"/>
              </a:avLst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Right Brace 27"/>
            <p:cNvSpPr/>
            <p:nvPr/>
          </p:nvSpPr>
          <p:spPr>
            <a:xfrm>
              <a:off x="5364088" y="4005064"/>
              <a:ext cx="360040" cy="2232248"/>
            </a:xfrm>
            <a:prstGeom prst="rightBrace">
              <a:avLst>
                <a:gd name="adj1" fmla="val 8333"/>
                <a:gd name="adj2" fmla="val 50000"/>
              </a:avLst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Rounded Rectangle 28"/>
            <p:cNvSpPr/>
            <p:nvPr/>
          </p:nvSpPr>
          <p:spPr bwMode="auto">
            <a:xfrm>
              <a:off x="827584" y="6309320"/>
              <a:ext cx="1296144" cy="504056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0165" tIns="40083" rIns="80165" bIns="40083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01654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200" dirty="0" smtClean="0">
                  <a:solidFill>
                    <a:schemeClr val="bg1"/>
                  </a:solidFill>
                  <a:latin typeface="Calibri" pitchFamily="34" charset="0"/>
                  <a:ea typeface="ＭＳ Ｐゴシック" charset="-128"/>
                </a:rPr>
                <a:t>Public Health (Wales) Act 2017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9655255" y="1825221"/>
            <a:ext cx="23538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... an integrated policy framework that supports a sustainable approach to tackling linked well-being priorities...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xmlns="" val="26934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355</Words>
  <Application>Microsoft Office PowerPoint</Application>
  <PresentationFormat>Custom</PresentationFormat>
  <Paragraphs>77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 Rooi, Stormm</dc:creator>
  <cp:lastModifiedBy>Quentin Sandifer</cp:lastModifiedBy>
  <cp:revision>28</cp:revision>
  <cp:lastPrinted>2017-09-28T18:40:49Z</cp:lastPrinted>
  <dcterms:created xsi:type="dcterms:W3CDTF">2017-09-27T18:11:25Z</dcterms:created>
  <dcterms:modified xsi:type="dcterms:W3CDTF">2017-10-19T06:31:25Z</dcterms:modified>
</cp:coreProperties>
</file>