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44" r:id="rId1"/>
  </p:sldMasterIdLst>
  <p:notesMasterIdLst>
    <p:notesMasterId r:id="rId9"/>
  </p:notesMasterIdLst>
  <p:handoutMasterIdLst>
    <p:handoutMasterId r:id="rId10"/>
  </p:handoutMasterIdLst>
  <p:sldIdLst>
    <p:sldId id="897" r:id="rId2"/>
    <p:sldId id="888" r:id="rId3"/>
    <p:sldId id="898" r:id="rId4"/>
    <p:sldId id="890" r:id="rId5"/>
    <p:sldId id="900" r:id="rId6"/>
    <p:sldId id="873" r:id="rId7"/>
    <p:sldId id="874" r:id="rId8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B. Robertson" initials="SBR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00AE9E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6" autoAdjust="0"/>
    <p:restoredTop sz="76751" autoAdjust="0"/>
  </p:normalViewPr>
  <p:slideViewPr>
    <p:cSldViewPr>
      <p:cViewPr varScale="1">
        <p:scale>
          <a:sx n="92" d="100"/>
          <a:sy n="92" d="100"/>
        </p:scale>
        <p:origin x="-9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6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6A353-79C9-4B6D-9847-08E8AA4E7386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C9976-75AB-4F26-87B8-62FFDB69E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746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5965F-46C9-4FA8-9786-426A2753F503}" type="datetimeFigureOut">
              <a:rPr lang="en-US" smtClean="0"/>
              <a:pPr/>
              <a:t>10/20/2017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A7007-A200-4625-857B-C1B607EDAC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8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DCF128-4A6C-4D37-B682-52264B7C436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658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E6F7-CF98-41BB-8D9B-A13A5E6142D0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20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A7007-A200-4625-857B-C1B607EDAC3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60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A7007-A200-4625-857B-C1B607EDAC3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798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A7007-A200-4625-857B-C1B607EDAC3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798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E0CBF3-2A0A-4409-B599-FEFEAF974B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101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endParaRPr lang="en-GB" sz="1200" dirty="0" smtClean="0">
              <a:solidFill>
                <a:schemeClr val="tx1"/>
              </a:solidFill>
            </a:endParaRPr>
          </a:p>
          <a:p>
            <a:pPr marL="0" indent="0"/>
            <a:endParaRPr lang="en-GB" sz="1200" dirty="0" smtClean="0">
              <a:solidFill>
                <a:schemeClr val="tx1"/>
              </a:solidFill>
            </a:endParaRPr>
          </a:p>
          <a:p>
            <a:pPr marL="0" indent="0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A7007-A200-4625-857B-C1B607EDAC3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73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1772816"/>
            <a:ext cx="9144000" cy="508518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628800"/>
            <a:ext cx="9144000" cy="14401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8000" y="2132856"/>
            <a:ext cx="7633648" cy="2084543"/>
          </a:xfrm>
          <a:ln>
            <a:noFill/>
          </a:ln>
        </p:spPr>
        <p:txBody>
          <a:bodyPr lIns="0" tIns="0" rIns="0" bIns="0" anchor="t">
            <a:noAutofit/>
          </a:bodyPr>
          <a:lstStyle>
            <a:lvl1pPr algn="l"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8000" y="5445224"/>
            <a:ext cx="7633648" cy="914400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pic>
        <p:nvPicPr>
          <p:cNvPr id="8" name="Picture 7" descr="PHE_3268_SML_A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39552" y="372812"/>
            <a:ext cx="1440000" cy="8959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(1 line)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368000"/>
            <a:ext cx="8028000" cy="648072"/>
          </a:xfrm>
        </p:spPr>
        <p:txBody>
          <a:bodyPr lIns="0" tIns="0" rIns="0" bIns="0" anchor="t" anchorCtr="0">
            <a:normAutofit/>
          </a:bodyPr>
          <a:lstStyle>
            <a:lvl1pPr>
              <a:defRPr sz="4000" baseline="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00" y="2088000"/>
            <a:ext cx="8028000" cy="4064455"/>
          </a:xfrm>
        </p:spPr>
        <p:txBody>
          <a:bodyPr lIns="0" tIns="0" rIns="0" bIns="0"/>
          <a:lstStyle>
            <a:lvl1pPr>
              <a:spcBef>
                <a:spcPts val="120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540000" algn="l">
              <a:defRPr>
                <a:solidFill>
                  <a:schemeClr val="bg1"/>
                </a:solidFill>
              </a:defRPr>
            </a:lvl1pPr>
          </a:lstStyle>
          <a:p>
            <a:fld id="{E051598E-9D06-4046-8EF2-7702044C4E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7704000" cy="54868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GB" smtClean="0"/>
              <a:t>Climate Change, Sustainability and Public Health Research</a:t>
            </a:r>
            <a:endParaRPr lang="en-US" dirty="0"/>
          </a:p>
        </p:txBody>
      </p:sp>
      <p:pic>
        <p:nvPicPr>
          <p:cNvPr id="9" name="Picture 8" descr="PHE_3268_SML_A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1260000" cy="7839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(2 lines)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368000"/>
            <a:ext cx="8028000" cy="1188000"/>
          </a:xfrm>
        </p:spPr>
        <p:txBody>
          <a:bodyPr lIns="0" tIns="0" rIns="0" bIns="0" anchor="t" anchorCtr="0">
            <a:normAutofit/>
          </a:bodyPr>
          <a:lstStyle>
            <a:lvl1pPr>
              <a:defRPr sz="4000" baseline="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00" y="2628000"/>
            <a:ext cx="8028000" cy="3537304"/>
          </a:xfrm>
        </p:spPr>
        <p:txBody>
          <a:bodyPr lIns="0" tIns="0" rIns="0" bIns="0"/>
          <a:lstStyle>
            <a:lvl1pPr>
              <a:spcBef>
                <a:spcPts val="1200"/>
              </a:spcBef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540000" algn="l">
              <a:defRPr>
                <a:solidFill>
                  <a:schemeClr val="bg1"/>
                </a:solidFill>
              </a:defRPr>
            </a:lvl1pPr>
          </a:lstStyle>
          <a:p>
            <a:fld id="{E051598E-9D06-4046-8EF2-7702044C4E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7704856" cy="54868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GB" smtClean="0"/>
              <a:t>Climate Change, Sustainability and Public Health Research</a:t>
            </a:r>
            <a:endParaRPr lang="en-US" dirty="0"/>
          </a:p>
        </p:txBody>
      </p:sp>
      <p:pic>
        <p:nvPicPr>
          <p:cNvPr id="8" name="Picture 7" descr="PHE_3268_SML_A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1260000" cy="7839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(1 line) and Two Co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368000"/>
            <a:ext cx="8028000" cy="648000"/>
          </a:xfrm>
        </p:spPr>
        <p:txBody>
          <a:bodyPr lIns="0" tIns="0" rIns="0" bIns="0" anchor="t" anchorCtr="0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000" y="2088000"/>
            <a:ext cx="3924000" cy="4068000"/>
          </a:xfrm>
        </p:spPr>
        <p:txBody>
          <a:bodyPr lIns="0" tIns="0" rIns="0" bIns="0"/>
          <a:lstStyle>
            <a:lvl1pPr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000" y="2088000"/>
            <a:ext cx="3924000" cy="4068000"/>
          </a:xfrm>
        </p:spPr>
        <p:txBody>
          <a:bodyPr lIns="0" tIns="0" rIns="0" bIns="0"/>
          <a:lstStyle>
            <a:lvl1pPr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540000" algn="l">
              <a:defRPr>
                <a:solidFill>
                  <a:schemeClr val="bg1"/>
                </a:solidFill>
              </a:defRPr>
            </a:lvl1pPr>
          </a:lstStyle>
          <a:p>
            <a:fld id="{E051598E-9D06-4046-8EF2-7702044C4E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7704856" cy="54868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GB" smtClean="0"/>
              <a:t>Climate Change, Sustainability and Public Health Research</a:t>
            </a:r>
            <a:endParaRPr lang="en-US" dirty="0"/>
          </a:p>
        </p:txBody>
      </p:sp>
      <p:pic>
        <p:nvPicPr>
          <p:cNvPr id="9" name="Picture 8" descr="PHE_3268_SML_A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1260000" cy="7839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(2 lines) and Two Co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368000"/>
            <a:ext cx="8028000" cy="1188000"/>
          </a:xfrm>
        </p:spPr>
        <p:txBody>
          <a:bodyPr lIns="0" tIns="0" rIns="0" bIns="0" anchor="t" anchorCtr="0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000" y="2628000"/>
            <a:ext cx="3924000" cy="3564000"/>
          </a:xfrm>
        </p:spPr>
        <p:txBody>
          <a:bodyPr lIns="0" tIns="0" rIns="0" bIns="0"/>
          <a:lstStyle>
            <a:lvl1pPr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000" y="2628000"/>
            <a:ext cx="3924000" cy="3564000"/>
          </a:xfrm>
        </p:spPr>
        <p:txBody>
          <a:bodyPr lIns="0" tIns="0" rIns="0" bIns="0"/>
          <a:lstStyle>
            <a:lvl1pPr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540000" algn="l">
              <a:defRPr>
                <a:solidFill>
                  <a:schemeClr val="bg1"/>
                </a:solidFill>
              </a:defRPr>
            </a:lvl1pPr>
          </a:lstStyle>
          <a:p>
            <a:fld id="{E051598E-9D06-4046-8EF2-7702044C4E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7704856" cy="54868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GB" smtClean="0"/>
              <a:t>Climate Change, Sustainability and Public Health Research</a:t>
            </a:r>
            <a:endParaRPr lang="en-US" dirty="0"/>
          </a:p>
        </p:txBody>
      </p:sp>
      <p:pic>
        <p:nvPicPr>
          <p:cNvPr id="9" name="Picture 8" descr="PHE_3268_SML_A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1260000" cy="7839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00" y="1367999"/>
            <a:ext cx="8028000" cy="4788000"/>
          </a:xfrm>
        </p:spPr>
        <p:txBody>
          <a:bodyPr lIns="0" tIns="0" rIns="0" bIns="0"/>
          <a:lstStyle>
            <a:lvl1pPr>
              <a:spcBef>
                <a:spcPts val="1200"/>
              </a:spcBef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540000" algn="l">
              <a:defRPr>
                <a:solidFill>
                  <a:schemeClr val="bg1"/>
                </a:solidFill>
              </a:defRPr>
            </a:lvl1pPr>
          </a:lstStyle>
          <a:p>
            <a:fld id="{E051598E-9D06-4046-8EF2-7702044C4E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7704000" cy="54868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GB" smtClean="0"/>
              <a:t>Climate Change, Sustainability and Public Health Research</a:t>
            </a:r>
            <a:endParaRPr lang="en-US" dirty="0"/>
          </a:p>
        </p:txBody>
      </p:sp>
      <p:pic>
        <p:nvPicPr>
          <p:cNvPr id="8" name="Picture 7" descr="PHE_3268_SML_A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1260000" cy="7839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368000"/>
            <a:ext cx="3077896" cy="670396"/>
          </a:xfrm>
        </p:spPr>
        <p:txBody>
          <a:bodyPr anchor="t" anchorCtr="0">
            <a:normAutofit/>
          </a:bodyPr>
          <a:lstStyle>
            <a:lvl1pPr algn="l">
              <a:defRPr sz="1800" b="0" i="0" spc="0" baseline="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9912" y="1368001"/>
            <a:ext cx="4799138" cy="4788000"/>
          </a:xfrm>
        </p:spPr>
        <p:txBody>
          <a:bodyPr/>
          <a:lstStyle>
            <a:lvl1pPr>
              <a:defRPr sz="1800" baseline="0"/>
            </a:lvl1pPr>
            <a:lvl2pPr>
              <a:defRPr sz="18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6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8000" y="2132856"/>
            <a:ext cx="3077896" cy="4032448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540000" algn="l">
              <a:defRPr>
                <a:solidFill>
                  <a:schemeClr val="bg1"/>
                </a:solidFill>
              </a:defRPr>
            </a:lvl1pPr>
          </a:lstStyle>
          <a:p>
            <a:fld id="{E051598E-9D06-4046-8EF2-7702044C4E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7704000" cy="54868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GB" smtClean="0"/>
              <a:t>Climate Change, Sustainability and Public Health Research</a:t>
            </a:r>
            <a:endParaRPr lang="en-US" dirty="0"/>
          </a:p>
        </p:txBody>
      </p:sp>
      <p:pic>
        <p:nvPicPr>
          <p:cNvPr id="9" name="Picture 8" descr="PHE_3268_SML_A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1260000" cy="7839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772816"/>
            <a:ext cx="9144000" cy="508518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1628800"/>
            <a:ext cx="9144000" cy="14401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000" y="1800000"/>
            <a:ext cx="8028000" cy="4377600"/>
          </a:xfrm>
        </p:spPr>
        <p:txBody>
          <a:bodyPr lIns="0" tIns="0" rIns="0" bIns="0" anchor="t" anchorCtr="0"/>
          <a:lstStyle>
            <a:lvl1pPr marL="0" indent="0">
              <a:buNone/>
              <a:defRPr sz="3600" b="0" i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09320"/>
            <a:ext cx="9144000" cy="548680"/>
          </a:xfrm>
          <a:prstGeom prst="rect">
            <a:avLst/>
          </a:prstGeom>
          <a:noFill/>
        </p:spPr>
        <p:txBody>
          <a:bodyPr/>
          <a:lstStyle>
            <a:lvl1pPr marL="540000" algn="l">
              <a:defRPr>
                <a:solidFill>
                  <a:schemeClr val="bg1"/>
                </a:solidFill>
              </a:defRPr>
            </a:lvl1pPr>
          </a:lstStyle>
          <a:p>
            <a:fld id="{E051598E-9D06-4046-8EF2-7702044C4E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7704000" cy="54868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GB" smtClean="0"/>
              <a:t>Climate Change, Sustainability and Public Health Research</a:t>
            </a:r>
            <a:endParaRPr lang="en-US" dirty="0"/>
          </a:p>
        </p:txBody>
      </p:sp>
      <p:pic>
        <p:nvPicPr>
          <p:cNvPr id="10" name="Picture 9" descr="PHE_3268_SML_A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1260000" cy="7839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540000" algn="l">
              <a:defRPr>
                <a:solidFill>
                  <a:schemeClr val="bg1"/>
                </a:solidFill>
              </a:defRPr>
            </a:lvl1pPr>
          </a:lstStyle>
          <a:p>
            <a:fld id="{E051598E-9D06-4046-8EF2-7702044C4E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7704000" cy="54868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GB" smtClean="0"/>
              <a:t>Climate Change, Sustainability and Public Health Research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3087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8000" y="274638"/>
            <a:ext cx="80280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000" y="1600200"/>
            <a:ext cx="8028000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chemeClr val="bg2"/>
          </a:solidFill>
        </p:spPr>
        <p:txBody>
          <a:bodyPr lIns="0" tIns="0" bIns="0" anchor="ctr"/>
          <a:lstStyle>
            <a:lvl1pPr marL="540000" algn="l">
              <a:defRPr sz="1200">
                <a:solidFill>
                  <a:schemeClr val="bg1"/>
                </a:solidFill>
              </a:defRPr>
            </a:lvl1pPr>
          </a:lstStyle>
          <a:p>
            <a:fld id="{E051598E-9D06-4046-8EF2-7702044C4E81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7704856" cy="54868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GB" smtClean="0"/>
              <a:t>Climate Change, Sustainability and Public Health Research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54" r:id="rId3"/>
    <p:sldLayoutId id="2147483755" r:id="rId4"/>
    <p:sldLayoutId id="2147483748" r:id="rId5"/>
    <p:sldLayoutId id="2147483756" r:id="rId6"/>
    <p:sldLayoutId id="2147483752" r:id="rId7"/>
    <p:sldLayoutId id="2147483747" r:id="rId8"/>
    <p:sldLayoutId id="2147483751" r:id="rId9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buFont typeface="Arial" pitchFamily="34" charset="0"/>
        <a:buNone/>
        <a:defRPr sz="1800" b="0" i="0" kern="1200" baseline="0">
          <a:solidFill>
            <a:schemeClr val="tx2"/>
          </a:solidFill>
          <a:latin typeface="Arial" pitchFamily="34" charset="0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buFontTx/>
        <a:buNone/>
        <a:defRPr sz="1800" kern="1200" baseline="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216000" indent="-216000" algn="l" defTabSz="914400" rtl="0" eaLnBrk="1" latinLnBrk="0" hangingPunct="1">
        <a:spcBef>
          <a:spcPts val="600"/>
        </a:spcBef>
        <a:buFont typeface="Arial" pitchFamily="34" charset="0"/>
        <a:buChar char="•"/>
        <a:defRPr sz="1800" kern="1200" baseline="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900000" indent="-288000" algn="l" defTabSz="914400" rtl="0" eaLnBrk="1" latinLnBrk="0" hangingPunct="1">
        <a:spcBef>
          <a:spcPts val="600"/>
        </a:spcBef>
        <a:buFont typeface="Arial" pitchFamily="34" charset="0"/>
        <a:buChar char="–"/>
        <a:defRPr sz="1600" kern="1200" baseline="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900000" indent="-288000" algn="l" defTabSz="914400" rtl="0" eaLnBrk="1" latinLnBrk="0" hangingPunct="1">
        <a:spcBef>
          <a:spcPct val="20000"/>
        </a:spcBef>
        <a:buFont typeface="+mj-lt"/>
        <a:buAutoNum type="arabicPeriod"/>
        <a:defRPr sz="1600" kern="1200" baseline="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132856"/>
            <a:ext cx="8352928" cy="208438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 sz="3200" dirty="0" smtClean="0"/>
              <a:t>Influencing on air policy – a PHE perspective through three documents.</a:t>
            </a:r>
            <a:r>
              <a:rPr lang="en-GB" sz="3200" i="1" dirty="0" smtClean="0"/>
              <a:t/>
            </a:r>
            <a:br>
              <a:rPr lang="en-GB" sz="3200" i="1" dirty="0" smtClean="0"/>
            </a:br>
            <a:r>
              <a:rPr lang="en-GB" sz="3200" i="1" dirty="0" smtClean="0"/>
              <a:t/>
            </a:r>
            <a:br>
              <a:rPr lang="en-GB" sz="3200" i="1" dirty="0" smtClean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Professor Paul </a:t>
            </a:r>
            <a:r>
              <a:rPr lang="en-GB" sz="2400" smtClean="0"/>
              <a:t>Cosford </a:t>
            </a:r>
            <a:r>
              <a:rPr lang="en-GB" sz="2400" smtClean="0"/>
              <a:t>CB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04439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PHE small logo for A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26"/>
          <a:stretch/>
        </p:blipFill>
        <p:spPr bwMode="auto">
          <a:xfrm>
            <a:off x="0" y="0"/>
            <a:ext cx="3562299" cy="140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TextBox 65"/>
          <p:cNvSpPr txBox="1"/>
          <p:nvPr/>
        </p:nvSpPr>
        <p:spPr>
          <a:xfrm>
            <a:off x="2101776" y="456069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GB" sz="3600" spc="-150" dirty="0" smtClean="0">
                <a:solidFill>
                  <a:srgbClr val="009966"/>
                </a:solidFill>
              </a:rPr>
              <a:t>Air pollution: still harming health</a:t>
            </a:r>
            <a:endParaRPr lang="en-GB" sz="3600" spc="-150" dirty="0">
              <a:solidFill>
                <a:srgbClr val="009966"/>
              </a:solidFill>
            </a:endParaRPr>
          </a:p>
        </p:txBody>
      </p:sp>
      <p:sp>
        <p:nvSpPr>
          <p:cNvPr id="10" name="object 23"/>
          <p:cNvSpPr txBox="1"/>
          <p:nvPr/>
        </p:nvSpPr>
        <p:spPr>
          <a:xfrm>
            <a:off x="6019800" y="4244206"/>
            <a:ext cx="1683385" cy="16713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1300" marR="74930" indent="-228600">
              <a:buClr>
                <a:srgbClr val="585858"/>
              </a:buClr>
              <a:buFont typeface="Arial"/>
              <a:buChar char="•"/>
              <a:tabLst>
                <a:tab pos="240665" algn="l"/>
              </a:tabLst>
            </a:pPr>
            <a:endParaRPr sz="1600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7634" y="1496460"/>
            <a:ext cx="379432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 smtClean="0"/>
              <a:t>Ambient air pollution contributes to a wide variety of adverse health effects, including </a:t>
            </a:r>
            <a:r>
              <a:rPr lang="en-GB" u="sng" dirty="0" smtClean="0"/>
              <a:t>mortality and effects on lung, cardiovascular and cognitive function</a:t>
            </a:r>
            <a:r>
              <a:rPr lang="en-GB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 smtClean="0"/>
              <a:t>To date, the strongest evidence is for fine particulate air pollution, measured as PM</a:t>
            </a:r>
            <a:r>
              <a:rPr lang="en-GB" baseline="-25000" dirty="0" smtClean="0"/>
              <a:t>2.5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 smtClean="0"/>
              <a:t>The deposition and fate of particles in the respiratory tract depends primarily on inhaled particle size.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 smtClean="0"/>
              <a:t>Health effects caused by air pollution can be classified as due to either short-term (acute) or long-term (chronic) exposure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6444208" y="6339132"/>
            <a:ext cx="221406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© Royal College of Physicians 2016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228" y="1602224"/>
            <a:ext cx="3961048" cy="458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57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476672"/>
            <a:ext cx="6480720" cy="648072"/>
          </a:xfrm>
        </p:spPr>
        <p:txBody>
          <a:bodyPr>
            <a:noAutofit/>
          </a:bodyPr>
          <a:lstStyle/>
          <a:p>
            <a:r>
              <a:rPr lang="en-GB" sz="3200" dirty="0"/>
              <a:t>Air </a:t>
            </a:r>
            <a:r>
              <a:rPr lang="en-GB" sz="3200" dirty="0" smtClean="0"/>
              <a:t>pollution: still </a:t>
            </a:r>
            <a:r>
              <a:rPr lang="en-GB" sz="3200" dirty="0"/>
              <a:t>a problem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060848"/>
            <a:ext cx="8028000" cy="4064455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/>
              <a:t>Public Health England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18413" y="1628800"/>
            <a:ext cx="8784976" cy="3816424"/>
            <a:chOff x="395536" y="2780928"/>
            <a:chExt cx="8022466" cy="3158674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454" t="53507" r="50343" b="1779"/>
            <a:stretch/>
          </p:blipFill>
          <p:spPr bwMode="auto">
            <a:xfrm>
              <a:off x="395536" y="2780928"/>
              <a:ext cx="3808330" cy="3158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324" t="53507" r="16363" b="1779"/>
            <a:stretch/>
          </p:blipFill>
          <p:spPr bwMode="auto">
            <a:xfrm>
              <a:off x="4204088" y="2780928"/>
              <a:ext cx="4213914" cy="3158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angle 8"/>
          <p:cNvSpPr/>
          <p:nvPr/>
        </p:nvSpPr>
        <p:spPr>
          <a:xfrm>
            <a:off x="6811590" y="5763453"/>
            <a:ext cx="221406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© Royal College of Physicians 2016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8413" y="6047710"/>
            <a:ext cx="8502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Latest WHO urban air quality database shows more than 80% of people living in urban areas are exposed to air quality levels that exceed the WHO limits (WHO 2016)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50696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39552" y="1755507"/>
            <a:ext cx="442108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200" dirty="0" smtClean="0"/>
              <a:t>COMEAP </a:t>
            </a:r>
            <a:r>
              <a:rPr lang="en-GB" sz="2200" dirty="0"/>
              <a:t>(2010) estimated the mortality burden of human-made particulate pollution in UK in 2008 as: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/>
              <a:t>an effect equivalent to </a:t>
            </a:r>
            <a:r>
              <a:rPr lang="en-GB" sz="2200" dirty="0" smtClean="0"/>
              <a:t>approximately 29,000 </a:t>
            </a:r>
            <a:r>
              <a:rPr lang="en-GB" sz="2200" dirty="0"/>
              <a:t>deaths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/>
              <a:t>a loss of 340,000 years of life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/>
              <a:t>a</a:t>
            </a:r>
            <a:r>
              <a:rPr lang="en-GB" sz="2200" dirty="0" smtClean="0"/>
              <a:t>verage loss </a:t>
            </a:r>
            <a:r>
              <a:rPr lang="en-GB" sz="2200" dirty="0"/>
              <a:t>of 6 months of life expectancy from birth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2108514" y="421450"/>
            <a:ext cx="6927981" cy="9361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3600" spc="-150" dirty="0" smtClean="0">
                <a:solidFill>
                  <a:srgbClr val="339966"/>
                </a:solidFill>
              </a:rPr>
              <a:t>1: COMEAP report</a:t>
            </a:r>
            <a:endParaRPr lang="en-GB" sz="3600" spc="-150" dirty="0">
              <a:solidFill>
                <a:srgbClr val="339966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035" y="1332759"/>
            <a:ext cx="3344864" cy="4797152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63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39552" y="1755507"/>
            <a:ext cx="4421088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Air </a:t>
            </a:r>
            <a:r>
              <a:rPr lang="en-GB" dirty="0"/>
              <a:t>quality plan </a:t>
            </a:r>
            <a:r>
              <a:rPr lang="en-GB" dirty="0" smtClean="0"/>
              <a:t>(2017) setting </a:t>
            </a:r>
            <a:r>
              <a:rPr lang="en-GB" dirty="0"/>
              <a:t>out how the </a:t>
            </a:r>
            <a:r>
              <a:rPr lang="en-GB" dirty="0" smtClean="0"/>
              <a:t>UK’s approach </a:t>
            </a:r>
            <a:r>
              <a:rPr lang="en-GB" dirty="0"/>
              <a:t>to meeting the statutory limits for </a:t>
            </a:r>
            <a:r>
              <a:rPr lang="en-GB" dirty="0" smtClean="0"/>
              <a:t>nitrogen </a:t>
            </a:r>
            <a:r>
              <a:rPr lang="en-GB" dirty="0"/>
              <a:t>dioxide (NO2</a:t>
            </a:r>
            <a:r>
              <a:rPr lang="en-GB" dirty="0" smtClean="0"/>
              <a:t>), </a:t>
            </a:r>
            <a:r>
              <a:rPr lang="en-GB" dirty="0"/>
              <a:t>and the policy background</a:t>
            </a:r>
            <a:r>
              <a:rPr lang="en-GB" dirty="0" smtClean="0"/>
              <a:t>.</a:t>
            </a:r>
            <a:endParaRPr lang="en-GB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The Direction requires specified local authorities to carry out studies to identify how to meet legal limits for nitrogen dioxide in the shortest possible time, and sets deadlines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979712" y="421449"/>
            <a:ext cx="6927981" cy="133405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3600" spc="-150" dirty="0" smtClean="0">
                <a:solidFill>
                  <a:srgbClr val="339966"/>
                </a:solidFill>
              </a:rPr>
              <a:t>2: Air quality </a:t>
            </a:r>
            <a:r>
              <a:rPr lang="en-GB" sz="3600" spc="-150" dirty="0">
                <a:solidFill>
                  <a:srgbClr val="339966"/>
                </a:solidFill>
              </a:rPr>
              <a:t>plan for nitrogen dioxide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464" y="1417224"/>
            <a:ext cx="3362489" cy="47971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221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476672"/>
            <a:ext cx="6035352" cy="648000"/>
          </a:xfrm>
        </p:spPr>
        <p:txBody>
          <a:bodyPr>
            <a:noAutofit/>
          </a:bodyPr>
          <a:lstStyle/>
          <a:p>
            <a:r>
              <a:rPr lang="en-GB" sz="3600" dirty="0" smtClean="0">
                <a:latin typeface="Arial" pitchFamily="34" charset="0"/>
              </a:rPr>
              <a:t>3: PHE’s evidence review and HMG’s Clean Air Plan</a:t>
            </a:r>
            <a:r>
              <a:rPr lang="en-GB" sz="3600" dirty="0">
                <a:latin typeface="Arial" pitchFamily="34" charset="0"/>
              </a:rPr>
              <a:t/>
            </a:r>
            <a:br>
              <a:rPr lang="en-GB" sz="3600" dirty="0">
                <a:latin typeface="Arial" pitchFamily="34" charset="0"/>
              </a:rPr>
            </a:br>
            <a:endParaRPr lang="en-GB" sz="3600" dirty="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560" y="2132856"/>
            <a:ext cx="4538464" cy="3888432"/>
          </a:xfrm>
        </p:spPr>
        <p:txBody>
          <a:bodyPr>
            <a:no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PHE </a:t>
            </a:r>
            <a:r>
              <a:rPr lang="en-GB" dirty="0">
                <a:solidFill>
                  <a:schemeClr val="tx1"/>
                </a:solidFill>
              </a:rPr>
              <a:t>evidence </a:t>
            </a:r>
            <a:r>
              <a:rPr lang="en-GB" dirty="0" smtClean="0">
                <a:solidFill>
                  <a:schemeClr val="tx1"/>
                </a:solidFill>
              </a:rPr>
              <a:t>review:</a:t>
            </a:r>
            <a:endParaRPr lang="en-GB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Practical </a:t>
            </a:r>
            <a:r>
              <a:rPr lang="en-GB" dirty="0">
                <a:solidFill>
                  <a:schemeClr val="tx1"/>
                </a:solidFill>
              </a:rPr>
              <a:t>recommendations for </a:t>
            </a:r>
            <a:r>
              <a:rPr lang="en-GB" dirty="0" smtClean="0">
                <a:solidFill>
                  <a:schemeClr val="tx1"/>
                </a:solidFill>
              </a:rPr>
              <a:t>interventions, stratified where possible </a:t>
            </a:r>
            <a:r>
              <a:rPr lang="en-GB" dirty="0">
                <a:solidFill>
                  <a:schemeClr val="tx1"/>
                </a:solidFill>
              </a:rPr>
              <a:t>by health and economic </a:t>
            </a:r>
            <a:r>
              <a:rPr lang="en-GB" dirty="0" smtClean="0">
                <a:solidFill>
                  <a:schemeClr val="tx1"/>
                </a:solidFill>
              </a:rPr>
              <a:t>impacts. </a:t>
            </a:r>
            <a:endParaRPr lang="en-GB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The </a:t>
            </a:r>
            <a:r>
              <a:rPr lang="en-GB" dirty="0">
                <a:solidFill>
                  <a:schemeClr val="tx1"/>
                </a:solidFill>
              </a:rPr>
              <a:t>work will build on the UK’s 2017 plan for reducing roadside NO2 concentrations  and the NICE </a:t>
            </a:r>
            <a:r>
              <a:rPr lang="en-GB" dirty="0" smtClean="0">
                <a:solidFill>
                  <a:schemeClr val="tx1"/>
                </a:solidFill>
              </a:rPr>
              <a:t>guidelines. </a:t>
            </a:r>
            <a:endParaRPr lang="en-GB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Wider </a:t>
            </a:r>
            <a:r>
              <a:rPr lang="en-GB" dirty="0">
                <a:solidFill>
                  <a:schemeClr val="tx1"/>
                </a:solidFill>
              </a:rPr>
              <a:t>remit to cover the pollutants that will be in the Clean Air Strategy (NO2, SO2, VOCs, ammonia and PM) and other sources of </a:t>
            </a:r>
            <a:r>
              <a:rPr lang="en-GB" dirty="0" smtClean="0">
                <a:solidFill>
                  <a:schemeClr val="tx1"/>
                </a:solidFill>
              </a:rPr>
              <a:t>pollutants.</a:t>
            </a:r>
            <a:endParaRPr lang="en-GB" dirty="0">
              <a:solidFill>
                <a:schemeClr val="tx1"/>
              </a:solidFill>
            </a:endParaRPr>
          </a:p>
          <a:p>
            <a:pPr marL="0" indent="0"/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00808"/>
            <a:ext cx="3375495" cy="4752528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098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441325"/>
            <a:ext cx="4876800" cy="648000"/>
          </a:xfrm>
        </p:spPr>
        <p:txBody>
          <a:bodyPr>
            <a:noAutofit/>
          </a:bodyPr>
          <a:lstStyle/>
          <a:p>
            <a:r>
              <a:rPr lang="en-GB" sz="3600" dirty="0" smtClean="0">
                <a:latin typeface="Arial" pitchFamily="34" charset="0"/>
              </a:rPr>
              <a:t>Conclusion</a:t>
            </a:r>
            <a:r>
              <a:rPr lang="en-GB" sz="3600" dirty="0">
                <a:latin typeface="Arial" pitchFamily="34" charset="0"/>
              </a:rPr>
              <a:t/>
            </a:r>
            <a:br>
              <a:rPr lang="en-GB" sz="3600" dirty="0">
                <a:latin typeface="Arial" pitchFamily="34" charset="0"/>
              </a:rPr>
            </a:br>
            <a:endParaRPr lang="en-GB" sz="3600" dirty="0">
              <a:latin typeface="Arial" pitchFamily="34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6876467" cy="4584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044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ublic Health England">
      <a:dk1>
        <a:sysClr val="windowText" lastClr="000000"/>
      </a:dk1>
      <a:lt1>
        <a:sysClr val="window" lastClr="FFFFFF"/>
      </a:lt1>
      <a:dk2>
        <a:srgbClr val="009966"/>
      </a:dk2>
      <a:lt2>
        <a:srgbClr val="98002E"/>
      </a:lt2>
      <a:accent1>
        <a:srgbClr val="11175E"/>
      </a:accent1>
      <a:accent2>
        <a:srgbClr val="D8B5A3"/>
      </a:accent2>
      <a:accent3>
        <a:srgbClr val="F9A25E"/>
      </a:accent3>
      <a:accent4>
        <a:srgbClr val="EEB111"/>
      </a:accent4>
      <a:accent5>
        <a:srgbClr val="00B274"/>
      </a:accent5>
      <a:accent6>
        <a:srgbClr val="A7A9AC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16617</TotalTime>
  <Words>350</Words>
  <Application>Microsoft Office PowerPoint</Application>
  <PresentationFormat>On-screen Show (4:3)</PresentationFormat>
  <Paragraphs>37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Influencing on air policy – a PHE perspective through three documents.        Professor Paul Cosford CB </vt:lpstr>
      <vt:lpstr>PowerPoint Presentation</vt:lpstr>
      <vt:lpstr>Air pollution: still a problem </vt:lpstr>
      <vt:lpstr>PowerPoint Presentation</vt:lpstr>
      <vt:lpstr>PowerPoint Presentation</vt:lpstr>
      <vt:lpstr>3: PHE’s evidence review and HMG’s Clean Air Plan </vt:lpstr>
      <vt:lpstr>Conclusion </vt:lpstr>
    </vt:vector>
  </TitlesOfParts>
  <Company>Cabinet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 Exley</dc:creator>
  <cp:lastModifiedBy>Will Jones</cp:lastModifiedBy>
  <cp:revision>750</cp:revision>
  <cp:lastPrinted>2017-07-13T09:54:52Z</cp:lastPrinted>
  <dcterms:created xsi:type="dcterms:W3CDTF">2012-10-10T09:02:29Z</dcterms:created>
  <dcterms:modified xsi:type="dcterms:W3CDTF">2017-10-20T13:23:24Z</dcterms:modified>
</cp:coreProperties>
</file>