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14"/>
  </p:notesMasterIdLst>
  <p:sldIdLst>
    <p:sldId id="261" r:id="rId5"/>
    <p:sldId id="267" r:id="rId6"/>
    <p:sldId id="263" r:id="rId7"/>
    <p:sldId id="266" r:id="rId8"/>
    <p:sldId id="269" r:id="rId9"/>
    <p:sldId id="268" r:id="rId10"/>
    <p:sldId id="262" r:id="rId11"/>
    <p:sldId id="260" r:id="rId12"/>
    <p:sldId id="270" r:id="rId1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707"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10/19/2017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628775"/>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pic>
        <p:nvPicPr>
          <p:cNvPr id="6"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ctrTitle"/>
          </p:nvPr>
        </p:nvSpPr>
        <p:spPr>
          <a:xfrm>
            <a:off x="558000" y="2132856"/>
            <a:ext cx="7633648" cy="208454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088000"/>
            <a:ext cx="8028000" cy="4064455"/>
          </a:xfrm>
        </p:spPr>
        <p:txBody>
          <a:bodyPr/>
          <a:lstStyle>
            <a:lvl1pPr>
              <a:spcBef>
                <a:spcPts val="1200"/>
              </a:spcBef>
              <a:defRPr sz="1800" b="0">
                <a:solidFill>
                  <a:schemeClr val="tx1"/>
                </a:solidFill>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dirty="0" smtClean="0"/>
              <a:t>  </a:t>
            </a:r>
            <a:fld id="{2565FA6D-D4C8-4C4C-AC4B-3269734D34D8}"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628000"/>
            <a:ext cx="8028000" cy="3537304"/>
          </a:xfrm>
        </p:spPr>
        <p:txBody>
          <a:bodyPr/>
          <a:lstStyle>
            <a:lvl1pPr>
              <a:spcBef>
                <a:spcPts val="1200"/>
              </a:spcBef>
              <a:defRPr>
                <a:solidFill>
                  <a:srgbClr val="00AE9E"/>
                </a:solidFill>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dirty="0" smtClean="0"/>
              <a:t>  </a:t>
            </a:r>
            <a:fld id="{F71B5A3E-AB5C-4394-BB97-07D04CB99A29}"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00"/>
          </a:xfrm>
        </p:spPr>
        <p:txBody>
          <a:bodyPr anchor="t" anchorCtr="0"/>
          <a:lstStyle/>
          <a:p>
            <a:r>
              <a:rPr lang="en-US" dirty="0" smtClean="0"/>
              <a:t>Click to edit Master title style</a:t>
            </a:r>
            <a:endParaRPr lang="en-US" dirty="0"/>
          </a:p>
        </p:txBody>
      </p:sp>
      <p:sp>
        <p:nvSpPr>
          <p:cNvPr id="3" name="Content Placeholder 2"/>
          <p:cNvSpPr>
            <a:spLocks noGrp="1"/>
          </p:cNvSpPr>
          <p:nvPr>
            <p:ph sz="half" idx="1"/>
          </p:nvPr>
        </p:nvSpPr>
        <p:spPr>
          <a:xfrm>
            <a:off x="558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Content Placeholder 3"/>
          <p:cNvSpPr>
            <a:spLocks noGrp="1"/>
          </p:cNvSpPr>
          <p:nvPr>
            <p:ph sz="half" idx="2"/>
          </p:nvPr>
        </p:nvSpPr>
        <p:spPr>
          <a:xfrm>
            <a:off x="4662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r>
              <a:rPr lang="en-US" dirty="0" smtClean="0"/>
              <a:t>  </a:t>
            </a:r>
            <a:fld id="{BAADB3B0-2D09-4AA3-A340-09780B82849B}"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p>
            <a:r>
              <a:rPr lang="en-US" dirty="0" smtClean="0"/>
              <a:t>Click to edit Master title style</a:t>
            </a:r>
            <a:endParaRPr lang="en-US" dirty="0"/>
          </a:p>
        </p:txBody>
      </p:sp>
      <p:sp>
        <p:nvSpPr>
          <p:cNvPr id="3" name="Content Placeholder 2"/>
          <p:cNvSpPr>
            <a:spLocks noGrp="1"/>
          </p:cNvSpPr>
          <p:nvPr>
            <p:ph sz="half" idx="1"/>
          </p:nvPr>
        </p:nvSpPr>
        <p:spPr>
          <a:xfrm>
            <a:off x="558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Content Placeholder 3"/>
          <p:cNvSpPr>
            <a:spLocks noGrp="1"/>
          </p:cNvSpPr>
          <p:nvPr>
            <p:ph sz="half" idx="2"/>
          </p:nvPr>
        </p:nvSpPr>
        <p:spPr>
          <a:xfrm>
            <a:off x="4662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r>
              <a:rPr lang="en-US" dirty="0" smtClean="0"/>
              <a:t>  </a:t>
            </a:r>
            <a:fld id="{55FD54BE-53AE-43A8-A8D2-A8E4EFCA2A62}"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dirty="0" smtClean="0"/>
              <a:t>  </a:t>
            </a:r>
            <a:fld id="{3C92E8B8-980F-4FD9-89A2-235B13F5AFD1}"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3077896" cy="670396"/>
          </a:xfrm>
        </p:spPr>
        <p:txBody>
          <a:bodyPr anchor="t" anchorCtr="0"/>
          <a:lstStyle>
            <a:lvl1pPr algn="l">
              <a:defRPr sz="1800" b="0" i="0" spc="0" baseline="0">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79912"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14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r>
              <a:rPr lang="en-US" dirty="0" smtClean="0"/>
              <a:t>  </a:t>
            </a:r>
            <a:fld id="{D02A3ABA-32EC-4D50-B075-F06DC786BAF9}"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userDrawn="1"/>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9"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pPr>
              <a:defRPr/>
            </a:pPr>
            <a:r>
              <a:rPr lang="en-US" dirty="0" smtClean="0"/>
              <a:t>  </a:t>
            </a:r>
            <a:fld id="{34F5B560-165B-4748-8F10-4294154EB5E9}" type="slidenum">
              <a:rPr lang="en-US" smtClean="0"/>
              <a:pPr>
                <a:defRPr/>
              </a:pPr>
              <a:t>‹#›</a:t>
            </a:fld>
            <a:endParaRPr lang="en-US" dirty="0"/>
          </a:p>
        </p:txBody>
      </p:sp>
      <p:sp>
        <p:nvSpPr>
          <p:cNvPr id="8"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dirty="0"/>
              <a:t>Presentation title - edit in Header and Footer</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endParaRPr lang="en-US" noProof="0" dirty="0"/>
          </a:p>
        </p:txBody>
      </p:sp>
      <p:sp>
        <p:nvSpPr>
          <p:cNvPr id="3" name="Slide Number Placeholder 5"/>
          <p:cNvSpPr>
            <a:spLocks noGrp="1"/>
          </p:cNvSpPr>
          <p:nvPr>
            <p:ph type="sldNum" sz="quarter" idx="14"/>
          </p:nvPr>
        </p:nvSpPr>
        <p:spPr/>
        <p:txBody>
          <a:bodyPr/>
          <a:lstStyle>
            <a:lvl1pPr>
              <a:defRPr/>
            </a:lvl1pPr>
          </a:lstStyle>
          <a:p>
            <a:pPr>
              <a:defRPr/>
            </a:pPr>
            <a:r>
              <a:rPr lang="en-US" dirty="0" smtClean="0"/>
              <a:t>  </a:t>
            </a:r>
            <a:fld id="{EB4B846C-37E1-4198-8614-DFE920AB1F04}" type="slidenum">
              <a:rPr lang="en-US" smtClean="0"/>
              <a:pPr>
                <a:defRPr/>
              </a:pPr>
              <a:t>‹#›</a:t>
            </a:fld>
            <a:endParaRPr lang="en-US" dirty="0"/>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smtClean="0"/>
              <a:t>  </a:t>
            </a:r>
            <a:fld id="{45F8D313-CCBE-49D6-A3BC-57B1848DFB52}" type="slidenum">
              <a:rPr lang="en-US" smtClean="0"/>
              <a:pPr>
                <a:defRPr/>
              </a:pPr>
              <a:t>‹#›</a:t>
            </a:fld>
            <a:r>
              <a:rPr lang="en-US" dirty="0" smtClean="0"/>
              <a:t> </a:t>
            </a:r>
            <a:endParaRPr lang="en-US" dirty="0"/>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t>Presentation title - edit in Header and Footer</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3.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PHE’s Role </a:t>
            </a:r>
            <a:r>
              <a:rPr lang="en-GB" dirty="0"/>
              <a:t>and Experience </a:t>
            </a:r>
            <a:r>
              <a:rPr lang="en-GB" dirty="0" smtClean="0"/>
              <a:t>in </a:t>
            </a:r>
            <a:r>
              <a:rPr lang="en-GB" dirty="0"/>
              <a:t>the Public Health Response to </a:t>
            </a:r>
            <a:r>
              <a:rPr lang="en-GB" dirty="0" smtClean="0"/>
              <a:t>Terrorist Attacks</a:t>
            </a:r>
            <a:endParaRPr lang="en-GB" dirty="0"/>
          </a:p>
        </p:txBody>
      </p:sp>
      <p:sp>
        <p:nvSpPr>
          <p:cNvPr id="3" name="Subtitle 2"/>
          <p:cNvSpPr>
            <a:spLocks noGrp="1"/>
          </p:cNvSpPr>
          <p:nvPr>
            <p:ph type="subTitle" idx="1"/>
          </p:nvPr>
        </p:nvSpPr>
        <p:spPr/>
        <p:txBody>
          <a:bodyPr/>
          <a:lstStyle/>
          <a:p>
            <a:r>
              <a:rPr lang="en-GB" dirty="0" smtClean="0"/>
              <a:t>Professor Paul </a:t>
            </a:r>
            <a:r>
              <a:rPr lang="en-GB" smtClean="0"/>
              <a:t>Cosford </a:t>
            </a:r>
            <a:r>
              <a:rPr lang="en-GB" smtClean="0"/>
              <a:t>CB</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smtClean="0"/>
              <a:t>March 2017: Westminster attack</a:t>
            </a:r>
            <a:endParaRPr lang="en-GB" sz="3600"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smtClean="0"/>
              <a:t>Presentation title - edit in Header and Footer</a:t>
            </a:r>
            <a:endParaRPr lang="en-US"/>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060848"/>
            <a:ext cx="5420782" cy="406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012160" y="3212976"/>
            <a:ext cx="2808312" cy="1292662"/>
          </a:xfrm>
          <a:prstGeom prst="rect">
            <a:avLst/>
          </a:prstGeom>
          <a:noFill/>
        </p:spPr>
        <p:txBody>
          <a:bodyPr wrap="square" rtlCol="0">
            <a:spAutoFit/>
          </a:bodyPr>
          <a:lstStyle/>
          <a:p>
            <a:pPr algn="ctr"/>
            <a:r>
              <a:rPr lang="en-GB" sz="1800" dirty="0" smtClean="0"/>
              <a:t>Vehicle and Knife attack</a:t>
            </a:r>
          </a:p>
          <a:p>
            <a:pPr algn="ctr"/>
            <a:r>
              <a:rPr lang="en-GB" sz="1800" dirty="0" smtClean="0"/>
              <a:t>5 Killed</a:t>
            </a:r>
          </a:p>
          <a:p>
            <a:pPr algn="ctr"/>
            <a:r>
              <a:rPr lang="en-GB" sz="1800" dirty="0" smtClean="0"/>
              <a:t>50 Injuries</a:t>
            </a:r>
          </a:p>
          <a:p>
            <a:endParaRPr lang="en-GB" dirty="0"/>
          </a:p>
        </p:txBody>
      </p:sp>
    </p:spTree>
    <p:extLst>
      <p:ext uri="{BB962C8B-B14F-4D97-AF65-F5344CB8AC3E}">
        <p14:creationId xmlns:p14="http://schemas.microsoft.com/office/powerpoint/2010/main" val="4249955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t>May </a:t>
            </a:r>
            <a:r>
              <a:rPr lang="en-GB" sz="3600" dirty="0" smtClean="0"/>
              <a:t>2017: Manchester Arena</a:t>
            </a:r>
            <a:endParaRPr lang="en-GB" sz="36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9542" y="2204863"/>
            <a:ext cx="5508614" cy="3672409"/>
          </a:xfrm>
        </p:spPr>
      </p:pic>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smtClean="0"/>
              <a:t>Presentation title - edit in Header and Footer</a:t>
            </a:r>
            <a:endParaRPr lang="en-US"/>
          </a:p>
        </p:txBody>
      </p:sp>
      <p:sp>
        <p:nvSpPr>
          <p:cNvPr id="8" name="TextBox 7"/>
          <p:cNvSpPr txBox="1"/>
          <p:nvPr/>
        </p:nvSpPr>
        <p:spPr>
          <a:xfrm>
            <a:off x="5980112" y="3429000"/>
            <a:ext cx="2919577" cy="923330"/>
          </a:xfrm>
          <a:prstGeom prst="rect">
            <a:avLst/>
          </a:prstGeom>
          <a:noFill/>
        </p:spPr>
        <p:txBody>
          <a:bodyPr wrap="square" rtlCol="0">
            <a:spAutoFit/>
          </a:bodyPr>
          <a:lstStyle/>
          <a:p>
            <a:pPr algn="ctr"/>
            <a:r>
              <a:rPr lang="en-GB" sz="1800" dirty="0" smtClean="0"/>
              <a:t>Suicide bombing </a:t>
            </a:r>
          </a:p>
          <a:p>
            <a:pPr algn="ctr"/>
            <a:r>
              <a:rPr lang="en-GB" sz="1800" dirty="0" smtClean="0"/>
              <a:t>23 killed </a:t>
            </a:r>
            <a:endParaRPr lang="en-GB" sz="1800" dirty="0"/>
          </a:p>
          <a:p>
            <a:pPr algn="ctr"/>
            <a:r>
              <a:rPr lang="en-GB" sz="1800" dirty="0"/>
              <a:t>At least 250 </a:t>
            </a:r>
            <a:r>
              <a:rPr lang="en-GB" sz="1800" dirty="0" smtClean="0"/>
              <a:t>injured</a:t>
            </a:r>
            <a:endParaRPr lang="en-GB" sz="1800" dirty="0"/>
          </a:p>
        </p:txBody>
      </p:sp>
    </p:spTree>
    <p:extLst>
      <p:ext uri="{BB962C8B-B14F-4D97-AF65-F5344CB8AC3E}">
        <p14:creationId xmlns:p14="http://schemas.microsoft.com/office/powerpoint/2010/main" val="862716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764856"/>
          </a:xfrm>
        </p:spPr>
        <p:txBody>
          <a:bodyPr>
            <a:normAutofit fontScale="90000"/>
          </a:bodyPr>
          <a:lstStyle/>
          <a:p>
            <a:pPr algn="ctr"/>
            <a:r>
              <a:rPr lang="en-GB" dirty="0"/>
              <a:t>June </a:t>
            </a:r>
            <a:r>
              <a:rPr lang="en-GB" dirty="0" smtClean="0"/>
              <a:t>2017: London Bridge attack</a:t>
            </a:r>
            <a:r>
              <a:rPr lang="en-GB" dirty="0"/>
              <a:t/>
            </a:r>
            <a:br>
              <a:rPr lang="en-GB" dirty="0"/>
            </a:br>
            <a:r>
              <a:rPr lang="en-GB" b="1" i="1" dirty="0"/>
              <a:t/>
            </a:r>
            <a:br>
              <a:rPr lang="en-GB" b="1" i="1" dirty="0"/>
            </a:br>
            <a:endParaRPr lang="en-GB" dirty="0"/>
          </a:p>
        </p:txBody>
      </p:sp>
      <p:sp>
        <p:nvSpPr>
          <p:cNvPr id="4" name="Slide Number Placeholder 3"/>
          <p:cNvSpPr>
            <a:spLocks noGrp="1"/>
          </p:cNvSpPr>
          <p:nvPr>
            <p:ph type="sldNum" sz="quarter" idx="10"/>
          </p:nvPr>
        </p:nvSpPr>
        <p:spPr/>
        <p:txBody>
          <a:bodyPr/>
          <a:lstStyle/>
          <a:p>
            <a:pPr>
              <a:defRPr/>
            </a:pPr>
            <a:r>
              <a:rPr lang="en-US" smtClean="0"/>
              <a:t>  </a:t>
            </a:r>
            <a:fld id="{F71B5A3E-AB5C-4394-BB97-07D04CB99A29}"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smtClean="0"/>
              <a:t>Presentation title - edit in Header and Footer</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2209810"/>
            <a:ext cx="4536504" cy="3965640"/>
          </a:xfrm>
          <a:prstGeom prst="rect">
            <a:avLst/>
          </a:prstGeom>
        </p:spPr>
      </p:pic>
      <p:sp>
        <p:nvSpPr>
          <p:cNvPr id="7" name="Rectangle 6"/>
          <p:cNvSpPr/>
          <p:nvPr/>
        </p:nvSpPr>
        <p:spPr>
          <a:xfrm>
            <a:off x="5127781" y="2924944"/>
            <a:ext cx="3635896" cy="923330"/>
          </a:xfrm>
          <a:prstGeom prst="rect">
            <a:avLst/>
          </a:prstGeom>
        </p:spPr>
        <p:txBody>
          <a:bodyPr wrap="square">
            <a:spAutoFit/>
          </a:bodyPr>
          <a:lstStyle/>
          <a:p>
            <a:pPr algn="ctr"/>
            <a:r>
              <a:rPr lang="en-GB" sz="1800" dirty="0" smtClean="0"/>
              <a:t>Vehicle assault and knife </a:t>
            </a:r>
            <a:r>
              <a:rPr lang="en-GB" sz="1800" dirty="0"/>
              <a:t>attacks</a:t>
            </a:r>
          </a:p>
          <a:p>
            <a:pPr algn="ctr"/>
            <a:r>
              <a:rPr lang="en-GB" sz="1800" dirty="0"/>
              <a:t>8 killed</a:t>
            </a:r>
          </a:p>
          <a:p>
            <a:pPr algn="ctr"/>
            <a:r>
              <a:rPr lang="en-GB" sz="1800" dirty="0"/>
              <a:t>At least 48 injured</a:t>
            </a:r>
          </a:p>
        </p:txBody>
      </p:sp>
    </p:spTree>
    <p:extLst>
      <p:ext uri="{BB962C8B-B14F-4D97-AF65-F5344CB8AC3E}">
        <p14:creationId xmlns:p14="http://schemas.microsoft.com/office/powerpoint/2010/main" val="3224378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June 2017: Finsbury </a:t>
            </a:r>
            <a:r>
              <a:rPr lang="en-GB" dirty="0"/>
              <a:t>Park attack</a:t>
            </a:r>
          </a:p>
        </p:txBody>
      </p:sp>
      <p:sp>
        <p:nvSpPr>
          <p:cNvPr id="4" name="Slide Number Placeholder 3"/>
          <p:cNvSpPr>
            <a:spLocks noGrp="1"/>
          </p:cNvSpPr>
          <p:nvPr>
            <p:ph type="sldNum" sz="quarter" idx="10"/>
          </p:nvPr>
        </p:nvSpPr>
        <p:spPr/>
        <p:txBody>
          <a:bodyPr/>
          <a:lstStyle/>
          <a:p>
            <a:pPr>
              <a:defRPr/>
            </a:pPr>
            <a:r>
              <a:rPr lang="en-US" smtClean="0"/>
              <a:t>  </a:t>
            </a:r>
            <a:fld id="{F71B5A3E-AB5C-4394-BB97-07D04CB99A29}"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US" smtClean="0"/>
              <a:t>Presentation title - edit in Header and Footer</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564904"/>
            <a:ext cx="5908093" cy="353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588224" y="3371799"/>
            <a:ext cx="2339752" cy="1015663"/>
          </a:xfrm>
          <a:prstGeom prst="rect">
            <a:avLst/>
          </a:prstGeom>
          <a:noFill/>
        </p:spPr>
        <p:txBody>
          <a:bodyPr wrap="square" rtlCol="0">
            <a:spAutoFit/>
          </a:bodyPr>
          <a:lstStyle/>
          <a:p>
            <a:pPr algn="ctr"/>
            <a:r>
              <a:rPr lang="en-GB" sz="1800" dirty="0" smtClean="0"/>
              <a:t>Vehicle assault</a:t>
            </a:r>
          </a:p>
          <a:p>
            <a:pPr algn="ctr"/>
            <a:r>
              <a:rPr lang="en-GB" sz="1800" dirty="0"/>
              <a:t>At least 8 </a:t>
            </a:r>
            <a:r>
              <a:rPr lang="en-GB" sz="1800" dirty="0" smtClean="0"/>
              <a:t>injured</a:t>
            </a:r>
          </a:p>
          <a:p>
            <a:r>
              <a:rPr lang="en-GB" dirty="0" smtClean="0"/>
              <a:t>  </a:t>
            </a:r>
            <a:endParaRPr lang="en-GB" dirty="0"/>
          </a:p>
        </p:txBody>
      </p:sp>
    </p:spTree>
    <p:extLst>
      <p:ext uri="{BB962C8B-B14F-4D97-AF65-F5344CB8AC3E}">
        <p14:creationId xmlns:p14="http://schemas.microsoft.com/office/powerpoint/2010/main" val="1732457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September 2017: Parson’s Green tube attack</a:t>
            </a:r>
            <a:endParaRPr lang="en-GB" dirty="0"/>
          </a:p>
        </p:txBody>
      </p:sp>
      <p:sp>
        <p:nvSpPr>
          <p:cNvPr id="4" name="Slide Number Placeholder 3"/>
          <p:cNvSpPr>
            <a:spLocks noGrp="1"/>
          </p:cNvSpPr>
          <p:nvPr>
            <p:ph type="sldNum" sz="quarter" idx="10"/>
          </p:nvPr>
        </p:nvSpPr>
        <p:spPr/>
        <p:txBody>
          <a:bodyPr/>
          <a:lstStyle/>
          <a:p>
            <a:pPr>
              <a:defRPr/>
            </a:pPr>
            <a:r>
              <a:rPr lang="en-US" smtClean="0"/>
              <a:t>  </a:t>
            </a:r>
            <a:fld id="{F71B5A3E-AB5C-4394-BB97-07D04CB99A29}" type="slidenum">
              <a:rPr lang="en-US" smtClean="0"/>
              <a:pPr>
                <a:defRPr/>
              </a:pPr>
              <a:t>6</a:t>
            </a:fld>
            <a:endParaRPr lang="en-US" dirty="0"/>
          </a:p>
        </p:txBody>
      </p:sp>
      <p:sp>
        <p:nvSpPr>
          <p:cNvPr id="5" name="Footer Placeholder 4"/>
          <p:cNvSpPr>
            <a:spLocks noGrp="1"/>
          </p:cNvSpPr>
          <p:nvPr>
            <p:ph type="ftr" sz="quarter" idx="11"/>
          </p:nvPr>
        </p:nvSpPr>
        <p:spPr/>
        <p:txBody>
          <a:bodyPr/>
          <a:lstStyle/>
          <a:p>
            <a:pPr>
              <a:defRPr/>
            </a:pPr>
            <a:r>
              <a:rPr lang="en-US" smtClean="0"/>
              <a:t>Presentation title - edit in Header and Footer</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7" y="2636913"/>
            <a:ext cx="6041094"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588224" y="3068960"/>
            <a:ext cx="2232248" cy="1015663"/>
          </a:xfrm>
          <a:prstGeom prst="rect">
            <a:avLst/>
          </a:prstGeom>
          <a:noFill/>
        </p:spPr>
        <p:txBody>
          <a:bodyPr wrap="square" rtlCol="0">
            <a:spAutoFit/>
          </a:bodyPr>
          <a:lstStyle/>
          <a:p>
            <a:pPr algn="ctr"/>
            <a:r>
              <a:rPr lang="en-GB" sz="1800" dirty="0" smtClean="0"/>
              <a:t>Attempted bombing</a:t>
            </a:r>
          </a:p>
          <a:p>
            <a:pPr algn="ctr"/>
            <a:r>
              <a:rPr lang="en-GB" sz="1800" dirty="0" smtClean="0"/>
              <a:t>At least 30 injured</a:t>
            </a:r>
          </a:p>
          <a:p>
            <a:endParaRPr lang="en-GB" dirty="0"/>
          </a:p>
        </p:txBody>
      </p:sp>
    </p:spTree>
    <p:extLst>
      <p:ext uri="{BB962C8B-B14F-4D97-AF65-F5344CB8AC3E}">
        <p14:creationId xmlns:p14="http://schemas.microsoft.com/office/powerpoint/2010/main" val="138277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Grenfell Tower</a:t>
            </a:r>
            <a:endParaRPr lang="en-GB" dirty="0"/>
          </a:p>
        </p:txBody>
      </p:sp>
      <p:sp>
        <p:nvSpPr>
          <p:cNvPr id="3" name="Content Placeholder 2"/>
          <p:cNvSpPr>
            <a:spLocks noGrp="1"/>
          </p:cNvSpPr>
          <p:nvPr>
            <p:ph idx="1"/>
          </p:nvPr>
        </p:nvSpPr>
        <p:spPr>
          <a:xfrm>
            <a:off x="558000" y="2088000"/>
            <a:ext cx="3437936" cy="4064455"/>
          </a:xfrm>
        </p:spPr>
        <p:txBody>
          <a:bodyPr/>
          <a:lstStyle/>
          <a:p>
            <a:pPr>
              <a:buFont typeface="Arial" panose="020B0604020202020204" pitchFamily="34" charset="0"/>
              <a:buChar char="•"/>
            </a:pPr>
            <a:r>
              <a:rPr lang="en-GB" dirty="0" smtClean="0"/>
              <a:t>Provision of immediate advice on environmental hazards / threats to emergency services, local population and NHS staff receiving patients (asbestos / cyanide / air pollution).</a:t>
            </a:r>
          </a:p>
          <a:p>
            <a:pPr>
              <a:buFont typeface="Arial" panose="020B0604020202020204" pitchFamily="34" charset="0"/>
              <a:buChar char="•"/>
            </a:pPr>
            <a:r>
              <a:rPr lang="en-GB" dirty="0" smtClean="0"/>
              <a:t>Research into building materials and review of potential residual hazards.</a:t>
            </a:r>
          </a:p>
          <a:p>
            <a:pPr>
              <a:buFont typeface="Arial" panose="020B0604020202020204" pitchFamily="34" charset="0"/>
              <a:buChar char="•"/>
            </a:pPr>
            <a:r>
              <a:rPr lang="en-GB" dirty="0"/>
              <a:t>C</a:t>
            </a:r>
            <a:r>
              <a:rPr lang="en-GB" dirty="0" smtClean="0"/>
              <a:t>ontinued monitoring of air quality and feedback to investigators and local people.</a:t>
            </a:r>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US" smtClean="0"/>
              <a:t>Presentation title - edit in Header and Footer</a:t>
            </a: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8732" y="1556792"/>
            <a:ext cx="4283968" cy="3212976"/>
          </a:xfrm>
          <a:prstGeom prst="rect">
            <a:avLst/>
          </a:prstGeom>
        </p:spPr>
      </p:pic>
      <p:sp>
        <p:nvSpPr>
          <p:cNvPr id="7" name="TextBox 6"/>
          <p:cNvSpPr txBox="1"/>
          <p:nvPr/>
        </p:nvSpPr>
        <p:spPr>
          <a:xfrm>
            <a:off x="4427984" y="4983559"/>
            <a:ext cx="4283968" cy="923330"/>
          </a:xfrm>
          <a:prstGeom prst="rect">
            <a:avLst/>
          </a:prstGeom>
          <a:noFill/>
        </p:spPr>
        <p:txBody>
          <a:bodyPr wrap="square" rtlCol="0">
            <a:spAutoFit/>
          </a:bodyPr>
          <a:lstStyle/>
          <a:p>
            <a:pPr algn="ctr"/>
            <a:r>
              <a:rPr lang="en-GB" sz="1800" b="1" dirty="0"/>
              <a:t>June </a:t>
            </a:r>
            <a:r>
              <a:rPr lang="en-GB" sz="1800" b="1" dirty="0" smtClean="0"/>
              <a:t>2017</a:t>
            </a:r>
          </a:p>
          <a:p>
            <a:pPr algn="ctr"/>
            <a:r>
              <a:rPr lang="en-GB" sz="1800" dirty="0" smtClean="0"/>
              <a:t>At </a:t>
            </a:r>
            <a:r>
              <a:rPr lang="en-GB" sz="1800" dirty="0"/>
              <a:t>least 80 people a</a:t>
            </a:r>
            <a:r>
              <a:rPr lang="en-GB" sz="1800" dirty="0" smtClean="0"/>
              <a:t>re </a:t>
            </a:r>
            <a:r>
              <a:rPr lang="en-GB" sz="1800" dirty="0"/>
              <a:t>confirmed or presumed dead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bwMode="auto"/>
        <p:txBody>
          <a:bodyPr wrap="square" numCol="1" compatLnSpc="1">
            <a:prstTxWarp prst="textNoShape">
              <a:avLst/>
            </a:prstTxWarp>
            <a:normAutofit fontScale="90000"/>
          </a:bodyPr>
          <a:lstStyle/>
          <a:p>
            <a:pPr eaLnBrk="1" hangingPunct="1">
              <a:defRPr/>
            </a:pPr>
            <a:r>
              <a:rPr lang="en-GB" dirty="0" smtClean="0">
                <a:latin typeface="Arial" pitchFamily="84" charset="0"/>
              </a:rPr>
              <a:t>Examples of specific</a:t>
            </a:r>
            <a:r>
              <a:rPr lang="en-GB" dirty="0" smtClean="0">
                <a:solidFill>
                  <a:srgbClr val="00AE9E"/>
                </a:solidFill>
                <a:latin typeface="Arial" pitchFamily="84" charset="0"/>
              </a:rPr>
              <a:t> roles taken by PHE in Manchester &amp; London incidents</a:t>
            </a:r>
            <a:endParaRPr lang="en-US" dirty="0" smtClean="0">
              <a:latin typeface="Arial" pitchFamily="84" charset="0"/>
            </a:endParaRPr>
          </a:p>
        </p:txBody>
      </p:sp>
      <p:sp>
        <p:nvSpPr>
          <p:cNvPr id="13314" name="Content Placeholder 18"/>
          <p:cNvSpPr>
            <a:spLocks noGrp="1"/>
          </p:cNvSpPr>
          <p:nvPr>
            <p:ph idx="1"/>
          </p:nvPr>
        </p:nvSpPr>
        <p:spPr>
          <a:xfrm>
            <a:off x="558000" y="2628000"/>
            <a:ext cx="3869984" cy="3537304"/>
          </a:xfrm>
        </p:spPr>
        <p:txBody>
          <a:bodyPr/>
          <a:lstStyle/>
          <a:p>
            <a:pPr>
              <a:buFont typeface="Arial" panose="020B0604020202020204" pitchFamily="34" charset="0"/>
              <a:buChar char="•"/>
            </a:pPr>
            <a:r>
              <a:rPr lang="en-GB" dirty="0" smtClean="0">
                <a:solidFill>
                  <a:schemeClr val="tx1"/>
                </a:solidFill>
              </a:rPr>
              <a:t>Trained, tested and developed the trauma response capability of the Manchester Hospitals prior to the bombing incident. </a:t>
            </a:r>
          </a:p>
          <a:p>
            <a:pPr>
              <a:buFont typeface="Arial" panose="020B0604020202020204" pitchFamily="34" charset="0"/>
              <a:buChar char="•"/>
            </a:pPr>
            <a:r>
              <a:rPr lang="en-GB" dirty="0" smtClean="0">
                <a:solidFill>
                  <a:schemeClr val="tx1"/>
                </a:solidFill>
              </a:rPr>
              <a:t>Coordinated the initial care and follow-up </a:t>
            </a:r>
            <a:r>
              <a:rPr lang="en-GB" dirty="0">
                <a:solidFill>
                  <a:schemeClr val="tx1"/>
                </a:solidFill>
              </a:rPr>
              <a:t>for potential blood-borne virus transmission in </a:t>
            </a:r>
            <a:r>
              <a:rPr lang="en-GB" dirty="0" smtClean="0">
                <a:solidFill>
                  <a:schemeClr val="tx1"/>
                </a:solidFill>
              </a:rPr>
              <a:t>survivors in London and Manchester.</a:t>
            </a:r>
            <a:endParaRPr lang="en-GB" dirty="0">
              <a:solidFill>
                <a:schemeClr val="tx1"/>
              </a:solidFill>
            </a:endParaRPr>
          </a:p>
          <a:p>
            <a:pPr>
              <a:buFont typeface="Arial" panose="020B0604020202020204" pitchFamily="34" charset="0"/>
              <a:buChar char="•"/>
            </a:pPr>
            <a:r>
              <a:rPr lang="en-GB" dirty="0" smtClean="0">
                <a:solidFill>
                  <a:schemeClr val="tx1"/>
                </a:solidFill>
              </a:rPr>
              <a:t>Supported </a:t>
            </a:r>
            <a:r>
              <a:rPr lang="en-GB" dirty="0">
                <a:solidFill>
                  <a:schemeClr val="tx1"/>
                </a:solidFill>
              </a:rPr>
              <a:t>local authority to provide appropriate mental welfare services </a:t>
            </a:r>
            <a:r>
              <a:rPr lang="en-GB" dirty="0" smtClean="0">
                <a:solidFill>
                  <a:schemeClr val="tx1"/>
                </a:solidFill>
              </a:rPr>
              <a:t>in Manchester.</a:t>
            </a:r>
            <a:endParaRPr lang="en-GB" dirty="0">
              <a:solidFill>
                <a:schemeClr val="tx1"/>
              </a:solidFill>
            </a:endParaRPr>
          </a:p>
          <a:p>
            <a:pPr marL="0" lvl="1" indent="0" eaLnBrk="1" hangingPunct="1"/>
            <a:endParaRPr lang="en-US" dirty="0" smtClean="0">
              <a:latin typeface="Arial" pitchFamily="84" charset="0"/>
            </a:endParaRPr>
          </a:p>
        </p:txBody>
      </p:sp>
      <p:sp>
        <p:nvSpPr>
          <p:cNvPr id="13315" name="Slide Number Placeholder 3"/>
          <p:cNvSpPr>
            <a:spLocks noGrp="1"/>
          </p:cNvSpPr>
          <p:nvPr>
            <p:ph type="sldNum" sz="quarter" idx="10"/>
          </p:nvPr>
        </p:nvSpPr>
        <p:spPr bwMode="auto">
          <a:ln>
            <a:miter lim="800000"/>
            <a:headEnd/>
            <a:tailEnd/>
          </a:ln>
        </p:spPr>
        <p:txBody>
          <a:bodyPr/>
          <a:lstStyle/>
          <a:p>
            <a:pPr marL="539750"/>
            <a:fld id="{3AF59C50-BC1A-4A48-AB9B-217598CEB833}" type="slidenum">
              <a:rPr lang="en-US"/>
              <a:pPr marL="539750"/>
              <a:t>8</a:t>
            </a:fld>
            <a:endParaRPr lang="en-US"/>
          </a:p>
        </p:txBody>
      </p:sp>
      <p:sp>
        <p:nvSpPr>
          <p:cNvPr id="13316"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Arial" pitchFamily="84" charset="0"/>
                <a:ea typeface="ヒラギノ角ゴ Pro W3" pitchFamily="84" charset="-128"/>
                <a:cs typeface="ヒラギノ角ゴ Pro W3" pitchFamily="84" charset="-128"/>
              </a:rPr>
              <a:t>Presentation title - edit in Header and Footer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5005" y="2564904"/>
            <a:ext cx="2637295" cy="220486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0022" y="3789040"/>
            <a:ext cx="2024344" cy="170080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6945" y="4243400"/>
            <a:ext cx="2431037" cy="195116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9</a:t>
            </a:fld>
            <a:endParaRPr lang="en-US" dirty="0"/>
          </a:p>
        </p:txBody>
      </p:sp>
      <p:sp>
        <p:nvSpPr>
          <p:cNvPr id="5" name="Footer Placeholder 4"/>
          <p:cNvSpPr>
            <a:spLocks noGrp="1"/>
          </p:cNvSpPr>
          <p:nvPr>
            <p:ph type="ftr" sz="quarter" idx="11"/>
          </p:nvPr>
        </p:nvSpPr>
        <p:spPr/>
        <p:txBody>
          <a:bodyPr/>
          <a:lstStyle/>
          <a:p>
            <a:pPr>
              <a:defRPr/>
            </a:pPr>
            <a:r>
              <a:rPr lang="en-US" smtClean="0"/>
              <a:t>Presentation title - edit in Header and Footer</a:t>
            </a:r>
            <a:endParaRPr lang="en-US"/>
          </a:p>
        </p:txBody>
      </p:sp>
      <p:sp>
        <p:nvSpPr>
          <p:cNvPr id="6" name="TextBox 5"/>
          <p:cNvSpPr txBox="1"/>
          <p:nvPr/>
        </p:nvSpPr>
        <p:spPr>
          <a:xfrm>
            <a:off x="755576" y="2492896"/>
            <a:ext cx="7848872" cy="2677656"/>
          </a:xfrm>
          <a:prstGeom prst="rect">
            <a:avLst/>
          </a:prstGeom>
          <a:noFill/>
        </p:spPr>
        <p:txBody>
          <a:bodyPr wrap="square" rtlCol="0">
            <a:spAutoFit/>
          </a:bodyPr>
          <a:lstStyle/>
          <a:p>
            <a:r>
              <a:rPr lang="en-GB" i="1" dirty="0"/>
              <a:t>When we think of the major threats to our national security, the first to come to mind are nuclear proliferation, rogue states and global terrorism. But another kind of threat lurks beyond our shores, one from nature, not humans - an avian flu pandemic</a:t>
            </a:r>
            <a:r>
              <a:rPr lang="en-GB" i="1" dirty="0" smtClean="0"/>
              <a:t>.</a:t>
            </a:r>
          </a:p>
          <a:p>
            <a:endParaRPr lang="en-GB" i="1" dirty="0"/>
          </a:p>
          <a:p>
            <a:r>
              <a:rPr lang="en-GB" dirty="0"/>
              <a:t>―Barack Obama</a:t>
            </a:r>
          </a:p>
        </p:txBody>
      </p:sp>
    </p:spTree>
    <p:extLst>
      <p:ext uri="{BB962C8B-B14F-4D97-AF65-F5344CB8AC3E}">
        <p14:creationId xmlns:p14="http://schemas.microsoft.com/office/powerpoint/2010/main" val="1443475743"/>
      </p:ext>
    </p:extLst>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2" ma:contentTypeDescription="Create a new document." ma:contentTypeScope="" ma:versionID="90abed70ebe52a91dc341b84b028ecb3">
  <xsd:schema xmlns:xsd="http://www.w3.org/2001/XMLSchema" xmlns:xs="http://www.w3.org/2001/XMLSchema" xmlns:p="http://schemas.microsoft.com/office/2006/metadata/properties" xmlns:ns1="http://schemas.microsoft.com/sharepoint/v3" targetNamespace="http://schemas.microsoft.com/office/2006/metadata/properties" ma:root="true" ma:fieldsID="814c3b335b53ce6b9a41890f168eae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1BBDFF-5ECF-495E-86FC-23E1884FDE9C}">
  <ds:schemaRefs>
    <ds:schemaRef ds:uri="http://purl.org/dc/terms/"/>
    <ds:schemaRef ds:uri="http://purl.org/dc/elements/1.1/"/>
    <ds:schemaRef ds:uri="http://schemas.microsoft.com/office/2006/documentManagement/types"/>
    <ds:schemaRef ds:uri="http://www.w3.org/XML/1998/namespace"/>
    <ds:schemaRef ds:uri="http://schemas.microsoft.com/sharepoint/v3"/>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97CB78DA-7414-44EA-86FA-F15B09C5DC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FFC1EF-2F95-41EE-85F1-7793D3E38D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1371</TotalTime>
  <Words>344</Words>
  <Application>Microsoft Office PowerPoint</Application>
  <PresentationFormat>On-screen Show (4:3)</PresentationFormat>
  <Paragraphs>51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ヒラギノ角ゴ Pro W3</vt:lpstr>
      <vt:lpstr>Office Theme</vt:lpstr>
      <vt:lpstr>PHE’s Role and Experience in the Public Health Response to Terrorist Attacks</vt:lpstr>
      <vt:lpstr>March 2017: Westminster attack</vt:lpstr>
      <vt:lpstr>May 2017: Manchester Arena</vt:lpstr>
      <vt:lpstr>June 2017: London Bridge attack  </vt:lpstr>
      <vt:lpstr>June 2017: Finsbury Park attack</vt:lpstr>
      <vt:lpstr>September 2017: Parson’s Green tube attack</vt:lpstr>
      <vt:lpstr>Grenfell Tower</vt:lpstr>
      <vt:lpstr>Examples of specific roles taken by PHE in Manchester &amp; London incidents</vt:lpstr>
      <vt:lpstr>Conclusion</vt:lpstr>
    </vt:vector>
  </TitlesOfParts>
  <Company>Cabinet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Gent</dc:creator>
  <cp:lastModifiedBy>Paul Cosford</cp:lastModifiedBy>
  <cp:revision>133</cp:revision>
  <dcterms:created xsi:type="dcterms:W3CDTF">2012-10-10T09:02:29Z</dcterms:created>
  <dcterms:modified xsi:type="dcterms:W3CDTF">2017-10-19T15:26:51Z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ies>
</file>