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4.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535" r:id="rId2"/>
    <p:sldId id="536" r:id="rId3"/>
    <p:sldId id="537" r:id="rId4"/>
    <p:sldId id="361" r:id="rId5"/>
    <p:sldId id="539" r:id="rId6"/>
    <p:sldId id="540" r:id="rId7"/>
    <p:sldId id="541" r:id="rId8"/>
    <p:sldId id="524" r:id="rId9"/>
    <p:sldId id="525" r:id="rId10"/>
    <p:sldId id="368" r:id="rId11"/>
    <p:sldId id="359" r:id="rId12"/>
    <p:sldId id="542" r:id="rId13"/>
    <p:sldId id="468" r:id="rId14"/>
    <p:sldId id="470" r:id="rId15"/>
    <p:sldId id="472" r:id="rId16"/>
    <p:sldId id="545" r:id="rId17"/>
    <p:sldId id="497" r:id="rId18"/>
    <p:sldId id="499" r:id="rId19"/>
    <p:sldId id="534" r:id="rId20"/>
    <p:sldId id="500" r:id="rId21"/>
    <p:sldId id="506" r:id="rId22"/>
    <p:sldId id="544" r:id="rId23"/>
    <p:sldId id="426" r:id="rId24"/>
    <p:sldId id="427" r:id="rId25"/>
    <p:sldId id="546" r:id="rId26"/>
    <p:sldId id="463" r:id="rId2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bir Madhi" initials="SM" lastIdx="83" clrIdx="0">
    <p:extLst/>
  </p:cmAuthor>
  <p:cmAuthor id="2" name="Richard" initials="R" lastIdx="68"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6A60"/>
    <a:srgbClr val="005878"/>
    <a:srgbClr val="00B0F0"/>
    <a:srgbClr val="E6E6E6"/>
    <a:srgbClr val="B4DE86"/>
    <a:srgbClr val="99CC00"/>
    <a:srgbClr val="711009"/>
    <a:srgbClr val="35A55A"/>
    <a:srgbClr val="FF66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9543" autoAdjust="0"/>
  </p:normalViewPr>
  <p:slideViewPr>
    <p:cSldViewPr snapToGrid="0">
      <p:cViewPr varScale="1">
        <p:scale>
          <a:sx n="70" d="100"/>
          <a:sy n="70" d="100"/>
        </p:scale>
        <p:origin x="536" y="56"/>
      </p:cViewPr>
      <p:guideLst>
        <p:guide orient="horz" pos="2160"/>
        <p:guide pos="3840"/>
      </p:guideLst>
    </p:cSldViewPr>
  </p:slideViewPr>
  <p:notesTextViewPr>
    <p:cViewPr>
      <p:scale>
        <a:sx n="1" d="1"/>
        <a:sy n="1" d="1"/>
      </p:scale>
      <p:origin x="0" y="0"/>
    </p:cViewPr>
  </p:notesTextViewPr>
  <p:sorterViewPr>
    <p:cViewPr>
      <p:scale>
        <a:sx n="55" d="100"/>
        <a:sy n="55"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2" Type="http://schemas.openxmlformats.org/officeDocument/2006/relationships/oleObject" Target="file:///C:\Users\shabirm\Desktop\Documents\Presentations\Copy%20of%20Liu%20Lancet%202014%20-%20South%20Africa%201-59%20month%20Cause%20of%20Death.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shabirm\Desktop\Documents\Presentations\Copy%20of%20Liu%20Lancet%202014%20-%20South%20Africa%201-59%20month%20Cause%20of%20Death.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Sheet1!$B$38</c:f>
              <c:strCache>
                <c:ptCount val="1"/>
                <c:pt idx="0">
                  <c:v>Overall</c:v>
                </c:pt>
              </c:strCache>
            </c:strRef>
          </c:tx>
          <c:cat>
            <c:numRef>
              <c:f>Sheet1!$A$39:$A$52</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Sheet1!$B$39:$B$52</c:f>
              <c:numCache>
                <c:formatCode>General</c:formatCode>
                <c:ptCount val="14"/>
                <c:pt idx="0">
                  <c:v>74753</c:v>
                </c:pt>
                <c:pt idx="1">
                  <c:v>78815</c:v>
                </c:pt>
                <c:pt idx="2">
                  <c:v>83232</c:v>
                </c:pt>
                <c:pt idx="3">
                  <c:v>86681</c:v>
                </c:pt>
                <c:pt idx="4">
                  <c:v>88904</c:v>
                </c:pt>
                <c:pt idx="5">
                  <c:v>89428</c:v>
                </c:pt>
                <c:pt idx="6">
                  <c:v>88384</c:v>
                </c:pt>
                <c:pt idx="7">
                  <c:v>85050</c:v>
                </c:pt>
                <c:pt idx="8">
                  <c:v>81407</c:v>
                </c:pt>
                <c:pt idx="9">
                  <c:v>74851</c:v>
                </c:pt>
                <c:pt idx="10">
                  <c:v>64830</c:v>
                </c:pt>
                <c:pt idx="11">
                  <c:v>54837</c:v>
                </c:pt>
                <c:pt idx="12">
                  <c:v>49715</c:v>
                </c:pt>
                <c:pt idx="13">
                  <c:v>47409</c:v>
                </c:pt>
              </c:numCache>
            </c:numRef>
          </c:val>
          <c:smooth val="0"/>
          <c:extLst>
            <c:ext xmlns:c16="http://schemas.microsoft.com/office/drawing/2014/chart" uri="{C3380CC4-5D6E-409C-BE32-E72D297353CC}">
              <c16:uniqueId val="{00000000-705F-4039-97EB-A953FDE01EC8}"/>
            </c:ext>
          </c:extLst>
        </c:ser>
        <c:ser>
          <c:idx val="1"/>
          <c:order val="1"/>
          <c:tx>
            <c:strRef>
              <c:f>Sheet1!$C$38</c:f>
              <c:strCache>
                <c:ptCount val="1"/>
                <c:pt idx="0">
                  <c:v>All Causes 1-59 months</c:v>
                </c:pt>
              </c:strCache>
            </c:strRef>
          </c:tx>
          <c:cat>
            <c:numRef>
              <c:f>Sheet1!$A$39:$A$52</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Sheet1!$C$39:$C$52</c:f>
              <c:numCache>
                <c:formatCode>General</c:formatCode>
                <c:ptCount val="14"/>
                <c:pt idx="0">
                  <c:v>56687</c:v>
                </c:pt>
                <c:pt idx="1">
                  <c:v>60471</c:v>
                </c:pt>
                <c:pt idx="2">
                  <c:v>64451</c:v>
                </c:pt>
                <c:pt idx="3">
                  <c:v>67370</c:v>
                </c:pt>
                <c:pt idx="4">
                  <c:v>69311</c:v>
                </c:pt>
                <c:pt idx="5">
                  <c:v>69676</c:v>
                </c:pt>
                <c:pt idx="6">
                  <c:v>68583</c:v>
                </c:pt>
                <c:pt idx="7">
                  <c:v>65076</c:v>
                </c:pt>
                <c:pt idx="8">
                  <c:v>61388</c:v>
                </c:pt>
                <c:pt idx="9">
                  <c:v>55500</c:v>
                </c:pt>
                <c:pt idx="10">
                  <c:v>46694</c:v>
                </c:pt>
                <c:pt idx="11">
                  <c:v>37461</c:v>
                </c:pt>
                <c:pt idx="12">
                  <c:v>33271</c:v>
                </c:pt>
                <c:pt idx="13">
                  <c:v>31722</c:v>
                </c:pt>
              </c:numCache>
            </c:numRef>
          </c:val>
          <c:smooth val="0"/>
          <c:extLst>
            <c:ext xmlns:c16="http://schemas.microsoft.com/office/drawing/2014/chart" uri="{C3380CC4-5D6E-409C-BE32-E72D297353CC}">
              <c16:uniqueId val="{00000001-705F-4039-97EB-A953FDE01EC8}"/>
            </c:ext>
          </c:extLst>
        </c:ser>
        <c:ser>
          <c:idx val="2"/>
          <c:order val="2"/>
          <c:tx>
            <c:strRef>
              <c:f>Sheet1!$D$38</c:f>
              <c:strCache>
                <c:ptCount val="1"/>
                <c:pt idx="0">
                  <c:v>Neonates- All cause</c:v>
                </c:pt>
              </c:strCache>
            </c:strRef>
          </c:tx>
          <c:cat>
            <c:numRef>
              <c:f>Sheet1!$A$39:$A$52</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Sheet1!$D$39:$D$52</c:f>
              <c:numCache>
                <c:formatCode>General</c:formatCode>
                <c:ptCount val="14"/>
                <c:pt idx="0">
                  <c:v>18066</c:v>
                </c:pt>
                <c:pt idx="1">
                  <c:v>18344</c:v>
                </c:pt>
                <c:pt idx="2">
                  <c:v>18781</c:v>
                </c:pt>
                <c:pt idx="3">
                  <c:v>19311</c:v>
                </c:pt>
                <c:pt idx="4">
                  <c:v>19593</c:v>
                </c:pt>
                <c:pt idx="5">
                  <c:v>19752</c:v>
                </c:pt>
                <c:pt idx="6">
                  <c:v>19801</c:v>
                </c:pt>
                <c:pt idx="7">
                  <c:v>19974</c:v>
                </c:pt>
                <c:pt idx="8">
                  <c:v>20019</c:v>
                </c:pt>
                <c:pt idx="9">
                  <c:v>19351</c:v>
                </c:pt>
                <c:pt idx="10">
                  <c:v>18136</c:v>
                </c:pt>
                <c:pt idx="11">
                  <c:v>17376</c:v>
                </c:pt>
                <c:pt idx="12">
                  <c:v>16444</c:v>
                </c:pt>
                <c:pt idx="13">
                  <c:v>15687</c:v>
                </c:pt>
              </c:numCache>
            </c:numRef>
          </c:val>
          <c:smooth val="0"/>
          <c:extLst>
            <c:ext xmlns:c16="http://schemas.microsoft.com/office/drawing/2014/chart" uri="{C3380CC4-5D6E-409C-BE32-E72D297353CC}">
              <c16:uniqueId val="{00000002-705F-4039-97EB-A953FDE01EC8}"/>
            </c:ext>
          </c:extLst>
        </c:ser>
        <c:dLbls>
          <c:showLegendKey val="0"/>
          <c:showVal val="0"/>
          <c:showCatName val="0"/>
          <c:showSerName val="0"/>
          <c:showPercent val="0"/>
          <c:showBubbleSize val="0"/>
        </c:dLbls>
        <c:marker val="1"/>
        <c:smooth val="0"/>
        <c:axId val="163032064"/>
        <c:axId val="163037952"/>
      </c:lineChart>
      <c:catAx>
        <c:axId val="163032064"/>
        <c:scaling>
          <c:orientation val="minMax"/>
        </c:scaling>
        <c:delete val="0"/>
        <c:axPos val="b"/>
        <c:numFmt formatCode="General" sourceLinked="1"/>
        <c:majorTickMark val="out"/>
        <c:minorTickMark val="none"/>
        <c:tickLblPos val="nextTo"/>
        <c:txPr>
          <a:bodyPr/>
          <a:lstStyle/>
          <a:p>
            <a:pPr>
              <a:defRPr sz="1800" b="1"/>
            </a:pPr>
            <a:endParaRPr lang="en-US"/>
          </a:p>
        </c:txPr>
        <c:crossAx val="163037952"/>
        <c:crosses val="autoZero"/>
        <c:auto val="1"/>
        <c:lblAlgn val="ctr"/>
        <c:lblOffset val="100"/>
        <c:noMultiLvlLbl val="0"/>
      </c:catAx>
      <c:valAx>
        <c:axId val="163037952"/>
        <c:scaling>
          <c:orientation val="minMax"/>
        </c:scaling>
        <c:delete val="0"/>
        <c:axPos val="l"/>
        <c:majorGridlines/>
        <c:title>
          <c:tx>
            <c:rich>
              <a:bodyPr rot="-5400000" vert="horz"/>
              <a:lstStyle/>
              <a:p>
                <a:pPr>
                  <a:defRPr sz="1600"/>
                </a:pPr>
                <a:r>
                  <a:rPr lang="en-US" sz="1600"/>
                  <a:t>Deaths per annum</a:t>
                </a:r>
              </a:p>
            </c:rich>
          </c:tx>
          <c:overlay val="0"/>
        </c:title>
        <c:numFmt formatCode="General" sourceLinked="1"/>
        <c:majorTickMark val="out"/>
        <c:minorTickMark val="none"/>
        <c:tickLblPos val="nextTo"/>
        <c:txPr>
          <a:bodyPr/>
          <a:lstStyle/>
          <a:p>
            <a:pPr>
              <a:defRPr sz="1800"/>
            </a:pPr>
            <a:endParaRPr lang="en-US"/>
          </a:p>
        </c:txPr>
        <c:crossAx val="163032064"/>
        <c:crosses val="autoZero"/>
        <c:crossBetween val="between"/>
      </c:valAx>
    </c:plotArea>
    <c:legend>
      <c:legendPos val="t"/>
      <c:overlay val="0"/>
      <c:txPr>
        <a:bodyPr/>
        <a:lstStyle/>
        <a:p>
          <a:pPr>
            <a:defRPr sz="1800" b="1"/>
          </a:pPr>
          <a:endParaRPr lang="en-US"/>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2731869680517421"/>
          <c:y val="0.21015434105751857"/>
          <c:w val="0.8520727453382656"/>
          <c:h val="0.57585298823784825"/>
        </c:manualLayout>
      </c:layout>
      <c:lineChart>
        <c:grouping val="standard"/>
        <c:varyColors val="0"/>
        <c:ser>
          <c:idx val="0"/>
          <c:order val="0"/>
          <c:tx>
            <c:strRef>
              <c:f>Sheet1!$B$1</c:f>
              <c:strCache>
                <c:ptCount val="1"/>
                <c:pt idx="0">
                  <c:v>Pneumonia</c:v>
                </c:pt>
              </c:strCache>
            </c:strRef>
          </c:tx>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Sheet1!$B$2:$B$15</c:f>
              <c:numCache>
                <c:formatCode>General</c:formatCode>
                <c:ptCount val="14"/>
                <c:pt idx="0">
                  <c:v>1475</c:v>
                </c:pt>
                <c:pt idx="1">
                  <c:v>1496</c:v>
                </c:pt>
                <c:pt idx="2">
                  <c:v>1531</c:v>
                </c:pt>
                <c:pt idx="3">
                  <c:v>1575</c:v>
                </c:pt>
                <c:pt idx="4">
                  <c:v>1598</c:v>
                </c:pt>
                <c:pt idx="5">
                  <c:v>1611</c:v>
                </c:pt>
                <c:pt idx="6">
                  <c:v>1615</c:v>
                </c:pt>
                <c:pt idx="7">
                  <c:v>1786</c:v>
                </c:pt>
                <c:pt idx="8">
                  <c:v>1631</c:v>
                </c:pt>
                <c:pt idx="9">
                  <c:v>1438</c:v>
                </c:pt>
                <c:pt idx="10">
                  <c:v>1347</c:v>
                </c:pt>
                <c:pt idx="11">
                  <c:v>1291</c:v>
                </c:pt>
                <c:pt idx="12">
                  <c:v>1222</c:v>
                </c:pt>
                <c:pt idx="13">
                  <c:v>1166</c:v>
                </c:pt>
              </c:numCache>
            </c:numRef>
          </c:val>
          <c:smooth val="0"/>
          <c:extLst>
            <c:ext xmlns:c16="http://schemas.microsoft.com/office/drawing/2014/chart" uri="{C3380CC4-5D6E-409C-BE32-E72D297353CC}">
              <c16:uniqueId val="{00000000-C137-403F-8477-9F8DE792F6C2}"/>
            </c:ext>
          </c:extLst>
        </c:ser>
        <c:ser>
          <c:idx val="1"/>
          <c:order val="1"/>
          <c:tx>
            <c:strRef>
              <c:f>Sheet1!$C$1</c:f>
              <c:strCache>
                <c:ptCount val="1"/>
                <c:pt idx="0">
                  <c:v>Preterm birth</c:v>
                </c:pt>
              </c:strCache>
            </c:strRef>
          </c:tx>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Sheet1!$C$2:$C$15</c:f>
              <c:numCache>
                <c:formatCode>General</c:formatCode>
                <c:ptCount val="14"/>
                <c:pt idx="0">
                  <c:v>6667</c:v>
                </c:pt>
                <c:pt idx="1">
                  <c:v>6762</c:v>
                </c:pt>
                <c:pt idx="2">
                  <c:v>6924</c:v>
                </c:pt>
                <c:pt idx="3">
                  <c:v>7119</c:v>
                </c:pt>
                <c:pt idx="4">
                  <c:v>7223</c:v>
                </c:pt>
                <c:pt idx="5">
                  <c:v>7282</c:v>
                </c:pt>
                <c:pt idx="6">
                  <c:v>7300</c:v>
                </c:pt>
                <c:pt idx="7">
                  <c:v>7324</c:v>
                </c:pt>
                <c:pt idx="8">
                  <c:v>7057</c:v>
                </c:pt>
                <c:pt idx="9">
                  <c:v>6537</c:v>
                </c:pt>
                <c:pt idx="10">
                  <c:v>6126</c:v>
                </c:pt>
                <c:pt idx="11">
                  <c:v>5869</c:v>
                </c:pt>
                <c:pt idx="12">
                  <c:v>5555</c:v>
                </c:pt>
                <c:pt idx="13">
                  <c:v>5299</c:v>
                </c:pt>
              </c:numCache>
            </c:numRef>
          </c:val>
          <c:smooth val="0"/>
          <c:extLst>
            <c:ext xmlns:c16="http://schemas.microsoft.com/office/drawing/2014/chart" uri="{C3380CC4-5D6E-409C-BE32-E72D297353CC}">
              <c16:uniqueId val="{00000001-C137-403F-8477-9F8DE792F6C2}"/>
            </c:ext>
          </c:extLst>
        </c:ser>
        <c:ser>
          <c:idx val="2"/>
          <c:order val="2"/>
          <c:tx>
            <c:strRef>
              <c:f>Sheet1!$D$1</c:f>
              <c:strCache>
                <c:ptCount val="1"/>
                <c:pt idx="0">
                  <c:v>Intrapartum events</c:v>
                </c:pt>
              </c:strCache>
            </c:strRef>
          </c:tx>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Sheet1!$D$2:$D$15</c:f>
              <c:numCache>
                <c:formatCode>General</c:formatCode>
                <c:ptCount val="14"/>
                <c:pt idx="0">
                  <c:v>4051</c:v>
                </c:pt>
                <c:pt idx="1">
                  <c:v>4109</c:v>
                </c:pt>
                <c:pt idx="2">
                  <c:v>4206</c:v>
                </c:pt>
                <c:pt idx="3">
                  <c:v>4325</c:v>
                </c:pt>
                <c:pt idx="4">
                  <c:v>4388</c:v>
                </c:pt>
                <c:pt idx="5">
                  <c:v>4424</c:v>
                </c:pt>
                <c:pt idx="6">
                  <c:v>4435</c:v>
                </c:pt>
                <c:pt idx="7">
                  <c:v>4244</c:v>
                </c:pt>
                <c:pt idx="8">
                  <c:v>4516</c:v>
                </c:pt>
                <c:pt idx="9">
                  <c:v>4626</c:v>
                </c:pt>
                <c:pt idx="10">
                  <c:v>4336</c:v>
                </c:pt>
                <c:pt idx="11">
                  <c:v>4154</c:v>
                </c:pt>
                <c:pt idx="12">
                  <c:v>3931</c:v>
                </c:pt>
                <c:pt idx="13">
                  <c:v>3750</c:v>
                </c:pt>
              </c:numCache>
            </c:numRef>
          </c:val>
          <c:smooth val="0"/>
          <c:extLst>
            <c:ext xmlns:c16="http://schemas.microsoft.com/office/drawing/2014/chart" uri="{C3380CC4-5D6E-409C-BE32-E72D297353CC}">
              <c16:uniqueId val="{00000002-C137-403F-8477-9F8DE792F6C2}"/>
            </c:ext>
          </c:extLst>
        </c:ser>
        <c:ser>
          <c:idx val="3"/>
          <c:order val="3"/>
          <c:tx>
            <c:strRef>
              <c:f>Sheet1!$E$1</c:f>
              <c:strCache>
                <c:ptCount val="1"/>
                <c:pt idx="0">
                  <c:v>Sepsis/Meningitis</c:v>
                </c:pt>
              </c:strCache>
            </c:strRef>
          </c:tx>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Sheet1!$E$2:$E$15</c:f>
              <c:numCache>
                <c:formatCode>General</c:formatCode>
                <c:ptCount val="14"/>
                <c:pt idx="0">
                  <c:v>2193</c:v>
                </c:pt>
                <c:pt idx="1">
                  <c:v>2225</c:v>
                </c:pt>
                <c:pt idx="2">
                  <c:v>2278</c:v>
                </c:pt>
                <c:pt idx="3">
                  <c:v>2342</c:v>
                </c:pt>
                <c:pt idx="4">
                  <c:v>2376</c:v>
                </c:pt>
                <c:pt idx="5">
                  <c:v>2395</c:v>
                </c:pt>
                <c:pt idx="6">
                  <c:v>2401</c:v>
                </c:pt>
                <c:pt idx="7">
                  <c:v>2918</c:v>
                </c:pt>
                <c:pt idx="8">
                  <c:v>2719</c:v>
                </c:pt>
                <c:pt idx="9">
                  <c:v>2449</c:v>
                </c:pt>
                <c:pt idx="10">
                  <c:v>2295</c:v>
                </c:pt>
                <c:pt idx="11">
                  <c:v>2199</c:v>
                </c:pt>
                <c:pt idx="12">
                  <c:v>2081</c:v>
                </c:pt>
                <c:pt idx="13">
                  <c:v>1985</c:v>
                </c:pt>
              </c:numCache>
            </c:numRef>
          </c:val>
          <c:smooth val="0"/>
          <c:extLst>
            <c:ext xmlns:c16="http://schemas.microsoft.com/office/drawing/2014/chart" uri="{C3380CC4-5D6E-409C-BE32-E72D297353CC}">
              <c16:uniqueId val="{00000003-C137-403F-8477-9F8DE792F6C2}"/>
            </c:ext>
          </c:extLst>
        </c:ser>
        <c:ser>
          <c:idx val="4"/>
          <c:order val="4"/>
          <c:tx>
            <c:strRef>
              <c:f>Sheet1!$F$1</c:f>
              <c:strCache>
                <c:ptCount val="1"/>
                <c:pt idx="0">
                  <c:v>Other</c:v>
                </c:pt>
              </c:strCache>
            </c:strRef>
          </c:tx>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Sheet1!$F$2:$F$15</c:f>
              <c:numCache>
                <c:formatCode>General</c:formatCode>
                <c:ptCount val="14"/>
                <c:pt idx="0">
                  <c:v>2707</c:v>
                </c:pt>
                <c:pt idx="1">
                  <c:v>2746</c:v>
                </c:pt>
                <c:pt idx="2">
                  <c:v>2811</c:v>
                </c:pt>
                <c:pt idx="3">
                  <c:v>2890</c:v>
                </c:pt>
                <c:pt idx="4">
                  <c:v>2933</c:v>
                </c:pt>
                <c:pt idx="5">
                  <c:v>2956</c:v>
                </c:pt>
                <c:pt idx="6">
                  <c:v>2964</c:v>
                </c:pt>
                <c:pt idx="7">
                  <c:v>2502</c:v>
                </c:pt>
                <c:pt idx="8">
                  <c:v>2845</c:v>
                </c:pt>
                <c:pt idx="9">
                  <c:v>3048</c:v>
                </c:pt>
                <c:pt idx="10">
                  <c:v>2857</c:v>
                </c:pt>
                <c:pt idx="11">
                  <c:v>2737</c:v>
                </c:pt>
                <c:pt idx="12">
                  <c:v>2590</c:v>
                </c:pt>
                <c:pt idx="13">
                  <c:v>2471</c:v>
                </c:pt>
              </c:numCache>
            </c:numRef>
          </c:val>
          <c:smooth val="0"/>
          <c:extLst>
            <c:ext xmlns:c16="http://schemas.microsoft.com/office/drawing/2014/chart" uri="{C3380CC4-5D6E-409C-BE32-E72D297353CC}">
              <c16:uniqueId val="{00000004-C137-403F-8477-9F8DE792F6C2}"/>
            </c:ext>
          </c:extLst>
        </c:ser>
        <c:ser>
          <c:idx val="5"/>
          <c:order val="5"/>
          <c:tx>
            <c:strRef>
              <c:f>Sheet1!$G$1</c:f>
              <c:strCache>
                <c:ptCount val="1"/>
                <c:pt idx="0">
                  <c:v>Congenital abnormalities</c:v>
                </c:pt>
              </c:strCache>
            </c:strRef>
          </c:tx>
          <c:cat>
            <c:numRef>
              <c:f>Sheet1!$A$2:$A$15</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Sheet1!$G$2:$G$15</c:f>
              <c:numCache>
                <c:formatCode>General</c:formatCode>
                <c:ptCount val="14"/>
                <c:pt idx="0">
                  <c:v>993</c:v>
                </c:pt>
                <c:pt idx="1">
                  <c:v>1007</c:v>
                </c:pt>
                <c:pt idx="2">
                  <c:v>1030</c:v>
                </c:pt>
                <c:pt idx="3">
                  <c:v>1060</c:v>
                </c:pt>
                <c:pt idx="4">
                  <c:v>1075</c:v>
                </c:pt>
                <c:pt idx="5">
                  <c:v>1084</c:v>
                </c:pt>
                <c:pt idx="6">
                  <c:v>1087</c:v>
                </c:pt>
                <c:pt idx="7">
                  <c:v>1199</c:v>
                </c:pt>
                <c:pt idx="8">
                  <c:v>1251</c:v>
                </c:pt>
                <c:pt idx="9">
                  <c:v>1253</c:v>
                </c:pt>
                <c:pt idx="10">
                  <c:v>1175</c:v>
                </c:pt>
                <c:pt idx="11">
                  <c:v>1125</c:v>
                </c:pt>
                <c:pt idx="12">
                  <c:v>1065</c:v>
                </c:pt>
                <c:pt idx="13">
                  <c:v>1016</c:v>
                </c:pt>
              </c:numCache>
            </c:numRef>
          </c:val>
          <c:smooth val="0"/>
          <c:extLst>
            <c:ext xmlns:c16="http://schemas.microsoft.com/office/drawing/2014/chart" uri="{C3380CC4-5D6E-409C-BE32-E72D297353CC}">
              <c16:uniqueId val="{00000005-C137-403F-8477-9F8DE792F6C2}"/>
            </c:ext>
          </c:extLst>
        </c:ser>
        <c:dLbls>
          <c:showLegendKey val="0"/>
          <c:showVal val="0"/>
          <c:showCatName val="0"/>
          <c:showSerName val="0"/>
          <c:showPercent val="0"/>
          <c:showBubbleSize val="0"/>
        </c:dLbls>
        <c:marker val="1"/>
        <c:smooth val="0"/>
        <c:axId val="163067776"/>
        <c:axId val="163086336"/>
      </c:lineChart>
      <c:catAx>
        <c:axId val="163067776"/>
        <c:scaling>
          <c:orientation val="minMax"/>
        </c:scaling>
        <c:delete val="0"/>
        <c:axPos val="b"/>
        <c:title>
          <c:tx>
            <c:rich>
              <a:bodyPr/>
              <a:lstStyle/>
              <a:p>
                <a:pPr>
                  <a:defRPr sz="1600"/>
                </a:pPr>
                <a:r>
                  <a:rPr lang="en-US" sz="1600"/>
                  <a:t>Year</a:t>
                </a:r>
              </a:p>
            </c:rich>
          </c:tx>
          <c:overlay val="0"/>
        </c:title>
        <c:numFmt formatCode="General" sourceLinked="1"/>
        <c:majorTickMark val="out"/>
        <c:minorTickMark val="none"/>
        <c:tickLblPos val="nextTo"/>
        <c:txPr>
          <a:bodyPr/>
          <a:lstStyle/>
          <a:p>
            <a:pPr>
              <a:defRPr sz="1600"/>
            </a:pPr>
            <a:endParaRPr lang="en-US"/>
          </a:p>
        </c:txPr>
        <c:crossAx val="163086336"/>
        <c:crosses val="autoZero"/>
        <c:auto val="1"/>
        <c:lblAlgn val="ctr"/>
        <c:lblOffset val="100"/>
        <c:noMultiLvlLbl val="0"/>
      </c:catAx>
      <c:valAx>
        <c:axId val="163086336"/>
        <c:scaling>
          <c:orientation val="minMax"/>
        </c:scaling>
        <c:delete val="0"/>
        <c:axPos val="l"/>
        <c:majorGridlines/>
        <c:title>
          <c:tx>
            <c:rich>
              <a:bodyPr rot="-5400000" vert="horz"/>
              <a:lstStyle/>
              <a:p>
                <a:pPr>
                  <a:defRPr sz="1600"/>
                </a:pPr>
                <a:r>
                  <a:rPr lang="en-US" sz="1600" dirty="0"/>
                  <a:t>Deaths per </a:t>
                </a:r>
                <a:r>
                  <a:rPr lang="en-US" sz="1600" dirty="0" smtClean="0"/>
                  <a:t>annum</a:t>
                </a:r>
                <a:endParaRPr lang="en-US" sz="1600" dirty="0"/>
              </a:p>
            </c:rich>
          </c:tx>
          <c:overlay val="0"/>
        </c:title>
        <c:numFmt formatCode="General" sourceLinked="1"/>
        <c:majorTickMark val="out"/>
        <c:minorTickMark val="none"/>
        <c:tickLblPos val="nextTo"/>
        <c:txPr>
          <a:bodyPr/>
          <a:lstStyle/>
          <a:p>
            <a:pPr>
              <a:defRPr sz="1600"/>
            </a:pPr>
            <a:endParaRPr lang="en-US"/>
          </a:p>
        </c:txPr>
        <c:crossAx val="163067776"/>
        <c:crosses val="autoZero"/>
        <c:crossBetween val="between"/>
      </c:valAx>
    </c:plotArea>
    <c:legend>
      <c:legendPos val="t"/>
      <c:layout>
        <c:manualLayout>
          <c:xMode val="edge"/>
          <c:yMode val="edge"/>
          <c:x val="0.1974497065683381"/>
          <c:y val="0"/>
          <c:w val="0.60510046203862455"/>
          <c:h val="0.19752148322726973"/>
        </c:manualLayout>
      </c:layout>
      <c:overlay val="0"/>
      <c:txPr>
        <a:bodyPr/>
        <a:lstStyle/>
        <a:p>
          <a:pPr>
            <a:defRPr sz="1600" b="1"/>
          </a:pPr>
          <a:endParaRPr lang="en-US"/>
        </a:p>
      </c:txPr>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explosion val="2"/>
          <c:dPt>
            <c:idx val="0"/>
            <c:bubble3D val="0"/>
            <c:spPr>
              <a:solidFill>
                <a:srgbClr val="99CC00"/>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6-CB60-46B2-A81D-61AEFFD7A6D9}"/>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CB60-46B2-A81D-61AEFFD7A6D9}"/>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D-CB60-46B2-A81D-61AEFFD7A6D9}"/>
              </c:ext>
            </c:extLst>
          </c:dPt>
          <c:dPt>
            <c:idx val="3"/>
            <c:bubble3D val="0"/>
            <c:spPr>
              <a:solidFill>
                <a:srgbClr val="711009"/>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A-CB60-46B2-A81D-61AEFFD7A6D9}"/>
              </c:ext>
            </c:extLst>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8-CB60-46B2-A81D-61AEFFD7A6D9}"/>
              </c:ext>
            </c:extLst>
          </c:dPt>
          <c:dPt>
            <c:idx val="5"/>
            <c:bubble3D val="0"/>
            <c:spPr>
              <a:solidFill>
                <a:schemeClr val="accent6"/>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C-CB60-46B2-A81D-61AEFFD7A6D9}"/>
              </c:ext>
            </c:extLst>
          </c:dPt>
          <c:dPt>
            <c:idx val="6"/>
            <c:bubble3D val="0"/>
            <c:spPr>
              <a:solidFill>
                <a:schemeClr val="accent1">
                  <a:lumMod val="60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B-CB60-46B2-A81D-61AEFFD7A6D9}"/>
              </c:ext>
            </c:extLst>
          </c:dPt>
          <c:dPt>
            <c:idx val="7"/>
            <c:bubble3D val="0"/>
            <c:spPr>
              <a:solidFill>
                <a:srgbClr val="35A55A"/>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9-CB60-46B2-A81D-61AEFFD7A6D9}"/>
              </c:ext>
            </c:extLst>
          </c:dPt>
          <c:dPt>
            <c:idx val="8"/>
            <c:bubble3D val="0"/>
            <c:spPr>
              <a:solidFill>
                <a:srgbClr val="FFC000"/>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CB60-46B2-A81D-61AEFFD7A6D9}"/>
              </c:ext>
            </c:extLst>
          </c:dPt>
          <c:dPt>
            <c:idx val="9"/>
            <c:bubble3D val="0"/>
            <c:spPr>
              <a:solidFill>
                <a:srgbClr val="F26A60"/>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4-CB60-46B2-A81D-61AEFFD7A6D9}"/>
              </c:ext>
            </c:extLst>
          </c:dPt>
          <c:dPt>
            <c:idx val="10"/>
            <c:bubble3D val="0"/>
            <c:spPr>
              <a:solidFill>
                <a:srgbClr val="FF66FF"/>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CB60-46B2-A81D-61AEFFD7A6D9}"/>
              </c:ext>
            </c:extLst>
          </c:dPt>
          <c:dPt>
            <c:idx val="11"/>
            <c:bubble3D val="0"/>
            <c:spPr>
              <a:solidFill>
                <a:schemeClr val="accent6">
                  <a:lumMod val="60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2-CB60-46B2-A81D-61AEFFD7A6D9}"/>
              </c:ext>
            </c:extLst>
          </c:dPt>
          <c:dPt>
            <c:idx val="12"/>
            <c:bubble3D val="0"/>
            <c:spPr>
              <a:solidFill>
                <a:schemeClr val="accent1">
                  <a:lumMod val="80000"/>
                  <a:lumOff val="20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CB60-46B2-A81D-61AEFFD7A6D9}"/>
              </c:ext>
            </c:extLst>
          </c:dPt>
          <c:dPt>
            <c:idx val="13"/>
            <c:bubble3D val="0"/>
            <c:spPr>
              <a:solidFill>
                <a:srgbClr val="B4DE86"/>
              </a:solidFill>
              <a:ln>
                <a:solidFill>
                  <a:srgbClr val="B4DE86"/>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0-CB60-46B2-A81D-61AEFFD7A6D9}"/>
              </c:ext>
            </c:extLst>
          </c:dPt>
          <c:dLbls>
            <c:dLbl>
              <c:idx val="0"/>
              <c:delete val="1"/>
              <c:extLst>
                <c:ext xmlns:c15="http://schemas.microsoft.com/office/drawing/2012/chart" uri="{CE6537A1-D6FC-4f65-9D91-7224C49458BB}"/>
                <c:ext xmlns:c16="http://schemas.microsoft.com/office/drawing/2014/chart" uri="{C3380CC4-5D6E-409C-BE32-E72D297353CC}">
                  <c16:uniqueId val="{00000006-CB60-46B2-A81D-61AEFFD7A6D9}"/>
                </c:ext>
              </c:extLst>
            </c:dLbl>
            <c:dLbl>
              <c:idx val="1"/>
              <c:layout>
                <c:manualLayout>
                  <c:x val="-0.29650501600470308"/>
                  <c:y val="1.4643342596842536E-2"/>
                </c:manualLayout>
              </c:layout>
              <c:tx>
                <c:rich>
                  <a:bodyPr/>
                  <a:lstStyle/>
                  <a:p>
                    <a:fld id="{C93ADC7C-E664-4C0F-8139-7EF858768CDF}" type="CATEGORYNAME">
                      <a:rPr lang="en-US" dirty="0"/>
                      <a:pPr/>
                      <a:t>[CATEGORY NAME]</a:t>
                    </a:fld>
                    <a:r>
                      <a:rPr lang="en-US" baseline="0" dirty="0"/>
                      <a:t>; </a:t>
                    </a:r>
                    <a:fld id="{AB6BA9CF-8D66-4EE8-87BF-1DEAA08EBD93}" type="VALUE">
                      <a:rPr lang="en-US" baseline="0" smtClean="0"/>
                      <a:pPr/>
                      <a:t>[VALUE]</a:t>
                    </a:fld>
                    <a:r>
                      <a:rPr lang="en-US" baseline="0" dirty="0" smtClean="0"/>
                      <a:t>%</a:t>
                    </a: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CB60-46B2-A81D-61AEFFD7A6D9}"/>
                </c:ext>
              </c:extLst>
            </c:dLbl>
            <c:dLbl>
              <c:idx val="2"/>
              <c:tx>
                <c:rich>
                  <a:bodyPr/>
                  <a:lstStyle/>
                  <a:p>
                    <a:fld id="{C1D15A3D-BBE6-48B5-BEEF-CCC63CAD05DA}" type="CATEGORYNAME">
                      <a:rPr lang="en-US"/>
                      <a:pPr/>
                      <a:t>[CATEGORY NAME]</a:t>
                    </a:fld>
                    <a:r>
                      <a:rPr lang="en-US" baseline="0"/>
                      <a:t>; </a:t>
                    </a:r>
                    <a:fld id="{29152E3B-B5D5-4E7D-A047-1C743ECD199F}" type="VALUE">
                      <a:rPr lang="en-US" baseline="0" smtClean="0"/>
                      <a:pPr/>
                      <a:t>[VALUE]</a:t>
                    </a:fld>
                    <a:r>
                      <a:rPr lang="en-US" baseline="0" smtClean="0"/>
                      <a:t>%</a:t>
                    </a: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CB60-46B2-A81D-61AEFFD7A6D9}"/>
                </c:ext>
              </c:extLst>
            </c:dLbl>
            <c:dLbl>
              <c:idx val="3"/>
              <c:tx>
                <c:rich>
                  <a:bodyPr/>
                  <a:lstStyle/>
                  <a:p>
                    <a:fld id="{2A77FF06-B660-42A4-B466-17C3F6427B2D}" type="CATEGORYNAME">
                      <a:rPr lang="en-US"/>
                      <a:pPr/>
                      <a:t>[CATEGORY NAME]</a:t>
                    </a:fld>
                    <a:r>
                      <a:rPr lang="en-US" baseline="0"/>
                      <a:t>; </a:t>
                    </a:r>
                    <a:fld id="{8C512A9D-7E78-49F5-9D3B-409E3661AA43}" type="VALUE">
                      <a:rPr lang="en-US" baseline="0" smtClean="0"/>
                      <a:pPr/>
                      <a:t>[VALUE]</a:t>
                    </a:fld>
                    <a:r>
                      <a:rPr lang="en-US" baseline="0" smtClean="0"/>
                      <a:t>%</a:t>
                    </a: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CB60-46B2-A81D-61AEFFD7A6D9}"/>
                </c:ext>
              </c:extLst>
            </c:dLbl>
            <c:dLbl>
              <c:idx val="4"/>
              <c:layout>
                <c:manualLayout>
                  <c:x val="0.21765867213365089"/>
                  <c:y val="-3.9702598554538357E-3"/>
                </c:manualLayout>
              </c:layout>
              <c:tx>
                <c:rich>
                  <a:bodyPr/>
                  <a:lstStyle/>
                  <a:p>
                    <a:fld id="{A7FC4CDC-EF58-482D-92DA-2932C0B349D6}" type="CATEGORYNAME">
                      <a:rPr lang="en-US"/>
                      <a:pPr/>
                      <a:t>[CATEGORY NAME]</a:t>
                    </a:fld>
                    <a:r>
                      <a:rPr lang="en-US" baseline="0" dirty="0"/>
                      <a:t>; </a:t>
                    </a:r>
                    <a:fld id="{56DDF636-7BFC-41F9-8AE2-E0809AF89B1D}" type="VALUE">
                      <a:rPr lang="en-US" baseline="0" smtClean="0"/>
                      <a:pPr/>
                      <a:t>[VALUE]</a:t>
                    </a:fld>
                    <a:r>
                      <a:rPr lang="en-US" baseline="0" dirty="0" smtClean="0"/>
                      <a:t>%</a:t>
                    </a: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CB60-46B2-A81D-61AEFFD7A6D9}"/>
                </c:ext>
              </c:extLst>
            </c:dLbl>
            <c:dLbl>
              <c:idx val="5"/>
              <c:layout>
                <c:manualLayout>
                  <c:x val="0.18164265046267425"/>
                  <c:y val="6.4603937016008695E-2"/>
                </c:manualLayout>
              </c:layout>
              <c:tx>
                <c:rich>
                  <a:bodyPr/>
                  <a:lstStyle/>
                  <a:p>
                    <a:fld id="{8DBA34B9-76F2-4414-AA55-FF619226B5CF}" type="CATEGORYNAME">
                      <a:rPr lang="en-US"/>
                      <a:pPr/>
                      <a:t>[CATEGORY NAME]</a:t>
                    </a:fld>
                    <a:r>
                      <a:rPr lang="en-US" baseline="0" dirty="0"/>
                      <a:t>; </a:t>
                    </a:r>
                    <a:fld id="{20892643-3107-41B9-9263-A1BDF2DD7EA8}" type="VALUE">
                      <a:rPr lang="en-US" baseline="0" smtClean="0"/>
                      <a:pPr/>
                      <a:t>[VALUE]</a:t>
                    </a:fld>
                    <a:r>
                      <a:rPr lang="en-US" baseline="0" dirty="0" smtClean="0"/>
                      <a:t>%</a:t>
                    </a:r>
                  </a:p>
                </c:rich>
              </c:tx>
              <c:showLegendKey val="0"/>
              <c:showVal val="1"/>
              <c:showCatName val="1"/>
              <c:showSerName val="0"/>
              <c:showPercent val="0"/>
              <c:showBubbleSize val="0"/>
              <c:extLst>
                <c:ext xmlns:c15="http://schemas.microsoft.com/office/drawing/2012/chart" uri="{CE6537A1-D6FC-4f65-9D91-7224C49458BB}">
                  <c15:layout>
                    <c:manualLayout>
                      <c:w val="0.20947735935873391"/>
                      <c:h val="0.12715107243690307"/>
                    </c:manualLayout>
                  </c15:layout>
                  <c15:dlblFieldTable/>
                  <c15:showDataLabelsRange val="0"/>
                </c:ext>
                <c:ext xmlns:c16="http://schemas.microsoft.com/office/drawing/2014/chart" uri="{C3380CC4-5D6E-409C-BE32-E72D297353CC}">
                  <c16:uniqueId val="{0000000C-CB60-46B2-A81D-61AEFFD7A6D9}"/>
                </c:ext>
              </c:extLst>
            </c:dLbl>
            <c:dLbl>
              <c:idx val="6"/>
              <c:layout>
                <c:manualLayout>
                  <c:x val="0.15384087921564468"/>
                  <c:y val="0.175222929325279"/>
                </c:manualLayout>
              </c:layout>
              <c:tx>
                <c:rich>
                  <a:bodyPr/>
                  <a:lstStyle/>
                  <a:p>
                    <a:fld id="{B99C3FED-C9ED-4D9A-9593-94E32803BEBE}" type="CATEGORYNAME">
                      <a:rPr lang="en-US"/>
                      <a:pPr/>
                      <a:t>[CATEGORY NAME]</a:t>
                    </a:fld>
                    <a:r>
                      <a:rPr lang="en-US" baseline="0" dirty="0"/>
                      <a:t>; </a:t>
                    </a:r>
                    <a:fld id="{A9077B4F-0BE8-4BEA-91C0-7CD987912A4F}" type="VALUE">
                      <a:rPr lang="en-US" baseline="0" smtClean="0"/>
                      <a:pPr/>
                      <a:t>[VALUE]</a:t>
                    </a:fld>
                    <a:r>
                      <a:rPr lang="en-US" baseline="0" dirty="0" smtClean="0"/>
                      <a:t>%</a:t>
                    </a:r>
                  </a:p>
                </c:rich>
              </c:tx>
              <c:showLegendKey val="0"/>
              <c:showVal val="1"/>
              <c:showCatName val="1"/>
              <c:showSerName val="0"/>
              <c:showPercent val="0"/>
              <c:showBubbleSize val="0"/>
              <c:extLst>
                <c:ext xmlns:c15="http://schemas.microsoft.com/office/drawing/2012/chart" uri="{CE6537A1-D6FC-4f65-9D91-7224C49458BB}">
                  <c15:layout>
                    <c:manualLayout>
                      <c:w val="0.21625892186091727"/>
                      <c:h val="0.12715107243690307"/>
                    </c:manualLayout>
                  </c15:layout>
                  <c15:dlblFieldTable/>
                  <c15:showDataLabelsRange val="0"/>
                </c:ext>
                <c:ext xmlns:c16="http://schemas.microsoft.com/office/drawing/2014/chart" uri="{C3380CC4-5D6E-409C-BE32-E72D297353CC}">
                  <c16:uniqueId val="{0000000B-CB60-46B2-A81D-61AEFFD7A6D9}"/>
                </c:ext>
              </c:extLst>
            </c:dLbl>
            <c:dLbl>
              <c:idx val="7"/>
              <c:layout>
                <c:manualLayout>
                  <c:x val="0.14839059660063492"/>
                  <c:y val="0.21371033798771785"/>
                </c:manualLayout>
              </c:layout>
              <c:tx>
                <c:rich>
                  <a:bodyPr/>
                  <a:lstStyle/>
                  <a:p>
                    <a:fld id="{B44F100A-2C26-44B8-B7A2-37969AF4AB36}" type="CATEGORYNAME">
                      <a:rPr lang="en-US"/>
                      <a:pPr/>
                      <a:t>[CATEGORY NAME]</a:t>
                    </a:fld>
                    <a:r>
                      <a:rPr lang="en-US" baseline="0" dirty="0"/>
                      <a:t>; </a:t>
                    </a:r>
                    <a:fld id="{4A219F47-7A2C-4FC2-BD73-AA81305D68B9}" type="VALUE">
                      <a:rPr lang="en-US" baseline="0" smtClean="0"/>
                      <a:pPr/>
                      <a:t>[VALUE]</a:t>
                    </a:fld>
                    <a:r>
                      <a:rPr lang="en-US" baseline="0" dirty="0" smtClean="0"/>
                      <a:t>%</a:t>
                    </a: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CB60-46B2-A81D-61AEFFD7A6D9}"/>
                </c:ext>
              </c:extLst>
            </c:dLbl>
            <c:dLbl>
              <c:idx val="8"/>
              <c:layout>
                <c:manualLayout>
                  <c:x val="0.1357533189671952"/>
                  <c:y val="0.17011570039361304"/>
                </c:manualLayout>
              </c:layout>
              <c:tx>
                <c:rich>
                  <a:bodyPr/>
                  <a:lstStyle/>
                  <a:p>
                    <a:fld id="{D1C07464-5EA3-4A6B-BBA9-46928CE6A0C2}" type="CATEGORYNAME">
                      <a:rPr lang="en-US"/>
                      <a:pPr/>
                      <a:t>[CATEGORY NAME]</a:t>
                    </a:fld>
                    <a:r>
                      <a:rPr lang="en-US" baseline="0" dirty="0"/>
                      <a:t>; </a:t>
                    </a:r>
                    <a:fld id="{9A3DA892-782B-4FF8-A0D0-1B7C105D4BEC}" type="VALUE">
                      <a:rPr lang="en-US" baseline="0" smtClean="0"/>
                      <a:pPr/>
                      <a:t>[VALUE]</a:t>
                    </a:fld>
                    <a:r>
                      <a:rPr lang="en-US" baseline="0" dirty="0" smtClean="0"/>
                      <a:t>%</a:t>
                    </a: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CB60-46B2-A81D-61AEFFD7A6D9}"/>
                </c:ext>
              </c:extLst>
            </c:dLbl>
            <c:dLbl>
              <c:idx val="9"/>
              <c:layout>
                <c:manualLayout>
                  <c:x val="9.152194958598997E-2"/>
                  <c:y val="6.6599859202531406E-2"/>
                </c:manualLayout>
              </c:layout>
              <c:tx>
                <c:rich>
                  <a:bodyPr/>
                  <a:lstStyle/>
                  <a:p>
                    <a:fld id="{51117DA7-F0F1-40D0-8401-00344EDF8276}" type="CATEGORYNAME">
                      <a:rPr lang="en-US"/>
                      <a:pPr/>
                      <a:t>[CATEGORY NAME]</a:t>
                    </a:fld>
                    <a:r>
                      <a:rPr lang="en-US" baseline="0" dirty="0"/>
                      <a:t>; </a:t>
                    </a:r>
                    <a:fld id="{CDEC93F0-D56E-4E9B-A72C-E61EB8D100A4}" type="VALUE">
                      <a:rPr lang="en-US" baseline="0" smtClean="0"/>
                      <a:pPr/>
                      <a:t>[VALUE]</a:t>
                    </a:fld>
                    <a:r>
                      <a:rPr lang="en-US" baseline="0" dirty="0" smtClean="0"/>
                      <a:t>%</a:t>
                    </a: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CB60-46B2-A81D-61AEFFD7A6D9}"/>
                </c:ext>
              </c:extLst>
            </c:dLbl>
            <c:dLbl>
              <c:idx val="10"/>
              <c:layout>
                <c:manualLayout>
                  <c:x val="8.9682131724645148E-2"/>
                  <c:y val="2.5946803941738688E-2"/>
                </c:manualLayout>
              </c:layout>
              <c:tx>
                <c:rich>
                  <a:bodyPr/>
                  <a:lstStyle/>
                  <a:p>
                    <a:fld id="{E8D98F4D-940B-4478-AAAD-EE9E3DFE9262}" type="CATEGORYNAME">
                      <a:rPr lang="en-US"/>
                      <a:pPr/>
                      <a:t>[CATEGORY NAME]</a:t>
                    </a:fld>
                    <a:r>
                      <a:rPr lang="en-US" baseline="0" dirty="0"/>
                      <a:t>; </a:t>
                    </a:r>
                    <a:fld id="{9A66528D-DD74-4DF1-99AA-F1A5FD9C81B2}" type="VALUE">
                      <a:rPr lang="en-US" baseline="0" smtClean="0"/>
                      <a:pPr/>
                      <a:t>[VALUE]</a:t>
                    </a:fld>
                    <a:r>
                      <a:rPr lang="en-US" baseline="0" dirty="0" smtClean="0"/>
                      <a:t>%</a:t>
                    </a: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CB60-46B2-A81D-61AEFFD7A6D9}"/>
                </c:ext>
              </c:extLst>
            </c:dLbl>
            <c:dLbl>
              <c:idx val="11"/>
              <c:layout>
                <c:manualLayout>
                  <c:x val="0.18554501328984233"/>
                  <c:y val="-8.4401459482355307E-2"/>
                </c:manualLayout>
              </c:layout>
              <c:tx>
                <c:rich>
                  <a:bodyPr/>
                  <a:lstStyle/>
                  <a:p>
                    <a:fld id="{FB6A46DE-EE26-456A-B13B-66CF108A0A04}" type="CATEGORYNAME">
                      <a:rPr lang="en-US"/>
                      <a:pPr/>
                      <a:t>[CATEGORY NAME]</a:t>
                    </a:fld>
                    <a:r>
                      <a:rPr lang="en-US" baseline="0" dirty="0"/>
                      <a:t>; </a:t>
                    </a:r>
                    <a:r>
                      <a:rPr lang="en-US" baseline="0" dirty="0" smtClean="0"/>
                      <a:t>16.7%</a:t>
                    </a:r>
                  </a:p>
                </c:rich>
              </c:tx>
              <c:showLegendKey val="0"/>
              <c:showVal val="1"/>
              <c:showCatName val="1"/>
              <c:showSerName val="0"/>
              <c:showPercent val="0"/>
              <c:showBubbleSize val="0"/>
              <c:extLst>
                <c:ext xmlns:c15="http://schemas.microsoft.com/office/drawing/2012/chart" uri="{CE6537A1-D6FC-4f65-9D91-7224C49458BB}">
                  <c15:layout>
                    <c:manualLayout>
                      <c:w val="0.21977027486967166"/>
                      <c:h val="0.12715107243690307"/>
                    </c:manualLayout>
                  </c15:layout>
                  <c15:dlblFieldTable/>
                  <c15:showDataLabelsRange val="0"/>
                </c:ext>
                <c:ext xmlns:c16="http://schemas.microsoft.com/office/drawing/2014/chart" uri="{C3380CC4-5D6E-409C-BE32-E72D297353CC}">
                  <c16:uniqueId val="{00000002-CB60-46B2-A81D-61AEFFD7A6D9}"/>
                </c:ext>
              </c:extLst>
            </c:dLbl>
            <c:dLbl>
              <c:idx val="12"/>
              <c:layout>
                <c:manualLayout>
                  <c:x val="-0.14451275816629811"/>
                  <c:y val="-0.16801314700052689"/>
                </c:manualLayout>
              </c:layout>
              <c:tx>
                <c:rich>
                  <a:bodyPr/>
                  <a:lstStyle/>
                  <a:p>
                    <a:fld id="{5F6D83D1-DA50-4600-9850-25997D5B03C5}" type="CATEGORYNAME">
                      <a:rPr lang="en-US"/>
                      <a:pPr/>
                      <a:t>[CATEGORY NAME]</a:t>
                    </a:fld>
                    <a:r>
                      <a:rPr lang="en-US" baseline="0" dirty="0"/>
                      <a:t>; </a:t>
                    </a:r>
                    <a:fld id="{27FE5883-ABAE-40DE-BBA3-B39F24D25714}" type="VALUE">
                      <a:rPr lang="en-US" baseline="0" smtClean="0"/>
                      <a:pPr/>
                      <a:t>[VALUE]</a:t>
                    </a:fld>
                    <a:r>
                      <a:rPr lang="en-US" baseline="0" dirty="0" smtClean="0"/>
                      <a:t>%</a:t>
                    </a: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CB60-46B2-A81D-61AEFFD7A6D9}"/>
                </c:ext>
              </c:extLst>
            </c:dLbl>
            <c:dLbl>
              <c:idx val="13"/>
              <c:layout>
                <c:manualLayout>
                  <c:x val="-0.11952916749569785"/>
                  <c:y val="8.4300270525953819E-2"/>
                </c:manualLayout>
              </c:layout>
              <c:tx>
                <c:rich>
                  <a:bodyPr/>
                  <a:lstStyle/>
                  <a:p>
                    <a:fld id="{144C2FD0-3A0F-4416-8C97-0BC47CD38676}" type="CATEGORYNAME">
                      <a:rPr lang="en-US" dirty="0"/>
                      <a:pPr/>
                      <a:t>[CATEGORY NAME]</a:t>
                    </a:fld>
                    <a:r>
                      <a:rPr lang="en-US" baseline="0" dirty="0"/>
                      <a:t>; </a:t>
                    </a:r>
                    <a:fld id="{366F548A-AAA3-4A44-8E85-7B793E4E8163}" type="VALUE">
                      <a:rPr lang="en-US" baseline="0" smtClean="0"/>
                      <a:pPr/>
                      <a:t>[VALUE]</a:t>
                    </a:fld>
                    <a:r>
                      <a:rPr lang="en-US" baseline="0" dirty="0" smtClean="0"/>
                      <a:t>%</a:t>
                    </a: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CB60-46B2-A81D-61AEFFD7A6D9}"/>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rgbClr val="FF0000"/>
                  </a:solidFill>
                  <a:round/>
                </a:ln>
                <a:effectLst/>
              </c:spPr>
            </c:leaderLines>
            <c:extLst>
              <c:ext xmlns:c15="http://schemas.microsoft.com/office/drawing/2012/chart" uri="{CE6537A1-D6FC-4f65-9D91-7224C49458BB}"/>
            </c:extLst>
          </c:dLbls>
          <c:cat>
            <c:strRef>
              <c:f>paed_dzz_cat!$R$3:$R$16</c:f>
              <c:strCache>
                <c:ptCount val="14"/>
                <c:pt idx="0">
                  <c:v>Diseases of ear and mastoid process</c:v>
                </c:pt>
                <c:pt idx="1">
                  <c:v>Diseases of the digestive system</c:v>
                </c:pt>
                <c:pt idx="2">
                  <c:v>Not classified elsewhere</c:v>
                </c:pt>
                <c:pt idx="3">
                  <c:v>Diseases of blood and blood-forming organs</c:v>
                </c:pt>
                <c:pt idx="4">
                  <c:v>Diseases of the circulatory system</c:v>
                </c:pt>
                <c:pt idx="5">
                  <c:v>Diseases of the genitourinary system</c:v>
                </c:pt>
                <c:pt idx="6">
                  <c:v>Endocrine, nutritional and metabolic diseases</c:v>
                </c:pt>
                <c:pt idx="7">
                  <c:v>Diseases of the nervous system</c:v>
                </c:pt>
                <c:pt idx="8">
                  <c:v>Neoplasms</c:v>
                </c:pt>
                <c:pt idx="9">
                  <c:v>Diseases of the respiratory system</c:v>
                </c:pt>
                <c:pt idx="10">
                  <c:v>External causes</c:v>
                </c:pt>
                <c:pt idx="11">
                  <c:v>Conditions originating in the perinatal period</c:v>
                </c:pt>
                <c:pt idx="12">
                  <c:v>Congenital malformations</c:v>
                </c:pt>
                <c:pt idx="13">
                  <c:v>Certain infectious and parasitic diseases</c:v>
                </c:pt>
              </c:strCache>
            </c:strRef>
          </c:cat>
          <c:val>
            <c:numRef>
              <c:f>paed_dzz_cat!$S$3:$S$16</c:f>
              <c:numCache>
                <c:formatCode>0.0</c:formatCode>
                <c:ptCount val="14"/>
                <c:pt idx="0">
                  <c:v>0.79</c:v>
                </c:pt>
                <c:pt idx="1">
                  <c:v>0.79</c:v>
                </c:pt>
                <c:pt idx="2">
                  <c:v>0.79</c:v>
                </c:pt>
                <c:pt idx="3">
                  <c:v>1.59</c:v>
                </c:pt>
                <c:pt idx="4">
                  <c:v>1.59</c:v>
                </c:pt>
                <c:pt idx="5">
                  <c:v>1.59</c:v>
                </c:pt>
                <c:pt idx="6">
                  <c:v>2.38</c:v>
                </c:pt>
                <c:pt idx="7">
                  <c:v>3.17</c:v>
                </c:pt>
                <c:pt idx="8">
                  <c:v>7.14</c:v>
                </c:pt>
                <c:pt idx="9">
                  <c:v>7.94</c:v>
                </c:pt>
                <c:pt idx="10">
                  <c:v>7.94</c:v>
                </c:pt>
                <c:pt idx="11">
                  <c:v>16.670000000000002</c:v>
                </c:pt>
                <c:pt idx="12">
                  <c:v>18.25</c:v>
                </c:pt>
                <c:pt idx="13">
                  <c:v>29.37</c:v>
                </c:pt>
              </c:numCache>
            </c:numRef>
          </c:val>
          <c:extLst>
            <c:ext xmlns:c16="http://schemas.microsoft.com/office/drawing/2014/chart" uri="{C3380CC4-5D6E-409C-BE32-E72D297353CC}">
              <c16:uniqueId val="{00000000-3D28-44C2-9882-926B53241283}"/>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ZA" sz="2400" dirty="0" smtClean="0"/>
              <a:t>Antepartum</a:t>
            </a:r>
            <a:endParaRPr lang="en-ZA" sz="2400" dirty="0"/>
          </a:p>
        </c:rich>
      </c:tx>
      <c:overlay val="0"/>
    </c:title>
    <c:autoTitleDeleted val="0"/>
    <c:plotArea>
      <c:layout/>
      <c:pieChart>
        <c:varyColors val="1"/>
        <c:ser>
          <c:idx val="0"/>
          <c:order val="0"/>
          <c:dPt>
            <c:idx val="0"/>
            <c:bubble3D val="0"/>
            <c:spPr>
              <a:solidFill>
                <a:srgbClr val="99CCFF"/>
              </a:solidFill>
            </c:spPr>
            <c:extLst>
              <c:ext xmlns:c16="http://schemas.microsoft.com/office/drawing/2014/chart" uri="{C3380CC4-5D6E-409C-BE32-E72D297353CC}">
                <c16:uniqueId val="{00000000-0544-49B6-8706-F4AAD7D5B4FB}"/>
              </c:ext>
            </c:extLst>
          </c:dPt>
          <c:dPt>
            <c:idx val="1"/>
            <c:bubble3D val="0"/>
            <c:spPr>
              <a:solidFill>
                <a:srgbClr val="FFCC99"/>
              </a:solidFill>
            </c:spPr>
            <c:extLst>
              <c:ext xmlns:c16="http://schemas.microsoft.com/office/drawing/2014/chart" uri="{C3380CC4-5D6E-409C-BE32-E72D297353CC}">
                <c16:uniqueId val="{00000001-0544-49B6-8706-F4AAD7D5B4FB}"/>
              </c:ext>
            </c:extLst>
          </c:dPt>
          <c:dPt>
            <c:idx val="2"/>
            <c:bubble3D val="0"/>
            <c:spPr>
              <a:solidFill>
                <a:srgbClr val="FFCCFF"/>
              </a:solidFill>
            </c:spPr>
            <c:extLst>
              <c:ext xmlns:c16="http://schemas.microsoft.com/office/drawing/2014/chart" uri="{C3380CC4-5D6E-409C-BE32-E72D297353CC}">
                <c16:uniqueId val="{00000002-0544-49B6-8706-F4AAD7D5B4FB}"/>
              </c:ext>
            </c:extLst>
          </c:dPt>
          <c:dLbls>
            <c:dLbl>
              <c:idx val="0"/>
              <c:layout>
                <c:manualLayout>
                  <c:x val="-1.1987970253718285E-2"/>
                  <c:y val="-0.20477799650043746"/>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0544-49B6-8706-F4AAD7D5B4FB}"/>
                </c:ext>
              </c:extLst>
            </c:dLbl>
            <c:dLbl>
              <c:idx val="1"/>
              <c:layout>
                <c:manualLayout>
                  <c:x val="-5.8091436244887995E-2"/>
                  <c:y val="-2.4013516388566865E-2"/>
                </c:manualLayout>
              </c:layout>
              <c:spPr>
                <a:noFill/>
                <a:ln>
                  <a:noFill/>
                </a:ln>
                <a:effectLst/>
              </c:spPr>
              <c:txPr>
                <a:bodyPr wrap="square" lIns="38100" tIns="19050" rIns="38100" bIns="19050" anchor="ctr">
                  <a:noAutofit/>
                </a:bodyPr>
                <a:lstStyle/>
                <a:p>
                  <a:pPr>
                    <a:defRPr sz="1800"/>
                  </a:pPr>
                  <a:endParaRPr lang="en-US"/>
                </a:p>
              </c:txPr>
              <c:showLegendKey val="0"/>
              <c:showVal val="0"/>
              <c:showCatName val="1"/>
              <c:showSerName val="0"/>
              <c:showPercent val="1"/>
              <c:showBubbleSize val="0"/>
              <c:extLst>
                <c:ext xmlns:c15="http://schemas.microsoft.com/office/drawing/2012/chart" uri="{CE6537A1-D6FC-4f65-9D91-7224C49458BB}">
                  <c15:layout>
                    <c:manualLayout>
                      <c:w val="0.27930236255776036"/>
                      <c:h val="0.20432396400399955"/>
                    </c:manualLayout>
                  </c15:layout>
                </c:ext>
                <c:ext xmlns:c16="http://schemas.microsoft.com/office/drawing/2014/chart" uri="{C3380CC4-5D6E-409C-BE32-E72D297353CC}">
                  <c16:uniqueId val="{00000001-0544-49B6-8706-F4AAD7D5B4FB}"/>
                </c:ext>
              </c:extLst>
            </c:dLbl>
            <c:dLbl>
              <c:idx val="2"/>
              <c:layout>
                <c:manualLayout>
                  <c:x val="-7.9637685914260722E-2"/>
                  <c:y val="4.2267060367454069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0544-49B6-8706-F4AAD7D5B4FB}"/>
                </c:ext>
              </c:extLst>
            </c:dLbl>
            <c:spPr>
              <a:noFill/>
              <a:ln>
                <a:noFill/>
              </a:ln>
              <a:effectLst/>
            </c:spPr>
            <c:txPr>
              <a:bodyPr wrap="square" lIns="38100" tIns="19050" rIns="38100" bIns="19050" anchor="ctr">
                <a:spAutoFit/>
              </a:bodyPr>
              <a:lstStyle/>
              <a:p>
                <a:pPr>
                  <a:defRPr sz="1800"/>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'fetal cod cat'!$A$14:$A$16</c:f>
              <c:strCache>
                <c:ptCount val="3"/>
                <c:pt idx="0">
                  <c:v>infectious</c:v>
                </c:pt>
                <c:pt idx="1">
                  <c:v>non_infectious</c:v>
                </c:pt>
                <c:pt idx="2">
                  <c:v>unknown</c:v>
                </c:pt>
              </c:strCache>
            </c:strRef>
          </c:cat>
          <c:val>
            <c:numRef>
              <c:f>'fetal cod cat'!$B$14:$B$16</c:f>
              <c:numCache>
                <c:formatCode>General</c:formatCode>
                <c:ptCount val="3"/>
                <c:pt idx="0">
                  <c:v>41</c:v>
                </c:pt>
                <c:pt idx="1">
                  <c:v>37</c:v>
                </c:pt>
                <c:pt idx="2">
                  <c:v>12</c:v>
                </c:pt>
              </c:numCache>
            </c:numRef>
          </c:val>
          <c:extLst>
            <c:ext xmlns:c16="http://schemas.microsoft.com/office/drawing/2014/chart" uri="{C3380CC4-5D6E-409C-BE32-E72D297353CC}">
              <c16:uniqueId val="{00000003-0544-49B6-8706-F4AAD7D5B4FB}"/>
            </c:ext>
          </c:extLst>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ZA" sz="2400" dirty="0" smtClean="0"/>
              <a:t>Intrapartum</a:t>
            </a:r>
            <a:endParaRPr lang="en-ZA" dirty="0"/>
          </a:p>
        </c:rich>
      </c:tx>
      <c:overlay val="0"/>
    </c:title>
    <c:autoTitleDeleted val="0"/>
    <c:plotArea>
      <c:layout/>
      <c:pieChart>
        <c:varyColors val="1"/>
        <c:ser>
          <c:idx val="0"/>
          <c:order val="0"/>
          <c:spPr>
            <a:solidFill>
              <a:srgbClr val="99FF99"/>
            </a:solidFill>
          </c:spPr>
          <c:dPt>
            <c:idx val="0"/>
            <c:bubble3D val="0"/>
            <c:spPr>
              <a:solidFill>
                <a:srgbClr val="99CCFF"/>
              </a:solidFill>
            </c:spPr>
            <c:extLst>
              <c:ext xmlns:c16="http://schemas.microsoft.com/office/drawing/2014/chart" uri="{C3380CC4-5D6E-409C-BE32-E72D297353CC}">
                <c16:uniqueId val="{00000000-8D3D-4C1F-BBED-62DB889AE22C}"/>
              </c:ext>
            </c:extLst>
          </c:dPt>
          <c:dPt>
            <c:idx val="1"/>
            <c:bubble3D val="0"/>
            <c:spPr>
              <a:solidFill>
                <a:srgbClr val="FFCC99"/>
              </a:solidFill>
            </c:spPr>
            <c:extLst>
              <c:ext xmlns:c16="http://schemas.microsoft.com/office/drawing/2014/chart" uri="{C3380CC4-5D6E-409C-BE32-E72D297353CC}">
                <c16:uniqueId val="{00000001-8D3D-4C1F-BBED-62DB889AE22C}"/>
              </c:ext>
            </c:extLst>
          </c:dPt>
          <c:dPt>
            <c:idx val="2"/>
            <c:bubble3D val="0"/>
            <c:spPr>
              <a:solidFill>
                <a:srgbClr val="FFCCFF"/>
              </a:solidFill>
            </c:spPr>
            <c:extLst>
              <c:ext xmlns:c16="http://schemas.microsoft.com/office/drawing/2014/chart" uri="{C3380CC4-5D6E-409C-BE32-E72D297353CC}">
                <c16:uniqueId val="{00000002-8D3D-4C1F-BBED-62DB889AE22C}"/>
              </c:ext>
            </c:extLst>
          </c:dPt>
          <c:dLbls>
            <c:dLbl>
              <c:idx val="0"/>
              <c:layout>
                <c:manualLayout>
                  <c:x val="-5.4584426946631672E-3"/>
                  <c:y val="8.58814523184602E-3"/>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8D3D-4C1F-BBED-62DB889AE22C}"/>
                </c:ext>
              </c:extLst>
            </c:dLbl>
            <c:dLbl>
              <c:idx val="1"/>
              <c:layout>
                <c:manualLayout>
                  <c:x val="0.2505073376775519"/>
                  <c:y val="-9.464322779213824E-2"/>
                </c:manualLayout>
              </c:layout>
              <c:showLegendKey val="0"/>
              <c:showVal val="0"/>
              <c:showCatName val="1"/>
              <c:showSerName val="0"/>
              <c:showPercent val="1"/>
              <c:showBubbleSize val="0"/>
              <c:extLst>
                <c:ext xmlns:c15="http://schemas.microsoft.com/office/drawing/2012/chart" uri="{CE6537A1-D6FC-4f65-9D91-7224C49458BB}">
                  <c15:layout>
                    <c:manualLayout>
                      <c:w val="0.27326206803818742"/>
                      <c:h val="0.24312520831018772"/>
                    </c:manualLayout>
                  </c15:layout>
                </c:ext>
                <c:ext xmlns:c16="http://schemas.microsoft.com/office/drawing/2014/chart" uri="{C3380CC4-5D6E-409C-BE32-E72D297353CC}">
                  <c16:uniqueId val="{00000001-8D3D-4C1F-BBED-62DB889AE22C}"/>
                </c:ext>
              </c:extLst>
            </c:dLbl>
            <c:dLbl>
              <c:idx val="2"/>
              <c:layout>
                <c:manualLayout>
                  <c:x val="-4.5597112860892393E-3"/>
                  <c:y val="-1.2815689705453485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8D3D-4C1F-BBED-62DB889AE22C}"/>
                </c:ext>
              </c:extLst>
            </c:dLbl>
            <c:spPr>
              <a:noFill/>
              <a:ln>
                <a:noFill/>
              </a:ln>
              <a:effectLst/>
            </c:spPr>
            <c:txPr>
              <a:bodyPr wrap="square" lIns="38100" tIns="19050" rIns="38100" bIns="19050" anchor="ctr">
                <a:spAutoFit/>
              </a:bodyPr>
              <a:lstStyle/>
              <a:p>
                <a:pPr>
                  <a:defRPr sz="1800"/>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'fetal cod cat'!$A$24:$A$26</c:f>
              <c:strCache>
                <c:ptCount val="3"/>
                <c:pt idx="0">
                  <c:v>infectious</c:v>
                </c:pt>
                <c:pt idx="1">
                  <c:v>non_infectious</c:v>
                </c:pt>
                <c:pt idx="2">
                  <c:v>unknown</c:v>
                </c:pt>
              </c:strCache>
            </c:strRef>
          </c:cat>
          <c:val>
            <c:numRef>
              <c:f>'fetal cod cat'!$B$24:$B$26</c:f>
              <c:numCache>
                <c:formatCode>General</c:formatCode>
                <c:ptCount val="3"/>
                <c:pt idx="0">
                  <c:v>7</c:v>
                </c:pt>
                <c:pt idx="1">
                  <c:v>17</c:v>
                </c:pt>
                <c:pt idx="2">
                  <c:v>9</c:v>
                </c:pt>
              </c:numCache>
            </c:numRef>
          </c:val>
          <c:extLst>
            <c:ext xmlns:c16="http://schemas.microsoft.com/office/drawing/2014/chart" uri="{C3380CC4-5D6E-409C-BE32-E72D297353CC}">
              <c16:uniqueId val="{00000003-8D3D-4C1F-BBED-62DB889AE22C}"/>
            </c:ext>
          </c:extLst>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63847364498667"/>
          <c:y val="0.1151884676068116"/>
          <c:w val="0.47924230103263021"/>
          <c:h val="0.82460244120697046"/>
        </c:manualLayout>
      </c:layout>
      <c:pieChart>
        <c:varyColors val="1"/>
        <c:ser>
          <c:idx val="0"/>
          <c:order val="0"/>
          <c:dPt>
            <c:idx val="0"/>
            <c:bubble3D val="0"/>
            <c:spPr>
              <a:solidFill>
                <a:srgbClr val="99FF99"/>
              </a:solidFill>
            </c:spPr>
            <c:extLst>
              <c:ext xmlns:c16="http://schemas.microsoft.com/office/drawing/2014/chart" uri="{C3380CC4-5D6E-409C-BE32-E72D297353CC}">
                <c16:uniqueId val="{00000000-4766-429C-8116-538F99A9CEE4}"/>
              </c:ext>
            </c:extLst>
          </c:dPt>
          <c:dPt>
            <c:idx val="1"/>
            <c:bubble3D val="0"/>
            <c:spPr>
              <a:solidFill>
                <a:srgbClr val="99CCFF"/>
              </a:solidFill>
            </c:spPr>
            <c:extLst>
              <c:ext xmlns:c16="http://schemas.microsoft.com/office/drawing/2014/chart" uri="{C3380CC4-5D6E-409C-BE32-E72D297353CC}">
                <c16:uniqueId val="{00000001-4766-429C-8116-538F99A9CEE4}"/>
              </c:ext>
            </c:extLst>
          </c:dPt>
          <c:dPt>
            <c:idx val="2"/>
            <c:bubble3D val="0"/>
            <c:spPr>
              <a:solidFill>
                <a:srgbClr val="FFCC99"/>
              </a:solidFill>
            </c:spPr>
            <c:extLst>
              <c:ext xmlns:c16="http://schemas.microsoft.com/office/drawing/2014/chart" uri="{C3380CC4-5D6E-409C-BE32-E72D297353CC}">
                <c16:uniqueId val="{00000002-4766-429C-8116-538F99A9CEE4}"/>
              </c:ext>
            </c:extLst>
          </c:dPt>
          <c:dPt>
            <c:idx val="5"/>
            <c:bubble3D val="0"/>
            <c:spPr>
              <a:solidFill>
                <a:srgbClr val="FFCCFF"/>
              </a:solidFill>
            </c:spPr>
            <c:extLst>
              <c:ext xmlns:c16="http://schemas.microsoft.com/office/drawing/2014/chart" uri="{C3380CC4-5D6E-409C-BE32-E72D297353CC}">
                <c16:uniqueId val="{00000004-4766-429C-8116-538F99A9CEE4}"/>
              </c:ext>
            </c:extLst>
          </c:dPt>
          <c:dLbls>
            <c:dLbl>
              <c:idx val="0"/>
              <c:layout>
                <c:manualLayout>
                  <c:x val="3.1986660291461223E-2"/>
                  <c:y val="5.7416290382018278E-3"/>
                </c:manualLayout>
              </c:layout>
              <c:tx>
                <c:rich>
                  <a:bodyPr/>
                  <a:lstStyle/>
                  <a:p>
                    <a:r>
                      <a:rPr lang="en-US" dirty="0" smtClean="0"/>
                      <a:t>Congenital malformation</a:t>
                    </a:r>
                  </a:p>
                  <a:p>
                    <a:r>
                      <a:rPr lang="en-US" dirty="0" smtClean="0"/>
                      <a:t>4%</a:t>
                    </a:r>
                    <a:endParaRPr lang="en-US" dirty="0"/>
                  </a:p>
                </c:rich>
              </c:tx>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4766-429C-8116-538F99A9CEE4}"/>
                </c:ext>
              </c:extLst>
            </c:dLbl>
            <c:dLbl>
              <c:idx val="1"/>
              <c:layout>
                <c:manualLayout>
                  <c:x val="2.7858486439195102E-2"/>
                  <c:y val="6.6814304461942253E-2"/>
                </c:manualLayout>
              </c:layout>
              <c:tx>
                <c:rich>
                  <a:bodyPr/>
                  <a:lstStyle/>
                  <a:p>
                    <a:r>
                      <a:rPr lang="en-US" dirty="0" smtClean="0"/>
                      <a:t>Infection, 37%</a:t>
                    </a:r>
                    <a:endParaRPr lang="en-US" dirty="0"/>
                  </a:p>
                </c:rich>
              </c:tx>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4766-429C-8116-538F99A9CEE4}"/>
                </c:ext>
              </c:extLst>
            </c:dLbl>
            <c:dLbl>
              <c:idx val="2"/>
              <c:layout>
                <c:manualLayout>
                  <c:x val="-1.1906267473948823E-3"/>
                  <c:y val="0.1055307519549747"/>
                </c:manualLayout>
              </c:layout>
              <c:showLegendKey val="0"/>
              <c:showVal val="0"/>
              <c:showCatName val="1"/>
              <c:showSerName val="0"/>
              <c:showPercent val="1"/>
              <c:showBubbleSize val="0"/>
              <c:extLst>
                <c:ext xmlns:c15="http://schemas.microsoft.com/office/drawing/2012/chart" uri="{CE6537A1-D6FC-4f65-9D91-7224C49458BB}">
                  <c15:layout>
                    <c:manualLayout>
                      <c:w val="0.25734741204014366"/>
                      <c:h val="0.20823438819299853"/>
                    </c:manualLayout>
                  </c15:layout>
                </c:ext>
                <c:ext xmlns:c16="http://schemas.microsoft.com/office/drawing/2014/chart" uri="{C3380CC4-5D6E-409C-BE32-E72D297353CC}">
                  <c16:uniqueId val="{00000002-4766-429C-8116-538F99A9CEE4}"/>
                </c:ext>
              </c:extLst>
            </c:dLbl>
            <c:dLbl>
              <c:idx val="3"/>
              <c:layout>
                <c:manualLayout>
                  <c:x val="-0.10784105191309104"/>
                  <c:y val="2.2908073508580698E-3"/>
                </c:manualLayout>
              </c:layout>
              <c:tx>
                <c:rich>
                  <a:bodyPr/>
                  <a:lstStyle/>
                  <a:p>
                    <a:r>
                      <a:rPr lang="en-US" dirty="0" smtClean="0"/>
                      <a:t>Other</a:t>
                    </a:r>
                  </a:p>
                  <a:p>
                    <a:r>
                      <a:rPr lang="en-US" dirty="0" smtClean="0"/>
                      <a:t> </a:t>
                    </a:r>
                    <a:r>
                      <a:rPr lang="en-US" baseline="0" dirty="0" smtClean="0"/>
                      <a:t>1%</a:t>
                    </a:r>
                    <a:endParaRPr lang="en-US" dirty="0" smtClean="0"/>
                  </a:p>
                </c:rich>
              </c:tx>
              <c:showLegendKey val="0"/>
              <c:showVal val="0"/>
              <c:showCatName val="1"/>
              <c:showSerName val="0"/>
              <c:showPercent val="1"/>
              <c:showBubbleSize val="0"/>
              <c:extLst>
                <c:ext xmlns:c15="http://schemas.microsoft.com/office/drawing/2012/chart" uri="{CE6537A1-D6FC-4f65-9D91-7224C49458BB}">
                  <c15:layout>
                    <c:manualLayout>
                      <c:w val="0.33816823686327313"/>
                      <c:h val="0.20960887260351338"/>
                    </c:manualLayout>
                  </c15:layout>
                </c:ext>
                <c:ext xmlns:c16="http://schemas.microsoft.com/office/drawing/2014/chart" uri="{C3380CC4-5D6E-409C-BE32-E72D297353CC}">
                  <c16:uniqueId val="{00000000-855E-42AB-82D0-D22C7575B731}"/>
                </c:ext>
              </c:extLst>
            </c:dLbl>
            <c:dLbl>
              <c:idx val="4"/>
              <c:layout>
                <c:manualLayout>
                  <c:x val="0.11889352795391653"/>
                  <c:y val="1.9628791804753949E-3"/>
                </c:manualLayout>
              </c:layout>
              <c:showLegendKey val="0"/>
              <c:showVal val="0"/>
              <c:showCatName val="1"/>
              <c:showSerName val="0"/>
              <c:showPercent val="1"/>
              <c:showBubbleSize val="0"/>
              <c:extLst>
                <c:ext xmlns:c15="http://schemas.microsoft.com/office/drawing/2012/chart" uri="{CE6537A1-D6FC-4f65-9D91-7224C49458BB}">
                  <c15:layout>
                    <c:manualLayout>
                      <c:w val="0.33826814210530015"/>
                      <c:h val="0.15789398684715822"/>
                    </c:manualLayout>
                  </c15:layout>
                </c:ext>
                <c:ext xmlns:c16="http://schemas.microsoft.com/office/drawing/2014/chart" uri="{C3380CC4-5D6E-409C-BE32-E72D297353CC}">
                  <c16:uniqueId val="{00000003-4766-429C-8116-538F99A9CEE4}"/>
                </c:ext>
              </c:extLst>
            </c:dLbl>
            <c:dLbl>
              <c:idx val="5"/>
              <c:layout>
                <c:manualLayout>
                  <c:x val="0.11113635241453568"/>
                  <c:y val="0.12392726632547466"/>
                </c:manualLayout>
              </c:layout>
              <c:tx>
                <c:rich>
                  <a:bodyPr wrap="square" lIns="38100" tIns="19050" rIns="38100" bIns="19050" anchor="ctr">
                    <a:noAutofit/>
                  </a:bodyPr>
                  <a:lstStyle/>
                  <a:p>
                    <a:pPr>
                      <a:defRPr sz="1800"/>
                    </a:pPr>
                    <a:r>
                      <a:rPr lang="en-US" dirty="0" smtClean="0"/>
                      <a:t>Unspecified</a:t>
                    </a:r>
                  </a:p>
                  <a:p>
                    <a:pPr>
                      <a:defRPr sz="1800"/>
                    </a:pPr>
                    <a:r>
                      <a:rPr lang="en-US" baseline="0" dirty="0" smtClean="0"/>
                      <a:t>21%</a:t>
                    </a:r>
                    <a:endParaRPr lang="en-US" dirty="0" smtClean="0"/>
                  </a:p>
                </c:rich>
              </c:tx>
              <c:spPr>
                <a:noFill/>
                <a:ln>
                  <a:noFill/>
                </a:ln>
                <a:effectLst/>
              </c:spPr>
              <c:showLegendKey val="0"/>
              <c:showVal val="0"/>
              <c:showCatName val="1"/>
              <c:showSerName val="0"/>
              <c:showPercent val="1"/>
              <c:showBubbleSize val="0"/>
              <c:extLst>
                <c:ext xmlns:c15="http://schemas.microsoft.com/office/drawing/2012/chart" uri="{CE6537A1-D6FC-4f65-9D91-7224C49458BB}">
                  <c15:layout>
                    <c:manualLayout>
                      <c:w val="0.24802781496123458"/>
                      <c:h val="0.1188929015095338"/>
                    </c:manualLayout>
                  </c15:layout>
                </c:ext>
                <c:ext xmlns:c16="http://schemas.microsoft.com/office/drawing/2014/chart" uri="{C3380CC4-5D6E-409C-BE32-E72D297353CC}">
                  <c16:uniqueId val="{00000004-4766-429C-8116-538F99A9CEE4}"/>
                </c:ext>
              </c:extLst>
            </c:dLbl>
            <c:spPr>
              <a:noFill/>
              <a:ln>
                <a:noFill/>
              </a:ln>
              <a:effectLst/>
            </c:spPr>
            <c:txPr>
              <a:bodyPr wrap="square" lIns="38100" tIns="19050" rIns="38100" bIns="19050" anchor="ctr">
                <a:spAutoFit/>
              </a:bodyPr>
              <a:lstStyle/>
              <a:p>
                <a:pPr>
                  <a:defRPr sz="1800"/>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'fetal cod cate'!$A$4:$A$9</c:f>
              <c:strCache>
                <c:ptCount val="6"/>
                <c:pt idx="0">
                  <c:v>congenital malformations</c:v>
                </c:pt>
                <c:pt idx="1">
                  <c:v>infection</c:v>
                </c:pt>
                <c:pt idx="2">
                  <c:v>antepartum/intrapartum hypoxia/event</c:v>
                </c:pt>
                <c:pt idx="3">
                  <c:v>other specified antepartum/intrapartum disorder</c:v>
                </c:pt>
                <c:pt idx="4">
                  <c:v>Disorders related to fetal growth</c:v>
                </c:pt>
                <c:pt idx="5">
                  <c:v>antepartum/intrapartum death of unspecied cause</c:v>
                </c:pt>
              </c:strCache>
            </c:strRef>
          </c:cat>
          <c:val>
            <c:numRef>
              <c:f>'fetal cod cate'!$B$4:$B$9</c:f>
              <c:numCache>
                <c:formatCode>General</c:formatCode>
                <c:ptCount val="6"/>
                <c:pt idx="0">
                  <c:v>6</c:v>
                </c:pt>
                <c:pt idx="1">
                  <c:v>48</c:v>
                </c:pt>
                <c:pt idx="2">
                  <c:v>46</c:v>
                </c:pt>
                <c:pt idx="3">
                  <c:v>1</c:v>
                </c:pt>
                <c:pt idx="4">
                  <c:v>1</c:v>
                </c:pt>
                <c:pt idx="5">
                  <c:v>27</c:v>
                </c:pt>
              </c:numCache>
            </c:numRef>
          </c:val>
          <c:extLst>
            <c:ext xmlns:c16="http://schemas.microsoft.com/office/drawing/2014/chart" uri="{C3380CC4-5D6E-409C-BE32-E72D297353CC}">
              <c16:uniqueId val="{00000005-4766-429C-8116-538F99A9CEE4}"/>
            </c:ext>
          </c:extLst>
        </c:ser>
        <c:dLbls>
          <c:showLegendKey val="0"/>
          <c:showVal val="0"/>
          <c:showCatName val="1"/>
          <c:showSerName val="0"/>
          <c:showPercent val="1"/>
          <c:showBubbleSize val="0"/>
          <c:showLeaderLines val="1"/>
        </c:dLbls>
        <c:firstSliceAng val="80"/>
      </c:pieChart>
    </c:plotArea>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CA6D2FC2-BF12-451E-A1A9-22D427209311}" type="datetimeFigureOut">
              <a:rPr lang="en-ZA" smtClean="0"/>
              <a:t>2017/10/24</a:t>
            </a:fld>
            <a:endParaRPr lang="en-ZA"/>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9EAC0A3-407F-493B-B597-6C4D65851DDE}" type="slidenum">
              <a:rPr lang="en-ZA" smtClean="0"/>
              <a:t>‹#›</a:t>
            </a:fld>
            <a:endParaRPr lang="en-ZA"/>
          </a:p>
        </p:txBody>
      </p:sp>
    </p:spTree>
    <p:extLst>
      <p:ext uri="{BB962C8B-B14F-4D97-AF65-F5344CB8AC3E}">
        <p14:creationId xmlns:p14="http://schemas.microsoft.com/office/powerpoint/2010/main" val="598104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9078BF84-82F2-42D6-AAF0-87F684998265}" type="datetimeFigureOut">
              <a:rPr lang="en-ZA" smtClean="0"/>
              <a:t>2017/10/24</a:t>
            </a:fld>
            <a:endParaRPr lang="en-ZA"/>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75E9EF7-CD0F-4AC7-B726-7978EA56E1E9}" type="slidenum">
              <a:rPr lang="en-ZA" smtClean="0"/>
              <a:t>‹#›</a:t>
            </a:fld>
            <a:endParaRPr lang="en-ZA"/>
          </a:p>
        </p:txBody>
      </p:sp>
    </p:spTree>
    <p:extLst>
      <p:ext uri="{BB962C8B-B14F-4D97-AF65-F5344CB8AC3E}">
        <p14:creationId xmlns:p14="http://schemas.microsoft.com/office/powerpoint/2010/main" val="419779753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lvl="1" indent="0" algn="l" defTabSz="914400" rtl="0" eaLnBrk="1" fontAlgn="auto" latinLnBrk="0" hangingPunct="1">
              <a:lnSpc>
                <a:spcPct val="100000"/>
              </a:lnSpc>
              <a:spcBef>
                <a:spcPts val="0"/>
              </a:spcBef>
              <a:spcAft>
                <a:spcPts val="0"/>
              </a:spcAft>
              <a:buClrTx/>
              <a:buSzPct val="100000"/>
              <a:buFont typeface="Arial" panose="020B0604020202020204" pitchFamily="34" charset="0"/>
              <a:buNone/>
              <a:tabLst/>
              <a:defRPr/>
            </a:pPr>
            <a:r>
              <a:rPr lang="en-US" dirty="0" smtClean="0"/>
              <a:t>For</a:t>
            </a:r>
            <a:r>
              <a:rPr lang="en-US" baseline="0" dirty="0" smtClean="0"/>
              <a:t> the main objective, we will be identifying all child deaths within a defined catchment area or demographic surveillance site, and attempting to collect data and specimens from all.  Rather than complete diagnostic autopsies which are considered the gold standard for cause of death determination, we will be using an approach called minimally invasive tissue sampling, or MITS, which are post-mortem needle biopsies.  </a:t>
            </a:r>
            <a:endParaRPr lang="en-US" dirty="0" smtClean="0"/>
          </a:p>
          <a:p>
            <a:pPr marL="0" lvl="1" indent="0">
              <a:buSzPct val="100000"/>
              <a:buFont typeface="Arial" panose="020B0604020202020204" pitchFamily="34" charset="0"/>
              <a:buNone/>
            </a:pPr>
            <a:endParaRPr lang="en-US" dirty="0" smtClean="0"/>
          </a:p>
          <a:p>
            <a:pPr marL="127000" lvl="1" indent="-127000">
              <a:buSzPct val="100000"/>
              <a:buFont typeface="Arial" panose="020B0604020202020204" pitchFamily="34" charset="0"/>
              <a:buChar char="•"/>
            </a:pPr>
            <a:r>
              <a:rPr lang="en-US" sz="1200" dirty="0" smtClean="0">
                <a:solidFill>
                  <a:prstClr val="black"/>
                </a:solidFill>
                <a:latin typeface="Arial"/>
              </a:rPr>
              <a:t>Data and specimens collected, primarily via minimally-invasive tissue sampling (MITS)</a:t>
            </a:r>
          </a:p>
          <a:p>
            <a:pPr marL="0" lvl="1" indent="0">
              <a:buSzPct val="100000"/>
              <a:buFont typeface="Arial" panose="020B0604020202020204" pitchFamily="34" charset="0"/>
              <a:buNone/>
            </a:pPr>
            <a:endParaRPr lang="en-US" dirty="0" smtClean="0"/>
          </a:p>
          <a:p>
            <a:pPr marL="0" lvl="1" indent="0">
              <a:buSzPct val="100000"/>
              <a:buFont typeface="Arial" panose="020B0604020202020204" pitchFamily="34" charset="0"/>
              <a:buNone/>
            </a:pPr>
            <a:r>
              <a:rPr lang="en-US" dirty="0" smtClean="0"/>
              <a:t>2</a:t>
            </a:r>
          </a:p>
          <a:p>
            <a:pPr marL="127000" lvl="1" indent="-127000">
              <a:buSzPct val="100000"/>
              <a:buFont typeface="Arial" panose="020B0604020202020204" pitchFamily="34" charset="0"/>
              <a:buChar char="•"/>
            </a:pPr>
            <a:r>
              <a:rPr lang="en-US" sz="1200" dirty="0" smtClean="0">
                <a:solidFill>
                  <a:prstClr val="black"/>
                </a:solidFill>
                <a:latin typeface="Arial"/>
              </a:rPr>
              <a:t>Dashboards enable customizable reports and visualize data for each site country and major stakeholder </a:t>
            </a:r>
          </a:p>
          <a:p>
            <a:pPr marL="127000" marR="0" lvl="1" indent="-127000" algn="l" defTabSz="914400" rtl="0" eaLnBrk="1" fontAlgn="auto" latinLnBrk="0" hangingPunct="1">
              <a:lnSpc>
                <a:spcPct val="100000"/>
              </a:lnSpc>
              <a:spcBef>
                <a:spcPts val="0"/>
              </a:spcBef>
              <a:spcAft>
                <a:spcPts val="0"/>
              </a:spcAft>
              <a:buClrTx/>
              <a:buSzPct val="100000"/>
              <a:buFont typeface="Arial" panose="020B0604020202020204" pitchFamily="34" charset="0"/>
              <a:buChar char="•"/>
              <a:tabLst/>
              <a:defRPr/>
            </a:pPr>
            <a:r>
              <a:rPr lang="en-US" sz="1200" dirty="0" smtClean="0">
                <a:solidFill>
                  <a:prstClr val="black"/>
                </a:solidFill>
                <a:latin typeface="Arial"/>
              </a:rPr>
              <a:t>IANPHI leads effort to engage local stakeholders, including NPHIs, and develop the technical capacity to analyze and use data locally </a:t>
            </a:r>
          </a:p>
          <a:p>
            <a:pPr marL="0" lvl="1" indent="0">
              <a:buSzPct val="100000"/>
              <a:buFont typeface="Arial" panose="020B0604020202020204" pitchFamily="34" charset="0"/>
              <a:buNone/>
            </a:pPr>
            <a:endParaRPr lang="en-US" dirty="0" smtClean="0"/>
          </a:p>
          <a:p>
            <a:pPr marL="0" lvl="1" indent="0">
              <a:buSzPct val="100000"/>
              <a:buFont typeface="Arial" panose="020B0604020202020204" pitchFamily="34" charset="0"/>
              <a:buNone/>
            </a:pPr>
            <a:r>
              <a:rPr lang="en-US" dirty="0" smtClean="0"/>
              <a:t>3</a:t>
            </a:r>
          </a:p>
          <a:p>
            <a:pPr marL="171450" lvl="1" indent="-171450">
              <a:buSzPct val="100000"/>
              <a:buFont typeface="Arial" panose="020B0604020202020204" pitchFamily="34" charset="0"/>
              <a:buChar char="•"/>
            </a:pPr>
            <a:r>
              <a:rPr lang="en-US" sz="1100" dirty="0" smtClean="0">
                <a:solidFill>
                  <a:prstClr val="black"/>
                </a:solidFill>
                <a:latin typeface="Arial"/>
              </a:rPr>
              <a:t>The CHAMPS investments in sites’ surveillance infrastructure will enable sites to perform ancillary activities</a:t>
            </a:r>
            <a:r>
              <a:rPr lang="en-US" sz="1100" baseline="0" dirty="0" smtClean="0">
                <a:solidFill>
                  <a:prstClr val="black"/>
                </a:solidFill>
                <a:latin typeface="Arial"/>
              </a:rPr>
              <a:t> </a:t>
            </a:r>
            <a:r>
              <a:rPr lang="en-US" sz="1100" dirty="0" smtClean="0">
                <a:solidFill>
                  <a:prstClr val="black"/>
                </a:solidFill>
                <a:latin typeface="Arial"/>
              </a:rPr>
              <a:t>(e.g., outbreak event monitoring) and evaluation of impact of interventions on preventing mortality</a:t>
            </a:r>
          </a:p>
          <a:p>
            <a:pPr marL="0" lvl="1" indent="0">
              <a:buSzPct val="100000"/>
              <a:buFont typeface="Arial" panose="020B0604020202020204" pitchFamily="34" charset="0"/>
              <a:buNone/>
            </a:pPr>
            <a:endParaRPr lang="en-US" sz="1100" dirty="0" smtClean="0">
              <a:solidFill>
                <a:prstClr val="black"/>
              </a:solidFill>
              <a:latin typeface="Arial"/>
            </a:endParaRPr>
          </a:p>
          <a:p>
            <a:pPr marL="0" lvl="1" indent="0">
              <a:buSzPct val="100000"/>
              <a:buFont typeface="Arial" panose="020B0604020202020204" pitchFamily="34" charset="0"/>
              <a:buNone/>
            </a:pPr>
            <a:r>
              <a:rPr lang="en-US" sz="1100" dirty="0" smtClean="0">
                <a:solidFill>
                  <a:prstClr val="black"/>
                </a:solidFill>
                <a:latin typeface="Arial"/>
              </a:rPr>
              <a:t>Today I will focus on objectives</a:t>
            </a:r>
            <a:r>
              <a:rPr lang="en-US" sz="1100" baseline="0" dirty="0" smtClean="0">
                <a:solidFill>
                  <a:prstClr val="black"/>
                </a:solidFill>
                <a:latin typeface="Arial"/>
              </a:rPr>
              <a:t> 1 and 2</a:t>
            </a:r>
            <a:endParaRPr lang="en-US" sz="1100" dirty="0" smtClean="0">
              <a:solidFill>
                <a:prstClr val="black"/>
              </a:solidFill>
              <a:latin typeface="Arial"/>
            </a:endParaRPr>
          </a:p>
          <a:p>
            <a:endParaRPr lang="en-US" dirty="0"/>
          </a:p>
        </p:txBody>
      </p:sp>
      <p:sp>
        <p:nvSpPr>
          <p:cNvPr id="4" name="Slide Number Placeholder 3"/>
          <p:cNvSpPr>
            <a:spLocks noGrp="1"/>
          </p:cNvSpPr>
          <p:nvPr>
            <p:ph type="sldNum" sz="quarter" idx="10"/>
          </p:nvPr>
        </p:nvSpPr>
        <p:spPr/>
        <p:txBody>
          <a:bodyPr/>
          <a:lstStyle/>
          <a:p>
            <a:fld id="{C0F4A2C8-6C88-4E71-83EE-698B9D4FE22F}" type="slidenum">
              <a:rPr lang="en-US" smtClean="0"/>
              <a:pPr/>
              <a:t>4</a:t>
            </a:fld>
            <a:endParaRPr lang="en-US" dirty="0"/>
          </a:p>
        </p:txBody>
      </p:sp>
    </p:spTree>
    <p:extLst>
      <p:ext uri="{BB962C8B-B14F-4D97-AF65-F5344CB8AC3E}">
        <p14:creationId xmlns:p14="http://schemas.microsoft.com/office/powerpoint/2010/main" val="3744433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After the measurements</a:t>
            </a:r>
            <a:r>
              <a:rPr lang="en-US" baseline="0" dirty="0" smtClean="0"/>
              <a:t> and photographs the postmortem specimens will be collected-through a minimally invasive technique- MITS, not obvious in the procedure name but both tissues and non-tissues specimens will be collected. The non-tissues will include…</a:t>
            </a:r>
            <a:endParaRPr lang="en-US" dirty="0"/>
          </a:p>
        </p:txBody>
      </p:sp>
      <p:sp>
        <p:nvSpPr>
          <p:cNvPr id="4" name="Slide Number Placeholder 3"/>
          <p:cNvSpPr>
            <a:spLocks noGrp="1"/>
          </p:cNvSpPr>
          <p:nvPr>
            <p:ph type="sldNum" sz="quarter" idx="10"/>
          </p:nvPr>
        </p:nvSpPr>
        <p:spPr/>
        <p:txBody>
          <a:bodyPr/>
          <a:lstStyle/>
          <a:p>
            <a:fld id="{C0F4A2C8-6C88-4E71-83EE-698B9D4FE22F}"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3454289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8D75A0-87E5-48F8-B1B5-BC58C9CF2D6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4680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ct val="20000"/>
              </a:spcBef>
              <a:spcAft>
                <a:spcPts val="0"/>
              </a:spcAft>
              <a:buClrTx/>
              <a:buSzTx/>
              <a:buFontTx/>
              <a:buNone/>
              <a:tabLst/>
              <a:defRPr/>
            </a:pPr>
            <a:r>
              <a:rPr lang="en-US" dirty="0" smtClean="0"/>
              <a:t>Challenge</a:t>
            </a:r>
            <a:r>
              <a:rPr lang="en-US" baseline="0" dirty="0" smtClean="0"/>
              <a:t> 1: </a:t>
            </a:r>
            <a:r>
              <a:rPr lang="en-US" sz="1200" dirty="0" smtClean="0">
                <a:solidFill>
                  <a:srgbClr val="000000"/>
                </a:solidFill>
              </a:rPr>
              <a:t>Lack of robust primary data, gaps, heavy reliance on modeling = little insight into etiology in high-mortality countries</a:t>
            </a:r>
          </a:p>
          <a:p>
            <a:pPr>
              <a:spcBef>
                <a:spcPct val="20000"/>
              </a:spcBef>
            </a:pPr>
            <a:endParaRPr lang="en-US" dirty="0" smtClean="0"/>
          </a:p>
          <a:p>
            <a:pPr marL="0" marR="0" indent="0" algn="l" defTabSz="914400" rtl="0" eaLnBrk="1" fontAlgn="auto" latinLnBrk="0" hangingPunct="1">
              <a:lnSpc>
                <a:spcPct val="100000"/>
              </a:lnSpc>
              <a:spcBef>
                <a:spcPct val="20000"/>
              </a:spcBef>
              <a:spcAft>
                <a:spcPts val="0"/>
              </a:spcAft>
              <a:buClrTx/>
              <a:buSzTx/>
              <a:buFontTx/>
              <a:buNone/>
              <a:tabLst/>
              <a:defRPr/>
            </a:pPr>
            <a:r>
              <a:rPr lang="en-US" dirty="0" smtClean="0"/>
              <a:t>Challenge 2: </a:t>
            </a:r>
            <a:r>
              <a:rPr lang="en-US" sz="1200" dirty="0" smtClean="0">
                <a:solidFill>
                  <a:srgbClr val="000000"/>
                </a:solidFill>
              </a:rPr>
              <a:t>Non-standardized and siloed processes across geographies are unreliable and difficult to integrate and analyze; verbal autopsies and syndrome-based data are not granular</a:t>
            </a:r>
          </a:p>
          <a:p>
            <a:pPr>
              <a:spcBef>
                <a:spcPct val="20000"/>
              </a:spcBef>
            </a:pPr>
            <a:endParaRPr lang="en-US" dirty="0" smtClean="0"/>
          </a:p>
          <a:p>
            <a:pPr marL="0" marR="0" indent="0" algn="l" defTabSz="914400" rtl="0" eaLnBrk="1" fontAlgn="auto" latinLnBrk="0" hangingPunct="1">
              <a:lnSpc>
                <a:spcPct val="100000"/>
              </a:lnSpc>
              <a:spcBef>
                <a:spcPct val="20000"/>
              </a:spcBef>
              <a:spcAft>
                <a:spcPts val="0"/>
              </a:spcAft>
              <a:buClrTx/>
              <a:buSzTx/>
              <a:buFontTx/>
              <a:buNone/>
              <a:tabLst/>
              <a:defRPr/>
            </a:pPr>
            <a:r>
              <a:rPr lang="en-US" dirty="0" smtClean="0"/>
              <a:t>Challenge 3: </a:t>
            </a:r>
            <a:r>
              <a:rPr lang="en-US" sz="1200" dirty="0" smtClean="0">
                <a:solidFill>
                  <a:srgbClr val="000000"/>
                </a:solidFill>
              </a:rPr>
              <a:t>Academic publishing timetables and in-country review cycles can delay data release by 2-3 years, providing a lagging view of evolving epidemiology </a:t>
            </a:r>
          </a:p>
          <a:p>
            <a:pPr>
              <a:spcBef>
                <a:spcPct val="20000"/>
              </a:spcBef>
            </a:pPr>
            <a:endParaRPr lang="en-US" dirty="0" smtClean="0"/>
          </a:p>
          <a:p>
            <a:endParaRPr lang="en-US" dirty="0"/>
          </a:p>
        </p:txBody>
      </p:sp>
      <p:sp>
        <p:nvSpPr>
          <p:cNvPr id="4" name="Slide Number Placeholder 3"/>
          <p:cNvSpPr>
            <a:spLocks noGrp="1"/>
          </p:cNvSpPr>
          <p:nvPr>
            <p:ph type="sldNum" sz="quarter" idx="10"/>
          </p:nvPr>
        </p:nvSpPr>
        <p:spPr/>
        <p:txBody>
          <a:bodyPr/>
          <a:lstStyle/>
          <a:p>
            <a:fld id="{C0F4A2C8-6C88-4E71-83EE-698B9D4FE22F}" type="slidenum">
              <a:rPr lang="en-US" smtClean="0"/>
              <a:pPr/>
              <a:t>11</a:t>
            </a:fld>
            <a:endParaRPr lang="en-US" dirty="0"/>
          </a:p>
        </p:txBody>
      </p:sp>
    </p:spTree>
    <p:extLst>
      <p:ext uri="{BB962C8B-B14F-4D97-AF65-F5344CB8AC3E}">
        <p14:creationId xmlns:p14="http://schemas.microsoft.com/office/powerpoint/2010/main" val="85425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Rectangle 10"/>
          <p:cNvSpPr/>
          <p:nvPr/>
        </p:nvSpPr>
        <p:spPr>
          <a:xfrm>
            <a:off x="1" y="0"/>
            <a:ext cx="1003300" cy="6858000"/>
          </a:xfrm>
          <a:prstGeom prst="rect">
            <a:avLst/>
          </a:prstGeom>
          <a:gradFill>
            <a:gsLst>
              <a:gs pos="0">
                <a:schemeClr val="accent1">
                  <a:lumMod val="60000"/>
                  <a:lumOff val="40000"/>
                </a:schemeClr>
              </a:gs>
              <a:gs pos="10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5878"/>
              </a:solidFill>
              <a:effectLst>
                <a:innerShdw blurRad="63500" dist="50800" dir="18900000">
                  <a:prstClr val="black">
                    <a:alpha val="50000"/>
                  </a:prstClr>
                </a:innerShdw>
              </a:effectLst>
              <a:uLnTx/>
              <a:uFillTx/>
              <a:latin typeface="Calibri"/>
              <a:ea typeface="+mn-ea"/>
              <a:cs typeface="+mn-cs"/>
            </a:endParaRPr>
          </a:p>
        </p:txBody>
      </p:sp>
      <p:sp>
        <p:nvSpPr>
          <p:cNvPr id="2" name="Title 1"/>
          <p:cNvSpPr>
            <a:spLocks noGrp="1"/>
          </p:cNvSpPr>
          <p:nvPr>
            <p:ph type="ctrTitle"/>
          </p:nvPr>
        </p:nvSpPr>
        <p:spPr>
          <a:xfrm>
            <a:off x="1967541" y="0"/>
            <a:ext cx="9601067" cy="5393964"/>
          </a:xfrm>
          <a:ln/>
          <a:effectLst>
            <a:outerShdw blurRad="40000" dist="20000" dir="5400000" rotWithShape="0">
              <a:srgbClr val="000000">
                <a:alpha val="38000"/>
              </a:srgbClr>
            </a:outerShdw>
          </a:effectLst>
        </p:spPr>
        <p:style>
          <a:lnRef idx="1">
            <a:schemeClr val="dk1"/>
          </a:lnRef>
          <a:fillRef idx="2">
            <a:schemeClr val="dk1"/>
          </a:fillRef>
          <a:effectRef idx="1">
            <a:schemeClr val="dk1"/>
          </a:effectRef>
          <a:fontRef idx="none"/>
        </p:style>
        <p:txBody>
          <a:bodyPr/>
          <a:lstStyle>
            <a:lvl1pPr>
              <a:defRPr sz="8800">
                <a:solidFill>
                  <a:schemeClr val="bg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83500" y="5647784"/>
            <a:ext cx="8252777" cy="949569"/>
          </a:xfrm>
          <a:effectLst>
            <a:glow rad="228600">
              <a:schemeClr val="accent2">
                <a:satMod val="175000"/>
                <a:alpha val="40000"/>
              </a:schemeClr>
            </a:glow>
            <a:outerShdw blurRad="76200" dir="18900000" sy="23000" kx="-1200000" algn="bl" rotWithShape="0">
              <a:prstClr val="black">
                <a:alpha val="20000"/>
              </a:prstClr>
            </a:outerShdw>
          </a:effectLst>
        </p:spPr>
        <p:txBody>
          <a:bodyPr>
            <a:normAutofit/>
          </a:bodyPr>
          <a:lstStyle>
            <a:lvl1pPr marL="0" indent="0" algn="r">
              <a:buNone/>
              <a:defRPr sz="24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Date Placeholder 6"/>
          <p:cNvSpPr>
            <a:spLocks noGrp="1"/>
          </p:cNvSpPr>
          <p:nvPr>
            <p:ph type="dt" sz="half" idx="10"/>
          </p:nvPr>
        </p:nvSpPr>
        <p:spPr/>
        <p:txBody>
          <a:bodyPr/>
          <a:lstStyle/>
          <a:p>
            <a:endParaRPr lang="en-ZA"/>
          </a:p>
        </p:txBody>
      </p:sp>
      <p:sp>
        <p:nvSpPr>
          <p:cNvPr id="8" name="Footer Placeholder 7"/>
          <p:cNvSpPr>
            <a:spLocks noGrp="1"/>
          </p:cNvSpPr>
          <p:nvPr>
            <p:ph type="ftr" sz="quarter" idx="11"/>
          </p:nvPr>
        </p:nvSpPr>
        <p:spPr/>
        <p:txBody>
          <a:bodyPr/>
          <a:lstStyle/>
          <a:p>
            <a:endParaRPr lang="en-ZA">
              <a:solidFill>
                <a:srgbClr val="005878">
                  <a:lumMod val="60000"/>
                  <a:lumOff val="40000"/>
                </a:srgbClr>
              </a:solidFill>
            </a:endParaRPr>
          </a:p>
        </p:txBody>
      </p:sp>
      <p:sp>
        <p:nvSpPr>
          <p:cNvPr id="9" name="Slide Number Placeholder 8"/>
          <p:cNvSpPr>
            <a:spLocks noGrp="1"/>
          </p:cNvSpPr>
          <p:nvPr>
            <p:ph type="sldNum" sz="quarter" idx="12"/>
          </p:nvPr>
        </p:nvSpPr>
        <p:spPr/>
        <p:txBody>
          <a:bodyPr/>
          <a:lstStyle/>
          <a:p>
            <a:fld id="{B43B85C7-3D18-4DF9-AA22-9BC0E2F5CB54}" type="slidenum">
              <a:rPr lang="en-ZA" smtClean="0">
                <a:solidFill>
                  <a:srgbClr val="005878">
                    <a:tint val="75000"/>
                  </a:srgbClr>
                </a:solidFill>
              </a:rPr>
              <a:pPr/>
              <a:t>‹#›</a:t>
            </a:fld>
            <a:endParaRPr lang="en-ZA">
              <a:solidFill>
                <a:srgbClr val="005878">
                  <a:tint val="75000"/>
                </a:srgbClr>
              </a:solidFill>
            </a:endParaRPr>
          </a:p>
        </p:txBody>
      </p:sp>
    </p:spTree>
    <p:extLst>
      <p:ext uri="{BB962C8B-B14F-4D97-AF65-F5344CB8AC3E}">
        <p14:creationId xmlns:p14="http://schemas.microsoft.com/office/powerpoint/2010/main" val="8779591"/>
      </p:ext>
    </p:extLst>
  </p:cSld>
  <p:clrMapOvr>
    <a:masterClrMapping/>
  </p:clrMapOvr>
  <p:transition spd="slow">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endParaRPr lang="en-ZA">
              <a:solidFill>
                <a:srgbClr val="005878">
                  <a:lumMod val="60000"/>
                  <a:lumOff val="40000"/>
                </a:srgbClr>
              </a:solidFill>
            </a:endParaRPr>
          </a:p>
        </p:txBody>
      </p:sp>
      <p:sp>
        <p:nvSpPr>
          <p:cNvPr id="6" name="Slide Number Placeholder 5"/>
          <p:cNvSpPr>
            <a:spLocks noGrp="1"/>
          </p:cNvSpPr>
          <p:nvPr>
            <p:ph type="sldNum" sz="quarter" idx="12"/>
          </p:nvPr>
        </p:nvSpPr>
        <p:spPr>
          <a:xfrm>
            <a:off x="11376587" y="4797153"/>
            <a:ext cx="508000" cy="365125"/>
          </a:xfrm>
          <a:prstGeom prst="rect">
            <a:avLst/>
          </a:prstGeom>
        </p:spPr>
        <p:txBody>
          <a:bodyPr/>
          <a:lstStyle/>
          <a:p>
            <a:fld id="{B875EC71-9B7B-41DF-B02A-FEBF54871580}" type="slidenum">
              <a:rPr lang="en-ZA" smtClean="0">
                <a:solidFill>
                  <a:srgbClr val="005878">
                    <a:tint val="75000"/>
                  </a:srgbClr>
                </a:solidFill>
              </a:rPr>
              <a:pPr/>
              <a:t>‹#›</a:t>
            </a:fld>
            <a:endParaRPr lang="en-ZA">
              <a:solidFill>
                <a:srgbClr val="005878">
                  <a:tint val="75000"/>
                </a:srgbClr>
              </a:solidFill>
            </a:endParaRPr>
          </a:p>
        </p:txBody>
      </p:sp>
    </p:spTree>
    <p:extLst>
      <p:ext uri="{BB962C8B-B14F-4D97-AF65-F5344CB8AC3E}">
        <p14:creationId xmlns:p14="http://schemas.microsoft.com/office/powerpoint/2010/main" val="2185239074"/>
      </p:ext>
    </p:extLst>
  </p:cSld>
  <p:clrMapOvr>
    <a:masterClrMapping/>
  </p:clrMapOvr>
  <p:transition spd="slow">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lvl1pPr>
              <a:defRPr>
                <a:solidFill>
                  <a:schemeClr val="bg2"/>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ZA">
              <a:solidFill>
                <a:srgbClr val="005878">
                  <a:lumMod val="60000"/>
                  <a:lumOff val="40000"/>
                </a:srgbClr>
              </a:solidFill>
            </a:endParaRPr>
          </a:p>
        </p:txBody>
      </p:sp>
      <p:sp>
        <p:nvSpPr>
          <p:cNvPr id="6" name="Slide Number Placeholder 5"/>
          <p:cNvSpPr>
            <a:spLocks noGrp="1"/>
          </p:cNvSpPr>
          <p:nvPr>
            <p:ph type="sldNum" sz="quarter" idx="12"/>
          </p:nvPr>
        </p:nvSpPr>
        <p:spPr>
          <a:xfrm>
            <a:off x="11376587" y="4797153"/>
            <a:ext cx="508000" cy="365125"/>
          </a:xfrm>
          <a:prstGeom prst="rect">
            <a:avLst/>
          </a:prstGeom>
        </p:spPr>
        <p:txBody>
          <a:bodyPr/>
          <a:lstStyle/>
          <a:p>
            <a:fld id="{B875EC71-9B7B-41DF-B02A-FEBF54871580}" type="slidenum">
              <a:rPr lang="en-ZA" smtClean="0">
                <a:solidFill>
                  <a:srgbClr val="005878">
                    <a:tint val="75000"/>
                  </a:srgbClr>
                </a:solidFill>
              </a:rPr>
              <a:pPr/>
              <a:t>‹#›</a:t>
            </a:fld>
            <a:endParaRPr lang="en-ZA">
              <a:solidFill>
                <a:srgbClr val="005878">
                  <a:tint val="75000"/>
                </a:srgbClr>
              </a:solidFill>
            </a:endParaRPr>
          </a:p>
        </p:txBody>
      </p:sp>
    </p:spTree>
    <p:extLst>
      <p:ext uri="{BB962C8B-B14F-4D97-AF65-F5344CB8AC3E}">
        <p14:creationId xmlns:p14="http://schemas.microsoft.com/office/powerpoint/2010/main" val="1531966284"/>
      </p:ext>
    </p:extLst>
  </p:cSld>
  <p:clrMapOvr>
    <a:masterClrMapping/>
  </p:clrMapOvr>
  <p:transition spd="slow">
    <p:wip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7_Title slide with secondary imag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6890687"/>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4_Title slide with secondary image">
    <p:spTree>
      <p:nvGrpSpPr>
        <p:cNvPr id="1" name=""/>
        <p:cNvGrpSpPr/>
        <p:nvPr/>
      </p:nvGrpSpPr>
      <p:grpSpPr>
        <a:xfrm>
          <a:off x="0" y="0"/>
          <a:ext cx="0" cy="0"/>
          <a:chOff x="0" y="0"/>
          <a:chExt cx="0" cy="0"/>
        </a:xfrm>
      </p:grpSpPr>
    </p:spTree>
    <p:extLst>
      <p:ext uri="{BB962C8B-B14F-4D97-AF65-F5344CB8AC3E}">
        <p14:creationId xmlns:p14="http://schemas.microsoft.com/office/powerpoint/2010/main" val="998406592"/>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8_Title slide with secondary image">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4517538"/>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Full Width Head + Copy - Text Only">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486833" y="1718734"/>
            <a:ext cx="11106151" cy="4519084"/>
          </a:xfrm>
        </p:spPr>
        <p:txBody>
          <a:bodyPr/>
          <a:lstStyle>
            <a:lvl1pPr>
              <a:spcBef>
                <a:spcPts val="448"/>
              </a:spcBef>
              <a:defRPr sz="1867" b="0" baseline="0"/>
            </a:lvl1pPr>
            <a:lvl2pPr marL="228594" indent="-228594">
              <a:spcBef>
                <a:spcPts val="448"/>
              </a:spcBef>
              <a:spcAft>
                <a:spcPts val="0"/>
              </a:spcAft>
              <a:buClr>
                <a:schemeClr val="accent3">
                  <a:lumMod val="75000"/>
                </a:schemeClr>
              </a:buClr>
              <a:buFont typeface="Wingdings" panose="05000000000000000000" pitchFamily="2" charset="2"/>
              <a:buChar char="§"/>
              <a:defRPr sz="1733"/>
            </a:lvl2pPr>
            <a:lvl3pPr marL="457189" indent="-228594">
              <a:spcBef>
                <a:spcPts val="448"/>
              </a:spcBef>
              <a:buClr>
                <a:srgbClr val="3086AB"/>
              </a:buClr>
              <a:buFont typeface="Arial" panose="020B0604020202020204" pitchFamily="34" charset="0"/>
              <a:buChar char="•"/>
              <a:tabLst/>
              <a:defRPr baseline="0"/>
            </a:lvl3pPr>
            <a:lvl4pPr marL="687900" indent="-230712">
              <a:spcBef>
                <a:spcPts val="448"/>
              </a:spcBef>
              <a:spcAft>
                <a:spcPts val="0"/>
              </a:spcAft>
              <a:buFont typeface="Arial" panose="020B0604020202020204" pitchFamily="34" charset="0"/>
              <a:buChar char="-"/>
              <a:tabLst/>
              <a:defRPr baseline="0"/>
            </a:lvl4pPr>
            <a:lvl5pPr marL="916494" indent="-228594">
              <a:spcBef>
                <a:spcPts val="448"/>
              </a:spcBef>
              <a:defRPr baseline="0"/>
            </a:lvl5pPr>
          </a:lstStyle>
          <a:p>
            <a:pPr lvl="0"/>
            <a:r>
              <a:rPr lang="en-US" dirty="0"/>
              <a:t>Insert bullet list at full-width of slide</a:t>
            </a:r>
          </a:p>
          <a:p>
            <a:pPr lvl="1"/>
            <a:r>
              <a:rPr lang="en-US" dirty="0"/>
              <a:t>Bullet list level two</a:t>
            </a:r>
          </a:p>
          <a:p>
            <a:pPr lvl="2"/>
            <a:r>
              <a:rPr lang="en-US" dirty="0"/>
              <a:t>Bullet list level three</a:t>
            </a:r>
          </a:p>
          <a:p>
            <a:pPr lvl="3"/>
            <a:r>
              <a:rPr lang="en-US" dirty="0"/>
              <a:t>Bullet list level four</a:t>
            </a:r>
          </a:p>
          <a:p>
            <a:pPr lvl="4"/>
            <a:r>
              <a:rPr lang="en-US" dirty="0"/>
              <a:t>Bullet list level five</a:t>
            </a:r>
          </a:p>
        </p:txBody>
      </p:sp>
      <p:sp>
        <p:nvSpPr>
          <p:cNvPr id="5" name="Footer Placeholder 4"/>
          <p:cNvSpPr>
            <a:spLocks noGrp="1"/>
          </p:cNvSpPr>
          <p:nvPr>
            <p:ph type="ftr" sz="quarter" idx="14"/>
          </p:nvPr>
        </p:nvSpPr>
        <p:spPr/>
        <p:txBody>
          <a:bodyPr/>
          <a:lstStyle/>
          <a:p>
            <a:pPr algn="r" defTabSz="1219170"/>
            <a:endParaRPr lang="en-US" dirty="0">
              <a:solidFill>
                <a:srgbClr val="000000"/>
              </a:solidFill>
            </a:endParaRPr>
          </a:p>
        </p:txBody>
      </p:sp>
      <p:sp>
        <p:nvSpPr>
          <p:cNvPr id="6" name="Slide Number Placeholder 5"/>
          <p:cNvSpPr>
            <a:spLocks noGrp="1"/>
          </p:cNvSpPr>
          <p:nvPr>
            <p:ph type="sldNum" sz="quarter" idx="15"/>
          </p:nvPr>
        </p:nvSpPr>
        <p:spPr/>
        <p:txBody>
          <a:bodyPr/>
          <a:lstStyle/>
          <a:p>
            <a:pPr defTabSz="1219170"/>
            <a:fld id="{D3F7C509-FEEF-45D3-B896-7C07814C0C13}" type="slidenum">
              <a:rPr lang="en-US" smtClean="0">
                <a:solidFill>
                  <a:srgbClr val="000000"/>
                </a:solidFill>
              </a:rPr>
              <a:pPr defTabSz="1219170"/>
              <a:t>‹#›</a:t>
            </a:fld>
            <a:endParaRPr lang="en-US" dirty="0">
              <a:solidFill>
                <a:srgbClr val="000000"/>
              </a:solidFill>
            </a:endParaRPr>
          </a:p>
        </p:txBody>
      </p:sp>
      <p:sp>
        <p:nvSpPr>
          <p:cNvPr id="2" name="Title 1"/>
          <p:cNvSpPr>
            <a:spLocks noGrp="1"/>
          </p:cNvSpPr>
          <p:nvPr>
            <p:ph type="title" hasCustomPrompt="1"/>
          </p:nvPr>
        </p:nvSpPr>
        <p:spPr>
          <a:xfrm>
            <a:off x="486833" y="629574"/>
            <a:ext cx="11106151" cy="697577"/>
          </a:xfrm>
        </p:spPr>
        <p:txBody>
          <a:bodyPr/>
          <a:lstStyle/>
          <a:p>
            <a:r>
              <a:rPr lang="en-US"/>
              <a:t>insert headline here – up to 2 full width lines (all caps)</a:t>
            </a:r>
          </a:p>
        </p:txBody>
      </p:sp>
    </p:spTree>
    <p:extLst>
      <p:ext uri="{BB962C8B-B14F-4D97-AF65-F5344CB8AC3E}">
        <p14:creationId xmlns:p14="http://schemas.microsoft.com/office/powerpoint/2010/main" val="2488494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11_Title slide with secondary image">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1895705"/>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71531" y="0"/>
            <a:ext cx="9652000" cy="1143000"/>
          </a:xfrm>
          <a:effectLst>
            <a:softEdge rad="31750"/>
          </a:effectLst>
        </p:spPr>
        <p:txBody>
          <a:bodyPr>
            <a:noAutofit/>
          </a:bodyPr>
          <a:lstStyle>
            <a:lvl1pPr algn="l">
              <a:defRPr sz="4400" baseline="0">
                <a:ln w="12700">
                  <a:solidFill>
                    <a:schemeClr val="tx2"/>
                  </a:solidFill>
                </a:ln>
                <a:solidFill>
                  <a:schemeClr val="bg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775520" y="1484784"/>
            <a:ext cx="9956800" cy="4752528"/>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Slide Number Placeholder 9"/>
          <p:cNvSpPr>
            <a:spLocks noGrp="1"/>
          </p:cNvSpPr>
          <p:nvPr>
            <p:ph type="sldNum" sz="quarter" idx="11"/>
          </p:nvPr>
        </p:nvSpPr>
        <p:spPr>
          <a:xfrm>
            <a:off x="11376587" y="4797153"/>
            <a:ext cx="508000" cy="365125"/>
          </a:xfrm>
          <a:prstGeom prst="rect">
            <a:avLst/>
          </a:prstGeom>
        </p:spPr>
        <p:txBody>
          <a:bodyPr/>
          <a:lstStyle/>
          <a:p>
            <a:fld id="{B875EC71-9B7B-41DF-B02A-FEBF54871580}" type="slidenum">
              <a:rPr lang="en-ZA" smtClean="0">
                <a:solidFill>
                  <a:srgbClr val="005878">
                    <a:tint val="75000"/>
                  </a:srgbClr>
                </a:solidFill>
              </a:rPr>
              <a:pPr/>
              <a:t>‹#›</a:t>
            </a:fld>
            <a:endParaRPr lang="en-ZA">
              <a:solidFill>
                <a:srgbClr val="005878">
                  <a:tint val="75000"/>
                </a:srgbClr>
              </a:solidFill>
            </a:endParaRPr>
          </a:p>
        </p:txBody>
      </p:sp>
      <p:sp>
        <p:nvSpPr>
          <p:cNvPr id="12" name="Footer Placeholder 11"/>
          <p:cNvSpPr>
            <a:spLocks noGrp="1"/>
          </p:cNvSpPr>
          <p:nvPr>
            <p:ph type="ftr" sz="quarter" idx="12"/>
          </p:nvPr>
        </p:nvSpPr>
        <p:spPr/>
        <p:txBody>
          <a:bodyPr/>
          <a:lstStyle/>
          <a:p>
            <a:endParaRPr lang="en-ZA">
              <a:solidFill>
                <a:srgbClr val="005878">
                  <a:lumMod val="60000"/>
                  <a:lumOff val="40000"/>
                </a:srgbClr>
              </a:solidFill>
            </a:endParaRPr>
          </a:p>
        </p:txBody>
      </p:sp>
    </p:spTree>
    <p:extLst>
      <p:ext uri="{BB962C8B-B14F-4D97-AF65-F5344CB8AC3E}">
        <p14:creationId xmlns:p14="http://schemas.microsoft.com/office/powerpoint/2010/main" val="4262578264"/>
      </p:ext>
    </p:extLst>
  </p:cSld>
  <p:clrMapOvr>
    <a:masterClrMapping/>
  </p:clrMapOvr>
  <p:transition spd="slow">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625600" y="4484080"/>
            <a:ext cx="9652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Title 1"/>
          <p:cNvSpPr>
            <a:spLocks noGrp="1"/>
          </p:cNvSpPr>
          <p:nvPr>
            <p:ph type="title"/>
          </p:nvPr>
        </p:nvSpPr>
        <p:spPr>
          <a:xfrm>
            <a:off x="1391477" y="2060848"/>
            <a:ext cx="9652000" cy="1143000"/>
          </a:xfrm>
        </p:spPr>
        <p:txBody>
          <a:bodyPr>
            <a:noAutofit/>
          </a:bodyPr>
          <a:lstStyle>
            <a:lvl1pPr algn="l">
              <a:defRPr sz="7200" baseline="0">
                <a:ln w="12700">
                  <a:solidFill>
                    <a:schemeClr val="tx2"/>
                  </a:solidFill>
                </a:ln>
                <a:solidFill>
                  <a:schemeClr val="bg2"/>
                </a:solidFill>
              </a:defRPr>
            </a:lvl1pPr>
          </a:lstStyle>
          <a:p>
            <a:r>
              <a:rPr lang="en-US" dirty="0" smtClean="0"/>
              <a:t>Click to edit Master title style</a:t>
            </a:r>
            <a:endParaRPr lang="en-US" dirty="0"/>
          </a:p>
        </p:txBody>
      </p:sp>
      <p:sp>
        <p:nvSpPr>
          <p:cNvPr id="20" name="Slide Number Placeholder 19"/>
          <p:cNvSpPr>
            <a:spLocks noGrp="1"/>
          </p:cNvSpPr>
          <p:nvPr>
            <p:ph type="sldNum" sz="quarter" idx="11"/>
          </p:nvPr>
        </p:nvSpPr>
        <p:spPr>
          <a:xfrm>
            <a:off x="11376587" y="4797153"/>
            <a:ext cx="508000" cy="365125"/>
          </a:xfrm>
          <a:prstGeom prst="rect">
            <a:avLst/>
          </a:prstGeom>
        </p:spPr>
        <p:txBody>
          <a:bodyPr/>
          <a:lstStyle/>
          <a:p>
            <a:fld id="{B875EC71-9B7B-41DF-B02A-FEBF54871580}" type="slidenum">
              <a:rPr lang="en-ZA" smtClean="0">
                <a:solidFill>
                  <a:srgbClr val="005878">
                    <a:tint val="75000"/>
                  </a:srgbClr>
                </a:solidFill>
              </a:rPr>
              <a:pPr/>
              <a:t>‹#›</a:t>
            </a:fld>
            <a:endParaRPr lang="en-ZA">
              <a:solidFill>
                <a:srgbClr val="005878">
                  <a:tint val="75000"/>
                </a:srgbClr>
              </a:solidFill>
            </a:endParaRPr>
          </a:p>
        </p:txBody>
      </p:sp>
      <p:sp>
        <p:nvSpPr>
          <p:cNvPr id="21" name="Footer Placeholder 20"/>
          <p:cNvSpPr>
            <a:spLocks noGrp="1"/>
          </p:cNvSpPr>
          <p:nvPr>
            <p:ph type="ftr" sz="quarter" idx="12"/>
          </p:nvPr>
        </p:nvSpPr>
        <p:spPr/>
        <p:txBody>
          <a:bodyPr/>
          <a:lstStyle/>
          <a:p>
            <a:endParaRPr lang="en-ZA">
              <a:solidFill>
                <a:srgbClr val="005878">
                  <a:lumMod val="60000"/>
                  <a:lumOff val="40000"/>
                </a:srgbClr>
              </a:solidFill>
            </a:endParaRPr>
          </a:p>
        </p:txBody>
      </p:sp>
    </p:spTree>
    <p:extLst>
      <p:ext uri="{BB962C8B-B14F-4D97-AF65-F5344CB8AC3E}">
        <p14:creationId xmlns:p14="http://schemas.microsoft.com/office/powerpoint/2010/main" val="1093560463"/>
      </p:ext>
    </p:extLst>
  </p:cSld>
  <p:clrMapOvr>
    <a:masterClrMapping/>
  </p:clrMapOvr>
  <p:transition spd="slow">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83499" y="0"/>
            <a:ext cx="9652000" cy="1143000"/>
          </a:xfrm>
        </p:spPr>
        <p:txBody>
          <a:bodyPr/>
          <a:lstStyle>
            <a:lvl1pPr>
              <a:defRPr sz="4400" baseline="0">
                <a:solidFill>
                  <a:schemeClr val="bg2"/>
                </a:solidFill>
              </a:defRPr>
            </a:lvl1pPr>
          </a:lstStyle>
          <a:p>
            <a:r>
              <a:rPr lang="en-US" dirty="0" smtClean="0"/>
              <a:t>Click to edit Master title style</a:t>
            </a:r>
            <a:endParaRPr lang="en-US" dirty="0"/>
          </a:p>
        </p:txBody>
      </p:sp>
      <p:sp>
        <p:nvSpPr>
          <p:cNvPr id="6" name="Footer Placeholder 5"/>
          <p:cNvSpPr>
            <a:spLocks noGrp="1"/>
          </p:cNvSpPr>
          <p:nvPr>
            <p:ph type="ftr" sz="quarter" idx="11"/>
          </p:nvPr>
        </p:nvSpPr>
        <p:spPr/>
        <p:txBody>
          <a:bodyPr/>
          <a:lstStyle/>
          <a:p>
            <a:endParaRPr lang="en-ZA">
              <a:solidFill>
                <a:srgbClr val="005878">
                  <a:lumMod val="60000"/>
                  <a:lumOff val="40000"/>
                </a:srgbClr>
              </a:solidFill>
            </a:endParaRPr>
          </a:p>
        </p:txBody>
      </p:sp>
      <p:sp>
        <p:nvSpPr>
          <p:cNvPr id="7" name="Slide Number Placeholder 6"/>
          <p:cNvSpPr>
            <a:spLocks noGrp="1"/>
          </p:cNvSpPr>
          <p:nvPr>
            <p:ph type="sldNum" sz="quarter" idx="12"/>
          </p:nvPr>
        </p:nvSpPr>
        <p:spPr>
          <a:xfrm>
            <a:off x="11376587" y="4797153"/>
            <a:ext cx="508000" cy="365125"/>
          </a:xfrm>
          <a:prstGeom prst="rect">
            <a:avLst/>
          </a:prstGeom>
        </p:spPr>
        <p:txBody>
          <a:bodyPr/>
          <a:lstStyle/>
          <a:p>
            <a:fld id="{B875EC71-9B7B-41DF-B02A-FEBF54871580}" type="slidenum">
              <a:rPr lang="en-ZA" smtClean="0">
                <a:solidFill>
                  <a:srgbClr val="005878">
                    <a:tint val="75000"/>
                  </a:srgbClr>
                </a:solidFill>
              </a:rPr>
              <a:pPr/>
              <a:t>‹#›</a:t>
            </a:fld>
            <a:endParaRPr lang="en-ZA">
              <a:solidFill>
                <a:srgbClr val="005878">
                  <a:tint val="75000"/>
                </a:srgbClr>
              </a:solidFill>
            </a:endParaRPr>
          </a:p>
        </p:txBody>
      </p:sp>
      <p:sp>
        <p:nvSpPr>
          <p:cNvPr id="9" name="Content Placeholder 8"/>
          <p:cNvSpPr>
            <a:spLocks noGrp="1"/>
          </p:cNvSpPr>
          <p:nvPr>
            <p:ph sz="quarter" idx="13"/>
          </p:nvPr>
        </p:nvSpPr>
        <p:spPr>
          <a:xfrm>
            <a:off x="1583499" y="1988840"/>
            <a:ext cx="4974336"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6864085" y="1916832"/>
            <a:ext cx="4974336"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66239705"/>
      </p:ext>
    </p:extLst>
  </p:cSld>
  <p:clrMapOvr>
    <a:masterClrMapping/>
  </p:clrMapOvr>
  <p:transition spd="slow">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71531" y="-10377"/>
            <a:ext cx="9652000" cy="1143000"/>
          </a:xfrm>
        </p:spPr>
        <p:txBody>
          <a:bodyPr/>
          <a:lstStyle>
            <a:lvl1pPr>
              <a:defRPr sz="4400" baseline="0">
                <a:solidFill>
                  <a:schemeClr val="bg2"/>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1583499" y="1988840"/>
            <a:ext cx="49784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6768075" y="1988840"/>
            <a:ext cx="4980356"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Footer Placeholder 7"/>
          <p:cNvSpPr>
            <a:spLocks noGrp="1"/>
          </p:cNvSpPr>
          <p:nvPr>
            <p:ph type="ftr" sz="quarter" idx="11"/>
          </p:nvPr>
        </p:nvSpPr>
        <p:spPr/>
        <p:txBody>
          <a:bodyPr/>
          <a:lstStyle/>
          <a:p>
            <a:endParaRPr lang="en-ZA">
              <a:solidFill>
                <a:srgbClr val="005878">
                  <a:lumMod val="60000"/>
                  <a:lumOff val="40000"/>
                </a:srgbClr>
              </a:solidFill>
            </a:endParaRPr>
          </a:p>
        </p:txBody>
      </p:sp>
      <p:sp>
        <p:nvSpPr>
          <p:cNvPr id="11" name="Content Placeholder 10"/>
          <p:cNvSpPr>
            <a:spLocks noGrp="1"/>
          </p:cNvSpPr>
          <p:nvPr>
            <p:ph sz="quarter" idx="13"/>
          </p:nvPr>
        </p:nvSpPr>
        <p:spPr>
          <a:xfrm>
            <a:off x="1583499" y="2564904"/>
            <a:ext cx="4974336" cy="384048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12"/>
          <p:cNvSpPr>
            <a:spLocks noGrp="1"/>
          </p:cNvSpPr>
          <p:nvPr>
            <p:ph sz="quarter" idx="14"/>
          </p:nvPr>
        </p:nvSpPr>
        <p:spPr>
          <a:xfrm>
            <a:off x="6768075" y="2564904"/>
            <a:ext cx="4974336" cy="384048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247136818"/>
      </p:ext>
    </p:extLst>
  </p:cSld>
  <p:clrMapOvr>
    <a:masterClrMapping/>
  </p:clrMapOvr>
  <p:transition spd="slow">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75520" y="2996952"/>
            <a:ext cx="9652000" cy="1143000"/>
          </a:xfrm>
        </p:spPr>
        <p:txBody>
          <a:bodyPr/>
          <a:lstStyle>
            <a:lvl1pPr>
              <a:defRPr sz="6000">
                <a:solidFill>
                  <a:schemeClr val="bg2"/>
                </a:solidFill>
              </a:defRPr>
            </a:lvl1pPr>
          </a:lstStyle>
          <a:p>
            <a:r>
              <a:rPr lang="en-US" dirty="0" smtClean="0"/>
              <a:t>Click to edit Master title style</a:t>
            </a:r>
            <a:endParaRPr lang="en-US" dirty="0"/>
          </a:p>
        </p:txBody>
      </p:sp>
      <p:sp>
        <p:nvSpPr>
          <p:cNvPr id="4" name="Footer Placeholder 3"/>
          <p:cNvSpPr>
            <a:spLocks noGrp="1"/>
          </p:cNvSpPr>
          <p:nvPr>
            <p:ph type="ftr" sz="quarter" idx="11"/>
          </p:nvPr>
        </p:nvSpPr>
        <p:spPr/>
        <p:txBody>
          <a:bodyPr/>
          <a:lstStyle/>
          <a:p>
            <a:endParaRPr lang="en-ZA">
              <a:solidFill>
                <a:srgbClr val="005878">
                  <a:lumMod val="60000"/>
                  <a:lumOff val="40000"/>
                </a:srgbClr>
              </a:solidFill>
            </a:endParaRPr>
          </a:p>
        </p:txBody>
      </p:sp>
      <p:sp>
        <p:nvSpPr>
          <p:cNvPr id="5" name="Slide Number Placeholder 4"/>
          <p:cNvSpPr>
            <a:spLocks noGrp="1"/>
          </p:cNvSpPr>
          <p:nvPr>
            <p:ph type="sldNum" sz="quarter" idx="12"/>
          </p:nvPr>
        </p:nvSpPr>
        <p:spPr>
          <a:xfrm>
            <a:off x="11376587" y="4797153"/>
            <a:ext cx="508000" cy="365125"/>
          </a:xfrm>
          <a:prstGeom prst="rect">
            <a:avLst/>
          </a:prstGeom>
        </p:spPr>
        <p:txBody>
          <a:bodyPr/>
          <a:lstStyle/>
          <a:p>
            <a:fld id="{B875EC71-9B7B-41DF-B02A-FEBF54871580}" type="slidenum">
              <a:rPr lang="en-ZA" smtClean="0">
                <a:solidFill>
                  <a:srgbClr val="005878">
                    <a:tint val="75000"/>
                  </a:srgbClr>
                </a:solidFill>
              </a:rPr>
              <a:pPr/>
              <a:t>‹#›</a:t>
            </a:fld>
            <a:endParaRPr lang="en-ZA">
              <a:solidFill>
                <a:srgbClr val="005878">
                  <a:tint val="75000"/>
                </a:srgbClr>
              </a:solidFill>
            </a:endParaRPr>
          </a:p>
        </p:txBody>
      </p:sp>
      <p:sp>
        <p:nvSpPr>
          <p:cNvPr id="7" name="Text Placeholder 6"/>
          <p:cNvSpPr>
            <a:spLocks noGrp="1"/>
          </p:cNvSpPr>
          <p:nvPr>
            <p:ph type="body" sz="quarter" idx="13"/>
          </p:nvPr>
        </p:nvSpPr>
        <p:spPr>
          <a:xfrm>
            <a:off x="5422900" y="4868863"/>
            <a:ext cx="4800600" cy="100806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Tree>
    <p:extLst>
      <p:ext uri="{BB962C8B-B14F-4D97-AF65-F5344CB8AC3E}">
        <p14:creationId xmlns:p14="http://schemas.microsoft.com/office/powerpoint/2010/main" val="4237939522"/>
      </p:ext>
    </p:extLst>
  </p:cSld>
  <p:clrMapOvr>
    <a:masterClrMapping/>
  </p:clrMapOvr>
  <p:transition spd="slow">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a:xfrm>
            <a:off x="11376587" y="4797153"/>
            <a:ext cx="508000" cy="365125"/>
          </a:xfrm>
          <a:prstGeom prst="rect">
            <a:avLst/>
          </a:prstGeom>
        </p:spPr>
        <p:txBody>
          <a:bodyPr/>
          <a:lstStyle/>
          <a:p>
            <a:fld id="{B875EC71-9B7B-41DF-B02A-FEBF54871580}" type="slidenum">
              <a:rPr lang="en-ZA" smtClean="0">
                <a:solidFill>
                  <a:srgbClr val="005878">
                    <a:tint val="75000"/>
                  </a:srgbClr>
                </a:solidFill>
              </a:rPr>
              <a:pPr/>
              <a:t>‹#›</a:t>
            </a:fld>
            <a:endParaRPr lang="en-ZA">
              <a:solidFill>
                <a:srgbClr val="005878">
                  <a:tint val="75000"/>
                </a:srgbClr>
              </a:solidFill>
            </a:endParaRPr>
          </a:p>
        </p:txBody>
      </p:sp>
      <p:sp>
        <p:nvSpPr>
          <p:cNvPr id="7" name="Footer Placeholder 6"/>
          <p:cNvSpPr>
            <a:spLocks noGrp="1"/>
          </p:cNvSpPr>
          <p:nvPr>
            <p:ph type="ftr" sz="quarter" idx="12"/>
          </p:nvPr>
        </p:nvSpPr>
        <p:spPr/>
        <p:txBody>
          <a:bodyPr/>
          <a:lstStyle/>
          <a:p>
            <a:endParaRPr lang="en-ZA" dirty="0">
              <a:solidFill>
                <a:srgbClr val="005878">
                  <a:lumMod val="60000"/>
                  <a:lumOff val="40000"/>
                </a:srgbClr>
              </a:solidFill>
            </a:endParaRPr>
          </a:p>
        </p:txBody>
      </p:sp>
    </p:spTree>
    <p:extLst>
      <p:ext uri="{BB962C8B-B14F-4D97-AF65-F5344CB8AC3E}">
        <p14:creationId xmlns:p14="http://schemas.microsoft.com/office/powerpoint/2010/main" val="514166254"/>
      </p:ext>
    </p:extLst>
  </p:cSld>
  <p:clrMapOvr>
    <a:masterClrMapping/>
  </p:clrMapOvr>
  <p:transition spd="slow">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1" y="395287"/>
            <a:ext cx="4011084" cy="1162050"/>
          </a:xfrm>
        </p:spPr>
        <p:txBody>
          <a:bodyPr anchor="b"/>
          <a:lstStyle>
            <a:lvl1pPr algn="l">
              <a:defRPr sz="2000" b="1">
                <a:ln>
                  <a:noFill/>
                </a:ln>
                <a:solidFill>
                  <a:schemeClr val="bg2"/>
                </a:solidFill>
                <a:effectLst/>
              </a:defRPr>
            </a:lvl1pPr>
          </a:lstStyle>
          <a:p>
            <a:r>
              <a:rPr lang="en-US" dirty="0" smtClean="0"/>
              <a:t>Click to edit Master title style</a:t>
            </a:r>
            <a:endParaRPr lang="en-US" dirty="0"/>
          </a:p>
        </p:txBody>
      </p:sp>
      <p:sp>
        <p:nvSpPr>
          <p:cNvPr id="4" name="Text Placeholder 3"/>
          <p:cNvSpPr>
            <a:spLocks noGrp="1"/>
          </p:cNvSpPr>
          <p:nvPr>
            <p:ph type="body" sz="half" idx="2"/>
          </p:nvPr>
        </p:nvSpPr>
        <p:spPr>
          <a:xfrm>
            <a:off x="7620001" y="1557338"/>
            <a:ext cx="4011084" cy="4386263"/>
          </a:xfrm>
        </p:spPr>
        <p:txBody>
          <a:bodyPr/>
          <a:lstStyle>
            <a:lvl1pPr marL="0" indent="0">
              <a:buNone/>
              <a:defRPr sz="14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4" name="Content Placeholder 13"/>
          <p:cNvSpPr>
            <a:spLocks noGrp="1"/>
          </p:cNvSpPr>
          <p:nvPr>
            <p:ph sz="quarter" idx="13"/>
          </p:nvPr>
        </p:nvSpPr>
        <p:spPr>
          <a:xfrm>
            <a:off x="1219200" y="381000"/>
            <a:ext cx="6400800" cy="594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9"/>
          <p:cNvSpPr>
            <a:spLocks noGrp="1"/>
          </p:cNvSpPr>
          <p:nvPr>
            <p:ph type="sldNum" sz="quarter" idx="15"/>
          </p:nvPr>
        </p:nvSpPr>
        <p:spPr>
          <a:xfrm>
            <a:off x="11376587" y="4797153"/>
            <a:ext cx="508000" cy="365125"/>
          </a:xfrm>
          <a:prstGeom prst="rect">
            <a:avLst/>
          </a:prstGeom>
        </p:spPr>
        <p:txBody>
          <a:bodyPr/>
          <a:lstStyle/>
          <a:p>
            <a:fld id="{B875EC71-9B7B-41DF-B02A-FEBF54871580}" type="slidenum">
              <a:rPr lang="en-ZA" smtClean="0">
                <a:solidFill>
                  <a:srgbClr val="005878">
                    <a:tint val="75000"/>
                  </a:srgbClr>
                </a:solidFill>
              </a:rPr>
              <a:pPr/>
              <a:t>‹#›</a:t>
            </a:fld>
            <a:endParaRPr lang="en-ZA">
              <a:solidFill>
                <a:srgbClr val="005878">
                  <a:tint val="75000"/>
                </a:srgbClr>
              </a:solidFill>
            </a:endParaRPr>
          </a:p>
        </p:txBody>
      </p:sp>
      <p:sp>
        <p:nvSpPr>
          <p:cNvPr id="13" name="Footer Placeholder 12"/>
          <p:cNvSpPr>
            <a:spLocks noGrp="1"/>
          </p:cNvSpPr>
          <p:nvPr>
            <p:ph type="ftr" sz="quarter" idx="16"/>
          </p:nvPr>
        </p:nvSpPr>
        <p:spPr/>
        <p:txBody>
          <a:bodyPr/>
          <a:lstStyle/>
          <a:p>
            <a:endParaRPr lang="en-ZA">
              <a:solidFill>
                <a:srgbClr val="005878">
                  <a:lumMod val="60000"/>
                  <a:lumOff val="40000"/>
                </a:srgbClr>
              </a:solidFill>
            </a:endParaRPr>
          </a:p>
        </p:txBody>
      </p:sp>
    </p:spTree>
    <p:extLst>
      <p:ext uri="{BB962C8B-B14F-4D97-AF65-F5344CB8AC3E}">
        <p14:creationId xmlns:p14="http://schemas.microsoft.com/office/powerpoint/2010/main" val="2858216881"/>
      </p:ext>
    </p:extLst>
  </p:cSld>
  <p:clrMapOvr>
    <a:masterClrMapping/>
  </p:clrMapOvr>
  <p:transition spd="slow">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25600" y="4624754"/>
            <a:ext cx="7315200" cy="404446"/>
          </a:xfrm>
        </p:spPr>
        <p:txBody>
          <a:bodyPr bIns="0" anchor="b"/>
          <a:lstStyle>
            <a:lvl1pPr algn="l">
              <a:defRPr sz="2000" b="1">
                <a:ln w="12700">
                  <a:noFill/>
                </a:ln>
                <a:solidFill>
                  <a:schemeClr val="tx1"/>
                </a:solidFill>
                <a:effectLs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65300" y="381000"/>
            <a:ext cx="78232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625600" y="5029200"/>
            <a:ext cx="53848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ZA">
              <a:solidFill>
                <a:srgbClr val="005878">
                  <a:lumMod val="60000"/>
                  <a:lumOff val="40000"/>
                </a:srgbClr>
              </a:solidFill>
            </a:endParaRPr>
          </a:p>
        </p:txBody>
      </p:sp>
      <p:sp>
        <p:nvSpPr>
          <p:cNvPr id="7" name="Slide Number Placeholder 6"/>
          <p:cNvSpPr>
            <a:spLocks noGrp="1"/>
          </p:cNvSpPr>
          <p:nvPr>
            <p:ph type="sldNum" sz="quarter" idx="12"/>
          </p:nvPr>
        </p:nvSpPr>
        <p:spPr>
          <a:xfrm>
            <a:off x="11376587" y="4797153"/>
            <a:ext cx="508000" cy="365125"/>
          </a:xfrm>
          <a:prstGeom prst="rect">
            <a:avLst/>
          </a:prstGeom>
        </p:spPr>
        <p:txBody>
          <a:bodyPr/>
          <a:lstStyle/>
          <a:p>
            <a:fld id="{B875EC71-9B7B-41DF-B02A-FEBF54871580}" type="slidenum">
              <a:rPr lang="en-ZA" smtClean="0">
                <a:solidFill>
                  <a:srgbClr val="005878">
                    <a:tint val="75000"/>
                  </a:srgbClr>
                </a:solidFill>
              </a:rPr>
              <a:pPr/>
              <a:t>‹#›</a:t>
            </a:fld>
            <a:endParaRPr lang="en-ZA">
              <a:solidFill>
                <a:srgbClr val="005878">
                  <a:tint val="75000"/>
                </a:srgbClr>
              </a:solidFill>
            </a:endParaRPr>
          </a:p>
        </p:txBody>
      </p:sp>
    </p:spTree>
    <p:extLst>
      <p:ext uri="{BB962C8B-B14F-4D97-AF65-F5344CB8AC3E}">
        <p14:creationId xmlns:p14="http://schemas.microsoft.com/office/powerpoint/2010/main" val="886827090"/>
      </p:ext>
    </p:extLst>
  </p:cSld>
  <p:clrMapOvr>
    <a:masterClrMapping/>
  </p:clrMapOvr>
  <p:transition spd="slow">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100000"/>
                <a:lumMod val="125000"/>
              </a:schemeClr>
            </a:gs>
            <a:gs pos="100000">
              <a:schemeClr val="bg1">
                <a:shade val="100000"/>
                <a:satMod val="100000"/>
                <a:lumMod val="100000"/>
              </a:schemeClr>
            </a:gs>
            <a:gs pos="100000">
              <a:schemeClr val="bg1">
                <a:shade val="90000"/>
                <a:satMod val="300000"/>
                <a:lumMod val="95000"/>
              </a:schemeClr>
            </a:gs>
          </a:gsLst>
          <a:lin ang="5400000" scaled="0"/>
          <a:tileRect/>
        </a:gradFill>
        <a:effectLst/>
      </p:bgPr>
    </p:bg>
    <p:spTree>
      <p:nvGrpSpPr>
        <p:cNvPr id="1" name=""/>
        <p:cNvGrpSpPr/>
        <p:nvPr/>
      </p:nvGrpSpPr>
      <p:grpSpPr>
        <a:xfrm>
          <a:off x="0" y="0"/>
          <a:ext cx="0" cy="0"/>
          <a:chOff x="0" y="0"/>
          <a:chExt cx="0" cy="0"/>
        </a:xfrm>
      </p:grpSpPr>
      <p:sp>
        <p:nvSpPr>
          <p:cNvPr id="12" name="Rectangle 11"/>
          <p:cNvSpPr/>
          <p:nvPr/>
        </p:nvSpPr>
        <p:spPr>
          <a:xfrm>
            <a:off x="0" y="0"/>
            <a:ext cx="3048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5878"/>
              </a:solidFill>
              <a:effectLst>
                <a:innerShdw blurRad="63500" dist="50800" dir="18900000">
                  <a:prstClr val="black">
                    <a:alpha val="50000"/>
                  </a:prstClr>
                </a:innerShdw>
              </a:effectLst>
              <a:uLnTx/>
              <a:uFillTx/>
              <a:latin typeface="Calibri"/>
              <a:ea typeface="+mn-ea"/>
              <a:cs typeface="+mn-cs"/>
            </a:endParaRPr>
          </a:p>
        </p:txBody>
      </p:sp>
      <p:sp>
        <p:nvSpPr>
          <p:cNvPr id="13" name="Rectangle 12"/>
          <p:cNvSpPr/>
          <p:nvPr/>
        </p:nvSpPr>
        <p:spPr>
          <a:xfrm>
            <a:off x="0" y="0"/>
            <a:ext cx="304800" cy="6858000"/>
          </a:xfrm>
          <a:prstGeom prst="rect">
            <a:avLst/>
          </a:prstGeom>
          <a:gradFill>
            <a:gsLst>
              <a:gs pos="0">
                <a:schemeClr val="accent1">
                  <a:lumMod val="60000"/>
                  <a:lumOff val="40000"/>
                </a:schemeClr>
              </a:gs>
              <a:gs pos="10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5878"/>
              </a:solidFill>
              <a:effectLst>
                <a:innerShdw blurRad="63500" dist="50800" dir="18900000">
                  <a:prstClr val="black">
                    <a:alpha val="50000"/>
                  </a:prstClr>
                </a:innerShdw>
              </a:effectLst>
              <a:uLnTx/>
              <a:uFillTx/>
              <a:latin typeface="Calibri"/>
              <a:ea typeface="+mn-ea"/>
              <a:cs typeface="+mn-cs"/>
            </a:endParaRPr>
          </a:p>
        </p:txBody>
      </p:sp>
      <p:sp>
        <p:nvSpPr>
          <p:cNvPr id="2" name="Title Placeholder 1"/>
          <p:cNvSpPr>
            <a:spLocks noGrp="1"/>
          </p:cNvSpPr>
          <p:nvPr>
            <p:ph type="title"/>
          </p:nvPr>
        </p:nvSpPr>
        <p:spPr>
          <a:xfrm>
            <a:off x="1625600" y="5257800"/>
            <a:ext cx="9652000" cy="1143000"/>
          </a:xfrm>
          <a:prstGeom prst="rect">
            <a:avLst/>
          </a:prstGeom>
          <a:effectLst>
            <a:glow rad="63500">
              <a:schemeClr val="accent5">
                <a:satMod val="175000"/>
                <a:alpha val="40000"/>
              </a:schemeClr>
            </a:glow>
            <a:outerShdw blurRad="40000" dist="20000" dir="5400000" rotWithShape="0">
              <a:srgbClr val="000000">
                <a:alpha val="38000"/>
              </a:srgbClr>
            </a:outerShdw>
            <a:softEdge rad="12700"/>
          </a:effectLst>
        </p:spPr>
        <p:style>
          <a:lnRef idx="1">
            <a:schemeClr val="dk1"/>
          </a:lnRef>
          <a:fillRef idx="2">
            <a:schemeClr val="dk1"/>
          </a:fillRef>
          <a:effectRef idx="1">
            <a:schemeClr val="dk1"/>
          </a:effectRef>
          <a:fontRef idx="none"/>
        </p:style>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625600" y="838200"/>
            <a:ext cx="9956800" cy="4419600"/>
          </a:xfrm>
          <a:prstGeom prst="rect">
            <a:avLst/>
          </a:prstGeom>
          <a:effectLst>
            <a:softEdge rad="31750"/>
          </a:effectLst>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1679573" y="6553200"/>
            <a:ext cx="95504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endParaRPr lang="en-ZA">
              <a:solidFill>
                <a:srgbClr val="005878">
                  <a:lumMod val="60000"/>
                  <a:lumOff val="40000"/>
                </a:srgbClr>
              </a:solidFill>
            </a:endParaRPr>
          </a:p>
        </p:txBody>
      </p:sp>
      <p:sp>
        <p:nvSpPr>
          <p:cNvPr id="4" name="Date Placeholder 3"/>
          <p:cNvSpPr>
            <a:spLocks noGrp="1"/>
          </p:cNvSpPr>
          <p:nvPr>
            <p:ph type="dt" sz="half" idx="2"/>
          </p:nvPr>
        </p:nvSpPr>
        <p:spPr>
          <a:xfrm rot="16200000">
            <a:off x="-1160581" y="4783016"/>
            <a:ext cx="2625969" cy="304800"/>
          </a:xfrm>
          <a:prstGeom prst="rect">
            <a:avLst/>
          </a:prstGeom>
        </p:spPr>
        <p:txBody>
          <a:bodyPr vert="horz" lIns="91440" tIns="45720" rIns="91440" bIns="45720" rtlCol="0" anchor="ctr"/>
          <a:lstStyle>
            <a:lvl1pPr algn="l">
              <a:defRPr sz="1200">
                <a:solidFill>
                  <a:srgbClr val="FFFFFF"/>
                </a:solidFill>
              </a:defRPr>
            </a:lvl1pPr>
          </a:lstStyle>
          <a:p>
            <a:endParaRPr lang="en-ZA"/>
          </a:p>
        </p:txBody>
      </p:sp>
      <p:pic>
        <p:nvPicPr>
          <p:cNvPr id="1026" name="Picture 2" descr="C:\Users\Naseem\Pictures\Logo.jpg"/>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9918118" y="6012716"/>
            <a:ext cx="2208245" cy="778800"/>
          </a:xfrm>
          <a:prstGeom prst="rect">
            <a:avLst/>
          </a:prstGeom>
          <a:noFill/>
          <a:scene3d>
            <a:camera prst="orthographicFront"/>
            <a:lightRig rig="threePt" dir="t"/>
          </a:scene3d>
          <a:sp3d prstMaterial="matte"/>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3B85C7-3D18-4DF9-AA22-9BC0E2F5CB54}" type="slidenum">
              <a:rPr lang="en-ZA" smtClean="0">
                <a:solidFill>
                  <a:srgbClr val="005878">
                    <a:tint val="75000"/>
                  </a:srgbClr>
                </a:solidFill>
              </a:rPr>
              <a:pPr/>
              <a:t>‹#›</a:t>
            </a:fld>
            <a:endParaRPr lang="en-ZA">
              <a:solidFill>
                <a:srgbClr val="005878">
                  <a:tint val="75000"/>
                </a:srgbClr>
              </a:solidFill>
            </a:endParaRPr>
          </a:p>
        </p:txBody>
      </p:sp>
    </p:spTree>
    <p:extLst>
      <p:ext uri="{BB962C8B-B14F-4D97-AF65-F5344CB8AC3E}">
        <p14:creationId xmlns:p14="http://schemas.microsoft.com/office/powerpoint/2010/main" val="332590561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1" r:id="rId12"/>
    <p:sldLayoutId id="2147483686" r:id="rId13"/>
    <p:sldLayoutId id="2147483688" r:id="rId14"/>
    <p:sldLayoutId id="2147483691" r:id="rId15"/>
    <p:sldLayoutId id="2147483694" r:id="rId16"/>
  </p:sldLayoutIdLst>
  <p:transition spd="slow">
    <p:wipe/>
  </p:transition>
  <p:timing>
    <p:tnLst>
      <p:par>
        <p:cTn id="1" dur="indefinite" restart="never" nodeType="tmRoot"/>
      </p:par>
    </p:tnLst>
  </p:timing>
  <p:hf sldNum="0" hdr="0" ftr="0" dt="0"/>
  <p:txStyles>
    <p:titleStyle>
      <a:lvl1pPr algn="l" defTabSz="914400" rtl="0" eaLnBrk="1" latinLnBrk="0" hangingPunct="1">
        <a:spcBef>
          <a:spcPct val="0"/>
        </a:spcBef>
        <a:buNone/>
        <a:defRPr sz="7200" b="1" kern="1200" baseline="0">
          <a:ln w="12700">
            <a:solidFill>
              <a:schemeClr val="tx2"/>
            </a:solidFill>
          </a:ln>
          <a:solidFill>
            <a:schemeClr val="tx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16.xml"/><Relationship Id="rId4" Type="http://schemas.openxmlformats.org/officeDocument/2006/relationships/image" Target="../media/image24.png"/></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jpeg"/><Relationship Id="rId12" Type="http://schemas.openxmlformats.org/officeDocument/2006/relationships/image" Target="../media/image14.JP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8.jpeg"/><Relationship Id="rId11" Type="http://schemas.openxmlformats.org/officeDocument/2006/relationships/image" Target="../media/image13.jpg"/><Relationship Id="rId5" Type="http://schemas.openxmlformats.org/officeDocument/2006/relationships/image" Target="../media/image7.jpeg"/><Relationship Id="rId10" Type="http://schemas.openxmlformats.org/officeDocument/2006/relationships/image" Target="../media/image12.jpg"/><Relationship Id="rId4" Type="http://schemas.openxmlformats.org/officeDocument/2006/relationships/image" Target="../media/image6.jpeg"/><Relationship Id="rId9"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503" y="-14515"/>
            <a:ext cx="12221003" cy="6549060"/>
          </a:xfrm>
          <a:custGeom>
            <a:avLst/>
            <a:gdLst>
              <a:gd name="connsiteX0" fmla="*/ 13 w 12192000"/>
              <a:gd name="connsiteY0" fmla="*/ 2523694 h 6607134"/>
              <a:gd name="connsiteX1" fmla="*/ 6096000 w 12192000"/>
              <a:gd name="connsiteY1" fmla="*/ 0 h 6607134"/>
              <a:gd name="connsiteX2" fmla="*/ 12191987 w 12192000"/>
              <a:gd name="connsiteY2" fmla="*/ 2523694 h 6607134"/>
              <a:gd name="connsiteX3" fmla="*/ 9863527 w 12192000"/>
              <a:gd name="connsiteY3" fmla="*/ 6607117 h 6607134"/>
              <a:gd name="connsiteX4" fmla="*/ 2328473 w 12192000"/>
              <a:gd name="connsiteY4" fmla="*/ 6607117 h 6607134"/>
              <a:gd name="connsiteX5" fmla="*/ 13 w 12192000"/>
              <a:gd name="connsiteY5" fmla="*/ 2523694 h 6607134"/>
              <a:gd name="connsiteX0" fmla="*/ 0 w 12162946"/>
              <a:gd name="connsiteY0" fmla="*/ 0 h 6608909"/>
              <a:gd name="connsiteX1" fmla="*/ 6066959 w 12162946"/>
              <a:gd name="connsiteY1" fmla="*/ 1792 h 6608909"/>
              <a:gd name="connsiteX2" fmla="*/ 12162946 w 12162946"/>
              <a:gd name="connsiteY2" fmla="*/ 2525486 h 6608909"/>
              <a:gd name="connsiteX3" fmla="*/ 9834486 w 12162946"/>
              <a:gd name="connsiteY3" fmla="*/ 6608909 h 6608909"/>
              <a:gd name="connsiteX4" fmla="*/ 2299432 w 12162946"/>
              <a:gd name="connsiteY4" fmla="*/ 6608909 h 6608909"/>
              <a:gd name="connsiteX5" fmla="*/ 0 w 12162946"/>
              <a:gd name="connsiteY5" fmla="*/ 0 h 6608909"/>
              <a:gd name="connsiteX0" fmla="*/ 37368 w 12200314"/>
              <a:gd name="connsiteY0" fmla="*/ 0 h 6608909"/>
              <a:gd name="connsiteX1" fmla="*/ 6104327 w 12200314"/>
              <a:gd name="connsiteY1" fmla="*/ 1792 h 6608909"/>
              <a:gd name="connsiteX2" fmla="*/ 12200314 w 12200314"/>
              <a:gd name="connsiteY2" fmla="*/ 2525486 h 6608909"/>
              <a:gd name="connsiteX3" fmla="*/ 9871854 w 12200314"/>
              <a:gd name="connsiteY3" fmla="*/ 6608909 h 6608909"/>
              <a:gd name="connsiteX4" fmla="*/ 0 w 12200314"/>
              <a:gd name="connsiteY4" fmla="*/ 5839652 h 6608909"/>
              <a:gd name="connsiteX5" fmla="*/ 37368 w 12200314"/>
              <a:gd name="connsiteY5" fmla="*/ 0 h 6608909"/>
              <a:gd name="connsiteX0" fmla="*/ 37368 w 12200314"/>
              <a:gd name="connsiteY0" fmla="*/ 0 h 6608909"/>
              <a:gd name="connsiteX1" fmla="*/ 6104327 w 12200314"/>
              <a:gd name="connsiteY1" fmla="*/ 1792 h 6608909"/>
              <a:gd name="connsiteX2" fmla="*/ 12200314 w 12200314"/>
              <a:gd name="connsiteY2" fmla="*/ 2525486 h 6608909"/>
              <a:gd name="connsiteX3" fmla="*/ 9073568 w 12200314"/>
              <a:gd name="connsiteY3" fmla="*/ 6608909 h 6608909"/>
              <a:gd name="connsiteX4" fmla="*/ 0 w 12200314"/>
              <a:gd name="connsiteY4" fmla="*/ 5839652 h 6608909"/>
              <a:gd name="connsiteX5" fmla="*/ 37368 w 12200314"/>
              <a:gd name="connsiteY5" fmla="*/ 0 h 6608909"/>
              <a:gd name="connsiteX0" fmla="*/ 37368 w 12214828"/>
              <a:gd name="connsiteY0" fmla="*/ 0 h 6608909"/>
              <a:gd name="connsiteX1" fmla="*/ 6104327 w 12214828"/>
              <a:gd name="connsiteY1" fmla="*/ 1792 h 6608909"/>
              <a:gd name="connsiteX2" fmla="*/ 12214828 w 12214828"/>
              <a:gd name="connsiteY2" fmla="*/ 5849257 h 6608909"/>
              <a:gd name="connsiteX3" fmla="*/ 9073568 w 12214828"/>
              <a:gd name="connsiteY3" fmla="*/ 6608909 h 6608909"/>
              <a:gd name="connsiteX4" fmla="*/ 0 w 12214828"/>
              <a:gd name="connsiteY4" fmla="*/ 5839652 h 6608909"/>
              <a:gd name="connsiteX5" fmla="*/ 37368 w 12214828"/>
              <a:gd name="connsiteY5" fmla="*/ 0 h 6608909"/>
              <a:gd name="connsiteX0" fmla="*/ 37368 w 12214828"/>
              <a:gd name="connsiteY0" fmla="*/ 12722 h 6621631"/>
              <a:gd name="connsiteX1" fmla="*/ 12185812 w 12214828"/>
              <a:gd name="connsiteY1" fmla="*/ 0 h 6621631"/>
              <a:gd name="connsiteX2" fmla="*/ 12214828 w 12214828"/>
              <a:gd name="connsiteY2" fmla="*/ 5861979 h 6621631"/>
              <a:gd name="connsiteX3" fmla="*/ 9073568 w 12214828"/>
              <a:gd name="connsiteY3" fmla="*/ 6621631 h 6621631"/>
              <a:gd name="connsiteX4" fmla="*/ 0 w 12214828"/>
              <a:gd name="connsiteY4" fmla="*/ 5852374 h 6621631"/>
              <a:gd name="connsiteX5" fmla="*/ 37368 w 12214828"/>
              <a:gd name="connsiteY5" fmla="*/ 12722 h 6621631"/>
              <a:gd name="connsiteX0" fmla="*/ 37368 w 12214828"/>
              <a:gd name="connsiteY0" fmla="*/ 12722 h 6549060"/>
              <a:gd name="connsiteX1" fmla="*/ 12185812 w 12214828"/>
              <a:gd name="connsiteY1" fmla="*/ 0 h 6549060"/>
              <a:gd name="connsiteX2" fmla="*/ 12214828 w 12214828"/>
              <a:gd name="connsiteY2" fmla="*/ 5861979 h 6549060"/>
              <a:gd name="connsiteX3" fmla="*/ 8202711 w 12214828"/>
              <a:gd name="connsiteY3" fmla="*/ 6549060 h 6549060"/>
              <a:gd name="connsiteX4" fmla="*/ 0 w 12214828"/>
              <a:gd name="connsiteY4" fmla="*/ 5852374 h 6549060"/>
              <a:gd name="connsiteX5" fmla="*/ 37368 w 12214828"/>
              <a:gd name="connsiteY5" fmla="*/ 12722 h 6549060"/>
              <a:gd name="connsiteX0" fmla="*/ 22854 w 12214828"/>
              <a:gd name="connsiteY0" fmla="*/ 12722 h 6549060"/>
              <a:gd name="connsiteX1" fmla="*/ 12185812 w 12214828"/>
              <a:gd name="connsiteY1" fmla="*/ 0 h 6549060"/>
              <a:gd name="connsiteX2" fmla="*/ 12214828 w 12214828"/>
              <a:gd name="connsiteY2" fmla="*/ 5861979 h 6549060"/>
              <a:gd name="connsiteX3" fmla="*/ 8202711 w 12214828"/>
              <a:gd name="connsiteY3" fmla="*/ 6549060 h 6549060"/>
              <a:gd name="connsiteX4" fmla="*/ 0 w 12214828"/>
              <a:gd name="connsiteY4" fmla="*/ 5852374 h 6549060"/>
              <a:gd name="connsiteX5" fmla="*/ 22854 w 12214828"/>
              <a:gd name="connsiteY5" fmla="*/ 12722 h 6549060"/>
              <a:gd name="connsiteX0" fmla="*/ 22854 w 12214828"/>
              <a:gd name="connsiteY0" fmla="*/ 12722 h 6549060"/>
              <a:gd name="connsiteX1" fmla="*/ 12185812 w 12214828"/>
              <a:gd name="connsiteY1" fmla="*/ 0 h 6549060"/>
              <a:gd name="connsiteX2" fmla="*/ 12214828 w 12214828"/>
              <a:gd name="connsiteY2" fmla="*/ 5861979 h 6549060"/>
              <a:gd name="connsiteX3" fmla="*/ 8202711 w 12214828"/>
              <a:gd name="connsiteY3" fmla="*/ 6549060 h 6549060"/>
              <a:gd name="connsiteX4" fmla="*/ 0 w 12214828"/>
              <a:gd name="connsiteY4" fmla="*/ 5852374 h 6549060"/>
              <a:gd name="connsiteX5" fmla="*/ 22854 w 12214828"/>
              <a:gd name="connsiteY5" fmla="*/ 12722 h 6549060"/>
              <a:gd name="connsiteX0" fmla="*/ 0 w 12221003"/>
              <a:gd name="connsiteY0" fmla="*/ 12722 h 6549060"/>
              <a:gd name="connsiteX1" fmla="*/ 12191987 w 12221003"/>
              <a:gd name="connsiteY1" fmla="*/ 0 h 6549060"/>
              <a:gd name="connsiteX2" fmla="*/ 12221003 w 12221003"/>
              <a:gd name="connsiteY2" fmla="*/ 5861979 h 6549060"/>
              <a:gd name="connsiteX3" fmla="*/ 8208886 w 12221003"/>
              <a:gd name="connsiteY3" fmla="*/ 6549060 h 6549060"/>
              <a:gd name="connsiteX4" fmla="*/ 6175 w 12221003"/>
              <a:gd name="connsiteY4" fmla="*/ 5852374 h 6549060"/>
              <a:gd name="connsiteX5" fmla="*/ 0 w 12221003"/>
              <a:gd name="connsiteY5" fmla="*/ 12722 h 6549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21003" h="6549060">
                <a:moveTo>
                  <a:pt x="0" y="12722"/>
                </a:moveTo>
                <a:lnTo>
                  <a:pt x="12191987" y="0"/>
                </a:lnTo>
                <a:lnTo>
                  <a:pt x="12221003" y="5861979"/>
                </a:lnTo>
                <a:lnTo>
                  <a:pt x="8208886" y="6549060"/>
                </a:lnTo>
                <a:lnTo>
                  <a:pt x="6175" y="5852374"/>
                </a:lnTo>
                <a:cubicBezTo>
                  <a:pt x="4117" y="3905823"/>
                  <a:pt x="2058" y="1959273"/>
                  <a:pt x="0" y="12722"/>
                </a:cubicBezTo>
                <a:close/>
              </a:path>
            </a:pathLst>
          </a:custGeom>
          <a:solidFill>
            <a:srgbClr val="95AC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rotWithShape="1">
          <a:blip r:embed="rId2">
            <a:alphaModFix amt="20000"/>
            <a:extLst>
              <a:ext uri="{28A0092B-C50C-407E-A947-70E740481C1C}">
                <a14:useLocalDpi xmlns:a14="http://schemas.microsoft.com/office/drawing/2010/main" val="0"/>
              </a:ext>
            </a:extLst>
          </a:blip>
          <a:srcRect l="3224" r="16847" b="2789"/>
          <a:stretch/>
        </p:blipFill>
        <p:spPr>
          <a:xfrm>
            <a:off x="-21119" y="-31244"/>
            <a:ext cx="12227619" cy="6872514"/>
          </a:xfrm>
          <a:prstGeom prst="rect">
            <a:avLst/>
          </a:prstGeom>
        </p:spPr>
      </p:pic>
      <p:sp>
        <p:nvSpPr>
          <p:cNvPr id="4" name="Right Triangle 3"/>
          <p:cNvSpPr/>
          <p:nvPr/>
        </p:nvSpPr>
        <p:spPr>
          <a:xfrm>
            <a:off x="-9804" y="5837490"/>
            <a:ext cx="8202173" cy="1039561"/>
          </a:xfrm>
          <a:custGeom>
            <a:avLst/>
            <a:gdLst>
              <a:gd name="connsiteX0" fmla="*/ 0 w 9063677"/>
              <a:gd name="connsiteY0" fmla="*/ 1093722 h 1093722"/>
              <a:gd name="connsiteX1" fmla="*/ 273431 w 9063677"/>
              <a:gd name="connsiteY1" fmla="*/ 0 h 1093722"/>
              <a:gd name="connsiteX2" fmla="*/ 9063677 w 9063677"/>
              <a:gd name="connsiteY2" fmla="*/ 0 h 1093722"/>
              <a:gd name="connsiteX3" fmla="*/ 8790247 w 9063677"/>
              <a:gd name="connsiteY3" fmla="*/ 1093722 h 1093722"/>
              <a:gd name="connsiteX4" fmla="*/ 0 w 9063677"/>
              <a:gd name="connsiteY4" fmla="*/ 1093722 h 1093722"/>
              <a:gd name="connsiteX0" fmla="*/ 16855 w 9080532"/>
              <a:gd name="connsiteY0" fmla="*/ 1093722 h 1093722"/>
              <a:gd name="connsiteX1" fmla="*/ 0 w 9080532"/>
              <a:gd name="connsiteY1" fmla="*/ 29028 h 1093722"/>
              <a:gd name="connsiteX2" fmla="*/ 9080532 w 9080532"/>
              <a:gd name="connsiteY2" fmla="*/ 0 h 1093722"/>
              <a:gd name="connsiteX3" fmla="*/ 8807102 w 9080532"/>
              <a:gd name="connsiteY3" fmla="*/ 1093722 h 1093722"/>
              <a:gd name="connsiteX4" fmla="*/ 16855 w 9080532"/>
              <a:gd name="connsiteY4" fmla="*/ 1093722 h 1093722"/>
              <a:gd name="connsiteX0" fmla="*/ 16855 w 9080532"/>
              <a:gd name="connsiteY0" fmla="*/ 1093722 h 1108236"/>
              <a:gd name="connsiteX1" fmla="*/ 0 w 9080532"/>
              <a:gd name="connsiteY1" fmla="*/ 29028 h 1108236"/>
              <a:gd name="connsiteX2" fmla="*/ 9080532 w 9080532"/>
              <a:gd name="connsiteY2" fmla="*/ 0 h 1108236"/>
              <a:gd name="connsiteX3" fmla="*/ 8821616 w 9080532"/>
              <a:gd name="connsiteY3" fmla="*/ 1108236 h 1108236"/>
              <a:gd name="connsiteX4" fmla="*/ 16855 w 9080532"/>
              <a:gd name="connsiteY4" fmla="*/ 1093722 h 1108236"/>
              <a:gd name="connsiteX0" fmla="*/ 16855 w 9051504"/>
              <a:gd name="connsiteY0" fmla="*/ 1064694 h 1079208"/>
              <a:gd name="connsiteX1" fmla="*/ 0 w 9051504"/>
              <a:gd name="connsiteY1" fmla="*/ 0 h 1079208"/>
              <a:gd name="connsiteX2" fmla="*/ 9051504 w 9051504"/>
              <a:gd name="connsiteY2" fmla="*/ 783772 h 1079208"/>
              <a:gd name="connsiteX3" fmla="*/ 8821616 w 9051504"/>
              <a:gd name="connsiteY3" fmla="*/ 1079208 h 1079208"/>
              <a:gd name="connsiteX4" fmla="*/ 16855 w 9051504"/>
              <a:gd name="connsiteY4" fmla="*/ 1064694 h 1079208"/>
              <a:gd name="connsiteX0" fmla="*/ 16855 w 9153104"/>
              <a:gd name="connsiteY0" fmla="*/ 1064694 h 1079208"/>
              <a:gd name="connsiteX1" fmla="*/ 0 w 9153104"/>
              <a:gd name="connsiteY1" fmla="*/ 0 h 1079208"/>
              <a:gd name="connsiteX2" fmla="*/ 9153104 w 9153104"/>
              <a:gd name="connsiteY2" fmla="*/ 798286 h 1079208"/>
              <a:gd name="connsiteX3" fmla="*/ 8821616 w 9153104"/>
              <a:gd name="connsiteY3" fmla="*/ 1079208 h 1079208"/>
              <a:gd name="connsiteX4" fmla="*/ 16855 w 9153104"/>
              <a:gd name="connsiteY4" fmla="*/ 1064694 h 1079208"/>
              <a:gd name="connsiteX0" fmla="*/ 16855 w 9153104"/>
              <a:gd name="connsiteY0" fmla="*/ 1064694 h 1079208"/>
              <a:gd name="connsiteX1" fmla="*/ 0 w 9153104"/>
              <a:gd name="connsiteY1" fmla="*/ 0 h 1079208"/>
              <a:gd name="connsiteX2" fmla="*/ 9153104 w 9153104"/>
              <a:gd name="connsiteY2" fmla="*/ 798286 h 1079208"/>
              <a:gd name="connsiteX3" fmla="*/ 7936245 w 9153104"/>
              <a:gd name="connsiteY3" fmla="*/ 1079208 h 1079208"/>
              <a:gd name="connsiteX4" fmla="*/ 16855 w 9153104"/>
              <a:gd name="connsiteY4" fmla="*/ 1064694 h 1079208"/>
              <a:gd name="connsiteX0" fmla="*/ 16855 w 8166133"/>
              <a:gd name="connsiteY0" fmla="*/ 1064694 h 1079208"/>
              <a:gd name="connsiteX1" fmla="*/ 0 w 8166133"/>
              <a:gd name="connsiteY1" fmla="*/ 0 h 1079208"/>
              <a:gd name="connsiteX2" fmla="*/ 8166133 w 8166133"/>
              <a:gd name="connsiteY2" fmla="*/ 711201 h 1079208"/>
              <a:gd name="connsiteX3" fmla="*/ 7936245 w 8166133"/>
              <a:gd name="connsiteY3" fmla="*/ 1079208 h 1079208"/>
              <a:gd name="connsiteX4" fmla="*/ 16855 w 8166133"/>
              <a:gd name="connsiteY4" fmla="*/ 1064694 h 1079208"/>
              <a:gd name="connsiteX0" fmla="*/ 16855 w 8166133"/>
              <a:gd name="connsiteY0" fmla="*/ 1064694 h 1079208"/>
              <a:gd name="connsiteX1" fmla="*/ 0 w 8166133"/>
              <a:gd name="connsiteY1" fmla="*/ 0 h 1079208"/>
              <a:gd name="connsiteX2" fmla="*/ 8166133 w 8166133"/>
              <a:gd name="connsiteY2" fmla="*/ 711201 h 1079208"/>
              <a:gd name="connsiteX3" fmla="*/ 6063902 w 8166133"/>
              <a:gd name="connsiteY3" fmla="*/ 1079208 h 1079208"/>
              <a:gd name="connsiteX4" fmla="*/ 16855 w 8166133"/>
              <a:gd name="connsiteY4" fmla="*/ 1064694 h 1079208"/>
              <a:gd name="connsiteX0" fmla="*/ 16855 w 8224190"/>
              <a:gd name="connsiteY0" fmla="*/ 1064694 h 1079208"/>
              <a:gd name="connsiteX1" fmla="*/ 0 w 8224190"/>
              <a:gd name="connsiteY1" fmla="*/ 0 h 1079208"/>
              <a:gd name="connsiteX2" fmla="*/ 8224190 w 8224190"/>
              <a:gd name="connsiteY2" fmla="*/ 711201 h 1079208"/>
              <a:gd name="connsiteX3" fmla="*/ 6063902 w 8224190"/>
              <a:gd name="connsiteY3" fmla="*/ 1079208 h 1079208"/>
              <a:gd name="connsiteX4" fmla="*/ 16855 w 8224190"/>
              <a:gd name="connsiteY4" fmla="*/ 1064694 h 1079208"/>
              <a:gd name="connsiteX0" fmla="*/ 16855 w 8224190"/>
              <a:gd name="connsiteY0" fmla="*/ 1064694 h 1079208"/>
              <a:gd name="connsiteX1" fmla="*/ 0 w 8224190"/>
              <a:gd name="connsiteY1" fmla="*/ 0 h 1079208"/>
              <a:gd name="connsiteX2" fmla="*/ 8224190 w 8224190"/>
              <a:gd name="connsiteY2" fmla="*/ 711201 h 1079208"/>
              <a:gd name="connsiteX3" fmla="*/ 6121959 w 8224190"/>
              <a:gd name="connsiteY3" fmla="*/ 1079208 h 1079208"/>
              <a:gd name="connsiteX4" fmla="*/ 16855 w 8224190"/>
              <a:gd name="connsiteY4" fmla="*/ 1064694 h 1079208"/>
              <a:gd name="connsiteX0" fmla="*/ 16855 w 8267733"/>
              <a:gd name="connsiteY0" fmla="*/ 1064694 h 1079208"/>
              <a:gd name="connsiteX1" fmla="*/ 0 w 8267733"/>
              <a:gd name="connsiteY1" fmla="*/ 0 h 1079208"/>
              <a:gd name="connsiteX2" fmla="*/ 8267733 w 8267733"/>
              <a:gd name="connsiteY2" fmla="*/ 711201 h 1079208"/>
              <a:gd name="connsiteX3" fmla="*/ 6121959 w 8267733"/>
              <a:gd name="connsiteY3" fmla="*/ 1079208 h 1079208"/>
              <a:gd name="connsiteX4" fmla="*/ 16855 w 8267733"/>
              <a:gd name="connsiteY4" fmla="*/ 1064694 h 1079208"/>
              <a:gd name="connsiteX0" fmla="*/ 16855 w 8151619"/>
              <a:gd name="connsiteY0" fmla="*/ 1064694 h 1079208"/>
              <a:gd name="connsiteX1" fmla="*/ 0 w 8151619"/>
              <a:gd name="connsiteY1" fmla="*/ 0 h 1079208"/>
              <a:gd name="connsiteX2" fmla="*/ 8151619 w 8151619"/>
              <a:gd name="connsiteY2" fmla="*/ 740230 h 1079208"/>
              <a:gd name="connsiteX3" fmla="*/ 6121959 w 8151619"/>
              <a:gd name="connsiteY3" fmla="*/ 1079208 h 1079208"/>
              <a:gd name="connsiteX4" fmla="*/ 16855 w 8151619"/>
              <a:gd name="connsiteY4" fmla="*/ 1064694 h 1079208"/>
              <a:gd name="connsiteX0" fmla="*/ 31369 w 8166133"/>
              <a:gd name="connsiteY0" fmla="*/ 1035665 h 1050179"/>
              <a:gd name="connsiteX1" fmla="*/ 0 w 8166133"/>
              <a:gd name="connsiteY1" fmla="*/ 0 h 1050179"/>
              <a:gd name="connsiteX2" fmla="*/ 8166133 w 8166133"/>
              <a:gd name="connsiteY2" fmla="*/ 711201 h 1050179"/>
              <a:gd name="connsiteX3" fmla="*/ 6136473 w 8166133"/>
              <a:gd name="connsiteY3" fmla="*/ 1050179 h 1050179"/>
              <a:gd name="connsiteX4" fmla="*/ 31369 w 8166133"/>
              <a:gd name="connsiteY4" fmla="*/ 1035665 h 1050179"/>
              <a:gd name="connsiteX0" fmla="*/ 31369 w 8195162"/>
              <a:gd name="connsiteY0" fmla="*/ 1035665 h 1050179"/>
              <a:gd name="connsiteX1" fmla="*/ 0 w 8195162"/>
              <a:gd name="connsiteY1" fmla="*/ 0 h 1050179"/>
              <a:gd name="connsiteX2" fmla="*/ 8195162 w 8195162"/>
              <a:gd name="connsiteY2" fmla="*/ 711201 h 1050179"/>
              <a:gd name="connsiteX3" fmla="*/ 6136473 w 8195162"/>
              <a:gd name="connsiteY3" fmla="*/ 1050179 h 1050179"/>
              <a:gd name="connsiteX4" fmla="*/ 31369 w 8195162"/>
              <a:gd name="connsiteY4" fmla="*/ 1035665 h 1050179"/>
              <a:gd name="connsiteX0" fmla="*/ 31369 w 8223737"/>
              <a:gd name="connsiteY0" fmla="*/ 1035665 h 1050179"/>
              <a:gd name="connsiteX1" fmla="*/ 0 w 8223737"/>
              <a:gd name="connsiteY1" fmla="*/ 0 h 1050179"/>
              <a:gd name="connsiteX2" fmla="*/ 8223737 w 8223737"/>
              <a:gd name="connsiteY2" fmla="*/ 701676 h 1050179"/>
              <a:gd name="connsiteX3" fmla="*/ 6136473 w 8223737"/>
              <a:gd name="connsiteY3" fmla="*/ 1050179 h 1050179"/>
              <a:gd name="connsiteX4" fmla="*/ 31369 w 8223737"/>
              <a:gd name="connsiteY4" fmla="*/ 1035665 h 1050179"/>
              <a:gd name="connsiteX0" fmla="*/ 0 w 8192368"/>
              <a:gd name="connsiteY0" fmla="*/ 930303 h 944817"/>
              <a:gd name="connsiteX1" fmla="*/ 149563 w 8192368"/>
              <a:gd name="connsiteY1" fmla="*/ 0 h 944817"/>
              <a:gd name="connsiteX2" fmla="*/ 8192368 w 8192368"/>
              <a:gd name="connsiteY2" fmla="*/ 596314 h 944817"/>
              <a:gd name="connsiteX3" fmla="*/ 6105104 w 8192368"/>
              <a:gd name="connsiteY3" fmla="*/ 944817 h 944817"/>
              <a:gd name="connsiteX4" fmla="*/ 0 w 8192368"/>
              <a:gd name="connsiteY4" fmla="*/ 930303 h 944817"/>
              <a:gd name="connsiteX0" fmla="*/ 0 w 8192368"/>
              <a:gd name="connsiteY0" fmla="*/ 1045244 h 1059758"/>
              <a:gd name="connsiteX1" fmla="*/ 6722 w 8192368"/>
              <a:gd name="connsiteY1" fmla="*/ 0 h 1059758"/>
              <a:gd name="connsiteX2" fmla="*/ 8192368 w 8192368"/>
              <a:gd name="connsiteY2" fmla="*/ 711255 h 1059758"/>
              <a:gd name="connsiteX3" fmla="*/ 6105104 w 8192368"/>
              <a:gd name="connsiteY3" fmla="*/ 1059758 h 1059758"/>
              <a:gd name="connsiteX4" fmla="*/ 0 w 8192368"/>
              <a:gd name="connsiteY4" fmla="*/ 1045244 h 1059758"/>
              <a:gd name="connsiteX0" fmla="*/ 7841 w 8200209"/>
              <a:gd name="connsiteY0" fmla="*/ 1030876 h 1045390"/>
              <a:gd name="connsiteX1" fmla="*/ 279 w 8200209"/>
              <a:gd name="connsiteY1" fmla="*/ 0 h 1045390"/>
              <a:gd name="connsiteX2" fmla="*/ 8200209 w 8200209"/>
              <a:gd name="connsiteY2" fmla="*/ 696887 h 1045390"/>
              <a:gd name="connsiteX3" fmla="*/ 6112945 w 8200209"/>
              <a:gd name="connsiteY3" fmla="*/ 1045390 h 1045390"/>
              <a:gd name="connsiteX4" fmla="*/ 7841 w 8200209"/>
              <a:gd name="connsiteY4" fmla="*/ 1030876 h 1045390"/>
              <a:gd name="connsiteX0" fmla="*/ 7841 w 8200209"/>
              <a:gd name="connsiteY0" fmla="*/ 1030876 h 1045390"/>
              <a:gd name="connsiteX1" fmla="*/ 279 w 8200209"/>
              <a:gd name="connsiteY1" fmla="*/ 0 h 1045390"/>
              <a:gd name="connsiteX2" fmla="*/ 8200209 w 8200209"/>
              <a:gd name="connsiteY2" fmla="*/ 696887 h 1045390"/>
              <a:gd name="connsiteX3" fmla="*/ 6112945 w 8200209"/>
              <a:gd name="connsiteY3" fmla="*/ 1045390 h 1045390"/>
              <a:gd name="connsiteX4" fmla="*/ 7841 w 8200209"/>
              <a:gd name="connsiteY4" fmla="*/ 1030876 h 1045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00209" h="1045390">
                <a:moveTo>
                  <a:pt x="7841" y="1030876"/>
                </a:moveTo>
                <a:cubicBezTo>
                  <a:pt x="10082" y="682461"/>
                  <a:pt x="-1962" y="348415"/>
                  <a:pt x="279" y="0"/>
                </a:cubicBezTo>
                <a:lnTo>
                  <a:pt x="8200209" y="696887"/>
                </a:lnTo>
                <a:lnTo>
                  <a:pt x="6112945" y="1045390"/>
                </a:lnTo>
                <a:lnTo>
                  <a:pt x="7841" y="1030876"/>
                </a:lnTo>
                <a:close/>
              </a:path>
            </a:pathLst>
          </a:custGeom>
          <a:solidFill>
            <a:srgbClr val="69B245">
              <a:alpha val="3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t="43551" r="40439"/>
          <a:stretch/>
        </p:blipFill>
        <p:spPr>
          <a:xfrm>
            <a:off x="4045660" y="4891952"/>
            <a:ext cx="4106853" cy="1117335"/>
          </a:xfrm>
          <a:prstGeom prst="rect">
            <a:avLst/>
          </a:prstGeom>
          <a:effectLst>
            <a:outerShdw blurRad="50800" dist="38100" dir="2700000" algn="tl" rotWithShape="0">
              <a:prstClr val="black">
                <a:alpha val="40000"/>
              </a:prstClr>
            </a:outerShdw>
          </a:effectLst>
        </p:spPr>
      </p:pic>
      <p:sp>
        <p:nvSpPr>
          <p:cNvPr id="12" name="TextBox 11"/>
          <p:cNvSpPr txBox="1"/>
          <p:nvPr/>
        </p:nvSpPr>
        <p:spPr>
          <a:xfrm>
            <a:off x="62913" y="506421"/>
            <a:ext cx="12192000" cy="4031873"/>
          </a:xfrm>
          <a:prstGeom prst="rect">
            <a:avLst/>
          </a:prstGeom>
          <a:noFill/>
        </p:spPr>
        <p:txBody>
          <a:bodyPr wrap="square" rtlCol="0">
            <a:spAutoFit/>
          </a:bodyPr>
          <a:lstStyle/>
          <a:p>
            <a:pPr algn="ctr"/>
            <a:r>
              <a:rPr lang="en-US" sz="8800" b="1" cap="all" dirty="0">
                <a:solidFill>
                  <a:schemeClr val="bg1"/>
                </a:solidFill>
                <a:effectLst>
                  <a:outerShdw blurRad="50800" dist="38100" dir="2700000" algn="tl" rotWithShape="0">
                    <a:prstClr val="black">
                      <a:alpha val="40000"/>
                    </a:prstClr>
                  </a:outerShdw>
                </a:effectLst>
                <a:latin typeface="Open Sans" charset="0"/>
                <a:ea typeface="Open Sans" charset="0"/>
                <a:cs typeface="Open Sans" charset="0"/>
              </a:rPr>
              <a:t>2017 IANPHI</a:t>
            </a:r>
          </a:p>
          <a:p>
            <a:pPr algn="ctr"/>
            <a:r>
              <a:rPr lang="en-US" sz="8800" b="1" cap="all" dirty="0">
                <a:solidFill>
                  <a:schemeClr val="bg1"/>
                </a:solidFill>
                <a:effectLst>
                  <a:outerShdw blurRad="50800" dist="38100" dir="2700000" algn="tl" rotWithShape="0">
                    <a:prstClr val="black">
                      <a:alpha val="40000"/>
                    </a:prstClr>
                  </a:outerShdw>
                </a:effectLst>
                <a:latin typeface="Open Sans" charset="0"/>
                <a:ea typeface="Open Sans" charset="0"/>
                <a:cs typeface="Open Sans" charset="0"/>
              </a:rPr>
              <a:t> Annual Meeting</a:t>
            </a:r>
          </a:p>
          <a:p>
            <a:pPr algn="ctr">
              <a:tabLst>
                <a:tab pos="398463" algn="l"/>
              </a:tabLst>
            </a:pPr>
            <a:endParaRPr lang="en-US" sz="4400" b="1" dirty="0">
              <a:solidFill>
                <a:schemeClr val="bg1"/>
              </a:solidFill>
              <a:latin typeface="Open Sans" charset="0"/>
              <a:ea typeface="Open Sans" charset="0"/>
              <a:cs typeface="Open Sans" charset="0"/>
            </a:endParaRPr>
          </a:p>
          <a:p>
            <a:pPr algn="ctr"/>
            <a:r>
              <a:rPr lang="en-US" sz="3600" b="1" dirty="0">
                <a:solidFill>
                  <a:schemeClr val="bg1"/>
                </a:solidFill>
                <a:latin typeface="Open Sans" charset="0"/>
                <a:ea typeface="Open Sans" charset="0"/>
                <a:cs typeface="Open Sans" charset="0"/>
              </a:rPr>
              <a:t>ISTITUTO SUPERIORE DI SANITÀ | ROME, ITALY</a:t>
            </a:r>
          </a:p>
        </p:txBody>
      </p:sp>
      <p:sp>
        <p:nvSpPr>
          <p:cNvPr id="6" name="Right Triangle 5"/>
          <p:cNvSpPr/>
          <p:nvPr/>
        </p:nvSpPr>
        <p:spPr>
          <a:xfrm>
            <a:off x="6096001" y="5847240"/>
            <a:ext cx="6096000" cy="1030901"/>
          </a:xfrm>
          <a:custGeom>
            <a:avLst/>
            <a:gdLst>
              <a:gd name="connsiteX0" fmla="*/ 0 w 4949371"/>
              <a:gd name="connsiteY0" fmla="*/ 1083331 h 1083331"/>
              <a:gd name="connsiteX1" fmla="*/ 0 w 4949371"/>
              <a:gd name="connsiteY1" fmla="*/ 0 h 1083331"/>
              <a:gd name="connsiteX2" fmla="*/ 4949371 w 4949371"/>
              <a:gd name="connsiteY2" fmla="*/ 1083331 h 1083331"/>
              <a:gd name="connsiteX3" fmla="*/ 0 w 4949371"/>
              <a:gd name="connsiteY3" fmla="*/ 1083331 h 1083331"/>
              <a:gd name="connsiteX0" fmla="*/ 0 w 4949371"/>
              <a:gd name="connsiteY0" fmla="*/ 1010760 h 1010760"/>
              <a:gd name="connsiteX1" fmla="*/ 4949371 w 4949371"/>
              <a:gd name="connsiteY1" fmla="*/ 0 h 1010760"/>
              <a:gd name="connsiteX2" fmla="*/ 4949371 w 4949371"/>
              <a:gd name="connsiteY2" fmla="*/ 1010760 h 1010760"/>
              <a:gd name="connsiteX3" fmla="*/ 0 w 4949371"/>
              <a:gd name="connsiteY3" fmla="*/ 1010760 h 1010760"/>
              <a:gd name="connsiteX0" fmla="*/ 0 w 4426857"/>
              <a:gd name="connsiteY0" fmla="*/ 618875 h 1010760"/>
              <a:gd name="connsiteX1" fmla="*/ 4426857 w 4426857"/>
              <a:gd name="connsiteY1" fmla="*/ 0 h 1010760"/>
              <a:gd name="connsiteX2" fmla="*/ 4426857 w 4426857"/>
              <a:gd name="connsiteY2" fmla="*/ 1010760 h 1010760"/>
              <a:gd name="connsiteX3" fmla="*/ 0 w 4426857"/>
              <a:gd name="connsiteY3" fmla="*/ 618875 h 1010760"/>
              <a:gd name="connsiteX0" fmla="*/ 0 w 4296229"/>
              <a:gd name="connsiteY0" fmla="*/ 1025275 h 1025275"/>
              <a:gd name="connsiteX1" fmla="*/ 4296229 w 4296229"/>
              <a:gd name="connsiteY1" fmla="*/ 0 h 1025275"/>
              <a:gd name="connsiteX2" fmla="*/ 4296229 w 4296229"/>
              <a:gd name="connsiteY2" fmla="*/ 1010760 h 1025275"/>
              <a:gd name="connsiteX3" fmla="*/ 0 w 4296229"/>
              <a:gd name="connsiteY3" fmla="*/ 1025275 h 1025275"/>
              <a:gd name="connsiteX0" fmla="*/ 0 w 4296229"/>
              <a:gd name="connsiteY0" fmla="*/ 1020560 h 1020560"/>
              <a:gd name="connsiteX1" fmla="*/ 4296229 w 4296229"/>
              <a:gd name="connsiteY1" fmla="*/ 0 h 1020560"/>
              <a:gd name="connsiteX2" fmla="*/ 4296229 w 4296229"/>
              <a:gd name="connsiteY2" fmla="*/ 1010760 h 1020560"/>
              <a:gd name="connsiteX3" fmla="*/ 0 w 4296229"/>
              <a:gd name="connsiteY3" fmla="*/ 1020560 h 1020560"/>
            </a:gdLst>
            <a:ahLst/>
            <a:cxnLst>
              <a:cxn ang="0">
                <a:pos x="connsiteX0" y="connsiteY0"/>
              </a:cxn>
              <a:cxn ang="0">
                <a:pos x="connsiteX1" y="connsiteY1"/>
              </a:cxn>
              <a:cxn ang="0">
                <a:pos x="connsiteX2" y="connsiteY2"/>
              </a:cxn>
              <a:cxn ang="0">
                <a:pos x="connsiteX3" y="connsiteY3"/>
              </a:cxn>
            </a:cxnLst>
            <a:rect l="l" t="t" r="r" b="b"/>
            <a:pathLst>
              <a:path w="4296229" h="1020560">
                <a:moveTo>
                  <a:pt x="0" y="1020560"/>
                </a:moveTo>
                <a:lnTo>
                  <a:pt x="4296229" y="0"/>
                </a:lnTo>
                <a:lnTo>
                  <a:pt x="4296229" y="1010760"/>
                </a:lnTo>
                <a:lnTo>
                  <a:pt x="0" y="1020560"/>
                </a:lnTo>
                <a:close/>
              </a:path>
            </a:pathLst>
          </a:custGeom>
          <a:solidFill>
            <a:srgbClr val="EBAD2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BAD20"/>
              </a:solidFill>
            </a:endParaRPr>
          </a:p>
        </p:txBody>
      </p:sp>
    </p:spTree>
    <p:extLst>
      <p:ext uri="{BB962C8B-B14F-4D97-AF65-F5344CB8AC3E}">
        <p14:creationId xmlns:p14="http://schemas.microsoft.com/office/powerpoint/2010/main" val="787987461"/>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43398" y="1709769"/>
            <a:ext cx="4970391" cy="4519084"/>
          </a:xfrm>
        </p:spPr>
        <p:txBody>
          <a:bodyPr/>
          <a:lstStyle/>
          <a:p>
            <a:pPr marL="380990" indent="-380990">
              <a:buFont typeface="Arial" panose="020B0604020202020204" pitchFamily="34" charset="0"/>
              <a:buChar char="•"/>
            </a:pPr>
            <a:r>
              <a:rPr lang="en-US" b="1" dirty="0" smtClean="0">
                <a:solidFill>
                  <a:srgbClr val="35A55A"/>
                </a:solidFill>
              </a:rPr>
              <a:t>Immediate </a:t>
            </a:r>
            <a:r>
              <a:rPr lang="en-US" b="1" dirty="0">
                <a:solidFill>
                  <a:srgbClr val="35A55A"/>
                </a:solidFill>
              </a:rPr>
              <a:t>Cause of Death</a:t>
            </a:r>
            <a:r>
              <a:rPr lang="en-US" dirty="0" smtClean="0">
                <a:solidFill>
                  <a:srgbClr val="35A55A"/>
                </a:solidFill>
              </a:rPr>
              <a:t>: </a:t>
            </a:r>
            <a:r>
              <a:rPr lang="en-US" b="1" dirty="0" smtClean="0">
                <a:solidFill>
                  <a:srgbClr val="35A55A"/>
                </a:solidFill>
              </a:rPr>
              <a:t>(i.e. Direct </a:t>
            </a:r>
            <a:r>
              <a:rPr lang="en-US" b="1" dirty="0" err="1" smtClean="0">
                <a:solidFill>
                  <a:srgbClr val="35A55A"/>
                </a:solidFill>
              </a:rPr>
              <a:t>CoD</a:t>
            </a:r>
            <a:r>
              <a:rPr lang="en-US" b="1" dirty="0" smtClean="0">
                <a:solidFill>
                  <a:srgbClr val="35A55A"/>
                </a:solidFill>
              </a:rPr>
              <a:t>)  </a:t>
            </a:r>
            <a:r>
              <a:rPr lang="en-US" dirty="0">
                <a:solidFill>
                  <a:srgbClr val="35A55A"/>
                </a:solidFill>
              </a:rPr>
              <a:t>Final event in the causal sequence that occurred closest to time of death. </a:t>
            </a:r>
            <a:endParaRPr lang="en-US" dirty="0" smtClean="0">
              <a:solidFill>
                <a:srgbClr val="35A55A"/>
              </a:solidFill>
            </a:endParaRPr>
          </a:p>
          <a:p>
            <a:pPr marL="380990" indent="-380990">
              <a:buFont typeface="Arial" panose="020B0604020202020204" pitchFamily="34" charset="0"/>
              <a:buChar char="•"/>
            </a:pPr>
            <a:endParaRPr lang="en-US" dirty="0" smtClean="0">
              <a:solidFill>
                <a:srgbClr val="35A55A"/>
              </a:solidFill>
            </a:endParaRPr>
          </a:p>
          <a:p>
            <a:pPr marL="380990" indent="-380990">
              <a:buFont typeface="Arial" panose="020B0604020202020204" pitchFamily="34" charset="0"/>
              <a:buChar char="•"/>
            </a:pPr>
            <a:r>
              <a:rPr lang="en-US" b="1" dirty="0" smtClean="0">
                <a:solidFill>
                  <a:schemeClr val="tx2">
                    <a:lumMod val="50000"/>
                  </a:schemeClr>
                </a:solidFill>
              </a:rPr>
              <a:t>Antecedent Cause of Death.</a:t>
            </a:r>
            <a:endParaRPr lang="en-US" b="1" dirty="0">
              <a:solidFill>
                <a:schemeClr val="tx2">
                  <a:lumMod val="50000"/>
                </a:schemeClr>
              </a:solidFill>
            </a:endParaRPr>
          </a:p>
          <a:p>
            <a:pPr marL="380990" indent="-380990">
              <a:buFont typeface="Arial" panose="020B0604020202020204" pitchFamily="34" charset="0"/>
              <a:buChar char="•"/>
            </a:pPr>
            <a:endParaRPr lang="en-US" b="1" dirty="0" smtClean="0">
              <a:solidFill>
                <a:srgbClr val="C00000"/>
              </a:solidFill>
            </a:endParaRPr>
          </a:p>
          <a:p>
            <a:pPr marL="380990" indent="-380990">
              <a:buFont typeface="Arial" panose="020B0604020202020204" pitchFamily="34" charset="0"/>
              <a:buChar char="•"/>
            </a:pPr>
            <a:r>
              <a:rPr lang="en-US" b="1" dirty="0" smtClean="0">
                <a:solidFill>
                  <a:srgbClr val="C00000"/>
                </a:solidFill>
              </a:rPr>
              <a:t>Underlying </a:t>
            </a:r>
            <a:r>
              <a:rPr lang="en-US" b="1" dirty="0">
                <a:solidFill>
                  <a:srgbClr val="C00000"/>
                </a:solidFill>
              </a:rPr>
              <a:t>Cause of Death</a:t>
            </a:r>
            <a:r>
              <a:rPr lang="en-US" dirty="0">
                <a:solidFill>
                  <a:srgbClr val="C00000"/>
                </a:solidFill>
              </a:rPr>
              <a:t>: Initiating event in the causal sequence that occurred most remote from time of death. </a:t>
            </a:r>
          </a:p>
          <a:p>
            <a:pPr marL="380990" indent="-380990">
              <a:buFont typeface="Arial" panose="020B0604020202020204" pitchFamily="34" charset="0"/>
              <a:buChar char="•"/>
            </a:pPr>
            <a:endParaRPr lang="en-US" dirty="0" smtClean="0">
              <a:solidFill>
                <a:srgbClr val="35A55A"/>
              </a:solidFill>
            </a:endParaRPr>
          </a:p>
          <a:p>
            <a:pPr marL="380990" indent="-380990">
              <a:buFont typeface="Arial" panose="020B0604020202020204" pitchFamily="34" charset="0"/>
              <a:buChar char="•"/>
            </a:pPr>
            <a:r>
              <a:rPr lang="en-US" b="1" dirty="0" smtClean="0">
                <a:solidFill>
                  <a:srgbClr val="744C61"/>
                </a:solidFill>
              </a:rPr>
              <a:t>Contributing factors</a:t>
            </a:r>
            <a:endParaRPr lang="en-US" b="1" dirty="0">
              <a:solidFill>
                <a:srgbClr val="744C61"/>
              </a:solidFill>
            </a:endParaRPr>
          </a:p>
        </p:txBody>
      </p:sp>
      <p:sp>
        <p:nvSpPr>
          <p:cNvPr id="4" name="Title 3"/>
          <p:cNvSpPr>
            <a:spLocks noGrp="1"/>
          </p:cNvSpPr>
          <p:nvPr>
            <p:ph type="title"/>
          </p:nvPr>
        </p:nvSpPr>
        <p:spPr>
          <a:xfrm>
            <a:off x="890245" y="0"/>
            <a:ext cx="11106151" cy="697577"/>
          </a:xfrm>
          <a:noFill/>
          <a:ln>
            <a:noFill/>
          </a:ln>
        </p:spPr>
        <p:txBody>
          <a:bodyPr/>
          <a:lstStyle/>
          <a:p>
            <a:r>
              <a:rPr lang="en-US" sz="2800" dirty="0" smtClean="0">
                <a:ln w="12700">
                  <a:noFill/>
                </a:ln>
                <a:solidFill>
                  <a:schemeClr val="accent1"/>
                </a:solidFill>
                <a:effectLst/>
              </a:rPr>
              <a:t>                             </a:t>
            </a:r>
            <a:r>
              <a:rPr lang="en-US" sz="2800" dirty="0">
                <a:ln w="12700">
                  <a:noFill/>
                </a:ln>
                <a:solidFill>
                  <a:schemeClr val="accent1"/>
                </a:solidFill>
              </a:rPr>
              <a:t>International Cause of Death </a:t>
            </a:r>
            <a:r>
              <a:rPr lang="en-US" sz="2800" dirty="0" smtClean="0">
                <a:ln w="12700">
                  <a:noFill/>
                </a:ln>
                <a:solidFill>
                  <a:schemeClr val="accent1"/>
                </a:solidFill>
              </a:rPr>
              <a:t>Certification</a:t>
            </a:r>
            <a:endParaRPr lang="en-US" sz="2800" dirty="0">
              <a:ln w="12700">
                <a:noFill/>
              </a:ln>
              <a:solidFill>
                <a:schemeClr val="accent1"/>
              </a:solidFill>
            </a:endParaRPr>
          </a:p>
        </p:txBody>
      </p:sp>
      <p:pic>
        <p:nvPicPr>
          <p:cNvPr id="1026" name="Picture 2" descr="File:International form of medical certificate of cause of death.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7195" y="1031163"/>
            <a:ext cx="6448449" cy="527121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7684260" y="3842090"/>
            <a:ext cx="1200137" cy="369332"/>
          </a:xfrm>
          <a:prstGeom prst="rect">
            <a:avLst/>
          </a:prstGeom>
          <a:noFill/>
        </p:spPr>
        <p:txBody>
          <a:bodyPr wrap="none" rtlCol="0">
            <a:spAutoFit/>
          </a:bodyPr>
          <a:lstStyle/>
          <a:p>
            <a:r>
              <a:rPr lang="en-ZA" b="1" dirty="0" smtClean="0">
                <a:solidFill>
                  <a:srgbClr val="C00000"/>
                </a:solidFill>
              </a:rPr>
              <a:t>Premature</a:t>
            </a:r>
            <a:endParaRPr lang="en-ZA" b="1" dirty="0">
              <a:solidFill>
                <a:srgbClr val="C00000"/>
              </a:solidFill>
            </a:endParaRPr>
          </a:p>
        </p:txBody>
      </p:sp>
      <p:sp>
        <p:nvSpPr>
          <p:cNvPr id="8" name="TextBox 7"/>
          <p:cNvSpPr txBox="1"/>
          <p:nvPr/>
        </p:nvSpPr>
        <p:spPr>
          <a:xfrm>
            <a:off x="7655734" y="2473602"/>
            <a:ext cx="1698094" cy="369332"/>
          </a:xfrm>
          <a:prstGeom prst="rect">
            <a:avLst/>
          </a:prstGeom>
          <a:noFill/>
        </p:spPr>
        <p:txBody>
          <a:bodyPr wrap="none" rtlCol="0">
            <a:spAutoFit/>
          </a:bodyPr>
          <a:lstStyle/>
          <a:p>
            <a:r>
              <a:rPr lang="en-ZA" b="1" dirty="0" smtClean="0">
                <a:solidFill>
                  <a:schemeClr val="tx2">
                    <a:lumMod val="50000"/>
                  </a:schemeClr>
                </a:solidFill>
              </a:rPr>
              <a:t>RSV pneumonia</a:t>
            </a:r>
            <a:endParaRPr lang="en-ZA" b="1" dirty="0">
              <a:solidFill>
                <a:schemeClr val="tx2">
                  <a:lumMod val="50000"/>
                </a:schemeClr>
              </a:solidFill>
            </a:endParaRPr>
          </a:p>
        </p:txBody>
      </p:sp>
      <p:sp>
        <p:nvSpPr>
          <p:cNvPr id="9" name="TextBox 8"/>
          <p:cNvSpPr txBox="1"/>
          <p:nvPr/>
        </p:nvSpPr>
        <p:spPr>
          <a:xfrm>
            <a:off x="7613314" y="1778222"/>
            <a:ext cx="1928028" cy="369332"/>
          </a:xfrm>
          <a:prstGeom prst="rect">
            <a:avLst/>
          </a:prstGeom>
          <a:noFill/>
        </p:spPr>
        <p:txBody>
          <a:bodyPr wrap="none" rtlCol="0">
            <a:spAutoFit/>
          </a:bodyPr>
          <a:lstStyle/>
          <a:p>
            <a:r>
              <a:rPr lang="en-ZA" b="1" dirty="0" smtClean="0">
                <a:solidFill>
                  <a:srgbClr val="35A55A"/>
                </a:solidFill>
              </a:rPr>
              <a:t>Nosocomial sepsis</a:t>
            </a:r>
            <a:endParaRPr lang="en-ZA" b="1" dirty="0">
              <a:solidFill>
                <a:srgbClr val="35A55A"/>
              </a:solidFill>
            </a:endParaRPr>
          </a:p>
        </p:txBody>
      </p:sp>
      <p:sp>
        <p:nvSpPr>
          <p:cNvPr id="11" name="TextBox 10"/>
          <p:cNvSpPr txBox="1"/>
          <p:nvPr/>
        </p:nvSpPr>
        <p:spPr>
          <a:xfrm>
            <a:off x="7684260" y="4351227"/>
            <a:ext cx="1470912" cy="369332"/>
          </a:xfrm>
          <a:prstGeom prst="rect">
            <a:avLst/>
          </a:prstGeom>
          <a:noFill/>
        </p:spPr>
        <p:txBody>
          <a:bodyPr wrap="square" rtlCol="0">
            <a:spAutoFit/>
          </a:bodyPr>
          <a:lstStyle/>
          <a:p>
            <a:r>
              <a:rPr lang="en-ZA" b="1" dirty="0" smtClean="0">
                <a:solidFill>
                  <a:srgbClr val="744C61"/>
                </a:solidFill>
              </a:rPr>
              <a:t>Malnutrition </a:t>
            </a:r>
            <a:endParaRPr lang="en-ZA" b="1" dirty="0">
              <a:solidFill>
                <a:srgbClr val="744C61"/>
              </a:solidFill>
            </a:endParaRPr>
          </a:p>
        </p:txBody>
      </p:sp>
      <p:sp>
        <p:nvSpPr>
          <p:cNvPr id="12" name="TextBox 11"/>
          <p:cNvSpPr txBox="1"/>
          <p:nvPr/>
        </p:nvSpPr>
        <p:spPr>
          <a:xfrm>
            <a:off x="7655734" y="3227748"/>
            <a:ext cx="3071610" cy="369332"/>
          </a:xfrm>
          <a:prstGeom prst="rect">
            <a:avLst/>
          </a:prstGeom>
          <a:noFill/>
        </p:spPr>
        <p:txBody>
          <a:bodyPr wrap="none" rtlCol="0">
            <a:spAutoFit/>
          </a:bodyPr>
          <a:lstStyle/>
          <a:p>
            <a:r>
              <a:rPr lang="en-ZA" b="1" dirty="0" smtClean="0">
                <a:solidFill>
                  <a:schemeClr val="tx2">
                    <a:lumMod val="50000"/>
                  </a:schemeClr>
                </a:solidFill>
              </a:rPr>
              <a:t>Bronchopulmonary dysplasia</a:t>
            </a:r>
            <a:endParaRPr lang="en-ZA" b="1" dirty="0">
              <a:solidFill>
                <a:schemeClr val="tx2">
                  <a:lumMod val="50000"/>
                </a:schemeClr>
              </a:solidFill>
            </a:endParaRPr>
          </a:p>
        </p:txBody>
      </p:sp>
    </p:spTree>
    <p:extLst>
      <p:ext uri="{BB962C8B-B14F-4D97-AF65-F5344CB8AC3E}">
        <p14:creationId xmlns:p14="http://schemas.microsoft.com/office/powerpoint/2010/main" val="571073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Effect transition="in" filter="fade">
                                      <p:cBhvr>
                                        <p:cTn id="16" dur="5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randombar(horizontal)">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randombar(horizontal)">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randombar(horizontal)">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11"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le 4"/>
          <p:cNvSpPr txBox="1">
            <a:spLocks/>
          </p:cNvSpPr>
          <p:nvPr/>
        </p:nvSpPr>
        <p:spPr>
          <a:xfrm>
            <a:off x="365760" y="295683"/>
            <a:ext cx="11474306" cy="1244192"/>
          </a:xfrm>
          <a:prstGeom prst="rect">
            <a:avLst/>
          </a:prstGeom>
        </p:spPr>
        <p:txBody>
          <a:bodyPr lIns="0" tIns="0" rIns="0" bIns="0"/>
          <a:lstStyle>
            <a:lvl1pPr algn="l" defTabSz="914400" rtl="0" eaLnBrk="1" latinLnBrk="0" hangingPunct="1">
              <a:spcBef>
                <a:spcPct val="0"/>
              </a:spcBef>
              <a:buNone/>
              <a:defRPr sz="2800" kern="1200">
                <a:solidFill>
                  <a:schemeClr val="accent1"/>
                </a:solidFill>
                <a:latin typeface="+mj-lt"/>
                <a:ea typeface="+mj-ea"/>
                <a:cs typeface="Segoe UI" panose="020B0502040204020203" pitchFamily="34" charset="0"/>
              </a:defRPr>
            </a:lvl1pPr>
          </a:lstStyle>
          <a:p>
            <a:r>
              <a:rPr lang="en-US" b="1" dirty="0" smtClean="0">
                <a:solidFill>
                  <a:schemeClr val="tx1"/>
                </a:solidFill>
                <a:effectLst>
                  <a:outerShdw blurRad="38100" dist="38100" dir="2700000" algn="tl">
                    <a:srgbClr val="000000">
                      <a:alpha val="43137"/>
                    </a:srgbClr>
                  </a:outerShdw>
                </a:effectLst>
              </a:rPr>
              <a:t>              </a:t>
            </a:r>
            <a:r>
              <a:rPr lang="en-US" sz="3000" b="1" dirty="0" smtClean="0"/>
              <a:t>Challenges </a:t>
            </a:r>
            <a:r>
              <a:rPr lang="en-US" sz="3000" b="1" dirty="0"/>
              <a:t>with Global Surveillance and Cause of Death </a:t>
            </a:r>
            <a:r>
              <a:rPr lang="en-US" sz="3000" b="1" dirty="0" smtClean="0"/>
              <a:t>Data</a:t>
            </a:r>
            <a:endParaRPr lang="en-US" sz="3000" b="1" dirty="0"/>
          </a:p>
        </p:txBody>
      </p:sp>
      <p:sp>
        <p:nvSpPr>
          <p:cNvPr id="6" name="Rectangle 5"/>
          <p:cNvSpPr/>
          <p:nvPr/>
        </p:nvSpPr>
        <p:spPr>
          <a:xfrm>
            <a:off x="3341647" y="1197153"/>
            <a:ext cx="5430644" cy="711383"/>
          </a:xfrm>
          <a:prstGeom prst="rect">
            <a:avLst/>
          </a:prstGeom>
          <a:solidFill>
            <a:schemeClr val="accent1">
              <a:lumMod val="20000"/>
              <a:lumOff val="80000"/>
            </a:schemeClr>
          </a:solidFill>
          <a:ln>
            <a:noFill/>
          </a:ln>
          <a:effectLst>
            <a:outerShdw blurRad="50800" dist="38100" dir="2700000" algn="tl" rotWithShape="0">
              <a:prstClr val="black">
                <a:alpha val="40000"/>
              </a:prstClr>
            </a:out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spcBef>
                <a:spcPts val="600"/>
              </a:spcBef>
            </a:pPr>
            <a:r>
              <a:rPr lang="en-US" sz="2400" b="1" cap="all" dirty="0">
                <a:latin typeface="Arial"/>
                <a:cs typeface="Arial"/>
              </a:rPr>
              <a:t>CHALLENGE 1: </a:t>
            </a:r>
            <a:r>
              <a:rPr lang="en-US" sz="2400" b="1" cap="all" dirty="0" smtClean="0">
                <a:latin typeface="Arial"/>
                <a:cs typeface="Arial"/>
              </a:rPr>
              <a:t>  INCOMPLETE</a:t>
            </a:r>
            <a:endParaRPr lang="en-US" sz="2400" b="1" cap="all" dirty="0">
              <a:latin typeface="Arial"/>
              <a:cs typeface="Arial"/>
            </a:endParaRPr>
          </a:p>
        </p:txBody>
      </p:sp>
      <p:sp>
        <p:nvSpPr>
          <p:cNvPr id="7" name="Rectangle 6"/>
          <p:cNvSpPr/>
          <p:nvPr/>
        </p:nvSpPr>
        <p:spPr>
          <a:xfrm>
            <a:off x="3341647" y="2198640"/>
            <a:ext cx="5430643" cy="729843"/>
          </a:xfrm>
          <a:prstGeom prst="rect">
            <a:avLst/>
          </a:prstGeom>
          <a:solidFill>
            <a:schemeClr val="accent1">
              <a:lumMod val="20000"/>
              <a:lumOff val="80000"/>
            </a:schemeClr>
          </a:solidFill>
          <a:ln>
            <a:noFill/>
          </a:ln>
          <a:effectLst>
            <a:outerShdw blurRad="50800" dist="38100" dir="2700000" algn="tl" rotWithShape="0">
              <a:prstClr val="black">
                <a:alpha val="40000"/>
              </a:prstClr>
            </a:out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spcBef>
                <a:spcPts val="600"/>
              </a:spcBef>
            </a:pPr>
            <a:r>
              <a:rPr lang="en-US" sz="2400" b="1" cap="all" dirty="0" smtClean="0">
                <a:latin typeface="Arial"/>
                <a:cs typeface="Arial"/>
              </a:rPr>
              <a:t>CHALLENGE </a:t>
            </a:r>
            <a:r>
              <a:rPr lang="en-US" sz="2400" b="1" cap="all" dirty="0">
                <a:latin typeface="Arial"/>
                <a:cs typeface="Arial"/>
              </a:rPr>
              <a:t>2: </a:t>
            </a:r>
            <a:r>
              <a:rPr lang="en-US" sz="2400" b="1" cap="all" dirty="0" smtClean="0">
                <a:latin typeface="Arial"/>
                <a:cs typeface="Arial"/>
              </a:rPr>
              <a:t>  POOR </a:t>
            </a:r>
            <a:r>
              <a:rPr lang="en-US" sz="2400" b="1" cap="all" dirty="0">
                <a:latin typeface="Arial"/>
                <a:cs typeface="Arial"/>
              </a:rPr>
              <a:t>QUALITY</a:t>
            </a:r>
          </a:p>
        </p:txBody>
      </p:sp>
      <p:sp>
        <p:nvSpPr>
          <p:cNvPr id="8" name="Rectangle 7"/>
          <p:cNvSpPr/>
          <p:nvPr/>
        </p:nvSpPr>
        <p:spPr>
          <a:xfrm>
            <a:off x="3341647" y="3208792"/>
            <a:ext cx="5430643" cy="727588"/>
          </a:xfrm>
          <a:prstGeom prst="rect">
            <a:avLst/>
          </a:prstGeom>
          <a:solidFill>
            <a:schemeClr val="accent1">
              <a:lumMod val="20000"/>
              <a:lumOff val="80000"/>
            </a:schemeClr>
          </a:solidFill>
          <a:ln>
            <a:noFill/>
          </a:ln>
          <a:effectLst>
            <a:outerShdw blurRad="50800" dist="38100" dir="2700000" algn="tl" rotWithShape="0">
              <a:prstClr val="black">
                <a:alpha val="40000"/>
              </a:prstClr>
            </a:out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spcBef>
                <a:spcPts val="600"/>
              </a:spcBef>
            </a:pPr>
            <a:r>
              <a:rPr lang="en-US" sz="2400" b="1" cap="all" dirty="0" smtClean="0">
                <a:latin typeface="Arial"/>
                <a:cs typeface="Arial"/>
              </a:rPr>
              <a:t>CHALLENGE </a:t>
            </a:r>
            <a:r>
              <a:rPr lang="en-US" sz="2400" b="1" cap="all" dirty="0">
                <a:latin typeface="Arial"/>
                <a:cs typeface="Arial"/>
              </a:rPr>
              <a:t>3: </a:t>
            </a:r>
            <a:r>
              <a:rPr lang="en-US" sz="2400" b="1" cap="all" dirty="0" smtClean="0">
                <a:latin typeface="Arial"/>
                <a:cs typeface="Arial"/>
              </a:rPr>
              <a:t>  delayed</a:t>
            </a:r>
            <a:endParaRPr lang="en-US" sz="2400" b="1" cap="all" dirty="0">
              <a:latin typeface="Arial"/>
              <a:cs typeface="Arial"/>
            </a:endParaRPr>
          </a:p>
        </p:txBody>
      </p:sp>
      <p:sp>
        <p:nvSpPr>
          <p:cNvPr id="9" name="TextBox 8"/>
          <p:cNvSpPr txBox="1"/>
          <p:nvPr/>
        </p:nvSpPr>
        <p:spPr>
          <a:xfrm>
            <a:off x="316989" y="4518001"/>
            <a:ext cx="11370611" cy="1236929"/>
          </a:xfrm>
          <a:prstGeom prst="rect">
            <a:avLst/>
          </a:prstGeom>
          <a:solidFill>
            <a:srgbClr val="D1D1D1"/>
          </a:solidFill>
          <a:ln w="19050">
            <a:noFill/>
          </a:ln>
          <a:extLst>
            <a:ext uri="{91240B29-F687-4F45-9708-019B960494DF}">
              <a14:hiddenLine xmlns:a14="http://schemas.microsoft.com/office/drawing/2010/main" w="19050">
                <a:solidFill>
                  <a:srgbClr val="D1D1D1"/>
                </a:solidFill>
              </a14:hiddenLine>
            </a:ext>
          </a:extLst>
        </p:spPr>
        <p:txBody>
          <a:bodyPr vert="horz" wrap="square" lIns="88900" tIns="88900" rIns="88900" bIns="88900" rtlCol="0" anchor="ctr">
            <a:noAutofit/>
          </a:bodyPr>
          <a:lstStyle/>
          <a:p>
            <a:pPr algn="ctr">
              <a:spcBef>
                <a:spcPct val="20000"/>
              </a:spcBef>
              <a:spcAft>
                <a:spcPct val="0"/>
              </a:spcAft>
              <a:buSzPct val="25000"/>
            </a:pPr>
            <a:r>
              <a:rPr lang="en-US" sz="2800" b="1" dirty="0"/>
              <a:t>These challenges prevent us from truly understanding what is killing children under five years of age</a:t>
            </a:r>
            <a:r>
              <a:rPr lang="en-US" sz="2800" b="1" dirty="0" smtClean="0"/>
              <a:t>.</a:t>
            </a:r>
            <a:endParaRPr lang="en-US" sz="2800" b="1" dirty="0"/>
          </a:p>
        </p:txBody>
      </p:sp>
    </p:spTree>
    <p:extLst>
      <p:ext uri="{BB962C8B-B14F-4D97-AF65-F5344CB8AC3E}">
        <p14:creationId xmlns:p14="http://schemas.microsoft.com/office/powerpoint/2010/main" val="1703973926"/>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ight Triangle 7"/>
          <p:cNvSpPr/>
          <p:nvPr/>
        </p:nvSpPr>
        <p:spPr>
          <a:xfrm>
            <a:off x="1" y="3062"/>
            <a:ext cx="12192000" cy="1153961"/>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rotWithShape="1">
          <a:blip r:embed="rId2">
            <a:alphaModFix amt="20000"/>
            <a:extLst>
              <a:ext uri="{28A0092B-C50C-407E-A947-70E740481C1C}">
                <a14:useLocalDpi xmlns:a14="http://schemas.microsoft.com/office/drawing/2010/main" val="0"/>
              </a:ext>
            </a:extLst>
          </a:blip>
          <a:srcRect l="3224" t="11315" r="16847" b="72020"/>
          <a:stretch/>
        </p:blipFill>
        <p:spPr>
          <a:xfrm>
            <a:off x="1" y="3062"/>
            <a:ext cx="12192000" cy="1175659"/>
          </a:xfrm>
          <a:prstGeom prst="rect">
            <a:avLst/>
          </a:prstGeom>
        </p:spPr>
      </p:pic>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t="43551" r="40439"/>
          <a:stretch/>
        </p:blipFill>
        <p:spPr>
          <a:xfrm>
            <a:off x="9410173" y="237348"/>
            <a:ext cx="2598947" cy="707085"/>
          </a:xfrm>
          <a:prstGeom prst="rect">
            <a:avLst/>
          </a:prstGeom>
          <a:effectLst>
            <a:outerShdw blurRad="50800" dist="38100" dir="2700000" algn="tl" rotWithShape="0">
              <a:prstClr val="black">
                <a:alpha val="40000"/>
              </a:prstClr>
            </a:outerShdw>
          </a:effectLst>
        </p:spPr>
      </p:pic>
      <p:sp>
        <p:nvSpPr>
          <p:cNvPr id="13" name="Right Triangle 3"/>
          <p:cNvSpPr/>
          <p:nvPr/>
        </p:nvSpPr>
        <p:spPr>
          <a:xfrm>
            <a:off x="-2229" y="6154057"/>
            <a:ext cx="8253106" cy="703943"/>
          </a:xfrm>
          <a:custGeom>
            <a:avLst/>
            <a:gdLst>
              <a:gd name="connsiteX0" fmla="*/ 0 w 9063677"/>
              <a:gd name="connsiteY0" fmla="*/ 1093722 h 1093722"/>
              <a:gd name="connsiteX1" fmla="*/ 273431 w 9063677"/>
              <a:gd name="connsiteY1" fmla="*/ 0 h 1093722"/>
              <a:gd name="connsiteX2" fmla="*/ 9063677 w 9063677"/>
              <a:gd name="connsiteY2" fmla="*/ 0 h 1093722"/>
              <a:gd name="connsiteX3" fmla="*/ 8790247 w 9063677"/>
              <a:gd name="connsiteY3" fmla="*/ 1093722 h 1093722"/>
              <a:gd name="connsiteX4" fmla="*/ 0 w 9063677"/>
              <a:gd name="connsiteY4" fmla="*/ 1093722 h 1093722"/>
              <a:gd name="connsiteX0" fmla="*/ 16855 w 9080532"/>
              <a:gd name="connsiteY0" fmla="*/ 1093722 h 1093722"/>
              <a:gd name="connsiteX1" fmla="*/ 0 w 9080532"/>
              <a:gd name="connsiteY1" fmla="*/ 29028 h 1093722"/>
              <a:gd name="connsiteX2" fmla="*/ 9080532 w 9080532"/>
              <a:gd name="connsiteY2" fmla="*/ 0 h 1093722"/>
              <a:gd name="connsiteX3" fmla="*/ 8807102 w 9080532"/>
              <a:gd name="connsiteY3" fmla="*/ 1093722 h 1093722"/>
              <a:gd name="connsiteX4" fmla="*/ 16855 w 9080532"/>
              <a:gd name="connsiteY4" fmla="*/ 1093722 h 1093722"/>
              <a:gd name="connsiteX0" fmla="*/ 16855 w 9080532"/>
              <a:gd name="connsiteY0" fmla="*/ 1093722 h 1108236"/>
              <a:gd name="connsiteX1" fmla="*/ 0 w 9080532"/>
              <a:gd name="connsiteY1" fmla="*/ 29028 h 1108236"/>
              <a:gd name="connsiteX2" fmla="*/ 9080532 w 9080532"/>
              <a:gd name="connsiteY2" fmla="*/ 0 h 1108236"/>
              <a:gd name="connsiteX3" fmla="*/ 8821616 w 9080532"/>
              <a:gd name="connsiteY3" fmla="*/ 1108236 h 1108236"/>
              <a:gd name="connsiteX4" fmla="*/ 16855 w 9080532"/>
              <a:gd name="connsiteY4" fmla="*/ 1093722 h 1108236"/>
              <a:gd name="connsiteX0" fmla="*/ 16855 w 9051504"/>
              <a:gd name="connsiteY0" fmla="*/ 1064694 h 1079208"/>
              <a:gd name="connsiteX1" fmla="*/ 0 w 9051504"/>
              <a:gd name="connsiteY1" fmla="*/ 0 h 1079208"/>
              <a:gd name="connsiteX2" fmla="*/ 9051504 w 9051504"/>
              <a:gd name="connsiteY2" fmla="*/ 783772 h 1079208"/>
              <a:gd name="connsiteX3" fmla="*/ 8821616 w 9051504"/>
              <a:gd name="connsiteY3" fmla="*/ 1079208 h 1079208"/>
              <a:gd name="connsiteX4" fmla="*/ 16855 w 9051504"/>
              <a:gd name="connsiteY4" fmla="*/ 1064694 h 1079208"/>
              <a:gd name="connsiteX0" fmla="*/ 16855 w 9153104"/>
              <a:gd name="connsiteY0" fmla="*/ 1064694 h 1079208"/>
              <a:gd name="connsiteX1" fmla="*/ 0 w 9153104"/>
              <a:gd name="connsiteY1" fmla="*/ 0 h 1079208"/>
              <a:gd name="connsiteX2" fmla="*/ 9153104 w 9153104"/>
              <a:gd name="connsiteY2" fmla="*/ 798286 h 1079208"/>
              <a:gd name="connsiteX3" fmla="*/ 8821616 w 9153104"/>
              <a:gd name="connsiteY3" fmla="*/ 1079208 h 1079208"/>
              <a:gd name="connsiteX4" fmla="*/ 16855 w 9153104"/>
              <a:gd name="connsiteY4" fmla="*/ 1064694 h 1079208"/>
              <a:gd name="connsiteX0" fmla="*/ 16855 w 9153104"/>
              <a:gd name="connsiteY0" fmla="*/ 1064694 h 1079208"/>
              <a:gd name="connsiteX1" fmla="*/ 0 w 9153104"/>
              <a:gd name="connsiteY1" fmla="*/ 0 h 1079208"/>
              <a:gd name="connsiteX2" fmla="*/ 9153104 w 9153104"/>
              <a:gd name="connsiteY2" fmla="*/ 798286 h 1079208"/>
              <a:gd name="connsiteX3" fmla="*/ 7936245 w 9153104"/>
              <a:gd name="connsiteY3" fmla="*/ 1079208 h 1079208"/>
              <a:gd name="connsiteX4" fmla="*/ 16855 w 9153104"/>
              <a:gd name="connsiteY4" fmla="*/ 1064694 h 1079208"/>
              <a:gd name="connsiteX0" fmla="*/ 16855 w 8166133"/>
              <a:gd name="connsiteY0" fmla="*/ 1064694 h 1079208"/>
              <a:gd name="connsiteX1" fmla="*/ 0 w 8166133"/>
              <a:gd name="connsiteY1" fmla="*/ 0 h 1079208"/>
              <a:gd name="connsiteX2" fmla="*/ 8166133 w 8166133"/>
              <a:gd name="connsiteY2" fmla="*/ 711201 h 1079208"/>
              <a:gd name="connsiteX3" fmla="*/ 7936245 w 8166133"/>
              <a:gd name="connsiteY3" fmla="*/ 1079208 h 1079208"/>
              <a:gd name="connsiteX4" fmla="*/ 16855 w 8166133"/>
              <a:gd name="connsiteY4" fmla="*/ 1064694 h 1079208"/>
              <a:gd name="connsiteX0" fmla="*/ 16855 w 8166133"/>
              <a:gd name="connsiteY0" fmla="*/ 1064694 h 1079208"/>
              <a:gd name="connsiteX1" fmla="*/ 0 w 8166133"/>
              <a:gd name="connsiteY1" fmla="*/ 0 h 1079208"/>
              <a:gd name="connsiteX2" fmla="*/ 8166133 w 8166133"/>
              <a:gd name="connsiteY2" fmla="*/ 711201 h 1079208"/>
              <a:gd name="connsiteX3" fmla="*/ 6063902 w 8166133"/>
              <a:gd name="connsiteY3" fmla="*/ 1079208 h 1079208"/>
              <a:gd name="connsiteX4" fmla="*/ 16855 w 8166133"/>
              <a:gd name="connsiteY4" fmla="*/ 1064694 h 1079208"/>
              <a:gd name="connsiteX0" fmla="*/ 16855 w 8224190"/>
              <a:gd name="connsiteY0" fmla="*/ 1064694 h 1079208"/>
              <a:gd name="connsiteX1" fmla="*/ 0 w 8224190"/>
              <a:gd name="connsiteY1" fmla="*/ 0 h 1079208"/>
              <a:gd name="connsiteX2" fmla="*/ 8224190 w 8224190"/>
              <a:gd name="connsiteY2" fmla="*/ 711201 h 1079208"/>
              <a:gd name="connsiteX3" fmla="*/ 6063902 w 8224190"/>
              <a:gd name="connsiteY3" fmla="*/ 1079208 h 1079208"/>
              <a:gd name="connsiteX4" fmla="*/ 16855 w 8224190"/>
              <a:gd name="connsiteY4" fmla="*/ 1064694 h 1079208"/>
              <a:gd name="connsiteX0" fmla="*/ 16855 w 8224190"/>
              <a:gd name="connsiteY0" fmla="*/ 1064694 h 1079208"/>
              <a:gd name="connsiteX1" fmla="*/ 0 w 8224190"/>
              <a:gd name="connsiteY1" fmla="*/ 0 h 1079208"/>
              <a:gd name="connsiteX2" fmla="*/ 8224190 w 8224190"/>
              <a:gd name="connsiteY2" fmla="*/ 711201 h 1079208"/>
              <a:gd name="connsiteX3" fmla="*/ 6121959 w 8224190"/>
              <a:gd name="connsiteY3" fmla="*/ 1079208 h 1079208"/>
              <a:gd name="connsiteX4" fmla="*/ 16855 w 8224190"/>
              <a:gd name="connsiteY4" fmla="*/ 1064694 h 1079208"/>
              <a:gd name="connsiteX0" fmla="*/ 16855 w 8267733"/>
              <a:gd name="connsiteY0" fmla="*/ 1064694 h 1079208"/>
              <a:gd name="connsiteX1" fmla="*/ 0 w 8267733"/>
              <a:gd name="connsiteY1" fmla="*/ 0 h 1079208"/>
              <a:gd name="connsiteX2" fmla="*/ 8267733 w 8267733"/>
              <a:gd name="connsiteY2" fmla="*/ 711201 h 1079208"/>
              <a:gd name="connsiteX3" fmla="*/ 6121959 w 8267733"/>
              <a:gd name="connsiteY3" fmla="*/ 1079208 h 1079208"/>
              <a:gd name="connsiteX4" fmla="*/ 16855 w 8267733"/>
              <a:gd name="connsiteY4" fmla="*/ 1064694 h 1079208"/>
              <a:gd name="connsiteX0" fmla="*/ 0 w 8269968"/>
              <a:gd name="connsiteY0" fmla="*/ 1064694 h 1079208"/>
              <a:gd name="connsiteX1" fmla="*/ 2235 w 8269968"/>
              <a:gd name="connsiteY1" fmla="*/ 0 h 1079208"/>
              <a:gd name="connsiteX2" fmla="*/ 8269968 w 8269968"/>
              <a:gd name="connsiteY2" fmla="*/ 711201 h 1079208"/>
              <a:gd name="connsiteX3" fmla="*/ 6124194 w 8269968"/>
              <a:gd name="connsiteY3" fmla="*/ 1079208 h 1079208"/>
              <a:gd name="connsiteX4" fmla="*/ 0 w 8269968"/>
              <a:gd name="connsiteY4" fmla="*/ 1064694 h 1079208"/>
              <a:gd name="connsiteX0" fmla="*/ 0 w 8269968"/>
              <a:gd name="connsiteY0" fmla="*/ 1071996 h 1079208"/>
              <a:gd name="connsiteX1" fmla="*/ 2235 w 8269968"/>
              <a:gd name="connsiteY1" fmla="*/ 0 h 1079208"/>
              <a:gd name="connsiteX2" fmla="*/ 8269968 w 8269968"/>
              <a:gd name="connsiteY2" fmla="*/ 711201 h 1079208"/>
              <a:gd name="connsiteX3" fmla="*/ 6124194 w 8269968"/>
              <a:gd name="connsiteY3" fmla="*/ 1079208 h 1079208"/>
              <a:gd name="connsiteX4" fmla="*/ 0 w 8269968"/>
              <a:gd name="connsiteY4" fmla="*/ 1071996 h 10792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968" h="1079208">
                <a:moveTo>
                  <a:pt x="0" y="1071996"/>
                </a:moveTo>
                <a:lnTo>
                  <a:pt x="2235" y="0"/>
                </a:lnTo>
                <a:lnTo>
                  <a:pt x="8269968" y="711201"/>
                </a:lnTo>
                <a:lnTo>
                  <a:pt x="6124194" y="1079208"/>
                </a:lnTo>
                <a:lnTo>
                  <a:pt x="0" y="1071996"/>
                </a:lnTo>
                <a:close/>
              </a:path>
            </a:pathLst>
          </a:custGeom>
          <a:solidFill>
            <a:srgbClr val="69B245">
              <a:alpha val="3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ight Triangle 5"/>
          <p:cNvSpPr/>
          <p:nvPr/>
        </p:nvSpPr>
        <p:spPr>
          <a:xfrm>
            <a:off x="6096000" y="6154057"/>
            <a:ext cx="6096000" cy="703944"/>
          </a:xfrm>
          <a:custGeom>
            <a:avLst/>
            <a:gdLst>
              <a:gd name="connsiteX0" fmla="*/ 0 w 4949371"/>
              <a:gd name="connsiteY0" fmla="*/ 1083331 h 1083331"/>
              <a:gd name="connsiteX1" fmla="*/ 0 w 4949371"/>
              <a:gd name="connsiteY1" fmla="*/ 0 h 1083331"/>
              <a:gd name="connsiteX2" fmla="*/ 4949371 w 4949371"/>
              <a:gd name="connsiteY2" fmla="*/ 1083331 h 1083331"/>
              <a:gd name="connsiteX3" fmla="*/ 0 w 4949371"/>
              <a:gd name="connsiteY3" fmla="*/ 1083331 h 1083331"/>
              <a:gd name="connsiteX0" fmla="*/ 0 w 4949371"/>
              <a:gd name="connsiteY0" fmla="*/ 1010760 h 1010760"/>
              <a:gd name="connsiteX1" fmla="*/ 4949371 w 4949371"/>
              <a:gd name="connsiteY1" fmla="*/ 0 h 1010760"/>
              <a:gd name="connsiteX2" fmla="*/ 4949371 w 4949371"/>
              <a:gd name="connsiteY2" fmla="*/ 1010760 h 1010760"/>
              <a:gd name="connsiteX3" fmla="*/ 0 w 4949371"/>
              <a:gd name="connsiteY3" fmla="*/ 1010760 h 1010760"/>
              <a:gd name="connsiteX0" fmla="*/ 0 w 4426857"/>
              <a:gd name="connsiteY0" fmla="*/ 618875 h 1010760"/>
              <a:gd name="connsiteX1" fmla="*/ 4426857 w 4426857"/>
              <a:gd name="connsiteY1" fmla="*/ 0 h 1010760"/>
              <a:gd name="connsiteX2" fmla="*/ 4426857 w 4426857"/>
              <a:gd name="connsiteY2" fmla="*/ 1010760 h 1010760"/>
              <a:gd name="connsiteX3" fmla="*/ 0 w 4426857"/>
              <a:gd name="connsiteY3" fmla="*/ 618875 h 1010760"/>
              <a:gd name="connsiteX0" fmla="*/ 0 w 4296229"/>
              <a:gd name="connsiteY0" fmla="*/ 1025275 h 1025275"/>
              <a:gd name="connsiteX1" fmla="*/ 4296229 w 4296229"/>
              <a:gd name="connsiteY1" fmla="*/ 0 h 1025275"/>
              <a:gd name="connsiteX2" fmla="*/ 4296229 w 4296229"/>
              <a:gd name="connsiteY2" fmla="*/ 1010760 h 1025275"/>
              <a:gd name="connsiteX3" fmla="*/ 0 w 4296229"/>
              <a:gd name="connsiteY3" fmla="*/ 1025275 h 1025275"/>
            </a:gdLst>
            <a:ahLst/>
            <a:cxnLst>
              <a:cxn ang="0">
                <a:pos x="connsiteX0" y="connsiteY0"/>
              </a:cxn>
              <a:cxn ang="0">
                <a:pos x="connsiteX1" y="connsiteY1"/>
              </a:cxn>
              <a:cxn ang="0">
                <a:pos x="connsiteX2" y="connsiteY2"/>
              </a:cxn>
              <a:cxn ang="0">
                <a:pos x="connsiteX3" y="connsiteY3"/>
              </a:cxn>
            </a:cxnLst>
            <a:rect l="l" t="t" r="r" b="b"/>
            <a:pathLst>
              <a:path w="4296229" h="1025275">
                <a:moveTo>
                  <a:pt x="0" y="1025275"/>
                </a:moveTo>
                <a:lnTo>
                  <a:pt x="4296229" y="0"/>
                </a:lnTo>
                <a:lnTo>
                  <a:pt x="4296229" y="1010760"/>
                </a:lnTo>
                <a:lnTo>
                  <a:pt x="0" y="1025275"/>
                </a:lnTo>
                <a:close/>
              </a:path>
            </a:pathLst>
          </a:custGeom>
          <a:solidFill>
            <a:srgbClr val="EBAD2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889760" y="1391309"/>
            <a:ext cx="9668256" cy="4421467"/>
          </a:xfrm>
          <a:prstGeom prst="rect">
            <a:avLst/>
          </a:prstGeom>
        </p:spPr>
        <p:txBody>
          <a:bodyPr wrap="square">
            <a:spAutoFit/>
          </a:bodyPr>
          <a:lstStyle/>
          <a:p>
            <a:pPr>
              <a:lnSpc>
                <a:spcPct val="107000"/>
              </a:lnSpc>
              <a:spcAft>
                <a:spcPts val="0"/>
              </a:spcAft>
            </a:pPr>
            <a:r>
              <a:rPr lang="en-ZA" sz="3000" b="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Objectives</a:t>
            </a:r>
          </a:p>
          <a:p>
            <a:pPr>
              <a:lnSpc>
                <a:spcPct val="107000"/>
              </a:lnSpc>
              <a:spcAft>
                <a:spcPts val="0"/>
              </a:spcAft>
            </a:pPr>
            <a:endParaRPr lang="en-ZA" sz="2400" b="1"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ZA" sz="2500" b="1" dirty="0" smtClean="0">
                <a:solidFill>
                  <a:schemeClr val="bg1">
                    <a:lumMod val="75000"/>
                  </a:schemeClr>
                </a:solidFill>
              </a:rPr>
              <a:t>CHAMPS Background </a:t>
            </a:r>
          </a:p>
          <a:p>
            <a:pPr marL="457200" indent="-457200">
              <a:buFont typeface="+mj-lt"/>
              <a:buAutoNum type="arabicPeriod"/>
            </a:pPr>
            <a:endParaRPr lang="en-ZA" sz="2500" b="1" dirty="0">
              <a:solidFill>
                <a:schemeClr val="bg1">
                  <a:lumMod val="75000"/>
                </a:schemeClr>
              </a:solidFill>
            </a:endParaRPr>
          </a:p>
          <a:p>
            <a:pPr marL="457200" indent="-457200">
              <a:buFont typeface="+mj-lt"/>
              <a:buAutoNum type="arabicPeriod"/>
            </a:pPr>
            <a:r>
              <a:rPr lang="en-ZA" sz="2500" b="1" dirty="0" smtClean="0">
                <a:solidFill>
                  <a:schemeClr val="bg1">
                    <a:lumMod val="75000"/>
                  </a:schemeClr>
                </a:solidFill>
              </a:rPr>
              <a:t>Under-5 </a:t>
            </a:r>
            <a:r>
              <a:rPr lang="en-ZA" sz="2500" b="1" dirty="0">
                <a:solidFill>
                  <a:schemeClr val="bg1">
                    <a:lumMod val="75000"/>
                  </a:schemeClr>
                </a:solidFill>
              </a:rPr>
              <a:t>mortality and stillbirths - cause of death attribution.</a:t>
            </a:r>
          </a:p>
          <a:p>
            <a:pPr marL="457200" indent="-457200">
              <a:buFont typeface="+mj-lt"/>
              <a:buAutoNum type="arabicPeriod"/>
            </a:pPr>
            <a:endParaRPr lang="en-ZA" sz="2500" b="1" dirty="0"/>
          </a:p>
          <a:p>
            <a:pPr marL="457200" indent="-457200">
              <a:buFont typeface="+mj-lt"/>
              <a:buAutoNum type="arabicPeriod"/>
            </a:pPr>
            <a:r>
              <a:rPr lang="en-ZA" sz="2500" b="1" dirty="0">
                <a:solidFill>
                  <a:schemeClr val="accent1"/>
                </a:solidFill>
              </a:rPr>
              <a:t>Validation of minimal invasive tissue sampling (MITS) against complete diagnostic autopsy in stillbirths, neonates and children. </a:t>
            </a:r>
          </a:p>
          <a:p>
            <a:pPr marL="457200" indent="-457200">
              <a:buFont typeface="+mj-lt"/>
              <a:buAutoNum type="arabicPeriod"/>
            </a:pPr>
            <a:endParaRPr lang="en-ZA" sz="2500" b="1" dirty="0">
              <a:solidFill>
                <a:schemeClr val="accent1"/>
              </a:solidFill>
            </a:endParaRPr>
          </a:p>
          <a:p>
            <a:pPr marL="457200" indent="-457200">
              <a:buFont typeface="+mj-lt"/>
              <a:buAutoNum type="arabicPeriod"/>
            </a:pPr>
            <a:r>
              <a:rPr lang="en-ZA" sz="2500" b="1" dirty="0" smtClean="0">
                <a:solidFill>
                  <a:schemeClr val="bg1">
                    <a:lumMod val="75000"/>
                  </a:schemeClr>
                </a:solidFill>
              </a:rPr>
              <a:t>Using </a:t>
            </a:r>
            <a:r>
              <a:rPr lang="en-ZA" sz="2500" b="1" dirty="0">
                <a:solidFill>
                  <a:schemeClr val="bg1">
                    <a:lumMod val="75000"/>
                  </a:schemeClr>
                </a:solidFill>
              </a:rPr>
              <a:t>MITS </a:t>
            </a:r>
            <a:r>
              <a:rPr lang="en-ZA" sz="2500" b="1" dirty="0" smtClean="0">
                <a:solidFill>
                  <a:schemeClr val="bg1">
                    <a:lumMod val="75000"/>
                  </a:schemeClr>
                </a:solidFill>
              </a:rPr>
              <a:t>data for action  </a:t>
            </a:r>
            <a:endParaRPr lang="en-ZA" sz="2500" b="1" dirty="0">
              <a:solidFill>
                <a:schemeClr val="bg1">
                  <a:lumMod val="75000"/>
                </a:schemeClr>
              </a:solidFill>
            </a:endParaRPr>
          </a:p>
          <a:p>
            <a:pPr>
              <a:lnSpc>
                <a:spcPct val="107000"/>
              </a:lnSpc>
              <a:spcAft>
                <a:spcPts val="0"/>
              </a:spcAft>
            </a:pPr>
            <a:endParaRPr lang="en-ZA"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3340264"/>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321" y="0"/>
            <a:ext cx="11753636" cy="1017142"/>
          </a:xfrm>
        </p:spPr>
        <p:txBody>
          <a:bodyPr/>
          <a:lstStyle/>
          <a:p>
            <a:r>
              <a:rPr lang="en-ZA" sz="2400" dirty="0" smtClean="0">
                <a:solidFill>
                  <a:schemeClr val="accent1"/>
                </a:solidFill>
                <a:effectLst/>
              </a:rPr>
              <a:t>Concordance </a:t>
            </a:r>
            <a:r>
              <a:rPr lang="en-ZA" sz="2400" dirty="0">
                <a:solidFill>
                  <a:schemeClr val="accent1"/>
                </a:solidFill>
                <a:effectLst/>
              </a:rPr>
              <a:t>of Minimal Invasive Tissue Sampling (MITS) Compared to Complete Diagnostic    </a:t>
            </a:r>
            <a:br>
              <a:rPr lang="en-ZA" sz="2400" dirty="0">
                <a:solidFill>
                  <a:schemeClr val="accent1"/>
                </a:solidFill>
                <a:effectLst/>
              </a:rPr>
            </a:br>
            <a:r>
              <a:rPr lang="en-ZA" sz="2400" dirty="0">
                <a:solidFill>
                  <a:schemeClr val="accent1"/>
                </a:solidFill>
                <a:effectLst/>
              </a:rPr>
              <a:t>     Autopsy (CDA) for  Cause of Death (</a:t>
            </a:r>
            <a:r>
              <a:rPr lang="en-ZA" sz="2400" dirty="0" err="1">
                <a:solidFill>
                  <a:schemeClr val="accent1"/>
                </a:solidFill>
                <a:effectLst/>
              </a:rPr>
              <a:t>CoD</a:t>
            </a:r>
            <a:r>
              <a:rPr lang="en-ZA" sz="2400" dirty="0">
                <a:solidFill>
                  <a:schemeClr val="accent1"/>
                </a:solidFill>
                <a:effectLst/>
              </a:rPr>
              <a:t>) Attribution in </a:t>
            </a:r>
            <a:r>
              <a:rPr lang="en-ZA" sz="2400" dirty="0" smtClean="0">
                <a:solidFill>
                  <a:schemeClr val="accent1"/>
                </a:solidFill>
                <a:effectLst/>
              </a:rPr>
              <a:t>Children (1 mnt-15 Years age)</a:t>
            </a:r>
            <a:endParaRPr lang="en-ZA" sz="2400" dirty="0">
              <a:solidFill>
                <a:schemeClr val="accent1"/>
              </a:solidFill>
              <a:effectLst/>
            </a:endParaRPr>
          </a:p>
        </p:txBody>
      </p:sp>
      <p:pic>
        <p:nvPicPr>
          <p:cNvPr id="6" name="Picture 5"/>
          <p:cNvPicPr>
            <a:picLocks noChangeAspect="1"/>
          </p:cNvPicPr>
          <p:nvPr/>
        </p:nvPicPr>
        <p:blipFill>
          <a:blip r:embed="rId2"/>
          <a:stretch>
            <a:fillRect/>
          </a:stretch>
        </p:blipFill>
        <p:spPr>
          <a:xfrm>
            <a:off x="943021" y="1062406"/>
            <a:ext cx="10285501" cy="2903421"/>
          </a:xfrm>
          <a:prstGeom prst="rect">
            <a:avLst/>
          </a:prstGeom>
        </p:spPr>
      </p:pic>
      <p:sp>
        <p:nvSpPr>
          <p:cNvPr id="7" name="TextBox 6"/>
          <p:cNvSpPr txBox="1"/>
          <p:nvPr/>
        </p:nvSpPr>
        <p:spPr>
          <a:xfrm>
            <a:off x="691503" y="3988460"/>
            <a:ext cx="11172450" cy="2554545"/>
          </a:xfrm>
          <a:prstGeom prst="rect">
            <a:avLst/>
          </a:prstGeom>
          <a:noFill/>
        </p:spPr>
        <p:txBody>
          <a:bodyPr wrap="square" rtlCol="0">
            <a:spAutoFit/>
          </a:bodyPr>
          <a:lstStyle/>
          <a:p>
            <a:pPr marL="457200" indent="-457200">
              <a:buFont typeface="Wingdings" panose="05000000000000000000" pitchFamily="2" charset="2"/>
              <a:buChar char="§"/>
            </a:pPr>
            <a:r>
              <a:rPr lang="en-ZA" sz="2000" b="1" dirty="0" err="1" smtClean="0"/>
              <a:t>CoD</a:t>
            </a:r>
            <a:r>
              <a:rPr lang="en-ZA" sz="2000" b="1" dirty="0" smtClean="0"/>
              <a:t> identified in 100% CDA and 96% of MITS cases.</a:t>
            </a:r>
          </a:p>
          <a:p>
            <a:pPr marL="457200" indent="-457200">
              <a:buFont typeface="Wingdings" panose="05000000000000000000" pitchFamily="2" charset="2"/>
              <a:buChar char="§"/>
            </a:pPr>
            <a:endParaRPr lang="en-ZA" sz="2000" b="1" dirty="0" smtClean="0"/>
          </a:p>
          <a:p>
            <a:pPr marL="457200" indent="-457200">
              <a:buFont typeface="Wingdings" panose="05000000000000000000" pitchFamily="2" charset="2"/>
              <a:buChar char="§"/>
            </a:pPr>
            <a:r>
              <a:rPr lang="en-ZA" sz="2000" b="1" dirty="0" smtClean="0"/>
              <a:t>Significant concordance between MITS and CDA (Kappa=0.70, 95%CI: 0.49-0.92).</a:t>
            </a:r>
          </a:p>
          <a:p>
            <a:pPr marL="457200" indent="-457200">
              <a:buFont typeface="Wingdings" panose="05000000000000000000" pitchFamily="2" charset="2"/>
              <a:buChar char="§"/>
            </a:pPr>
            <a:endParaRPr lang="en-ZA" sz="2000" b="1" dirty="0" smtClean="0"/>
          </a:p>
          <a:p>
            <a:pPr marL="457200" indent="-457200">
              <a:buFont typeface="Wingdings" panose="05000000000000000000" pitchFamily="2" charset="2"/>
              <a:buChar char="§"/>
            </a:pPr>
            <a:r>
              <a:rPr lang="en-ZA" sz="2000" b="1" dirty="0" smtClean="0"/>
              <a:t>MITS allowed detection of specific pathogen in two-thirds (66%) of infectious </a:t>
            </a:r>
            <a:r>
              <a:rPr lang="en-ZA" sz="2000" b="1" dirty="0" err="1" smtClean="0"/>
              <a:t>CoD</a:t>
            </a:r>
            <a:r>
              <a:rPr lang="en-ZA" sz="2000" b="1" dirty="0" smtClean="0"/>
              <a:t> cases.</a:t>
            </a:r>
          </a:p>
          <a:p>
            <a:pPr marL="457200" indent="-457200">
              <a:buFont typeface="Wingdings" panose="05000000000000000000" pitchFamily="2" charset="2"/>
              <a:buChar char="§"/>
            </a:pPr>
            <a:endParaRPr lang="en-ZA" sz="2000" b="1" dirty="0" smtClean="0"/>
          </a:p>
          <a:p>
            <a:pPr marL="457200" indent="-457200">
              <a:buFont typeface="Wingdings" panose="05000000000000000000" pitchFamily="2" charset="2"/>
              <a:buChar char="§"/>
            </a:pPr>
            <a:r>
              <a:rPr lang="en-ZA" sz="2000" b="1" dirty="0" smtClean="0"/>
              <a:t>Addition of basic clinical information (verbal autopsy or clinical record) would reduce </a:t>
            </a:r>
          </a:p>
          <a:p>
            <a:r>
              <a:rPr lang="en-ZA" sz="2000" b="1" dirty="0"/>
              <a:t> </a:t>
            </a:r>
            <a:r>
              <a:rPr lang="en-ZA" sz="2000" b="1" dirty="0" smtClean="0"/>
              <a:t>       discrepancies between MITS and CDA. </a:t>
            </a:r>
            <a:endParaRPr lang="en-ZA" sz="2000" b="1" dirty="0"/>
          </a:p>
        </p:txBody>
      </p:sp>
      <p:sp>
        <p:nvSpPr>
          <p:cNvPr id="8" name="TextBox 7"/>
          <p:cNvSpPr txBox="1"/>
          <p:nvPr/>
        </p:nvSpPr>
        <p:spPr>
          <a:xfrm>
            <a:off x="534256" y="6565638"/>
            <a:ext cx="3272627" cy="307777"/>
          </a:xfrm>
          <a:prstGeom prst="rect">
            <a:avLst/>
          </a:prstGeom>
          <a:noFill/>
        </p:spPr>
        <p:txBody>
          <a:bodyPr wrap="none" rtlCol="0">
            <a:spAutoFit/>
          </a:bodyPr>
          <a:lstStyle/>
          <a:p>
            <a:r>
              <a:rPr lang="en-ZA" sz="1400" dirty="0" smtClean="0"/>
              <a:t>Bassat Q et al., </a:t>
            </a:r>
            <a:r>
              <a:rPr lang="en-ZA" sz="1400" dirty="0" err="1" smtClean="0"/>
              <a:t>PLoSMed</a:t>
            </a:r>
            <a:r>
              <a:rPr lang="en-ZA" sz="1400" dirty="0" smtClean="0"/>
              <a:t>, 14(6): e1002317</a:t>
            </a:r>
            <a:endParaRPr lang="en-ZA" sz="1400" dirty="0"/>
          </a:p>
        </p:txBody>
      </p:sp>
    </p:spTree>
    <p:extLst>
      <p:ext uri="{BB962C8B-B14F-4D97-AF65-F5344CB8AC3E}">
        <p14:creationId xmlns:p14="http://schemas.microsoft.com/office/powerpoint/2010/main" val="2650909860"/>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321" y="-140611"/>
            <a:ext cx="11753636" cy="1017142"/>
          </a:xfrm>
        </p:spPr>
        <p:txBody>
          <a:bodyPr/>
          <a:lstStyle/>
          <a:p>
            <a:r>
              <a:rPr lang="en-ZA" sz="2400" dirty="0">
                <a:solidFill>
                  <a:schemeClr val="accent1"/>
                </a:solidFill>
                <a:effectLst/>
              </a:rPr>
              <a:t>Concordance of Minimal Invasive Tissue Sampling (MITS) Compared to Complete Diagnostic    </a:t>
            </a:r>
            <a:br>
              <a:rPr lang="en-ZA" sz="2400" dirty="0">
                <a:solidFill>
                  <a:schemeClr val="accent1"/>
                </a:solidFill>
                <a:effectLst/>
              </a:rPr>
            </a:br>
            <a:r>
              <a:rPr lang="en-ZA" sz="2400" dirty="0">
                <a:solidFill>
                  <a:schemeClr val="accent1"/>
                </a:solidFill>
                <a:effectLst/>
              </a:rPr>
              <a:t>                   Autopsy (CDA) for  Cause of Death (</a:t>
            </a:r>
            <a:r>
              <a:rPr lang="en-ZA" sz="2400" dirty="0" err="1">
                <a:solidFill>
                  <a:schemeClr val="accent1"/>
                </a:solidFill>
                <a:effectLst/>
              </a:rPr>
              <a:t>CoD</a:t>
            </a:r>
            <a:r>
              <a:rPr lang="en-ZA" sz="2400" dirty="0">
                <a:solidFill>
                  <a:schemeClr val="accent1"/>
                </a:solidFill>
                <a:effectLst/>
              </a:rPr>
              <a:t>) Attribution in </a:t>
            </a:r>
            <a:r>
              <a:rPr lang="en-ZA" sz="2400" dirty="0" smtClean="0">
                <a:solidFill>
                  <a:schemeClr val="accent1"/>
                </a:solidFill>
                <a:effectLst/>
              </a:rPr>
              <a:t>Neonates (N=41).</a:t>
            </a:r>
            <a:endParaRPr lang="en-ZA" sz="2400" dirty="0">
              <a:solidFill>
                <a:schemeClr val="accent1"/>
              </a:solidFill>
              <a:effectLst/>
            </a:endParaRPr>
          </a:p>
        </p:txBody>
      </p:sp>
      <p:sp>
        <p:nvSpPr>
          <p:cNvPr id="7" name="TextBox 6"/>
          <p:cNvSpPr txBox="1"/>
          <p:nvPr/>
        </p:nvSpPr>
        <p:spPr>
          <a:xfrm>
            <a:off x="456764" y="3872427"/>
            <a:ext cx="11568701" cy="2862322"/>
          </a:xfrm>
          <a:prstGeom prst="rect">
            <a:avLst/>
          </a:prstGeom>
          <a:noFill/>
        </p:spPr>
        <p:txBody>
          <a:bodyPr wrap="square" rtlCol="0">
            <a:spAutoFit/>
          </a:bodyPr>
          <a:lstStyle/>
          <a:p>
            <a:pPr marL="457200" indent="-457200">
              <a:buFont typeface="Wingdings" panose="05000000000000000000" pitchFamily="2" charset="2"/>
              <a:buChar char="§"/>
            </a:pPr>
            <a:r>
              <a:rPr lang="en-ZA" b="1" dirty="0" err="1" smtClean="0"/>
              <a:t>CoD</a:t>
            </a:r>
            <a:r>
              <a:rPr lang="en-ZA" b="1" dirty="0" smtClean="0"/>
              <a:t> identified by CDA in 100% and 85% by MITS.</a:t>
            </a:r>
          </a:p>
          <a:p>
            <a:pPr marL="457200" indent="-457200">
              <a:buFont typeface="Wingdings" panose="05000000000000000000" pitchFamily="2" charset="2"/>
              <a:buChar char="§"/>
            </a:pPr>
            <a:endParaRPr lang="en-ZA" b="1" dirty="0" smtClean="0"/>
          </a:p>
          <a:p>
            <a:pPr marL="457200" indent="-457200">
              <a:buFont typeface="Wingdings" panose="05000000000000000000" pitchFamily="2" charset="2"/>
              <a:buChar char="§"/>
            </a:pPr>
            <a:r>
              <a:rPr lang="en-ZA" b="1" dirty="0" smtClean="0"/>
              <a:t>Moderate concordance between MITS and CDA (Kappa=0.40, 95%CI: 0.18-0.63), with  agreement in 68% of cases.</a:t>
            </a:r>
          </a:p>
          <a:p>
            <a:pPr marL="457200" indent="-457200">
              <a:buFont typeface="Wingdings" panose="05000000000000000000" pitchFamily="2" charset="2"/>
              <a:buChar char="§"/>
            </a:pPr>
            <a:endParaRPr lang="en-ZA" b="1" dirty="0" smtClean="0"/>
          </a:p>
          <a:p>
            <a:pPr marL="457200" indent="-457200">
              <a:buFont typeface="Wingdings" panose="05000000000000000000" pitchFamily="2" charset="2"/>
              <a:buChar char="§"/>
            </a:pPr>
            <a:r>
              <a:rPr lang="en-ZA" b="1" dirty="0" smtClean="0"/>
              <a:t>Higher concordance for infectious diseases (85%) and preterm complications (60%), than for congenital abnormalities (50%, 2/4).</a:t>
            </a:r>
          </a:p>
          <a:p>
            <a:pPr marL="457200" indent="-457200">
              <a:buFont typeface="Wingdings" panose="05000000000000000000" pitchFamily="2" charset="2"/>
              <a:buChar char="§"/>
            </a:pPr>
            <a:endParaRPr lang="en-ZA" b="1" dirty="0"/>
          </a:p>
          <a:p>
            <a:pPr marL="457200" indent="-457200">
              <a:buFont typeface="Wingdings" panose="05000000000000000000" pitchFamily="2" charset="2"/>
              <a:buChar char="§"/>
            </a:pPr>
            <a:r>
              <a:rPr lang="en-ZA" b="1" dirty="0"/>
              <a:t>Addition of basic clinical information (verbal autopsy or clinical record) would </a:t>
            </a:r>
            <a:r>
              <a:rPr lang="en-ZA" b="1" dirty="0" smtClean="0"/>
              <a:t>reduce </a:t>
            </a:r>
            <a:r>
              <a:rPr lang="en-ZA" b="1" dirty="0"/>
              <a:t>discrepancies between MITS and CDA. </a:t>
            </a:r>
          </a:p>
          <a:p>
            <a:pPr marL="457200" indent="-457200">
              <a:buFont typeface="Wingdings" panose="05000000000000000000" pitchFamily="2" charset="2"/>
              <a:buChar char="§"/>
            </a:pPr>
            <a:endParaRPr lang="en-ZA" b="1" dirty="0" smtClean="0"/>
          </a:p>
        </p:txBody>
      </p:sp>
      <p:sp>
        <p:nvSpPr>
          <p:cNvPr id="8" name="TextBox 7"/>
          <p:cNvSpPr txBox="1"/>
          <p:nvPr/>
        </p:nvSpPr>
        <p:spPr>
          <a:xfrm>
            <a:off x="534256" y="6565638"/>
            <a:ext cx="3644459" cy="307777"/>
          </a:xfrm>
          <a:prstGeom prst="rect">
            <a:avLst/>
          </a:prstGeom>
          <a:noFill/>
        </p:spPr>
        <p:txBody>
          <a:bodyPr wrap="none" rtlCol="0">
            <a:spAutoFit/>
          </a:bodyPr>
          <a:lstStyle/>
          <a:p>
            <a:r>
              <a:rPr lang="en-ZA" sz="1400" dirty="0" smtClean="0"/>
              <a:t>Menendez C et al., </a:t>
            </a:r>
            <a:r>
              <a:rPr lang="en-ZA" sz="1400" dirty="0" err="1" smtClean="0"/>
              <a:t>PLoSMed</a:t>
            </a:r>
            <a:r>
              <a:rPr lang="en-ZA" sz="1400" dirty="0" smtClean="0"/>
              <a:t>, 14(6): e1002318</a:t>
            </a:r>
            <a:endParaRPr lang="en-ZA" sz="1400" dirty="0"/>
          </a:p>
        </p:txBody>
      </p:sp>
      <p:pic>
        <p:nvPicPr>
          <p:cNvPr id="5" name="Picture 4"/>
          <p:cNvPicPr>
            <a:picLocks noChangeAspect="1"/>
          </p:cNvPicPr>
          <p:nvPr/>
        </p:nvPicPr>
        <p:blipFill>
          <a:blip r:embed="rId2"/>
          <a:stretch>
            <a:fillRect/>
          </a:stretch>
        </p:blipFill>
        <p:spPr>
          <a:xfrm>
            <a:off x="817564" y="936236"/>
            <a:ext cx="10488893" cy="2936191"/>
          </a:xfrm>
          <a:prstGeom prst="rect">
            <a:avLst/>
          </a:prstGeom>
        </p:spPr>
      </p:pic>
      <p:cxnSp>
        <p:nvCxnSpPr>
          <p:cNvPr id="6" name="Straight Connector 5"/>
          <p:cNvCxnSpPr/>
          <p:nvPr/>
        </p:nvCxnSpPr>
        <p:spPr>
          <a:xfrm>
            <a:off x="1282791" y="876531"/>
            <a:ext cx="9558441"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4391056"/>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321" y="0"/>
            <a:ext cx="11753636" cy="1017142"/>
          </a:xfrm>
        </p:spPr>
        <p:txBody>
          <a:bodyPr/>
          <a:lstStyle/>
          <a:p>
            <a:r>
              <a:rPr lang="en-ZA" sz="2400" dirty="0" smtClean="0">
                <a:solidFill>
                  <a:schemeClr val="accent1"/>
                </a:solidFill>
                <a:effectLst/>
              </a:rPr>
              <a:t>Concordance of Minimal Invasive Tissue Sampling (MITS) Compared to Complete Diagnostic    </a:t>
            </a:r>
            <a:br>
              <a:rPr lang="en-ZA" sz="2400" dirty="0" smtClean="0">
                <a:solidFill>
                  <a:schemeClr val="accent1"/>
                </a:solidFill>
                <a:effectLst/>
              </a:rPr>
            </a:br>
            <a:r>
              <a:rPr lang="en-ZA" sz="2400" dirty="0">
                <a:solidFill>
                  <a:schemeClr val="accent1"/>
                </a:solidFill>
                <a:effectLst/>
              </a:rPr>
              <a:t> </a:t>
            </a:r>
            <a:r>
              <a:rPr lang="en-ZA" sz="2400" dirty="0" smtClean="0">
                <a:solidFill>
                  <a:schemeClr val="accent1"/>
                </a:solidFill>
                <a:effectLst/>
              </a:rPr>
              <a:t>                  Autopsy (CDA) for  Cause of Death (</a:t>
            </a:r>
            <a:r>
              <a:rPr lang="en-ZA" sz="2400" dirty="0" err="1" smtClean="0">
                <a:solidFill>
                  <a:schemeClr val="accent1"/>
                </a:solidFill>
                <a:effectLst/>
              </a:rPr>
              <a:t>CoD</a:t>
            </a:r>
            <a:r>
              <a:rPr lang="en-ZA" sz="2400" dirty="0" smtClean="0">
                <a:solidFill>
                  <a:schemeClr val="accent1"/>
                </a:solidFill>
                <a:effectLst/>
              </a:rPr>
              <a:t>) Attribution in Stillbirths (N=18).</a:t>
            </a:r>
            <a:endParaRPr lang="en-ZA" sz="2400" dirty="0">
              <a:solidFill>
                <a:schemeClr val="accent1"/>
              </a:solidFill>
              <a:effectLst/>
            </a:endParaRPr>
          </a:p>
        </p:txBody>
      </p:sp>
      <p:sp>
        <p:nvSpPr>
          <p:cNvPr id="7" name="TextBox 6"/>
          <p:cNvSpPr txBox="1"/>
          <p:nvPr/>
        </p:nvSpPr>
        <p:spPr>
          <a:xfrm>
            <a:off x="534256" y="3901804"/>
            <a:ext cx="11568701" cy="2862322"/>
          </a:xfrm>
          <a:prstGeom prst="rect">
            <a:avLst/>
          </a:prstGeom>
          <a:noFill/>
        </p:spPr>
        <p:txBody>
          <a:bodyPr wrap="square" rtlCol="0">
            <a:spAutoFit/>
          </a:bodyPr>
          <a:lstStyle/>
          <a:p>
            <a:pPr marL="457200" indent="-457200">
              <a:buFont typeface="Wingdings" panose="05000000000000000000" pitchFamily="2" charset="2"/>
              <a:buChar char="§"/>
            </a:pPr>
            <a:r>
              <a:rPr lang="en-ZA" sz="2000" b="1" dirty="0" err="1" smtClean="0"/>
              <a:t>CoD</a:t>
            </a:r>
            <a:r>
              <a:rPr lang="en-ZA" sz="2000" b="1" dirty="0" smtClean="0"/>
              <a:t> identified by CDA in 89% and 83% by MITS.</a:t>
            </a:r>
          </a:p>
          <a:p>
            <a:pPr marL="457200" indent="-457200">
              <a:buFont typeface="Wingdings" panose="05000000000000000000" pitchFamily="2" charset="2"/>
              <a:buChar char="§"/>
            </a:pPr>
            <a:endParaRPr lang="en-ZA" sz="2000" b="1" dirty="0" smtClean="0"/>
          </a:p>
          <a:p>
            <a:pPr marL="457200" indent="-457200">
              <a:buFont typeface="Wingdings" panose="05000000000000000000" pitchFamily="2" charset="2"/>
              <a:buChar char="§"/>
            </a:pPr>
            <a:r>
              <a:rPr lang="en-ZA" sz="2000" b="1" dirty="0" smtClean="0"/>
              <a:t>Substantial concordance between MITS and CDA (Kappa=0.78, 95%CI: 0.56-0.99), with  agreement in 83% of cases.</a:t>
            </a:r>
          </a:p>
          <a:p>
            <a:pPr marL="457200" indent="-457200">
              <a:buFont typeface="Wingdings" panose="05000000000000000000" pitchFamily="2" charset="2"/>
              <a:buChar char="§"/>
            </a:pPr>
            <a:endParaRPr lang="en-ZA" sz="2000" b="1" dirty="0"/>
          </a:p>
          <a:p>
            <a:pPr marL="457200" indent="-457200">
              <a:buFont typeface="Wingdings" panose="05000000000000000000" pitchFamily="2" charset="2"/>
              <a:buChar char="§"/>
            </a:pPr>
            <a:r>
              <a:rPr lang="en-ZA" sz="2000" b="1" dirty="0" smtClean="0"/>
              <a:t>Maternal factors contributing to </a:t>
            </a:r>
            <a:r>
              <a:rPr lang="en-ZA" sz="2000" b="1" dirty="0" err="1" smtClean="0"/>
              <a:t>CoD</a:t>
            </a:r>
            <a:r>
              <a:rPr lang="en-ZA" sz="2000" b="1" dirty="0" smtClean="0"/>
              <a:t> attribution limited, since no placenta examination or histopathology undertaken, </a:t>
            </a:r>
            <a:r>
              <a:rPr lang="en-ZA" sz="2000" b="1" dirty="0" err="1" smtClean="0"/>
              <a:t>viz</a:t>
            </a:r>
            <a:r>
              <a:rPr lang="en-ZA" sz="2000" b="1" dirty="0" smtClean="0"/>
              <a:t> cause of </a:t>
            </a:r>
            <a:r>
              <a:rPr lang="en-ZA" sz="2000" b="1" dirty="0" err="1" smtClean="0"/>
              <a:t>fetal</a:t>
            </a:r>
            <a:r>
              <a:rPr lang="en-ZA" sz="2000" b="1" dirty="0" smtClean="0"/>
              <a:t> growth retardation not fully elucidated. </a:t>
            </a:r>
          </a:p>
          <a:p>
            <a:pPr marL="457200" indent="-457200">
              <a:buFont typeface="Wingdings" panose="05000000000000000000" pitchFamily="2" charset="2"/>
              <a:buChar char="§"/>
            </a:pPr>
            <a:endParaRPr lang="en-ZA" sz="2000" b="1" dirty="0" smtClean="0"/>
          </a:p>
          <a:p>
            <a:pPr marL="457200" indent="-457200">
              <a:buFont typeface="Wingdings" panose="05000000000000000000" pitchFamily="2" charset="2"/>
              <a:buChar char="§"/>
            </a:pPr>
            <a:endParaRPr lang="en-ZA" sz="2000" b="1" dirty="0" smtClean="0"/>
          </a:p>
        </p:txBody>
      </p:sp>
      <p:sp>
        <p:nvSpPr>
          <p:cNvPr id="8" name="TextBox 7"/>
          <p:cNvSpPr txBox="1"/>
          <p:nvPr/>
        </p:nvSpPr>
        <p:spPr>
          <a:xfrm>
            <a:off x="534256" y="6565638"/>
            <a:ext cx="3644459" cy="307777"/>
          </a:xfrm>
          <a:prstGeom prst="rect">
            <a:avLst/>
          </a:prstGeom>
          <a:noFill/>
        </p:spPr>
        <p:txBody>
          <a:bodyPr wrap="none" rtlCol="0">
            <a:spAutoFit/>
          </a:bodyPr>
          <a:lstStyle/>
          <a:p>
            <a:r>
              <a:rPr lang="en-ZA" sz="1400" dirty="0" smtClean="0"/>
              <a:t>Menendez C et al., </a:t>
            </a:r>
            <a:r>
              <a:rPr lang="en-ZA" sz="1400" dirty="0" err="1" smtClean="0"/>
              <a:t>PLoSMed</a:t>
            </a:r>
            <a:r>
              <a:rPr lang="en-ZA" sz="1400" dirty="0" smtClean="0"/>
              <a:t>, 14(6): e1002318</a:t>
            </a:r>
            <a:endParaRPr lang="en-ZA" sz="1400" dirty="0"/>
          </a:p>
        </p:txBody>
      </p:sp>
      <p:pic>
        <p:nvPicPr>
          <p:cNvPr id="3" name="Picture 2"/>
          <p:cNvPicPr>
            <a:picLocks noChangeAspect="1"/>
          </p:cNvPicPr>
          <p:nvPr/>
        </p:nvPicPr>
        <p:blipFill>
          <a:blip r:embed="rId2"/>
          <a:stretch>
            <a:fillRect/>
          </a:stretch>
        </p:blipFill>
        <p:spPr>
          <a:xfrm>
            <a:off x="1078785" y="1207313"/>
            <a:ext cx="9719353" cy="2473663"/>
          </a:xfrm>
          <a:prstGeom prst="rect">
            <a:avLst/>
          </a:prstGeom>
        </p:spPr>
      </p:pic>
      <p:cxnSp>
        <p:nvCxnSpPr>
          <p:cNvPr id="6" name="Straight Connector 5"/>
          <p:cNvCxnSpPr/>
          <p:nvPr/>
        </p:nvCxnSpPr>
        <p:spPr>
          <a:xfrm>
            <a:off x="1282791" y="992495"/>
            <a:ext cx="9558441"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8601426"/>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2800" dirty="0" smtClean="0">
                <a:ln w="12700">
                  <a:noFill/>
                </a:ln>
                <a:solidFill>
                  <a:schemeClr val="accent1"/>
                </a:solidFill>
                <a:effectLst/>
              </a:rPr>
              <a:t>MITS Data for South Africa   </a:t>
            </a:r>
            <a:endParaRPr lang="en-ZA" sz="2800" dirty="0">
              <a:ln w="12700">
                <a:noFill/>
              </a:ln>
              <a:solidFill>
                <a:schemeClr val="accent1"/>
              </a:solidFill>
              <a:effectLst/>
            </a:endParaRPr>
          </a:p>
        </p:txBody>
      </p:sp>
      <p:sp>
        <p:nvSpPr>
          <p:cNvPr id="3" name="Content Placeholder 2"/>
          <p:cNvSpPr>
            <a:spLocks noGrp="1"/>
          </p:cNvSpPr>
          <p:nvPr>
            <p:ph idx="1"/>
          </p:nvPr>
        </p:nvSpPr>
        <p:spPr/>
        <p:txBody>
          <a:bodyPr/>
          <a:lstStyle/>
          <a:p>
            <a:pPr>
              <a:buFont typeface="Arial" panose="020B0604020202020204" pitchFamily="34" charset="0"/>
              <a:buChar char="•"/>
            </a:pPr>
            <a:r>
              <a:rPr lang="en-ZA" dirty="0" smtClean="0"/>
              <a:t>Site at Chris Hani Baragwanath Hospital </a:t>
            </a:r>
          </a:p>
          <a:p>
            <a:pPr>
              <a:buFont typeface="Arial" panose="020B0604020202020204" pitchFamily="34" charset="0"/>
              <a:buChar char="•"/>
            </a:pPr>
            <a:r>
              <a:rPr lang="en-ZA" dirty="0" smtClean="0"/>
              <a:t>Process of enrolment continues </a:t>
            </a:r>
          </a:p>
          <a:p>
            <a:pPr>
              <a:buFont typeface="Arial" panose="020B0604020202020204" pitchFamily="34" charset="0"/>
              <a:buChar char="•"/>
            </a:pPr>
            <a:r>
              <a:rPr lang="en-ZA" dirty="0" smtClean="0"/>
              <a:t>Preliminary data: 409 deaths :</a:t>
            </a:r>
          </a:p>
          <a:p>
            <a:pPr marL="0" indent="0">
              <a:buNone/>
            </a:pPr>
            <a:r>
              <a:rPr lang="en-ZA" dirty="0"/>
              <a:t> </a:t>
            </a:r>
            <a:r>
              <a:rPr lang="en-ZA" dirty="0" smtClean="0"/>
              <a:t>                                     - 126 paediatric </a:t>
            </a:r>
          </a:p>
          <a:p>
            <a:pPr marL="0" indent="0">
              <a:buNone/>
            </a:pPr>
            <a:r>
              <a:rPr lang="en-ZA" dirty="0"/>
              <a:t> </a:t>
            </a:r>
            <a:r>
              <a:rPr lang="en-ZA" dirty="0" smtClean="0"/>
              <a:t>                                     - 154 neonates </a:t>
            </a:r>
          </a:p>
          <a:p>
            <a:pPr marL="0" indent="0">
              <a:buNone/>
            </a:pPr>
            <a:r>
              <a:rPr lang="en-ZA" dirty="0"/>
              <a:t> </a:t>
            </a:r>
            <a:r>
              <a:rPr lang="en-ZA" dirty="0" smtClean="0"/>
              <a:t>                                     - 129 stillbirths </a:t>
            </a:r>
            <a:endParaRPr lang="en-ZA" dirty="0"/>
          </a:p>
        </p:txBody>
      </p:sp>
      <p:pic>
        <p:nvPicPr>
          <p:cNvPr id="1026" name="Picture 2" descr="Image result for PICTURE OF CHRIS HANI BARAGWANATH HOSPIT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3775" y="1007999"/>
            <a:ext cx="2781300" cy="1647825"/>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6" descr="Image result for PICTURE OF CHRIS HANI BARAGWANATH HOSPITA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ZA"/>
          </a:p>
        </p:txBody>
      </p:sp>
      <p:pic>
        <p:nvPicPr>
          <p:cNvPr id="1034" name="Picture 10" descr="Image result for PICTURE OF CHRIS HANI BARAGWANATH HOSPIT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3776" y="2681902"/>
            <a:ext cx="2781299" cy="17646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4386337"/>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392" y="34310"/>
            <a:ext cx="4962245" cy="490067"/>
          </a:xfrm>
        </p:spPr>
        <p:txBody>
          <a:bodyPr>
            <a:normAutofit fontScale="90000"/>
          </a:bodyPr>
          <a:lstStyle/>
          <a:p>
            <a:r>
              <a:rPr lang="en-ZA" sz="3200" dirty="0"/>
              <a:t>MIA #: 0014 </a:t>
            </a:r>
          </a:p>
        </p:txBody>
      </p:sp>
      <p:graphicFrame>
        <p:nvGraphicFramePr>
          <p:cNvPr id="4" name="Content Placeholder 3"/>
          <p:cNvGraphicFramePr>
            <a:graphicFrameLocks noGrp="1"/>
          </p:cNvGraphicFramePr>
          <p:nvPr>
            <p:ph idx="1"/>
            <p:extLst/>
          </p:nvPr>
        </p:nvGraphicFramePr>
        <p:xfrm>
          <a:off x="521075" y="937025"/>
          <a:ext cx="11329258" cy="4952969"/>
        </p:xfrm>
        <a:graphic>
          <a:graphicData uri="http://schemas.openxmlformats.org/drawingml/2006/table">
            <a:tbl>
              <a:tblPr firstRow="1" bandRow="1">
                <a:tableStyleId>{5DA37D80-6434-44D0-A028-1B22A696006F}</a:tableStyleId>
              </a:tblPr>
              <a:tblGrid>
                <a:gridCol w="2820757">
                  <a:extLst>
                    <a:ext uri="{9D8B030D-6E8A-4147-A177-3AD203B41FA5}">
                      <a16:colId xmlns:a16="http://schemas.microsoft.com/office/drawing/2014/main" val="20000"/>
                    </a:ext>
                  </a:extLst>
                </a:gridCol>
                <a:gridCol w="8508501">
                  <a:extLst>
                    <a:ext uri="{9D8B030D-6E8A-4147-A177-3AD203B41FA5}">
                      <a16:colId xmlns:a16="http://schemas.microsoft.com/office/drawing/2014/main" val="20001"/>
                    </a:ext>
                  </a:extLst>
                </a:gridCol>
              </a:tblGrid>
              <a:tr h="707567">
                <a:tc>
                  <a:txBody>
                    <a:bodyPr/>
                    <a:lstStyle/>
                    <a:p>
                      <a:r>
                        <a:rPr lang="en-ZA" sz="1600" dirty="0" smtClean="0"/>
                        <a:t>TEST/INFO SOURCE</a:t>
                      </a:r>
                      <a:endParaRPr lang="en-ZA" sz="1600" dirty="0">
                        <a:solidFill>
                          <a:srgbClr val="000000"/>
                        </a:solidFill>
                      </a:endParaRPr>
                    </a:p>
                  </a:txBody>
                  <a:tcPr marL="121920" marR="121920" anchor="ctr"/>
                </a:tc>
                <a:tc>
                  <a:txBody>
                    <a:bodyPr/>
                    <a:lstStyle/>
                    <a:p>
                      <a:r>
                        <a:rPr lang="en-ZA" sz="1600" dirty="0" smtClean="0"/>
                        <a:t>FINDINGS</a:t>
                      </a:r>
                      <a:endParaRPr lang="en-ZA" sz="1600" dirty="0">
                        <a:solidFill>
                          <a:srgbClr val="000000"/>
                        </a:solidFill>
                      </a:endParaRPr>
                    </a:p>
                  </a:txBody>
                  <a:tcPr marL="121920" marR="121920" anchor="ctr"/>
                </a:tc>
                <a:extLst>
                  <a:ext uri="{0D108BD9-81ED-4DB2-BD59-A6C34878D82A}">
                    <a16:rowId xmlns:a16="http://schemas.microsoft.com/office/drawing/2014/main" val="10000"/>
                  </a:ext>
                </a:extLst>
              </a:tr>
              <a:tr h="707567">
                <a:tc>
                  <a:txBody>
                    <a:bodyPr/>
                    <a:lstStyle/>
                    <a:p>
                      <a:r>
                        <a:rPr lang="en-ZA" sz="1600" dirty="0" smtClean="0"/>
                        <a:t>Details</a:t>
                      </a:r>
                      <a:endParaRPr lang="en-ZA" sz="1600" dirty="0" smtClean="0">
                        <a:solidFill>
                          <a:srgbClr val="000000"/>
                        </a:solidFill>
                      </a:endParaRPr>
                    </a:p>
                  </a:txBody>
                  <a:tcPr marL="121920" marR="121920" anchor="ctr"/>
                </a:tc>
                <a:tc>
                  <a:txBody>
                    <a:bodyPr/>
                    <a:lstStyle/>
                    <a:p>
                      <a:r>
                        <a:rPr lang="en-ZA" sz="1600" dirty="0" smtClean="0"/>
                        <a:t>2.5 mo. Female; </a:t>
                      </a:r>
                      <a:r>
                        <a:rPr lang="en-ZA" sz="1600" dirty="0" err="1" smtClean="0"/>
                        <a:t>DoBirth</a:t>
                      </a:r>
                      <a:r>
                        <a:rPr lang="en-ZA" sz="1600" dirty="0" smtClean="0"/>
                        <a:t> – 2015/4/24,</a:t>
                      </a:r>
                      <a:r>
                        <a:rPr lang="en-ZA" sz="1600" baseline="0" dirty="0" smtClean="0"/>
                        <a:t> </a:t>
                      </a:r>
                      <a:r>
                        <a:rPr lang="en-ZA" sz="1600" baseline="0" dirty="0" err="1" smtClean="0"/>
                        <a:t>DoAdm</a:t>
                      </a:r>
                      <a:r>
                        <a:rPr lang="en-ZA" sz="1600" baseline="0" dirty="0" smtClean="0"/>
                        <a:t> – 2015/7/12, </a:t>
                      </a:r>
                      <a:r>
                        <a:rPr lang="en-ZA" sz="1600" baseline="0" dirty="0" err="1" smtClean="0"/>
                        <a:t>DoDeath</a:t>
                      </a:r>
                      <a:r>
                        <a:rPr lang="en-ZA" sz="1600" baseline="0" dirty="0" smtClean="0"/>
                        <a:t> – 2015/7/12</a:t>
                      </a:r>
                      <a:endParaRPr lang="en-ZA" sz="1600" dirty="0">
                        <a:solidFill>
                          <a:srgbClr val="000000"/>
                        </a:solidFill>
                      </a:endParaRPr>
                    </a:p>
                  </a:txBody>
                  <a:tcPr marL="121920" marR="121920" anchor="ctr"/>
                </a:tc>
                <a:extLst>
                  <a:ext uri="{0D108BD9-81ED-4DB2-BD59-A6C34878D82A}">
                    <a16:rowId xmlns:a16="http://schemas.microsoft.com/office/drawing/2014/main" val="10009"/>
                  </a:ext>
                </a:extLst>
              </a:tr>
              <a:tr h="707567">
                <a:tc>
                  <a:txBody>
                    <a:bodyPr/>
                    <a:lstStyle/>
                    <a:p>
                      <a:r>
                        <a:rPr lang="en-ZA" sz="1600" dirty="0" smtClean="0"/>
                        <a:t>Clinical Records</a:t>
                      </a:r>
                      <a:endParaRPr lang="en-ZA" sz="1600" dirty="0" smtClean="0">
                        <a:solidFill>
                          <a:srgbClr val="000000"/>
                        </a:solidFill>
                      </a:endParaRPr>
                    </a:p>
                  </a:txBody>
                  <a:tcPr marL="121920" marR="121920" anchor="ctr"/>
                </a:tc>
                <a:tc>
                  <a:txBody>
                    <a:bodyPr/>
                    <a:lstStyle/>
                    <a:p>
                      <a:r>
                        <a:rPr lang="en-ZA" sz="1600" baseline="0" dirty="0" smtClean="0"/>
                        <a:t>Born prematurely (34 </a:t>
                      </a:r>
                      <a:r>
                        <a:rPr lang="en-ZA" sz="1600" baseline="0" dirty="0" err="1" smtClean="0"/>
                        <a:t>wk</a:t>
                      </a:r>
                      <a:r>
                        <a:rPr lang="en-ZA" sz="1600" baseline="0" dirty="0" smtClean="0"/>
                        <a:t> GA). HIV</a:t>
                      </a:r>
                      <a:r>
                        <a:rPr lang="en-ZA" sz="1600" dirty="0" smtClean="0"/>
                        <a:t> infected. Presented</a:t>
                      </a:r>
                      <a:r>
                        <a:rPr lang="en-ZA" sz="1600" baseline="0" dirty="0" smtClean="0"/>
                        <a:t> with lethargy, cough, difficulty breathing, </a:t>
                      </a:r>
                      <a:r>
                        <a:rPr lang="en-ZA" sz="1600" baseline="0" dirty="0" err="1" smtClean="0"/>
                        <a:t>crepitations</a:t>
                      </a:r>
                      <a:r>
                        <a:rPr lang="en-ZA" sz="1600" baseline="0" dirty="0" smtClean="0"/>
                        <a:t>, lower chest </a:t>
                      </a:r>
                      <a:r>
                        <a:rPr lang="en-ZA" sz="1600" baseline="0" dirty="0" err="1" smtClean="0"/>
                        <a:t>indrawing</a:t>
                      </a:r>
                      <a:r>
                        <a:rPr lang="en-ZA" sz="1600" baseline="0" dirty="0" smtClean="0"/>
                        <a:t>,  hepatomegaly. Weight: </a:t>
                      </a:r>
                      <a:r>
                        <a:rPr lang="en-ZA" sz="1600" dirty="0" smtClean="0"/>
                        <a:t>1.9kg</a:t>
                      </a:r>
                      <a:r>
                        <a:rPr lang="en-ZA" sz="1600" baseline="0" dirty="0" smtClean="0"/>
                        <a:t> </a:t>
                      </a:r>
                      <a:endParaRPr lang="en-ZA" sz="1600" dirty="0">
                        <a:solidFill>
                          <a:srgbClr val="000000"/>
                        </a:solidFill>
                      </a:endParaRPr>
                    </a:p>
                  </a:txBody>
                  <a:tcPr marL="121920" marR="121920" anchor="ctr"/>
                </a:tc>
                <a:extLst>
                  <a:ext uri="{0D108BD9-81ED-4DB2-BD59-A6C34878D82A}">
                    <a16:rowId xmlns:a16="http://schemas.microsoft.com/office/drawing/2014/main" val="10001"/>
                  </a:ext>
                </a:extLst>
              </a:tr>
              <a:tr h="707567">
                <a:tc>
                  <a:txBody>
                    <a:bodyPr/>
                    <a:lstStyle/>
                    <a:p>
                      <a:r>
                        <a:rPr lang="en-ZA" sz="1600" dirty="0" smtClean="0"/>
                        <a:t>Discharge summary</a:t>
                      </a:r>
                      <a:endParaRPr lang="en-ZA" sz="1600" dirty="0" smtClean="0">
                        <a:solidFill>
                          <a:srgbClr val="000000"/>
                        </a:solidFill>
                      </a:endParaRPr>
                    </a:p>
                  </a:txBody>
                  <a:tcPr marL="121920" marR="121920" anchor="ctr"/>
                </a:tc>
                <a:tc>
                  <a:txBody>
                    <a:bodyPr/>
                    <a:lstStyle/>
                    <a:p>
                      <a:r>
                        <a:rPr lang="en-ZA" sz="1600" dirty="0" smtClean="0"/>
                        <a:t>J18.0 (BPN); A09 (Diarrhoea and GE); A41/Y95 (nosocomial sepsis)</a:t>
                      </a:r>
                      <a:endParaRPr lang="en-ZA" sz="1600" dirty="0">
                        <a:solidFill>
                          <a:srgbClr val="000000"/>
                        </a:solidFill>
                      </a:endParaRPr>
                    </a:p>
                  </a:txBody>
                  <a:tcPr marL="121920" marR="121920" anchor="ctr"/>
                </a:tc>
                <a:extLst>
                  <a:ext uri="{0D108BD9-81ED-4DB2-BD59-A6C34878D82A}">
                    <a16:rowId xmlns:a16="http://schemas.microsoft.com/office/drawing/2014/main" val="10002"/>
                  </a:ext>
                </a:extLst>
              </a:tr>
              <a:tr h="707567">
                <a:tc>
                  <a:txBody>
                    <a:bodyPr/>
                    <a:lstStyle/>
                    <a:p>
                      <a:r>
                        <a:rPr lang="en-ZA" sz="1600" dirty="0" err="1" smtClean="0"/>
                        <a:t>Antemortem</a:t>
                      </a:r>
                      <a:r>
                        <a:rPr lang="en-ZA" sz="1600" dirty="0" smtClean="0"/>
                        <a:t> NHLS</a:t>
                      </a:r>
                      <a:r>
                        <a:rPr lang="en-ZA" sz="1600" baseline="0" dirty="0" smtClean="0"/>
                        <a:t> </a:t>
                      </a:r>
                      <a:endParaRPr lang="en-ZA" sz="1600" baseline="0" dirty="0" smtClean="0">
                        <a:solidFill>
                          <a:srgbClr val="000000"/>
                        </a:solidFill>
                      </a:endParaRPr>
                    </a:p>
                  </a:txBody>
                  <a:tcPr marL="121920" marR="12192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600" dirty="0" smtClean="0"/>
                        <a:t>FBC:</a:t>
                      </a:r>
                      <a:r>
                        <a:rPr lang="en-ZA" sz="1600" baseline="0" dirty="0" smtClean="0"/>
                        <a:t> </a:t>
                      </a:r>
                      <a:r>
                        <a:rPr lang="en-ZA" sz="1600" dirty="0" smtClean="0"/>
                        <a:t>↑WCC, ↓</a:t>
                      </a:r>
                      <a:r>
                        <a:rPr lang="en-ZA" sz="1600" dirty="0" err="1" smtClean="0"/>
                        <a:t>Hb</a:t>
                      </a:r>
                      <a:r>
                        <a:rPr lang="en-ZA" sz="1600" dirty="0" smtClean="0"/>
                        <a:t>, ↑PLT;</a:t>
                      </a:r>
                      <a:r>
                        <a:rPr lang="en-ZA" sz="1600" baseline="0" dirty="0" smtClean="0"/>
                        <a:t> Blood culture –negative,</a:t>
                      </a:r>
                    </a:p>
                    <a:p>
                      <a:pPr marL="0" marR="0" indent="0" algn="l" defTabSz="914400" rtl="0" eaLnBrk="1" fontAlgn="auto" latinLnBrk="0" hangingPunct="1">
                        <a:lnSpc>
                          <a:spcPct val="100000"/>
                        </a:lnSpc>
                        <a:spcBef>
                          <a:spcPts val="0"/>
                        </a:spcBef>
                        <a:spcAft>
                          <a:spcPts val="0"/>
                        </a:spcAft>
                        <a:buClrTx/>
                        <a:buSzTx/>
                        <a:buFontTx/>
                        <a:buNone/>
                        <a:tabLst/>
                        <a:defRPr/>
                      </a:pPr>
                      <a:r>
                        <a:rPr lang="en-ZA" sz="1600" baseline="0" dirty="0" smtClean="0"/>
                        <a:t>LFTs: </a:t>
                      </a:r>
                      <a:r>
                        <a:rPr lang="en-ZA" sz="1600" dirty="0" smtClean="0"/>
                        <a:t>↓</a:t>
                      </a:r>
                      <a:r>
                        <a:rPr lang="en-ZA" sz="1600" dirty="0" err="1" smtClean="0"/>
                        <a:t>Ttl</a:t>
                      </a:r>
                      <a:r>
                        <a:rPr lang="en-ZA" sz="1600" dirty="0" smtClean="0"/>
                        <a:t> </a:t>
                      </a:r>
                      <a:r>
                        <a:rPr lang="en-ZA" sz="1600" dirty="0" err="1" smtClean="0"/>
                        <a:t>Prot</a:t>
                      </a:r>
                      <a:r>
                        <a:rPr lang="en-ZA" sz="1600" dirty="0" smtClean="0"/>
                        <a:t>, ↓Alb, ↑</a:t>
                      </a:r>
                      <a:r>
                        <a:rPr lang="en-ZA" sz="1600" dirty="0" err="1" smtClean="0"/>
                        <a:t>Conj</a:t>
                      </a:r>
                      <a:r>
                        <a:rPr lang="en-ZA" sz="1600" dirty="0" smtClean="0"/>
                        <a:t> </a:t>
                      </a:r>
                      <a:r>
                        <a:rPr lang="en-ZA" sz="1600" dirty="0" err="1" smtClean="0"/>
                        <a:t>Bil</a:t>
                      </a:r>
                      <a:r>
                        <a:rPr lang="en-ZA" sz="1600" dirty="0" smtClean="0"/>
                        <a:t>, ↑ALT, ↓ALP;</a:t>
                      </a:r>
                      <a:r>
                        <a:rPr lang="en-ZA" sz="1600" baseline="0" dirty="0" smtClean="0"/>
                        <a:t> U&amp;Es: </a:t>
                      </a:r>
                      <a:r>
                        <a:rPr lang="en-ZA" sz="1600" dirty="0" smtClean="0"/>
                        <a:t>↓</a:t>
                      </a:r>
                      <a:r>
                        <a:rPr lang="en-ZA" sz="1600" baseline="0" dirty="0" smtClean="0"/>
                        <a:t>Na</a:t>
                      </a:r>
                      <a:r>
                        <a:rPr lang="en-ZA" sz="1600" baseline="30000" dirty="0" smtClean="0"/>
                        <a:t>+ </a:t>
                      </a:r>
                      <a:endParaRPr lang="en-ZA" sz="1600" baseline="30000" dirty="0" smtClean="0">
                        <a:solidFill>
                          <a:srgbClr val="000000"/>
                        </a:solidFill>
                      </a:endParaRPr>
                    </a:p>
                  </a:txBody>
                  <a:tcPr marL="121920" marR="121920" anchor="ctr"/>
                </a:tc>
                <a:extLst>
                  <a:ext uri="{0D108BD9-81ED-4DB2-BD59-A6C34878D82A}">
                    <a16:rowId xmlns:a16="http://schemas.microsoft.com/office/drawing/2014/main" val="10004"/>
                  </a:ext>
                </a:extLst>
              </a:tr>
              <a:tr h="707567">
                <a:tc>
                  <a:txBody>
                    <a:bodyPr/>
                    <a:lstStyle/>
                    <a:p>
                      <a:r>
                        <a:rPr lang="en-ZA" sz="1600" dirty="0" err="1" smtClean="0"/>
                        <a:t>Histpathology</a:t>
                      </a:r>
                      <a:r>
                        <a:rPr lang="en-ZA" sz="1600" dirty="0" smtClean="0"/>
                        <a:t> </a:t>
                      </a:r>
                      <a:endParaRPr lang="en-ZA" sz="1600" dirty="0" smtClean="0">
                        <a:solidFill>
                          <a:srgbClr val="000000"/>
                        </a:solidFill>
                      </a:endParaRPr>
                    </a:p>
                  </a:txBody>
                  <a:tcPr marL="121920" marR="121920" anchor="ctr"/>
                </a:tc>
                <a:tc>
                  <a:txBody>
                    <a:bodyPr/>
                    <a:lstStyle/>
                    <a:p>
                      <a:r>
                        <a:rPr lang="en-ZA" sz="1600" dirty="0" smtClean="0"/>
                        <a:t>L lung – viral pneumonitis, CMV inclusion bodies,</a:t>
                      </a:r>
                      <a:r>
                        <a:rPr lang="en-ZA" sz="1600" baseline="0" dirty="0" smtClean="0"/>
                        <a:t> R lung – infarct, interstitial pneumonitis;</a:t>
                      </a:r>
                    </a:p>
                    <a:p>
                      <a:r>
                        <a:rPr lang="en-ZA" sz="1600" dirty="0" smtClean="0"/>
                        <a:t>L+R lungs  - IHC</a:t>
                      </a:r>
                      <a:r>
                        <a:rPr lang="en-ZA" sz="1600" baseline="0" dirty="0" smtClean="0"/>
                        <a:t> Bordetella pertussis; Brain – N; Liver – inadequate</a:t>
                      </a:r>
                      <a:endParaRPr lang="en-ZA" sz="1600" dirty="0">
                        <a:solidFill>
                          <a:srgbClr val="000000"/>
                        </a:solidFill>
                      </a:endParaRPr>
                    </a:p>
                  </a:txBody>
                  <a:tcPr marL="121920" marR="121920" anchor="ctr"/>
                </a:tc>
                <a:extLst>
                  <a:ext uri="{0D108BD9-81ED-4DB2-BD59-A6C34878D82A}">
                    <a16:rowId xmlns:a16="http://schemas.microsoft.com/office/drawing/2014/main" val="10006"/>
                  </a:ext>
                </a:extLst>
              </a:tr>
              <a:tr h="707567">
                <a:tc>
                  <a:txBody>
                    <a:bodyPr/>
                    <a:lstStyle/>
                    <a:p>
                      <a:r>
                        <a:rPr lang="en-ZA" sz="1600" dirty="0" smtClean="0"/>
                        <a:t>Molecular tests</a:t>
                      </a:r>
                      <a:endParaRPr lang="en-ZA" sz="1600" dirty="0" smtClean="0">
                        <a:solidFill>
                          <a:srgbClr val="000000"/>
                        </a:solidFill>
                      </a:endParaRPr>
                    </a:p>
                  </a:txBody>
                  <a:tcPr marL="121920" marR="121920" anchor="ctr"/>
                </a:tc>
                <a:tc>
                  <a:txBody>
                    <a:bodyPr/>
                    <a:lstStyle/>
                    <a:p>
                      <a:r>
                        <a:rPr lang="en-ZA" sz="1600" dirty="0" smtClean="0"/>
                        <a:t>Stool: </a:t>
                      </a:r>
                      <a:r>
                        <a:rPr lang="en-ZA" sz="1600" dirty="0" err="1" smtClean="0"/>
                        <a:t>Sapovirus</a:t>
                      </a:r>
                      <a:r>
                        <a:rPr lang="en-ZA" sz="1600" dirty="0" smtClean="0"/>
                        <a:t> </a:t>
                      </a:r>
                      <a:r>
                        <a:rPr lang="en-ZA" sz="1600" baseline="0" dirty="0" smtClean="0"/>
                        <a:t>(Ct: 38.2); CSF: CMV (Ct: 36.1)</a:t>
                      </a:r>
                      <a:endParaRPr lang="en-ZA" sz="1600" dirty="0">
                        <a:solidFill>
                          <a:srgbClr val="000000"/>
                        </a:solidFill>
                      </a:endParaRPr>
                    </a:p>
                  </a:txBody>
                  <a:tcPr marL="121920" marR="12192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339416838"/>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43398" y="1709769"/>
            <a:ext cx="4970391" cy="4519084"/>
          </a:xfrm>
        </p:spPr>
        <p:txBody>
          <a:bodyPr/>
          <a:lstStyle/>
          <a:p>
            <a:pPr marL="380990" indent="-380990">
              <a:buFont typeface="Arial" panose="020B0604020202020204" pitchFamily="34" charset="0"/>
              <a:buChar char="•"/>
            </a:pPr>
            <a:r>
              <a:rPr lang="en-US" b="1" dirty="0" smtClean="0">
                <a:solidFill>
                  <a:srgbClr val="35A55A"/>
                </a:solidFill>
              </a:rPr>
              <a:t>Immediate </a:t>
            </a:r>
            <a:r>
              <a:rPr lang="en-US" b="1" dirty="0">
                <a:solidFill>
                  <a:srgbClr val="35A55A"/>
                </a:solidFill>
              </a:rPr>
              <a:t>Cause of Death</a:t>
            </a:r>
            <a:r>
              <a:rPr lang="en-US" dirty="0" smtClean="0">
                <a:solidFill>
                  <a:srgbClr val="35A55A"/>
                </a:solidFill>
              </a:rPr>
              <a:t>: </a:t>
            </a:r>
            <a:r>
              <a:rPr lang="en-US" b="1" dirty="0" smtClean="0">
                <a:solidFill>
                  <a:srgbClr val="35A55A"/>
                </a:solidFill>
              </a:rPr>
              <a:t>(i.e. Direct </a:t>
            </a:r>
            <a:r>
              <a:rPr lang="en-US" b="1" dirty="0" err="1" smtClean="0">
                <a:solidFill>
                  <a:srgbClr val="35A55A"/>
                </a:solidFill>
              </a:rPr>
              <a:t>CoD</a:t>
            </a:r>
            <a:r>
              <a:rPr lang="en-US" b="1" dirty="0" smtClean="0">
                <a:solidFill>
                  <a:srgbClr val="35A55A"/>
                </a:solidFill>
              </a:rPr>
              <a:t>)  </a:t>
            </a:r>
            <a:r>
              <a:rPr lang="en-US" dirty="0">
                <a:solidFill>
                  <a:srgbClr val="35A55A"/>
                </a:solidFill>
              </a:rPr>
              <a:t>Final event in the causal sequence that occurred closest to time of death. </a:t>
            </a:r>
            <a:endParaRPr lang="en-US" dirty="0" smtClean="0">
              <a:solidFill>
                <a:srgbClr val="35A55A"/>
              </a:solidFill>
            </a:endParaRPr>
          </a:p>
          <a:p>
            <a:pPr marL="380990" indent="-380990">
              <a:buFont typeface="Arial" panose="020B0604020202020204" pitchFamily="34" charset="0"/>
              <a:buChar char="•"/>
            </a:pPr>
            <a:endParaRPr lang="en-US" dirty="0" smtClean="0">
              <a:solidFill>
                <a:srgbClr val="35A55A"/>
              </a:solidFill>
            </a:endParaRPr>
          </a:p>
          <a:p>
            <a:pPr marL="380990" indent="-380990">
              <a:buFont typeface="Arial" panose="020B0604020202020204" pitchFamily="34" charset="0"/>
              <a:buChar char="•"/>
            </a:pPr>
            <a:r>
              <a:rPr lang="en-US" b="1" dirty="0" smtClean="0">
                <a:solidFill>
                  <a:schemeClr val="tx2">
                    <a:lumMod val="50000"/>
                  </a:schemeClr>
                </a:solidFill>
              </a:rPr>
              <a:t>Antecedent Cause of Death.</a:t>
            </a:r>
            <a:endParaRPr lang="en-US" b="1" dirty="0">
              <a:solidFill>
                <a:schemeClr val="tx2">
                  <a:lumMod val="50000"/>
                </a:schemeClr>
              </a:solidFill>
            </a:endParaRPr>
          </a:p>
          <a:p>
            <a:pPr marL="380990" indent="-380990">
              <a:buFont typeface="Arial" panose="020B0604020202020204" pitchFamily="34" charset="0"/>
              <a:buChar char="•"/>
            </a:pPr>
            <a:endParaRPr lang="en-US" b="1" dirty="0" smtClean="0">
              <a:solidFill>
                <a:srgbClr val="C00000"/>
              </a:solidFill>
            </a:endParaRPr>
          </a:p>
          <a:p>
            <a:pPr marL="380990" indent="-380990">
              <a:buFont typeface="Arial" panose="020B0604020202020204" pitchFamily="34" charset="0"/>
              <a:buChar char="•"/>
            </a:pPr>
            <a:r>
              <a:rPr lang="en-US" b="1" dirty="0" smtClean="0">
                <a:solidFill>
                  <a:srgbClr val="C00000"/>
                </a:solidFill>
              </a:rPr>
              <a:t>Underlying </a:t>
            </a:r>
            <a:r>
              <a:rPr lang="en-US" b="1" dirty="0">
                <a:solidFill>
                  <a:srgbClr val="C00000"/>
                </a:solidFill>
              </a:rPr>
              <a:t>Cause of Death</a:t>
            </a:r>
            <a:r>
              <a:rPr lang="en-US" dirty="0">
                <a:solidFill>
                  <a:srgbClr val="C00000"/>
                </a:solidFill>
              </a:rPr>
              <a:t>: Initiating event in the causal sequence that occurred most remote from time of death. </a:t>
            </a:r>
          </a:p>
          <a:p>
            <a:pPr marL="380990" indent="-380990">
              <a:buFont typeface="Arial" panose="020B0604020202020204" pitchFamily="34" charset="0"/>
              <a:buChar char="•"/>
            </a:pPr>
            <a:endParaRPr lang="en-US" dirty="0" smtClean="0">
              <a:solidFill>
                <a:srgbClr val="35A55A"/>
              </a:solidFill>
            </a:endParaRPr>
          </a:p>
          <a:p>
            <a:pPr marL="380990" indent="-380990">
              <a:buFont typeface="Arial" panose="020B0604020202020204" pitchFamily="34" charset="0"/>
              <a:buChar char="•"/>
            </a:pPr>
            <a:r>
              <a:rPr lang="en-US" b="1" dirty="0" smtClean="0">
                <a:solidFill>
                  <a:srgbClr val="744C61"/>
                </a:solidFill>
              </a:rPr>
              <a:t>Contributing factors</a:t>
            </a:r>
            <a:endParaRPr lang="en-US" b="1" dirty="0">
              <a:solidFill>
                <a:srgbClr val="744C61"/>
              </a:solidFill>
            </a:endParaRPr>
          </a:p>
        </p:txBody>
      </p:sp>
      <p:sp>
        <p:nvSpPr>
          <p:cNvPr id="4" name="Title 3"/>
          <p:cNvSpPr>
            <a:spLocks noGrp="1"/>
          </p:cNvSpPr>
          <p:nvPr>
            <p:ph type="title"/>
          </p:nvPr>
        </p:nvSpPr>
        <p:spPr>
          <a:xfrm>
            <a:off x="542925" y="0"/>
            <a:ext cx="11106151" cy="697577"/>
          </a:xfrm>
          <a:noFill/>
          <a:ln>
            <a:noFill/>
          </a:ln>
        </p:spPr>
        <p:txBody>
          <a:bodyPr/>
          <a:lstStyle/>
          <a:p>
            <a:r>
              <a:rPr lang="en-US" sz="2800" dirty="0" smtClean="0">
                <a:effectLst/>
              </a:rPr>
              <a:t>                             </a:t>
            </a:r>
            <a:r>
              <a:rPr lang="en-US" sz="2800" dirty="0" smtClean="0">
                <a:solidFill>
                  <a:schemeClr val="accent1"/>
                </a:solidFill>
                <a:effectLst/>
              </a:rPr>
              <a:t>International </a:t>
            </a:r>
            <a:r>
              <a:rPr lang="en-US" sz="2800" dirty="0">
                <a:solidFill>
                  <a:schemeClr val="accent1"/>
                </a:solidFill>
                <a:effectLst/>
              </a:rPr>
              <a:t>Cause of Death </a:t>
            </a:r>
            <a:r>
              <a:rPr lang="en-US" sz="2800" dirty="0" smtClean="0">
                <a:solidFill>
                  <a:schemeClr val="accent1"/>
                </a:solidFill>
                <a:effectLst/>
              </a:rPr>
              <a:t>Certification</a:t>
            </a:r>
            <a:endParaRPr lang="en-US" sz="2800" dirty="0">
              <a:solidFill>
                <a:schemeClr val="accent1"/>
              </a:solidFill>
              <a:effectLst/>
            </a:endParaRPr>
          </a:p>
        </p:txBody>
      </p:sp>
      <p:pic>
        <p:nvPicPr>
          <p:cNvPr id="1026" name="Picture 2" descr="File:International form of medical certificate of cause of death.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5270" y="902708"/>
            <a:ext cx="6448449" cy="527121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7704589" y="3135415"/>
            <a:ext cx="527709" cy="369332"/>
          </a:xfrm>
          <a:prstGeom prst="rect">
            <a:avLst/>
          </a:prstGeom>
          <a:noFill/>
        </p:spPr>
        <p:txBody>
          <a:bodyPr wrap="none" rtlCol="0">
            <a:spAutoFit/>
          </a:bodyPr>
          <a:lstStyle/>
          <a:p>
            <a:r>
              <a:rPr lang="en-ZA" b="1" dirty="0" smtClean="0">
                <a:solidFill>
                  <a:srgbClr val="C00000"/>
                </a:solidFill>
              </a:rPr>
              <a:t>HIV</a:t>
            </a:r>
            <a:endParaRPr lang="en-ZA" b="1" dirty="0">
              <a:solidFill>
                <a:srgbClr val="C00000"/>
              </a:solidFill>
            </a:endParaRPr>
          </a:p>
        </p:txBody>
      </p:sp>
      <p:sp>
        <p:nvSpPr>
          <p:cNvPr id="8" name="TextBox 7"/>
          <p:cNvSpPr txBox="1"/>
          <p:nvPr/>
        </p:nvSpPr>
        <p:spPr>
          <a:xfrm>
            <a:off x="7655734" y="2473602"/>
            <a:ext cx="1901483" cy="369332"/>
          </a:xfrm>
          <a:prstGeom prst="rect">
            <a:avLst/>
          </a:prstGeom>
          <a:noFill/>
        </p:spPr>
        <p:txBody>
          <a:bodyPr wrap="none" rtlCol="0">
            <a:spAutoFit/>
          </a:bodyPr>
          <a:lstStyle/>
          <a:p>
            <a:r>
              <a:rPr lang="en-ZA" b="1" dirty="0" smtClean="0">
                <a:solidFill>
                  <a:schemeClr val="tx2">
                    <a:lumMod val="50000"/>
                  </a:schemeClr>
                </a:solidFill>
              </a:rPr>
              <a:t>CMV pneumonitis</a:t>
            </a:r>
            <a:endParaRPr lang="en-ZA" b="1" dirty="0">
              <a:solidFill>
                <a:schemeClr val="tx2">
                  <a:lumMod val="50000"/>
                </a:schemeClr>
              </a:solidFill>
            </a:endParaRPr>
          </a:p>
        </p:txBody>
      </p:sp>
      <p:sp>
        <p:nvSpPr>
          <p:cNvPr id="9" name="TextBox 8"/>
          <p:cNvSpPr txBox="1"/>
          <p:nvPr/>
        </p:nvSpPr>
        <p:spPr>
          <a:xfrm>
            <a:off x="7613314" y="1778222"/>
            <a:ext cx="1035348" cy="369332"/>
          </a:xfrm>
          <a:prstGeom prst="rect">
            <a:avLst/>
          </a:prstGeom>
          <a:noFill/>
        </p:spPr>
        <p:txBody>
          <a:bodyPr wrap="none" rtlCol="0">
            <a:spAutoFit/>
          </a:bodyPr>
          <a:lstStyle/>
          <a:p>
            <a:r>
              <a:rPr lang="en-ZA" b="1" dirty="0" smtClean="0">
                <a:solidFill>
                  <a:srgbClr val="35A55A"/>
                </a:solidFill>
              </a:rPr>
              <a:t>Pertussis</a:t>
            </a:r>
            <a:endParaRPr lang="en-ZA" b="1" dirty="0">
              <a:solidFill>
                <a:srgbClr val="35A55A"/>
              </a:solidFill>
            </a:endParaRPr>
          </a:p>
        </p:txBody>
      </p:sp>
      <p:sp>
        <p:nvSpPr>
          <p:cNvPr id="11" name="TextBox 10"/>
          <p:cNvSpPr txBox="1"/>
          <p:nvPr/>
        </p:nvSpPr>
        <p:spPr>
          <a:xfrm>
            <a:off x="7684260" y="4351227"/>
            <a:ext cx="1470912" cy="369332"/>
          </a:xfrm>
          <a:prstGeom prst="rect">
            <a:avLst/>
          </a:prstGeom>
          <a:noFill/>
        </p:spPr>
        <p:txBody>
          <a:bodyPr wrap="square" rtlCol="0">
            <a:spAutoFit/>
          </a:bodyPr>
          <a:lstStyle/>
          <a:p>
            <a:r>
              <a:rPr lang="en-ZA" b="1" dirty="0" smtClean="0">
                <a:solidFill>
                  <a:srgbClr val="744C61"/>
                </a:solidFill>
              </a:rPr>
              <a:t>Malnutrition </a:t>
            </a:r>
            <a:endParaRPr lang="en-ZA" b="1" dirty="0">
              <a:solidFill>
                <a:srgbClr val="744C61"/>
              </a:solidFill>
            </a:endParaRPr>
          </a:p>
        </p:txBody>
      </p:sp>
      <p:sp>
        <p:nvSpPr>
          <p:cNvPr id="12" name="TextBox 11"/>
          <p:cNvSpPr txBox="1"/>
          <p:nvPr/>
        </p:nvSpPr>
        <p:spPr>
          <a:xfrm>
            <a:off x="7657022" y="4861941"/>
            <a:ext cx="1470912" cy="369332"/>
          </a:xfrm>
          <a:prstGeom prst="rect">
            <a:avLst/>
          </a:prstGeom>
          <a:noFill/>
        </p:spPr>
        <p:txBody>
          <a:bodyPr wrap="square" rtlCol="0">
            <a:spAutoFit/>
          </a:bodyPr>
          <a:lstStyle/>
          <a:p>
            <a:r>
              <a:rPr lang="en-ZA" b="1" dirty="0" smtClean="0">
                <a:solidFill>
                  <a:srgbClr val="744C61"/>
                </a:solidFill>
              </a:rPr>
              <a:t>Prematurity</a:t>
            </a:r>
            <a:endParaRPr lang="en-ZA" b="1" dirty="0">
              <a:solidFill>
                <a:srgbClr val="744C61"/>
              </a:solidFill>
            </a:endParaRPr>
          </a:p>
        </p:txBody>
      </p:sp>
    </p:spTree>
    <p:extLst>
      <p:ext uri="{BB962C8B-B14F-4D97-AF65-F5344CB8AC3E}">
        <p14:creationId xmlns:p14="http://schemas.microsoft.com/office/powerpoint/2010/main" val="3785508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randombar(horizontal)">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randombar(horizontal)">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randombar(horizontal)">
                                      <p:cBhvr>
                                        <p:cTn id="24" dur="500"/>
                                        <p:tgtEl>
                                          <p:spTgt spid="11"/>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randombar(horizontal)">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11"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8129" y="427038"/>
            <a:ext cx="10600840" cy="507784"/>
          </a:xfrm>
        </p:spPr>
        <p:txBody>
          <a:bodyPr>
            <a:noAutofit/>
          </a:bodyPr>
          <a:lstStyle/>
          <a:p>
            <a:r>
              <a:rPr lang="en-ZA" sz="2800" dirty="0" smtClean="0">
                <a:solidFill>
                  <a:schemeClr val="accent1"/>
                </a:solidFill>
                <a:effectLst/>
              </a:rPr>
              <a:t>Concordance Between </a:t>
            </a:r>
            <a:r>
              <a:rPr lang="en-ZA" sz="2800" dirty="0" err="1" smtClean="0">
                <a:solidFill>
                  <a:schemeClr val="accent1"/>
                </a:solidFill>
                <a:effectLst/>
              </a:rPr>
              <a:t>DECoDE</a:t>
            </a:r>
            <a:r>
              <a:rPr lang="en-ZA" sz="2800" dirty="0" smtClean="0">
                <a:solidFill>
                  <a:schemeClr val="accent1"/>
                </a:solidFill>
                <a:effectLst/>
              </a:rPr>
              <a:t> and Attending Physician </a:t>
            </a:r>
            <a:r>
              <a:rPr lang="en-ZA" sz="2800" dirty="0" err="1" smtClean="0">
                <a:solidFill>
                  <a:schemeClr val="accent1"/>
                </a:solidFill>
                <a:effectLst/>
              </a:rPr>
              <a:t>CoD</a:t>
            </a:r>
            <a:r>
              <a:rPr lang="en-ZA" sz="2800" dirty="0" smtClean="0">
                <a:solidFill>
                  <a:schemeClr val="accent1"/>
                </a:solidFill>
                <a:effectLst/>
              </a:rPr>
              <a:t> Attribution in Children 1-59 m Age.</a:t>
            </a:r>
            <a:endParaRPr lang="en-ZA" sz="2800" dirty="0">
              <a:solidFill>
                <a:schemeClr val="accent1"/>
              </a:solidFill>
              <a:effectLst/>
            </a:endParaRPr>
          </a:p>
        </p:txBody>
      </p:sp>
      <p:graphicFrame>
        <p:nvGraphicFramePr>
          <p:cNvPr id="3" name="Table 2"/>
          <p:cNvGraphicFramePr>
            <a:graphicFrameLocks noGrp="1"/>
          </p:cNvGraphicFramePr>
          <p:nvPr>
            <p:extLst/>
          </p:nvPr>
        </p:nvGraphicFramePr>
        <p:xfrm>
          <a:off x="759418" y="1129221"/>
          <a:ext cx="10833315" cy="4233622"/>
        </p:xfrm>
        <a:graphic>
          <a:graphicData uri="http://schemas.openxmlformats.org/drawingml/2006/table">
            <a:tbl>
              <a:tblPr firstRow="1" firstCol="1" bandRow="1">
                <a:tableStyleId>{74C1A8A3-306A-4EB7-A6B1-4F7E0EB9C5D6}</a:tableStyleId>
              </a:tblPr>
              <a:tblGrid>
                <a:gridCol w="4425154">
                  <a:extLst>
                    <a:ext uri="{9D8B030D-6E8A-4147-A177-3AD203B41FA5}">
                      <a16:colId xmlns:a16="http://schemas.microsoft.com/office/drawing/2014/main" val="20000"/>
                    </a:ext>
                  </a:extLst>
                </a:gridCol>
                <a:gridCol w="1354637">
                  <a:extLst>
                    <a:ext uri="{9D8B030D-6E8A-4147-A177-3AD203B41FA5}">
                      <a16:colId xmlns:a16="http://schemas.microsoft.com/office/drawing/2014/main" val="20001"/>
                    </a:ext>
                  </a:extLst>
                </a:gridCol>
                <a:gridCol w="1046577">
                  <a:extLst>
                    <a:ext uri="{9D8B030D-6E8A-4147-A177-3AD203B41FA5}">
                      <a16:colId xmlns:a16="http://schemas.microsoft.com/office/drawing/2014/main" val="20003"/>
                    </a:ext>
                  </a:extLst>
                </a:gridCol>
                <a:gridCol w="1046577">
                  <a:extLst>
                    <a:ext uri="{9D8B030D-6E8A-4147-A177-3AD203B41FA5}">
                      <a16:colId xmlns:a16="http://schemas.microsoft.com/office/drawing/2014/main" val="20007"/>
                    </a:ext>
                  </a:extLst>
                </a:gridCol>
                <a:gridCol w="1046577">
                  <a:extLst>
                    <a:ext uri="{9D8B030D-6E8A-4147-A177-3AD203B41FA5}">
                      <a16:colId xmlns:a16="http://schemas.microsoft.com/office/drawing/2014/main" val="20004"/>
                    </a:ext>
                  </a:extLst>
                </a:gridCol>
                <a:gridCol w="920390">
                  <a:extLst>
                    <a:ext uri="{9D8B030D-6E8A-4147-A177-3AD203B41FA5}">
                      <a16:colId xmlns:a16="http://schemas.microsoft.com/office/drawing/2014/main" val="20005"/>
                    </a:ext>
                  </a:extLst>
                </a:gridCol>
                <a:gridCol w="993403">
                  <a:extLst>
                    <a:ext uri="{9D8B030D-6E8A-4147-A177-3AD203B41FA5}">
                      <a16:colId xmlns:a16="http://schemas.microsoft.com/office/drawing/2014/main" val="20006"/>
                    </a:ext>
                  </a:extLst>
                </a:gridCol>
              </a:tblGrid>
              <a:tr h="757720">
                <a:tc>
                  <a:txBody>
                    <a:bodyPr/>
                    <a:lstStyle/>
                    <a:p>
                      <a:pPr>
                        <a:lnSpc>
                          <a:spcPct val="115000"/>
                        </a:lnSpc>
                      </a:pPr>
                      <a:endParaRPr lang="en-ZA" sz="2000" dirty="0">
                        <a:solidFill>
                          <a:schemeClr val="accent3"/>
                        </a:solidFill>
                        <a:effectLst/>
                        <a:latin typeface="Calibri"/>
                      </a:endParaRPr>
                    </a:p>
                  </a:txBody>
                  <a:tcPr marL="68580" marR="68580" marT="0" marB="0" anchor="ctr">
                    <a:noFill/>
                  </a:tcPr>
                </a:tc>
                <a:tc>
                  <a:txBody>
                    <a:bodyPr/>
                    <a:lstStyle/>
                    <a:p>
                      <a:pPr algn="ctr">
                        <a:lnSpc>
                          <a:spcPct val="115000"/>
                        </a:lnSpc>
                        <a:spcAft>
                          <a:spcPts val="0"/>
                        </a:spcAft>
                      </a:pPr>
                      <a:r>
                        <a:rPr lang="en-ZA" sz="2000" dirty="0">
                          <a:solidFill>
                            <a:schemeClr val="accent3"/>
                          </a:solidFill>
                          <a:effectLst/>
                        </a:rPr>
                        <a:t>Agreement</a:t>
                      </a:r>
                      <a:endParaRPr lang="en-ZA" sz="2000" dirty="0">
                        <a:solidFill>
                          <a:schemeClr val="accent3"/>
                        </a:solidFill>
                        <a:effectLst/>
                        <a:latin typeface="Calibri"/>
                        <a:ea typeface="Calibri"/>
                        <a:cs typeface="Times New Roman"/>
                      </a:endParaRPr>
                    </a:p>
                  </a:txBody>
                  <a:tcPr marL="68580" marR="68580" marT="0" marB="0" anchor="ctr">
                    <a:noFill/>
                  </a:tcPr>
                </a:tc>
                <a:tc>
                  <a:txBody>
                    <a:bodyPr/>
                    <a:lstStyle/>
                    <a:p>
                      <a:pPr algn="ctr">
                        <a:lnSpc>
                          <a:spcPct val="115000"/>
                        </a:lnSpc>
                        <a:spcAft>
                          <a:spcPts val="0"/>
                        </a:spcAft>
                      </a:pPr>
                      <a:r>
                        <a:rPr lang="en-ZA" sz="2000" dirty="0">
                          <a:solidFill>
                            <a:schemeClr val="accent3"/>
                          </a:solidFill>
                          <a:effectLst/>
                        </a:rPr>
                        <a:t>Kappa</a:t>
                      </a:r>
                      <a:endParaRPr lang="en-ZA" sz="2000" dirty="0">
                        <a:solidFill>
                          <a:schemeClr val="accent3"/>
                        </a:solidFill>
                        <a:effectLst/>
                        <a:latin typeface="Calibri"/>
                        <a:ea typeface="Calibri"/>
                        <a:cs typeface="Times New Roman"/>
                      </a:endParaRPr>
                    </a:p>
                  </a:txBody>
                  <a:tcPr marL="68580" marR="68580" marT="0" marB="0" anchor="ctr">
                    <a:noFill/>
                  </a:tcPr>
                </a:tc>
                <a:tc>
                  <a:txBody>
                    <a:bodyPr/>
                    <a:lstStyle/>
                    <a:p>
                      <a:pPr algn="ctr">
                        <a:lnSpc>
                          <a:spcPct val="115000"/>
                        </a:lnSpc>
                        <a:spcAft>
                          <a:spcPts val="0"/>
                        </a:spcAft>
                      </a:pPr>
                      <a:endParaRPr lang="en-ZA" sz="2000" dirty="0">
                        <a:solidFill>
                          <a:schemeClr val="accent3"/>
                        </a:solidFill>
                        <a:effectLst/>
                        <a:latin typeface="Calibri"/>
                        <a:ea typeface="Calibri"/>
                        <a:cs typeface="Times New Roman"/>
                      </a:endParaRPr>
                    </a:p>
                  </a:txBody>
                  <a:tcPr marL="68580" marR="68580" marT="0" marB="0" anchor="ctr">
                    <a:noFill/>
                  </a:tcPr>
                </a:tc>
                <a:tc>
                  <a:txBody>
                    <a:bodyPr/>
                    <a:lstStyle/>
                    <a:p>
                      <a:pPr algn="ctr">
                        <a:lnSpc>
                          <a:spcPct val="115000"/>
                        </a:lnSpc>
                        <a:spcAft>
                          <a:spcPts val="0"/>
                        </a:spcAft>
                      </a:pPr>
                      <a:r>
                        <a:rPr lang="en-ZA" sz="2000" dirty="0">
                          <a:solidFill>
                            <a:schemeClr val="accent3"/>
                          </a:solidFill>
                          <a:effectLst/>
                        </a:rPr>
                        <a:t>Std. Err.</a:t>
                      </a:r>
                      <a:endParaRPr lang="en-ZA" sz="2000" dirty="0">
                        <a:solidFill>
                          <a:schemeClr val="accent3"/>
                        </a:solidFill>
                        <a:effectLst/>
                        <a:latin typeface="Calibri"/>
                        <a:ea typeface="Calibri"/>
                        <a:cs typeface="Times New Roman"/>
                      </a:endParaRPr>
                    </a:p>
                  </a:txBody>
                  <a:tcPr marL="68580" marR="68580" marT="0" marB="0" anchor="ctr">
                    <a:noFill/>
                  </a:tcPr>
                </a:tc>
                <a:tc>
                  <a:txBody>
                    <a:bodyPr/>
                    <a:lstStyle/>
                    <a:p>
                      <a:pPr algn="ctr">
                        <a:lnSpc>
                          <a:spcPct val="115000"/>
                        </a:lnSpc>
                        <a:spcAft>
                          <a:spcPts val="0"/>
                        </a:spcAft>
                      </a:pPr>
                      <a:r>
                        <a:rPr lang="en-ZA" sz="2000" dirty="0">
                          <a:solidFill>
                            <a:schemeClr val="accent3"/>
                          </a:solidFill>
                          <a:effectLst/>
                        </a:rPr>
                        <a:t>Z</a:t>
                      </a:r>
                      <a:endParaRPr lang="en-ZA" sz="2000" dirty="0">
                        <a:solidFill>
                          <a:schemeClr val="accent3"/>
                        </a:solidFill>
                        <a:effectLst/>
                        <a:latin typeface="Calibri"/>
                        <a:ea typeface="Calibri"/>
                        <a:cs typeface="Times New Roman"/>
                      </a:endParaRPr>
                    </a:p>
                  </a:txBody>
                  <a:tcPr marL="68580" marR="68580" marT="0" marB="0" anchor="ctr">
                    <a:noFill/>
                  </a:tcPr>
                </a:tc>
                <a:tc>
                  <a:txBody>
                    <a:bodyPr/>
                    <a:lstStyle/>
                    <a:p>
                      <a:pPr algn="ctr">
                        <a:lnSpc>
                          <a:spcPct val="115000"/>
                        </a:lnSpc>
                        <a:spcAft>
                          <a:spcPts val="0"/>
                        </a:spcAft>
                      </a:pPr>
                      <a:r>
                        <a:rPr lang="en-ZA" sz="2000" dirty="0" err="1">
                          <a:solidFill>
                            <a:schemeClr val="accent3"/>
                          </a:solidFill>
                          <a:effectLst/>
                        </a:rPr>
                        <a:t>Prob</a:t>
                      </a:r>
                      <a:r>
                        <a:rPr lang="en-ZA" sz="2000" dirty="0">
                          <a:solidFill>
                            <a:schemeClr val="accent3"/>
                          </a:solidFill>
                          <a:effectLst/>
                        </a:rPr>
                        <a:t>&gt;Z</a:t>
                      </a:r>
                      <a:endParaRPr lang="en-ZA" sz="2000" dirty="0">
                        <a:solidFill>
                          <a:schemeClr val="accent3"/>
                        </a:solidFill>
                        <a:effectLst/>
                        <a:latin typeface="Calibri"/>
                        <a:ea typeface="Calibri"/>
                        <a:cs typeface="Times New Roman"/>
                      </a:endParaRPr>
                    </a:p>
                  </a:txBody>
                  <a:tcPr marL="68580" marR="68580" marT="0" marB="0" anchor="ctr">
                    <a:noFill/>
                  </a:tcPr>
                </a:tc>
                <a:extLst>
                  <a:ext uri="{0D108BD9-81ED-4DB2-BD59-A6C34878D82A}">
                    <a16:rowId xmlns:a16="http://schemas.microsoft.com/office/drawing/2014/main" val="10000"/>
                  </a:ext>
                </a:extLst>
              </a:tr>
              <a:tr h="390325">
                <a:tc>
                  <a:txBody>
                    <a:bodyPr/>
                    <a:lstStyle/>
                    <a:p>
                      <a:pPr>
                        <a:lnSpc>
                          <a:spcPct val="115000"/>
                        </a:lnSpc>
                      </a:pPr>
                      <a:endParaRPr lang="en-ZA" sz="2000" dirty="0">
                        <a:solidFill>
                          <a:schemeClr val="accent3"/>
                        </a:solidFill>
                        <a:effectLst/>
                        <a:latin typeface="Calibri"/>
                      </a:endParaRPr>
                    </a:p>
                  </a:txBody>
                  <a:tcPr marL="68580" marR="68580" marT="0" marB="0" anchor="b">
                    <a:noFill/>
                  </a:tcPr>
                </a:tc>
                <a:tc>
                  <a:txBody>
                    <a:bodyPr/>
                    <a:lstStyle/>
                    <a:p>
                      <a:pPr>
                        <a:lnSpc>
                          <a:spcPct val="115000"/>
                        </a:lnSpc>
                      </a:pPr>
                      <a:endParaRPr lang="en-ZA" sz="2000" dirty="0">
                        <a:solidFill>
                          <a:schemeClr val="accent3"/>
                        </a:solidFill>
                        <a:effectLst/>
                        <a:latin typeface="Calibri"/>
                      </a:endParaRPr>
                    </a:p>
                  </a:txBody>
                  <a:tcPr marL="68580" marR="68580" marT="0" marB="0" anchor="b">
                    <a:noFill/>
                  </a:tcPr>
                </a:tc>
                <a:tc>
                  <a:txBody>
                    <a:bodyPr/>
                    <a:lstStyle/>
                    <a:p>
                      <a:pPr>
                        <a:lnSpc>
                          <a:spcPct val="115000"/>
                        </a:lnSpc>
                      </a:pPr>
                      <a:endParaRPr lang="en-ZA" sz="2000">
                        <a:solidFill>
                          <a:schemeClr val="accent3"/>
                        </a:solidFill>
                        <a:effectLst/>
                        <a:latin typeface="Calibri"/>
                      </a:endParaRPr>
                    </a:p>
                  </a:txBody>
                  <a:tcPr marL="68580" marR="68580" marT="0" marB="0" anchor="b">
                    <a:noFill/>
                  </a:tcPr>
                </a:tc>
                <a:tc>
                  <a:txBody>
                    <a:bodyPr/>
                    <a:lstStyle/>
                    <a:p>
                      <a:pPr>
                        <a:lnSpc>
                          <a:spcPct val="115000"/>
                        </a:lnSpc>
                      </a:pPr>
                      <a:endParaRPr lang="en-ZA" sz="2000">
                        <a:solidFill>
                          <a:schemeClr val="accent3"/>
                        </a:solidFill>
                        <a:effectLst/>
                        <a:latin typeface="Calibri"/>
                      </a:endParaRPr>
                    </a:p>
                  </a:txBody>
                  <a:tcPr marL="68580" marR="68580" marT="0" marB="0" anchor="b">
                    <a:noFill/>
                  </a:tcPr>
                </a:tc>
                <a:tc>
                  <a:txBody>
                    <a:bodyPr/>
                    <a:lstStyle/>
                    <a:p>
                      <a:pPr>
                        <a:lnSpc>
                          <a:spcPct val="115000"/>
                        </a:lnSpc>
                      </a:pPr>
                      <a:endParaRPr lang="en-ZA" sz="2000">
                        <a:solidFill>
                          <a:schemeClr val="accent3"/>
                        </a:solidFill>
                        <a:effectLst/>
                        <a:latin typeface="Calibri"/>
                      </a:endParaRPr>
                    </a:p>
                  </a:txBody>
                  <a:tcPr marL="68580" marR="68580" marT="0" marB="0" anchor="b">
                    <a:noFill/>
                  </a:tcPr>
                </a:tc>
                <a:tc>
                  <a:txBody>
                    <a:bodyPr/>
                    <a:lstStyle/>
                    <a:p>
                      <a:pPr>
                        <a:lnSpc>
                          <a:spcPct val="115000"/>
                        </a:lnSpc>
                      </a:pPr>
                      <a:endParaRPr lang="en-ZA" sz="2000">
                        <a:solidFill>
                          <a:schemeClr val="accent3"/>
                        </a:solidFill>
                        <a:effectLst/>
                        <a:latin typeface="Calibri"/>
                      </a:endParaRPr>
                    </a:p>
                  </a:txBody>
                  <a:tcPr marL="68580" marR="68580" marT="0" marB="0" anchor="b">
                    <a:noFill/>
                  </a:tcPr>
                </a:tc>
                <a:tc>
                  <a:txBody>
                    <a:bodyPr/>
                    <a:lstStyle/>
                    <a:p>
                      <a:pPr>
                        <a:lnSpc>
                          <a:spcPct val="115000"/>
                        </a:lnSpc>
                      </a:pPr>
                      <a:endParaRPr lang="en-ZA" sz="2000">
                        <a:solidFill>
                          <a:schemeClr val="accent3"/>
                        </a:solidFill>
                        <a:effectLst/>
                        <a:latin typeface="Calibri"/>
                      </a:endParaRPr>
                    </a:p>
                  </a:txBody>
                  <a:tcPr marL="68580" marR="68580" marT="0" marB="0" anchor="b">
                    <a:noFill/>
                  </a:tcPr>
                </a:tc>
                <a:extLst>
                  <a:ext uri="{0D108BD9-81ED-4DB2-BD59-A6C34878D82A}">
                    <a16:rowId xmlns:a16="http://schemas.microsoft.com/office/drawing/2014/main" val="10001"/>
                  </a:ext>
                </a:extLst>
              </a:tr>
              <a:tr h="367396">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ZA" sz="2000" dirty="0" smtClean="0">
                          <a:solidFill>
                            <a:schemeClr val="accent3"/>
                          </a:solidFill>
                          <a:effectLst/>
                        </a:rPr>
                        <a:t>Immediate </a:t>
                      </a:r>
                      <a:r>
                        <a:rPr lang="en-ZA" sz="2000" dirty="0" err="1" smtClean="0">
                          <a:solidFill>
                            <a:schemeClr val="accent3"/>
                          </a:solidFill>
                          <a:effectLst/>
                        </a:rPr>
                        <a:t>CoD</a:t>
                      </a:r>
                      <a:endParaRPr lang="en-ZA" sz="2000" dirty="0" smtClean="0">
                        <a:solidFill>
                          <a:schemeClr val="accent3"/>
                        </a:solidFill>
                        <a:effectLst/>
                        <a:latin typeface="+mn-lt"/>
                        <a:ea typeface="Calibri"/>
                        <a:cs typeface="Times New Roman"/>
                      </a:endParaRPr>
                    </a:p>
                  </a:txBody>
                  <a:tcPr marL="68580" marR="68580" marT="0" marB="0" anchor="b">
                    <a:noFill/>
                  </a:tcPr>
                </a:tc>
                <a:tc>
                  <a:txBody>
                    <a:bodyPr/>
                    <a:lstStyle/>
                    <a:p>
                      <a:pPr algn="l">
                        <a:lnSpc>
                          <a:spcPct val="115000"/>
                        </a:lnSpc>
                        <a:spcAft>
                          <a:spcPts val="0"/>
                        </a:spcAft>
                      </a:pPr>
                      <a:r>
                        <a:rPr lang="en-ZA" sz="2000" dirty="0">
                          <a:solidFill>
                            <a:schemeClr val="accent3"/>
                          </a:solidFill>
                          <a:effectLst/>
                        </a:rPr>
                        <a:t>82.89%</a:t>
                      </a:r>
                      <a:endParaRPr lang="en-ZA" sz="2000" dirty="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r>
                        <a:rPr lang="en-ZA" sz="2000">
                          <a:solidFill>
                            <a:schemeClr val="accent3"/>
                          </a:solidFill>
                          <a:effectLst/>
                        </a:rPr>
                        <a:t>0.4269</a:t>
                      </a:r>
                      <a:endParaRPr lang="en-ZA" sz="200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endParaRPr lang="en-ZA" sz="200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r>
                        <a:rPr lang="en-ZA" sz="2000">
                          <a:solidFill>
                            <a:schemeClr val="accent3"/>
                          </a:solidFill>
                          <a:effectLst/>
                        </a:rPr>
                        <a:t>0.0614</a:t>
                      </a:r>
                      <a:endParaRPr lang="en-ZA" sz="200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r>
                        <a:rPr lang="en-ZA" sz="2000">
                          <a:solidFill>
                            <a:schemeClr val="accent3"/>
                          </a:solidFill>
                          <a:effectLst/>
                        </a:rPr>
                        <a:t>6.96</a:t>
                      </a:r>
                      <a:endParaRPr lang="en-ZA" sz="200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r>
                        <a:rPr lang="en-ZA" sz="2000" dirty="0" smtClean="0">
                          <a:solidFill>
                            <a:schemeClr val="accent3"/>
                          </a:solidFill>
                          <a:effectLst/>
                        </a:rPr>
                        <a:t>&lt;0.01</a:t>
                      </a:r>
                      <a:endParaRPr lang="en-ZA" sz="2000" dirty="0">
                        <a:solidFill>
                          <a:schemeClr val="accent3"/>
                        </a:solidFill>
                        <a:effectLst/>
                        <a:latin typeface="+mn-lt"/>
                        <a:ea typeface="Calibri"/>
                        <a:cs typeface="Times New Roman"/>
                      </a:endParaRPr>
                    </a:p>
                  </a:txBody>
                  <a:tcPr marL="68580" marR="68580" marT="0" marB="0" anchor="b">
                    <a:noFill/>
                  </a:tcPr>
                </a:tc>
                <a:extLst>
                  <a:ext uri="{0D108BD9-81ED-4DB2-BD59-A6C34878D82A}">
                    <a16:rowId xmlns:a16="http://schemas.microsoft.com/office/drawing/2014/main" val="10004"/>
                  </a:ext>
                </a:extLst>
              </a:tr>
              <a:tr h="501699">
                <a:tc>
                  <a:txBody>
                    <a:bodyPr/>
                    <a:lstStyle/>
                    <a:p>
                      <a:pPr algn="l">
                        <a:lnSpc>
                          <a:spcPct val="115000"/>
                        </a:lnSpc>
                        <a:spcAft>
                          <a:spcPts val="0"/>
                        </a:spcAft>
                      </a:pPr>
                      <a:endParaRPr lang="en-ZA" sz="2000" dirty="0">
                        <a:solidFill>
                          <a:schemeClr val="accent3"/>
                        </a:solidFill>
                        <a:effectLst/>
                        <a:latin typeface="Calibri"/>
                        <a:ea typeface="Calibri"/>
                        <a:cs typeface="Times New Roman"/>
                      </a:endParaRPr>
                    </a:p>
                  </a:txBody>
                  <a:tcPr marL="68580" marR="68580" marT="0" marB="0" anchor="b">
                    <a:noFill/>
                  </a:tcPr>
                </a:tc>
                <a:tc>
                  <a:txBody>
                    <a:bodyPr/>
                    <a:lstStyle/>
                    <a:p>
                      <a:pPr algn="l">
                        <a:lnSpc>
                          <a:spcPct val="115000"/>
                        </a:lnSpc>
                        <a:spcAft>
                          <a:spcPts val="0"/>
                        </a:spcAft>
                      </a:pPr>
                      <a:endParaRPr lang="en-ZA" sz="2000" dirty="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endParaRPr lang="en-ZA" sz="200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endParaRPr lang="en-ZA" sz="200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endParaRPr lang="en-ZA" sz="200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endParaRPr lang="en-ZA" sz="200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endParaRPr lang="en-ZA" sz="2000" dirty="0">
                        <a:solidFill>
                          <a:schemeClr val="accent3"/>
                        </a:solidFill>
                        <a:effectLst/>
                        <a:latin typeface="Calibri"/>
                        <a:ea typeface="Calibri"/>
                        <a:cs typeface="Times New Roman"/>
                      </a:endParaRPr>
                    </a:p>
                  </a:txBody>
                  <a:tcPr marL="68580" marR="68580" marT="0" marB="0" anchor="b">
                    <a:noFill/>
                  </a:tcPr>
                </a:tc>
                <a:extLst>
                  <a:ext uri="{0D108BD9-81ED-4DB2-BD59-A6C34878D82A}">
                    <a16:rowId xmlns:a16="http://schemas.microsoft.com/office/drawing/2014/main" val="10005"/>
                  </a:ext>
                </a:extLst>
              </a:tr>
              <a:tr h="367396">
                <a:tc>
                  <a:txBody>
                    <a:bodyPr/>
                    <a:lstStyle/>
                    <a:p>
                      <a:pPr algn="l">
                        <a:lnSpc>
                          <a:spcPct val="115000"/>
                        </a:lnSpc>
                        <a:spcAft>
                          <a:spcPts val="0"/>
                        </a:spcAft>
                      </a:pPr>
                      <a:r>
                        <a:rPr lang="en-ZA" sz="2000" dirty="0" smtClean="0">
                          <a:solidFill>
                            <a:schemeClr val="accent3"/>
                          </a:solidFill>
                          <a:effectLst/>
                        </a:rPr>
                        <a:t>Underlying</a:t>
                      </a:r>
                      <a:r>
                        <a:rPr lang="en-ZA" sz="2000" baseline="0" dirty="0" smtClean="0">
                          <a:solidFill>
                            <a:schemeClr val="accent3"/>
                          </a:solidFill>
                          <a:effectLst/>
                        </a:rPr>
                        <a:t> </a:t>
                      </a:r>
                      <a:r>
                        <a:rPr lang="en-ZA" sz="2000" baseline="0" dirty="0" err="1" smtClean="0">
                          <a:solidFill>
                            <a:schemeClr val="accent3"/>
                          </a:solidFill>
                          <a:effectLst/>
                        </a:rPr>
                        <a:t>CoD</a:t>
                      </a:r>
                      <a:endParaRPr lang="en-ZA" sz="2000" dirty="0">
                        <a:solidFill>
                          <a:schemeClr val="accent3"/>
                        </a:solidFill>
                        <a:effectLst/>
                        <a:latin typeface="Calibri"/>
                        <a:ea typeface="Calibri"/>
                        <a:cs typeface="Times New Roman"/>
                      </a:endParaRPr>
                    </a:p>
                  </a:txBody>
                  <a:tcPr marL="68580" marR="68580" marT="0" marB="0" anchor="b">
                    <a:noFill/>
                  </a:tcPr>
                </a:tc>
                <a:tc>
                  <a:txBody>
                    <a:bodyPr/>
                    <a:lstStyle/>
                    <a:p>
                      <a:pPr algn="l">
                        <a:lnSpc>
                          <a:spcPct val="115000"/>
                        </a:lnSpc>
                        <a:spcAft>
                          <a:spcPts val="0"/>
                        </a:spcAft>
                      </a:pPr>
                      <a:r>
                        <a:rPr lang="en-ZA" sz="2000" dirty="0">
                          <a:solidFill>
                            <a:schemeClr val="accent3"/>
                          </a:solidFill>
                          <a:effectLst/>
                        </a:rPr>
                        <a:t>87.55%</a:t>
                      </a:r>
                      <a:endParaRPr lang="en-ZA" sz="2000" dirty="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r>
                        <a:rPr lang="en-ZA" sz="2000" dirty="0">
                          <a:solidFill>
                            <a:schemeClr val="accent3"/>
                          </a:solidFill>
                          <a:effectLst/>
                        </a:rPr>
                        <a:t>0.6360</a:t>
                      </a:r>
                      <a:endParaRPr lang="en-ZA" sz="2000" dirty="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endParaRPr lang="en-ZA" sz="200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r>
                        <a:rPr lang="en-ZA" sz="2000">
                          <a:solidFill>
                            <a:schemeClr val="accent3"/>
                          </a:solidFill>
                          <a:effectLst/>
                        </a:rPr>
                        <a:t>0.0591</a:t>
                      </a:r>
                      <a:endParaRPr lang="en-ZA" sz="200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r>
                        <a:rPr lang="en-ZA" sz="2000">
                          <a:solidFill>
                            <a:schemeClr val="accent3"/>
                          </a:solidFill>
                          <a:effectLst/>
                        </a:rPr>
                        <a:t>10.77</a:t>
                      </a:r>
                      <a:endParaRPr lang="en-ZA" sz="200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r>
                        <a:rPr lang="en-ZA" sz="2000" dirty="0" smtClean="0">
                          <a:solidFill>
                            <a:schemeClr val="accent3"/>
                          </a:solidFill>
                          <a:effectLst/>
                        </a:rPr>
                        <a:t>&lt;0.01</a:t>
                      </a:r>
                      <a:endParaRPr lang="en-ZA" sz="2000" dirty="0">
                        <a:solidFill>
                          <a:schemeClr val="accent3"/>
                        </a:solidFill>
                        <a:effectLst/>
                        <a:latin typeface="+mn-lt"/>
                        <a:ea typeface="Calibri"/>
                        <a:cs typeface="Times New Roman"/>
                      </a:endParaRPr>
                    </a:p>
                  </a:txBody>
                  <a:tcPr marL="68580" marR="68580" marT="0" marB="0" anchor="b">
                    <a:noFill/>
                  </a:tcPr>
                </a:tc>
                <a:extLst>
                  <a:ext uri="{0D108BD9-81ED-4DB2-BD59-A6C34878D82A}">
                    <a16:rowId xmlns:a16="http://schemas.microsoft.com/office/drawing/2014/main" val="10008"/>
                  </a:ext>
                </a:extLst>
              </a:tr>
              <a:tr h="390325">
                <a:tc>
                  <a:txBody>
                    <a:bodyPr/>
                    <a:lstStyle/>
                    <a:p>
                      <a:pPr algn="l">
                        <a:lnSpc>
                          <a:spcPct val="115000"/>
                        </a:lnSpc>
                        <a:spcAft>
                          <a:spcPts val="0"/>
                        </a:spcAft>
                      </a:pPr>
                      <a:endParaRPr lang="en-ZA" sz="2000" dirty="0">
                        <a:solidFill>
                          <a:schemeClr val="accent3"/>
                        </a:solidFill>
                        <a:effectLst/>
                        <a:latin typeface="Calibri"/>
                        <a:ea typeface="Calibri"/>
                        <a:cs typeface="Times New Roman"/>
                      </a:endParaRPr>
                    </a:p>
                  </a:txBody>
                  <a:tcPr marL="68580" marR="68580" marT="0" marB="0" anchor="b">
                    <a:noFill/>
                  </a:tcPr>
                </a:tc>
                <a:tc>
                  <a:txBody>
                    <a:bodyPr/>
                    <a:lstStyle/>
                    <a:p>
                      <a:pPr algn="l">
                        <a:lnSpc>
                          <a:spcPct val="115000"/>
                        </a:lnSpc>
                        <a:spcAft>
                          <a:spcPts val="0"/>
                        </a:spcAft>
                      </a:pPr>
                      <a:endParaRPr lang="en-ZA" sz="2000" dirty="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endParaRPr lang="en-ZA" sz="2000" dirty="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endParaRPr lang="en-ZA" sz="200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endParaRPr lang="en-ZA" sz="200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endParaRPr lang="en-ZA" sz="200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endParaRPr lang="en-ZA" sz="2000" dirty="0">
                        <a:solidFill>
                          <a:schemeClr val="accent3"/>
                        </a:solidFill>
                        <a:effectLst/>
                        <a:latin typeface="+mn-lt"/>
                        <a:ea typeface="Calibri"/>
                        <a:cs typeface="Times New Roman"/>
                      </a:endParaRPr>
                    </a:p>
                  </a:txBody>
                  <a:tcPr marL="68580" marR="68580" marT="0" marB="0" anchor="b">
                    <a:noFill/>
                  </a:tcPr>
                </a:tc>
                <a:extLst>
                  <a:ext uri="{0D108BD9-81ED-4DB2-BD59-A6C34878D82A}">
                    <a16:rowId xmlns:a16="http://schemas.microsoft.com/office/drawing/2014/main" val="10009"/>
                  </a:ext>
                </a:extLst>
              </a:tr>
              <a:tr h="367396">
                <a:tc>
                  <a:txBody>
                    <a:bodyPr/>
                    <a:lstStyle/>
                    <a:p>
                      <a:pPr algn="l">
                        <a:lnSpc>
                          <a:spcPct val="115000"/>
                        </a:lnSpc>
                        <a:spcAft>
                          <a:spcPts val="0"/>
                        </a:spcAft>
                      </a:pPr>
                      <a:r>
                        <a:rPr lang="en-ZA" sz="2000" dirty="0" smtClean="0">
                          <a:solidFill>
                            <a:schemeClr val="accent3"/>
                          </a:solidFill>
                          <a:effectLst/>
                        </a:rPr>
                        <a:t>Underlying infectious </a:t>
                      </a:r>
                      <a:r>
                        <a:rPr lang="en-ZA" sz="2000" dirty="0" err="1" smtClean="0">
                          <a:solidFill>
                            <a:schemeClr val="accent3"/>
                          </a:solidFill>
                          <a:effectLst/>
                        </a:rPr>
                        <a:t>CoD</a:t>
                      </a:r>
                      <a:r>
                        <a:rPr lang="en-ZA" sz="2000" dirty="0" smtClean="0">
                          <a:solidFill>
                            <a:schemeClr val="accent3"/>
                          </a:solidFill>
                          <a:effectLst/>
                        </a:rPr>
                        <a:t> </a:t>
                      </a:r>
                      <a:endParaRPr lang="en-ZA" sz="2000" dirty="0">
                        <a:solidFill>
                          <a:schemeClr val="accent3"/>
                        </a:solidFill>
                        <a:effectLst/>
                        <a:latin typeface="Calibri"/>
                        <a:ea typeface="Calibri"/>
                        <a:cs typeface="Times New Roman"/>
                      </a:endParaRPr>
                    </a:p>
                  </a:txBody>
                  <a:tcPr marL="68580" marR="68580" marT="0" marB="0" anchor="b">
                    <a:noFill/>
                  </a:tcPr>
                </a:tc>
                <a:tc>
                  <a:txBody>
                    <a:bodyPr/>
                    <a:lstStyle/>
                    <a:p>
                      <a:pPr algn="l">
                        <a:lnSpc>
                          <a:spcPct val="115000"/>
                        </a:lnSpc>
                        <a:spcAft>
                          <a:spcPts val="0"/>
                        </a:spcAft>
                      </a:pPr>
                      <a:r>
                        <a:rPr lang="en-ZA" sz="2000" dirty="0">
                          <a:solidFill>
                            <a:schemeClr val="accent3"/>
                          </a:solidFill>
                          <a:effectLst/>
                        </a:rPr>
                        <a:t>84.20%</a:t>
                      </a:r>
                      <a:endParaRPr lang="en-ZA" sz="2000" dirty="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r>
                        <a:rPr lang="en-ZA" sz="2000">
                          <a:solidFill>
                            <a:schemeClr val="accent3"/>
                          </a:solidFill>
                          <a:effectLst/>
                        </a:rPr>
                        <a:t>0.4716</a:t>
                      </a:r>
                      <a:endParaRPr lang="en-ZA" sz="200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endParaRPr lang="en-ZA" sz="2000" dirty="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r>
                        <a:rPr lang="en-ZA" sz="2000" dirty="0">
                          <a:solidFill>
                            <a:schemeClr val="accent3"/>
                          </a:solidFill>
                          <a:effectLst/>
                        </a:rPr>
                        <a:t>0.0792</a:t>
                      </a:r>
                      <a:endParaRPr lang="en-ZA" sz="2000" dirty="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r>
                        <a:rPr lang="en-ZA" sz="2000">
                          <a:solidFill>
                            <a:schemeClr val="accent3"/>
                          </a:solidFill>
                          <a:effectLst/>
                        </a:rPr>
                        <a:t>5.95</a:t>
                      </a:r>
                      <a:endParaRPr lang="en-ZA" sz="200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r>
                        <a:rPr lang="en-ZA" sz="2000" dirty="0" smtClean="0">
                          <a:solidFill>
                            <a:schemeClr val="accent3"/>
                          </a:solidFill>
                          <a:effectLst/>
                        </a:rPr>
                        <a:t>&lt;0.01</a:t>
                      </a:r>
                      <a:endParaRPr lang="en-ZA" sz="2000" dirty="0">
                        <a:solidFill>
                          <a:schemeClr val="accent3"/>
                        </a:solidFill>
                        <a:effectLst/>
                        <a:latin typeface="+mn-lt"/>
                        <a:ea typeface="Calibri"/>
                        <a:cs typeface="Times New Roman"/>
                      </a:endParaRPr>
                    </a:p>
                  </a:txBody>
                  <a:tcPr marL="68580" marR="68580" marT="0" marB="0" anchor="b">
                    <a:noFill/>
                  </a:tcPr>
                </a:tc>
                <a:extLst>
                  <a:ext uri="{0D108BD9-81ED-4DB2-BD59-A6C34878D82A}">
                    <a16:rowId xmlns:a16="http://schemas.microsoft.com/office/drawing/2014/main" val="10012"/>
                  </a:ext>
                </a:extLst>
              </a:tr>
              <a:tr h="390325">
                <a:tc>
                  <a:txBody>
                    <a:bodyPr/>
                    <a:lstStyle/>
                    <a:p>
                      <a:pPr algn="l">
                        <a:lnSpc>
                          <a:spcPct val="115000"/>
                        </a:lnSpc>
                        <a:spcAft>
                          <a:spcPts val="0"/>
                        </a:spcAft>
                      </a:pPr>
                      <a:endParaRPr lang="en-ZA" sz="2000" dirty="0">
                        <a:solidFill>
                          <a:schemeClr val="accent3"/>
                        </a:solidFill>
                        <a:effectLst/>
                        <a:latin typeface="Calibri"/>
                        <a:ea typeface="Calibri"/>
                        <a:cs typeface="Times New Roman"/>
                      </a:endParaRPr>
                    </a:p>
                  </a:txBody>
                  <a:tcPr marL="68580" marR="68580" marT="0" marB="0" anchor="b">
                    <a:noFill/>
                  </a:tcPr>
                </a:tc>
                <a:tc>
                  <a:txBody>
                    <a:bodyPr/>
                    <a:lstStyle/>
                    <a:p>
                      <a:pPr algn="l">
                        <a:lnSpc>
                          <a:spcPct val="115000"/>
                        </a:lnSpc>
                        <a:spcAft>
                          <a:spcPts val="0"/>
                        </a:spcAft>
                      </a:pPr>
                      <a:endParaRPr lang="en-ZA" sz="2000" dirty="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endParaRPr lang="en-ZA" sz="200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endParaRPr lang="en-ZA" sz="2000" dirty="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endParaRPr lang="en-ZA" sz="2000" dirty="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endParaRPr lang="en-ZA" sz="200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endParaRPr lang="en-ZA" sz="2000" dirty="0">
                        <a:solidFill>
                          <a:schemeClr val="accent3"/>
                        </a:solidFill>
                        <a:effectLst/>
                        <a:latin typeface="+mn-lt"/>
                        <a:ea typeface="Calibri"/>
                        <a:cs typeface="Times New Roman"/>
                      </a:endParaRPr>
                    </a:p>
                  </a:txBody>
                  <a:tcPr marL="68580" marR="68580" marT="0" marB="0" anchor="b">
                    <a:noFill/>
                  </a:tcPr>
                </a:tc>
                <a:extLst>
                  <a:ext uri="{0D108BD9-81ED-4DB2-BD59-A6C34878D82A}">
                    <a16:rowId xmlns:a16="http://schemas.microsoft.com/office/drawing/2014/main" val="10013"/>
                  </a:ext>
                </a:extLst>
              </a:tr>
              <a:tr h="367396">
                <a:tc>
                  <a:txBody>
                    <a:bodyPr/>
                    <a:lstStyle/>
                    <a:p>
                      <a:pPr algn="l">
                        <a:lnSpc>
                          <a:spcPct val="115000"/>
                        </a:lnSpc>
                        <a:spcAft>
                          <a:spcPts val="0"/>
                        </a:spcAft>
                      </a:pPr>
                      <a:r>
                        <a:rPr lang="en-ZA" sz="2000" dirty="0" smtClean="0">
                          <a:solidFill>
                            <a:schemeClr val="accent3"/>
                          </a:solidFill>
                          <a:effectLst/>
                        </a:rPr>
                        <a:t>Underlying non-infectious </a:t>
                      </a:r>
                      <a:r>
                        <a:rPr lang="en-ZA" sz="2000" dirty="0" err="1" smtClean="0">
                          <a:solidFill>
                            <a:schemeClr val="accent3"/>
                          </a:solidFill>
                          <a:effectLst/>
                        </a:rPr>
                        <a:t>CoD</a:t>
                      </a:r>
                      <a:r>
                        <a:rPr lang="en-ZA" sz="2000" dirty="0" smtClean="0">
                          <a:solidFill>
                            <a:schemeClr val="accent3"/>
                          </a:solidFill>
                          <a:effectLst/>
                        </a:rPr>
                        <a:t> (complete)</a:t>
                      </a:r>
                      <a:endParaRPr lang="en-ZA" sz="2000" dirty="0">
                        <a:solidFill>
                          <a:schemeClr val="accent3"/>
                        </a:solidFill>
                        <a:effectLst/>
                        <a:latin typeface="Calibri"/>
                        <a:ea typeface="Calibri"/>
                        <a:cs typeface="Times New Roman"/>
                      </a:endParaRPr>
                    </a:p>
                  </a:txBody>
                  <a:tcPr marL="68580" marR="68580" marT="0" marB="0" anchor="b">
                    <a:noFill/>
                  </a:tcPr>
                </a:tc>
                <a:tc>
                  <a:txBody>
                    <a:bodyPr/>
                    <a:lstStyle/>
                    <a:p>
                      <a:pPr algn="l">
                        <a:lnSpc>
                          <a:spcPct val="115000"/>
                        </a:lnSpc>
                        <a:spcAft>
                          <a:spcPts val="0"/>
                        </a:spcAft>
                      </a:pPr>
                      <a:r>
                        <a:rPr lang="en-ZA" sz="2000" dirty="0">
                          <a:solidFill>
                            <a:schemeClr val="accent3"/>
                          </a:solidFill>
                          <a:effectLst/>
                        </a:rPr>
                        <a:t>87.46%</a:t>
                      </a:r>
                      <a:endParaRPr lang="en-ZA" sz="2000" dirty="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r>
                        <a:rPr lang="en-ZA" sz="2000" dirty="0">
                          <a:solidFill>
                            <a:schemeClr val="accent3"/>
                          </a:solidFill>
                          <a:effectLst/>
                        </a:rPr>
                        <a:t>0.5943</a:t>
                      </a:r>
                      <a:endParaRPr lang="en-ZA" sz="2000" dirty="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endParaRPr lang="en-ZA" sz="2000" dirty="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r>
                        <a:rPr lang="en-ZA" sz="2000" dirty="0">
                          <a:solidFill>
                            <a:schemeClr val="accent3"/>
                          </a:solidFill>
                          <a:effectLst/>
                        </a:rPr>
                        <a:t>0.0679</a:t>
                      </a:r>
                      <a:endParaRPr lang="en-ZA" sz="2000" dirty="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r>
                        <a:rPr lang="en-ZA" sz="2000" dirty="0">
                          <a:solidFill>
                            <a:schemeClr val="accent3"/>
                          </a:solidFill>
                          <a:effectLst/>
                        </a:rPr>
                        <a:t>8.76</a:t>
                      </a:r>
                      <a:endParaRPr lang="en-ZA" sz="2000" dirty="0">
                        <a:solidFill>
                          <a:schemeClr val="accent3"/>
                        </a:solidFill>
                        <a:effectLst/>
                        <a:latin typeface="Calibri"/>
                        <a:ea typeface="Calibri"/>
                        <a:cs typeface="Times New Roman"/>
                      </a:endParaRPr>
                    </a:p>
                  </a:txBody>
                  <a:tcPr marL="68580" marR="68580" marT="0" marB="0" anchor="b">
                    <a:noFill/>
                  </a:tcPr>
                </a:tc>
                <a:tc>
                  <a:txBody>
                    <a:bodyPr/>
                    <a:lstStyle/>
                    <a:p>
                      <a:pPr algn="r">
                        <a:lnSpc>
                          <a:spcPct val="115000"/>
                        </a:lnSpc>
                        <a:spcAft>
                          <a:spcPts val="0"/>
                        </a:spcAft>
                      </a:pPr>
                      <a:r>
                        <a:rPr lang="en-ZA" sz="2000" dirty="0" smtClean="0">
                          <a:solidFill>
                            <a:schemeClr val="accent3"/>
                          </a:solidFill>
                          <a:effectLst/>
                        </a:rPr>
                        <a:t>&lt;0.01</a:t>
                      </a:r>
                      <a:endParaRPr lang="en-ZA" sz="2000" dirty="0">
                        <a:solidFill>
                          <a:schemeClr val="accent3"/>
                        </a:solidFill>
                        <a:effectLst/>
                        <a:latin typeface="+mn-lt"/>
                        <a:ea typeface="Calibri"/>
                        <a:cs typeface="Times New Roman"/>
                      </a:endParaRPr>
                    </a:p>
                  </a:txBody>
                  <a:tcPr marL="68580" marR="68580" marT="0" marB="0" anchor="b">
                    <a:noFill/>
                  </a:tcPr>
                </a:tc>
                <a:extLst>
                  <a:ext uri="{0D108BD9-81ED-4DB2-BD59-A6C34878D82A}">
                    <a16:rowId xmlns:a16="http://schemas.microsoft.com/office/drawing/2014/main" val="10016"/>
                  </a:ext>
                </a:extLst>
              </a:tr>
            </a:tbl>
          </a:graphicData>
        </a:graphic>
      </p:graphicFrame>
      <p:sp>
        <p:nvSpPr>
          <p:cNvPr id="4" name="TextBox 3"/>
          <p:cNvSpPr txBox="1"/>
          <p:nvPr/>
        </p:nvSpPr>
        <p:spPr>
          <a:xfrm>
            <a:off x="537445" y="5815095"/>
            <a:ext cx="10660403" cy="461665"/>
          </a:xfrm>
          <a:prstGeom prst="rect">
            <a:avLst/>
          </a:prstGeom>
          <a:noFill/>
        </p:spPr>
        <p:txBody>
          <a:bodyPr wrap="square" rtlCol="0">
            <a:spAutoFit/>
          </a:bodyPr>
          <a:lstStyle/>
          <a:p>
            <a:pPr lvl="0"/>
            <a:r>
              <a:rPr lang="en-ZA" sz="1200" dirty="0" smtClean="0">
                <a:solidFill>
                  <a:srgbClr val="FF0000"/>
                </a:solidFill>
              </a:rPr>
              <a:t>¥: </a:t>
            </a:r>
            <a:r>
              <a:rPr lang="en-ZA" sz="1200" baseline="30000" dirty="0" smtClean="0">
                <a:solidFill>
                  <a:srgbClr val="FF0000"/>
                </a:solidFill>
              </a:rPr>
              <a:t> </a:t>
            </a:r>
            <a:r>
              <a:rPr lang="en-ZA" sz="1200" dirty="0" smtClean="0">
                <a:solidFill>
                  <a:srgbClr val="FF0000"/>
                </a:solidFill>
              </a:rPr>
              <a:t>Complete concordance </a:t>
            </a:r>
            <a:r>
              <a:rPr lang="en-ZA" sz="1200" dirty="0">
                <a:solidFill>
                  <a:srgbClr val="FF0000"/>
                </a:solidFill>
              </a:rPr>
              <a:t>is the agreement between the </a:t>
            </a:r>
            <a:r>
              <a:rPr lang="en-ZA" sz="1200" dirty="0" err="1">
                <a:solidFill>
                  <a:srgbClr val="FF0000"/>
                </a:solidFill>
              </a:rPr>
              <a:t>DeCoDe</a:t>
            </a:r>
            <a:r>
              <a:rPr lang="en-ZA" sz="1200" dirty="0">
                <a:solidFill>
                  <a:srgbClr val="FF0000"/>
                </a:solidFill>
              </a:rPr>
              <a:t> panel </a:t>
            </a:r>
            <a:r>
              <a:rPr lang="en-ZA" sz="1200" dirty="0" err="1">
                <a:solidFill>
                  <a:srgbClr val="FF0000"/>
                </a:solidFill>
              </a:rPr>
              <a:t>CoD</a:t>
            </a:r>
            <a:r>
              <a:rPr lang="en-ZA" sz="1200" dirty="0">
                <a:solidFill>
                  <a:srgbClr val="FF0000"/>
                </a:solidFill>
              </a:rPr>
              <a:t> and attending Physician </a:t>
            </a:r>
            <a:r>
              <a:rPr lang="en-ZA" sz="1200" dirty="0" err="1">
                <a:solidFill>
                  <a:srgbClr val="FF0000"/>
                </a:solidFill>
              </a:rPr>
              <a:t>CoD</a:t>
            </a:r>
            <a:r>
              <a:rPr lang="en-ZA" sz="1200" dirty="0">
                <a:solidFill>
                  <a:srgbClr val="FF0000"/>
                </a:solidFill>
              </a:rPr>
              <a:t> using the WHO ICD10 </a:t>
            </a:r>
            <a:r>
              <a:rPr lang="en-ZA" sz="1200" dirty="0" smtClean="0">
                <a:solidFill>
                  <a:srgbClr val="FF0000"/>
                </a:solidFill>
              </a:rPr>
              <a:t>specific conditions (i.e. 3 </a:t>
            </a:r>
            <a:r>
              <a:rPr lang="en-ZA" sz="1200" dirty="0">
                <a:solidFill>
                  <a:srgbClr val="FF0000"/>
                </a:solidFill>
              </a:rPr>
              <a:t>character code)</a:t>
            </a:r>
          </a:p>
          <a:p>
            <a:pPr lvl="0"/>
            <a:r>
              <a:rPr lang="en-ZA" sz="1200" dirty="0" smtClean="0">
                <a:solidFill>
                  <a:schemeClr val="bg2">
                    <a:lumMod val="90000"/>
                    <a:lumOff val="10000"/>
                  </a:schemeClr>
                </a:solidFill>
              </a:rPr>
              <a:t>Ŧ : Kappa score interpretation: 0.0 </a:t>
            </a:r>
            <a:r>
              <a:rPr lang="en-ZA" sz="1200" dirty="0">
                <a:solidFill>
                  <a:schemeClr val="bg2">
                    <a:lumMod val="90000"/>
                    <a:lumOff val="10000"/>
                  </a:schemeClr>
                </a:solidFill>
              </a:rPr>
              <a:t>- .20: slight; .21 - .40: fair; .41 - .60: moderate; .61 - .90: substantial; .81 - 1: almost </a:t>
            </a:r>
            <a:r>
              <a:rPr lang="en-ZA" sz="1200" dirty="0" smtClean="0">
                <a:solidFill>
                  <a:schemeClr val="bg2">
                    <a:lumMod val="90000"/>
                    <a:lumOff val="10000"/>
                  </a:schemeClr>
                </a:solidFill>
              </a:rPr>
              <a:t>perfect	Landis &amp; Koch (1977) </a:t>
            </a:r>
            <a:endParaRPr lang="en-ZA" sz="1200" dirty="0">
              <a:solidFill>
                <a:schemeClr val="bg2">
                  <a:lumMod val="90000"/>
                  <a:lumOff val="10000"/>
                </a:schemeClr>
              </a:solidFill>
            </a:endParaRPr>
          </a:p>
        </p:txBody>
      </p:sp>
      <p:cxnSp>
        <p:nvCxnSpPr>
          <p:cNvPr id="5" name="Straight Connector 4"/>
          <p:cNvCxnSpPr/>
          <p:nvPr/>
        </p:nvCxnSpPr>
        <p:spPr>
          <a:xfrm>
            <a:off x="1282791" y="992495"/>
            <a:ext cx="9558441"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3549155"/>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ight Triangle 7"/>
          <p:cNvSpPr/>
          <p:nvPr/>
        </p:nvSpPr>
        <p:spPr>
          <a:xfrm>
            <a:off x="1" y="3062"/>
            <a:ext cx="12192000" cy="1153961"/>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rotWithShape="1">
          <a:blip r:embed="rId2">
            <a:alphaModFix amt="20000"/>
            <a:extLst>
              <a:ext uri="{28A0092B-C50C-407E-A947-70E740481C1C}">
                <a14:useLocalDpi xmlns:a14="http://schemas.microsoft.com/office/drawing/2010/main" val="0"/>
              </a:ext>
            </a:extLst>
          </a:blip>
          <a:srcRect l="3224" t="11315" r="16847" b="72020"/>
          <a:stretch/>
        </p:blipFill>
        <p:spPr>
          <a:xfrm>
            <a:off x="1" y="3062"/>
            <a:ext cx="12192000" cy="1175659"/>
          </a:xfrm>
          <a:prstGeom prst="rect">
            <a:avLst/>
          </a:prstGeom>
        </p:spPr>
      </p:pic>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t="43551" r="40439"/>
          <a:stretch/>
        </p:blipFill>
        <p:spPr>
          <a:xfrm>
            <a:off x="9410173" y="237348"/>
            <a:ext cx="2598947" cy="707085"/>
          </a:xfrm>
          <a:prstGeom prst="rect">
            <a:avLst/>
          </a:prstGeom>
          <a:effectLst>
            <a:outerShdw blurRad="50800" dist="38100" dir="2700000" algn="tl" rotWithShape="0">
              <a:prstClr val="black">
                <a:alpha val="40000"/>
              </a:prstClr>
            </a:outerShdw>
          </a:effectLst>
        </p:spPr>
      </p:pic>
      <p:sp>
        <p:nvSpPr>
          <p:cNvPr id="13" name="Right Triangle 3"/>
          <p:cNvSpPr/>
          <p:nvPr/>
        </p:nvSpPr>
        <p:spPr>
          <a:xfrm>
            <a:off x="-2229" y="6154057"/>
            <a:ext cx="8253106" cy="703943"/>
          </a:xfrm>
          <a:custGeom>
            <a:avLst/>
            <a:gdLst>
              <a:gd name="connsiteX0" fmla="*/ 0 w 9063677"/>
              <a:gd name="connsiteY0" fmla="*/ 1093722 h 1093722"/>
              <a:gd name="connsiteX1" fmla="*/ 273431 w 9063677"/>
              <a:gd name="connsiteY1" fmla="*/ 0 h 1093722"/>
              <a:gd name="connsiteX2" fmla="*/ 9063677 w 9063677"/>
              <a:gd name="connsiteY2" fmla="*/ 0 h 1093722"/>
              <a:gd name="connsiteX3" fmla="*/ 8790247 w 9063677"/>
              <a:gd name="connsiteY3" fmla="*/ 1093722 h 1093722"/>
              <a:gd name="connsiteX4" fmla="*/ 0 w 9063677"/>
              <a:gd name="connsiteY4" fmla="*/ 1093722 h 1093722"/>
              <a:gd name="connsiteX0" fmla="*/ 16855 w 9080532"/>
              <a:gd name="connsiteY0" fmla="*/ 1093722 h 1093722"/>
              <a:gd name="connsiteX1" fmla="*/ 0 w 9080532"/>
              <a:gd name="connsiteY1" fmla="*/ 29028 h 1093722"/>
              <a:gd name="connsiteX2" fmla="*/ 9080532 w 9080532"/>
              <a:gd name="connsiteY2" fmla="*/ 0 h 1093722"/>
              <a:gd name="connsiteX3" fmla="*/ 8807102 w 9080532"/>
              <a:gd name="connsiteY3" fmla="*/ 1093722 h 1093722"/>
              <a:gd name="connsiteX4" fmla="*/ 16855 w 9080532"/>
              <a:gd name="connsiteY4" fmla="*/ 1093722 h 1093722"/>
              <a:gd name="connsiteX0" fmla="*/ 16855 w 9080532"/>
              <a:gd name="connsiteY0" fmla="*/ 1093722 h 1108236"/>
              <a:gd name="connsiteX1" fmla="*/ 0 w 9080532"/>
              <a:gd name="connsiteY1" fmla="*/ 29028 h 1108236"/>
              <a:gd name="connsiteX2" fmla="*/ 9080532 w 9080532"/>
              <a:gd name="connsiteY2" fmla="*/ 0 h 1108236"/>
              <a:gd name="connsiteX3" fmla="*/ 8821616 w 9080532"/>
              <a:gd name="connsiteY3" fmla="*/ 1108236 h 1108236"/>
              <a:gd name="connsiteX4" fmla="*/ 16855 w 9080532"/>
              <a:gd name="connsiteY4" fmla="*/ 1093722 h 1108236"/>
              <a:gd name="connsiteX0" fmla="*/ 16855 w 9051504"/>
              <a:gd name="connsiteY0" fmla="*/ 1064694 h 1079208"/>
              <a:gd name="connsiteX1" fmla="*/ 0 w 9051504"/>
              <a:gd name="connsiteY1" fmla="*/ 0 h 1079208"/>
              <a:gd name="connsiteX2" fmla="*/ 9051504 w 9051504"/>
              <a:gd name="connsiteY2" fmla="*/ 783772 h 1079208"/>
              <a:gd name="connsiteX3" fmla="*/ 8821616 w 9051504"/>
              <a:gd name="connsiteY3" fmla="*/ 1079208 h 1079208"/>
              <a:gd name="connsiteX4" fmla="*/ 16855 w 9051504"/>
              <a:gd name="connsiteY4" fmla="*/ 1064694 h 1079208"/>
              <a:gd name="connsiteX0" fmla="*/ 16855 w 9153104"/>
              <a:gd name="connsiteY0" fmla="*/ 1064694 h 1079208"/>
              <a:gd name="connsiteX1" fmla="*/ 0 w 9153104"/>
              <a:gd name="connsiteY1" fmla="*/ 0 h 1079208"/>
              <a:gd name="connsiteX2" fmla="*/ 9153104 w 9153104"/>
              <a:gd name="connsiteY2" fmla="*/ 798286 h 1079208"/>
              <a:gd name="connsiteX3" fmla="*/ 8821616 w 9153104"/>
              <a:gd name="connsiteY3" fmla="*/ 1079208 h 1079208"/>
              <a:gd name="connsiteX4" fmla="*/ 16855 w 9153104"/>
              <a:gd name="connsiteY4" fmla="*/ 1064694 h 1079208"/>
              <a:gd name="connsiteX0" fmla="*/ 16855 w 9153104"/>
              <a:gd name="connsiteY0" fmla="*/ 1064694 h 1079208"/>
              <a:gd name="connsiteX1" fmla="*/ 0 w 9153104"/>
              <a:gd name="connsiteY1" fmla="*/ 0 h 1079208"/>
              <a:gd name="connsiteX2" fmla="*/ 9153104 w 9153104"/>
              <a:gd name="connsiteY2" fmla="*/ 798286 h 1079208"/>
              <a:gd name="connsiteX3" fmla="*/ 7936245 w 9153104"/>
              <a:gd name="connsiteY3" fmla="*/ 1079208 h 1079208"/>
              <a:gd name="connsiteX4" fmla="*/ 16855 w 9153104"/>
              <a:gd name="connsiteY4" fmla="*/ 1064694 h 1079208"/>
              <a:gd name="connsiteX0" fmla="*/ 16855 w 8166133"/>
              <a:gd name="connsiteY0" fmla="*/ 1064694 h 1079208"/>
              <a:gd name="connsiteX1" fmla="*/ 0 w 8166133"/>
              <a:gd name="connsiteY1" fmla="*/ 0 h 1079208"/>
              <a:gd name="connsiteX2" fmla="*/ 8166133 w 8166133"/>
              <a:gd name="connsiteY2" fmla="*/ 711201 h 1079208"/>
              <a:gd name="connsiteX3" fmla="*/ 7936245 w 8166133"/>
              <a:gd name="connsiteY3" fmla="*/ 1079208 h 1079208"/>
              <a:gd name="connsiteX4" fmla="*/ 16855 w 8166133"/>
              <a:gd name="connsiteY4" fmla="*/ 1064694 h 1079208"/>
              <a:gd name="connsiteX0" fmla="*/ 16855 w 8166133"/>
              <a:gd name="connsiteY0" fmla="*/ 1064694 h 1079208"/>
              <a:gd name="connsiteX1" fmla="*/ 0 w 8166133"/>
              <a:gd name="connsiteY1" fmla="*/ 0 h 1079208"/>
              <a:gd name="connsiteX2" fmla="*/ 8166133 w 8166133"/>
              <a:gd name="connsiteY2" fmla="*/ 711201 h 1079208"/>
              <a:gd name="connsiteX3" fmla="*/ 6063902 w 8166133"/>
              <a:gd name="connsiteY3" fmla="*/ 1079208 h 1079208"/>
              <a:gd name="connsiteX4" fmla="*/ 16855 w 8166133"/>
              <a:gd name="connsiteY4" fmla="*/ 1064694 h 1079208"/>
              <a:gd name="connsiteX0" fmla="*/ 16855 w 8224190"/>
              <a:gd name="connsiteY0" fmla="*/ 1064694 h 1079208"/>
              <a:gd name="connsiteX1" fmla="*/ 0 w 8224190"/>
              <a:gd name="connsiteY1" fmla="*/ 0 h 1079208"/>
              <a:gd name="connsiteX2" fmla="*/ 8224190 w 8224190"/>
              <a:gd name="connsiteY2" fmla="*/ 711201 h 1079208"/>
              <a:gd name="connsiteX3" fmla="*/ 6063902 w 8224190"/>
              <a:gd name="connsiteY3" fmla="*/ 1079208 h 1079208"/>
              <a:gd name="connsiteX4" fmla="*/ 16855 w 8224190"/>
              <a:gd name="connsiteY4" fmla="*/ 1064694 h 1079208"/>
              <a:gd name="connsiteX0" fmla="*/ 16855 w 8224190"/>
              <a:gd name="connsiteY0" fmla="*/ 1064694 h 1079208"/>
              <a:gd name="connsiteX1" fmla="*/ 0 w 8224190"/>
              <a:gd name="connsiteY1" fmla="*/ 0 h 1079208"/>
              <a:gd name="connsiteX2" fmla="*/ 8224190 w 8224190"/>
              <a:gd name="connsiteY2" fmla="*/ 711201 h 1079208"/>
              <a:gd name="connsiteX3" fmla="*/ 6121959 w 8224190"/>
              <a:gd name="connsiteY3" fmla="*/ 1079208 h 1079208"/>
              <a:gd name="connsiteX4" fmla="*/ 16855 w 8224190"/>
              <a:gd name="connsiteY4" fmla="*/ 1064694 h 1079208"/>
              <a:gd name="connsiteX0" fmla="*/ 16855 w 8267733"/>
              <a:gd name="connsiteY0" fmla="*/ 1064694 h 1079208"/>
              <a:gd name="connsiteX1" fmla="*/ 0 w 8267733"/>
              <a:gd name="connsiteY1" fmla="*/ 0 h 1079208"/>
              <a:gd name="connsiteX2" fmla="*/ 8267733 w 8267733"/>
              <a:gd name="connsiteY2" fmla="*/ 711201 h 1079208"/>
              <a:gd name="connsiteX3" fmla="*/ 6121959 w 8267733"/>
              <a:gd name="connsiteY3" fmla="*/ 1079208 h 1079208"/>
              <a:gd name="connsiteX4" fmla="*/ 16855 w 8267733"/>
              <a:gd name="connsiteY4" fmla="*/ 1064694 h 1079208"/>
              <a:gd name="connsiteX0" fmla="*/ 0 w 8269968"/>
              <a:gd name="connsiteY0" fmla="*/ 1064694 h 1079208"/>
              <a:gd name="connsiteX1" fmla="*/ 2235 w 8269968"/>
              <a:gd name="connsiteY1" fmla="*/ 0 h 1079208"/>
              <a:gd name="connsiteX2" fmla="*/ 8269968 w 8269968"/>
              <a:gd name="connsiteY2" fmla="*/ 711201 h 1079208"/>
              <a:gd name="connsiteX3" fmla="*/ 6124194 w 8269968"/>
              <a:gd name="connsiteY3" fmla="*/ 1079208 h 1079208"/>
              <a:gd name="connsiteX4" fmla="*/ 0 w 8269968"/>
              <a:gd name="connsiteY4" fmla="*/ 1064694 h 1079208"/>
              <a:gd name="connsiteX0" fmla="*/ 0 w 8269968"/>
              <a:gd name="connsiteY0" fmla="*/ 1071996 h 1079208"/>
              <a:gd name="connsiteX1" fmla="*/ 2235 w 8269968"/>
              <a:gd name="connsiteY1" fmla="*/ 0 h 1079208"/>
              <a:gd name="connsiteX2" fmla="*/ 8269968 w 8269968"/>
              <a:gd name="connsiteY2" fmla="*/ 711201 h 1079208"/>
              <a:gd name="connsiteX3" fmla="*/ 6124194 w 8269968"/>
              <a:gd name="connsiteY3" fmla="*/ 1079208 h 1079208"/>
              <a:gd name="connsiteX4" fmla="*/ 0 w 8269968"/>
              <a:gd name="connsiteY4" fmla="*/ 1071996 h 10792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968" h="1079208">
                <a:moveTo>
                  <a:pt x="0" y="1071996"/>
                </a:moveTo>
                <a:lnTo>
                  <a:pt x="2235" y="0"/>
                </a:lnTo>
                <a:lnTo>
                  <a:pt x="8269968" y="711201"/>
                </a:lnTo>
                <a:lnTo>
                  <a:pt x="6124194" y="1079208"/>
                </a:lnTo>
                <a:lnTo>
                  <a:pt x="0" y="1071996"/>
                </a:lnTo>
                <a:close/>
              </a:path>
            </a:pathLst>
          </a:custGeom>
          <a:solidFill>
            <a:srgbClr val="69B245">
              <a:alpha val="3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ight Triangle 5"/>
          <p:cNvSpPr/>
          <p:nvPr/>
        </p:nvSpPr>
        <p:spPr>
          <a:xfrm>
            <a:off x="6096000" y="6154057"/>
            <a:ext cx="6096000" cy="703944"/>
          </a:xfrm>
          <a:custGeom>
            <a:avLst/>
            <a:gdLst>
              <a:gd name="connsiteX0" fmla="*/ 0 w 4949371"/>
              <a:gd name="connsiteY0" fmla="*/ 1083331 h 1083331"/>
              <a:gd name="connsiteX1" fmla="*/ 0 w 4949371"/>
              <a:gd name="connsiteY1" fmla="*/ 0 h 1083331"/>
              <a:gd name="connsiteX2" fmla="*/ 4949371 w 4949371"/>
              <a:gd name="connsiteY2" fmla="*/ 1083331 h 1083331"/>
              <a:gd name="connsiteX3" fmla="*/ 0 w 4949371"/>
              <a:gd name="connsiteY3" fmla="*/ 1083331 h 1083331"/>
              <a:gd name="connsiteX0" fmla="*/ 0 w 4949371"/>
              <a:gd name="connsiteY0" fmla="*/ 1010760 h 1010760"/>
              <a:gd name="connsiteX1" fmla="*/ 4949371 w 4949371"/>
              <a:gd name="connsiteY1" fmla="*/ 0 h 1010760"/>
              <a:gd name="connsiteX2" fmla="*/ 4949371 w 4949371"/>
              <a:gd name="connsiteY2" fmla="*/ 1010760 h 1010760"/>
              <a:gd name="connsiteX3" fmla="*/ 0 w 4949371"/>
              <a:gd name="connsiteY3" fmla="*/ 1010760 h 1010760"/>
              <a:gd name="connsiteX0" fmla="*/ 0 w 4426857"/>
              <a:gd name="connsiteY0" fmla="*/ 618875 h 1010760"/>
              <a:gd name="connsiteX1" fmla="*/ 4426857 w 4426857"/>
              <a:gd name="connsiteY1" fmla="*/ 0 h 1010760"/>
              <a:gd name="connsiteX2" fmla="*/ 4426857 w 4426857"/>
              <a:gd name="connsiteY2" fmla="*/ 1010760 h 1010760"/>
              <a:gd name="connsiteX3" fmla="*/ 0 w 4426857"/>
              <a:gd name="connsiteY3" fmla="*/ 618875 h 1010760"/>
              <a:gd name="connsiteX0" fmla="*/ 0 w 4296229"/>
              <a:gd name="connsiteY0" fmla="*/ 1025275 h 1025275"/>
              <a:gd name="connsiteX1" fmla="*/ 4296229 w 4296229"/>
              <a:gd name="connsiteY1" fmla="*/ 0 h 1025275"/>
              <a:gd name="connsiteX2" fmla="*/ 4296229 w 4296229"/>
              <a:gd name="connsiteY2" fmla="*/ 1010760 h 1025275"/>
              <a:gd name="connsiteX3" fmla="*/ 0 w 4296229"/>
              <a:gd name="connsiteY3" fmla="*/ 1025275 h 1025275"/>
            </a:gdLst>
            <a:ahLst/>
            <a:cxnLst>
              <a:cxn ang="0">
                <a:pos x="connsiteX0" y="connsiteY0"/>
              </a:cxn>
              <a:cxn ang="0">
                <a:pos x="connsiteX1" y="connsiteY1"/>
              </a:cxn>
              <a:cxn ang="0">
                <a:pos x="connsiteX2" y="connsiteY2"/>
              </a:cxn>
              <a:cxn ang="0">
                <a:pos x="connsiteX3" y="connsiteY3"/>
              </a:cxn>
            </a:cxnLst>
            <a:rect l="l" t="t" r="r" b="b"/>
            <a:pathLst>
              <a:path w="4296229" h="1025275">
                <a:moveTo>
                  <a:pt x="0" y="1025275"/>
                </a:moveTo>
                <a:lnTo>
                  <a:pt x="4296229" y="0"/>
                </a:lnTo>
                <a:lnTo>
                  <a:pt x="4296229" y="1010760"/>
                </a:lnTo>
                <a:lnTo>
                  <a:pt x="0" y="1025275"/>
                </a:lnTo>
                <a:close/>
              </a:path>
            </a:pathLst>
          </a:custGeom>
          <a:solidFill>
            <a:srgbClr val="EBAD2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579037" y="1937412"/>
            <a:ext cx="9903929" cy="3385414"/>
          </a:xfrm>
          <a:prstGeom prst="rect">
            <a:avLst/>
          </a:prstGeom>
        </p:spPr>
        <p:txBody>
          <a:bodyPr wrap="square">
            <a:spAutoFit/>
          </a:bodyPr>
          <a:lstStyle/>
          <a:p>
            <a:pPr>
              <a:lnSpc>
                <a:spcPct val="107000"/>
              </a:lnSpc>
              <a:spcAft>
                <a:spcPts val="0"/>
              </a:spcAft>
            </a:pPr>
            <a:r>
              <a:rPr lang="en-US" sz="2800" b="1" dirty="0">
                <a:latin typeface="+mj-lt"/>
                <a:ea typeface="Calibri" panose="020F0502020204030204" pitchFamily="34" charset="0"/>
                <a:cs typeface="Times New Roman" panose="02020603050405020304" pitchFamily="18" charset="0"/>
              </a:rPr>
              <a:t>Child Health and Mortality Prevention Surveillance (CHAMPS</a:t>
            </a:r>
            <a:r>
              <a:rPr lang="en-US" sz="2800" b="1" dirty="0" smtClean="0">
                <a:latin typeface="+mj-lt"/>
                <a:ea typeface="Calibri" panose="020F0502020204030204" pitchFamily="34" charset="0"/>
                <a:cs typeface="Times New Roman" panose="02020603050405020304" pitchFamily="18" charset="0"/>
              </a:rPr>
              <a:t>)</a:t>
            </a:r>
          </a:p>
          <a:p>
            <a:pPr algn="ctr">
              <a:lnSpc>
                <a:spcPct val="107000"/>
              </a:lnSpc>
              <a:spcAft>
                <a:spcPts val="0"/>
              </a:spcAft>
            </a:pPr>
            <a:endParaRPr lang="en-US" sz="2800" b="1" dirty="0" smtClean="0">
              <a:latin typeface="+mj-lt"/>
              <a:ea typeface="Calibri" panose="020F0502020204030204" pitchFamily="34" charset="0"/>
              <a:cs typeface="Times New Roman" panose="02020603050405020304" pitchFamily="18" charset="0"/>
            </a:endParaRPr>
          </a:p>
          <a:p>
            <a:pPr algn="ctr">
              <a:lnSpc>
                <a:spcPct val="107000"/>
              </a:lnSpc>
              <a:spcAft>
                <a:spcPts val="0"/>
              </a:spcAft>
            </a:pPr>
            <a:r>
              <a:rPr lang="en-US" sz="2800" b="1" dirty="0" smtClean="0">
                <a:latin typeface="+mj-lt"/>
                <a:ea typeface="Calibri" panose="020F0502020204030204" pitchFamily="34" charset="0"/>
                <a:cs typeface="Times New Roman" panose="02020603050405020304" pitchFamily="18" charset="0"/>
              </a:rPr>
              <a:t>South Africa </a:t>
            </a:r>
          </a:p>
          <a:p>
            <a:pPr>
              <a:lnSpc>
                <a:spcPct val="107000"/>
              </a:lnSpc>
              <a:spcAft>
                <a:spcPts val="0"/>
              </a:spcAft>
            </a:pPr>
            <a:endParaRPr lang="en-ZA" sz="2800" b="1" dirty="0" smtClean="0">
              <a:latin typeface="+mj-lt"/>
            </a:endParaRPr>
          </a:p>
          <a:p>
            <a:pPr>
              <a:lnSpc>
                <a:spcPct val="107000"/>
              </a:lnSpc>
              <a:spcAft>
                <a:spcPts val="0"/>
              </a:spcAft>
            </a:pPr>
            <a:r>
              <a:rPr lang="en-ZA" sz="2800" b="1" dirty="0" smtClean="0">
                <a:latin typeface="+mj-lt"/>
              </a:rPr>
              <a:t>Role </a:t>
            </a:r>
            <a:r>
              <a:rPr lang="en-ZA" sz="2800" b="1" dirty="0">
                <a:latin typeface="+mj-lt"/>
              </a:rPr>
              <a:t>of Minimal Invasive Tissue Sampling in </a:t>
            </a:r>
            <a:r>
              <a:rPr lang="en-ZA" sz="2800" b="1" dirty="0" smtClean="0">
                <a:latin typeface="+mj-lt"/>
              </a:rPr>
              <a:t>using data for action </a:t>
            </a:r>
            <a:r>
              <a:rPr lang="en-ZA" sz="3000" b="1" dirty="0">
                <a:latin typeface="+mj-lt"/>
              </a:rPr>
              <a:t/>
            </a:r>
            <a:br>
              <a:rPr lang="en-ZA" sz="3000" b="1" dirty="0">
                <a:latin typeface="+mj-lt"/>
              </a:rPr>
            </a:br>
            <a:r>
              <a:rPr lang="en-ZA" sz="3000" b="1" dirty="0">
                <a:latin typeface="+mj-lt"/>
              </a:rPr>
              <a:t/>
            </a:r>
            <a:br>
              <a:rPr lang="en-ZA" sz="3000" b="1" dirty="0">
                <a:latin typeface="+mj-lt"/>
              </a:rPr>
            </a:br>
            <a:endParaRPr lang="en-ZA" sz="3000" b="1" dirty="0">
              <a:latin typeface="+mj-lt"/>
              <a:ea typeface="Calibri" panose="020F0502020204030204" pitchFamily="34" charset="0"/>
              <a:cs typeface="Times New Roman" panose="02020603050405020304" pitchFamily="18" charset="0"/>
            </a:endParaRPr>
          </a:p>
        </p:txBody>
      </p:sp>
      <p:sp>
        <p:nvSpPr>
          <p:cNvPr id="9" name="Rectangle 8"/>
          <p:cNvSpPr/>
          <p:nvPr/>
        </p:nvSpPr>
        <p:spPr>
          <a:xfrm>
            <a:off x="6096000" y="5045081"/>
            <a:ext cx="5720080" cy="1015663"/>
          </a:xfrm>
          <a:prstGeom prst="rect">
            <a:avLst/>
          </a:prstGeom>
        </p:spPr>
        <p:txBody>
          <a:bodyPr wrap="square">
            <a:spAutoFit/>
          </a:bodyPr>
          <a:lstStyle/>
          <a:p>
            <a:endParaRPr lang="en-ZA" sz="2000" b="1" dirty="0" smtClean="0"/>
          </a:p>
          <a:p>
            <a:r>
              <a:rPr lang="en-ZA" sz="2000" b="1" dirty="0" smtClean="0"/>
              <a:t>Dr Natalie Mayet on behalf of </a:t>
            </a:r>
          </a:p>
          <a:p>
            <a:r>
              <a:rPr lang="en-ZA" sz="2000" b="1" dirty="0" smtClean="0"/>
              <a:t>Professor Shabir Madhi &amp; CHAMPS Team</a:t>
            </a:r>
            <a:endParaRPr lang="en-ZA" sz="2000" b="1" dirty="0"/>
          </a:p>
        </p:txBody>
      </p:sp>
    </p:spTree>
    <p:extLst>
      <p:ext uri="{BB962C8B-B14F-4D97-AF65-F5344CB8AC3E}">
        <p14:creationId xmlns:p14="http://schemas.microsoft.com/office/powerpoint/2010/main" val="3271239331"/>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extLst>
              <p:ext uri="{D42A27DB-BD31-4B8C-83A1-F6EECF244321}">
                <p14:modId xmlns:p14="http://schemas.microsoft.com/office/powerpoint/2010/main" val="2767129302"/>
              </p:ext>
            </p:extLst>
          </p:nvPr>
        </p:nvGraphicFramePr>
        <p:xfrm>
          <a:off x="1052546" y="1342906"/>
          <a:ext cx="10018930" cy="5420552"/>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p:cNvSpPr>
            <a:spLocks noGrp="1"/>
          </p:cNvSpPr>
          <p:nvPr>
            <p:ph type="title"/>
          </p:nvPr>
        </p:nvSpPr>
        <p:spPr>
          <a:xfrm>
            <a:off x="2540000" y="0"/>
            <a:ext cx="9652000" cy="1006498"/>
          </a:xfrm>
          <a:gradFill>
            <a:gsLst>
              <a:gs pos="15000">
                <a:schemeClr val="dk1">
                  <a:tint val="50000"/>
                  <a:satMod val="300000"/>
                </a:schemeClr>
              </a:gs>
              <a:gs pos="35000">
                <a:schemeClr val="dk1">
                  <a:tint val="37000"/>
                  <a:satMod val="300000"/>
                </a:schemeClr>
              </a:gs>
              <a:gs pos="100000">
                <a:schemeClr val="dk1">
                  <a:tint val="15000"/>
                  <a:satMod val="350000"/>
                </a:schemeClr>
              </a:gs>
            </a:gsLst>
          </a:gradFill>
          <a:ln>
            <a:noFill/>
          </a:ln>
        </p:spPr>
        <p:txBody>
          <a:bodyPr>
            <a:noAutofit/>
          </a:bodyPr>
          <a:lstStyle/>
          <a:p>
            <a:r>
              <a:rPr lang="en-ZA" sz="2800" dirty="0" smtClean="0">
                <a:solidFill>
                  <a:schemeClr val="accent1"/>
                </a:solidFill>
                <a:effectLst/>
              </a:rPr>
              <a:t>Underlying Cause </a:t>
            </a:r>
            <a:r>
              <a:rPr lang="en-ZA" sz="2800" dirty="0">
                <a:solidFill>
                  <a:schemeClr val="accent1"/>
                </a:solidFill>
                <a:effectLst/>
              </a:rPr>
              <a:t>of </a:t>
            </a:r>
            <a:r>
              <a:rPr lang="en-ZA" sz="2800" dirty="0" smtClean="0">
                <a:solidFill>
                  <a:schemeClr val="accent1"/>
                </a:solidFill>
                <a:effectLst/>
              </a:rPr>
              <a:t>Death Per WHO Categories in </a:t>
            </a:r>
            <a:br>
              <a:rPr lang="en-ZA" sz="2800" dirty="0" smtClean="0">
                <a:solidFill>
                  <a:schemeClr val="accent1"/>
                </a:solidFill>
                <a:effectLst/>
              </a:rPr>
            </a:br>
            <a:r>
              <a:rPr lang="en-ZA" sz="2800" dirty="0">
                <a:solidFill>
                  <a:schemeClr val="accent1"/>
                </a:solidFill>
                <a:effectLst/>
              </a:rPr>
              <a:t> </a:t>
            </a:r>
            <a:r>
              <a:rPr lang="en-ZA" sz="2800" dirty="0" smtClean="0">
                <a:solidFill>
                  <a:schemeClr val="accent1"/>
                </a:solidFill>
                <a:effectLst/>
              </a:rPr>
              <a:t>                  Children 1-59 Months of Age</a:t>
            </a:r>
            <a:endParaRPr lang="en-ZA" sz="2800" dirty="0">
              <a:solidFill>
                <a:schemeClr val="accent1"/>
              </a:solidFill>
              <a:effectLst/>
            </a:endParaRPr>
          </a:p>
        </p:txBody>
      </p:sp>
    </p:spTree>
    <p:extLst>
      <p:ext uri="{BB962C8B-B14F-4D97-AF65-F5344CB8AC3E}">
        <p14:creationId xmlns:p14="http://schemas.microsoft.com/office/powerpoint/2010/main" val="3841595598"/>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1892" y="364600"/>
            <a:ext cx="10854020" cy="562074"/>
          </a:xfrm>
        </p:spPr>
        <p:txBody>
          <a:bodyPr>
            <a:noAutofit/>
          </a:bodyPr>
          <a:lstStyle/>
          <a:p>
            <a:r>
              <a:rPr lang="en-ZA" sz="2800" b="1" dirty="0" smtClean="0">
                <a:ln w="12700">
                  <a:noFill/>
                </a:ln>
                <a:solidFill>
                  <a:schemeClr val="accent1"/>
                </a:solidFill>
                <a:effectLst/>
                <a:cs typeface="Arial" panose="020B0604020202020204" pitchFamily="34" charset="0"/>
              </a:rPr>
              <a:t>Preliminary findings </a:t>
            </a:r>
            <a:endParaRPr lang="en-ZA" sz="2800" b="1" dirty="0">
              <a:ln w="12700">
                <a:noFill/>
              </a:ln>
              <a:solidFill>
                <a:schemeClr val="accent1"/>
              </a:solidFill>
              <a:effectLst/>
              <a:cs typeface="Arial" panose="020B0604020202020204" pitchFamily="34" charset="0"/>
            </a:endParaRPr>
          </a:p>
        </p:txBody>
      </p:sp>
      <p:sp>
        <p:nvSpPr>
          <p:cNvPr id="16" name="TextBox 15"/>
          <p:cNvSpPr txBox="1"/>
          <p:nvPr/>
        </p:nvSpPr>
        <p:spPr>
          <a:xfrm>
            <a:off x="1124712" y="1453896"/>
            <a:ext cx="10506456" cy="5909310"/>
          </a:xfrm>
          <a:prstGeom prst="rect">
            <a:avLst/>
          </a:prstGeom>
          <a:noFill/>
        </p:spPr>
        <p:txBody>
          <a:bodyPr wrap="square" rtlCol="0">
            <a:spAutoFit/>
          </a:bodyPr>
          <a:lstStyle/>
          <a:p>
            <a:pPr marL="285750" indent="-285750">
              <a:buFont typeface="Arial" panose="020B0604020202020204" pitchFamily="34" charset="0"/>
              <a:buChar char="•"/>
            </a:pPr>
            <a:r>
              <a:rPr lang="en-ZA" sz="2400" dirty="0" smtClean="0">
                <a:cs typeface="Arial" panose="020B0604020202020204" pitchFamily="34" charset="0"/>
              </a:rPr>
              <a:t>Specific pathogens identified </a:t>
            </a:r>
            <a:r>
              <a:rPr lang="en-ZA" sz="2400" dirty="0">
                <a:cs typeface="Arial" panose="020B0604020202020204" pitchFamily="34" charset="0"/>
              </a:rPr>
              <a:t>in </a:t>
            </a:r>
            <a:r>
              <a:rPr lang="en-ZA" sz="2400" dirty="0" smtClean="0">
                <a:cs typeface="Arial" panose="020B0604020202020204" pitchFamily="34" charset="0"/>
              </a:rPr>
              <a:t>select infection related deaths </a:t>
            </a:r>
            <a:r>
              <a:rPr lang="en-ZA" sz="2400" dirty="0">
                <a:cs typeface="Arial" panose="020B0604020202020204" pitchFamily="34" charset="0"/>
              </a:rPr>
              <a:t>among South Africa </a:t>
            </a:r>
            <a:r>
              <a:rPr lang="en-ZA" sz="2400" dirty="0" smtClean="0">
                <a:cs typeface="Arial" panose="020B0604020202020204" pitchFamily="34" charset="0"/>
              </a:rPr>
              <a:t>children</a:t>
            </a:r>
          </a:p>
          <a:p>
            <a:pPr marL="285750" indent="-285750">
              <a:buFont typeface="Arial" panose="020B0604020202020204" pitchFamily="34" charset="0"/>
              <a:buChar char="•"/>
            </a:pPr>
            <a:r>
              <a:rPr lang="en-ZA" sz="2400" dirty="0" smtClean="0">
                <a:cs typeface="Arial" panose="020B0604020202020204" pitchFamily="34" charset="0"/>
              </a:rPr>
              <a:t>Identified </a:t>
            </a:r>
            <a:r>
              <a:rPr lang="en-ZA" sz="2400" dirty="0" smtClean="0"/>
              <a:t>Co-infections and Co-morbidities </a:t>
            </a:r>
          </a:p>
          <a:p>
            <a:pPr marL="285750" indent="-285750">
              <a:buFont typeface="Arial" panose="020B0604020202020204" pitchFamily="34" charset="0"/>
              <a:buChar char="•"/>
            </a:pPr>
            <a:r>
              <a:rPr lang="en-ZA" sz="2400" dirty="0" smtClean="0"/>
              <a:t>Identified multiple pathogens that contribute to mortality  </a:t>
            </a:r>
          </a:p>
          <a:p>
            <a:pPr marL="285750" indent="-285750">
              <a:buFont typeface="Arial" panose="020B0604020202020204" pitchFamily="34" charset="0"/>
              <a:buChar char="•"/>
            </a:pPr>
            <a:r>
              <a:rPr lang="en-ZA" sz="2400" dirty="0" smtClean="0"/>
              <a:t>Determination of Antibiotic </a:t>
            </a:r>
            <a:r>
              <a:rPr lang="en-ZA" sz="2400" dirty="0"/>
              <a:t>Susceptibility Profile in Neonatal Deaths </a:t>
            </a:r>
            <a:endParaRPr lang="en-ZA" sz="2400" dirty="0" smtClean="0"/>
          </a:p>
          <a:p>
            <a:pPr marL="285750" indent="-285750">
              <a:buFont typeface="Arial" panose="020B0604020202020204" pitchFamily="34" charset="0"/>
              <a:buChar char="•"/>
            </a:pPr>
            <a:r>
              <a:rPr lang="en-ZA" sz="2400" dirty="0" smtClean="0"/>
              <a:t>Identifying underlying maternal conditions that contribute to stillbirths</a:t>
            </a:r>
          </a:p>
          <a:p>
            <a:pPr marL="285750" indent="-285750">
              <a:buFont typeface="Arial" panose="020B0604020202020204" pitchFamily="34" charset="0"/>
              <a:buChar char="•"/>
            </a:pPr>
            <a:r>
              <a:rPr lang="en-ZA" sz="2400" dirty="0" smtClean="0"/>
              <a:t>Understanding of social acceptability for MITS </a:t>
            </a:r>
          </a:p>
          <a:p>
            <a:pPr marL="285750" indent="-285750">
              <a:buFont typeface="Arial" panose="020B0604020202020204" pitchFamily="34" charset="0"/>
              <a:buChar char="•"/>
            </a:pPr>
            <a:r>
              <a:rPr lang="en-ZA" sz="2400" dirty="0" smtClean="0"/>
              <a:t>Further investigations underway with communities and traditional leaders </a:t>
            </a:r>
          </a:p>
          <a:p>
            <a:pPr marL="285750" indent="-285750">
              <a:buFont typeface="Arial" panose="020B0604020202020204" pitchFamily="34" charset="0"/>
              <a:buChar char="•"/>
            </a:pPr>
            <a:endParaRPr lang="en-ZA" sz="2400" dirty="0">
              <a:ln w="12700">
                <a:solidFill>
                  <a:srgbClr val="005878"/>
                </a:solidFill>
              </a:ln>
              <a:solidFill>
                <a:srgbClr val="00425A"/>
              </a:solidFill>
            </a:endParaRPr>
          </a:p>
          <a:p>
            <a:pPr marL="285750" indent="-285750">
              <a:buFont typeface="Arial" panose="020B0604020202020204" pitchFamily="34" charset="0"/>
              <a:buChar char="•"/>
            </a:pPr>
            <a:endParaRPr lang="en-ZA" sz="2400" dirty="0" smtClean="0"/>
          </a:p>
          <a:p>
            <a:pPr marL="285750" indent="-285750">
              <a:buFont typeface="Arial" panose="020B0604020202020204" pitchFamily="34" charset="0"/>
              <a:buChar char="•"/>
            </a:pPr>
            <a:endParaRPr lang="en-ZA" sz="2400" dirty="0" smtClean="0"/>
          </a:p>
          <a:p>
            <a:endParaRPr lang="en-ZA" sz="2400" dirty="0"/>
          </a:p>
          <a:p>
            <a:endParaRPr lang="en-ZA" sz="2400" dirty="0" smtClean="0"/>
          </a:p>
          <a:p>
            <a:pPr marL="285750" indent="-285750">
              <a:buFont typeface="Arial" panose="020B0604020202020204" pitchFamily="34" charset="0"/>
              <a:buChar char="•"/>
            </a:pPr>
            <a:endParaRPr lang="en-ZA" sz="2400" dirty="0" smtClean="0">
              <a:cs typeface="Arial" panose="020B0604020202020204" pitchFamily="34" charset="0"/>
            </a:endParaRPr>
          </a:p>
          <a:p>
            <a:pPr marL="285750" indent="-285750">
              <a:buFont typeface="Arial" panose="020B0604020202020204" pitchFamily="34" charset="0"/>
              <a:buChar char="•"/>
            </a:pPr>
            <a:endParaRPr lang="en-ZA" sz="2400" dirty="0" smtClean="0">
              <a:cs typeface="Arial" panose="020B0604020202020204" pitchFamily="34" charset="0"/>
            </a:endParaRPr>
          </a:p>
          <a:p>
            <a:endParaRPr lang="en-ZA" dirty="0"/>
          </a:p>
        </p:txBody>
      </p:sp>
    </p:spTree>
    <p:extLst>
      <p:ext uri="{BB962C8B-B14F-4D97-AF65-F5344CB8AC3E}">
        <p14:creationId xmlns:p14="http://schemas.microsoft.com/office/powerpoint/2010/main" val="1884113914"/>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ight Triangle 7"/>
          <p:cNvSpPr/>
          <p:nvPr/>
        </p:nvSpPr>
        <p:spPr>
          <a:xfrm>
            <a:off x="1" y="3062"/>
            <a:ext cx="12192000" cy="1153961"/>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rotWithShape="1">
          <a:blip r:embed="rId2">
            <a:alphaModFix amt="20000"/>
            <a:extLst>
              <a:ext uri="{28A0092B-C50C-407E-A947-70E740481C1C}">
                <a14:useLocalDpi xmlns:a14="http://schemas.microsoft.com/office/drawing/2010/main" val="0"/>
              </a:ext>
            </a:extLst>
          </a:blip>
          <a:srcRect l="3224" t="11315" r="16847" b="72020"/>
          <a:stretch/>
        </p:blipFill>
        <p:spPr>
          <a:xfrm>
            <a:off x="1" y="3062"/>
            <a:ext cx="12192000" cy="1175659"/>
          </a:xfrm>
          <a:prstGeom prst="rect">
            <a:avLst/>
          </a:prstGeom>
        </p:spPr>
      </p:pic>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t="43551" r="40439"/>
          <a:stretch/>
        </p:blipFill>
        <p:spPr>
          <a:xfrm>
            <a:off x="9410173" y="237348"/>
            <a:ext cx="2598947" cy="707085"/>
          </a:xfrm>
          <a:prstGeom prst="rect">
            <a:avLst/>
          </a:prstGeom>
          <a:effectLst>
            <a:outerShdw blurRad="50800" dist="38100" dir="2700000" algn="tl" rotWithShape="0">
              <a:prstClr val="black">
                <a:alpha val="40000"/>
              </a:prstClr>
            </a:outerShdw>
          </a:effectLst>
        </p:spPr>
      </p:pic>
      <p:sp>
        <p:nvSpPr>
          <p:cNvPr id="13" name="Right Triangle 3"/>
          <p:cNvSpPr/>
          <p:nvPr/>
        </p:nvSpPr>
        <p:spPr>
          <a:xfrm>
            <a:off x="-2229" y="6154057"/>
            <a:ext cx="8253106" cy="703943"/>
          </a:xfrm>
          <a:custGeom>
            <a:avLst/>
            <a:gdLst>
              <a:gd name="connsiteX0" fmla="*/ 0 w 9063677"/>
              <a:gd name="connsiteY0" fmla="*/ 1093722 h 1093722"/>
              <a:gd name="connsiteX1" fmla="*/ 273431 w 9063677"/>
              <a:gd name="connsiteY1" fmla="*/ 0 h 1093722"/>
              <a:gd name="connsiteX2" fmla="*/ 9063677 w 9063677"/>
              <a:gd name="connsiteY2" fmla="*/ 0 h 1093722"/>
              <a:gd name="connsiteX3" fmla="*/ 8790247 w 9063677"/>
              <a:gd name="connsiteY3" fmla="*/ 1093722 h 1093722"/>
              <a:gd name="connsiteX4" fmla="*/ 0 w 9063677"/>
              <a:gd name="connsiteY4" fmla="*/ 1093722 h 1093722"/>
              <a:gd name="connsiteX0" fmla="*/ 16855 w 9080532"/>
              <a:gd name="connsiteY0" fmla="*/ 1093722 h 1093722"/>
              <a:gd name="connsiteX1" fmla="*/ 0 w 9080532"/>
              <a:gd name="connsiteY1" fmla="*/ 29028 h 1093722"/>
              <a:gd name="connsiteX2" fmla="*/ 9080532 w 9080532"/>
              <a:gd name="connsiteY2" fmla="*/ 0 h 1093722"/>
              <a:gd name="connsiteX3" fmla="*/ 8807102 w 9080532"/>
              <a:gd name="connsiteY3" fmla="*/ 1093722 h 1093722"/>
              <a:gd name="connsiteX4" fmla="*/ 16855 w 9080532"/>
              <a:gd name="connsiteY4" fmla="*/ 1093722 h 1093722"/>
              <a:gd name="connsiteX0" fmla="*/ 16855 w 9080532"/>
              <a:gd name="connsiteY0" fmla="*/ 1093722 h 1108236"/>
              <a:gd name="connsiteX1" fmla="*/ 0 w 9080532"/>
              <a:gd name="connsiteY1" fmla="*/ 29028 h 1108236"/>
              <a:gd name="connsiteX2" fmla="*/ 9080532 w 9080532"/>
              <a:gd name="connsiteY2" fmla="*/ 0 h 1108236"/>
              <a:gd name="connsiteX3" fmla="*/ 8821616 w 9080532"/>
              <a:gd name="connsiteY3" fmla="*/ 1108236 h 1108236"/>
              <a:gd name="connsiteX4" fmla="*/ 16855 w 9080532"/>
              <a:gd name="connsiteY4" fmla="*/ 1093722 h 1108236"/>
              <a:gd name="connsiteX0" fmla="*/ 16855 w 9051504"/>
              <a:gd name="connsiteY0" fmla="*/ 1064694 h 1079208"/>
              <a:gd name="connsiteX1" fmla="*/ 0 w 9051504"/>
              <a:gd name="connsiteY1" fmla="*/ 0 h 1079208"/>
              <a:gd name="connsiteX2" fmla="*/ 9051504 w 9051504"/>
              <a:gd name="connsiteY2" fmla="*/ 783772 h 1079208"/>
              <a:gd name="connsiteX3" fmla="*/ 8821616 w 9051504"/>
              <a:gd name="connsiteY3" fmla="*/ 1079208 h 1079208"/>
              <a:gd name="connsiteX4" fmla="*/ 16855 w 9051504"/>
              <a:gd name="connsiteY4" fmla="*/ 1064694 h 1079208"/>
              <a:gd name="connsiteX0" fmla="*/ 16855 w 9153104"/>
              <a:gd name="connsiteY0" fmla="*/ 1064694 h 1079208"/>
              <a:gd name="connsiteX1" fmla="*/ 0 w 9153104"/>
              <a:gd name="connsiteY1" fmla="*/ 0 h 1079208"/>
              <a:gd name="connsiteX2" fmla="*/ 9153104 w 9153104"/>
              <a:gd name="connsiteY2" fmla="*/ 798286 h 1079208"/>
              <a:gd name="connsiteX3" fmla="*/ 8821616 w 9153104"/>
              <a:gd name="connsiteY3" fmla="*/ 1079208 h 1079208"/>
              <a:gd name="connsiteX4" fmla="*/ 16855 w 9153104"/>
              <a:gd name="connsiteY4" fmla="*/ 1064694 h 1079208"/>
              <a:gd name="connsiteX0" fmla="*/ 16855 w 9153104"/>
              <a:gd name="connsiteY0" fmla="*/ 1064694 h 1079208"/>
              <a:gd name="connsiteX1" fmla="*/ 0 w 9153104"/>
              <a:gd name="connsiteY1" fmla="*/ 0 h 1079208"/>
              <a:gd name="connsiteX2" fmla="*/ 9153104 w 9153104"/>
              <a:gd name="connsiteY2" fmla="*/ 798286 h 1079208"/>
              <a:gd name="connsiteX3" fmla="*/ 7936245 w 9153104"/>
              <a:gd name="connsiteY3" fmla="*/ 1079208 h 1079208"/>
              <a:gd name="connsiteX4" fmla="*/ 16855 w 9153104"/>
              <a:gd name="connsiteY4" fmla="*/ 1064694 h 1079208"/>
              <a:gd name="connsiteX0" fmla="*/ 16855 w 8166133"/>
              <a:gd name="connsiteY0" fmla="*/ 1064694 h 1079208"/>
              <a:gd name="connsiteX1" fmla="*/ 0 w 8166133"/>
              <a:gd name="connsiteY1" fmla="*/ 0 h 1079208"/>
              <a:gd name="connsiteX2" fmla="*/ 8166133 w 8166133"/>
              <a:gd name="connsiteY2" fmla="*/ 711201 h 1079208"/>
              <a:gd name="connsiteX3" fmla="*/ 7936245 w 8166133"/>
              <a:gd name="connsiteY3" fmla="*/ 1079208 h 1079208"/>
              <a:gd name="connsiteX4" fmla="*/ 16855 w 8166133"/>
              <a:gd name="connsiteY4" fmla="*/ 1064694 h 1079208"/>
              <a:gd name="connsiteX0" fmla="*/ 16855 w 8166133"/>
              <a:gd name="connsiteY0" fmla="*/ 1064694 h 1079208"/>
              <a:gd name="connsiteX1" fmla="*/ 0 w 8166133"/>
              <a:gd name="connsiteY1" fmla="*/ 0 h 1079208"/>
              <a:gd name="connsiteX2" fmla="*/ 8166133 w 8166133"/>
              <a:gd name="connsiteY2" fmla="*/ 711201 h 1079208"/>
              <a:gd name="connsiteX3" fmla="*/ 6063902 w 8166133"/>
              <a:gd name="connsiteY3" fmla="*/ 1079208 h 1079208"/>
              <a:gd name="connsiteX4" fmla="*/ 16855 w 8166133"/>
              <a:gd name="connsiteY4" fmla="*/ 1064694 h 1079208"/>
              <a:gd name="connsiteX0" fmla="*/ 16855 w 8224190"/>
              <a:gd name="connsiteY0" fmla="*/ 1064694 h 1079208"/>
              <a:gd name="connsiteX1" fmla="*/ 0 w 8224190"/>
              <a:gd name="connsiteY1" fmla="*/ 0 h 1079208"/>
              <a:gd name="connsiteX2" fmla="*/ 8224190 w 8224190"/>
              <a:gd name="connsiteY2" fmla="*/ 711201 h 1079208"/>
              <a:gd name="connsiteX3" fmla="*/ 6063902 w 8224190"/>
              <a:gd name="connsiteY3" fmla="*/ 1079208 h 1079208"/>
              <a:gd name="connsiteX4" fmla="*/ 16855 w 8224190"/>
              <a:gd name="connsiteY4" fmla="*/ 1064694 h 1079208"/>
              <a:gd name="connsiteX0" fmla="*/ 16855 w 8224190"/>
              <a:gd name="connsiteY0" fmla="*/ 1064694 h 1079208"/>
              <a:gd name="connsiteX1" fmla="*/ 0 w 8224190"/>
              <a:gd name="connsiteY1" fmla="*/ 0 h 1079208"/>
              <a:gd name="connsiteX2" fmla="*/ 8224190 w 8224190"/>
              <a:gd name="connsiteY2" fmla="*/ 711201 h 1079208"/>
              <a:gd name="connsiteX3" fmla="*/ 6121959 w 8224190"/>
              <a:gd name="connsiteY3" fmla="*/ 1079208 h 1079208"/>
              <a:gd name="connsiteX4" fmla="*/ 16855 w 8224190"/>
              <a:gd name="connsiteY4" fmla="*/ 1064694 h 1079208"/>
              <a:gd name="connsiteX0" fmla="*/ 16855 w 8267733"/>
              <a:gd name="connsiteY0" fmla="*/ 1064694 h 1079208"/>
              <a:gd name="connsiteX1" fmla="*/ 0 w 8267733"/>
              <a:gd name="connsiteY1" fmla="*/ 0 h 1079208"/>
              <a:gd name="connsiteX2" fmla="*/ 8267733 w 8267733"/>
              <a:gd name="connsiteY2" fmla="*/ 711201 h 1079208"/>
              <a:gd name="connsiteX3" fmla="*/ 6121959 w 8267733"/>
              <a:gd name="connsiteY3" fmla="*/ 1079208 h 1079208"/>
              <a:gd name="connsiteX4" fmla="*/ 16855 w 8267733"/>
              <a:gd name="connsiteY4" fmla="*/ 1064694 h 1079208"/>
              <a:gd name="connsiteX0" fmla="*/ 0 w 8269968"/>
              <a:gd name="connsiteY0" fmla="*/ 1064694 h 1079208"/>
              <a:gd name="connsiteX1" fmla="*/ 2235 w 8269968"/>
              <a:gd name="connsiteY1" fmla="*/ 0 h 1079208"/>
              <a:gd name="connsiteX2" fmla="*/ 8269968 w 8269968"/>
              <a:gd name="connsiteY2" fmla="*/ 711201 h 1079208"/>
              <a:gd name="connsiteX3" fmla="*/ 6124194 w 8269968"/>
              <a:gd name="connsiteY3" fmla="*/ 1079208 h 1079208"/>
              <a:gd name="connsiteX4" fmla="*/ 0 w 8269968"/>
              <a:gd name="connsiteY4" fmla="*/ 1064694 h 1079208"/>
              <a:gd name="connsiteX0" fmla="*/ 0 w 8269968"/>
              <a:gd name="connsiteY0" fmla="*/ 1071996 h 1079208"/>
              <a:gd name="connsiteX1" fmla="*/ 2235 w 8269968"/>
              <a:gd name="connsiteY1" fmla="*/ 0 h 1079208"/>
              <a:gd name="connsiteX2" fmla="*/ 8269968 w 8269968"/>
              <a:gd name="connsiteY2" fmla="*/ 711201 h 1079208"/>
              <a:gd name="connsiteX3" fmla="*/ 6124194 w 8269968"/>
              <a:gd name="connsiteY3" fmla="*/ 1079208 h 1079208"/>
              <a:gd name="connsiteX4" fmla="*/ 0 w 8269968"/>
              <a:gd name="connsiteY4" fmla="*/ 1071996 h 10792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968" h="1079208">
                <a:moveTo>
                  <a:pt x="0" y="1071996"/>
                </a:moveTo>
                <a:lnTo>
                  <a:pt x="2235" y="0"/>
                </a:lnTo>
                <a:lnTo>
                  <a:pt x="8269968" y="711201"/>
                </a:lnTo>
                <a:lnTo>
                  <a:pt x="6124194" y="1079208"/>
                </a:lnTo>
                <a:lnTo>
                  <a:pt x="0" y="1071996"/>
                </a:lnTo>
                <a:close/>
              </a:path>
            </a:pathLst>
          </a:custGeom>
          <a:solidFill>
            <a:srgbClr val="69B245">
              <a:alpha val="3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ight Triangle 5"/>
          <p:cNvSpPr/>
          <p:nvPr/>
        </p:nvSpPr>
        <p:spPr>
          <a:xfrm>
            <a:off x="6096000" y="6154057"/>
            <a:ext cx="6096000" cy="703944"/>
          </a:xfrm>
          <a:custGeom>
            <a:avLst/>
            <a:gdLst>
              <a:gd name="connsiteX0" fmla="*/ 0 w 4949371"/>
              <a:gd name="connsiteY0" fmla="*/ 1083331 h 1083331"/>
              <a:gd name="connsiteX1" fmla="*/ 0 w 4949371"/>
              <a:gd name="connsiteY1" fmla="*/ 0 h 1083331"/>
              <a:gd name="connsiteX2" fmla="*/ 4949371 w 4949371"/>
              <a:gd name="connsiteY2" fmla="*/ 1083331 h 1083331"/>
              <a:gd name="connsiteX3" fmla="*/ 0 w 4949371"/>
              <a:gd name="connsiteY3" fmla="*/ 1083331 h 1083331"/>
              <a:gd name="connsiteX0" fmla="*/ 0 w 4949371"/>
              <a:gd name="connsiteY0" fmla="*/ 1010760 h 1010760"/>
              <a:gd name="connsiteX1" fmla="*/ 4949371 w 4949371"/>
              <a:gd name="connsiteY1" fmla="*/ 0 h 1010760"/>
              <a:gd name="connsiteX2" fmla="*/ 4949371 w 4949371"/>
              <a:gd name="connsiteY2" fmla="*/ 1010760 h 1010760"/>
              <a:gd name="connsiteX3" fmla="*/ 0 w 4949371"/>
              <a:gd name="connsiteY3" fmla="*/ 1010760 h 1010760"/>
              <a:gd name="connsiteX0" fmla="*/ 0 w 4426857"/>
              <a:gd name="connsiteY0" fmla="*/ 618875 h 1010760"/>
              <a:gd name="connsiteX1" fmla="*/ 4426857 w 4426857"/>
              <a:gd name="connsiteY1" fmla="*/ 0 h 1010760"/>
              <a:gd name="connsiteX2" fmla="*/ 4426857 w 4426857"/>
              <a:gd name="connsiteY2" fmla="*/ 1010760 h 1010760"/>
              <a:gd name="connsiteX3" fmla="*/ 0 w 4426857"/>
              <a:gd name="connsiteY3" fmla="*/ 618875 h 1010760"/>
              <a:gd name="connsiteX0" fmla="*/ 0 w 4296229"/>
              <a:gd name="connsiteY0" fmla="*/ 1025275 h 1025275"/>
              <a:gd name="connsiteX1" fmla="*/ 4296229 w 4296229"/>
              <a:gd name="connsiteY1" fmla="*/ 0 h 1025275"/>
              <a:gd name="connsiteX2" fmla="*/ 4296229 w 4296229"/>
              <a:gd name="connsiteY2" fmla="*/ 1010760 h 1025275"/>
              <a:gd name="connsiteX3" fmla="*/ 0 w 4296229"/>
              <a:gd name="connsiteY3" fmla="*/ 1025275 h 1025275"/>
            </a:gdLst>
            <a:ahLst/>
            <a:cxnLst>
              <a:cxn ang="0">
                <a:pos x="connsiteX0" y="connsiteY0"/>
              </a:cxn>
              <a:cxn ang="0">
                <a:pos x="connsiteX1" y="connsiteY1"/>
              </a:cxn>
              <a:cxn ang="0">
                <a:pos x="connsiteX2" y="connsiteY2"/>
              </a:cxn>
              <a:cxn ang="0">
                <a:pos x="connsiteX3" y="connsiteY3"/>
              </a:cxn>
            </a:cxnLst>
            <a:rect l="l" t="t" r="r" b="b"/>
            <a:pathLst>
              <a:path w="4296229" h="1025275">
                <a:moveTo>
                  <a:pt x="0" y="1025275"/>
                </a:moveTo>
                <a:lnTo>
                  <a:pt x="4296229" y="0"/>
                </a:lnTo>
                <a:lnTo>
                  <a:pt x="4296229" y="1010760"/>
                </a:lnTo>
                <a:lnTo>
                  <a:pt x="0" y="1025275"/>
                </a:lnTo>
                <a:close/>
              </a:path>
            </a:pathLst>
          </a:custGeom>
          <a:solidFill>
            <a:srgbClr val="EBAD2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915885" y="1391309"/>
            <a:ext cx="9668256" cy="4454425"/>
          </a:xfrm>
          <a:prstGeom prst="rect">
            <a:avLst/>
          </a:prstGeom>
        </p:spPr>
        <p:txBody>
          <a:bodyPr wrap="square">
            <a:spAutoFit/>
          </a:bodyPr>
          <a:lstStyle/>
          <a:p>
            <a:pPr>
              <a:lnSpc>
                <a:spcPct val="107000"/>
              </a:lnSpc>
              <a:spcAft>
                <a:spcPts val="0"/>
              </a:spcAft>
            </a:pPr>
            <a:r>
              <a:rPr lang="en-ZA" sz="3000" b="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Objectives</a:t>
            </a:r>
          </a:p>
          <a:p>
            <a:pPr>
              <a:lnSpc>
                <a:spcPct val="107000"/>
              </a:lnSpc>
              <a:spcAft>
                <a:spcPts val="0"/>
              </a:spcAft>
            </a:pPr>
            <a:endParaRPr lang="en-ZA" sz="2400" b="1"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ZA" sz="2500" b="1" dirty="0" smtClean="0"/>
              <a:t>CHAMPS Background </a:t>
            </a:r>
          </a:p>
          <a:p>
            <a:pPr marL="457200" indent="-457200">
              <a:buFont typeface="+mj-lt"/>
              <a:buAutoNum type="arabicPeriod"/>
            </a:pPr>
            <a:endParaRPr lang="en-ZA" sz="2500" b="1" dirty="0"/>
          </a:p>
          <a:p>
            <a:pPr marL="457200" indent="-457200">
              <a:buFont typeface="+mj-lt"/>
              <a:buAutoNum type="arabicPeriod"/>
            </a:pPr>
            <a:r>
              <a:rPr lang="en-ZA" sz="2500" b="1" dirty="0" smtClean="0"/>
              <a:t>Under-5 </a:t>
            </a:r>
            <a:r>
              <a:rPr lang="en-ZA" sz="2500" b="1" dirty="0"/>
              <a:t>mortality and stillbirths - cause of death attribution.</a:t>
            </a:r>
          </a:p>
          <a:p>
            <a:pPr marL="457200" indent="-457200">
              <a:buFont typeface="+mj-lt"/>
              <a:buAutoNum type="arabicPeriod"/>
            </a:pPr>
            <a:endParaRPr lang="en-ZA" sz="2500" b="1" dirty="0"/>
          </a:p>
          <a:p>
            <a:pPr marL="457200" indent="-457200">
              <a:buFont typeface="+mj-lt"/>
              <a:buAutoNum type="arabicPeriod"/>
            </a:pPr>
            <a:r>
              <a:rPr lang="en-ZA" sz="2500" b="1" dirty="0">
                <a:solidFill>
                  <a:schemeClr val="accent1"/>
                </a:solidFill>
              </a:rPr>
              <a:t>Validation of minimal invasive tissue sampling (MITS) against complete diagnostic autopsy in stillbirths, neonates and children. </a:t>
            </a:r>
          </a:p>
          <a:p>
            <a:pPr marL="457200" indent="-457200">
              <a:buFont typeface="+mj-lt"/>
              <a:buAutoNum type="arabicPeriod"/>
            </a:pPr>
            <a:endParaRPr lang="en-ZA" sz="2500" b="1" dirty="0">
              <a:solidFill>
                <a:schemeClr val="accent1"/>
              </a:solidFill>
            </a:endParaRPr>
          </a:p>
          <a:p>
            <a:pPr marL="457200" indent="-457200">
              <a:buFont typeface="+mj-lt"/>
              <a:buAutoNum type="arabicPeriod"/>
            </a:pPr>
            <a:r>
              <a:rPr lang="en-ZA" sz="2500" b="1" dirty="0" smtClean="0"/>
              <a:t>Using </a:t>
            </a:r>
            <a:r>
              <a:rPr lang="en-ZA" sz="2500" b="1" dirty="0"/>
              <a:t>MITS </a:t>
            </a:r>
            <a:r>
              <a:rPr lang="en-ZA" sz="2500" b="1" dirty="0" smtClean="0"/>
              <a:t>data for action  </a:t>
            </a:r>
            <a:endParaRPr lang="en-ZA" sz="2500" b="1" dirty="0"/>
          </a:p>
          <a:p>
            <a:pPr>
              <a:lnSpc>
                <a:spcPct val="107000"/>
              </a:lnSpc>
              <a:spcAft>
                <a:spcPts val="0"/>
              </a:spcAft>
            </a:pPr>
            <a:endParaRPr lang="en-ZA"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13091531"/>
      </p:ext>
    </p:extLst>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p:cNvSpPr>
            <a:spLocks noGrp="1"/>
          </p:cNvSpPr>
          <p:nvPr>
            <p:ph type="title"/>
          </p:nvPr>
        </p:nvSpPr>
        <p:spPr>
          <a:xfrm>
            <a:off x="845949" y="205780"/>
            <a:ext cx="10500102" cy="507784"/>
          </a:xfrm>
          <a:noFill/>
          <a:ln>
            <a:noFill/>
          </a:ln>
        </p:spPr>
        <p:txBody>
          <a:bodyPr>
            <a:noAutofit/>
          </a:bodyPr>
          <a:lstStyle/>
          <a:p>
            <a:pPr algn="ctr"/>
            <a:r>
              <a:rPr lang="en-ZA" sz="2800" dirty="0" err="1" smtClean="0">
                <a:solidFill>
                  <a:schemeClr val="accent1"/>
                </a:solidFill>
              </a:rPr>
              <a:t>DECoDE</a:t>
            </a:r>
            <a:r>
              <a:rPr lang="en-ZA" sz="2800" dirty="0" smtClean="0">
                <a:solidFill>
                  <a:schemeClr val="accent1"/>
                </a:solidFill>
              </a:rPr>
              <a:t> Panel Cause </a:t>
            </a:r>
            <a:r>
              <a:rPr lang="en-ZA" sz="2800" dirty="0">
                <a:solidFill>
                  <a:schemeClr val="accent1"/>
                </a:solidFill>
              </a:rPr>
              <a:t>of </a:t>
            </a:r>
            <a:r>
              <a:rPr lang="en-ZA" sz="2800" dirty="0" smtClean="0">
                <a:solidFill>
                  <a:schemeClr val="accent1"/>
                </a:solidFill>
              </a:rPr>
              <a:t>Death Category Attribution</a:t>
            </a:r>
            <a:endParaRPr lang="en-ZA" sz="2800" dirty="0">
              <a:solidFill>
                <a:schemeClr val="accent1"/>
              </a:solidFill>
            </a:endParaRPr>
          </a:p>
        </p:txBody>
      </p:sp>
      <p:graphicFrame>
        <p:nvGraphicFramePr>
          <p:cNvPr id="3" name="Chart 2"/>
          <p:cNvGraphicFramePr/>
          <p:nvPr>
            <p:extLst>
              <p:ext uri="{D42A27DB-BD31-4B8C-83A1-F6EECF244321}">
                <p14:modId xmlns:p14="http://schemas.microsoft.com/office/powerpoint/2010/main" val="3896302448"/>
              </p:ext>
            </p:extLst>
          </p:nvPr>
        </p:nvGraphicFramePr>
        <p:xfrm>
          <a:off x="330952" y="1457357"/>
          <a:ext cx="6480553" cy="474196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p:nvPr>
            <p:extLst>
              <p:ext uri="{D42A27DB-BD31-4B8C-83A1-F6EECF244321}">
                <p14:modId xmlns:p14="http://schemas.microsoft.com/office/powerpoint/2010/main" val="1014568426"/>
              </p:ext>
            </p:extLst>
          </p:nvPr>
        </p:nvGraphicFramePr>
        <p:xfrm>
          <a:off x="5065363" y="1325104"/>
          <a:ext cx="7126637" cy="466498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856041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p:cNvSpPr>
            <a:spLocks noGrp="1"/>
          </p:cNvSpPr>
          <p:nvPr>
            <p:ph type="title"/>
          </p:nvPr>
        </p:nvSpPr>
        <p:spPr>
          <a:xfrm>
            <a:off x="1981200" y="260648"/>
            <a:ext cx="8229600" cy="507784"/>
          </a:xfrm>
        </p:spPr>
        <p:txBody>
          <a:bodyPr>
            <a:noAutofit/>
          </a:bodyPr>
          <a:lstStyle/>
          <a:p>
            <a:pPr algn="ctr"/>
            <a:r>
              <a:rPr lang="en-ZA" sz="2800" dirty="0" smtClean="0"/>
              <a:t>         All Stillbirths Cause </a:t>
            </a:r>
            <a:r>
              <a:rPr lang="en-ZA" sz="2800" dirty="0"/>
              <a:t>of </a:t>
            </a:r>
            <a:r>
              <a:rPr lang="en-ZA" sz="2800" dirty="0" smtClean="0"/>
              <a:t>Death Categories</a:t>
            </a:r>
            <a:endParaRPr lang="en-ZA" sz="3600" dirty="0"/>
          </a:p>
        </p:txBody>
      </p:sp>
      <p:graphicFrame>
        <p:nvGraphicFramePr>
          <p:cNvPr id="3" name="Chart 2"/>
          <p:cNvGraphicFramePr/>
          <p:nvPr>
            <p:extLst>
              <p:ext uri="{D42A27DB-BD31-4B8C-83A1-F6EECF244321}">
                <p14:modId xmlns:p14="http://schemas.microsoft.com/office/powerpoint/2010/main" val="4283327782"/>
              </p:ext>
            </p:extLst>
          </p:nvPr>
        </p:nvGraphicFramePr>
        <p:xfrm>
          <a:off x="733425" y="980728"/>
          <a:ext cx="9539039" cy="5543897"/>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Connector 3"/>
          <p:cNvCxnSpPr/>
          <p:nvPr/>
        </p:nvCxnSpPr>
        <p:spPr>
          <a:xfrm>
            <a:off x="1345936" y="845816"/>
            <a:ext cx="9558441"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7130356"/>
      </p:ext>
    </p:extLst>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ight Triangle 7"/>
          <p:cNvSpPr/>
          <p:nvPr/>
        </p:nvSpPr>
        <p:spPr>
          <a:xfrm>
            <a:off x="1" y="3062"/>
            <a:ext cx="12192000" cy="1153961"/>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rotWithShape="1">
          <a:blip r:embed="rId2">
            <a:alphaModFix amt="20000"/>
            <a:extLst>
              <a:ext uri="{28A0092B-C50C-407E-A947-70E740481C1C}">
                <a14:useLocalDpi xmlns:a14="http://schemas.microsoft.com/office/drawing/2010/main" val="0"/>
              </a:ext>
            </a:extLst>
          </a:blip>
          <a:srcRect l="3224" t="11315" r="16847" b="72020"/>
          <a:stretch/>
        </p:blipFill>
        <p:spPr>
          <a:xfrm>
            <a:off x="1" y="3062"/>
            <a:ext cx="12192000" cy="1175659"/>
          </a:xfrm>
          <a:prstGeom prst="rect">
            <a:avLst/>
          </a:prstGeom>
        </p:spPr>
      </p:pic>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t="43551" r="40439"/>
          <a:stretch/>
        </p:blipFill>
        <p:spPr>
          <a:xfrm>
            <a:off x="9410173" y="237348"/>
            <a:ext cx="2598947" cy="707085"/>
          </a:xfrm>
          <a:prstGeom prst="rect">
            <a:avLst/>
          </a:prstGeom>
          <a:effectLst>
            <a:outerShdw blurRad="50800" dist="38100" dir="2700000" algn="tl" rotWithShape="0">
              <a:prstClr val="black">
                <a:alpha val="40000"/>
              </a:prstClr>
            </a:outerShdw>
          </a:effectLst>
        </p:spPr>
      </p:pic>
      <p:sp>
        <p:nvSpPr>
          <p:cNvPr id="13" name="Right Triangle 3"/>
          <p:cNvSpPr/>
          <p:nvPr/>
        </p:nvSpPr>
        <p:spPr>
          <a:xfrm>
            <a:off x="-2229" y="6154057"/>
            <a:ext cx="8253106" cy="703943"/>
          </a:xfrm>
          <a:custGeom>
            <a:avLst/>
            <a:gdLst>
              <a:gd name="connsiteX0" fmla="*/ 0 w 9063677"/>
              <a:gd name="connsiteY0" fmla="*/ 1093722 h 1093722"/>
              <a:gd name="connsiteX1" fmla="*/ 273431 w 9063677"/>
              <a:gd name="connsiteY1" fmla="*/ 0 h 1093722"/>
              <a:gd name="connsiteX2" fmla="*/ 9063677 w 9063677"/>
              <a:gd name="connsiteY2" fmla="*/ 0 h 1093722"/>
              <a:gd name="connsiteX3" fmla="*/ 8790247 w 9063677"/>
              <a:gd name="connsiteY3" fmla="*/ 1093722 h 1093722"/>
              <a:gd name="connsiteX4" fmla="*/ 0 w 9063677"/>
              <a:gd name="connsiteY4" fmla="*/ 1093722 h 1093722"/>
              <a:gd name="connsiteX0" fmla="*/ 16855 w 9080532"/>
              <a:gd name="connsiteY0" fmla="*/ 1093722 h 1093722"/>
              <a:gd name="connsiteX1" fmla="*/ 0 w 9080532"/>
              <a:gd name="connsiteY1" fmla="*/ 29028 h 1093722"/>
              <a:gd name="connsiteX2" fmla="*/ 9080532 w 9080532"/>
              <a:gd name="connsiteY2" fmla="*/ 0 h 1093722"/>
              <a:gd name="connsiteX3" fmla="*/ 8807102 w 9080532"/>
              <a:gd name="connsiteY3" fmla="*/ 1093722 h 1093722"/>
              <a:gd name="connsiteX4" fmla="*/ 16855 w 9080532"/>
              <a:gd name="connsiteY4" fmla="*/ 1093722 h 1093722"/>
              <a:gd name="connsiteX0" fmla="*/ 16855 w 9080532"/>
              <a:gd name="connsiteY0" fmla="*/ 1093722 h 1108236"/>
              <a:gd name="connsiteX1" fmla="*/ 0 w 9080532"/>
              <a:gd name="connsiteY1" fmla="*/ 29028 h 1108236"/>
              <a:gd name="connsiteX2" fmla="*/ 9080532 w 9080532"/>
              <a:gd name="connsiteY2" fmla="*/ 0 h 1108236"/>
              <a:gd name="connsiteX3" fmla="*/ 8821616 w 9080532"/>
              <a:gd name="connsiteY3" fmla="*/ 1108236 h 1108236"/>
              <a:gd name="connsiteX4" fmla="*/ 16855 w 9080532"/>
              <a:gd name="connsiteY4" fmla="*/ 1093722 h 1108236"/>
              <a:gd name="connsiteX0" fmla="*/ 16855 w 9051504"/>
              <a:gd name="connsiteY0" fmla="*/ 1064694 h 1079208"/>
              <a:gd name="connsiteX1" fmla="*/ 0 w 9051504"/>
              <a:gd name="connsiteY1" fmla="*/ 0 h 1079208"/>
              <a:gd name="connsiteX2" fmla="*/ 9051504 w 9051504"/>
              <a:gd name="connsiteY2" fmla="*/ 783772 h 1079208"/>
              <a:gd name="connsiteX3" fmla="*/ 8821616 w 9051504"/>
              <a:gd name="connsiteY3" fmla="*/ 1079208 h 1079208"/>
              <a:gd name="connsiteX4" fmla="*/ 16855 w 9051504"/>
              <a:gd name="connsiteY4" fmla="*/ 1064694 h 1079208"/>
              <a:gd name="connsiteX0" fmla="*/ 16855 w 9153104"/>
              <a:gd name="connsiteY0" fmla="*/ 1064694 h 1079208"/>
              <a:gd name="connsiteX1" fmla="*/ 0 w 9153104"/>
              <a:gd name="connsiteY1" fmla="*/ 0 h 1079208"/>
              <a:gd name="connsiteX2" fmla="*/ 9153104 w 9153104"/>
              <a:gd name="connsiteY2" fmla="*/ 798286 h 1079208"/>
              <a:gd name="connsiteX3" fmla="*/ 8821616 w 9153104"/>
              <a:gd name="connsiteY3" fmla="*/ 1079208 h 1079208"/>
              <a:gd name="connsiteX4" fmla="*/ 16855 w 9153104"/>
              <a:gd name="connsiteY4" fmla="*/ 1064694 h 1079208"/>
              <a:gd name="connsiteX0" fmla="*/ 16855 w 9153104"/>
              <a:gd name="connsiteY0" fmla="*/ 1064694 h 1079208"/>
              <a:gd name="connsiteX1" fmla="*/ 0 w 9153104"/>
              <a:gd name="connsiteY1" fmla="*/ 0 h 1079208"/>
              <a:gd name="connsiteX2" fmla="*/ 9153104 w 9153104"/>
              <a:gd name="connsiteY2" fmla="*/ 798286 h 1079208"/>
              <a:gd name="connsiteX3" fmla="*/ 7936245 w 9153104"/>
              <a:gd name="connsiteY3" fmla="*/ 1079208 h 1079208"/>
              <a:gd name="connsiteX4" fmla="*/ 16855 w 9153104"/>
              <a:gd name="connsiteY4" fmla="*/ 1064694 h 1079208"/>
              <a:gd name="connsiteX0" fmla="*/ 16855 w 8166133"/>
              <a:gd name="connsiteY0" fmla="*/ 1064694 h 1079208"/>
              <a:gd name="connsiteX1" fmla="*/ 0 w 8166133"/>
              <a:gd name="connsiteY1" fmla="*/ 0 h 1079208"/>
              <a:gd name="connsiteX2" fmla="*/ 8166133 w 8166133"/>
              <a:gd name="connsiteY2" fmla="*/ 711201 h 1079208"/>
              <a:gd name="connsiteX3" fmla="*/ 7936245 w 8166133"/>
              <a:gd name="connsiteY3" fmla="*/ 1079208 h 1079208"/>
              <a:gd name="connsiteX4" fmla="*/ 16855 w 8166133"/>
              <a:gd name="connsiteY4" fmla="*/ 1064694 h 1079208"/>
              <a:gd name="connsiteX0" fmla="*/ 16855 w 8166133"/>
              <a:gd name="connsiteY0" fmla="*/ 1064694 h 1079208"/>
              <a:gd name="connsiteX1" fmla="*/ 0 w 8166133"/>
              <a:gd name="connsiteY1" fmla="*/ 0 h 1079208"/>
              <a:gd name="connsiteX2" fmla="*/ 8166133 w 8166133"/>
              <a:gd name="connsiteY2" fmla="*/ 711201 h 1079208"/>
              <a:gd name="connsiteX3" fmla="*/ 6063902 w 8166133"/>
              <a:gd name="connsiteY3" fmla="*/ 1079208 h 1079208"/>
              <a:gd name="connsiteX4" fmla="*/ 16855 w 8166133"/>
              <a:gd name="connsiteY4" fmla="*/ 1064694 h 1079208"/>
              <a:gd name="connsiteX0" fmla="*/ 16855 w 8224190"/>
              <a:gd name="connsiteY0" fmla="*/ 1064694 h 1079208"/>
              <a:gd name="connsiteX1" fmla="*/ 0 w 8224190"/>
              <a:gd name="connsiteY1" fmla="*/ 0 h 1079208"/>
              <a:gd name="connsiteX2" fmla="*/ 8224190 w 8224190"/>
              <a:gd name="connsiteY2" fmla="*/ 711201 h 1079208"/>
              <a:gd name="connsiteX3" fmla="*/ 6063902 w 8224190"/>
              <a:gd name="connsiteY3" fmla="*/ 1079208 h 1079208"/>
              <a:gd name="connsiteX4" fmla="*/ 16855 w 8224190"/>
              <a:gd name="connsiteY4" fmla="*/ 1064694 h 1079208"/>
              <a:gd name="connsiteX0" fmla="*/ 16855 w 8224190"/>
              <a:gd name="connsiteY0" fmla="*/ 1064694 h 1079208"/>
              <a:gd name="connsiteX1" fmla="*/ 0 w 8224190"/>
              <a:gd name="connsiteY1" fmla="*/ 0 h 1079208"/>
              <a:gd name="connsiteX2" fmla="*/ 8224190 w 8224190"/>
              <a:gd name="connsiteY2" fmla="*/ 711201 h 1079208"/>
              <a:gd name="connsiteX3" fmla="*/ 6121959 w 8224190"/>
              <a:gd name="connsiteY3" fmla="*/ 1079208 h 1079208"/>
              <a:gd name="connsiteX4" fmla="*/ 16855 w 8224190"/>
              <a:gd name="connsiteY4" fmla="*/ 1064694 h 1079208"/>
              <a:gd name="connsiteX0" fmla="*/ 16855 w 8267733"/>
              <a:gd name="connsiteY0" fmla="*/ 1064694 h 1079208"/>
              <a:gd name="connsiteX1" fmla="*/ 0 w 8267733"/>
              <a:gd name="connsiteY1" fmla="*/ 0 h 1079208"/>
              <a:gd name="connsiteX2" fmla="*/ 8267733 w 8267733"/>
              <a:gd name="connsiteY2" fmla="*/ 711201 h 1079208"/>
              <a:gd name="connsiteX3" fmla="*/ 6121959 w 8267733"/>
              <a:gd name="connsiteY3" fmla="*/ 1079208 h 1079208"/>
              <a:gd name="connsiteX4" fmla="*/ 16855 w 8267733"/>
              <a:gd name="connsiteY4" fmla="*/ 1064694 h 1079208"/>
              <a:gd name="connsiteX0" fmla="*/ 0 w 8269968"/>
              <a:gd name="connsiteY0" fmla="*/ 1064694 h 1079208"/>
              <a:gd name="connsiteX1" fmla="*/ 2235 w 8269968"/>
              <a:gd name="connsiteY1" fmla="*/ 0 h 1079208"/>
              <a:gd name="connsiteX2" fmla="*/ 8269968 w 8269968"/>
              <a:gd name="connsiteY2" fmla="*/ 711201 h 1079208"/>
              <a:gd name="connsiteX3" fmla="*/ 6124194 w 8269968"/>
              <a:gd name="connsiteY3" fmla="*/ 1079208 h 1079208"/>
              <a:gd name="connsiteX4" fmla="*/ 0 w 8269968"/>
              <a:gd name="connsiteY4" fmla="*/ 1064694 h 1079208"/>
              <a:gd name="connsiteX0" fmla="*/ 0 w 8269968"/>
              <a:gd name="connsiteY0" fmla="*/ 1071996 h 1079208"/>
              <a:gd name="connsiteX1" fmla="*/ 2235 w 8269968"/>
              <a:gd name="connsiteY1" fmla="*/ 0 h 1079208"/>
              <a:gd name="connsiteX2" fmla="*/ 8269968 w 8269968"/>
              <a:gd name="connsiteY2" fmla="*/ 711201 h 1079208"/>
              <a:gd name="connsiteX3" fmla="*/ 6124194 w 8269968"/>
              <a:gd name="connsiteY3" fmla="*/ 1079208 h 1079208"/>
              <a:gd name="connsiteX4" fmla="*/ 0 w 8269968"/>
              <a:gd name="connsiteY4" fmla="*/ 1071996 h 10792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968" h="1079208">
                <a:moveTo>
                  <a:pt x="0" y="1071996"/>
                </a:moveTo>
                <a:lnTo>
                  <a:pt x="2235" y="0"/>
                </a:lnTo>
                <a:lnTo>
                  <a:pt x="8269968" y="711201"/>
                </a:lnTo>
                <a:lnTo>
                  <a:pt x="6124194" y="1079208"/>
                </a:lnTo>
                <a:lnTo>
                  <a:pt x="0" y="1071996"/>
                </a:lnTo>
                <a:close/>
              </a:path>
            </a:pathLst>
          </a:custGeom>
          <a:solidFill>
            <a:srgbClr val="69B245">
              <a:alpha val="3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ight Triangle 5"/>
          <p:cNvSpPr/>
          <p:nvPr/>
        </p:nvSpPr>
        <p:spPr>
          <a:xfrm>
            <a:off x="6096000" y="6154057"/>
            <a:ext cx="6096000" cy="703944"/>
          </a:xfrm>
          <a:custGeom>
            <a:avLst/>
            <a:gdLst>
              <a:gd name="connsiteX0" fmla="*/ 0 w 4949371"/>
              <a:gd name="connsiteY0" fmla="*/ 1083331 h 1083331"/>
              <a:gd name="connsiteX1" fmla="*/ 0 w 4949371"/>
              <a:gd name="connsiteY1" fmla="*/ 0 h 1083331"/>
              <a:gd name="connsiteX2" fmla="*/ 4949371 w 4949371"/>
              <a:gd name="connsiteY2" fmla="*/ 1083331 h 1083331"/>
              <a:gd name="connsiteX3" fmla="*/ 0 w 4949371"/>
              <a:gd name="connsiteY3" fmla="*/ 1083331 h 1083331"/>
              <a:gd name="connsiteX0" fmla="*/ 0 w 4949371"/>
              <a:gd name="connsiteY0" fmla="*/ 1010760 h 1010760"/>
              <a:gd name="connsiteX1" fmla="*/ 4949371 w 4949371"/>
              <a:gd name="connsiteY1" fmla="*/ 0 h 1010760"/>
              <a:gd name="connsiteX2" fmla="*/ 4949371 w 4949371"/>
              <a:gd name="connsiteY2" fmla="*/ 1010760 h 1010760"/>
              <a:gd name="connsiteX3" fmla="*/ 0 w 4949371"/>
              <a:gd name="connsiteY3" fmla="*/ 1010760 h 1010760"/>
              <a:gd name="connsiteX0" fmla="*/ 0 w 4426857"/>
              <a:gd name="connsiteY0" fmla="*/ 618875 h 1010760"/>
              <a:gd name="connsiteX1" fmla="*/ 4426857 w 4426857"/>
              <a:gd name="connsiteY1" fmla="*/ 0 h 1010760"/>
              <a:gd name="connsiteX2" fmla="*/ 4426857 w 4426857"/>
              <a:gd name="connsiteY2" fmla="*/ 1010760 h 1010760"/>
              <a:gd name="connsiteX3" fmla="*/ 0 w 4426857"/>
              <a:gd name="connsiteY3" fmla="*/ 618875 h 1010760"/>
              <a:gd name="connsiteX0" fmla="*/ 0 w 4296229"/>
              <a:gd name="connsiteY0" fmla="*/ 1025275 h 1025275"/>
              <a:gd name="connsiteX1" fmla="*/ 4296229 w 4296229"/>
              <a:gd name="connsiteY1" fmla="*/ 0 h 1025275"/>
              <a:gd name="connsiteX2" fmla="*/ 4296229 w 4296229"/>
              <a:gd name="connsiteY2" fmla="*/ 1010760 h 1025275"/>
              <a:gd name="connsiteX3" fmla="*/ 0 w 4296229"/>
              <a:gd name="connsiteY3" fmla="*/ 1025275 h 1025275"/>
            </a:gdLst>
            <a:ahLst/>
            <a:cxnLst>
              <a:cxn ang="0">
                <a:pos x="connsiteX0" y="connsiteY0"/>
              </a:cxn>
              <a:cxn ang="0">
                <a:pos x="connsiteX1" y="connsiteY1"/>
              </a:cxn>
              <a:cxn ang="0">
                <a:pos x="connsiteX2" y="connsiteY2"/>
              </a:cxn>
              <a:cxn ang="0">
                <a:pos x="connsiteX3" y="connsiteY3"/>
              </a:cxn>
            </a:cxnLst>
            <a:rect l="l" t="t" r="r" b="b"/>
            <a:pathLst>
              <a:path w="4296229" h="1025275">
                <a:moveTo>
                  <a:pt x="0" y="1025275"/>
                </a:moveTo>
                <a:lnTo>
                  <a:pt x="4296229" y="0"/>
                </a:lnTo>
                <a:lnTo>
                  <a:pt x="4296229" y="1010760"/>
                </a:lnTo>
                <a:lnTo>
                  <a:pt x="0" y="1025275"/>
                </a:lnTo>
                <a:close/>
              </a:path>
            </a:pathLst>
          </a:custGeom>
          <a:solidFill>
            <a:srgbClr val="EBAD2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915885" y="1391309"/>
            <a:ext cx="9668256" cy="4454425"/>
          </a:xfrm>
          <a:prstGeom prst="rect">
            <a:avLst/>
          </a:prstGeom>
        </p:spPr>
        <p:txBody>
          <a:bodyPr wrap="square">
            <a:spAutoFit/>
          </a:bodyPr>
          <a:lstStyle/>
          <a:p>
            <a:pPr>
              <a:lnSpc>
                <a:spcPct val="107000"/>
              </a:lnSpc>
              <a:spcAft>
                <a:spcPts val="0"/>
              </a:spcAft>
            </a:pPr>
            <a:r>
              <a:rPr lang="en-ZA" sz="3000" b="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Objectives</a:t>
            </a:r>
          </a:p>
          <a:p>
            <a:pPr>
              <a:lnSpc>
                <a:spcPct val="107000"/>
              </a:lnSpc>
              <a:spcAft>
                <a:spcPts val="0"/>
              </a:spcAft>
            </a:pPr>
            <a:endParaRPr lang="en-ZA" sz="2400" b="1"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ZA" sz="2500" b="1" dirty="0" smtClean="0">
                <a:solidFill>
                  <a:schemeClr val="bg1">
                    <a:lumMod val="75000"/>
                  </a:schemeClr>
                </a:solidFill>
              </a:rPr>
              <a:t>CHAMPS Background </a:t>
            </a:r>
          </a:p>
          <a:p>
            <a:pPr marL="457200" indent="-457200">
              <a:buFont typeface="+mj-lt"/>
              <a:buAutoNum type="arabicPeriod"/>
            </a:pPr>
            <a:endParaRPr lang="en-ZA" sz="2500" b="1" dirty="0">
              <a:solidFill>
                <a:schemeClr val="bg1">
                  <a:lumMod val="75000"/>
                </a:schemeClr>
              </a:solidFill>
            </a:endParaRPr>
          </a:p>
          <a:p>
            <a:pPr marL="457200" indent="-457200">
              <a:buFont typeface="+mj-lt"/>
              <a:buAutoNum type="arabicPeriod"/>
            </a:pPr>
            <a:r>
              <a:rPr lang="en-ZA" sz="2500" b="1" dirty="0" smtClean="0">
                <a:solidFill>
                  <a:schemeClr val="bg1">
                    <a:lumMod val="75000"/>
                  </a:schemeClr>
                </a:solidFill>
              </a:rPr>
              <a:t>Under-5 </a:t>
            </a:r>
            <a:r>
              <a:rPr lang="en-ZA" sz="2500" b="1" dirty="0">
                <a:solidFill>
                  <a:schemeClr val="bg1">
                    <a:lumMod val="75000"/>
                  </a:schemeClr>
                </a:solidFill>
              </a:rPr>
              <a:t>mortality and stillbirths - cause of death attribution.</a:t>
            </a:r>
          </a:p>
          <a:p>
            <a:pPr marL="457200" indent="-457200">
              <a:buFont typeface="+mj-lt"/>
              <a:buAutoNum type="arabicPeriod"/>
            </a:pPr>
            <a:endParaRPr lang="en-ZA" sz="2500" b="1" dirty="0">
              <a:solidFill>
                <a:schemeClr val="bg1">
                  <a:lumMod val="75000"/>
                </a:schemeClr>
              </a:solidFill>
            </a:endParaRPr>
          </a:p>
          <a:p>
            <a:pPr marL="457200" indent="-457200">
              <a:buFont typeface="+mj-lt"/>
              <a:buAutoNum type="arabicPeriod"/>
            </a:pPr>
            <a:r>
              <a:rPr lang="en-ZA" sz="2500" b="1" dirty="0">
                <a:solidFill>
                  <a:schemeClr val="bg1">
                    <a:lumMod val="75000"/>
                  </a:schemeClr>
                </a:solidFill>
              </a:rPr>
              <a:t>Validation of minimal invasive tissue sampling (MITS) against complete diagnostic autopsy in stillbirths, neonates and children. </a:t>
            </a:r>
          </a:p>
          <a:p>
            <a:pPr marL="457200" indent="-457200">
              <a:buFont typeface="+mj-lt"/>
              <a:buAutoNum type="arabicPeriod"/>
            </a:pPr>
            <a:endParaRPr lang="en-ZA" sz="2500" b="1" dirty="0">
              <a:solidFill>
                <a:schemeClr val="bg1">
                  <a:lumMod val="75000"/>
                </a:schemeClr>
              </a:solidFill>
            </a:endParaRPr>
          </a:p>
          <a:p>
            <a:pPr marL="457200" indent="-457200">
              <a:buFont typeface="+mj-lt"/>
              <a:buAutoNum type="arabicPeriod"/>
            </a:pPr>
            <a:r>
              <a:rPr lang="en-ZA" sz="2500" b="1" dirty="0" smtClean="0">
                <a:solidFill>
                  <a:schemeClr val="accent1"/>
                </a:solidFill>
              </a:rPr>
              <a:t>Using </a:t>
            </a:r>
            <a:r>
              <a:rPr lang="en-ZA" sz="2500" b="1" dirty="0">
                <a:solidFill>
                  <a:schemeClr val="accent1"/>
                </a:solidFill>
              </a:rPr>
              <a:t>MITS </a:t>
            </a:r>
            <a:r>
              <a:rPr lang="en-ZA" sz="2500" b="1" dirty="0" smtClean="0">
                <a:solidFill>
                  <a:schemeClr val="accent1"/>
                </a:solidFill>
              </a:rPr>
              <a:t>data for action  </a:t>
            </a:r>
            <a:endParaRPr lang="en-ZA" sz="2500" b="1" dirty="0">
              <a:solidFill>
                <a:schemeClr val="accent1"/>
              </a:solidFill>
            </a:endParaRPr>
          </a:p>
          <a:p>
            <a:pPr>
              <a:lnSpc>
                <a:spcPct val="107000"/>
              </a:lnSpc>
              <a:spcAft>
                <a:spcPts val="0"/>
              </a:spcAft>
            </a:pPr>
            <a:endParaRPr lang="en-ZA"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0391756"/>
      </p:ext>
    </p:extLst>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4712" y="212605"/>
            <a:ext cx="7551618" cy="523220"/>
          </a:xfrm>
          <a:prstGeom prst="rect">
            <a:avLst/>
          </a:prstGeom>
        </p:spPr>
        <p:txBody>
          <a:bodyPr wrap="none">
            <a:spAutoFit/>
          </a:bodyPr>
          <a:lstStyle/>
          <a:p>
            <a:pPr algn="ctr"/>
            <a:r>
              <a:rPr lang="en-US" sz="2800" b="1" dirty="0" smtClean="0">
                <a:solidFill>
                  <a:schemeClr val="accent1"/>
                </a:solidFill>
              </a:rPr>
              <a:t>Using CHAMPS Data:  Examples of Data </a:t>
            </a:r>
            <a:r>
              <a:rPr lang="en-US" sz="2800" b="1" dirty="0">
                <a:solidFill>
                  <a:schemeClr val="accent1"/>
                </a:solidFill>
              </a:rPr>
              <a:t>to Action</a:t>
            </a:r>
          </a:p>
        </p:txBody>
      </p:sp>
      <p:pic>
        <p:nvPicPr>
          <p:cNvPr id="3" name="Picture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71810" y="1329058"/>
            <a:ext cx="759515" cy="759515"/>
          </a:xfrm>
          <a:prstGeom prst="rect">
            <a:avLst/>
          </a:prstGeom>
        </p:spPr>
      </p:pic>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5865" y="3414046"/>
            <a:ext cx="1391404" cy="1391404"/>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816476" y="5320810"/>
            <a:ext cx="1257300" cy="1257300"/>
          </a:xfrm>
          <a:prstGeom prst="rect">
            <a:avLst/>
          </a:prstGeom>
        </p:spPr>
      </p:pic>
      <p:sp>
        <p:nvSpPr>
          <p:cNvPr id="7" name="TextBox 6"/>
          <p:cNvSpPr txBox="1"/>
          <p:nvPr/>
        </p:nvSpPr>
        <p:spPr>
          <a:xfrm>
            <a:off x="2416228" y="1486341"/>
            <a:ext cx="2101249" cy="369332"/>
          </a:xfrm>
          <a:prstGeom prst="rect">
            <a:avLst/>
          </a:prstGeom>
          <a:noFill/>
        </p:spPr>
        <p:txBody>
          <a:bodyPr wrap="square" lIns="0" tIns="0" rIns="0" bIns="0" rtlCol="0">
            <a:spAutoFit/>
          </a:bodyPr>
          <a:lstStyle/>
          <a:p>
            <a:pPr algn="ctr">
              <a:spcBef>
                <a:spcPts val="600"/>
              </a:spcBef>
              <a:buSzPct val="100000"/>
            </a:pPr>
            <a:r>
              <a:rPr lang="en-US" sz="2400" b="1" dirty="0" smtClean="0">
                <a:solidFill>
                  <a:srgbClr val="006C76"/>
                </a:solidFill>
              </a:rPr>
              <a:t>Local</a:t>
            </a:r>
          </a:p>
        </p:txBody>
      </p:sp>
      <p:sp>
        <p:nvSpPr>
          <p:cNvPr id="8" name="TextBox 7"/>
          <p:cNvSpPr txBox="1"/>
          <p:nvPr/>
        </p:nvSpPr>
        <p:spPr>
          <a:xfrm>
            <a:off x="2416228" y="3531329"/>
            <a:ext cx="2101249" cy="369332"/>
          </a:xfrm>
          <a:prstGeom prst="rect">
            <a:avLst/>
          </a:prstGeom>
          <a:noFill/>
        </p:spPr>
        <p:txBody>
          <a:bodyPr wrap="square" lIns="0" tIns="0" rIns="0" bIns="0" rtlCol="0">
            <a:spAutoFit/>
          </a:bodyPr>
          <a:lstStyle/>
          <a:p>
            <a:pPr algn="ctr">
              <a:spcBef>
                <a:spcPts val="600"/>
              </a:spcBef>
              <a:buSzPct val="100000"/>
            </a:pPr>
            <a:r>
              <a:rPr lang="en-US" sz="2400" b="1" dirty="0" smtClean="0">
                <a:solidFill>
                  <a:srgbClr val="006C76"/>
                </a:solidFill>
              </a:rPr>
              <a:t>Nationa</a:t>
            </a:r>
            <a:r>
              <a:rPr lang="en-US" sz="2400" b="1" dirty="0">
                <a:solidFill>
                  <a:srgbClr val="006C76"/>
                </a:solidFill>
              </a:rPr>
              <a:t>l</a:t>
            </a:r>
            <a:endParaRPr lang="en-US" sz="2400" b="1" dirty="0" smtClean="0">
              <a:solidFill>
                <a:srgbClr val="006C76"/>
              </a:solidFill>
            </a:endParaRPr>
          </a:p>
        </p:txBody>
      </p:sp>
      <p:sp>
        <p:nvSpPr>
          <p:cNvPr id="9" name="TextBox 8"/>
          <p:cNvSpPr txBox="1"/>
          <p:nvPr/>
        </p:nvSpPr>
        <p:spPr>
          <a:xfrm>
            <a:off x="2324712" y="5764794"/>
            <a:ext cx="2101249" cy="369332"/>
          </a:xfrm>
          <a:prstGeom prst="rect">
            <a:avLst/>
          </a:prstGeom>
          <a:noFill/>
        </p:spPr>
        <p:txBody>
          <a:bodyPr wrap="square" lIns="0" tIns="0" rIns="0" bIns="0" rtlCol="0">
            <a:spAutoFit/>
          </a:bodyPr>
          <a:lstStyle/>
          <a:p>
            <a:pPr algn="ctr">
              <a:spcBef>
                <a:spcPts val="600"/>
              </a:spcBef>
              <a:buSzPct val="100000"/>
            </a:pPr>
            <a:r>
              <a:rPr lang="en-US" sz="2400" b="1" dirty="0" smtClean="0">
                <a:solidFill>
                  <a:srgbClr val="006C76"/>
                </a:solidFill>
              </a:rPr>
              <a:t>International</a:t>
            </a:r>
          </a:p>
        </p:txBody>
      </p:sp>
      <p:sp>
        <p:nvSpPr>
          <p:cNvPr id="10" name="TextBox 9"/>
          <p:cNvSpPr txBox="1"/>
          <p:nvPr/>
        </p:nvSpPr>
        <p:spPr>
          <a:xfrm>
            <a:off x="5202381" y="921056"/>
            <a:ext cx="6858000" cy="2492990"/>
          </a:xfrm>
          <a:prstGeom prst="rect">
            <a:avLst/>
          </a:prstGeom>
          <a:noFill/>
        </p:spPr>
        <p:txBody>
          <a:bodyPr wrap="square" lIns="0" tIns="0" rIns="0" bIns="0" rtlCol="0">
            <a:spAutoFit/>
          </a:bodyPr>
          <a:lstStyle/>
          <a:p>
            <a:pPr marL="203200" indent="-203200">
              <a:spcBef>
                <a:spcPts val="600"/>
              </a:spcBef>
              <a:buSzPct val="100000"/>
              <a:buFont typeface="Arial"/>
              <a:buChar char="•"/>
            </a:pPr>
            <a:r>
              <a:rPr lang="en-US" sz="1600" dirty="0" smtClean="0">
                <a:solidFill>
                  <a:srgbClr val="313131"/>
                </a:solidFill>
              </a:rPr>
              <a:t>Reporting pertinent results to families</a:t>
            </a:r>
          </a:p>
          <a:p>
            <a:pPr marL="203200" indent="-203200">
              <a:spcBef>
                <a:spcPts val="600"/>
              </a:spcBef>
              <a:buSzPct val="100000"/>
              <a:buFont typeface="Arial"/>
              <a:buChar char="•"/>
            </a:pPr>
            <a:r>
              <a:rPr lang="en-US" sz="1600" dirty="0" smtClean="0">
                <a:solidFill>
                  <a:srgbClr val="313131"/>
                </a:solidFill>
              </a:rPr>
              <a:t>Family HIV testing and referral to care</a:t>
            </a:r>
          </a:p>
          <a:p>
            <a:pPr marL="203200" indent="-203200">
              <a:spcBef>
                <a:spcPts val="600"/>
              </a:spcBef>
              <a:buSzPct val="100000"/>
              <a:buFont typeface="Arial"/>
              <a:buChar char="•"/>
            </a:pPr>
            <a:r>
              <a:rPr lang="en-US" sz="1600" dirty="0">
                <a:solidFill>
                  <a:srgbClr val="313131"/>
                </a:solidFill>
              </a:rPr>
              <a:t>Reporting aggregate findings to communities </a:t>
            </a:r>
            <a:endParaRPr lang="en-US" sz="1600" dirty="0" smtClean="0">
              <a:solidFill>
                <a:srgbClr val="313131"/>
              </a:solidFill>
            </a:endParaRPr>
          </a:p>
          <a:p>
            <a:pPr marL="203200" indent="-203200">
              <a:spcBef>
                <a:spcPts val="600"/>
              </a:spcBef>
              <a:buSzPct val="100000"/>
              <a:buFont typeface="Arial"/>
              <a:buChar char="•"/>
            </a:pPr>
            <a:r>
              <a:rPr lang="en-US" sz="1600" dirty="0" smtClean="0">
                <a:solidFill>
                  <a:srgbClr val="313131"/>
                </a:solidFill>
              </a:rPr>
              <a:t>Investigating possible outbreaks</a:t>
            </a:r>
          </a:p>
          <a:p>
            <a:pPr marL="203200" indent="-203200">
              <a:spcBef>
                <a:spcPts val="600"/>
              </a:spcBef>
              <a:buSzPct val="100000"/>
              <a:buFont typeface="Arial"/>
              <a:buChar char="•"/>
            </a:pPr>
            <a:r>
              <a:rPr lang="en-US" sz="1600" dirty="0" smtClean="0">
                <a:solidFill>
                  <a:srgbClr val="313131"/>
                </a:solidFill>
              </a:rPr>
              <a:t>Presenting findings during hospital mortality reviews, </a:t>
            </a:r>
            <a:r>
              <a:rPr lang="en-ZA" sz="1600" dirty="0">
                <a:solidFill>
                  <a:schemeClr val="bg2"/>
                </a:solidFill>
              </a:rPr>
              <a:t>Ministerial committee on child morbidity and mortality</a:t>
            </a:r>
            <a:endParaRPr lang="en-US" sz="1600" dirty="0" smtClean="0">
              <a:solidFill>
                <a:schemeClr val="bg2"/>
              </a:solidFill>
            </a:endParaRPr>
          </a:p>
          <a:p>
            <a:pPr marL="203200" indent="-203200">
              <a:spcBef>
                <a:spcPts val="600"/>
              </a:spcBef>
              <a:buSzPct val="100000"/>
              <a:buFont typeface="Arial"/>
              <a:buChar char="•"/>
            </a:pPr>
            <a:r>
              <a:rPr lang="en-US" sz="1600" dirty="0" smtClean="0">
                <a:solidFill>
                  <a:schemeClr val="bg2"/>
                </a:solidFill>
              </a:rPr>
              <a:t>Implementing strategies to reduce nosocomial infections</a:t>
            </a:r>
          </a:p>
          <a:p>
            <a:pPr marL="203200" indent="-203200">
              <a:spcBef>
                <a:spcPts val="600"/>
              </a:spcBef>
              <a:buSzPct val="100000"/>
              <a:buFont typeface="Arial"/>
              <a:buChar char="•"/>
            </a:pPr>
            <a:r>
              <a:rPr lang="en-US" sz="1600" dirty="0" smtClean="0">
                <a:solidFill>
                  <a:srgbClr val="313131"/>
                </a:solidFill>
              </a:rPr>
              <a:t>Training on death certificate completion </a:t>
            </a:r>
          </a:p>
        </p:txBody>
      </p:sp>
      <p:sp>
        <p:nvSpPr>
          <p:cNvPr id="12" name="TextBox 11"/>
          <p:cNvSpPr txBox="1"/>
          <p:nvPr/>
        </p:nvSpPr>
        <p:spPr>
          <a:xfrm>
            <a:off x="5202381" y="3715995"/>
            <a:ext cx="6858000" cy="892552"/>
          </a:xfrm>
          <a:prstGeom prst="rect">
            <a:avLst/>
          </a:prstGeom>
          <a:noFill/>
        </p:spPr>
        <p:txBody>
          <a:bodyPr wrap="square" lIns="0" tIns="0" rIns="0" bIns="0" rtlCol="0">
            <a:spAutoFit/>
          </a:bodyPr>
          <a:lstStyle/>
          <a:p>
            <a:pPr marL="203200" indent="-203200">
              <a:spcBef>
                <a:spcPts val="600"/>
              </a:spcBef>
              <a:buSzPct val="100000"/>
              <a:buFont typeface="Arial"/>
              <a:buChar char="•"/>
            </a:pPr>
            <a:r>
              <a:rPr lang="en-US" sz="1600" dirty="0" smtClean="0">
                <a:solidFill>
                  <a:srgbClr val="313131"/>
                </a:solidFill>
              </a:rPr>
              <a:t>Incorporating CHAMPS surveillance findings in national child mortality reviews</a:t>
            </a:r>
          </a:p>
          <a:p>
            <a:pPr marL="203200" indent="-203200">
              <a:spcBef>
                <a:spcPts val="600"/>
              </a:spcBef>
              <a:buSzPct val="100000"/>
              <a:buFont typeface="Arial"/>
              <a:buChar char="•"/>
            </a:pPr>
            <a:r>
              <a:rPr lang="en-US" sz="1600" dirty="0" smtClean="0">
                <a:solidFill>
                  <a:srgbClr val="313131"/>
                </a:solidFill>
              </a:rPr>
              <a:t>Including pediatric deaths in epidemiologic surveillance bulletins</a:t>
            </a:r>
          </a:p>
          <a:p>
            <a:pPr marL="203200" indent="-203200">
              <a:spcBef>
                <a:spcPts val="600"/>
              </a:spcBef>
              <a:buSzPct val="100000"/>
              <a:buFont typeface="Arial"/>
              <a:buChar char="•"/>
            </a:pPr>
            <a:r>
              <a:rPr lang="en-US" sz="1600" dirty="0" smtClean="0">
                <a:solidFill>
                  <a:srgbClr val="313131"/>
                </a:solidFill>
              </a:rPr>
              <a:t>Analyzing CHAMPS data to inform national vaccination policies</a:t>
            </a:r>
          </a:p>
        </p:txBody>
      </p:sp>
      <p:sp>
        <p:nvSpPr>
          <p:cNvPr id="13" name="TextBox 12"/>
          <p:cNvSpPr txBox="1"/>
          <p:nvPr/>
        </p:nvSpPr>
        <p:spPr>
          <a:xfrm>
            <a:off x="5202381" y="5195407"/>
            <a:ext cx="6858000" cy="1138773"/>
          </a:xfrm>
          <a:prstGeom prst="rect">
            <a:avLst/>
          </a:prstGeom>
          <a:noFill/>
        </p:spPr>
        <p:txBody>
          <a:bodyPr wrap="square" lIns="0" tIns="0" rIns="0" bIns="0" rtlCol="0">
            <a:spAutoFit/>
          </a:bodyPr>
          <a:lstStyle/>
          <a:p>
            <a:pPr marL="203200" indent="-203200">
              <a:spcBef>
                <a:spcPts val="600"/>
              </a:spcBef>
              <a:buSzPct val="100000"/>
              <a:buFont typeface="Arial"/>
              <a:buChar char="•"/>
            </a:pPr>
            <a:r>
              <a:rPr lang="en-US" sz="1600" dirty="0" smtClean="0">
                <a:solidFill>
                  <a:srgbClr val="313131"/>
                </a:solidFill>
              </a:rPr>
              <a:t>Incorporating CHAMPS surveillance findings in international child mortality analyses</a:t>
            </a:r>
          </a:p>
          <a:p>
            <a:pPr marL="203200" indent="-203200">
              <a:spcBef>
                <a:spcPts val="600"/>
              </a:spcBef>
              <a:buSzPct val="100000"/>
              <a:buFont typeface="Arial"/>
              <a:buChar char="•"/>
            </a:pPr>
            <a:r>
              <a:rPr lang="en-US" sz="1600" dirty="0" smtClean="0">
                <a:solidFill>
                  <a:srgbClr val="313131"/>
                </a:solidFill>
              </a:rPr>
              <a:t>Setting international priorities for achieving U5M targets</a:t>
            </a:r>
          </a:p>
          <a:p>
            <a:pPr marL="203200" indent="-203200">
              <a:spcBef>
                <a:spcPts val="600"/>
              </a:spcBef>
              <a:buSzPct val="100000"/>
              <a:buFont typeface="Arial"/>
              <a:buChar char="•"/>
            </a:pPr>
            <a:r>
              <a:rPr lang="en-US" sz="1600" dirty="0" smtClean="0">
                <a:solidFill>
                  <a:srgbClr val="313131"/>
                </a:solidFill>
              </a:rPr>
              <a:t>Planning efforts for vaccine development</a:t>
            </a:r>
          </a:p>
        </p:txBody>
      </p:sp>
    </p:spTree>
    <p:extLst>
      <p:ext uri="{BB962C8B-B14F-4D97-AF65-F5344CB8AC3E}">
        <p14:creationId xmlns:p14="http://schemas.microsoft.com/office/powerpoint/2010/main" val="1836564760"/>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ight Triangle 7"/>
          <p:cNvSpPr/>
          <p:nvPr/>
        </p:nvSpPr>
        <p:spPr>
          <a:xfrm>
            <a:off x="1" y="3062"/>
            <a:ext cx="12192000" cy="1153961"/>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rotWithShape="1">
          <a:blip r:embed="rId2">
            <a:alphaModFix amt="20000"/>
            <a:extLst>
              <a:ext uri="{28A0092B-C50C-407E-A947-70E740481C1C}">
                <a14:useLocalDpi xmlns:a14="http://schemas.microsoft.com/office/drawing/2010/main" val="0"/>
              </a:ext>
            </a:extLst>
          </a:blip>
          <a:srcRect l="3224" t="11315" r="16847" b="72020"/>
          <a:stretch/>
        </p:blipFill>
        <p:spPr>
          <a:xfrm>
            <a:off x="1" y="3062"/>
            <a:ext cx="12192000" cy="1175659"/>
          </a:xfrm>
          <a:prstGeom prst="rect">
            <a:avLst/>
          </a:prstGeom>
        </p:spPr>
      </p:pic>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t="43551" r="40439"/>
          <a:stretch/>
        </p:blipFill>
        <p:spPr>
          <a:xfrm>
            <a:off x="9410173" y="237348"/>
            <a:ext cx="2598947" cy="707085"/>
          </a:xfrm>
          <a:prstGeom prst="rect">
            <a:avLst/>
          </a:prstGeom>
          <a:effectLst>
            <a:outerShdw blurRad="50800" dist="38100" dir="2700000" algn="tl" rotWithShape="0">
              <a:prstClr val="black">
                <a:alpha val="40000"/>
              </a:prstClr>
            </a:outerShdw>
          </a:effectLst>
        </p:spPr>
      </p:pic>
      <p:sp>
        <p:nvSpPr>
          <p:cNvPr id="13" name="Right Triangle 3"/>
          <p:cNvSpPr/>
          <p:nvPr/>
        </p:nvSpPr>
        <p:spPr>
          <a:xfrm>
            <a:off x="-2229" y="6154057"/>
            <a:ext cx="8253106" cy="703943"/>
          </a:xfrm>
          <a:custGeom>
            <a:avLst/>
            <a:gdLst>
              <a:gd name="connsiteX0" fmla="*/ 0 w 9063677"/>
              <a:gd name="connsiteY0" fmla="*/ 1093722 h 1093722"/>
              <a:gd name="connsiteX1" fmla="*/ 273431 w 9063677"/>
              <a:gd name="connsiteY1" fmla="*/ 0 h 1093722"/>
              <a:gd name="connsiteX2" fmla="*/ 9063677 w 9063677"/>
              <a:gd name="connsiteY2" fmla="*/ 0 h 1093722"/>
              <a:gd name="connsiteX3" fmla="*/ 8790247 w 9063677"/>
              <a:gd name="connsiteY3" fmla="*/ 1093722 h 1093722"/>
              <a:gd name="connsiteX4" fmla="*/ 0 w 9063677"/>
              <a:gd name="connsiteY4" fmla="*/ 1093722 h 1093722"/>
              <a:gd name="connsiteX0" fmla="*/ 16855 w 9080532"/>
              <a:gd name="connsiteY0" fmla="*/ 1093722 h 1093722"/>
              <a:gd name="connsiteX1" fmla="*/ 0 w 9080532"/>
              <a:gd name="connsiteY1" fmla="*/ 29028 h 1093722"/>
              <a:gd name="connsiteX2" fmla="*/ 9080532 w 9080532"/>
              <a:gd name="connsiteY2" fmla="*/ 0 h 1093722"/>
              <a:gd name="connsiteX3" fmla="*/ 8807102 w 9080532"/>
              <a:gd name="connsiteY3" fmla="*/ 1093722 h 1093722"/>
              <a:gd name="connsiteX4" fmla="*/ 16855 w 9080532"/>
              <a:gd name="connsiteY4" fmla="*/ 1093722 h 1093722"/>
              <a:gd name="connsiteX0" fmla="*/ 16855 w 9080532"/>
              <a:gd name="connsiteY0" fmla="*/ 1093722 h 1108236"/>
              <a:gd name="connsiteX1" fmla="*/ 0 w 9080532"/>
              <a:gd name="connsiteY1" fmla="*/ 29028 h 1108236"/>
              <a:gd name="connsiteX2" fmla="*/ 9080532 w 9080532"/>
              <a:gd name="connsiteY2" fmla="*/ 0 h 1108236"/>
              <a:gd name="connsiteX3" fmla="*/ 8821616 w 9080532"/>
              <a:gd name="connsiteY3" fmla="*/ 1108236 h 1108236"/>
              <a:gd name="connsiteX4" fmla="*/ 16855 w 9080532"/>
              <a:gd name="connsiteY4" fmla="*/ 1093722 h 1108236"/>
              <a:gd name="connsiteX0" fmla="*/ 16855 w 9051504"/>
              <a:gd name="connsiteY0" fmla="*/ 1064694 h 1079208"/>
              <a:gd name="connsiteX1" fmla="*/ 0 w 9051504"/>
              <a:gd name="connsiteY1" fmla="*/ 0 h 1079208"/>
              <a:gd name="connsiteX2" fmla="*/ 9051504 w 9051504"/>
              <a:gd name="connsiteY2" fmla="*/ 783772 h 1079208"/>
              <a:gd name="connsiteX3" fmla="*/ 8821616 w 9051504"/>
              <a:gd name="connsiteY3" fmla="*/ 1079208 h 1079208"/>
              <a:gd name="connsiteX4" fmla="*/ 16855 w 9051504"/>
              <a:gd name="connsiteY4" fmla="*/ 1064694 h 1079208"/>
              <a:gd name="connsiteX0" fmla="*/ 16855 w 9153104"/>
              <a:gd name="connsiteY0" fmla="*/ 1064694 h 1079208"/>
              <a:gd name="connsiteX1" fmla="*/ 0 w 9153104"/>
              <a:gd name="connsiteY1" fmla="*/ 0 h 1079208"/>
              <a:gd name="connsiteX2" fmla="*/ 9153104 w 9153104"/>
              <a:gd name="connsiteY2" fmla="*/ 798286 h 1079208"/>
              <a:gd name="connsiteX3" fmla="*/ 8821616 w 9153104"/>
              <a:gd name="connsiteY3" fmla="*/ 1079208 h 1079208"/>
              <a:gd name="connsiteX4" fmla="*/ 16855 w 9153104"/>
              <a:gd name="connsiteY4" fmla="*/ 1064694 h 1079208"/>
              <a:gd name="connsiteX0" fmla="*/ 16855 w 9153104"/>
              <a:gd name="connsiteY0" fmla="*/ 1064694 h 1079208"/>
              <a:gd name="connsiteX1" fmla="*/ 0 w 9153104"/>
              <a:gd name="connsiteY1" fmla="*/ 0 h 1079208"/>
              <a:gd name="connsiteX2" fmla="*/ 9153104 w 9153104"/>
              <a:gd name="connsiteY2" fmla="*/ 798286 h 1079208"/>
              <a:gd name="connsiteX3" fmla="*/ 7936245 w 9153104"/>
              <a:gd name="connsiteY3" fmla="*/ 1079208 h 1079208"/>
              <a:gd name="connsiteX4" fmla="*/ 16855 w 9153104"/>
              <a:gd name="connsiteY4" fmla="*/ 1064694 h 1079208"/>
              <a:gd name="connsiteX0" fmla="*/ 16855 w 8166133"/>
              <a:gd name="connsiteY0" fmla="*/ 1064694 h 1079208"/>
              <a:gd name="connsiteX1" fmla="*/ 0 w 8166133"/>
              <a:gd name="connsiteY1" fmla="*/ 0 h 1079208"/>
              <a:gd name="connsiteX2" fmla="*/ 8166133 w 8166133"/>
              <a:gd name="connsiteY2" fmla="*/ 711201 h 1079208"/>
              <a:gd name="connsiteX3" fmla="*/ 7936245 w 8166133"/>
              <a:gd name="connsiteY3" fmla="*/ 1079208 h 1079208"/>
              <a:gd name="connsiteX4" fmla="*/ 16855 w 8166133"/>
              <a:gd name="connsiteY4" fmla="*/ 1064694 h 1079208"/>
              <a:gd name="connsiteX0" fmla="*/ 16855 w 8166133"/>
              <a:gd name="connsiteY0" fmla="*/ 1064694 h 1079208"/>
              <a:gd name="connsiteX1" fmla="*/ 0 w 8166133"/>
              <a:gd name="connsiteY1" fmla="*/ 0 h 1079208"/>
              <a:gd name="connsiteX2" fmla="*/ 8166133 w 8166133"/>
              <a:gd name="connsiteY2" fmla="*/ 711201 h 1079208"/>
              <a:gd name="connsiteX3" fmla="*/ 6063902 w 8166133"/>
              <a:gd name="connsiteY3" fmla="*/ 1079208 h 1079208"/>
              <a:gd name="connsiteX4" fmla="*/ 16855 w 8166133"/>
              <a:gd name="connsiteY4" fmla="*/ 1064694 h 1079208"/>
              <a:gd name="connsiteX0" fmla="*/ 16855 w 8224190"/>
              <a:gd name="connsiteY0" fmla="*/ 1064694 h 1079208"/>
              <a:gd name="connsiteX1" fmla="*/ 0 w 8224190"/>
              <a:gd name="connsiteY1" fmla="*/ 0 h 1079208"/>
              <a:gd name="connsiteX2" fmla="*/ 8224190 w 8224190"/>
              <a:gd name="connsiteY2" fmla="*/ 711201 h 1079208"/>
              <a:gd name="connsiteX3" fmla="*/ 6063902 w 8224190"/>
              <a:gd name="connsiteY3" fmla="*/ 1079208 h 1079208"/>
              <a:gd name="connsiteX4" fmla="*/ 16855 w 8224190"/>
              <a:gd name="connsiteY4" fmla="*/ 1064694 h 1079208"/>
              <a:gd name="connsiteX0" fmla="*/ 16855 w 8224190"/>
              <a:gd name="connsiteY0" fmla="*/ 1064694 h 1079208"/>
              <a:gd name="connsiteX1" fmla="*/ 0 w 8224190"/>
              <a:gd name="connsiteY1" fmla="*/ 0 h 1079208"/>
              <a:gd name="connsiteX2" fmla="*/ 8224190 w 8224190"/>
              <a:gd name="connsiteY2" fmla="*/ 711201 h 1079208"/>
              <a:gd name="connsiteX3" fmla="*/ 6121959 w 8224190"/>
              <a:gd name="connsiteY3" fmla="*/ 1079208 h 1079208"/>
              <a:gd name="connsiteX4" fmla="*/ 16855 w 8224190"/>
              <a:gd name="connsiteY4" fmla="*/ 1064694 h 1079208"/>
              <a:gd name="connsiteX0" fmla="*/ 16855 w 8267733"/>
              <a:gd name="connsiteY0" fmla="*/ 1064694 h 1079208"/>
              <a:gd name="connsiteX1" fmla="*/ 0 w 8267733"/>
              <a:gd name="connsiteY1" fmla="*/ 0 h 1079208"/>
              <a:gd name="connsiteX2" fmla="*/ 8267733 w 8267733"/>
              <a:gd name="connsiteY2" fmla="*/ 711201 h 1079208"/>
              <a:gd name="connsiteX3" fmla="*/ 6121959 w 8267733"/>
              <a:gd name="connsiteY3" fmla="*/ 1079208 h 1079208"/>
              <a:gd name="connsiteX4" fmla="*/ 16855 w 8267733"/>
              <a:gd name="connsiteY4" fmla="*/ 1064694 h 1079208"/>
              <a:gd name="connsiteX0" fmla="*/ 0 w 8269968"/>
              <a:gd name="connsiteY0" fmla="*/ 1064694 h 1079208"/>
              <a:gd name="connsiteX1" fmla="*/ 2235 w 8269968"/>
              <a:gd name="connsiteY1" fmla="*/ 0 h 1079208"/>
              <a:gd name="connsiteX2" fmla="*/ 8269968 w 8269968"/>
              <a:gd name="connsiteY2" fmla="*/ 711201 h 1079208"/>
              <a:gd name="connsiteX3" fmla="*/ 6124194 w 8269968"/>
              <a:gd name="connsiteY3" fmla="*/ 1079208 h 1079208"/>
              <a:gd name="connsiteX4" fmla="*/ 0 w 8269968"/>
              <a:gd name="connsiteY4" fmla="*/ 1064694 h 1079208"/>
              <a:gd name="connsiteX0" fmla="*/ 0 w 8269968"/>
              <a:gd name="connsiteY0" fmla="*/ 1071996 h 1079208"/>
              <a:gd name="connsiteX1" fmla="*/ 2235 w 8269968"/>
              <a:gd name="connsiteY1" fmla="*/ 0 h 1079208"/>
              <a:gd name="connsiteX2" fmla="*/ 8269968 w 8269968"/>
              <a:gd name="connsiteY2" fmla="*/ 711201 h 1079208"/>
              <a:gd name="connsiteX3" fmla="*/ 6124194 w 8269968"/>
              <a:gd name="connsiteY3" fmla="*/ 1079208 h 1079208"/>
              <a:gd name="connsiteX4" fmla="*/ 0 w 8269968"/>
              <a:gd name="connsiteY4" fmla="*/ 1071996 h 10792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968" h="1079208">
                <a:moveTo>
                  <a:pt x="0" y="1071996"/>
                </a:moveTo>
                <a:lnTo>
                  <a:pt x="2235" y="0"/>
                </a:lnTo>
                <a:lnTo>
                  <a:pt x="8269968" y="711201"/>
                </a:lnTo>
                <a:lnTo>
                  <a:pt x="6124194" y="1079208"/>
                </a:lnTo>
                <a:lnTo>
                  <a:pt x="0" y="1071996"/>
                </a:lnTo>
                <a:close/>
              </a:path>
            </a:pathLst>
          </a:custGeom>
          <a:solidFill>
            <a:srgbClr val="69B245">
              <a:alpha val="3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ight Triangle 5"/>
          <p:cNvSpPr/>
          <p:nvPr/>
        </p:nvSpPr>
        <p:spPr>
          <a:xfrm>
            <a:off x="6096000" y="6154057"/>
            <a:ext cx="6096000" cy="703944"/>
          </a:xfrm>
          <a:custGeom>
            <a:avLst/>
            <a:gdLst>
              <a:gd name="connsiteX0" fmla="*/ 0 w 4949371"/>
              <a:gd name="connsiteY0" fmla="*/ 1083331 h 1083331"/>
              <a:gd name="connsiteX1" fmla="*/ 0 w 4949371"/>
              <a:gd name="connsiteY1" fmla="*/ 0 h 1083331"/>
              <a:gd name="connsiteX2" fmla="*/ 4949371 w 4949371"/>
              <a:gd name="connsiteY2" fmla="*/ 1083331 h 1083331"/>
              <a:gd name="connsiteX3" fmla="*/ 0 w 4949371"/>
              <a:gd name="connsiteY3" fmla="*/ 1083331 h 1083331"/>
              <a:gd name="connsiteX0" fmla="*/ 0 w 4949371"/>
              <a:gd name="connsiteY0" fmla="*/ 1010760 h 1010760"/>
              <a:gd name="connsiteX1" fmla="*/ 4949371 w 4949371"/>
              <a:gd name="connsiteY1" fmla="*/ 0 h 1010760"/>
              <a:gd name="connsiteX2" fmla="*/ 4949371 w 4949371"/>
              <a:gd name="connsiteY2" fmla="*/ 1010760 h 1010760"/>
              <a:gd name="connsiteX3" fmla="*/ 0 w 4949371"/>
              <a:gd name="connsiteY3" fmla="*/ 1010760 h 1010760"/>
              <a:gd name="connsiteX0" fmla="*/ 0 w 4426857"/>
              <a:gd name="connsiteY0" fmla="*/ 618875 h 1010760"/>
              <a:gd name="connsiteX1" fmla="*/ 4426857 w 4426857"/>
              <a:gd name="connsiteY1" fmla="*/ 0 h 1010760"/>
              <a:gd name="connsiteX2" fmla="*/ 4426857 w 4426857"/>
              <a:gd name="connsiteY2" fmla="*/ 1010760 h 1010760"/>
              <a:gd name="connsiteX3" fmla="*/ 0 w 4426857"/>
              <a:gd name="connsiteY3" fmla="*/ 618875 h 1010760"/>
              <a:gd name="connsiteX0" fmla="*/ 0 w 4296229"/>
              <a:gd name="connsiteY0" fmla="*/ 1025275 h 1025275"/>
              <a:gd name="connsiteX1" fmla="*/ 4296229 w 4296229"/>
              <a:gd name="connsiteY1" fmla="*/ 0 h 1025275"/>
              <a:gd name="connsiteX2" fmla="*/ 4296229 w 4296229"/>
              <a:gd name="connsiteY2" fmla="*/ 1010760 h 1025275"/>
              <a:gd name="connsiteX3" fmla="*/ 0 w 4296229"/>
              <a:gd name="connsiteY3" fmla="*/ 1025275 h 1025275"/>
            </a:gdLst>
            <a:ahLst/>
            <a:cxnLst>
              <a:cxn ang="0">
                <a:pos x="connsiteX0" y="connsiteY0"/>
              </a:cxn>
              <a:cxn ang="0">
                <a:pos x="connsiteX1" y="connsiteY1"/>
              </a:cxn>
              <a:cxn ang="0">
                <a:pos x="connsiteX2" y="connsiteY2"/>
              </a:cxn>
              <a:cxn ang="0">
                <a:pos x="connsiteX3" y="connsiteY3"/>
              </a:cxn>
            </a:cxnLst>
            <a:rect l="l" t="t" r="r" b="b"/>
            <a:pathLst>
              <a:path w="4296229" h="1025275">
                <a:moveTo>
                  <a:pt x="0" y="1025275"/>
                </a:moveTo>
                <a:lnTo>
                  <a:pt x="4296229" y="0"/>
                </a:lnTo>
                <a:lnTo>
                  <a:pt x="4296229" y="1010760"/>
                </a:lnTo>
                <a:lnTo>
                  <a:pt x="0" y="1025275"/>
                </a:lnTo>
                <a:close/>
              </a:path>
            </a:pathLst>
          </a:custGeom>
          <a:solidFill>
            <a:srgbClr val="EBAD2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889760" y="1391309"/>
            <a:ext cx="9668256" cy="4454425"/>
          </a:xfrm>
          <a:prstGeom prst="rect">
            <a:avLst/>
          </a:prstGeom>
        </p:spPr>
        <p:txBody>
          <a:bodyPr wrap="square">
            <a:spAutoFit/>
          </a:bodyPr>
          <a:lstStyle/>
          <a:p>
            <a:pPr>
              <a:lnSpc>
                <a:spcPct val="107000"/>
              </a:lnSpc>
              <a:spcAft>
                <a:spcPts val="0"/>
              </a:spcAft>
            </a:pPr>
            <a:r>
              <a:rPr lang="en-ZA" sz="3000" b="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Objectives</a:t>
            </a:r>
          </a:p>
          <a:p>
            <a:pPr>
              <a:lnSpc>
                <a:spcPct val="107000"/>
              </a:lnSpc>
              <a:spcAft>
                <a:spcPts val="0"/>
              </a:spcAft>
            </a:pPr>
            <a:endParaRPr lang="en-ZA" sz="2400" b="1"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ZA" sz="2500" b="1" dirty="0" smtClean="0"/>
              <a:t>Background </a:t>
            </a:r>
            <a:r>
              <a:rPr lang="en-ZA" sz="2500" b="1" dirty="0"/>
              <a:t>CHAMPS</a:t>
            </a:r>
            <a:endParaRPr lang="en-ZA" sz="2500" b="1" dirty="0" smtClean="0"/>
          </a:p>
          <a:p>
            <a:pPr marL="457200" indent="-457200">
              <a:buFont typeface="+mj-lt"/>
              <a:buAutoNum type="arabicPeriod"/>
            </a:pPr>
            <a:endParaRPr lang="en-ZA" sz="2500" b="1" dirty="0"/>
          </a:p>
          <a:p>
            <a:pPr marL="457200" indent="-457200">
              <a:buFont typeface="+mj-lt"/>
              <a:buAutoNum type="arabicPeriod"/>
            </a:pPr>
            <a:r>
              <a:rPr lang="en-ZA" sz="2500" b="1" dirty="0" smtClean="0"/>
              <a:t>Under-5 </a:t>
            </a:r>
            <a:r>
              <a:rPr lang="en-ZA" sz="2500" b="1" dirty="0"/>
              <a:t>mortality and stillbirths - cause of death attribution.</a:t>
            </a:r>
          </a:p>
          <a:p>
            <a:pPr marL="457200" indent="-457200">
              <a:buFont typeface="+mj-lt"/>
              <a:buAutoNum type="arabicPeriod"/>
            </a:pPr>
            <a:endParaRPr lang="en-ZA" sz="2500" b="1" dirty="0"/>
          </a:p>
          <a:p>
            <a:pPr marL="457200" indent="-457200">
              <a:buFont typeface="+mj-lt"/>
              <a:buAutoNum type="arabicPeriod"/>
            </a:pPr>
            <a:r>
              <a:rPr lang="en-ZA" sz="2500" b="1" dirty="0"/>
              <a:t>Validation of minimal invasive tissue sampling (MITS) against complete diagnostic autopsy in stillbirths, neonates and children. </a:t>
            </a:r>
          </a:p>
          <a:p>
            <a:pPr marL="457200" indent="-457200">
              <a:buFont typeface="+mj-lt"/>
              <a:buAutoNum type="arabicPeriod"/>
            </a:pPr>
            <a:endParaRPr lang="en-ZA" sz="2500" b="1" dirty="0"/>
          </a:p>
          <a:p>
            <a:pPr marL="457200" indent="-457200">
              <a:buFont typeface="+mj-lt"/>
              <a:buAutoNum type="arabicPeriod"/>
            </a:pPr>
            <a:r>
              <a:rPr lang="en-ZA" sz="2500" b="1" dirty="0" smtClean="0"/>
              <a:t>Using </a:t>
            </a:r>
            <a:r>
              <a:rPr lang="en-ZA" sz="2500" b="1" dirty="0"/>
              <a:t>MITS </a:t>
            </a:r>
            <a:r>
              <a:rPr lang="en-ZA" sz="2500" b="1" dirty="0" smtClean="0"/>
              <a:t>data for action  </a:t>
            </a:r>
            <a:endParaRPr lang="en-ZA" sz="2500" b="1" dirty="0"/>
          </a:p>
          <a:p>
            <a:pPr>
              <a:lnSpc>
                <a:spcPct val="107000"/>
              </a:lnSpc>
              <a:spcAft>
                <a:spcPts val="0"/>
              </a:spcAft>
            </a:pPr>
            <a:endParaRPr lang="en-ZA"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3245555"/>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le 4"/>
          <p:cNvSpPr txBox="1">
            <a:spLocks/>
          </p:cNvSpPr>
          <p:nvPr/>
        </p:nvSpPr>
        <p:spPr>
          <a:xfrm>
            <a:off x="1959613" y="269052"/>
            <a:ext cx="8272774" cy="1244192"/>
          </a:xfrm>
          <a:prstGeom prst="rect">
            <a:avLst/>
          </a:prstGeom>
        </p:spPr>
        <p:txBody>
          <a:bodyPr lIns="0" tIns="0" rIns="0" bIns="0"/>
          <a:lstStyle>
            <a:lvl1pPr algn="l" defTabSz="914400" rtl="0" eaLnBrk="1" latinLnBrk="0" hangingPunct="1">
              <a:spcBef>
                <a:spcPct val="0"/>
              </a:spcBef>
              <a:buNone/>
              <a:defRPr sz="2800" kern="1200">
                <a:solidFill>
                  <a:schemeClr val="accent1"/>
                </a:solidFill>
                <a:latin typeface="+mj-lt"/>
                <a:ea typeface="+mj-ea"/>
                <a:cs typeface="Segoe UI" panose="020B0502040204020203" pitchFamily="34" charset="0"/>
              </a:defRPr>
            </a:lvl1pPr>
          </a:lstStyle>
          <a:p>
            <a:pPr algn="ctr"/>
            <a:r>
              <a:rPr lang="en-US" sz="3000" b="1" dirty="0" smtClean="0"/>
              <a:t>CHAMPS Background - Program Objectives</a:t>
            </a:r>
            <a:endParaRPr lang="en-US" sz="3000" b="1" dirty="0"/>
          </a:p>
        </p:txBody>
      </p:sp>
      <p:sp>
        <p:nvSpPr>
          <p:cNvPr id="50" name="Rectangle 49"/>
          <p:cNvSpPr/>
          <p:nvPr/>
        </p:nvSpPr>
        <p:spPr>
          <a:xfrm>
            <a:off x="1170431" y="1365681"/>
            <a:ext cx="10455913" cy="3816429"/>
          </a:xfrm>
          <a:prstGeom prst="rect">
            <a:avLst/>
          </a:prstGeom>
        </p:spPr>
        <p:txBody>
          <a:bodyPr wrap="square" lIns="0" tIns="0" rIns="0" bIns="0" anchor="ctr">
            <a:spAutoFit/>
          </a:bodyPr>
          <a:ls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a:lstStyle>
          <a:p>
            <a:pPr marL="457200" indent="-457200" eaLnBrk="1" fontAlgn="auto" hangingPunct="1">
              <a:spcBef>
                <a:spcPts val="0"/>
              </a:spcBef>
              <a:spcAft>
                <a:spcPts val="0"/>
              </a:spcAft>
              <a:buFont typeface="+mj-lt"/>
              <a:buAutoNum type="arabicPeriod"/>
              <a:defRPr/>
            </a:pPr>
            <a:r>
              <a:rPr lang="en-US" sz="2500" kern="0" dirty="0" smtClean="0">
                <a:latin typeface="+mj-lt"/>
              </a:rPr>
              <a:t>Track definitive causes of child mortality in sites throughout Sub-Saharan Africa and South Asia.</a:t>
            </a:r>
          </a:p>
          <a:p>
            <a:pPr marL="457200" indent="-457200" eaLnBrk="1" fontAlgn="auto" hangingPunct="1">
              <a:spcBef>
                <a:spcPts val="0"/>
              </a:spcBef>
              <a:spcAft>
                <a:spcPts val="0"/>
              </a:spcAft>
              <a:buFont typeface="+mj-lt"/>
              <a:buAutoNum type="arabicPeriod"/>
              <a:defRPr/>
            </a:pPr>
            <a:endParaRPr lang="en-US" sz="2500" kern="0" dirty="0" smtClean="0">
              <a:latin typeface="+mj-lt"/>
            </a:endParaRPr>
          </a:p>
          <a:p>
            <a:pPr marL="457200" indent="-457200" eaLnBrk="1" fontAlgn="auto" hangingPunct="1">
              <a:spcBef>
                <a:spcPts val="0"/>
              </a:spcBef>
              <a:spcAft>
                <a:spcPts val="0"/>
              </a:spcAft>
              <a:buFont typeface="+mj-lt"/>
              <a:buAutoNum type="arabicPeriod"/>
              <a:defRPr/>
            </a:pPr>
            <a:r>
              <a:rPr lang="en-US" sz="2500" kern="0" dirty="0" smtClean="0">
                <a:latin typeface="+mj-lt"/>
              </a:rPr>
              <a:t>Produce </a:t>
            </a:r>
            <a:r>
              <a:rPr lang="en-US" sz="2500" kern="0" dirty="0">
                <a:latin typeface="+mj-lt"/>
              </a:rPr>
              <a:t>and disseminate high-quality data to inform policy and public health action. </a:t>
            </a:r>
            <a:endParaRPr lang="en-US" sz="2500" kern="0" dirty="0" smtClean="0">
              <a:latin typeface="+mj-lt"/>
            </a:endParaRPr>
          </a:p>
          <a:p>
            <a:pPr eaLnBrk="1" fontAlgn="auto" hangingPunct="1">
              <a:spcBef>
                <a:spcPts val="0"/>
              </a:spcBef>
              <a:spcAft>
                <a:spcPts val="0"/>
              </a:spcAft>
              <a:defRPr/>
            </a:pPr>
            <a:endParaRPr lang="en-US" sz="2500" kern="0" dirty="0" smtClean="0">
              <a:latin typeface="+mj-lt"/>
            </a:endParaRPr>
          </a:p>
          <a:p>
            <a:pPr marL="457200" indent="-457200" eaLnBrk="1" fontAlgn="auto" hangingPunct="1">
              <a:spcBef>
                <a:spcPts val="0"/>
              </a:spcBef>
              <a:spcAft>
                <a:spcPts val="0"/>
              </a:spcAft>
              <a:buFont typeface="+mj-lt"/>
              <a:buAutoNum type="arabicPeriod" startAt="3"/>
              <a:defRPr/>
            </a:pPr>
            <a:r>
              <a:rPr lang="en-US" sz="2500" kern="0" dirty="0" smtClean="0">
                <a:latin typeface="+mj-lt"/>
              </a:rPr>
              <a:t>Enable </a:t>
            </a:r>
            <a:r>
              <a:rPr lang="en-US" sz="2500" kern="0" dirty="0">
                <a:latin typeface="+mj-lt"/>
              </a:rPr>
              <a:t>sites to able to provide additional services and surveillance infrastructure to prevent mortality.</a:t>
            </a:r>
          </a:p>
          <a:p>
            <a:pPr eaLnBrk="1" fontAlgn="auto" hangingPunct="1">
              <a:spcBef>
                <a:spcPts val="0"/>
              </a:spcBef>
              <a:spcAft>
                <a:spcPts val="0"/>
              </a:spcAft>
              <a:defRPr/>
            </a:pPr>
            <a:endParaRPr lang="en-US" sz="2400" kern="0" dirty="0" smtClean="0">
              <a:latin typeface="Arial"/>
            </a:endParaRPr>
          </a:p>
          <a:p>
            <a:pPr eaLnBrk="1" fontAlgn="auto" hangingPunct="1">
              <a:spcBef>
                <a:spcPts val="0"/>
              </a:spcBef>
              <a:spcAft>
                <a:spcPts val="0"/>
              </a:spcAft>
              <a:defRPr/>
            </a:pPr>
            <a:endParaRPr lang="en-US" sz="2400" kern="0" dirty="0" smtClean="0">
              <a:latin typeface="Arial"/>
            </a:endParaRPr>
          </a:p>
        </p:txBody>
      </p:sp>
    </p:spTree>
    <p:extLst>
      <p:ext uri="{BB962C8B-B14F-4D97-AF65-F5344CB8AC3E}">
        <p14:creationId xmlns:p14="http://schemas.microsoft.com/office/powerpoint/2010/main" val="391433373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itle 2"/>
          <p:cNvSpPr txBox="1">
            <a:spLocks/>
          </p:cNvSpPr>
          <p:nvPr/>
        </p:nvSpPr>
        <p:spPr bwMode="gray">
          <a:xfrm>
            <a:off x="365760" y="295683"/>
            <a:ext cx="8412480" cy="469492"/>
          </a:xfrm>
          <a:prstGeom prst="rect">
            <a:avLst/>
          </a:prstGeom>
        </p:spPr>
        <p:txBody>
          <a:bodyPr vert="horz" lIns="0" tIns="0" rIns="0" bIns="0" rtlCol="0" anchor="t" anchorCtr="0">
            <a:noAutofit/>
          </a:bodyPr>
          <a:lstStyle>
            <a:lvl1pPr algn="l" defTabSz="914400" rtl="0" eaLnBrk="1" latinLnBrk="0" hangingPunct="1">
              <a:spcBef>
                <a:spcPct val="0"/>
              </a:spcBef>
              <a:buNone/>
              <a:defRPr sz="2800" kern="1200">
                <a:solidFill>
                  <a:schemeClr val="accent2"/>
                </a:solidFill>
                <a:latin typeface="+mj-lt"/>
                <a:ea typeface="+mj-ea"/>
                <a:cs typeface="+mj-cs"/>
              </a:defRPr>
            </a:lvl1pPr>
          </a:lstStyle>
          <a:p>
            <a:endParaRPr lang="en-US" dirty="0">
              <a:solidFill>
                <a:srgbClr val="81BC00"/>
              </a:solidFill>
            </a:endParaRPr>
          </a:p>
        </p:txBody>
      </p:sp>
      <p:pic>
        <p:nvPicPr>
          <p:cNvPr id="29" name="Picture 4" descr="http://cdn.flaticon.com/png/256/45987.p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445991" y="1553032"/>
            <a:ext cx="935379" cy="935379"/>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6" descr="https://tse1.mm.bing.net/th?&amp;id=JN.MtZ858IqSV0uPm4DryCH9A&amp;w=300&amp;h=300&amp;c=0&amp;pid=1.9&amp;rs=0&amp;p=0"/>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054772" y="1698068"/>
            <a:ext cx="1068032" cy="790343"/>
          </a:xfrm>
          <a:prstGeom prst="rect">
            <a:avLst/>
          </a:prstGeom>
          <a:noFill/>
          <a:extLst>
            <a:ext uri="{909E8E84-426E-40DD-AFC4-6F175D3DCCD1}">
              <a14:hiddenFill xmlns:a14="http://schemas.microsoft.com/office/drawing/2010/main">
                <a:solidFill>
                  <a:srgbClr val="FFFFFF"/>
                </a:solidFill>
              </a14:hiddenFill>
            </a:ext>
          </a:extLst>
        </p:spPr>
      </p:pic>
      <p:sp>
        <p:nvSpPr>
          <p:cNvPr id="31" name="TextBox 30"/>
          <p:cNvSpPr txBox="1"/>
          <p:nvPr/>
        </p:nvSpPr>
        <p:spPr>
          <a:xfrm>
            <a:off x="1630636" y="2670734"/>
            <a:ext cx="654025" cy="276999"/>
          </a:xfrm>
          <a:prstGeom prst="rect">
            <a:avLst/>
          </a:prstGeom>
          <a:noFill/>
        </p:spPr>
        <p:txBody>
          <a:bodyPr wrap="none" lIns="0" tIns="0" rIns="0" bIns="0" rtlCol="0">
            <a:spAutoFit/>
          </a:bodyPr>
          <a:lstStyle/>
          <a:p>
            <a:pPr>
              <a:spcBef>
                <a:spcPts val="1200"/>
              </a:spcBef>
              <a:buSzPct val="25000"/>
            </a:pPr>
            <a:r>
              <a:rPr lang="en-US" b="1" i="1" dirty="0">
                <a:solidFill>
                  <a:srgbClr val="313131"/>
                </a:solidFill>
              </a:rPr>
              <a:t>Brain </a:t>
            </a:r>
          </a:p>
        </p:txBody>
      </p:sp>
      <p:sp>
        <p:nvSpPr>
          <p:cNvPr id="32" name="TextBox 31"/>
          <p:cNvSpPr txBox="1"/>
          <p:nvPr/>
        </p:nvSpPr>
        <p:spPr>
          <a:xfrm>
            <a:off x="3657199" y="2670734"/>
            <a:ext cx="564257" cy="276999"/>
          </a:xfrm>
          <a:prstGeom prst="rect">
            <a:avLst/>
          </a:prstGeom>
          <a:noFill/>
        </p:spPr>
        <p:txBody>
          <a:bodyPr wrap="none" lIns="0" tIns="0" rIns="0" bIns="0" rtlCol="0">
            <a:spAutoFit/>
          </a:bodyPr>
          <a:lstStyle/>
          <a:p>
            <a:pPr>
              <a:spcBef>
                <a:spcPts val="1200"/>
              </a:spcBef>
              <a:buSzPct val="25000"/>
            </a:pPr>
            <a:r>
              <a:rPr lang="en-US" b="1" i="1" dirty="0">
                <a:solidFill>
                  <a:srgbClr val="313131"/>
                </a:solidFill>
              </a:rPr>
              <a:t>Lung</a:t>
            </a:r>
          </a:p>
        </p:txBody>
      </p:sp>
      <p:sp>
        <p:nvSpPr>
          <p:cNvPr id="33" name="TextBox 32"/>
          <p:cNvSpPr txBox="1"/>
          <p:nvPr/>
        </p:nvSpPr>
        <p:spPr>
          <a:xfrm>
            <a:off x="5403882" y="2670734"/>
            <a:ext cx="654025" cy="276999"/>
          </a:xfrm>
          <a:prstGeom prst="rect">
            <a:avLst/>
          </a:prstGeom>
          <a:noFill/>
        </p:spPr>
        <p:txBody>
          <a:bodyPr wrap="none" lIns="0" tIns="0" rIns="0" bIns="0" rtlCol="0">
            <a:spAutoFit/>
          </a:bodyPr>
          <a:lstStyle/>
          <a:p>
            <a:pPr>
              <a:spcBef>
                <a:spcPts val="1200"/>
              </a:spcBef>
              <a:buSzPct val="25000"/>
            </a:pPr>
            <a:r>
              <a:rPr lang="en-US" b="1" i="1" dirty="0">
                <a:solidFill>
                  <a:srgbClr val="313131"/>
                </a:solidFill>
              </a:rPr>
              <a:t>Heart </a:t>
            </a:r>
          </a:p>
        </p:txBody>
      </p:sp>
      <p:sp>
        <p:nvSpPr>
          <p:cNvPr id="34" name="TextBox 33"/>
          <p:cNvSpPr txBox="1"/>
          <p:nvPr/>
        </p:nvSpPr>
        <p:spPr>
          <a:xfrm>
            <a:off x="7338719" y="2666264"/>
            <a:ext cx="551433" cy="276999"/>
          </a:xfrm>
          <a:prstGeom prst="rect">
            <a:avLst/>
          </a:prstGeom>
          <a:noFill/>
        </p:spPr>
        <p:txBody>
          <a:bodyPr wrap="none" lIns="0" tIns="0" rIns="0" bIns="0" rtlCol="0">
            <a:spAutoFit/>
          </a:bodyPr>
          <a:lstStyle/>
          <a:p>
            <a:pPr>
              <a:spcBef>
                <a:spcPts val="1200"/>
              </a:spcBef>
              <a:buSzPct val="25000"/>
            </a:pPr>
            <a:r>
              <a:rPr lang="en-US" b="1" i="1" dirty="0">
                <a:solidFill>
                  <a:srgbClr val="313131"/>
                </a:solidFill>
              </a:rPr>
              <a:t>Liver</a:t>
            </a:r>
          </a:p>
        </p:txBody>
      </p:sp>
      <p:pic>
        <p:nvPicPr>
          <p:cNvPr id="36" name="Picture 8" descr="https://tse1.mm.bing.net/th?&amp;id=JN.byOVfBZITvJyM1bCYrhURw&amp;w=300&amp;h=300&amp;c=0&amp;pid=1.9&amp;rs=0&amp;p=0"/>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1193414" y="1508552"/>
            <a:ext cx="1477174" cy="979859"/>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4" descr="https://tse1.mm.bing.net/th?&amp;id=JN.Yl0Xn0OAqp3LLxfU400WVg&amp;w=300&amp;h=300&amp;c=0&amp;pid=1.9&amp;rs=0&amp;p=0&amp;r=0"/>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8765554" y="1649245"/>
            <a:ext cx="1387480" cy="887987"/>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p:cNvSpPr txBox="1"/>
          <p:nvPr/>
        </p:nvSpPr>
        <p:spPr>
          <a:xfrm>
            <a:off x="8646837" y="2666264"/>
            <a:ext cx="1526059" cy="276999"/>
          </a:xfrm>
          <a:prstGeom prst="rect">
            <a:avLst/>
          </a:prstGeom>
          <a:noFill/>
        </p:spPr>
        <p:txBody>
          <a:bodyPr wrap="none" lIns="0" tIns="0" rIns="0" bIns="0" rtlCol="0">
            <a:spAutoFit/>
          </a:bodyPr>
          <a:lstStyle/>
          <a:p>
            <a:pPr>
              <a:spcBef>
                <a:spcPts val="1200"/>
              </a:spcBef>
              <a:buSzPct val="25000"/>
            </a:pPr>
            <a:r>
              <a:rPr lang="en-US" b="1" i="1" dirty="0">
                <a:solidFill>
                  <a:srgbClr val="313131"/>
                </a:solidFill>
              </a:rPr>
              <a:t>Bone Marrow </a:t>
            </a:r>
          </a:p>
        </p:txBody>
      </p:sp>
      <p:pic>
        <p:nvPicPr>
          <p:cNvPr id="40" name="Picture 39"/>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233365" y="3191694"/>
            <a:ext cx="830874" cy="786615"/>
          </a:xfrm>
          <a:prstGeom prst="rect">
            <a:avLst/>
          </a:prstGeom>
        </p:spPr>
      </p:pic>
      <p:pic>
        <p:nvPicPr>
          <p:cNvPr id="41" name="Picture 40"/>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3792872" y="3055186"/>
            <a:ext cx="1173817" cy="1173817"/>
          </a:xfrm>
          <a:prstGeom prst="rect">
            <a:avLst/>
          </a:prstGeom>
        </p:spPr>
      </p:pic>
      <p:pic>
        <p:nvPicPr>
          <p:cNvPr id="42" name="Picture 41"/>
          <p:cNvPicPr>
            <a:picLocks noChangeAspect="1"/>
          </p:cNvPicPr>
          <p:nvPr/>
        </p:nvPicPr>
        <p:blipFill rotWithShape="1">
          <a:blip r:embed="rId9" cstate="email">
            <a:extLst>
              <a:ext uri="{28A0092B-C50C-407E-A947-70E740481C1C}">
                <a14:useLocalDpi xmlns:a14="http://schemas.microsoft.com/office/drawing/2010/main"/>
              </a:ext>
            </a:extLst>
          </a:blip>
          <a:srcRect l="19851" t="14986" r="8674" b="10583"/>
          <a:stretch/>
        </p:blipFill>
        <p:spPr>
          <a:xfrm>
            <a:off x="5695323" y="3127243"/>
            <a:ext cx="1149292" cy="1173803"/>
          </a:xfrm>
          <a:prstGeom prst="rect">
            <a:avLst/>
          </a:prstGeom>
        </p:spPr>
      </p:pic>
      <p:pic>
        <p:nvPicPr>
          <p:cNvPr id="43" name="Picture 42"/>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7731683" y="3321948"/>
            <a:ext cx="1776719" cy="745076"/>
          </a:xfrm>
          <a:prstGeom prst="rect">
            <a:avLst/>
          </a:prstGeom>
        </p:spPr>
      </p:pic>
      <p:sp>
        <p:nvSpPr>
          <p:cNvPr id="45" name="TextBox 44"/>
          <p:cNvSpPr txBox="1"/>
          <p:nvPr/>
        </p:nvSpPr>
        <p:spPr>
          <a:xfrm>
            <a:off x="2268423" y="4229003"/>
            <a:ext cx="654025" cy="276999"/>
          </a:xfrm>
          <a:prstGeom prst="rect">
            <a:avLst/>
          </a:prstGeom>
          <a:noFill/>
        </p:spPr>
        <p:txBody>
          <a:bodyPr wrap="none" lIns="0" tIns="0" rIns="0" bIns="0" rtlCol="0">
            <a:spAutoFit/>
          </a:bodyPr>
          <a:lstStyle/>
          <a:p>
            <a:pPr>
              <a:spcBef>
                <a:spcPts val="1200"/>
              </a:spcBef>
              <a:buSzPct val="25000"/>
            </a:pPr>
            <a:r>
              <a:rPr lang="en-US" b="1" i="1" dirty="0">
                <a:solidFill>
                  <a:srgbClr val="313131"/>
                </a:solidFill>
              </a:rPr>
              <a:t>Blood</a:t>
            </a:r>
          </a:p>
        </p:txBody>
      </p:sp>
      <p:sp>
        <p:nvSpPr>
          <p:cNvPr id="47" name="TextBox 46"/>
          <p:cNvSpPr txBox="1"/>
          <p:nvPr/>
        </p:nvSpPr>
        <p:spPr>
          <a:xfrm>
            <a:off x="4148947" y="4301046"/>
            <a:ext cx="461665" cy="276999"/>
          </a:xfrm>
          <a:prstGeom prst="rect">
            <a:avLst/>
          </a:prstGeom>
          <a:noFill/>
        </p:spPr>
        <p:txBody>
          <a:bodyPr wrap="none" lIns="0" tIns="0" rIns="0" bIns="0" rtlCol="0">
            <a:spAutoFit/>
          </a:bodyPr>
          <a:lstStyle/>
          <a:p>
            <a:pPr>
              <a:spcBef>
                <a:spcPts val="1200"/>
              </a:spcBef>
              <a:buSzPct val="25000"/>
            </a:pPr>
            <a:r>
              <a:rPr lang="en-US" b="1" i="1" dirty="0">
                <a:solidFill>
                  <a:srgbClr val="313131"/>
                </a:solidFill>
              </a:rPr>
              <a:t>CSF</a:t>
            </a:r>
          </a:p>
        </p:txBody>
      </p:sp>
      <p:sp>
        <p:nvSpPr>
          <p:cNvPr id="48" name="TextBox 47"/>
          <p:cNvSpPr txBox="1"/>
          <p:nvPr/>
        </p:nvSpPr>
        <p:spPr>
          <a:xfrm>
            <a:off x="5979587" y="4367502"/>
            <a:ext cx="577081" cy="276999"/>
          </a:xfrm>
          <a:prstGeom prst="rect">
            <a:avLst/>
          </a:prstGeom>
          <a:noFill/>
        </p:spPr>
        <p:txBody>
          <a:bodyPr wrap="none" lIns="0" tIns="0" rIns="0" bIns="0" rtlCol="0">
            <a:spAutoFit/>
          </a:bodyPr>
          <a:lstStyle/>
          <a:p>
            <a:pPr>
              <a:spcBef>
                <a:spcPts val="1200"/>
              </a:spcBef>
              <a:buSzPct val="25000"/>
            </a:pPr>
            <a:r>
              <a:rPr lang="en-US" b="1" i="1" dirty="0">
                <a:solidFill>
                  <a:srgbClr val="313131"/>
                </a:solidFill>
              </a:rPr>
              <a:t>Stool</a:t>
            </a:r>
          </a:p>
        </p:txBody>
      </p:sp>
      <p:sp>
        <p:nvSpPr>
          <p:cNvPr id="49" name="TextBox 48"/>
          <p:cNvSpPr txBox="1"/>
          <p:nvPr/>
        </p:nvSpPr>
        <p:spPr>
          <a:xfrm>
            <a:off x="7963901" y="4367502"/>
            <a:ext cx="1350754" cy="276999"/>
          </a:xfrm>
          <a:prstGeom prst="rect">
            <a:avLst/>
          </a:prstGeom>
          <a:noFill/>
        </p:spPr>
        <p:txBody>
          <a:bodyPr wrap="none" lIns="0" tIns="0" rIns="0" bIns="0" rtlCol="0">
            <a:spAutoFit/>
          </a:bodyPr>
          <a:lstStyle/>
          <a:p>
            <a:pPr>
              <a:spcBef>
                <a:spcPts val="1200"/>
              </a:spcBef>
              <a:buSzPct val="25000"/>
            </a:pPr>
            <a:r>
              <a:rPr lang="en-US" b="1" i="1" dirty="0">
                <a:solidFill>
                  <a:srgbClr val="313131"/>
                </a:solidFill>
              </a:rPr>
              <a:t>NP/OP swab</a:t>
            </a:r>
          </a:p>
        </p:txBody>
      </p:sp>
      <p:graphicFrame>
        <p:nvGraphicFramePr>
          <p:cNvPr id="60" name="Table 59"/>
          <p:cNvGraphicFramePr>
            <a:graphicFrameLocks noGrp="1"/>
          </p:cNvGraphicFramePr>
          <p:nvPr>
            <p:extLst/>
          </p:nvPr>
        </p:nvGraphicFramePr>
        <p:xfrm>
          <a:off x="428448" y="4932286"/>
          <a:ext cx="7394167" cy="1615440"/>
        </p:xfrm>
        <a:graphic>
          <a:graphicData uri="http://schemas.openxmlformats.org/drawingml/2006/table">
            <a:tbl>
              <a:tblPr firstRow="1" bandRow="1">
                <a:tableStyleId>{8A107856-5554-42FB-B03E-39F5DBC370BA}</a:tableStyleId>
              </a:tblPr>
              <a:tblGrid>
                <a:gridCol w="7394167">
                  <a:extLst>
                    <a:ext uri="{9D8B030D-6E8A-4147-A177-3AD203B41FA5}">
                      <a16:colId xmlns:a16="http://schemas.microsoft.com/office/drawing/2014/main" val="20000"/>
                    </a:ext>
                  </a:extLst>
                </a:gridCol>
              </a:tblGrid>
              <a:tr h="320784">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1" baseline="0" dirty="0" smtClean="0">
                          <a:solidFill>
                            <a:schemeClr val="accent3"/>
                          </a:solidFill>
                        </a:rPr>
                        <a:t>Tests: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baseline="0" dirty="0" smtClean="0">
                          <a:solidFill>
                            <a:schemeClr val="accent3"/>
                          </a:solidFill>
                        </a:rPr>
                        <a:t>Standard bacterial culture (blood, CSF, liver, stool)</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baseline="0" dirty="0" smtClean="0">
                          <a:solidFill>
                            <a:schemeClr val="accent3"/>
                          </a:solidFill>
                        </a:rPr>
                        <a:t>Multi pathogen molecular diagnostics (blood, stool CSF, lung)</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baseline="0" dirty="0" smtClean="0">
                          <a:solidFill>
                            <a:schemeClr val="accent3"/>
                          </a:solidFill>
                        </a:rPr>
                        <a:t>Histopathology (Brain, lung, liver, bone marrow)</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baseline="0" dirty="0" smtClean="0">
                          <a:solidFill>
                            <a:schemeClr val="accent3"/>
                          </a:solidFill>
                        </a:rPr>
                        <a:t>Immunohistochemistry</a:t>
                      </a:r>
                    </a:p>
                  </a:txBody>
                  <a:tcPr/>
                </a:tc>
                <a:extLst>
                  <a:ext uri="{0D108BD9-81ED-4DB2-BD59-A6C34878D82A}">
                    <a16:rowId xmlns:a16="http://schemas.microsoft.com/office/drawing/2014/main" val="10000"/>
                  </a:ext>
                </a:extLst>
              </a:tr>
            </a:tbl>
          </a:graphicData>
        </a:graphic>
      </p:graphicFrame>
      <p:sp>
        <p:nvSpPr>
          <p:cNvPr id="61" name="Title 2"/>
          <p:cNvSpPr txBox="1">
            <a:spLocks/>
          </p:cNvSpPr>
          <p:nvPr/>
        </p:nvSpPr>
        <p:spPr>
          <a:xfrm>
            <a:off x="1051137" y="211176"/>
            <a:ext cx="10942079" cy="730602"/>
          </a:xfrm>
          <a:prstGeom prst="rect">
            <a:avLst/>
          </a:prstGeom>
        </p:spPr>
        <p:txBody>
          <a:bodyPr/>
          <a:lstStyle>
            <a:lvl1pPr algn="l" defTabSz="914400" rtl="0" eaLnBrk="1" latinLnBrk="0" hangingPunct="1">
              <a:spcBef>
                <a:spcPct val="0"/>
              </a:spcBef>
              <a:buNone/>
              <a:defRPr sz="2800" kern="1200">
                <a:solidFill>
                  <a:schemeClr val="accent2"/>
                </a:solidFill>
                <a:latin typeface="+mj-lt"/>
                <a:ea typeface="+mj-ea"/>
                <a:cs typeface="+mj-cs"/>
              </a:defRPr>
            </a:lvl1pPr>
          </a:lstStyle>
          <a:p>
            <a:r>
              <a:rPr lang="en-US" b="1" dirty="0" smtClean="0">
                <a:solidFill>
                  <a:schemeClr val="accent1"/>
                </a:solidFill>
              </a:rPr>
              <a:t>CHAMPS - Minimally Invasive Tissue Sampling SOP and Specimen Collection Kits</a:t>
            </a:r>
            <a:endParaRPr lang="en-US" b="1" dirty="0">
              <a:solidFill>
                <a:schemeClr val="accent1"/>
              </a:solidFill>
            </a:endParaRPr>
          </a:p>
        </p:txBody>
      </p:sp>
      <p:pic>
        <p:nvPicPr>
          <p:cNvPr id="4" name="Picture 3"/>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153068" y="1477191"/>
            <a:ext cx="1084510" cy="1084510"/>
          </a:xfrm>
          <a:prstGeom prst="rect">
            <a:avLst/>
          </a:prstGeom>
        </p:spPr>
      </p:pic>
      <p:pic>
        <p:nvPicPr>
          <p:cNvPr id="28" name="Picture 27"/>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9380641" y="4717774"/>
            <a:ext cx="2811360" cy="2140227"/>
          </a:xfrm>
          <a:prstGeom prst="rect">
            <a:avLst/>
          </a:prstGeom>
        </p:spPr>
      </p:pic>
    </p:spTree>
    <p:extLst>
      <p:ext uri="{BB962C8B-B14F-4D97-AF65-F5344CB8AC3E}">
        <p14:creationId xmlns:p14="http://schemas.microsoft.com/office/powerpoint/2010/main" val="63903910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785954" y="1632680"/>
            <a:ext cx="2560094" cy="1131079"/>
          </a:xfrm>
          <a:prstGeom prst="rect">
            <a:avLst/>
          </a:prstGeom>
          <a:noFill/>
        </p:spPr>
        <p:txBody>
          <a:bodyPr wrap="square" rtlCol="0">
            <a:spAutoFit/>
          </a:bodyPr>
          <a:lstStyle/>
          <a:p>
            <a:pPr algn="ctr"/>
            <a:r>
              <a:rPr lang="en-US" sz="1350" b="1" dirty="0">
                <a:solidFill>
                  <a:srgbClr val="92D050"/>
                </a:solidFill>
                <a:latin typeface="Calibri" panose="020F0502020204030204"/>
              </a:rPr>
              <a:t>Demographic </a:t>
            </a:r>
            <a:endParaRPr lang="en-US" sz="1350" dirty="0">
              <a:solidFill>
                <a:prstClr val="black"/>
              </a:solidFill>
              <a:latin typeface="Calibri" panose="020F0502020204030204"/>
            </a:endParaRPr>
          </a:p>
          <a:p>
            <a:pPr marL="214313" indent="-214313">
              <a:buFont typeface="Arial" panose="020B0604020202020204" pitchFamily="34" charset="0"/>
              <a:buChar char="•"/>
            </a:pPr>
            <a:r>
              <a:rPr lang="en-US" sz="1350" dirty="0">
                <a:solidFill>
                  <a:prstClr val="black"/>
                </a:solidFill>
                <a:latin typeface="Calibri" panose="020F0502020204030204"/>
              </a:rPr>
              <a:t>DOB, DOD, Sex, Date/Time of MITS procedure, Gestational age (if applicable), Birth weight</a:t>
            </a:r>
            <a:endParaRPr lang="en-US" sz="900" dirty="0">
              <a:solidFill>
                <a:prstClr val="black"/>
              </a:solidFill>
              <a:latin typeface="Calibri" panose="020F0502020204030204"/>
            </a:endParaRPr>
          </a:p>
        </p:txBody>
      </p:sp>
      <p:sp>
        <p:nvSpPr>
          <p:cNvPr id="13" name="TextBox 12"/>
          <p:cNvSpPr txBox="1"/>
          <p:nvPr/>
        </p:nvSpPr>
        <p:spPr>
          <a:xfrm>
            <a:off x="1803472" y="3377980"/>
            <a:ext cx="2530925" cy="854080"/>
          </a:xfrm>
          <a:prstGeom prst="rect">
            <a:avLst/>
          </a:prstGeom>
          <a:noFill/>
        </p:spPr>
        <p:txBody>
          <a:bodyPr wrap="square" rtlCol="0">
            <a:spAutoFit/>
          </a:bodyPr>
          <a:lstStyle/>
          <a:p>
            <a:pPr algn="ctr"/>
            <a:r>
              <a:rPr lang="en-US" sz="1350" b="1" dirty="0">
                <a:solidFill>
                  <a:srgbClr val="92D050"/>
                </a:solidFill>
                <a:latin typeface="Calibri" panose="020F0502020204030204"/>
              </a:rPr>
              <a:t>Verbal</a:t>
            </a:r>
            <a:r>
              <a:rPr lang="en-US" sz="1350" b="1" dirty="0">
                <a:solidFill>
                  <a:srgbClr val="70AD47">
                    <a:lumMod val="50000"/>
                  </a:srgbClr>
                </a:solidFill>
                <a:latin typeface="Calibri" panose="020F0502020204030204"/>
              </a:rPr>
              <a:t> </a:t>
            </a:r>
            <a:r>
              <a:rPr lang="en-US" sz="1350" b="1" dirty="0">
                <a:solidFill>
                  <a:srgbClr val="92D050"/>
                </a:solidFill>
                <a:latin typeface="Calibri" panose="020F0502020204030204"/>
              </a:rPr>
              <a:t>Autopsy</a:t>
            </a:r>
          </a:p>
          <a:p>
            <a:pPr marL="214313" indent="-214313">
              <a:buFont typeface="Arial" panose="020B0604020202020204" pitchFamily="34" charset="0"/>
              <a:buChar char="•"/>
            </a:pPr>
            <a:r>
              <a:rPr lang="en-US" sz="1350" dirty="0">
                <a:solidFill>
                  <a:prstClr val="black"/>
                </a:solidFill>
                <a:latin typeface="Calibri" panose="020F0502020204030204"/>
              </a:rPr>
              <a:t>Summary of VA</a:t>
            </a:r>
          </a:p>
          <a:p>
            <a:pPr marL="214313" indent="-214313">
              <a:buFont typeface="Arial" panose="020B0604020202020204" pitchFamily="34" charset="0"/>
              <a:buChar char="•"/>
            </a:pPr>
            <a:r>
              <a:rPr lang="en-US" sz="1350" dirty="0">
                <a:solidFill>
                  <a:prstClr val="black"/>
                </a:solidFill>
                <a:latin typeface="Calibri" panose="020F0502020204030204"/>
              </a:rPr>
              <a:t>Raw data                              </a:t>
            </a:r>
            <a:r>
              <a:rPr lang="en-US" sz="900" dirty="0">
                <a:solidFill>
                  <a:prstClr val="black"/>
                </a:solidFill>
                <a:latin typeface="Calibri" panose="020F0502020204030204"/>
              </a:rPr>
              <a:t>(answers to all of the questions)</a:t>
            </a:r>
          </a:p>
        </p:txBody>
      </p:sp>
      <p:sp>
        <p:nvSpPr>
          <p:cNvPr id="16" name="TextBox 15"/>
          <p:cNvSpPr txBox="1"/>
          <p:nvPr/>
        </p:nvSpPr>
        <p:spPr>
          <a:xfrm>
            <a:off x="7953852" y="2090422"/>
            <a:ext cx="1985830" cy="1131079"/>
          </a:xfrm>
          <a:prstGeom prst="rect">
            <a:avLst/>
          </a:prstGeom>
          <a:noFill/>
        </p:spPr>
        <p:txBody>
          <a:bodyPr wrap="square" rtlCol="0">
            <a:spAutoFit/>
          </a:bodyPr>
          <a:lstStyle/>
          <a:p>
            <a:pPr algn="ctr"/>
            <a:r>
              <a:rPr lang="en-US" sz="1350" b="1" dirty="0">
                <a:solidFill>
                  <a:srgbClr val="92D050"/>
                </a:solidFill>
                <a:latin typeface="Calibri" panose="020F0502020204030204"/>
              </a:rPr>
              <a:t>Clinical Postmortem Diagnostic Results</a:t>
            </a:r>
          </a:p>
          <a:p>
            <a:pPr marL="214313" indent="-214313">
              <a:buFont typeface="Arial" panose="020B0604020202020204" pitchFamily="34" charset="0"/>
              <a:buChar char="•"/>
            </a:pPr>
            <a:r>
              <a:rPr lang="en-US" sz="1350" dirty="0">
                <a:solidFill>
                  <a:prstClr val="black"/>
                </a:solidFill>
                <a:latin typeface="Calibri" panose="020F0502020204030204"/>
              </a:rPr>
              <a:t>HIV</a:t>
            </a:r>
          </a:p>
          <a:p>
            <a:pPr marL="214313" indent="-214313">
              <a:buFont typeface="Arial" panose="020B0604020202020204" pitchFamily="34" charset="0"/>
              <a:buChar char="•"/>
            </a:pPr>
            <a:r>
              <a:rPr lang="en-US" sz="1350" dirty="0">
                <a:solidFill>
                  <a:prstClr val="black"/>
                </a:solidFill>
                <a:latin typeface="Calibri" panose="020F0502020204030204"/>
              </a:rPr>
              <a:t>TB</a:t>
            </a:r>
          </a:p>
          <a:p>
            <a:pPr marL="214313" indent="-214313">
              <a:buFont typeface="Arial" panose="020B0604020202020204" pitchFamily="34" charset="0"/>
              <a:buChar char="•"/>
            </a:pPr>
            <a:r>
              <a:rPr lang="en-US" sz="1350" dirty="0">
                <a:solidFill>
                  <a:prstClr val="black"/>
                </a:solidFill>
                <a:latin typeface="Calibri" panose="020F0502020204030204"/>
              </a:rPr>
              <a:t>Malaria</a:t>
            </a:r>
          </a:p>
        </p:txBody>
      </p:sp>
      <p:sp>
        <p:nvSpPr>
          <p:cNvPr id="17" name="TextBox 16"/>
          <p:cNvSpPr txBox="1"/>
          <p:nvPr/>
        </p:nvSpPr>
        <p:spPr>
          <a:xfrm>
            <a:off x="4983406" y="5131349"/>
            <a:ext cx="2437572" cy="923330"/>
          </a:xfrm>
          <a:prstGeom prst="rect">
            <a:avLst/>
          </a:prstGeom>
          <a:noFill/>
        </p:spPr>
        <p:txBody>
          <a:bodyPr wrap="square" rtlCol="0">
            <a:spAutoFit/>
          </a:bodyPr>
          <a:lstStyle/>
          <a:p>
            <a:pPr algn="ctr"/>
            <a:r>
              <a:rPr lang="en-US" sz="1350" b="1" dirty="0">
                <a:solidFill>
                  <a:srgbClr val="92D050"/>
                </a:solidFill>
                <a:latin typeface="Calibri" panose="020F0502020204030204"/>
              </a:rPr>
              <a:t>Molecular</a:t>
            </a:r>
            <a:r>
              <a:rPr lang="en-US" sz="1350" b="1" dirty="0">
                <a:solidFill>
                  <a:srgbClr val="70AD47">
                    <a:lumMod val="50000"/>
                  </a:srgbClr>
                </a:solidFill>
                <a:latin typeface="Calibri" panose="020F0502020204030204"/>
              </a:rPr>
              <a:t> </a:t>
            </a:r>
            <a:r>
              <a:rPr lang="en-US" sz="1350" b="1" dirty="0">
                <a:solidFill>
                  <a:srgbClr val="92D050"/>
                </a:solidFill>
                <a:latin typeface="Calibri" panose="020F0502020204030204"/>
              </a:rPr>
              <a:t>ID</a:t>
            </a:r>
            <a:r>
              <a:rPr lang="en-US" sz="1350" b="1" dirty="0">
                <a:solidFill>
                  <a:srgbClr val="70AD47">
                    <a:lumMod val="50000"/>
                  </a:srgbClr>
                </a:solidFill>
                <a:latin typeface="Calibri" panose="020F0502020204030204"/>
              </a:rPr>
              <a:t> </a:t>
            </a:r>
            <a:r>
              <a:rPr lang="en-US" sz="1350" b="1" dirty="0">
                <a:solidFill>
                  <a:srgbClr val="92D050"/>
                </a:solidFill>
                <a:latin typeface="Calibri" panose="020F0502020204030204"/>
              </a:rPr>
              <a:t>Diagnostic</a:t>
            </a:r>
            <a:r>
              <a:rPr lang="en-US" sz="1350" b="1" dirty="0">
                <a:solidFill>
                  <a:srgbClr val="70AD47">
                    <a:lumMod val="50000"/>
                  </a:srgbClr>
                </a:solidFill>
                <a:latin typeface="Calibri" panose="020F0502020204030204"/>
              </a:rPr>
              <a:t> </a:t>
            </a:r>
            <a:r>
              <a:rPr lang="en-US" sz="1350" b="1" dirty="0">
                <a:solidFill>
                  <a:srgbClr val="92D050"/>
                </a:solidFill>
                <a:latin typeface="Calibri" panose="020F0502020204030204"/>
              </a:rPr>
              <a:t>Results</a:t>
            </a:r>
          </a:p>
          <a:p>
            <a:pPr marL="214313" indent="-214313">
              <a:buFont typeface="Arial" panose="020B0604020202020204" pitchFamily="34" charset="0"/>
              <a:buChar char="•"/>
            </a:pPr>
            <a:r>
              <a:rPr lang="en-US" sz="1350" dirty="0">
                <a:solidFill>
                  <a:prstClr val="black"/>
                </a:solidFill>
                <a:latin typeface="Calibri" panose="020F0502020204030204"/>
              </a:rPr>
              <a:t>TAC results with assay interpretation (supplied centrally)</a:t>
            </a:r>
          </a:p>
        </p:txBody>
      </p:sp>
      <p:sp>
        <p:nvSpPr>
          <p:cNvPr id="18" name="TextBox 17"/>
          <p:cNvSpPr txBox="1"/>
          <p:nvPr/>
        </p:nvSpPr>
        <p:spPr>
          <a:xfrm>
            <a:off x="7687136" y="4614627"/>
            <a:ext cx="2852441" cy="1269578"/>
          </a:xfrm>
          <a:prstGeom prst="rect">
            <a:avLst/>
          </a:prstGeom>
          <a:noFill/>
        </p:spPr>
        <p:txBody>
          <a:bodyPr wrap="square" rtlCol="0">
            <a:spAutoFit/>
          </a:bodyPr>
          <a:lstStyle/>
          <a:p>
            <a:pPr algn="ctr"/>
            <a:r>
              <a:rPr lang="en-US" sz="1350" b="1" dirty="0">
                <a:solidFill>
                  <a:srgbClr val="92D050"/>
                </a:solidFill>
                <a:latin typeface="Calibri" panose="020F0502020204030204"/>
              </a:rPr>
              <a:t>Pathology</a:t>
            </a:r>
            <a:r>
              <a:rPr lang="en-US" sz="1350" b="1" dirty="0">
                <a:solidFill>
                  <a:srgbClr val="70AD47">
                    <a:lumMod val="50000"/>
                  </a:srgbClr>
                </a:solidFill>
                <a:latin typeface="Calibri" panose="020F0502020204030204"/>
              </a:rPr>
              <a:t> </a:t>
            </a:r>
            <a:r>
              <a:rPr lang="en-US" sz="1350" b="1" dirty="0">
                <a:solidFill>
                  <a:srgbClr val="92D050"/>
                </a:solidFill>
                <a:latin typeface="Calibri" panose="020F0502020204030204"/>
              </a:rPr>
              <a:t>Results</a:t>
            </a:r>
          </a:p>
          <a:p>
            <a:pPr marL="214313" indent="-214313">
              <a:buFont typeface="Arial" panose="020B0604020202020204" pitchFamily="34" charset="0"/>
              <a:buChar char="•"/>
            </a:pPr>
            <a:r>
              <a:rPr lang="en-US" sz="1350" dirty="0">
                <a:solidFill>
                  <a:prstClr val="black"/>
                </a:solidFill>
                <a:latin typeface="Calibri" panose="020F0502020204030204"/>
              </a:rPr>
              <a:t>Site pathology report </a:t>
            </a:r>
            <a:r>
              <a:rPr lang="en-US" sz="900" dirty="0">
                <a:solidFill>
                  <a:prstClr val="black"/>
                </a:solidFill>
                <a:latin typeface="Calibri" panose="020F0502020204030204"/>
              </a:rPr>
              <a:t>(standardized)</a:t>
            </a:r>
          </a:p>
          <a:p>
            <a:pPr marL="214313" indent="-214313">
              <a:buFont typeface="Arial" panose="020B0604020202020204" pitchFamily="34" charset="0"/>
              <a:buChar char="•"/>
            </a:pPr>
            <a:r>
              <a:rPr lang="en-US" sz="1350" dirty="0">
                <a:solidFill>
                  <a:prstClr val="black"/>
                </a:solidFill>
                <a:latin typeface="Calibri" panose="020F0502020204030204"/>
              </a:rPr>
              <a:t>CPL pathology report                      </a:t>
            </a:r>
            <a:r>
              <a:rPr lang="en-US" sz="900" dirty="0">
                <a:solidFill>
                  <a:prstClr val="black"/>
                </a:solidFill>
                <a:latin typeface="Calibri" panose="020F0502020204030204"/>
              </a:rPr>
              <a:t>(with relevant photomicrographs)</a:t>
            </a:r>
          </a:p>
          <a:p>
            <a:pPr marL="214313" indent="-214313">
              <a:buFont typeface="Arial" panose="020B0604020202020204" pitchFamily="34" charset="0"/>
              <a:buChar char="•"/>
            </a:pPr>
            <a:r>
              <a:rPr lang="en-US" sz="1350" dirty="0">
                <a:solidFill>
                  <a:prstClr val="black"/>
                </a:solidFill>
                <a:latin typeface="Calibri" panose="020F0502020204030204"/>
              </a:rPr>
              <a:t>Whole slide images available upon request</a:t>
            </a:r>
          </a:p>
        </p:txBody>
      </p:sp>
      <p:grpSp>
        <p:nvGrpSpPr>
          <p:cNvPr id="4" name="Group 3"/>
          <p:cNvGrpSpPr/>
          <p:nvPr/>
        </p:nvGrpSpPr>
        <p:grpSpPr>
          <a:xfrm>
            <a:off x="1682825" y="4785685"/>
            <a:ext cx="2668438" cy="683130"/>
            <a:chOff x="4453022" y="353958"/>
            <a:chExt cx="3557917" cy="1553669"/>
          </a:xfrm>
        </p:grpSpPr>
        <p:sp>
          <p:nvSpPr>
            <p:cNvPr id="15" name="TextBox 14"/>
            <p:cNvSpPr txBox="1"/>
            <p:nvPr/>
          </p:nvSpPr>
          <p:spPr>
            <a:xfrm>
              <a:off x="4651805" y="530629"/>
              <a:ext cx="3250096" cy="1154980"/>
            </a:xfrm>
            <a:prstGeom prst="rect">
              <a:avLst/>
            </a:prstGeom>
            <a:noFill/>
            <a:ln>
              <a:noFill/>
            </a:ln>
          </p:spPr>
          <p:style>
            <a:lnRef idx="2">
              <a:schemeClr val="accent5"/>
            </a:lnRef>
            <a:fillRef idx="1001">
              <a:schemeClr val="lt1"/>
            </a:fillRef>
            <a:effectRef idx="0">
              <a:schemeClr val="accent5"/>
            </a:effectRef>
            <a:fontRef idx="minor">
              <a:schemeClr val="dk1"/>
            </a:fontRef>
          </p:style>
          <p:txBody>
            <a:bodyPr wrap="square" rtlCol="0">
              <a:spAutoFit/>
            </a:bodyPr>
            <a:lstStyle/>
            <a:p>
              <a:pPr algn="ctr"/>
              <a:r>
                <a:rPr lang="en-US" sz="1350" b="1" dirty="0">
                  <a:solidFill>
                    <a:srgbClr val="92D050"/>
                  </a:solidFill>
                  <a:latin typeface="Calibri" panose="020F0502020204030204"/>
                </a:rPr>
                <a:t>Maternal</a:t>
              </a:r>
              <a:r>
                <a:rPr lang="en-US" sz="1350" b="1" dirty="0">
                  <a:solidFill>
                    <a:srgbClr val="70AD47">
                      <a:lumMod val="50000"/>
                    </a:srgbClr>
                  </a:solidFill>
                  <a:latin typeface="Calibri" panose="020F0502020204030204"/>
                </a:rPr>
                <a:t> </a:t>
              </a:r>
              <a:r>
                <a:rPr lang="en-US" sz="1350" b="1" dirty="0">
                  <a:solidFill>
                    <a:srgbClr val="92D050"/>
                  </a:solidFill>
                  <a:latin typeface="Calibri" panose="020F0502020204030204"/>
                </a:rPr>
                <a:t>Abstraction</a:t>
              </a:r>
              <a:r>
                <a:rPr lang="en-US" sz="1350" b="1" dirty="0">
                  <a:solidFill>
                    <a:srgbClr val="70AD47">
                      <a:lumMod val="50000"/>
                    </a:srgbClr>
                  </a:solidFill>
                  <a:latin typeface="Calibri" panose="020F0502020204030204"/>
                </a:rPr>
                <a:t> </a:t>
              </a:r>
            </a:p>
            <a:p>
              <a:pPr marL="214313" indent="-214313">
                <a:buFont typeface="Arial" panose="020B0604020202020204" pitchFamily="34" charset="0"/>
                <a:buChar char="•"/>
              </a:pPr>
              <a:r>
                <a:rPr lang="en-US" sz="1350" dirty="0">
                  <a:solidFill>
                    <a:prstClr val="black"/>
                  </a:solidFill>
                  <a:latin typeface="Calibri" panose="020F0502020204030204"/>
                </a:rPr>
                <a:t>Raw data</a:t>
              </a:r>
            </a:p>
          </p:txBody>
        </p:sp>
        <p:sp>
          <p:nvSpPr>
            <p:cNvPr id="19" name="Rounded Rectangle 18"/>
            <p:cNvSpPr/>
            <p:nvPr/>
          </p:nvSpPr>
          <p:spPr>
            <a:xfrm>
              <a:off x="4453022" y="353958"/>
              <a:ext cx="3557917" cy="155366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latin typeface="Calibri" panose="020F0502020204030204"/>
              </a:endParaRPr>
            </a:p>
          </p:txBody>
        </p:sp>
      </p:grpSp>
      <p:sp>
        <p:nvSpPr>
          <p:cNvPr id="20" name="Rounded Rectangle 19"/>
          <p:cNvSpPr/>
          <p:nvPr/>
        </p:nvSpPr>
        <p:spPr>
          <a:xfrm>
            <a:off x="1740542" y="1604052"/>
            <a:ext cx="2668438" cy="116525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latin typeface="Calibri" panose="020F0502020204030204"/>
            </a:endParaRPr>
          </a:p>
        </p:txBody>
      </p:sp>
      <p:sp>
        <p:nvSpPr>
          <p:cNvPr id="21" name="Rounded Rectangle 20"/>
          <p:cNvSpPr/>
          <p:nvPr/>
        </p:nvSpPr>
        <p:spPr>
          <a:xfrm>
            <a:off x="1740542" y="3245478"/>
            <a:ext cx="2668438" cy="116525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latin typeface="Calibri" panose="020F0502020204030204"/>
            </a:endParaRPr>
          </a:p>
        </p:txBody>
      </p:sp>
      <p:grpSp>
        <p:nvGrpSpPr>
          <p:cNvPr id="3" name="Group 2"/>
          <p:cNvGrpSpPr/>
          <p:nvPr/>
        </p:nvGrpSpPr>
        <p:grpSpPr>
          <a:xfrm>
            <a:off x="5037321" y="1848393"/>
            <a:ext cx="2471407" cy="628760"/>
            <a:chOff x="128293" y="4611557"/>
            <a:chExt cx="3557917" cy="1553669"/>
          </a:xfrm>
        </p:grpSpPr>
        <p:sp>
          <p:nvSpPr>
            <p:cNvPr id="14" name="TextBox 13"/>
            <p:cNvSpPr txBox="1"/>
            <p:nvPr/>
          </p:nvSpPr>
          <p:spPr>
            <a:xfrm>
              <a:off x="193026" y="4649729"/>
              <a:ext cx="3493183" cy="1254853"/>
            </a:xfrm>
            <a:prstGeom prst="rect">
              <a:avLst/>
            </a:prstGeom>
            <a:noFill/>
          </p:spPr>
          <p:txBody>
            <a:bodyPr wrap="square" rtlCol="0">
              <a:spAutoFit/>
            </a:bodyPr>
            <a:lstStyle/>
            <a:p>
              <a:pPr algn="ctr"/>
              <a:r>
                <a:rPr lang="en-US" sz="1350" b="1" dirty="0">
                  <a:solidFill>
                    <a:srgbClr val="92D050"/>
                  </a:solidFill>
                  <a:latin typeface="Calibri" panose="020F0502020204030204"/>
                </a:rPr>
                <a:t>Clinical Abstraction </a:t>
              </a:r>
            </a:p>
            <a:p>
              <a:pPr marL="214313" indent="-214313">
                <a:buFont typeface="Arial" panose="020B0604020202020204" pitchFamily="34" charset="0"/>
                <a:buChar char="•"/>
              </a:pPr>
              <a:r>
                <a:rPr lang="en-US" sz="1350" dirty="0">
                  <a:solidFill>
                    <a:prstClr val="black"/>
                  </a:solidFill>
                  <a:latin typeface="Calibri" panose="020F0502020204030204"/>
                </a:rPr>
                <a:t>Raw data</a:t>
              </a:r>
            </a:p>
          </p:txBody>
        </p:sp>
        <p:sp>
          <p:nvSpPr>
            <p:cNvPr id="22" name="Rounded Rectangle 21"/>
            <p:cNvSpPr/>
            <p:nvPr/>
          </p:nvSpPr>
          <p:spPr>
            <a:xfrm>
              <a:off x="128293" y="4611557"/>
              <a:ext cx="3557917" cy="155366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latin typeface="Calibri" panose="020F0502020204030204"/>
              </a:endParaRPr>
            </a:p>
          </p:txBody>
        </p:sp>
      </p:grpSp>
      <p:sp>
        <p:nvSpPr>
          <p:cNvPr id="23" name="Rounded Rectangle 22"/>
          <p:cNvSpPr/>
          <p:nvPr/>
        </p:nvSpPr>
        <p:spPr>
          <a:xfrm>
            <a:off x="4867974" y="5098324"/>
            <a:ext cx="2553005" cy="104065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latin typeface="Calibri" panose="020F0502020204030204"/>
            </a:endParaRPr>
          </a:p>
        </p:txBody>
      </p:sp>
      <p:sp>
        <p:nvSpPr>
          <p:cNvPr id="24" name="Rounded Rectangle 23"/>
          <p:cNvSpPr/>
          <p:nvPr/>
        </p:nvSpPr>
        <p:spPr>
          <a:xfrm>
            <a:off x="7899458" y="2072418"/>
            <a:ext cx="2040224" cy="116525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latin typeface="Calibri" panose="020F0502020204030204"/>
            </a:endParaRPr>
          </a:p>
        </p:txBody>
      </p:sp>
      <p:sp>
        <p:nvSpPr>
          <p:cNvPr id="25" name="Rounded Rectangle 24"/>
          <p:cNvSpPr/>
          <p:nvPr/>
        </p:nvSpPr>
        <p:spPr>
          <a:xfrm>
            <a:off x="7708789" y="4545684"/>
            <a:ext cx="2915371" cy="142700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latin typeface="Calibri" panose="020F0502020204030204"/>
            </a:endParaRPr>
          </a:p>
        </p:txBody>
      </p:sp>
      <p:cxnSp>
        <p:nvCxnSpPr>
          <p:cNvPr id="27" name="Straight Arrow Connector 26"/>
          <p:cNvCxnSpPr/>
          <p:nvPr/>
        </p:nvCxnSpPr>
        <p:spPr>
          <a:xfrm>
            <a:off x="4408979" y="2738019"/>
            <a:ext cx="858155" cy="5601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6127020" y="2641304"/>
            <a:ext cx="0" cy="406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6847456" y="2938841"/>
            <a:ext cx="1052003" cy="4038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flipV="1">
            <a:off x="6794370" y="3895166"/>
            <a:ext cx="858154" cy="5706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V="1">
            <a:off x="4351263" y="4090104"/>
            <a:ext cx="915871" cy="7708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4471909" y="3754672"/>
            <a:ext cx="795224" cy="196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8069285" y="3487155"/>
            <a:ext cx="2498610" cy="923330"/>
          </a:xfrm>
          <a:prstGeom prst="rect">
            <a:avLst/>
          </a:prstGeom>
          <a:noFill/>
        </p:spPr>
        <p:txBody>
          <a:bodyPr wrap="square" rtlCol="0">
            <a:spAutoFit/>
          </a:bodyPr>
          <a:lstStyle/>
          <a:p>
            <a:pPr algn="ctr"/>
            <a:r>
              <a:rPr lang="en-US" sz="1350" b="1" dirty="0">
                <a:solidFill>
                  <a:srgbClr val="92D050"/>
                </a:solidFill>
                <a:latin typeface="Calibri" panose="020F0502020204030204"/>
              </a:rPr>
              <a:t>MITS Collection Data</a:t>
            </a:r>
          </a:p>
          <a:p>
            <a:pPr marL="214313" indent="-214313">
              <a:buFont typeface="Arial" panose="020B0604020202020204" pitchFamily="34" charset="0"/>
              <a:buChar char="•"/>
            </a:pPr>
            <a:r>
              <a:rPr lang="en-US" sz="1350" dirty="0">
                <a:solidFill>
                  <a:prstClr val="black"/>
                </a:solidFill>
                <a:latin typeface="Calibri" panose="020F0502020204030204"/>
              </a:rPr>
              <a:t>Measurements </a:t>
            </a:r>
            <a:r>
              <a:rPr lang="en-US" sz="1050" dirty="0">
                <a:solidFill>
                  <a:prstClr val="black"/>
                </a:solidFill>
                <a:latin typeface="Calibri" panose="020F0502020204030204"/>
              </a:rPr>
              <a:t>(interpretation)</a:t>
            </a:r>
          </a:p>
          <a:p>
            <a:pPr marL="214313" indent="-214313">
              <a:buFont typeface="Arial" panose="020B0604020202020204" pitchFamily="34" charset="0"/>
              <a:buChar char="•"/>
            </a:pPr>
            <a:r>
              <a:rPr lang="en-US" sz="1350" dirty="0">
                <a:solidFill>
                  <a:prstClr val="black"/>
                </a:solidFill>
                <a:latin typeface="Calibri" panose="020F0502020204030204"/>
              </a:rPr>
              <a:t>Photographs </a:t>
            </a:r>
            <a:r>
              <a:rPr lang="en-US" sz="1050" dirty="0">
                <a:solidFill>
                  <a:prstClr val="black"/>
                </a:solidFill>
                <a:latin typeface="Calibri" panose="020F0502020204030204"/>
              </a:rPr>
              <a:t>(interpretation)</a:t>
            </a:r>
          </a:p>
          <a:p>
            <a:pPr marL="214313" indent="-214313">
              <a:buFont typeface="Arial" panose="020B0604020202020204" pitchFamily="34" charset="0"/>
              <a:buChar char="•"/>
            </a:pPr>
            <a:endParaRPr lang="en-US" sz="1350" dirty="0">
              <a:solidFill>
                <a:prstClr val="black"/>
              </a:solidFill>
              <a:latin typeface="Calibri" panose="020F0502020204030204"/>
            </a:endParaRPr>
          </a:p>
        </p:txBody>
      </p:sp>
      <p:sp>
        <p:nvSpPr>
          <p:cNvPr id="32" name="Rounded Rectangle 31"/>
          <p:cNvSpPr/>
          <p:nvPr/>
        </p:nvSpPr>
        <p:spPr>
          <a:xfrm>
            <a:off x="7959278" y="3487156"/>
            <a:ext cx="2554138" cy="78523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latin typeface="Calibri" panose="020F0502020204030204"/>
            </a:endParaRPr>
          </a:p>
        </p:txBody>
      </p:sp>
      <p:cxnSp>
        <p:nvCxnSpPr>
          <p:cNvPr id="9" name="Straight Arrow Connector 8"/>
          <p:cNvCxnSpPr>
            <a:stCxn id="32" idx="1"/>
          </p:cNvCxnSpPr>
          <p:nvPr/>
        </p:nvCxnSpPr>
        <p:spPr>
          <a:xfrm flipH="1" flipV="1">
            <a:off x="6914544" y="3754671"/>
            <a:ext cx="1044734" cy="1251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23" idx="0"/>
          </p:cNvCxnSpPr>
          <p:nvPr/>
        </p:nvCxnSpPr>
        <p:spPr>
          <a:xfrm flipV="1">
            <a:off x="6144476" y="4676920"/>
            <a:ext cx="576" cy="4214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26" name="Group 25"/>
          <p:cNvGrpSpPr/>
          <p:nvPr/>
        </p:nvGrpSpPr>
        <p:grpSpPr>
          <a:xfrm>
            <a:off x="5386399" y="3103499"/>
            <a:ext cx="1455560" cy="1571510"/>
            <a:chOff x="3862399" y="3103499"/>
            <a:chExt cx="1455560" cy="1571510"/>
          </a:xfrm>
        </p:grpSpPr>
        <p:grpSp>
          <p:nvGrpSpPr>
            <p:cNvPr id="10" name="Group 9"/>
            <p:cNvGrpSpPr/>
            <p:nvPr/>
          </p:nvGrpSpPr>
          <p:grpSpPr>
            <a:xfrm>
              <a:off x="3862399" y="3103499"/>
              <a:ext cx="1348133" cy="1256559"/>
              <a:chOff x="3623610" y="3134249"/>
              <a:chExt cx="1348133" cy="1256559"/>
            </a:xfrm>
          </p:grpSpPr>
          <p:pic>
            <p:nvPicPr>
              <p:cNvPr id="36" name="Picture 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8360" y="3296959"/>
                <a:ext cx="579773" cy="550369"/>
              </a:xfrm>
              <a:prstGeom prst="rect">
                <a:avLst/>
              </a:prstGeom>
              <a:noFill/>
            </p:spPr>
          </p:pic>
          <p:sp>
            <p:nvSpPr>
              <p:cNvPr id="38" name="Freeform 33"/>
              <p:cNvSpPr>
                <a:spLocks noEditPoints="1"/>
              </p:cNvSpPr>
              <p:nvPr/>
            </p:nvSpPr>
            <p:spPr bwMode="auto">
              <a:xfrm>
                <a:off x="4218031" y="3862111"/>
                <a:ext cx="292204" cy="346430"/>
              </a:xfrm>
              <a:custGeom>
                <a:avLst/>
                <a:gdLst>
                  <a:gd name="T0" fmla="*/ 255 w 348"/>
                  <a:gd name="T1" fmla="*/ 269 h 494"/>
                  <a:gd name="T2" fmla="*/ 263 w 348"/>
                  <a:gd name="T3" fmla="*/ 372 h 494"/>
                  <a:gd name="T4" fmla="*/ 235 w 348"/>
                  <a:gd name="T5" fmla="*/ 381 h 494"/>
                  <a:gd name="T6" fmla="*/ 235 w 348"/>
                  <a:gd name="T7" fmla="*/ 381 h 494"/>
                  <a:gd name="T8" fmla="*/ 235 w 348"/>
                  <a:gd name="T9" fmla="*/ 427 h 494"/>
                  <a:gd name="T10" fmla="*/ 258 w 348"/>
                  <a:gd name="T11" fmla="*/ 436 h 494"/>
                  <a:gd name="T12" fmla="*/ 291 w 348"/>
                  <a:gd name="T13" fmla="*/ 404 h 494"/>
                  <a:gd name="T14" fmla="*/ 281 w 348"/>
                  <a:gd name="T15" fmla="*/ 381 h 494"/>
                  <a:gd name="T16" fmla="*/ 287 w 348"/>
                  <a:gd name="T17" fmla="*/ 339 h 494"/>
                  <a:gd name="T18" fmla="*/ 315 w 348"/>
                  <a:gd name="T19" fmla="*/ 281 h 494"/>
                  <a:gd name="T20" fmla="*/ 0 w 348"/>
                  <a:gd name="T21" fmla="*/ 444 h 494"/>
                  <a:gd name="T22" fmla="*/ 70 w 348"/>
                  <a:gd name="T23" fmla="*/ 273 h 494"/>
                  <a:gd name="T24" fmla="*/ 25 w 348"/>
                  <a:gd name="T25" fmla="*/ 376 h 494"/>
                  <a:gd name="T26" fmla="*/ 25 w 348"/>
                  <a:gd name="T27" fmla="*/ 417 h 494"/>
                  <a:gd name="T28" fmla="*/ 42 w 348"/>
                  <a:gd name="T29" fmla="*/ 437 h 494"/>
                  <a:gd name="T30" fmla="*/ 80 w 348"/>
                  <a:gd name="T31" fmla="*/ 424 h 494"/>
                  <a:gd name="T32" fmla="*/ 49 w 348"/>
                  <a:gd name="T33" fmla="*/ 421 h 494"/>
                  <a:gd name="T34" fmla="*/ 34 w 348"/>
                  <a:gd name="T35" fmla="*/ 397 h 494"/>
                  <a:gd name="T36" fmla="*/ 79 w 348"/>
                  <a:gd name="T37" fmla="*/ 331 h 494"/>
                  <a:gd name="T38" fmla="*/ 131 w 348"/>
                  <a:gd name="T39" fmla="*/ 369 h 494"/>
                  <a:gd name="T40" fmla="*/ 138 w 348"/>
                  <a:gd name="T41" fmla="*/ 398 h 494"/>
                  <a:gd name="T42" fmla="*/ 127 w 348"/>
                  <a:gd name="T43" fmla="*/ 408 h 494"/>
                  <a:gd name="T44" fmla="*/ 114 w 348"/>
                  <a:gd name="T45" fmla="*/ 444 h 494"/>
                  <a:gd name="T46" fmla="*/ 136 w 348"/>
                  <a:gd name="T47" fmla="*/ 421 h 494"/>
                  <a:gd name="T48" fmla="*/ 151 w 348"/>
                  <a:gd name="T49" fmla="*/ 381 h 494"/>
                  <a:gd name="T50" fmla="*/ 87 w 348"/>
                  <a:gd name="T51" fmla="*/ 319 h 494"/>
                  <a:gd name="T52" fmla="*/ 114 w 348"/>
                  <a:gd name="T53" fmla="*/ 267 h 494"/>
                  <a:gd name="T54" fmla="*/ 234 w 348"/>
                  <a:gd name="T55" fmla="*/ 267 h 494"/>
                  <a:gd name="T56" fmla="*/ 278 w 348"/>
                  <a:gd name="T57" fmla="*/ 122 h 494"/>
                  <a:gd name="T58" fmla="*/ 263 w 348"/>
                  <a:gd name="T59" fmla="*/ 176 h 494"/>
                  <a:gd name="T60" fmla="*/ 177 w 348"/>
                  <a:gd name="T61" fmla="*/ 254 h 494"/>
                  <a:gd name="T62" fmla="*/ 89 w 348"/>
                  <a:gd name="T63" fmla="*/ 186 h 494"/>
                  <a:gd name="T64" fmla="*/ 72 w 348"/>
                  <a:gd name="T65" fmla="*/ 155 h 494"/>
                  <a:gd name="T66" fmla="*/ 73 w 348"/>
                  <a:gd name="T67" fmla="*/ 121 h 494"/>
                  <a:gd name="T68" fmla="*/ 219 w 348"/>
                  <a:gd name="T69" fmla="*/ 19 h 494"/>
                  <a:gd name="T70" fmla="*/ 99 w 348"/>
                  <a:gd name="T71" fmla="*/ 116 h 494"/>
                  <a:gd name="T72" fmla="*/ 141 w 348"/>
                  <a:gd name="T73" fmla="*/ 222 h 494"/>
                  <a:gd name="T74" fmla="*/ 211 w 348"/>
                  <a:gd name="T75" fmla="*/ 219 h 494"/>
                  <a:gd name="T76" fmla="*/ 250 w 348"/>
                  <a:gd name="T77" fmla="*/ 114 h 494"/>
                  <a:gd name="T78" fmla="*/ 215 w 348"/>
                  <a:gd name="T79" fmla="*/ 122 h 494"/>
                  <a:gd name="T80" fmla="*/ 211 w 348"/>
                  <a:gd name="T81" fmla="*/ 107 h 494"/>
                  <a:gd name="T82" fmla="*/ 179 w 348"/>
                  <a:gd name="T83" fmla="*/ 120 h 494"/>
                  <a:gd name="T84" fmla="*/ 99 w 348"/>
                  <a:gd name="T85" fmla="*/ 116 h 494"/>
                  <a:gd name="T86" fmla="*/ 258 w 348"/>
                  <a:gd name="T87" fmla="*/ 389 h 494"/>
                  <a:gd name="T88" fmla="*/ 248 w 348"/>
                  <a:gd name="T89" fmla="*/ 393 h 494"/>
                  <a:gd name="T90" fmla="*/ 248 w 348"/>
                  <a:gd name="T91" fmla="*/ 414 h 494"/>
                  <a:gd name="T92" fmla="*/ 258 w 348"/>
                  <a:gd name="T93" fmla="*/ 418 h 494"/>
                  <a:gd name="T94" fmla="*/ 273 w 348"/>
                  <a:gd name="T95" fmla="*/ 404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48" h="494">
                    <a:moveTo>
                      <a:pt x="234" y="267"/>
                    </a:moveTo>
                    <a:cubicBezTo>
                      <a:pt x="240" y="267"/>
                      <a:pt x="247" y="268"/>
                      <a:pt x="255" y="269"/>
                    </a:cubicBezTo>
                    <a:cubicBezTo>
                      <a:pt x="261" y="285"/>
                      <a:pt x="271" y="315"/>
                      <a:pt x="269" y="338"/>
                    </a:cubicBezTo>
                    <a:cubicBezTo>
                      <a:pt x="268" y="354"/>
                      <a:pt x="266" y="365"/>
                      <a:pt x="263" y="372"/>
                    </a:cubicBezTo>
                    <a:cubicBezTo>
                      <a:pt x="262" y="371"/>
                      <a:pt x="260" y="371"/>
                      <a:pt x="258" y="371"/>
                    </a:cubicBezTo>
                    <a:cubicBezTo>
                      <a:pt x="249" y="371"/>
                      <a:pt x="241" y="375"/>
                      <a:pt x="235" y="381"/>
                    </a:cubicBezTo>
                    <a:cubicBezTo>
                      <a:pt x="235" y="381"/>
                      <a:pt x="235" y="381"/>
                      <a:pt x="235" y="381"/>
                    </a:cubicBezTo>
                    <a:cubicBezTo>
                      <a:pt x="235" y="381"/>
                      <a:pt x="235" y="381"/>
                      <a:pt x="235" y="381"/>
                    </a:cubicBezTo>
                    <a:cubicBezTo>
                      <a:pt x="230" y="387"/>
                      <a:pt x="226" y="395"/>
                      <a:pt x="226" y="404"/>
                    </a:cubicBezTo>
                    <a:cubicBezTo>
                      <a:pt x="226" y="413"/>
                      <a:pt x="230" y="421"/>
                      <a:pt x="235" y="427"/>
                    </a:cubicBezTo>
                    <a:cubicBezTo>
                      <a:pt x="235" y="427"/>
                      <a:pt x="235" y="427"/>
                      <a:pt x="235" y="427"/>
                    </a:cubicBezTo>
                    <a:cubicBezTo>
                      <a:pt x="241" y="433"/>
                      <a:pt x="249" y="436"/>
                      <a:pt x="258" y="436"/>
                    </a:cubicBezTo>
                    <a:cubicBezTo>
                      <a:pt x="267" y="436"/>
                      <a:pt x="275" y="433"/>
                      <a:pt x="281" y="427"/>
                    </a:cubicBezTo>
                    <a:cubicBezTo>
                      <a:pt x="287" y="421"/>
                      <a:pt x="291" y="413"/>
                      <a:pt x="291" y="404"/>
                    </a:cubicBezTo>
                    <a:cubicBezTo>
                      <a:pt x="291" y="395"/>
                      <a:pt x="287" y="387"/>
                      <a:pt x="281" y="381"/>
                    </a:cubicBezTo>
                    <a:cubicBezTo>
                      <a:pt x="281" y="381"/>
                      <a:pt x="281" y="381"/>
                      <a:pt x="281" y="381"/>
                    </a:cubicBezTo>
                    <a:cubicBezTo>
                      <a:pt x="281" y="380"/>
                      <a:pt x="280" y="380"/>
                      <a:pt x="279" y="379"/>
                    </a:cubicBezTo>
                    <a:cubicBezTo>
                      <a:pt x="282" y="371"/>
                      <a:pt x="286" y="358"/>
                      <a:pt x="287" y="339"/>
                    </a:cubicBezTo>
                    <a:cubicBezTo>
                      <a:pt x="289" y="318"/>
                      <a:pt x="281" y="290"/>
                      <a:pt x="275" y="272"/>
                    </a:cubicBezTo>
                    <a:cubicBezTo>
                      <a:pt x="294" y="276"/>
                      <a:pt x="311" y="280"/>
                      <a:pt x="315" y="281"/>
                    </a:cubicBezTo>
                    <a:cubicBezTo>
                      <a:pt x="336" y="329"/>
                      <a:pt x="347" y="383"/>
                      <a:pt x="348" y="444"/>
                    </a:cubicBezTo>
                    <a:cubicBezTo>
                      <a:pt x="325" y="491"/>
                      <a:pt x="27" y="494"/>
                      <a:pt x="0" y="444"/>
                    </a:cubicBezTo>
                    <a:cubicBezTo>
                      <a:pt x="1" y="383"/>
                      <a:pt x="12" y="329"/>
                      <a:pt x="33" y="281"/>
                    </a:cubicBezTo>
                    <a:cubicBezTo>
                      <a:pt x="39" y="279"/>
                      <a:pt x="55" y="276"/>
                      <a:pt x="70" y="273"/>
                    </a:cubicBezTo>
                    <a:cubicBezTo>
                      <a:pt x="69" y="289"/>
                      <a:pt x="70" y="305"/>
                      <a:pt x="70" y="321"/>
                    </a:cubicBezTo>
                    <a:cubicBezTo>
                      <a:pt x="51" y="333"/>
                      <a:pt x="33" y="355"/>
                      <a:pt x="25" y="376"/>
                    </a:cubicBezTo>
                    <a:cubicBezTo>
                      <a:pt x="22" y="383"/>
                      <a:pt x="20" y="390"/>
                      <a:pt x="20" y="397"/>
                    </a:cubicBezTo>
                    <a:cubicBezTo>
                      <a:pt x="20" y="404"/>
                      <a:pt x="22" y="411"/>
                      <a:pt x="25" y="417"/>
                    </a:cubicBezTo>
                    <a:cubicBezTo>
                      <a:pt x="29" y="423"/>
                      <a:pt x="35" y="429"/>
                      <a:pt x="44" y="433"/>
                    </a:cubicBezTo>
                    <a:cubicBezTo>
                      <a:pt x="42" y="437"/>
                      <a:pt x="42" y="437"/>
                      <a:pt x="42" y="437"/>
                    </a:cubicBezTo>
                    <a:cubicBezTo>
                      <a:pt x="42" y="437"/>
                      <a:pt x="65" y="452"/>
                      <a:pt x="70" y="450"/>
                    </a:cubicBezTo>
                    <a:cubicBezTo>
                      <a:pt x="75" y="449"/>
                      <a:pt x="82" y="429"/>
                      <a:pt x="80" y="424"/>
                    </a:cubicBezTo>
                    <a:cubicBezTo>
                      <a:pt x="77" y="419"/>
                      <a:pt x="49" y="418"/>
                      <a:pt x="49" y="418"/>
                    </a:cubicBezTo>
                    <a:cubicBezTo>
                      <a:pt x="49" y="421"/>
                      <a:pt x="49" y="421"/>
                      <a:pt x="49" y="421"/>
                    </a:cubicBezTo>
                    <a:cubicBezTo>
                      <a:pt x="43" y="418"/>
                      <a:pt x="39" y="414"/>
                      <a:pt x="37" y="410"/>
                    </a:cubicBezTo>
                    <a:cubicBezTo>
                      <a:pt x="34" y="406"/>
                      <a:pt x="33" y="402"/>
                      <a:pt x="34" y="397"/>
                    </a:cubicBezTo>
                    <a:cubicBezTo>
                      <a:pt x="34" y="392"/>
                      <a:pt x="35" y="387"/>
                      <a:pt x="37" y="381"/>
                    </a:cubicBezTo>
                    <a:cubicBezTo>
                      <a:pt x="45" y="362"/>
                      <a:pt x="62" y="342"/>
                      <a:pt x="79" y="331"/>
                    </a:cubicBezTo>
                    <a:cubicBezTo>
                      <a:pt x="81" y="331"/>
                      <a:pt x="81" y="331"/>
                      <a:pt x="81" y="331"/>
                    </a:cubicBezTo>
                    <a:cubicBezTo>
                      <a:pt x="100" y="338"/>
                      <a:pt x="120" y="353"/>
                      <a:pt x="131" y="369"/>
                    </a:cubicBezTo>
                    <a:cubicBezTo>
                      <a:pt x="134" y="374"/>
                      <a:pt x="137" y="379"/>
                      <a:pt x="138" y="384"/>
                    </a:cubicBezTo>
                    <a:cubicBezTo>
                      <a:pt x="139" y="389"/>
                      <a:pt x="139" y="393"/>
                      <a:pt x="138" y="398"/>
                    </a:cubicBezTo>
                    <a:cubicBezTo>
                      <a:pt x="137" y="402"/>
                      <a:pt x="134" y="406"/>
                      <a:pt x="129" y="410"/>
                    </a:cubicBezTo>
                    <a:cubicBezTo>
                      <a:pt x="127" y="408"/>
                      <a:pt x="127" y="408"/>
                      <a:pt x="127" y="408"/>
                    </a:cubicBezTo>
                    <a:cubicBezTo>
                      <a:pt x="127" y="408"/>
                      <a:pt x="101" y="416"/>
                      <a:pt x="99" y="421"/>
                    </a:cubicBezTo>
                    <a:cubicBezTo>
                      <a:pt x="98" y="426"/>
                      <a:pt x="109" y="444"/>
                      <a:pt x="114" y="444"/>
                    </a:cubicBezTo>
                    <a:cubicBezTo>
                      <a:pt x="120" y="444"/>
                      <a:pt x="139" y="425"/>
                      <a:pt x="139" y="425"/>
                    </a:cubicBezTo>
                    <a:cubicBezTo>
                      <a:pt x="136" y="421"/>
                      <a:pt x="136" y="421"/>
                      <a:pt x="136" y="421"/>
                    </a:cubicBezTo>
                    <a:cubicBezTo>
                      <a:pt x="144" y="416"/>
                      <a:pt x="149" y="409"/>
                      <a:pt x="151" y="401"/>
                    </a:cubicBezTo>
                    <a:cubicBezTo>
                      <a:pt x="153" y="395"/>
                      <a:pt x="153" y="388"/>
                      <a:pt x="151" y="381"/>
                    </a:cubicBezTo>
                    <a:cubicBezTo>
                      <a:pt x="149" y="374"/>
                      <a:pt x="146" y="368"/>
                      <a:pt x="142" y="362"/>
                    </a:cubicBezTo>
                    <a:cubicBezTo>
                      <a:pt x="129" y="343"/>
                      <a:pt x="108" y="327"/>
                      <a:pt x="87" y="319"/>
                    </a:cubicBezTo>
                    <a:cubicBezTo>
                      <a:pt x="86" y="302"/>
                      <a:pt x="86" y="286"/>
                      <a:pt x="87" y="270"/>
                    </a:cubicBezTo>
                    <a:cubicBezTo>
                      <a:pt x="99" y="269"/>
                      <a:pt x="109" y="267"/>
                      <a:pt x="114" y="267"/>
                    </a:cubicBezTo>
                    <a:cubicBezTo>
                      <a:pt x="116" y="308"/>
                      <a:pt x="146" y="356"/>
                      <a:pt x="176" y="385"/>
                    </a:cubicBezTo>
                    <a:cubicBezTo>
                      <a:pt x="205" y="365"/>
                      <a:pt x="233" y="302"/>
                      <a:pt x="234" y="267"/>
                    </a:cubicBezTo>
                    <a:close/>
                    <a:moveTo>
                      <a:pt x="275" y="121"/>
                    </a:moveTo>
                    <a:cubicBezTo>
                      <a:pt x="278" y="122"/>
                      <a:pt x="278" y="122"/>
                      <a:pt x="278" y="122"/>
                    </a:cubicBezTo>
                    <a:cubicBezTo>
                      <a:pt x="280" y="137"/>
                      <a:pt x="280" y="157"/>
                      <a:pt x="266" y="167"/>
                    </a:cubicBezTo>
                    <a:cubicBezTo>
                      <a:pt x="265" y="170"/>
                      <a:pt x="264" y="173"/>
                      <a:pt x="263" y="176"/>
                    </a:cubicBezTo>
                    <a:cubicBezTo>
                      <a:pt x="254" y="202"/>
                      <a:pt x="240" y="222"/>
                      <a:pt x="223" y="235"/>
                    </a:cubicBezTo>
                    <a:cubicBezTo>
                      <a:pt x="209" y="247"/>
                      <a:pt x="193" y="253"/>
                      <a:pt x="177" y="254"/>
                    </a:cubicBezTo>
                    <a:cubicBezTo>
                      <a:pt x="160" y="255"/>
                      <a:pt x="144" y="250"/>
                      <a:pt x="129" y="239"/>
                    </a:cubicBezTo>
                    <a:cubicBezTo>
                      <a:pt x="113" y="228"/>
                      <a:pt x="99" y="211"/>
                      <a:pt x="89" y="186"/>
                    </a:cubicBezTo>
                    <a:cubicBezTo>
                      <a:pt x="86" y="180"/>
                      <a:pt x="84" y="174"/>
                      <a:pt x="82" y="167"/>
                    </a:cubicBezTo>
                    <a:cubicBezTo>
                      <a:pt x="79" y="165"/>
                      <a:pt x="75" y="161"/>
                      <a:pt x="72" y="155"/>
                    </a:cubicBezTo>
                    <a:cubicBezTo>
                      <a:pt x="67" y="144"/>
                      <a:pt x="70" y="122"/>
                      <a:pt x="70" y="122"/>
                    </a:cubicBezTo>
                    <a:cubicBezTo>
                      <a:pt x="73" y="121"/>
                      <a:pt x="73" y="121"/>
                      <a:pt x="73" y="121"/>
                    </a:cubicBezTo>
                    <a:cubicBezTo>
                      <a:pt x="64" y="59"/>
                      <a:pt x="92" y="7"/>
                      <a:pt x="150" y="4"/>
                    </a:cubicBezTo>
                    <a:cubicBezTo>
                      <a:pt x="173" y="2"/>
                      <a:pt x="198" y="0"/>
                      <a:pt x="219" y="19"/>
                    </a:cubicBezTo>
                    <a:cubicBezTo>
                      <a:pt x="266" y="1"/>
                      <a:pt x="287" y="83"/>
                      <a:pt x="275" y="121"/>
                    </a:cubicBezTo>
                    <a:close/>
                    <a:moveTo>
                      <a:pt x="99" y="116"/>
                    </a:moveTo>
                    <a:cubicBezTo>
                      <a:pt x="97" y="138"/>
                      <a:pt x="100" y="160"/>
                      <a:pt x="108" y="178"/>
                    </a:cubicBezTo>
                    <a:cubicBezTo>
                      <a:pt x="117" y="199"/>
                      <a:pt x="128" y="213"/>
                      <a:pt x="141" y="222"/>
                    </a:cubicBezTo>
                    <a:cubicBezTo>
                      <a:pt x="152" y="230"/>
                      <a:pt x="164" y="234"/>
                      <a:pt x="176" y="233"/>
                    </a:cubicBezTo>
                    <a:cubicBezTo>
                      <a:pt x="188" y="232"/>
                      <a:pt x="200" y="228"/>
                      <a:pt x="211" y="219"/>
                    </a:cubicBezTo>
                    <a:cubicBezTo>
                      <a:pt x="224" y="208"/>
                      <a:pt x="236" y="191"/>
                      <a:pt x="244" y="169"/>
                    </a:cubicBezTo>
                    <a:cubicBezTo>
                      <a:pt x="250" y="152"/>
                      <a:pt x="252" y="133"/>
                      <a:pt x="250" y="114"/>
                    </a:cubicBezTo>
                    <a:cubicBezTo>
                      <a:pt x="239" y="112"/>
                      <a:pt x="229" y="107"/>
                      <a:pt x="222" y="102"/>
                    </a:cubicBezTo>
                    <a:cubicBezTo>
                      <a:pt x="215" y="122"/>
                      <a:pt x="215" y="122"/>
                      <a:pt x="215" y="122"/>
                    </a:cubicBezTo>
                    <a:cubicBezTo>
                      <a:pt x="205" y="121"/>
                      <a:pt x="205" y="121"/>
                      <a:pt x="205" y="121"/>
                    </a:cubicBezTo>
                    <a:cubicBezTo>
                      <a:pt x="211" y="107"/>
                      <a:pt x="211" y="107"/>
                      <a:pt x="211" y="107"/>
                    </a:cubicBezTo>
                    <a:cubicBezTo>
                      <a:pt x="187" y="125"/>
                      <a:pt x="187" y="125"/>
                      <a:pt x="187" y="125"/>
                    </a:cubicBezTo>
                    <a:cubicBezTo>
                      <a:pt x="179" y="120"/>
                      <a:pt x="179" y="120"/>
                      <a:pt x="179" y="120"/>
                    </a:cubicBezTo>
                    <a:cubicBezTo>
                      <a:pt x="191" y="106"/>
                      <a:pt x="191" y="106"/>
                      <a:pt x="191" y="106"/>
                    </a:cubicBezTo>
                    <a:cubicBezTo>
                      <a:pt x="171" y="114"/>
                      <a:pt x="139" y="121"/>
                      <a:pt x="99" y="116"/>
                    </a:cubicBezTo>
                    <a:close/>
                    <a:moveTo>
                      <a:pt x="269" y="393"/>
                    </a:moveTo>
                    <a:cubicBezTo>
                      <a:pt x="266" y="391"/>
                      <a:pt x="262" y="389"/>
                      <a:pt x="258" y="389"/>
                    </a:cubicBezTo>
                    <a:cubicBezTo>
                      <a:pt x="254" y="389"/>
                      <a:pt x="251" y="391"/>
                      <a:pt x="248" y="393"/>
                    </a:cubicBezTo>
                    <a:cubicBezTo>
                      <a:pt x="248" y="393"/>
                      <a:pt x="248" y="393"/>
                      <a:pt x="248" y="393"/>
                    </a:cubicBezTo>
                    <a:cubicBezTo>
                      <a:pt x="245" y="396"/>
                      <a:pt x="244" y="400"/>
                      <a:pt x="244" y="404"/>
                    </a:cubicBezTo>
                    <a:cubicBezTo>
                      <a:pt x="244" y="408"/>
                      <a:pt x="245" y="411"/>
                      <a:pt x="248" y="414"/>
                    </a:cubicBezTo>
                    <a:cubicBezTo>
                      <a:pt x="248" y="414"/>
                      <a:pt x="248" y="414"/>
                      <a:pt x="248" y="414"/>
                    </a:cubicBezTo>
                    <a:cubicBezTo>
                      <a:pt x="251" y="417"/>
                      <a:pt x="254" y="418"/>
                      <a:pt x="258" y="418"/>
                    </a:cubicBezTo>
                    <a:cubicBezTo>
                      <a:pt x="262" y="418"/>
                      <a:pt x="266" y="417"/>
                      <a:pt x="269" y="414"/>
                    </a:cubicBezTo>
                    <a:cubicBezTo>
                      <a:pt x="271" y="411"/>
                      <a:pt x="273" y="408"/>
                      <a:pt x="273" y="404"/>
                    </a:cubicBezTo>
                    <a:cubicBezTo>
                      <a:pt x="273" y="400"/>
                      <a:pt x="271" y="396"/>
                      <a:pt x="269" y="393"/>
                    </a:cubicBezTo>
                    <a:close/>
                  </a:path>
                </a:pathLst>
              </a:custGeom>
              <a:solidFill>
                <a:schemeClr val="tx1"/>
              </a:solidFill>
              <a:ln>
                <a:noFill/>
              </a:ln>
              <a:extLst/>
            </p:spPr>
            <p:txBody>
              <a:bodyPr vert="horz" wrap="square" lIns="68750" tIns="34375" rIns="68750" bIns="34375" numCol="1" anchor="t" anchorCtr="0" compatLnSpc="1">
                <a:prstTxWarp prst="textNoShape">
                  <a:avLst/>
                </a:prstTxWarp>
              </a:bodyPr>
              <a:lstStyle/>
              <a:p>
                <a:endParaRPr lang="en-US" sz="1353" dirty="0">
                  <a:solidFill>
                    <a:prstClr val="black"/>
                  </a:solidFill>
                  <a:latin typeface="Calibri" panose="020F0502020204030204"/>
                </a:endParaRPr>
              </a:p>
            </p:txBody>
          </p:sp>
          <p:sp>
            <p:nvSpPr>
              <p:cNvPr id="40" name="Freeform 33"/>
              <p:cNvSpPr>
                <a:spLocks noEditPoints="1"/>
              </p:cNvSpPr>
              <p:nvPr/>
            </p:nvSpPr>
            <p:spPr bwMode="auto">
              <a:xfrm>
                <a:off x="4008754" y="3783808"/>
                <a:ext cx="292204" cy="346430"/>
              </a:xfrm>
              <a:custGeom>
                <a:avLst/>
                <a:gdLst>
                  <a:gd name="T0" fmla="*/ 255 w 348"/>
                  <a:gd name="T1" fmla="*/ 269 h 494"/>
                  <a:gd name="T2" fmla="*/ 263 w 348"/>
                  <a:gd name="T3" fmla="*/ 372 h 494"/>
                  <a:gd name="T4" fmla="*/ 235 w 348"/>
                  <a:gd name="T5" fmla="*/ 381 h 494"/>
                  <a:gd name="T6" fmla="*/ 235 w 348"/>
                  <a:gd name="T7" fmla="*/ 381 h 494"/>
                  <a:gd name="T8" fmla="*/ 235 w 348"/>
                  <a:gd name="T9" fmla="*/ 427 h 494"/>
                  <a:gd name="T10" fmla="*/ 258 w 348"/>
                  <a:gd name="T11" fmla="*/ 436 h 494"/>
                  <a:gd name="T12" fmla="*/ 291 w 348"/>
                  <a:gd name="T13" fmla="*/ 404 h 494"/>
                  <a:gd name="T14" fmla="*/ 281 w 348"/>
                  <a:gd name="T15" fmla="*/ 381 h 494"/>
                  <a:gd name="T16" fmla="*/ 287 w 348"/>
                  <a:gd name="T17" fmla="*/ 339 h 494"/>
                  <a:gd name="T18" fmla="*/ 315 w 348"/>
                  <a:gd name="T19" fmla="*/ 281 h 494"/>
                  <a:gd name="T20" fmla="*/ 0 w 348"/>
                  <a:gd name="T21" fmla="*/ 444 h 494"/>
                  <a:gd name="T22" fmla="*/ 70 w 348"/>
                  <a:gd name="T23" fmla="*/ 273 h 494"/>
                  <a:gd name="T24" fmla="*/ 25 w 348"/>
                  <a:gd name="T25" fmla="*/ 376 h 494"/>
                  <a:gd name="T26" fmla="*/ 25 w 348"/>
                  <a:gd name="T27" fmla="*/ 417 h 494"/>
                  <a:gd name="T28" fmla="*/ 42 w 348"/>
                  <a:gd name="T29" fmla="*/ 437 h 494"/>
                  <a:gd name="T30" fmla="*/ 80 w 348"/>
                  <a:gd name="T31" fmla="*/ 424 h 494"/>
                  <a:gd name="T32" fmla="*/ 49 w 348"/>
                  <a:gd name="T33" fmla="*/ 421 h 494"/>
                  <a:gd name="T34" fmla="*/ 34 w 348"/>
                  <a:gd name="T35" fmla="*/ 397 h 494"/>
                  <a:gd name="T36" fmla="*/ 79 w 348"/>
                  <a:gd name="T37" fmla="*/ 331 h 494"/>
                  <a:gd name="T38" fmla="*/ 131 w 348"/>
                  <a:gd name="T39" fmla="*/ 369 h 494"/>
                  <a:gd name="T40" fmla="*/ 138 w 348"/>
                  <a:gd name="T41" fmla="*/ 398 h 494"/>
                  <a:gd name="T42" fmla="*/ 127 w 348"/>
                  <a:gd name="T43" fmla="*/ 408 h 494"/>
                  <a:gd name="T44" fmla="*/ 114 w 348"/>
                  <a:gd name="T45" fmla="*/ 444 h 494"/>
                  <a:gd name="T46" fmla="*/ 136 w 348"/>
                  <a:gd name="T47" fmla="*/ 421 h 494"/>
                  <a:gd name="T48" fmla="*/ 151 w 348"/>
                  <a:gd name="T49" fmla="*/ 381 h 494"/>
                  <a:gd name="T50" fmla="*/ 87 w 348"/>
                  <a:gd name="T51" fmla="*/ 319 h 494"/>
                  <a:gd name="T52" fmla="*/ 114 w 348"/>
                  <a:gd name="T53" fmla="*/ 267 h 494"/>
                  <a:gd name="T54" fmla="*/ 234 w 348"/>
                  <a:gd name="T55" fmla="*/ 267 h 494"/>
                  <a:gd name="T56" fmla="*/ 278 w 348"/>
                  <a:gd name="T57" fmla="*/ 122 h 494"/>
                  <a:gd name="T58" fmla="*/ 263 w 348"/>
                  <a:gd name="T59" fmla="*/ 176 h 494"/>
                  <a:gd name="T60" fmla="*/ 177 w 348"/>
                  <a:gd name="T61" fmla="*/ 254 h 494"/>
                  <a:gd name="T62" fmla="*/ 89 w 348"/>
                  <a:gd name="T63" fmla="*/ 186 h 494"/>
                  <a:gd name="T64" fmla="*/ 72 w 348"/>
                  <a:gd name="T65" fmla="*/ 155 h 494"/>
                  <a:gd name="T66" fmla="*/ 73 w 348"/>
                  <a:gd name="T67" fmla="*/ 121 h 494"/>
                  <a:gd name="T68" fmla="*/ 219 w 348"/>
                  <a:gd name="T69" fmla="*/ 19 h 494"/>
                  <a:gd name="T70" fmla="*/ 99 w 348"/>
                  <a:gd name="T71" fmla="*/ 116 h 494"/>
                  <a:gd name="T72" fmla="*/ 141 w 348"/>
                  <a:gd name="T73" fmla="*/ 222 h 494"/>
                  <a:gd name="T74" fmla="*/ 211 w 348"/>
                  <a:gd name="T75" fmla="*/ 219 h 494"/>
                  <a:gd name="T76" fmla="*/ 250 w 348"/>
                  <a:gd name="T77" fmla="*/ 114 h 494"/>
                  <a:gd name="T78" fmla="*/ 215 w 348"/>
                  <a:gd name="T79" fmla="*/ 122 h 494"/>
                  <a:gd name="T80" fmla="*/ 211 w 348"/>
                  <a:gd name="T81" fmla="*/ 107 h 494"/>
                  <a:gd name="T82" fmla="*/ 179 w 348"/>
                  <a:gd name="T83" fmla="*/ 120 h 494"/>
                  <a:gd name="T84" fmla="*/ 99 w 348"/>
                  <a:gd name="T85" fmla="*/ 116 h 494"/>
                  <a:gd name="T86" fmla="*/ 258 w 348"/>
                  <a:gd name="T87" fmla="*/ 389 h 494"/>
                  <a:gd name="T88" fmla="*/ 248 w 348"/>
                  <a:gd name="T89" fmla="*/ 393 h 494"/>
                  <a:gd name="T90" fmla="*/ 248 w 348"/>
                  <a:gd name="T91" fmla="*/ 414 h 494"/>
                  <a:gd name="T92" fmla="*/ 258 w 348"/>
                  <a:gd name="T93" fmla="*/ 418 h 494"/>
                  <a:gd name="T94" fmla="*/ 273 w 348"/>
                  <a:gd name="T95" fmla="*/ 404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48" h="494">
                    <a:moveTo>
                      <a:pt x="234" y="267"/>
                    </a:moveTo>
                    <a:cubicBezTo>
                      <a:pt x="240" y="267"/>
                      <a:pt x="247" y="268"/>
                      <a:pt x="255" y="269"/>
                    </a:cubicBezTo>
                    <a:cubicBezTo>
                      <a:pt x="261" y="285"/>
                      <a:pt x="271" y="315"/>
                      <a:pt x="269" y="338"/>
                    </a:cubicBezTo>
                    <a:cubicBezTo>
                      <a:pt x="268" y="354"/>
                      <a:pt x="266" y="365"/>
                      <a:pt x="263" y="372"/>
                    </a:cubicBezTo>
                    <a:cubicBezTo>
                      <a:pt x="262" y="371"/>
                      <a:pt x="260" y="371"/>
                      <a:pt x="258" y="371"/>
                    </a:cubicBezTo>
                    <a:cubicBezTo>
                      <a:pt x="249" y="371"/>
                      <a:pt x="241" y="375"/>
                      <a:pt x="235" y="381"/>
                    </a:cubicBezTo>
                    <a:cubicBezTo>
                      <a:pt x="235" y="381"/>
                      <a:pt x="235" y="381"/>
                      <a:pt x="235" y="381"/>
                    </a:cubicBezTo>
                    <a:cubicBezTo>
                      <a:pt x="235" y="381"/>
                      <a:pt x="235" y="381"/>
                      <a:pt x="235" y="381"/>
                    </a:cubicBezTo>
                    <a:cubicBezTo>
                      <a:pt x="230" y="387"/>
                      <a:pt x="226" y="395"/>
                      <a:pt x="226" y="404"/>
                    </a:cubicBezTo>
                    <a:cubicBezTo>
                      <a:pt x="226" y="413"/>
                      <a:pt x="230" y="421"/>
                      <a:pt x="235" y="427"/>
                    </a:cubicBezTo>
                    <a:cubicBezTo>
                      <a:pt x="235" y="427"/>
                      <a:pt x="235" y="427"/>
                      <a:pt x="235" y="427"/>
                    </a:cubicBezTo>
                    <a:cubicBezTo>
                      <a:pt x="241" y="433"/>
                      <a:pt x="249" y="436"/>
                      <a:pt x="258" y="436"/>
                    </a:cubicBezTo>
                    <a:cubicBezTo>
                      <a:pt x="267" y="436"/>
                      <a:pt x="275" y="433"/>
                      <a:pt x="281" y="427"/>
                    </a:cubicBezTo>
                    <a:cubicBezTo>
                      <a:pt x="287" y="421"/>
                      <a:pt x="291" y="413"/>
                      <a:pt x="291" y="404"/>
                    </a:cubicBezTo>
                    <a:cubicBezTo>
                      <a:pt x="291" y="395"/>
                      <a:pt x="287" y="387"/>
                      <a:pt x="281" y="381"/>
                    </a:cubicBezTo>
                    <a:cubicBezTo>
                      <a:pt x="281" y="381"/>
                      <a:pt x="281" y="381"/>
                      <a:pt x="281" y="381"/>
                    </a:cubicBezTo>
                    <a:cubicBezTo>
                      <a:pt x="281" y="380"/>
                      <a:pt x="280" y="380"/>
                      <a:pt x="279" y="379"/>
                    </a:cubicBezTo>
                    <a:cubicBezTo>
                      <a:pt x="282" y="371"/>
                      <a:pt x="286" y="358"/>
                      <a:pt x="287" y="339"/>
                    </a:cubicBezTo>
                    <a:cubicBezTo>
                      <a:pt x="289" y="318"/>
                      <a:pt x="281" y="290"/>
                      <a:pt x="275" y="272"/>
                    </a:cubicBezTo>
                    <a:cubicBezTo>
                      <a:pt x="294" y="276"/>
                      <a:pt x="311" y="280"/>
                      <a:pt x="315" y="281"/>
                    </a:cubicBezTo>
                    <a:cubicBezTo>
                      <a:pt x="336" y="329"/>
                      <a:pt x="347" y="383"/>
                      <a:pt x="348" y="444"/>
                    </a:cubicBezTo>
                    <a:cubicBezTo>
                      <a:pt x="325" y="491"/>
                      <a:pt x="27" y="494"/>
                      <a:pt x="0" y="444"/>
                    </a:cubicBezTo>
                    <a:cubicBezTo>
                      <a:pt x="1" y="383"/>
                      <a:pt x="12" y="329"/>
                      <a:pt x="33" y="281"/>
                    </a:cubicBezTo>
                    <a:cubicBezTo>
                      <a:pt x="39" y="279"/>
                      <a:pt x="55" y="276"/>
                      <a:pt x="70" y="273"/>
                    </a:cubicBezTo>
                    <a:cubicBezTo>
                      <a:pt x="69" y="289"/>
                      <a:pt x="70" y="305"/>
                      <a:pt x="70" y="321"/>
                    </a:cubicBezTo>
                    <a:cubicBezTo>
                      <a:pt x="51" y="333"/>
                      <a:pt x="33" y="355"/>
                      <a:pt x="25" y="376"/>
                    </a:cubicBezTo>
                    <a:cubicBezTo>
                      <a:pt x="22" y="383"/>
                      <a:pt x="20" y="390"/>
                      <a:pt x="20" y="397"/>
                    </a:cubicBezTo>
                    <a:cubicBezTo>
                      <a:pt x="20" y="404"/>
                      <a:pt x="22" y="411"/>
                      <a:pt x="25" y="417"/>
                    </a:cubicBezTo>
                    <a:cubicBezTo>
                      <a:pt x="29" y="423"/>
                      <a:pt x="35" y="429"/>
                      <a:pt x="44" y="433"/>
                    </a:cubicBezTo>
                    <a:cubicBezTo>
                      <a:pt x="42" y="437"/>
                      <a:pt x="42" y="437"/>
                      <a:pt x="42" y="437"/>
                    </a:cubicBezTo>
                    <a:cubicBezTo>
                      <a:pt x="42" y="437"/>
                      <a:pt x="65" y="452"/>
                      <a:pt x="70" y="450"/>
                    </a:cubicBezTo>
                    <a:cubicBezTo>
                      <a:pt x="75" y="449"/>
                      <a:pt x="82" y="429"/>
                      <a:pt x="80" y="424"/>
                    </a:cubicBezTo>
                    <a:cubicBezTo>
                      <a:pt x="77" y="419"/>
                      <a:pt x="49" y="418"/>
                      <a:pt x="49" y="418"/>
                    </a:cubicBezTo>
                    <a:cubicBezTo>
                      <a:pt x="49" y="421"/>
                      <a:pt x="49" y="421"/>
                      <a:pt x="49" y="421"/>
                    </a:cubicBezTo>
                    <a:cubicBezTo>
                      <a:pt x="43" y="418"/>
                      <a:pt x="39" y="414"/>
                      <a:pt x="37" y="410"/>
                    </a:cubicBezTo>
                    <a:cubicBezTo>
                      <a:pt x="34" y="406"/>
                      <a:pt x="33" y="402"/>
                      <a:pt x="34" y="397"/>
                    </a:cubicBezTo>
                    <a:cubicBezTo>
                      <a:pt x="34" y="392"/>
                      <a:pt x="35" y="387"/>
                      <a:pt x="37" y="381"/>
                    </a:cubicBezTo>
                    <a:cubicBezTo>
                      <a:pt x="45" y="362"/>
                      <a:pt x="62" y="342"/>
                      <a:pt x="79" y="331"/>
                    </a:cubicBezTo>
                    <a:cubicBezTo>
                      <a:pt x="81" y="331"/>
                      <a:pt x="81" y="331"/>
                      <a:pt x="81" y="331"/>
                    </a:cubicBezTo>
                    <a:cubicBezTo>
                      <a:pt x="100" y="338"/>
                      <a:pt x="120" y="353"/>
                      <a:pt x="131" y="369"/>
                    </a:cubicBezTo>
                    <a:cubicBezTo>
                      <a:pt x="134" y="374"/>
                      <a:pt x="137" y="379"/>
                      <a:pt x="138" y="384"/>
                    </a:cubicBezTo>
                    <a:cubicBezTo>
                      <a:pt x="139" y="389"/>
                      <a:pt x="139" y="393"/>
                      <a:pt x="138" y="398"/>
                    </a:cubicBezTo>
                    <a:cubicBezTo>
                      <a:pt x="137" y="402"/>
                      <a:pt x="134" y="406"/>
                      <a:pt x="129" y="410"/>
                    </a:cubicBezTo>
                    <a:cubicBezTo>
                      <a:pt x="127" y="408"/>
                      <a:pt x="127" y="408"/>
                      <a:pt x="127" y="408"/>
                    </a:cubicBezTo>
                    <a:cubicBezTo>
                      <a:pt x="127" y="408"/>
                      <a:pt x="101" y="416"/>
                      <a:pt x="99" y="421"/>
                    </a:cubicBezTo>
                    <a:cubicBezTo>
                      <a:pt x="98" y="426"/>
                      <a:pt x="109" y="444"/>
                      <a:pt x="114" y="444"/>
                    </a:cubicBezTo>
                    <a:cubicBezTo>
                      <a:pt x="120" y="444"/>
                      <a:pt x="139" y="425"/>
                      <a:pt x="139" y="425"/>
                    </a:cubicBezTo>
                    <a:cubicBezTo>
                      <a:pt x="136" y="421"/>
                      <a:pt x="136" y="421"/>
                      <a:pt x="136" y="421"/>
                    </a:cubicBezTo>
                    <a:cubicBezTo>
                      <a:pt x="144" y="416"/>
                      <a:pt x="149" y="409"/>
                      <a:pt x="151" y="401"/>
                    </a:cubicBezTo>
                    <a:cubicBezTo>
                      <a:pt x="153" y="395"/>
                      <a:pt x="153" y="388"/>
                      <a:pt x="151" y="381"/>
                    </a:cubicBezTo>
                    <a:cubicBezTo>
                      <a:pt x="149" y="374"/>
                      <a:pt x="146" y="368"/>
                      <a:pt x="142" y="362"/>
                    </a:cubicBezTo>
                    <a:cubicBezTo>
                      <a:pt x="129" y="343"/>
                      <a:pt x="108" y="327"/>
                      <a:pt x="87" y="319"/>
                    </a:cubicBezTo>
                    <a:cubicBezTo>
                      <a:pt x="86" y="302"/>
                      <a:pt x="86" y="286"/>
                      <a:pt x="87" y="270"/>
                    </a:cubicBezTo>
                    <a:cubicBezTo>
                      <a:pt x="99" y="269"/>
                      <a:pt x="109" y="267"/>
                      <a:pt x="114" y="267"/>
                    </a:cubicBezTo>
                    <a:cubicBezTo>
                      <a:pt x="116" y="308"/>
                      <a:pt x="146" y="356"/>
                      <a:pt x="176" y="385"/>
                    </a:cubicBezTo>
                    <a:cubicBezTo>
                      <a:pt x="205" y="365"/>
                      <a:pt x="233" y="302"/>
                      <a:pt x="234" y="267"/>
                    </a:cubicBezTo>
                    <a:close/>
                    <a:moveTo>
                      <a:pt x="275" y="121"/>
                    </a:moveTo>
                    <a:cubicBezTo>
                      <a:pt x="278" y="122"/>
                      <a:pt x="278" y="122"/>
                      <a:pt x="278" y="122"/>
                    </a:cubicBezTo>
                    <a:cubicBezTo>
                      <a:pt x="280" y="137"/>
                      <a:pt x="280" y="157"/>
                      <a:pt x="266" y="167"/>
                    </a:cubicBezTo>
                    <a:cubicBezTo>
                      <a:pt x="265" y="170"/>
                      <a:pt x="264" y="173"/>
                      <a:pt x="263" y="176"/>
                    </a:cubicBezTo>
                    <a:cubicBezTo>
                      <a:pt x="254" y="202"/>
                      <a:pt x="240" y="222"/>
                      <a:pt x="223" y="235"/>
                    </a:cubicBezTo>
                    <a:cubicBezTo>
                      <a:pt x="209" y="247"/>
                      <a:pt x="193" y="253"/>
                      <a:pt x="177" y="254"/>
                    </a:cubicBezTo>
                    <a:cubicBezTo>
                      <a:pt x="160" y="255"/>
                      <a:pt x="144" y="250"/>
                      <a:pt x="129" y="239"/>
                    </a:cubicBezTo>
                    <a:cubicBezTo>
                      <a:pt x="113" y="228"/>
                      <a:pt x="99" y="211"/>
                      <a:pt x="89" y="186"/>
                    </a:cubicBezTo>
                    <a:cubicBezTo>
                      <a:pt x="86" y="180"/>
                      <a:pt x="84" y="174"/>
                      <a:pt x="82" y="167"/>
                    </a:cubicBezTo>
                    <a:cubicBezTo>
                      <a:pt x="79" y="165"/>
                      <a:pt x="75" y="161"/>
                      <a:pt x="72" y="155"/>
                    </a:cubicBezTo>
                    <a:cubicBezTo>
                      <a:pt x="67" y="144"/>
                      <a:pt x="70" y="122"/>
                      <a:pt x="70" y="122"/>
                    </a:cubicBezTo>
                    <a:cubicBezTo>
                      <a:pt x="73" y="121"/>
                      <a:pt x="73" y="121"/>
                      <a:pt x="73" y="121"/>
                    </a:cubicBezTo>
                    <a:cubicBezTo>
                      <a:pt x="64" y="59"/>
                      <a:pt x="92" y="7"/>
                      <a:pt x="150" y="4"/>
                    </a:cubicBezTo>
                    <a:cubicBezTo>
                      <a:pt x="173" y="2"/>
                      <a:pt x="198" y="0"/>
                      <a:pt x="219" y="19"/>
                    </a:cubicBezTo>
                    <a:cubicBezTo>
                      <a:pt x="266" y="1"/>
                      <a:pt x="287" y="83"/>
                      <a:pt x="275" y="121"/>
                    </a:cubicBezTo>
                    <a:close/>
                    <a:moveTo>
                      <a:pt x="99" y="116"/>
                    </a:moveTo>
                    <a:cubicBezTo>
                      <a:pt x="97" y="138"/>
                      <a:pt x="100" y="160"/>
                      <a:pt x="108" y="178"/>
                    </a:cubicBezTo>
                    <a:cubicBezTo>
                      <a:pt x="117" y="199"/>
                      <a:pt x="128" y="213"/>
                      <a:pt x="141" y="222"/>
                    </a:cubicBezTo>
                    <a:cubicBezTo>
                      <a:pt x="152" y="230"/>
                      <a:pt x="164" y="234"/>
                      <a:pt x="176" y="233"/>
                    </a:cubicBezTo>
                    <a:cubicBezTo>
                      <a:pt x="188" y="232"/>
                      <a:pt x="200" y="228"/>
                      <a:pt x="211" y="219"/>
                    </a:cubicBezTo>
                    <a:cubicBezTo>
                      <a:pt x="224" y="208"/>
                      <a:pt x="236" y="191"/>
                      <a:pt x="244" y="169"/>
                    </a:cubicBezTo>
                    <a:cubicBezTo>
                      <a:pt x="250" y="152"/>
                      <a:pt x="252" y="133"/>
                      <a:pt x="250" y="114"/>
                    </a:cubicBezTo>
                    <a:cubicBezTo>
                      <a:pt x="239" y="112"/>
                      <a:pt x="229" y="107"/>
                      <a:pt x="222" y="102"/>
                    </a:cubicBezTo>
                    <a:cubicBezTo>
                      <a:pt x="215" y="122"/>
                      <a:pt x="215" y="122"/>
                      <a:pt x="215" y="122"/>
                    </a:cubicBezTo>
                    <a:cubicBezTo>
                      <a:pt x="205" y="121"/>
                      <a:pt x="205" y="121"/>
                      <a:pt x="205" y="121"/>
                    </a:cubicBezTo>
                    <a:cubicBezTo>
                      <a:pt x="211" y="107"/>
                      <a:pt x="211" y="107"/>
                      <a:pt x="211" y="107"/>
                    </a:cubicBezTo>
                    <a:cubicBezTo>
                      <a:pt x="187" y="125"/>
                      <a:pt x="187" y="125"/>
                      <a:pt x="187" y="125"/>
                    </a:cubicBezTo>
                    <a:cubicBezTo>
                      <a:pt x="179" y="120"/>
                      <a:pt x="179" y="120"/>
                      <a:pt x="179" y="120"/>
                    </a:cubicBezTo>
                    <a:cubicBezTo>
                      <a:pt x="191" y="106"/>
                      <a:pt x="191" y="106"/>
                      <a:pt x="191" y="106"/>
                    </a:cubicBezTo>
                    <a:cubicBezTo>
                      <a:pt x="171" y="114"/>
                      <a:pt x="139" y="121"/>
                      <a:pt x="99" y="116"/>
                    </a:cubicBezTo>
                    <a:close/>
                    <a:moveTo>
                      <a:pt x="269" y="393"/>
                    </a:moveTo>
                    <a:cubicBezTo>
                      <a:pt x="266" y="391"/>
                      <a:pt x="262" y="389"/>
                      <a:pt x="258" y="389"/>
                    </a:cubicBezTo>
                    <a:cubicBezTo>
                      <a:pt x="254" y="389"/>
                      <a:pt x="251" y="391"/>
                      <a:pt x="248" y="393"/>
                    </a:cubicBezTo>
                    <a:cubicBezTo>
                      <a:pt x="248" y="393"/>
                      <a:pt x="248" y="393"/>
                      <a:pt x="248" y="393"/>
                    </a:cubicBezTo>
                    <a:cubicBezTo>
                      <a:pt x="245" y="396"/>
                      <a:pt x="244" y="400"/>
                      <a:pt x="244" y="404"/>
                    </a:cubicBezTo>
                    <a:cubicBezTo>
                      <a:pt x="244" y="408"/>
                      <a:pt x="245" y="411"/>
                      <a:pt x="248" y="414"/>
                    </a:cubicBezTo>
                    <a:cubicBezTo>
                      <a:pt x="248" y="414"/>
                      <a:pt x="248" y="414"/>
                      <a:pt x="248" y="414"/>
                    </a:cubicBezTo>
                    <a:cubicBezTo>
                      <a:pt x="251" y="417"/>
                      <a:pt x="254" y="418"/>
                      <a:pt x="258" y="418"/>
                    </a:cubicBezTo>
                    <a:cubicBezTo>
                      <a:pt x="262" y="418"/>
                      <a:pt x="266" y="417"/>
                      <a:pt x="269" y="414"/>
                    </a:cubicBezTo>
                    <a:cubicBezTo>
                      <a:pt x="271" y="411"/>
                      <a:pt x="273" y="408"/>
                      <a:pt x="273" y="404"/>
                    </a:cubicBezTo>
                    <a:cubicBezTo>
                      <a:pt x="273" y="400"/>
                      <a:pt x="271" y="396"/>
                      <a:pt x="269" y="393"/>
                    </a:cubicBezTo>
                    <a:close/>
                  </a:path>
                </a:pathLst>
              </a:custGeom>
              <a:solidFill>
                <a:schemeClr val="tx1"/>
              </a:solidFill>
              <a:ln>
                <a:noFill/>
              </a:ln>
              <a:extLst/>
            </p:spPr>
            <p:txBody>
              <a:bodyPr vert="horz" wrap="square" lIns="68750" tIns="34375" rIns="68750" bIns="34375" numCol="1" anchor="t" anchorCtr="0" compatLnSpc="1">
                <a:prstTxWarp prst="textNoShape">
                  <a:avLst/>
                </a:prstTxWarp>
              </a:bodyPr>
              <a:lstStyle/>
              <a:p>
                <a:endParaRPr lang="en-US" sz="1353" dirty="0">
                  <a:solidFill>
                    <a:prstClr val="black"/>
                  </a:solidFill>
                  <a:latin typeface="Calibri" panose="020F0502020204030204"/>
                </a:endParaRPr>
              </a:p>
            </p:txBody>
          </p:sp>
          <p:sp>
            <p:nvSpPr>
              <p:cNvPr id="41" name="Freeform 33"/>
              <p:cNvSpPr>
                <a:spLocks noEditPoints="1"/>
              </p:cNvSpPr>
              <p:nvPr/>
            </p:nvSpPr>
            <p:spPr bwMode="auto">
              <a:xfrm>
                <a:off x="4418863" y="3735707"/>
                <a:ext cx="292204" cy="346430"/>
              </a:xfrm>
              <a:custGeom>
                <a:avLst/>
                <a:gdLst>
                  <a:gd name="T0" fmla="*/ 255 w 348"/>
                  <a:gd name="T1" fmla="*/ 269 h 494"/>
                  <a:gd name="T2" fmla="*/ 263 w 348"/>
                  <a:gd name="T3" fmla="*/ 372 h 494"/>
                  <a:gd name="T4" fmla="*/ 235 w 348"/>
                  <a:gd name="T5" fmla="*/ 381 h 494"/>
                  <a:gd name="T6" fmla="*/ 235 w 348"/>
                  <a:gd name="T7" fmla="*/ 381 h 494"/>
                  <a:gd name="T8" fmla="*/ 235 w 348"/>
                  <a:gd name="T9" fmla="*/ 427 h 494"/>
                  <a:gd name="T10" fmla="*/ 258 w 348"/>
                  <a:gd name="T11" fmla="*/ 436 h 494"/>
                  <a:gd name="T12" fmla="*/ 291 w 348"/>
                  <a:gd name="T13" fmla="*/ 404 h 494"/>
                  <a:gd name="T14" fmla="*/ 281 w 348"/>
                  <a:gd name="T15" fmla="*/ 381 h 494"/>
                  <a:gd name="T16" fmla="*/ 287 w 348"/>
                  <a:gd name="T17" fmla="*/ 339 h 494"/>
                  <a:gd name="T18" fmla="*/ 315 w 348"/>
                  <a:gd name="T19" fmla="*/ 281 h 494"/>
                  <a:gd name="T20" fmla="*/ 0 w 348"/>
                  <a:gd name="T21" fmla="*/ 444 h 494"/>
                  <a:gd name="T22" fmla="*/ 70 w 348"/>
                  <a:gd name="T23" fmla="*/ 273 h 494"/>
                  <a:gd name="T24" fmla="*/ 25 w 348"/>
                  <a:gd name="T25" fmla="*/ 376 h 494"/>
                  <a:gd name="T26" fmla="*/ 25 w 348"/>
                  <a:gd name="T27" fmla="*/ 417 h 494"/>
                  <a:gd name="T28" fmla="*/ 42 w 348"/>
                  <a:gd name="T29" fmla="*/ 437 h 494"/>
                  <a:gd name="T30" fmla="*/ 80 w 348"/>
                  <a:gd name="T31" fmla="*/ 424 h 494"/>
                  <a:gd name="T32" fmla="*/ 49 w 348"/>
                  <a:gd name="T33" fmla="*/ 421 h 494"/>
                  <a:gd name="T34" fmla="*/ 34 w 348"/>
                  <a:gd name="T35" fmla="*/ 397 h 494"/>
                  <a:gd name="T36" fmla="*/ 79 w 348"/>
                  <a:gd name="T37" fmla="*/ 331 h 494"/>
                  <a:gd name="T38" fmla="*/ 131 w 348"/>
                  <a:gd name="T39" fmla="*/ 369 h 494"/>
                  <a:gd name="T40" fmla="*/ 138 w 348"/>
                  <a:gd name="T41" fmla="*/ 398 h 494"/>
                  <a:gd name="T42" fmla="*/ 127 w 348"/>
                  <a:gd name="T43" fmla="*/ 408 h 494"/>
                  <a:gd name="T44" fmla="*/ 114 w 348"/>
                  <a:gd name="T45" fmla="*/ 444 h 494"/>
                  <a:gd name="T46" fmla="*/ 136 w 348"/>
                  <a:gd name="T47" fmla="*/ 421 h 494"/>
                  <a:gd name="T48" fmla="*/ 151 w 348"/>
                  <a:gd name="T49" fmla="*/ 381 h 494"/>
                  <a:gd name="T50" fmla="*/ 87 w 348"/>
                  <a:gd name="T51" fmla="*/ 319 h 494"/>
                  <a:gd name="T52" fmla="*/ 114 w 348"/>
                  <a:gd name="T53" fmla="*/ 267 h 494"/>
                  <a:gd name="T54" fmla="*/ 234 w 348"/>
                  <a:gd name="T55" fmla="*/ 267 h 494"/>
                  <a:gd name="T56" fmla="*/ 278 w 348"/>
                  <a:gd name="T57" fmla="*/ 122 h 494"/>
                  <a:gd name="T58" fmla="*/ 263 w 348"/>
                  <a:gd name="T59" fmla="*/ 176 h 494"/>
                  <a:gd name="T60" fmla="*/ 177 w 348"/>
                  <a:gd name="T61" fmla="*/ 254 h 494"/>
                  <a:gd name="T62" fmla="*/ 89 w 348"/>
                  <a:gd name="T63" fmla="*/ 186 h 494"/>
                  <a:gd name="T64" fmla="*/ 72 w 348"/>
                  <a:gd name="T65" fmla="*/ 155 h 494"/>
                  <a:gd name="T66" fmla="*/ 73 w 348"/>
                  <a:gd name="T67" fmla="*/ 121 h 494"/>
                  <a:gd name="T68" fmla="*/ 219 w 348"/>
                  <a:gd name="T69" fmla="*/ 19 h 494"/>
                  <a:gd name="T70" fmla="*/ 99 w 348"/>
                  <a:gd name="T71" fmla="*/ 116 h 494"/>
                  <a:gd name="T72" fmla="*/ 141 w 348"/>
                  <a:gd name="T73" fmla="*/ 222 h 494"/>
                  <a:gd name="T74" fmla="*/ 211 w 348"/>
                  <a:gd name="T75" fmla="*/ 219 h 494"/>
                  <a:gd name="T76" fmla="*/ 250 w 348"/>
                  <a:gd name="T77" fmla="*/ 114 h 494"/>
                  <a:gd name="T78" fmla="*/ 215 w 348"/>
                  <a:gd name="T79" fmla="*/ 122 h 494"/>
                  <a:gd name="T80" fmla="*/ 211 w 348"/>
                  <a:gd name="T81" fmla="*/ 107 h 494"/>
                  <a:gd name="T82" fmla="*/ 179 w 348"/>
                  <a:gd name="T83" fmla="*/ 120 h 494"/>
                  <a:gd name="T84" fmla="*/ 99 w 348"/>
                  <a:gd name="T85" fmla="*/ 116 h 494"/>
                  <a:gd name="T86" fmla="*/ 258 w 348"/>
                  <a:gd name="T87" fmla="*/ 389 h 494"/>
                  <a:gd name="T88" fmla="*/ 248 w 348"/>
                  <a:gd name="T89" fmla="*/ 393 h 494"/>
                  <a:gd name="T90" fmla="*/ 248 w 348"/>
                  <a:gd name="T91" fmla="*/ 414 h 494"/>
                  <a:gd name="T92" fmla="*/ 258 w 348"/>
                  <a:gd name="T93" fmla="*/ 418 h 494"/>
                  <a:gd name="T94" fmla="*/ 273 w 348"/>
                  <a:gd name="T95" fmla="*/ 404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48" h="494">
                    <a:moveTo>
                      <a:pt x="234" y="267"/>
                    </a:moveTo>
                    <a:cubicBezTo>
                      <a:pt x="240" y="267"/>
                      <a:pt x="247" y="268"/>
                      <a:pt x="255" y="269"/>
                    </a:cubicBezTo>
                    <a:cubicBezTo>
                      <a:pt x="261" y="285"/>
                      <a:pt x="271" y="315"/>
                      <a:pt x="269" y="338"/>
                    </a:cubicBezTo>
                    <a:cubicBezTo>
                      <a:pt x="268" y="354"/>
                      <a:pt x="266" y="365"/>
                      <a:pt x="263" y="372"/>
                    </a:cubicBezTo>
                    <a:cubicBezTo>
                      <a:pt x="262" y="371"/>
                      <a:pt x="260" y="371"/>
                      <a:pt x="258" y="371"/>
                    </a:cubicBezTo>
                    <a:cubicBezTo>
                      <a:pt x="249" y="371"/>
                      <a:pt x="241" y="375"/>
                      <a:pt x="235" y="381"/>
                    </a:cubicBezTo>
                    <a:cubicBezTo>
                      <a:pt x="235" y="381"/>
                      <a:pt x="235" y="381"/>
                      <a:pt x="235" y="381"/>
                    </a:cubicBezTo>
                    <a:cubicBezTo>
                      <a:pt x="235" y="381"/>
                      <a:pt x="235" y="381"/>
                      <a:pt x="235" y="381"/>
                    </a:cubicBezTo>
                    <a:cubicBezTo>
                      <a:pt x="230" y="387"/>
                      <a:pt x="226" y="395"/>
                      <a:pt x="226" y="404"/>
                    </a:cubicBezTo>
                    <a:cubicBezTo>
                      <a:pt x="226" y="413"/>
                      <a:pt x="230" y="421"/>
                      <a:pt x="235" y="427"/>
                    </a:cubicBezTo>
                    <a:cubicBezTo>
                      <a:pt x="235" y="427"/>
                      <a:pt x="235" y="427"/>
                      <a:pt x="235" y="427"/>
                    </a:cubicBezTo>
                    <a:cubicBezTo>
                      <a:pt x="241" y="433"/>
                      <a:pt x="249" y="436"/>
                      <a:pt x="258" y="436"/>
                    </a:cubicBezTo>
                    <a:cubicBezTo>
                      <a:pt x="267" y="436"/>
                      <a:pt x="275" y="433"/>
                      <a:pt x="281" y="427"/>
                    </a:cubicBezTo>
                    <a:cubicBezTo>
                      <a:pt x="287" y="421"/>
                      <a:pt x="291" y="413"/>
                      <a:pt x="291" y="404"/>
                    </a:cubicBezTo>
                    <a:cubicBezTo>
                      <a:pt x="291" y="395"/>
                      <a:pt x="287" y="387"/>
                      <a:pt x="281" y="381"/>
                    </a:cubicBezTo>
                    <a:cubicBezTo>
                      <a:pt x="281" y="381"/>
                      <a:pt x="281" y="381"/>
                      <a:pt x="281" y="381"/>
                    </a:cubicBezTo>
                    <a:cubicBezTo>
                      <a:pt x="281" y="380"/>
                      <a:pt x="280" y="380"/>
                      <a:pt x="279" y="379"/>
                    </a:cubicBezTo>
                    <a:cubicBezTo>
                      <a:pt x="282" y="371"/>
                      <a:pt x="286" y="358"/>
                      <a:pt x="287" y="339"/>
                    </a:cubicBezTo>
                    <a:cubicBezTo>
                      <a:pt x="289" y="318"/>
                      <a:pt x="281" y="290"/>
                      <a:pt x="275" y="272"/>
                    </a:cubicBezTo>
                    <a:cubicBezTo>
                      <a:pt x="294" y="276"/>
                      <a:pt x="311" y="280"/>
                      <a:pt x="315" y="281"/>
                    </a:cubicBezTo>
                    <a:cubicBezTo>
                      <a:pt x="336" y="329"/>
                      <a:pt x="347" y="383"/>
                      <a:pt x="348" y="444"/>
                    </a:cubicBezTo>
                    <a:cubicBezTo>
                      <a:pt x="325" y="491"/>
                      <a:pt x="27" y="494"/>
                      <a:pt x="0" y="444"/>
                    </a:cubicBezTo>
                    <a:cubicBezTo>
                      <a:pt x="1" y="383"/>
                      <a:pt x="12" y="329"/>
                      <a:pt x="33" y="281"/>
                    </a:cubicBezTo>
                    <a:cubicBezTo>
                      <a:pt x="39" y="279"/>
                      <a:pt x="55" y="276"/>
                      <a:pt x="70" y="273"/>
                    </a:cubicBezTo>
                    <a:cubicBezTo>
                      <a:pt x="69" y="289"/>
                      <a:pt x="70" y="305"/>
                      <a:pt x="70" y="321"/>
                    </a:cubicBezTo>
                    <a:cubicBezTo>
                      <a:pt x="51" y="333"/>
                      <a:pt x="33" y="355"/>
                      <a:pt x="25" y="376"/>
                    </a:cubicBezTo>
                    <a:cubicBezTo>
                      <a:pt x="22" y="383"/>
                      <a:pt x="20" y="390"/>
                      <a:pt x="20" y="397"/>
                    </a:cubicBezTo>
                    <a:cubicBezTo>
                      <a:pt x="20" y="404"/>
                      <a:pt x="22" y="411"/>
                      <a:pt x="25" y="417"/>
                    </a:cubicBezTo>
                    <a:cubicBezTo>
                      <a:pt x="29" y="423"/>
                      <a:pt x="35" y="429"/>
                      <a:pt x="44" y="433"/>
                    </a:cubicBezTo>
                    <a:cubicBezTo>
                      <a:pt x="42" y="437"/>
                      <a:pt x="42" y="437"/>
                      <a:pt x="42" y="437"/>
                    </a:cubicBezTo>
                    <a:cubicBezTo>
                      <a:pt x="42" y="437"/>
                      <a:pt x="65" y="452"/>
                      <a:pt x="70" y="450"/>
                    </a:cubicBezTo>
                    <a:cubicBezTo>
                      <a:pt x="75" y="449"/>
                      <a:pt x="82" y="429"/>
                      <a:pt x="80" y="424"/>
                    </a:cubicBezTo>
                    <a:cubicBezTo>
                      <a:pt x="77" y="419"/>
                      <a:pt x="49" y="418"/>
                      <a:pt x="49" y="418"/>
                    </a:cubicBezTo>
                    <a:cubicBezTo>
                      <a:pt x="49" y="421"/>
                      <a:pt x="49" y="421"/>
                      <a:pt x="49" y="421"/>
                    </a:cubicBezTo>
                    <a:cubicBezTo>
                      <a:pt x="43" y="418"/>
                      <a:pt x="39" y="414"/>
                      <a:pt x="37" y="410"/>
                    </a:cubicBezTo>
                    <a:cubicBezTo>
                      <a:pt x="34" y="406"/>
                      <a:pt x="33" y="402"/>
                      <a:pt x="34" y="397"/>
                    </a:cubicBezTo>
                    <a:cubicBezTo>
                      <a:pt x="34" y="392"/>
                      <a:pt x="35" y="387"/>
                      <a:pt x="37" y="381"/>
                    </a:cubicBezTo>
                    <a:cubicBezTo>
                      <a:pt x="45" y="362"/>
                      <a:pt x="62" y="342"/>
                      <a:pt x="79" y="331"/>
                    </a:cubicBezTo>
                    <a:cubicBezTo>
                      <a:pt x="81" y="331"/>
                      <a:pt x="81" y="331"/>
                      <a:pt x="81" y="331"/>
                    </a:cubicBezTo>
                    <a:cubicBezTo>
                      <a:pt x="100" y="338"/>
                      <a:pt x="120" y="353"/>
                      <a:pt x="131" y="369"/>
                    </a:cubicBezTo>
                    <a:cubicBezTo>
                      <a:pt x="134" y="374"/>
                      <a:pt x="137" y="379"/>
                      <a:pt x="138" y="384"/>
                    </a:cubicBezTo>
                    <a:cubicBezTo>
                      <a:pt x="139" y="389"/>
                      <a:pt x="139" y="393"/>
                      <a:pt x="138" y="398"/>
                    </a:cubicBezTo>
                    <a:cubicBezTo>
                      <a:pt x="137" y="402"/>
                      <a:pt x="134" y="406"/>
                      <a:pt x="129" y="410"/>
                    </a:cubicBezTo>
                    <a:cubicBezTo>
                      <a:pt x="127" y="408"/>
                      <a:pt x="127" y="408"/>
                      <a:pt x="127" y="408"/>
                    </a:cubicBezTo>
                    <a:cubicBezTo>
                      <a:pt x="127" y="408"/>
                      <a:pt x="101" y="416"/>
                      <a:pt x="99" y="421"/>
                    </a:cubicBezTo>
                    <a:cubicBezTo>
                      <a:pt x="98" y="426"/>
                      <a:pt x="109" y="444"/>
                      <a:pt x="114" y="444"/>
                    </a:cubicBezTo>
                    <a:cubicBezTo>
                      <a:pt x="120" y="444"/>
                      <a:pt x="139" y="425"/>
                      <a:pt x="139" y="425"/>
                    </a:cubicBezTo>
                    <a:cubicBezTo>
                      <a:pt x="136" y="421"/>
                      <a:pt x="136" y="421"/>
                      <a:pt x="136" y="421"/>
                    </a:cubicBezTo>
                    <a:cubicBezTo>
                      <a:pt x="144" y="416"/>
                      <a:pt x="149" y="409"/>
                      <a:pt x="151" y="401"/>
                    </a:cubicBezTo>
                    <a:cubicBezTo>
                      <a:pt x="153" y="395"/>
                      <a:pt x="153" y="388"/>
                      <a:pt x="151" y="381"/>
                    </a:cubicBezTo>
                    <a:cubicBezTo>
                      <a:pt x="149" y="374"/>
                      <a:pt x="146" y="368"/>
                      <a:pt x="142" y="362"/>
                    </a:cubicBezTo>
                    <a:cubicBezTo>
                      <a:pt x="129" y="343"/>
                      <a:pt x="108" y="327"/>
                      <a:pt x="87" y="319"/>
                    </a:cubicBezTo>
                    <a:cubicBezTo>
                      <a:pt x="86" y="302"/>
                      <a:pt x="86" y="286"/>
                      <a:pt x="87" y="270"/>
                    </a:cubicBezTo>
                    <a:cubicBezTo>
                      <a:pt x="99" y="269"/>
                      <a:pt x="109" y="267"/>
                      <a:pt x="114" y="267"/>
                    </a:cubicBezTo>
                    <a:cubicBezTo>
                      <a:pt x="116" y="308"/>
                      <a:pt x="146" y="356"/>
                      <a:pt x="176" y="385"/>
                    </a:cubicBezTo>
                    <a:cubicBezTo>
                      <a:pt x="205" y="365"/>
                      <a:pt x="233" y="302"/>
                      <a:pt x="234" y="267"/>
                    </a:cubicBezTo>
                    <a:close/>
                    <a:moveTo>
                      <a:pt x="275" y="121"/>
                    </a:moveTo>
                    <a:cubicBezTo>
                      <a:pt x="278" y="122"/>
                      <a:pt x="278" y="122"/>
                      <a:pt x="278" y="122"/>
                    </a:cubicBezTo>
                    <a:cubicBezTo>
                      <a:pt x="280" y="137"/>
                      <a:pt x="280" y="157"/>
                      <a:pt x="266" y="167"/>
                    </a:cubicBezTo>
                    <a:cubicBezTo>
                      <a:pt x="265" y="170"/>
                      <a:pt x="264" y="173"/>
                      <a:pt x="263" y="176"/>
                    </a:cubicBezTo>
                    <a:cubicBezTo>
                      <a:pt x="254" y="202"/>
                      <a:pt x="240" y="222"/>
                      <a:pt x="223" y="235"/>
                    </a:cubicBezTo>
                    <a:cubicBezTo>
                      <a:pt x="209" y="247"/>
                      <a:pt x="193" y="253"/>
                      <a:pt x="177" y="254"/>
                    </a:cubicBezTo>
                    <a:cubicBezTo>
                      <a:pt x="160" y="255"/>
                      <a:pt x="144" y="250"/>
                      <a:pt x="129" y="239"/>
                    </a:cubicBezTo>
                    <a:cubicBezTo>
                      <a:pt x="113" y="228"/>
                      <a:pt x="99" y="211"/>
                      <a:pt x="89" y="186"/>
                    </a:cubicBezTo>
                    <a:cubicBezTo>
                      <a:pt x="86" y="180"/>
                      <a:pt x="84" y="174"/>
                      <a:pt x="82" y="167"/>
                    </a:cubicBezTo>
                    <a:cubicBezTo>
                      <a:pt x="79" y="165"/>
                      <a:pt x="75" y="161"/>
                      <a:pt x="72" y="155"/>
                    </a:cubicBezTo>
                    <a:cubicBezTo>
                      <a:pt x="67" y="144"/>
                      <a:pt x="70" y="122"/>
                      <a:pt x="70" y="122"/>
                    </a:cubicBezTo>
                    <a:cubicBezTo>
                      <a:pt x="73" y="121"/>
                      <a:pt x="73" y="121"/>
                      <a:pt x="73" y="121"/>
                    </a:cubicBezTo>
                    <a:cubicBezTo>
                      <a:pt x="64" y="59"/>
                      <a:pt x="92" y="7"/>
                      <a:pt x="150" y="4"/>
                    </a:cubicBezTo>
                    <a:cubicBezTo>
                      <a:pt x="173" y="2"/>
                      <a:pt x="198" y="0"/>
                      <a:pt x="219" y="19"/>
                    </a:cubicBezTo>
                    <a:cubicBezTo>
                      <a:pt x="266" y="1"/>
                      <a:pt x="287" y="83"/>
                      <a:pt x="275" y="121"/>
                    </a:cubicBezTo>
                    <a:close/>
                    <a:moveTo>
                      <a:pt x="99" y="116"/>
                    </a:moveTo>
                    <a:cubicBezTo>
                      <a:pt x="97" y="138"/>
                      <a:pt x="100" y="160"/>
                      <a:pt x="108" y="178"/>
                    </a:cubicBezTo>
                    <a:cubicBezTo>
                      <a:pt x="117" y="199"/>
                      <a:pt x="128" y="213"/>
                      <a:pt x="141" y="222"/>
                    </a:cubicBezTo>
                    <a:cubicBezTo>
                      <a:pt x="152" y="230"/>
                      <a:pt x="164" y="234"/>
                      <a:pt x="176" y="233"/>
                    </a:cubicBezTo>
                    <a:cubicBezTo>
                      <a:pt x="188" y="232"/>
                      <a:pt x="200" y="228"/>
                      <a:pt x="211" y="219"/>
                    </a:cubicBezTo>
                    <a:cubicBezTo>
                      <a:pt x="224" y="208"/>
                      <a:pt x="236" y="191"/>
                      <a:pt x="244" y="169"/>
                    </a:cubicBezTo>
                    <a:cubicBezTo>
                      <a:pt x="250" y="152"/>
                      <a:pt x="252" y="133"/>
                      <a:pt x="250" y="114"/>
                    </a:cubicBezTo>
                    <a:cubicBezTo>
                      <a:pt x="239" y="112"/>
                      <a:pt x="229" y="107"/>
                      <a:pt x="222" y="102"/>
                    </a:cubicBezTo>
                    <a:cubicBezTo>
                      <a:pt x="215" y="122"/>
                      <a:pt x="215" y="122"/>
                      <a:pt x="215" y="122"/>
                    </a:cubicBezTo>
                    <a:cubicBezTo>
                      <a:pt x="205" y="121"/>
                      <a:pt x="205" y="121"/>
                      <a:pt x="205" y="121"/>
                    </a:cubicBezTo>
                    <a:cubicBezTo>
                      <a:pt x="211" y="107"/>
                      <a:pt x="211" y="107"/>
                      <a:pt x="211" y="107"/>
                    </a:cubicBezTo>
                    <a:cubicBezTo>
                      <a:pt x="187" y="125"/>
                      <a:pt x="187" y="125"/>
                      <a:pt x="187" y="125"/>
                    </a:cubicBezTo>
                    <a:cubicBezTo>
                      <a:pt x="179" y="120"/>
                      <a:pt x="179" y="120"/>
                      <a:pt x="179" y="120"/>
                    </a:cubicBezTo>
                    <a:cubicBezTo>
                      <a:pt x="191" y="106"/>
                      <a:pt x="191" y="106"/>
                      <a:pt x="191" y="106"/>
                    </a:cubicBezTo>
                    <a:cubicBezTo>
                      <a:pt x="171" y="114"/>
                      <a:pt x="139" y="121"/>
                      <a:pt x="99" y="116"/>
                    </a:cubicBezTo>
                    <a:close/>
                    <a:moveTo>
                      <a:pt x="269" y="393"/>
                    </a:moveTo>
                    <a:cubicBezTo>
                      <a:pt x="266" y="391"/>
                      <a:pt x="262" y="389"/>
                      <a:pt x="258" y="389"/>
                    </a:cubicBezTo>
                    <a:cubicBezTo>
                      <a:pt x="254" y="389"/>
                      <a:pt x="251" y="391"/>
                      <a:pt x="248" y="393"/>
                    </a:cubicBezTo>
                    <a:cubicBezTo>
                      <a:pt x="248" y="393"/>
                      <a:pt x="248" y="393"/>
                      <a:pt x="248" y="393"/>
                    </a:cubicBezTo>
                    <a:cubicBezTo>
                      <a:pt x="245" y="396"/>
                      <a:pt x="244" y="400"/>
                      <a:pt x="244" y="404"/>
                    </a:cubicBezTo>
                    <a:cubicBezTo>
                      <a:pt x="244" y="408"/>
                      <a:pt x="245" y="411"/>
                      <a:pt x="248" y="414"/>
                    </a:cubicBezTo>
                    <a:cubicBezTo>
                      <a:pt x="248" y="414"/>
                      <a:pt x="248" y="414"/>
                      <a:pt x="248" y="414"/>
                    </a:cubicBezTo>
                    <a:cubicBezTo>
                      <a:pt x="251" y="417"/>
                      <a:pt x="254" y="418"/>
                      <a:pt x="258" y="418"/>
                    </a:cubicBezTo>
                    <a:cubicBezTo>
                      <a:pt x="262" y="418"/>
                      <a:pt x="266" y="417"/>
                      <a:pt x="269" y="414"/>
                    </a:cubicBezTo>
                    <a:cubicBezTo>
                      <a:pt x="271" y="411"/>
                      <a:pt x="273" y="408"/>
                      <a:pt x="273" y="404"/>
                    </a:cubicBezTo>
                    <a:cubicBezTo>
                      <a:pt x="273" y="400"/>
                      <a:pt x="271" y="396"/>
                      <a:pt x="269" y="393"/>
                    </a:cubicBezTo>
                    <a:close/>
                  </a:path>
                </a:pathLst>
              </a:custGeom>
              <a:solidFill>
                <a:schemeClr val="tx1"/>
              </a:solidFill>
              <a:ln>
                <a:noFill/>
              </a:ln>
              <a:extLst/>
            </p:spPr>
            <p:txBody>
              <a:bodyPr vert="horz" wrap="square" lIns="68750" tIns="34375" rIns="68750" bIns="34375" numCol="1" anchor="t" anchorCtr="0" compatLnSpc="1">
                <a:prstTxWarp prst="textNoShape">
                  <a:avLst/>
                </a:prstTxWarp>
              </a:bodyPr>
              <a:lstStyle/>
              <a:p>
                <a:endParaRPr lang="en-US" sz="1353" dirty="0">
                  <a:solidFill>
                    <a:prstClr val="black"/>
                  </a:solidFill>
                  <a:latin typeface="Calibri" panose="020F0502020204030204"/>
                </a:endParaRPr>
              </a:p>
            </p:txBody>
          </p:sp>
          <p:sp>
            <p:nvSpPr>
              <p:cNvPr id="42" name="Oval 41"/>
              <p:cNvSpPr/>
              <p:nvPr/>
            </p:nvSpPr>
            <p:spPr>
              <a:xfrm>
                <a:off x="4177287" y="3526478"/>
                <a:ext cx="217628" cy="214636"/>
              </a:xfrm>
              <a:prstGeom prst="ellipse">
                <a:avLst/>
              </a:prstGeom>
              <a:solidFill>
                <a:srgbClr val="92D050">
                  <a:alpha val="3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3" name="Oval 42"/>
              <p:cNvSpPr/>
              <p:nvPr/>
            </p:nvSpPr>
            <p:spPr>
              <a:xfrm>
                <a:off x="3623610" y="3134249"/>
                <a:ext cx="1348133" cy="1256559"/>
              </a:xfrm>
              <a:prstGeom prst="ellipse">
                <a:avLst/>
              </a:prstGeom>
              <a:noFill/>
              <a:ln w="57150" cmpd="thickThi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sp>
          <p:nvSpPr>
            <p:cNvPr id="11" name="TextBox 10"/>
            <p:cNvSpPr txBox="1"/>
            <p:nvPr/>
          </p:nvSpPr>
          <p:spPr>
            <a:xfrm>
              <a:off x="3981055" y="4336455"/>
              <a:ext cx="1336904" cy="338554"/>
            </a:xfrm>
            <a:prstGeom prst="rect">
              <a:avLst/>
            </a:prstGeom>
            <a:noFill/>
          </p:spPr>
          <p:txBody>
            <a:bodyPr wrap="none" rtlCol="0">
              <a:spAutoFit/>
            </a:bodyPr>
            <a:lstStyle/>
            <a:p>
              <a:r>
                <a:rPr lang="en-US" sz="1400" b="1" dirty="0" err="1">
                  <a:solidFill>
                    <a:srgbClr val="92D050"/>
                  </a:solidFill>
                  <a:latin typeface="Calibri" panose="020F0502020204030204"/>
                </a:rPr>
                <a:t>DeCoDe</a:t>
              </a:r>
              <a:r>
                <a:rPr lang="en-US" sz="1400" b="1" dirty="0">
                  <a:solidFill>
                    <a:srgbClr val="92D050"/>
                  </a:solidFill>
                  <a:latin typeface="Calibri" panose="020F0502020204030204"/>
                </a:rPr>
                <a:t> Panel</a:t>
              </a:r>
              <a:r>
                <a:rPr lang="en-US" sz="1600" b="1" dirty="0">
                  <a:solidFill>
                    <a:srgbClr val="FF0000"/>
                  </a:solidFill>
                  <a:latin typeface="Calibri" panose="020F0502020204030204"/>
                </a:rPr>
                <a:t>*</a:t>
              </a:r>
            </a:p>
          </p:txBody>
        </p:sp>
      </p:grpSp>
      <p:sp>
        <p:nvSpPr>
          <p:cNvPr id="44" name="Title 1"/>
          <p:cNvSpPr txBox="1">
            <a:spLocks/>
          </p:cNvSpPr>
          <p:nvPr/>
        </p:nvSpPr>
        <p:spPr>
          <a:xfrm>
            <a:off x="1676897" y="241103"/>
            <a:ext cx="8838206" cy="469111"/>
          </a:xfrm>
          <a:prstGeom prst="rect">
            <a:avLst/>
          </a:prstGeom>
          <a:noFill/>
        </p:spPr>
        <p:txBody>
          <a:bodyPr vert="horz" lIns="68580" tIns="34290" rIns="68580" bIns="3429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000" b="1" dirty="0">
                <a:solidFill>
                  <a:schemeClr val="accent1"/>
                </a:solidFill>
                <a:cs typeface="Arial" panose="020B0604020202020204" pitchFamily="34" charset="0"/>
              </a:rPr>
              <a:t>Determination of Cause of Death (</a:t>
            </a:r>
            <a:r>
              <a:rPr lang="en-US" sz="3000" b="1" dirty="0" err="1">
                <a:solidFill>
                  <a:schemeClr val="accent1"/>
                </a:solidFill>
                <a:cs typeface="Arial" panose="020B0604020202020204" pitchFamily="34" charset="0"/>
              </a:rPr>
              <a:t>DeCoDe</a:t>
            </a:r>
            <a:r>
              <a:rPr lang="en-US" sz="3000" b="1" dirty="0">
                <a:solidFill>
                  <a:schemeClr val="accent1"/>
                </a:solidFill>
                <a:cs typeface="Arial" panose="020B0604020202020204" pitchFamily="34" charset="0"/>
              </a:rPr>
              <a:t>) Panel</a:t>
            </a:r>
          </a:p>
        </p:txBody>
      </p:sp>
      <p:sp>
        <p:nvSpPr>
          <p:cNvPr id="2" name="TextBox 1"/>
          <p:cNvSpPr txBox="1"/>
          <p:nvPr/>
        </p:nvSpPr>
        <p:spPr>
          <a:xfrm>
            <a:off x="1924961" y="6281057"/>
            <a:ext cx="8340268" cy="369332"/>
          </a:xfrm>
          <a:prstGeom prst="rect">
            <a:avLst/>
          </a:prstGeom>
          <a:noFill/>
        </p:spPr>
        <p:txBody>
          <a:bodyPr wrap="square" rtlCol="0">
            <a:spAutoFit/>
          </a:bodyPr>
          <a:lstStyle/>
          <a:p>
            <a:r>
              <a:rPr lang="en-US" b="1" i="1" dirty="0">
                <a:solidFill>
                  <a:srgbClr val="FF0000"/>
                </a:solidFill>
                <a:latin typeface="Calibri" panose="020F0502020204030204"/>
              </a:rPr>
              <a:t>*</a:t>
            </a:r>
            <a:r>
              <a:rPr lang="en-US" i="1" dirty="0">
                <a:solidFill>
                  <a:prstClr val="black"/>
                </a:solidFill>
                <a:latin typeface="Calibri" panose="020F0502020204030204"/>
              </a:rPr>
              <a:t>Panel assigns underlying and immediate causes of death according to ICD10.  </a:t>
            </a:r>
          </a:p>
        </p:txBody>
      </p:sp>
    </p:spTree>
    <p:extLst>
      <p:ext uri="{BB962C8B-B14F-4D97-AF65-F5344CB8AC3E}">
        <p14:creationId xmlns:p14="http://schemas.microsoft.com/office/powerpoint/2010/main" val="1420322919"/>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ight Triangle 7"/>
          <p:cNvSpPr/>
          <p:nvPr/>
        </p:nvSpPr>
        <p:spPr>
          <a:xfrm>
            <a:off x="1" y="3062"/>
            <a:ext cx="12192000" cy="1153961"/>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rotWithShape="1">
          <a:blip r:embed="rId2">
            <a:alphaModFix amt="20000"/>
            <a:extLst>
              <a:ext uri="{28A0092B-C50C-407E-A947-70E740481C1C}">
                <a14:useLocalDpi xmlns:a14="http://schemas.microsoft.com/office/drawing/2010/main" val="0"/>
              </a:ext>
            </a:extLst>
          </a:blip>
          <a:srcRect l="3224" t="11315" r="16847" b="72020"/>
          <a:stretch/>
        </p:blipFill>
        <p:spPr>
          <a:xfrm>
            <a:off x="1" y="3062"/>
            <a:ext cx="12192000" cy="1175659"/>
          </a:xfrm>
          <a:prstGeom prst="rect">
            <a:avLst/>
          </a:prstGeom>
        </p:spPr>
      </p:pic>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t="43551" r="40439"/>
          <a:stretch/>
        </p:blipFill>
        <p:spPr>
          <a:xfrm>
            <a:off x="9410173" y="237348"/>
            <a:ext cx="2598947" cy="707085"/>
          </a:xfrm>
          <a:prstGeom prst="rect">
            <a:avLst/>
          </a:prstGeom>
          <a:effectLst>
            <a:outerShdw blurRad="50800" dist="38100" dir="2700000" algn="tl" rotWithShape="0">
              <a:prstClr val="black">
                <a:alpha val="40000"/>
              </a:prstClr>
            </a:outerShdw>
          </a:effectLst>
        </p:spPr>
      </p:pic>
      <p:sp>
        <p:nvSpPr>
          <p:cNvPr id="13" name="Right Triangle 3"/>
          <p:cNvSpPr/>
          <p:nvPr/>
        </p:nvSpPr>
        <p:spPr>
          <a:xfrm>
            <a:off x="-2229" y="6154057"/>
            <a:ext cx="8253106" cy="703943"/>
          </a:xfrm>
          <a:custGeom>
            <a:avLst/>
            <a:gdLst>
              <a:gd name="connsiteX0" fmla="*/ 0 w 9063677"/>
              <a:gd name="connsiteY0" fmla="*/ 1093722 h 1093722"/>
              <a:gd name="connsiteX1" fmla="*/ 273431 w 9063677"/>
              <a:gd name="connsiteY1" fmla="*/ 0 h 1093722"/>
              <a:gd name="connsiteX2" fmla="*/ 9063677 w 9063677"/>
              <a:gd name="connsiteY2" fmla="*/ 0 h 1093722"/>
              <a:gd name="connsiteX3" fmla="*/ 8790247 w 9063677"/>
              <a:gd name="connsiteY3" fmla="*/ 1093722 h 1093722"/>
              <a:gd name="connsiteX4" fmla="*/ 0 w 9063677"/>
              <a:gd name="connsiteY4" fmla="*/ 1093722 h 1093722"/>
              <a:gd name="connsiteX0" fmla="*/ 16855 w 9080532"/>
              <a:gd name="connsiteY0" fmla="*/ 1093722 h 1093722"/>
              <a:gd name="connsiteX1" fmla="*/ 0 w 9080532"/>
              <a:gd name="connsiteY1" fmla="*/ 29028 h 1093722"/>
              <a:gd name="connsiteX2" fmla="*/ 9080532 w 9080532"/>
              <a:gd name="connsiteY2" fmla="*/ 0 h 1093722"/>
              <a:gd name="connsiteX3" fmla="*/ 8807102 w 9080532"/>
              <a:gd name="connsiteY3" fmla="*/ 1093722 h 1093722"/>
              <a:gd name="connsiteX4" fmla="*/ 16855 w 9080532"/>
              <a:gd name="connsiteY4" fmla="*/ 1093722 h 1093722"/>
              <a:gd name="connsiteX0" fmla="*/ 16855 w 9080532"/>
              <a:gd name="connsiteY0" fmla="*/ 1093722 h 1108236"/>
              <a:gd name="connsiteX1" fmla="*/ 0 w 9080532"/>
              <a:gd name="connsiteY1" fmla="*/ 29028 h 1108236"/>
              <a:gd name="connsiteX2" fmla="*/ 9080532 w 9080532"/>
              <a:gd name="connsiteY2" fmla="*/ 0 h 1108236"/>
              <a:gd name="connsiteX3" fmla="*/ 8821616 w 9080532"/>
              <a:gd name="connsiteY3" fmla="*/ 1108236 h 1108236"/>
              <a:gd name="connsiteX4" fmla="*/ 16855 w 9080532"/>
              <a:gd name="connsiteY4" fmla="*/ 1093722 h 1108236"/>
              <a:gd name="connsiteX0" fmla="*/ 16855 w 9051504"/>
              <a:gd name="connsiteY0" fmla="*/ 1064694 h 1079208"/>
              <a:gd name="connsiteX1" fmla="*/ 0 w 9051504"/>
              <a:gd name="connsiteY1" fmla="*/ 0 h 1079208"/>
              <a:gd name="connsiteX2" fmla="*/ 9051504 w 9051504"/>
              <a:gd name="connsiteY2" fmla="*/ 783772 h 1079208"/>
              <a:gd name="connsiteX3" fmla="*/ 8821616 w 9051504"/>
              <a:gd name="connsiteY3" fmla="*/ 1079208 h 1079208"/>
              <a:gd name="connsiteX4" fmla="*/ 16855 w 9051504"/>
              <a:gd name="connsiteY4" fmla="*/ 1064694 h 1079208"/>
              <a:gd name="connsiteX0" fmla="*/ 16855 w 9153104"/>
              <a:gd name="connsiteY0" fmla="*/ 1064694 h 1079208"/>
              <a:gd name="connsiteX1" fmla="*/ 0 w 9153104"/>
              <a:gd name="connsiteY1" fmla="*/ 0 h 1079208"/>
              <a:gd name="connsiteX2" fmla="*/ 9153104 w 9153104"/>
              <a:gd name="connsiteY2" fmla="*/ 798286 h 1079208"/>
              <a:gd name="connsiteX3" fmla="*/ 8821616 w 9153104"/>
              <a:gd name="connsiteY3" fmla="*/ 1079208 h 1079208"/>
              <a:gd name="connsiteX4" fmla="*/ 16855 w 9153104"/>
              <a:gd name="connsiteY4" fmla="*/ 1064694 h 1079208"/>
              <a:gd name="connsiteX0" fmla="*/ 16855 w 9153104"/>
              <a:gd name="connsiteY0" fmla="*/ 1064694 h 1079208"/>
              <a:gd name="connsiteX1" fmla="*/ 0 w 9153104"/>
              <a:gd name="connsiteY1" fmla="*/ 0 h 1079208"/>
              <a:gd name="connsiteX2" fmla="*/ 9153104 w 9153104"/>
              <a:gd name="connsiteY2" fmla="*/ 798286 h 1079208"/>
              <a:gd name="connsiteX3" fmla="*/ 7936245 w 9153104"/>
              <a:gd name="connsiteY3" fmla="*/ 1079208 h 1079208"/>
              <a:gd name="connsiteX4" fmla="*/ 16855 w 9153104"/>
              <a:gd name="connsiteY4" fmla="*/ 1064694 h 1079208"/>
              <a:gd name="connsiteX0" fmla="*/ 16855 w 8166133"/>
              <a:gd name="connsiteY0" fmla="*/ 1064694 h 1079208"/>
              <a:gd name="connsiteX1" fmla="*/ 0 w 8166133"/>
              <a:gd name="connsiteY1" fmla="*/ 0 h 1079208"/>
              <a:gd name="connsiteX2" fmla="*/ 8166133 w 8166133"/>
              <a:gd name="connsiteY2" fmla="*/ 711201 h 1079208"/>
              <a:gd name="connsiteX3" fmla="*/ 7936245 w 8166133"/>
              <a:gd name="connsiteY3" fmla="*/ 1079208 h 1079208"/>
              <a:gd name="connsiteX4" fmla="*/ 16855 w 8166133"/>
              <a:gd name="connsiteY4" fmla="*/ 1064694 h 1079208"/>
              <a:gd name="connsiteX0" fmla="*/ 16855 w 8166133"/>
              <a:gd name="connsiteY0" fmla="*/ 1064694 h 1079208"/>
              <a:gd name="connsiteX1" fmla="*/ 0 w 8166133"/>
              <a:gd name="connsiteY1" fmla="*/ 0 h 1079208"/>
              <a:gd name="connsiteX2" fmla="*/ 8166133 w 8166133"/>
              <a:gd name="connsiteY2" fmla="*/ 711201 h 1079208"/>
              <a:gd name="connsiteX3" fmla="*/ 6063902 w 8166133"/>
              <a:gd name="connsiteY3" fmla="*/ 1079208 h 1079208"/>
              <a:gd name="connsiteX4" fmla="*/ 16855 w 8166133"/>
              <a:gd name="connsiteY4" fmla="*/ 1064694 h 1079208"/>
              <a:gd name="connsiteX0" fmla="*/ 16855 w 8224190"/>
              <a:gd name="connsiteY0" fmla="*/ 1064694 h 1079208"/>
              <a:gd name="connsiteX1" fmla="*/ 0 w 8224190"/>
              <a:gd name="connsiteY1" fmla="*/ 0 h 1079208"/>
              <a:gd name="connsiteX2" fmla="*/ 8224190 w 8224190"/>
              <a:gd name="connsiteY2" fmla="*/ 711201 h 1079208"/>
              <a:gd name="connsiteX3" fmla="*/ 6063902 w 8224190"/>
              <a:gd name="connsiteY3" fmla="*/ 1079208 h 1079208"/>
              <a:gd name="connsiteX4" fmla="*/ 16855 w 8224190"/>
              <a:gd name="connsiteY4" fmla="*/ 1064694 h 1079208"/>
              <a:gd name="connsiteX0" fmla="*/ 16855 w 8224190"/>
              <a:gd name="connsiteY0" fmla="*/ 1064694 h 1079208"/>
              <a:gd name="connsiteX1" fmla="*/ 0 w 8224190"/>
              <a:gd name="connsiteY1" fmla="*/ 0 h 1079208"/>
              <a:gd name="connsiteX2" fmla="*/ 8224190 w 8224190"/>
              <a:gd name="connsiteY2" fmla="*/ 711201 h 1079208"/>
              <a:gd name="connsiteX3" fmla="*/ 6121959 w 8224190"/>
              <a:gd name="connsiteY3" fmla="*/ 1079208 h 1079208"/>
              <a:gd name="connsiteX4" fmla="*/ 16855 w 8224190"/>
              <a:gd name="connsiteY4" fmla="*/ 1064694 h 1079208"/>
              <a:gd name="connsiteX0" fmla="*/ 16855 w 8267733"/>
              <a:gd name="connsiteY0" fmla="*/ 1064694 h 1079208"/>
              <a:gd name="connsiteX1" fmla="*/ 0 w 8267733"/>
              <a:gd name="connsiteY1" fmla="*/ 0 h 1079208"/>
              <a:gd name="connsiteX2" fmla="*/ 8267733 w 8267733"/>
              <a:gd name="connsiteY2" fmla="*/ 711201 h 1079208"/>
              <a:gd name="connsiteX3" fmla="*/ 6121959 w 8267733"/>
              <a:gd name="connsiteY3" fmla="*/ 1079208 h 1079208"/>
              <a:gd name="connsiteX4" fmla="*/ 16855 w 8267733"/>
              <a:gd name="connsiteY4" fmla="*/ 1064694 h 1079208"/>
              <a:gd name="connsiteX0" fmla="*/ 0 w 8269968"/>
              <a:gd name="connsiteY0" fmla="*/ 1064694 h 1079208"/>
              <a:gd name="connsiteX1" fmla="*/ 2235 w 8269968"/>
              <a:gd name="connsiteY1" fmla="*/ 0 h 1079208"/>
              <a:gd name="connsiteX2" fmla="*/ 8269968 w 8269968"/>
              <a:gd name="connsiteY2" fmla="*/ 711201 h 1079208"/>
              <a:gd name="connsiteX3" fmla="*/ 6124194 w 8269968"/>
              <a:gd name="connsiteY3" fmla="*/ 1079208 h 1079208"/>
              <a:gd name="connsiteX4" fmla="*/ 0 w 8269968"/>
              <a:gd name="connsiteY4" fmla="*/ 1064694 h 1079208"/>
              <a:gd name="connsiteX0" fmla="*/ 0 w 8269968"/>
              <a:gd name="connsiteY0" fmla="*/ 1071996 h 1079208"/>
              <a:gd name="connsiteX1" fmla="*/ 2235 w 8269968"/>
              <a:gd name="connsiteY1" fmla="*/ 0 h 1079208"/>
              <a:gd name="connsiteX2" fmla="*/ 8269968 w 8269968"/>
              <a:gd name="connsiteY2" fmla="*/ 711201 h 1079208"/>
              <a:gd name="connsiteX3" fmla="*/ 6124194 w 8269968"/>
              <a:gd name="connsiteY3" fmla="*/ 1079208 h 1079208"/>
              <a:gd name="connsiteX4" fmla="*/ 0 w 8269968"/>
              <a:gd name="connsiteY4" fmla="*/ 1071996 h 10792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968" h="1079208">
                <a:moveTo>
                  <a:pt x="0" y="1071996"/>
                </a:moveTo>
                <a:lnTo>
                  <a:pt x="2235" y="0"/>
                </a:lnTo>
                <a:lnTo>
                  <a:pt x="8269968" y="711201"/>
                </a:lnTo>
                <a:lnTo>
                  <a:pt x="6124194" y="1079208"/>
                </a:lnTo>
                <a:lnTo>
                  <a:pt x="0" y="1071996"/>
                </a:lnTo>
                <a:close/>
              </a:path>
            </a:pathLst>
          </a:custGeom>
          <a:solidFill>
            <a:srgbClr val="69B245">
              <a:alpha val="3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ight Triangle 5"/>
          <p:cNvSpPr/>
          <p:nvPr/>
        </p:nvSpPr>
        <p:spPr>
          <a:xfrm>
            <a:off x="6096000" y="6154057"/>
            <a:ext cx="6096000" cy="703944"/>
          </a:xfrm>
          <a:custGeom>
            <a:avLst/>
            <a:gdLst>
              <a:gd name="connsiteX0" fmla="*/ 0 w 4949371"/>
              <a:gd name="connsiteY0" fmla="*/ 1083331 h 1083331"/>
              <a:gd name="connsiteX1" fmla="*/ 0 w 4949371"/>
              <a:gd name="connsiteY1" fmla="*/ 0 h 1083331"/>
              <a:gd name="connsiteX2" fmla="*/ 4949371 w 4949371"/>
              <a:gd name="connsiteY2" fmla="*/ 1083331 h 1083331"/>
              <a:gd name="connsiteX3" fmla="*/ 0 w 4949371"/>
              <a:gd name="connsiteY3" fmla="*/ 1083331 h 1083331"/>
              <a:gd name="connsiteX0" fmla="*/ 0 w 4949371"/>
              <a:gd name="connsiteY0" fmla="*/ 1010760 h 1010760"/>
              <a:gd name="connsiteX1" fmla="*/ 4949371 w 4949371"/>
              <a:gd name="connsiteY1" fmla="*/ 0 h 1010760"/>
              <a:gd name="connsiteX2" fmla="*/ 4949371 w 4949371"/>
              <a:gd name="connsiteY2" fmla="*/ 1010760 h 1010760"/>
              <a:gd name="connsiteX3" fmla="*/ 0 w 4949371"/>
              <a:gd name="connsiteY3" fmla="*/ 1010760 h 1010760"/>
              <a:gd name="connsiteX0" fmla="*/ 0 w 4426857"/>
              <a:gd name="connsiteY0" fmla="*/ 618875 h 1010760"/>
              <a:gd name="connsiteX1" fmla="*/ 4426857 w 4426857"/>
              <a:gd name="connsiteY1" fmla="*/ 0 h 1010760"/>
              <a:gd name="connsiteX2" fmla="*/ 4426857 w 4426857"/>
              <a:gd name="connsiteY2" fmla="*/ 1010760 h 1010760"/>
              <a:gd name="connsiteX3" fmla="*/ 0 w 4426857"/>
              <a:gd name="connsiteY3" fmla="*/ 618875 h 1010760"/>
              <a:gd name="connsiteX0" fmla="*/ 0 w 4296229"/>
              <a:gd name="connsiteY0" fmla="*/ 1025275 h 1025275"/>
              <a:gd name="connsiteX1" fmla="*/ 4296229 w 4296229"/>
              <a:gd name="connsiteY1" fmla="*/ 0 h 1025275"/>
              <a:gd name="connsiteX2" fmla="*/ 4296229 w 4296229"/>
              <a:gd name="connsiteY2" fmla="*/ 1010760 h 1025275"/>
              <a:gd name="connsiteX3" fmla="*/ 0 w 4296229"/>
              <a:gd name="connsiteY3" fmla="*/ 1025275 h 1025275"/>
            </a:gdLst>
            <a:ahLst/>
            <a:cxnLst>
              <a:cxn ang="0">
                <a:pos x="connsiteX0" y="connsiteY0"/>
              </a:cxn>
              <a:cxn ang="0">
                <a:pos x="connsiteX1" y="connsiteY1"/>
              </a:cxn>
              <a:cxn ang="0">
                <a:pos x="connsiteX2" y="connsiteY2"/>
              </a:cxn>
              <a:cxn ang="0">
                <a:pos x="connsiteX3" y="connsiteY3"/>
              </a:cxn>
            </a:cxnLst>
            <a:rect l="l" t="t" r="r" b="b"/>
            <a:pathLst>
              <a:path w="4296229" h="1025275">
                <a:moveTo>
                  <a:pt x="0" y="1025275"/>
                </a:moveTo>
                <a:lnTo>
                  <a:pt x="4296229" y="0"/>
                </a:lnTo>
                <a:lnTo>
                  <a:pt x="4296229" y="1010760"/>
                </a:lnTo>
                <a:lnTo>
                  <a:pt x="0" y="1025275"/>
                </a:lnTo>
                <a:close/>
              </a:path>
            </a:pathLst>
          </a:custGeom>
          <a:solidFill>
            <a:srgbClr val="EBAD2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889760" y="1373891"/>
            <a:ext cx="9668256" cy="4592924"/>
          </a:xfrm>
          <a:prstGeom prst="rect">
            <a:avLst/>
          </a:prstGeom>
        </p:spPr>
        <p:txBody>
          <a:bodyPr wrap="square">
            <a:spAutoFit/>
          </a:bodyPr>
          <a:lstStyle/>
          <a:p>
            <a:pPr>
              <a:lnSpc>
                <a:spcPct val="107000"/>
              </a:lnSpc>
              <a:spcAft>
                <a:spcPts val="0"/>
              </a:spcAft>
            </a:pPr>
            <a:r>
              <a:rPr lang="en-ZA" sz="3000" b="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Objectives</a:t>
            </a:r>
          </a:p>
          <a:p>
            <a:pPr>
              <a:lnSpc>
                <a:spcPct val="107000"/>
              </a:lnSpc>
              <a:spcAft>
                <a:spcPts val="0"/>
              </a:spcAft>
            </a:pPr>
            <a:endParaRPr lang="en-ZA" sz="2500" b="1"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en-ZA" sz="2500" b="1" dirty="0" smtClean="0">
                <a:solidFill>
                  <a:schemeClr val="bg1">
                    <a:lumMod val="85000"/>
                  </a:schemeClr>
                </a:solidFill>
              </a:rPr>
              <a:t>CHAMPS Background </a:t>
            </a:r>
          </a:p>
          <a:p>
            <a:pPr marL="457200" indent="-457200">
              <a:buFont typeface="+mj-lt"/>
              <a:buAutoNum type="arabicPeriod"/>
            </a:pPr>
            <a:endParaRPr lang="en-ZA" sz="2800" b="1" dirty="0"/>
          </a:p>
          <a:p>
            <a:pPr marL="457200" indent="-457200">
              <a:buFont typeface="+mj-lt"/>
              <a:buAutoNum type="arabicPeriod"/>
            </a:pPr>
            <a:r>
              <a:rPr lang="en-ZA" sz="2800" b="1" dirty="0" smtClean="0">
                <a:solidFill>
                  <a:schemeClr val="accent1"/>
                </a:solidFill>
              </a:rPr>
              <a:t>Under-5 </a:t>
            </a:r>
            <a:r>
              <a:rPr lang="en-ZA" sz="2800" b="1" dirty="0">
                <a:solidFill>
                  <a:schemeClr val="accent1"/>
                </a:solidFill>
              </a:rPr>
              <a:t>mortality and stillbirths - cause of death attribution.</a:t>
            </a:r>
          </a:p>
          <a:p>
            <a:pPr marL="457200" indent="-457200">
              <a:buFont typeface="+mj-lt"/>
              <a:buAutoNum type="arabicPeriod"/>
            </a:pPr>
            <a:endParaRPr lang="en-ZA" sz="2500" b="1" dirty="0"/>
          </a:p>
          <a:p>
            <a:pPr marL="457200" indent="-457200">
              <a:buFont typeface="+mj-lt"/>
              <a:buAutoNum type="arabicPeriod"/>
            </a:pPr>
            <a:r>
              <a:rPr lang="en-ZA" sz="2500" b="1" dirty="0">
                <a:solidFill>
                  <a:schemeClr val="bg1">
                    <a:lumMod val="85000"/>
                  </a:schemeClr>
                </a:solidFill>
              </a:rPr>
              <a:t>Validation of minimal invasive tissue sampling (MITS) against complete diagnostic autopsy in stillbirths, neonates and children. </a:t>
            </a:r>
          </a:p>
          <a:p>
            <a:pPr marL="457200" indent="-457200">
              <a:buFont typeface="+mj-lt"/>
              <a:buAutoNum type="arabicPeriod"/>
            </a:pPr>
            <a:endParaRPr lang="en-ZA" sz="2500" b="1" dirty="0">
              <a:solidFill>
                <a:schemeClr val="bg1">
                  <a:lumMod val="85000"/>
                </a:schemeClr>
              </a:solidFill>
            </a:endParaRPr>
          </a:p>
          <a:p>
            <a:pPr marL="457200" indent="-457200">
              <a:buFont typeface="+mj-lt"/>
              <a:buAutoNum type="arabicPeriod"/>
            </a:pPr>
            <a:r>
              <a:rPr lang="en-ZA" sz="2500" b="1" dirty="0" smtClean="0">
                <a:solidFill>
                  <a:schemeClr val="bg1">
                    <a:lumMod val="85000"/>
                  </a:schemeClr>
                </a:solidFill>
              </a:rPr>
              <a:t>Using </a:t>
            </a:r>
            <a:r>
              <a:rPr lang="en-ZA" sz="2500" b="1" dirty="0">
                <a:solidFill>
                  <a:schemeClr val="bg1">
                    <a:lumMod val="85000"/>
                  </a:schemeClr>
                </a:solidFill>
              </a:rPr>
              <a:t>MITS </a:t>
            </a:r>
            <a:r>
              <a:rPr lang="en-ZA" sz="2500" b="1" dirty="0" smtClean="0">
                <a:solidFill>
                  <a:schemeClr val="bg1">
                    <a:lumMod val="85000"/>
                  </a:schemeClr>
                </a:solidFill>
              </a:rPr>
              <a:t>data for action  </a:t>
            </a:r>
            <a:endParaRPr lang="en-ZA" sz="2500" b="1" dirty="0">
              <a:solidFill>
                <a:schemeClr val="bg1">
                  <a:lumMod val="85000"/>
                </a:schemeClr>
              </a:solidFill>
            </a:endParaRPr>
          </a:p>
          <a:p>
            <a:pPr>
              <a:lnSpc>
                <a:spcPct val="107000"/>
              </a:lnSpc>
              <a:spcAft>
                <a:spcPts val="0"/>
              </a:spcAft>
            </a:pPr>
            <a:endParaRPr lang="en-ZA"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2754125"/>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871531" y="0"/>
            <a:ext cx="9652000" cy="759854"/>
          </a:xfrm>
        </p:spPr>
        <p:txBody>
          <a:bodyPr/>
          <a:lstStyle/>
          <a:p>
            <a:r>
              <a:rPr lang="en-ZA" altLang="en-US" sz="2800" dirty="0" smtClean="0">
                <a:solidFill>
                  <a:schemeClr val="accent1"/>
                </a:solidFill>
                <a:effectLst/>
              </a:rPr>
              <a:t>Trends </a:t>
            </a:r>
            <a:r>
              <a:rPr lang="en-ZA" altLang="en-US" sz="2800" dirty="0">
                <a:solidFill>
                  <a:schemeClr val="accent1"/>
                </a:solidFill>
                <a:effectLst/>
              </a:rPr>
              <a:t>in under-5 mortality Rates in South Africa, 2000 to 2013</a:t>
            </a:r>
          </a:p>
        </p:txBody>
      </p:sp>
      <p:graphicFrame>
        <p:nvGraphicFramePr>
          <p:cNvPr id="4" name="Chart 3"/>
          <p:cNvGraphicFramePr>
            <a:graphicFrameLocks/>
          </p:cNvGraphicFramePr>
          <p:nvPr/>
        </p:nvGraphicFramePr>
        <p:xfrm>
          <a:off x="1701422" y="1149266"/>
          <a:ext cx="8529851" cy="4668780"/>
        </p:xfrm>
        <a:graphic>
          <a:graphicData uri="http://schemas.openxmlformats.org/drawingml/2006/chart">
            <c:chart xmlns:c="http://schemas.openxmlformats.org/drawingml/2006/chart" xmlns:r="http://schemas.openxmlformats.org/officeDocument/2006/relationships" r:id="rId2"/>
          </a:graphicData>
        </a:graphic>
      </p:graphicFrame>
      <p:sp>
        <p:nvSpPr>
          <p:cNvPr id="5" name="Rounded Rectangle 4"/>
          <p:cNvSpPr>
            <a:spLocks noChangeArrowheads="1"/>
          </p:cNvSpPr>
          <p:nvPr/>
        </p:nvSpPr>
        <p:spPr bwMode="auto">
          <a:xfrm>
            <a:off x="1889125" y="5818188"/>
            <a:ext cx="7858379" cy="1039812"/>
          </a:xfrm>
          <a:prstGeom prst="roundRect">
            <a:avLst>
              <a:gd name="adj" fmla="val 16667"/>
            </a:avLst>
          </a:prstGeom>
          <a:solidFill>
            <a:srgbClr val="C00000"/>
          </a:solidFill>
          <a:ln w="25400" algn="ctr">
            <a:solidFill>
              <a:schemeClr val="bg1"/>
            </a:solidFill>
            <a:round/>
            <a:headEnd/>
            <a:tailEnd type="triangle" w="med" len="me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ZA" altLang="en-US" b="1">
                <a:solidFill>
                  <a:schemeClr val="bg1"/>
                </a:solidFill>
              </a:rPr>
              <a:t>Under-5 Childhood deaths increased from 74,753 in 2000, peaked at </a:t>
            </a:r>
          </a:p>
          <a:p>
            <a:pPr eaLnBrk="1" hangingPunct="1"/>
            <a:r>
              <a:rPr lang="en-ZA" altLang="en-US" b="1">
                <a:solidFill>
                  <a:schemeClr val="bg1"/>
                </a:solidFill>
              </a:rPr>
              <a:t>89,418 in 2005 and has now declined to 47,409 in 2013.</a:t>
            </a:r>
          </a:p>
        </p:txBody>
      </p:sp>
    </p:spTree>
    <p:extLst>
      <p:ext uri="{BB962C8B-B14F-4D97-AF65-F5344CB8AC3E}">
        <p14:creationId xmlns:p14="http://schemas.microsoft.com/office/powerpoint/2010/main" val="115710098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99245" y="0"/>
            <a:ext cx="11124286" cy="605307"/>
          </a:xfrm>
        </p:spPr>
        <p:txBody>
          <a:bodyPr/>
          <a:lstStyle/>
          <a:p>
            <a:r>
              <a:rPr lang="en-ZA" altLang="en-US" sz="2800" dirty="0">
                <a:solidFill>
                  <a:schemeClr val="accent1"/>
                </a:solidFill>
                <a:effectLst/>
              </a:rPr>
              <a:t>Deaths</a:t>
            </a:r>
            <a:r>
              <a:rPr lang="en-ZA" altLang="en-US" sz="2800" dirty="0" smtClean="0">
                <a:solidFill>
                  <a:schemeClr val="accent1"/>
                </a:solidFill>
                <a:effectLst/>
              </a:rPr>
              <a:t> </a:t>
            </a:r>
            <a:r>
              <a:rPr lang="en-ZA" altLang="en-US" sz="2800" dirty="0">
                <a:solidFill>
                  <a:schemeClr val="accent1"/>
                </a:solidFill>
                <a:effectLst/>
              </a:rPr>
              <a:t>in South African Children Under One Month of Age (2000 to 2013)</a:t>
            </a:r>
          </a:p>
        </p:txBody>
      </p:sp>
      <p:graphicFrame>
        <p:nvGraphicFramePr>
          <p:cNvPr id="4" name="Chart 3"/>
          <p:cNvGraphicFramePr>
            <a:graphicFrameLocks/>
          </p:cNvGraphicFramePr>
          <p:nvPr>
            <p:extLst>
              <p:ext uri="{D42A27DB-BD31-4B8C-83A1-F6EECF244321}">
                <p14:modId xmlns:p14="http://schemas.microsoft.com/office/powerpoint/2010/main" val="21801137"/>
              </p:ext>
            </p:extLst>
          </p:nvPr>
        </p:nvGraphicFramePr>
        <p:xfrm>
          <a:off x="2048286" y="1064335"/>
          <a:ext cx="8074508" cy="4790365"/>
        </p:xfrm>
        <a:graphic>
          <a:graphicData uri="http://schemas.openxmlformats.org/drawingml/2006/chart">
            <c:chart xmlns:c="http://schemas.openxmlformats.org/drawingml/2006/chart" xmlns:r="http://schemas.openxmlformats.org/officeDocument/2006/relationships" r:id="rId2"/>
          </a:graphicData>
        </a:graphic>
      </p:graphicFrame>
      <p:sp>
        <p:nvSpPr>
          <p:cNvPr id="5" name="Rounded Rectangle 4"/>
          <p:cNvSpPr>
            <a:spLocks noChangeArrowheads="1"/>
          </p:cNvSpPr>
          <p:nvPr/>
        </p:nvSpPr>
        <p:spPr bwMode="auto">
          <a:xfrm>
            <a:off x="1889125" y="5854700"/>
            <a:ext cx="7931531" cy="935038"/>
          </a:xfrm>
          <a:prstGeom prst="roundRect">
            <a:avLst>
              <a:gd name="adj" fmla="val 16667"/>
            </a:avLst>
          </a:prstGeom>
          <a:solidFill>
            <a:srgbClr val="C00000"/>
          </a:solidFill>
          <a:ln w="25400" algn="ctr">
            <a:solidFill>
              <a:schemeClr val="bg1"/>
            </a:solidFill>
            <a:round/>
            <a:headEnd/>
            <a:tailEnd type="triangle" w="med" len="me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ZA" altLang="en-US" b="1">
                <a:solidFill>
                  <a:schemeClr val="bg1"/>
                </a:solidFill>
              </a:rPr>
              <a:t>Number deaths in Neonates: 18,781 in 2000 compared to 15,607 in 2013 </a:t>
            </a:r>
          </a:p>
          <a:p>
            <a:pPr eaLnBrk="1" hangingPunct="1"/>
            <a:r>
              <a:rPr lang="en-ZA" altLang="en-US" b="1">
                <a:solidFill>
                  <a:schemeClr val="bg1"/>
                </a:solidFill>
              </a:rPr>
              <a:t>(Birth cohort 1,168,000) </a:t>
            </a:r>
          </a:p>
        </p:txBody>
      </p:sp>
    </p:spTree>
    <p:extLst>
      <p:ext uri="{BB962C8B-B14F-4D97-AF65-F5344CB8AC3E}">
        <p14:creationId xmlns:p14="http://schemas.microsoft.com/office/powerpoint/2010/main" val="218128848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al">
  <a:themeElements>
    <a:clrScheme name="RMPRU1">
      <a:dk1>
        <a:srgbClr val="FFFFFF"/>
      </a:dk1>
      <a:lt1>
        <a:srgbClr val="005878"/>
      </a:lt1>
      <a:dk2>
        <a:srgbClr val="00425A"/>
      </a:dk2>
      <a:lt2>
        <a:srgbClr val="005878"/>
      </a:lt2>
      <a:accent1>
        <a:srgbClr val="00B0F0"/>
      </a:accent1>
      <a:accent2>
        <a:srgbClr val="00B0F0"/>
      </a:accent2>
      <a:accent3>
        <a:srgbClr val="002C3C"/>
      </a:accent3>
      <a:accent4>
        <a:srgbClr val="002C3C"/>
      </a:accent4>
      <a:accent5>
        <a:srgbClr val="808DA0"/>
      </a:accent5>
      <a:accent6>
        <a:srgbClr val="0070C0"/>
      </a:accent6>
      <a:hlink>
        <a:srgbClr val="0000FF"/>
      </a:hlink>
      <a:folHlink>
        <a:srgbClr val="800080"/>
      </a:folHlink>
    </a:clrScheme>
    <a:fontScheme name="Thermal">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4326</TotalTime>
  <Words>1838</Words>
  <Application>Microsoft Office PowerPoint</Application>
  <PresentationFormat>Widescreen</PresentationFormat>
  <Paragraphs>303</Paragraphs>
  <Slides>26</Slides>
  <Notes>4</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Open Sans</vt:lpstr>
      <vt:lpstr>Segoe UI</vt:lpstr>
      <vt:lpstr>Times New Roman</vt:lpstr>
      <vt:lpstr>Wingdings</vt:lpstr>
      <vt:lpstr>Thermal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Trends in under-5 mortality Rates in South Africa, 2000 to 2013</vt:lpstr>
      <vt:lpstr>Deaths in South African Children Under One Month of Age (2000 to 2013)</vt:lpstr>
      <vt:lpstr>                             International Cause of Death Certification</vt:lpstr>
      <vt:lpstr>PowerPoint Presentation</vt:lpstr>
      <vt:lpstr>PowerPoint Presentation</vt:lpstr>
      <vt:lpstr>Concordance of Minimal Invasive Tissue Sampling (MITS) Compared to Complete Diagnostic          Autopsy (CDA) for  Cause of Death (CoD) Attribution in Children (1 mnt-15 Years age)</vt:lpstr>
      <vt:lpstr>Concordance of Minimal Invasive Tissue Sampling (MITS) Compared to Complete Diagnostic                        Autopsy (CDA) for  Cause of Death (CoD) Attribution in Neonates (N=41).</vt:lpstr>
      <vt:lpstr>Concordance of Minimal Invasive Tissue Sampling (MITS) Compared to Complete Diagnostic                        Autopsy (CDA) for  Cause of Death (CoD) Attribution in Stillbirths (N=18).</vt:lpstr>
      <vt:lpstr>MITS Data for South Africa   </vt:lpstr>
      <vt:lpstr>MIA #: 0014 </vt:lpstr>
      <vt:lpstr>                             International Cause of Death Certification</vt:lpstr>
      <vt:lpstr>Concordance Between DECoDE and Attending Physician CoD Attribution in Children 1-59 m Age.</vt:lpstr>
      <vt:lpstr>Underlying Cause of Death Per WHO Categories in                     Children 1-59 Months of Age</vt:lpstr>
      <vt:lpstr>Preliminary findings </vt:lpstr>
      <vt:lpstr>PowerPoint Presentation</vt:lpstr>
      <vt:lpstr>DECoDE Panel Cause of Death Category Attribution</vt:lpstr>
      <vt:lpstr>         All Stillbirths Cause of Death Categories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Maternal immunization: development and evaluation of vaccines for</dc:title>
  <dc:creator>Shabir Madhi</dc:creator>
  <cp:lastModifiedBy>Natalie Mayet</cp:lastModifiedBy>
  <cp:revision>207</cp:revision>
  <cp:lastPrinted>2017-10-18T14:06:07Z</cp:lastPrinted>
  <dcterms:created xsi:type="dcterms:W3CDTF">2017-08-21T08:59:52Z</dcterms:created>
  <dcterms:modified xsi:type="dcterms:W3CDTF">2017-10-24T05:45:28Z</dcterms:modified>
</cp:coreProperties>
</file>