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8" r:id="rId2"/>
    <p:sldId id="257" r:id="rId3"/>
    <p:sldId id="260" r:id="rId4"/>
    <p:sldId id="259" r:id="rId5"/>
    <p:sldId id="261" r:id="rId6"/>
    <p:sldId id="263" r:id="rId7"/>
    <p:sldId id="264" r:id="rId8"/>
    <p:sldId id="265"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SO Anne-Catherine" initials="VA" lastIdx="1" clrIdx="0">
    <p:extLst>
      <p:ext uri="{19B8F6BF-5375-455C-9EA6-DF929625EA0E}">
        <p15:presenceInfo xmlns:p15="http://schemas.microsoft.com/office/powerpoint/2012/main" userId="VISO Anne-Cather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D20"/>
    <a:srgbClr val="69B245"/>
    <a:srgbClr val="0973B9"/>
    <a:srgbClr val="F9E6BB"/>
    <a:srgbClr val="E6E6E6"/>
    <a:srgbClr val="95AC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6"/>
    <p:restoredTop sz="85278" autoAdjust="0"/>
  </p:normalViewPr>
  <p:slideViewPr>
    <p:cSldViewPr snapToGrid="0" snapToObjects="1" showGuides="1">
      <p:cViewPr varScale="1">
        <p:scale>
          <a:sx n="63" d="100"/>
          <a:sy n="63" d="100"/>
        </p:scale>
        <p:origin x="61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A6642-46B5-4713-A78C-89EA60A03ED9}" type="datetimeFigureOut">
              <a:rPr lang="fr-FR" smtClean="0"/>
              <a:t>24/10/2017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45348-10DD-436D-BAA4-A9DCA2BDEB75}" type="slidenum">
              <a:rPr lang="fr-FR" smtClean="0"/>
              <a:t>‹N°›</a:t>
            </a:fld>
            <a:endParaRPr lang="fr-FR"/>
          </a:p>
        </p:txBody>
      </p:sp>
    </p:spTree>
    <p:extLst>
      <p:ext uri="{BB962C8B-B14F-4D97-AF65-F5344CB8AC3E}">
        <p14:creationId xmlns:p14="http://schemas.microsoft.com/office/powerpoint/2010/main" val="122991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45C199-E91E-4342-8F09-58BE4D0358A6}"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14299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5C199-E91E-4342-8F09-58BE4D0358A6}"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149157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5C199-E91E-4342-8F09-58BE4D0358A6}"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137592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5C199-E91E-4342-8F09-58BE4D0358A6}"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24879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45C199-E91E-4342-8F09-58BE4D0358A6}"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38152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45C199-E91E-4342-8F09-58BE4D0358A6}" type="datetimeFigureOut">
              <a:rPr lang="en-US" smtClean="0"/>
              <a:t>10/24/2017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208074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45C199-E91E-4342-8F09-58BE4D0358A6}" type="datetimeFigureOut">
              <a:rPr lang="en-US" smtClean="0"/>
              <a:t>10/24/2017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146560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45C199-E91E-4342-8F09-58BE4D0358A6}" type="datetimeFigureOut">
              <a:rPr lang="en-US" smtClean="0"/>
              <a:t>10/24/2017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84002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5C199-E91E-4342-8F09-58BE4D0358A6}" type="datetimeFigureOut">
              <a:rPr lang="en-US" smtClean="0"/>
              <a:t>10/24/2017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71397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45C199-E91E-4342-8F09-58BE4D0358A6}" type="datetimeFigureOut">
              <a:rPr lang="en-US" smtClean="0"/>
              <a:t>10/24/2017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175754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45C199-E91E-4342-8F09-58BE4D0358A6}" type="datetimeFigureOut">
              <a:rPr lang="en-US" smtClean="0"/>
              <a:t>10/24/2017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073F4-FE12-2B4C-9093-1C54720CB9C7}" type="slidenum">
              <a:rPr lang="en-US" smtClean="0"/>
              <a:t>‹N°›</a:t>
            </a:fld>
            <a:endParaRPr lang="en-US"/>
          </a:p>
        </p:txBody>
      </p:sp>
    </p:spTree>
    <p:extLst>
      <p:ext uri="{BB962C8B-B14F-4D97-AF65-F5344CB8AC3E}">
        <p14:creationId xmlns:p14="http://schemas.microsoft.com/office/powerpoint/2010/main" val="43592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5C199-E91E-4342-8F09-58BE4D0358A6}" type="datetimeFigureOut">
              <a:rPr lang="en-US" smtClean="0"/>
              <a:t>10/24/2017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073F4-FE12-2B4C-9093-1C54720CB9C7}" type="slidenum">
              <a:rPr lang="en-US" smtClean="0"/>
              <a:t>‹N°›</a:t>
            </a:fld>
            <a:endParaRPr lang="en-US"/>
          </a:p>
        </p:txBody>
      </p:sp>
    </p:spTree>
    <p:extLst>
      <p:ext uri="{BB962C8B-B14F-4D97-AF65-F5344CB8AC3E}">
        <p14:creationId xmlns:p14="http://schemas.microsoft.com/office/powerpoint/2010/main" val="123659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4503" y="-14515"/>
            <a:ext cx="12221003" cy="6549060"/>
          </a:xfrm>
          <a:custGeom>
            <a:avLst/>
            <a:gdLst>
              <a:gd name="connsiteX0" fmla="*/ 13 w 12192000"/>
              <a:gd name="connsiteY0" fmla="*/ 2523694 h 6607134"/>
              <a:gd name="connsiteX1" fmla="*/ 6096000 w 12192000"/>
              <a:gd name="connsiteY1" fmla="*/ 0 h 6607134"/>
              <a:gd name="connsiteX2" fmla="*/ 12191987 w 12192000"/>
              <a:gd name="connsiteY2" fmla="*/ 2523694 h 6607134"/>
              <a:gd name="connsiteX3" fmla="*/ 9863527 w 12192000"/>
              <a:gd name="connsiteY3" fmla="*/ 6607117 h 6607134"/>
              <a:gd name="connsiteX4" fmla="*/ 2328473 w 12192000"/>
              <a:gd name="connsiteY4" fmla="*/ 6607117 h 6607134"/>
              <a:gd name="connsiteX5" fmla="*/ 13 w 12192000"/>
              <a:gd name="connsiteY5" fmla="*/ 2523694 h 6607134"/>
              <a:gd name="connsiteX0" fmla="*/ 0 w 12162946"/>
              <a:gd name="connsiteY0" fmla="*/ 0 h 6608909"/>
              <a:gd name="connsiteX1" fmla="*/ 6066959 w 12162946"/>
              <a:gd name="connsiteY1" fmla="*/ 1792 h 6608909"/>
              <a:gd name="connsiteX2" fmla="*/ 12162946 w 12162946"/>
              <a:gd name="connsiteY2" fmla="*/ 2525486 h 6608909"/>
              <a:gd name="connsiteX3" fmla="*/ 9834486 w 12162946"/>
              <a:gd name="connsiteY3" fmla="*/ 6608909 h 6608909"/>
              <a:gd name="connsiteX4" fmla="*/ 2299432 w 12162946"/>
              <a:gd name="connsiteY4" fmla="*/ 6608909 h 6608909"/>
              <a:gd name="connsiteX5" fmla="*/ 0 w 12162946"/>
              <a:gd name="connsiteY5" fmla="*/ 0 h 6608909"/>
              <a:gd name="connsiteX0" fmla="*/ 37368 w 12200314"/>
              <a:gd name="connsiteY0" fmla="*/ 0 h 6608909"/>
              <a:gd name="connsiteX1" fmla="*/ 6104327 w 12200314"/>
              <a:gd name="connsiteY1" fmla="*/ 1792 h 6608909"/>
              <a:gd name="connsiteX2" fmla="*/ 12200314 w 12200314"/>
              <a:gd name="connsiteY2" fmla="*/ 2525486 h 6608909"/>
              <a:gd name="connsiteX3" fmla="*/ 9871854 w 12200314"/>
              <a:gd name="connsiteY3" fmla="*/ 6608909 h 6608909"/>
              <a:gd name="connsiteX4" fmla="*/ 0 w 12200314"/>
              <a:gd name="connsiteY4" fmla="*/ 5839652 h 6608909"/>
              <a:gd name="connsiteX5" fmla="*/ 37368 w 12200314"/>
              <a:gd name="connsiteY5" fmla="*/ 0 h 6608909"/>
              <a:gd name="connsiteX0" fmla="*/ 37368 w 12200314"/>
              <a:gd name="connsiteY0" fmla="*/ 0 h 6608909"/>
              <a:gd name="connsiteX1" fmla="*/ 6104327 w 12200314"/>
              <a:gd name="connsiteY1" fmla="*/ 1792 h 6608909"/>
              <a:gd name="connsiteX2" fmla="*/ 12200314 w 12200314"/>
              <a:gd name="connsiteY2" fmla="*/ 2525486 h 6608909"/>
              <a:gd name="connsiteX3" fmla="*/ 9073568 w 12200314"/>
              <a:gd name="connsiteY3" fmla="*/ 6608909 h 6608909"/>
              <a:gd name="connsiteX4" fmla="*/ 0 w 12200314"/>
              <a:gd name="connsiteY4" fmla="*/ 5839652 h 6608909"/>
              <a:gd name="connsiteX5" fmla="*/ 37368 w 12200314"/>
              <a:gd name="connsiteY5" fmla="*/ 0 h 6608909"/>
              <a:gd name="connsiteX0" fmla="*/ 37368 w 12214828"/>
              <a:gd name="connsiteY0" fmla="*/ 0 h 6608909"/>
              <a:gd name="connsiteX1" fmla="*/ 6104327 w 12214828"/>
              <a:gd name="connsiteY1" fmla="*/ 1792 h 6608909"/>
              <a:gd name="connsiteX2" fmla="*/ 12214828 w 12214828"/>
              <a:gd name="connsiteY2" fmla="*/ 5849257 h 6608909"/>
              <a:gd name="connsiteX3" fmla="*/ 9073568 w 12214828"/>
              <a:gd name="connsiteY3" fmla="*/ 6608909 h 6608909"/>
              <a:gd name="connsiteX4" fmla="*/ 0 w 12214828"/>
              <a:gd name="connsiteY4" fmla="*/ 5839652 h 6608909"/>
              <a:gd name="connsiteX5" fmla="*/ 37368 w 12214828"/>
              <a:gd name="connsiteY5" fmla="*/ 0 h 6608909"/>
              <a:gd name="connsiteX0" fmla="*/ 37368 w 12214828"/>
              <a:gd name="connsiteY0" fmla="*/ 12722 h 6621631"/>
              <a:gd name="connsiteX1" fmla="*/ 12185812 w 12214828"/>
              <a:gd name="connsiteY1" fmla="*/ 0 h 6621631"/>
              <a:gd name="connsiteX2" fmla="*/ 12214828 w 12214828"/>
              <a:gd name="connsiteY2" fmla="*/ 5861979 h 6621631"/>
              <a:gd name="connsiteX3" fmla="*/ 9073568 w 12214828"/>
              <a:gd name="connsiteY3" fmla="*/ 6621631 h 6621631"/>
              <a:gd name="connsiteX4" fmla="*/ 0 w 12214828"/>
              <a:gd name="connsiteY4" fmla="*/ 5852374 h 6621631"/>
              <a:gd name="connsiteX5" fmla="*/ 37368 w 12214828"/>
              <a:gd name="connsiteY5" fmla="*/ 12722 h 6621631"/>
              <a:gd name="connsiteX0" fmla="*/ 37368 w 12214828"/>
              <a:gd name="connsiteY0" fmla="*/ 12722 h 6549060"/>
              <a:gd name="connsiteX1" fmla="*/ 12185812 w 12214828"/>
              <a:gd name="connsiteY1" fmla="*/ 0 h 6549060"/>
              <a:gd name="connsiteX2" fmla="*/ 12214828 w 12214828"/>
              <a:gd name="connsiteY2" fmla="*/ 5861979 h 6549060"/>
              <a:gd name="connsiteX3" fmla="*/ 8202711 w 12214828"/>
              <a:gd name="connsiteY3" fmla="*/ 6549060 h 6549060"/>
              <a:gd name="connsiteX4" fmla="*/ 0 w 12214828"/>
              <a:gd name="connsiteY4" fmla="*/ 5852374 h 6549060"/>
              <a:gd name="connsiteX5" fmla="*/ 37368 w 12214828"/>
              <a:gd name="connsiteY5" fmla="*/ 12722 h 6549060"/>
              <a:gd name="connsiteX0" fmla="*/ 22854 w 12214828"/>
              <a:gd name="connsiteY0" fmla="*/ 12722 h 6549060"/>
              <a:gd name="connsiteX1" fmla="*/ 12185812 w 12214828"/>
              <a:gd name="connsiteY1" fmla="*/ 0 h 6549060"/>
              <a:gd name="connsiteX2" fmla="*/ 12214828 w 12214828"/>
              <a:gd name="connsiteY2" fmla="*/ 5861979 h 6549060"/>
              <a:gd name="connsiteX3" fmla="*/ 8202711 w 12214828"/>
              <a:gd name="connsiteY3" fmla="*/ 6549060 h 6549060"/>
              <a:gd name="connsiteX4" fmla="*/ 0 w 12214828"/>
              <a:gd name="connsiteY4" fmla="*/ 5852374 h 6549060"/>
              <a:gd name="connsiteX5" fmla="*/ 22854 w 12214828"/>
              <a:gd name="connsiteY5" fmla="*/ 12722 h 6549060"/>
              <a:gd name="connsiteX0" fmla="*/ 22854 w 12214828"/>
              <a:gd name="connsiteY0" fmla="*/ 12722 h 6549060"/>
              <a:gd name="connsiteX1" fmla="*/ 12185812 w 12214828"/>
              <a:gd name="connsiteY1" fmla="*/ 0 h 6549060"/>
              <a:gd name="connsiteX2" fmla="*/ 12214828 w 12214828"/>
              <a:gd name="connsiteY2" fmla="*/ 5861979 h 6549060"/>
              <a:gd name="connsiteX3" fmla="*/ 8202711 w 12214828"/>
              <a:gd name="connsiteY3" fmla="*/ 6549060 h 6549060"/>
              <a:gd name="connsiteX4" fmla="*/ 0 w 12214828"/>
              <a:gd name="connsiteY4" fmla="*/ 5852374 h 6549060"/>
              <a:gd name="connsiteX5" fmla="*/ 22854 w 12214828"/>
              <a:gd name="connsiteY5" fmla="*/ 12722 h 6549060"/>
              <a:gd name="connsiteX0" fmla="*/ 0 w 12221003"/>
              <a:gd name="connsiteY0" fmla="*/ 12722 h 6549060"/>
              <a:gd name="connsiteX1" fmla="*/ 12191987 w 12221003"/>
              <a:gd name="connsiteY1" fmla="*/ 0 h 6549060"/>
              <a:gd name="connsiteX2" fmla="*/ 12221003 w 12221003"/>
              <a:gd name="connsiteY2" fmla="*/ 5861979 h 6549060"/>
              <a:gd name="connsiteX3" fmla="*/ 8208886 w 12221003"/>
              <a:gd name="connsiteY3" fmla="*/ 6549060 h 6549060"/>
              <a:gd name="connsiteX4" fmla="*/ 6175 w 12221003"/>
              <a:gd name="connsiteY4" fmla="*/ 5852374 h 6549060"/>
              <a:gd name="connsiteX5" fmla="*/ 0 w 12221003"/>
              <a:gd name="connsiteY5" fmla="*/ 12722 h 654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1003" h="6549060">
                <a:moveTo>
                  <a:pt x="0" y="12722"/>
                </a:moveTo>
                <a:lnTo>
                  <a:pt x="12191987" y="0"/>
                </a:lnTo>
                <a:lnTo>
                  <a:pt x="12221003" y="5861979"/>
                </a:lnTo>
                <a:lnTo>
                  <a:pt x="8208886" y="6549060"/>
                </a:lnTo>
                <a:lnTo>
                  <a:pt x="6175" y="5852374"/>
                </a:lnTo>
                <a:cubicBezTo>
                  <a:pt x="4117" y="3905823"/>
                  <a:pt x="2058" y="1959273"/>
                  <a:pt x="0" y="12722"/>
                </a:cubicBezTo>
                <a:close/>
              </a:path>
            </a:pathLst>
          </a:custGeom>
          <a:solidFill>
            <a:srgbClr val="95A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r="16847" b="2789"/>
          <a:stretch/>
        </p:blipFill>
        <p:spPr>
          <a:xfrm>
            <a:off x="-21119" y="-31244"/>
            <a:ext cx="12227619" cy="6872514"/>
          </a:xfrm>
          <a:prstGeom prst="rect">
            <a:avLst/>
          </a:prstGeom>
        </p:spPr>
      </p:pic>
      <p:sp>
        <p:nvSpPr>
          <p:cNvPr id="4" name="Right Triangle 3"/>
          <p:cNvSpPr/>
          <p:nvPr/>
        </p:nvSpPr>
        <p:spPr>
          <a:xfrm>
            <a:off x="-9804" y="5837490"/>
            <a:ext cx="8202173" cy="1039561"/>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16855 w 8151619"/>
              <a:gd name="connsiteY0" fmla="*/ 1064694 h 1079208"/>
              <a:gd name="connsiteX1" fmla="*/ 0 w 8151619"/>
              <a:gd name="connsiteY1" fmla="*/ 0 h 1079208"/>
              <a:gd name="connsiteX2" fmla="*/ 8151619 w 8151619"/>
              <a:gd name="connsiteY2" fmla="*/ 740230 h 1079208"/>
              <a:gd name="connsiteX3" fmla="*/ 6121959 w 8151619"/>
              <a:gd name="connsiteY3" fmla="*/ 1079208 h 1079208"/>
              <a:gd name="connsiteX4" fmla="*/ 16855 w 8151619"/>
              <a:gd name="connsiteY4" fmla="*/ 1064694 h 1079208"/>
              <a:gd name="connsiteX0" fmla="*/ 31369 w 8166133"/>
              <a:gd name="connsiteY0" fmla="*/ 1035665 h 1050179"/>
              <a:gd name="connsiteX1" fmla="*/ 0 w 8166133"/>
              <a:gd name="connsiteY1" fmla="*/ 0 h 1050179"/>
              <a:gd name="connsiteX2" fmla="*/ 8166133 w 8166133"/>
              <a:gd name="connsiteY2" fmla="*/ 711201 h 1050179"/>
              <a:gd name="connsiteX3" fmla="*/ 6136473 w 8166133"/>
              <a:gd name="connsiteY3" fmla="*/ 1050179 h 1050179"/>
              <a:gd name="connsiteX4" fmla="*/ 31369 w 8166133"/>
              <a:gd name="connsiteY4" fmla="*/ 1035665 h 1050179"/>
              <a:gd name="connsiteX0" fmla="*/ 31369 w 8195162"/>
              <a:gd name="connsiteY0" fmla="*/ 1035665 h 1050179"/>
              <a:gd name="connsiteX1" fmla="*/ 0 w 8195162"/>
              <a:gd name="connsiteY1" fmla="*/ 0 h 1050179"/>
              <a:gd name="connsiteX2" fmla="*/ 8195162 w 8195162"/>
              <a:gd name="connsiteY2" fmla="*/ 711201 h 1050179"/>
              <a:gd name="connsiteX3" fmla="*/ 6136473 w 8195162"/>
              <a:gd name="connsiteY3" fmla="*/ 1050179 h 1050179"/>
              <a:gd name="connsiteX4" fmla="*/ 31369 w 8195162"/>
              <a:gd name="connsiteY4" fmla="*/ 1035665 h 1050179"/>
              <a:gd name="connsiteX0" fmla="*/ 31369 w 8223737"/>
              <a:gd name="connsiteY0" fmla="*/ 1035665 h 1050179"/>
              <a:gd name="connsiteX1" fmla="*/ 0 w 8223737"/>
              <a:gd name="connsiteY1" fmla="*/ 0 h 1050179"/>
              <a:gd name="connsiteX2" fmla="*/ 8223737 w 8223737"/>
              <a:gd name="connsiteY2" fmla="*/ 701676 h 1050179"/>
              <a:gd name="connsiteX3" fmla="*/ 6136473 w 8223737"/>
              <a:gd name="connsiteY3" fmla="*/ 1050179 h 1050179"/>
              <a:gd name="connsiteX4" fmla="*/ 31369 w 8223737"/>
              <a:gd name="connsiteY4" fmla="*/ 1035665 h 1050179"/>
              <a:gd name="connsiteX0" fmla="*/ 0 w 8192368"/>
              <a:gd name="connsiteY0" fmla="*/ 930303 h 944817"/>
              <a:gd name="connsiteX1" fmla="*/ 149563 w 8192368"/>
              <a:gd name="connsiteY1" fmla="*/ 0 h 944817"/>
              <a:gd name="connsiteX2" fmla="*/ 8192368 w 8192368"/>
              <a:gd name="connsiteY2" fmla="*/ 596314 h 944817"/>
              <a:gd name="connsiteX3" fmla="*/ 6105104 w 8192368"/>
              <a:gd name="connsiteY3" fmla="*/ 944817 h 944817"/>
              <a:gd name="connsiteX4" fmla="*/ 0 w 8192368"/>
              <a:gd name="connsiteY4" fmla="*/ 930303 h 944817"/>
              <a:gd name="connsiteX0" fmla="*/ 0 w 8192368"/>
              <a:gd name="connsiteY0" fmla="*/ 1045244 h 1059758"/>
              <a:gd name="connsiteX1" fmla="*/ 6722 w 8192368"/>
              <a:gd name="connsiteY1" fmla="*/ 0 h 1059758"/>
              <a:gd name="connsiteX2" fmla="*/ 8192368 w 8192368"/>
              <a:gd name="connsiteY2" fmla="*/ 711255 h 1059758"/>
              <a:gd name="connsiteX3" fmla="*/ 6105104 w 8192368"/>
              <a:gd name="connsiteY3" fmla="*/ 1059758 h 1059758"/>
              <a:gd name="connsiteX4" fmla="*/ 0 w 8192368"/>
              <a:gd name="connsiteY4" fmla="*/ 1045244 h 1059758"/>
              <a:gd name="connsiteX0" fmla="*/ 7841 w 8200209"/>
              <a:gd name="connsiteY0" fmla="*/ 1030876 h 1045390"/>
              <a:gd name="connsiteX1" fmla="*/ 279 w 8200209"/>
              <a:gd name="connsiteY1" fmla="*/ 0 h 1045390"/>
              <a:gd name="connsiteX2" fmla="*/ 8200209 w 8200209"/>
              <a:gd name="connsiteY2" fmla="*/ 696887 h 1045390"/>
              <a:gd name="connsiteX3" fmla="*/ 6112945 w 8200209"/>
              <a:gd name="connsiteY3" fmla="*/ 1045390 h 1045390"/>
              <a:gd name="connsiteX4" fmla="*/ 7841 w 8200209"/>
              <a:gd name="connsiteY4" fmla="*/ 1030876 h 1045390"/>
              <a:gd name="connsiteX0" fmla="*/ 7841 w 8200209"/>
              <a:gd name="connsiteY0" fmla="*/ 1030876 h 1045390"/>
              <a:gd name="connsiteX1" fmla="*/ 279 w 8200209"/>
              <a:gd name="connsiteY1" fmla="*/ 0 h 1045390"/>
              <a:gd name="connsiteX2" fmla="*/ 8200209 w 8200209"/>
              <a:gd name="connsiteY2" fmla="*/ 696887 h 1045390"/>
              <a:gd name="connsiteX3" fmla="*/ 6112945 w 8200209"/>
              <a:gd name="connsiteY3" fmla="*/ 1045390 h 1045390"/>
              <a:gd name="connsiteX4" fmla="*/ 7841 w 8200209"/>
              <a:gd name="connsiteY4" fmla="*/ 1030876 h 1045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209" h="1045390">
                <a:moveTo>
                  <a:pt x="7841" y="1030876"/>
                </a:moveTo>
                <a:cubicBezTo>
                  <a:pt x="10082" y="682461"/>
                  <a:pt x="-1962" y="348415"/>
                  <a:pt x="279" y="0"/>
                </a:cubicBezTo>
                <a:lnTo>
                  <a:pt x="8200209" y="696887"/>
                </a:lnTo>
                <a:lnTo>
                  <a:pt x="6112945" y="1045390"/>
                </a:lnTo>
                <a:lnTo>
                  <a:pt x="7841" y="103087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4045660" y="4891952"/>
            <a:ext cx="4106853" cy="1117335"/>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62913" y="506421"/>
            <a:ext cx="12192000" cy="4031873"/>
          </a:xfrm>
          <a:prstGeom prst="rect">
            <a:avLst/>
          </a:prstGeom>
          <a:noFill/>
        </p:spPr>
        <p:txBody>
          <a:bodyPr wrap="square" rtlCol="0">
            <a:spAutoFit/>
          </a:bodyPr>
          <a:lstStyle/>
          <a:p>
            <a:pPr algn="ctr"/>
            <a:r>
              <a:rPr lang="en-US" sz="8800" b="1" cap="all" dirty="0">
                <a:solidFill>
                  <a:schemeClr val="bg1"/>
                </a:solidFill>
                <a:effectLst>
                  <a:outerShdw blurRad="50800" dist="38100" dir="2700000" algn="tl" rotWithShape="0">
                    <a:prstClr val="black">
                      <a:alpha val="40000"/>
                    </a:prstClr>
                  </a:outerShdw>
                </a:effectLst>
                <a:latin typeface="Open Sans" charset="0"/>
                <a:ea typeface="Open Sans" charset="0"/>
                <a:cs typeface="Open Sans" charset="0"/>
              </a:rPr>
              <a:t>2017 IANPHI</a:t>
            </a:r>
          </a:p>
          <a:p>
            <a:pPr algn="ctr"/>
            <a:r>
              <a:rPr lang="en-US" sz="8800" b="1" cap="all" dirty="0">
                <a:solidFill>
                  <a:schemeClr val="bg1"/>
                </a:solidFill>
                <a:effectLst>
                  <a:outerShdw blurRad="50800" dist="38100" dir="2700000" algn="tl" rotWithShape="0">
                    <a:prstClr val="black">
                      <a:alpha val="40000"/>
                    </a:prstClr>
                  </a:outerShdw>
                </a:effectLst>
                <a:latin typeface="Open Sans" charset="0"/>
                <a:ea typeface="Open Sans" charset="0"/>
                <a:cs typeface="Open Sans" charset="0"/>
              </a:rPr>
              <a:t> Annual Meeting</a:t>
            </a:r>
          </a:p>
          <a:p>
            <a:pPr algn="ctr">
              <a:tabLst>
                <a:tab pos="398463" algn="l"/>
              </a:tabLst>
            </a:pPr>
            <a:endParaRPr lang="en-US" sz="4400" b="1" dirty="0">
              <a:solidFill>
                <a:schemeClr val="bg1"/>
              </a:solidFill>
              <a:latin typeface="Open Sans" charset="0"/>
              <a:ea typeface="Open Sans" charset="0"/>
              <a:cs typeface="Open Sans" charset="0"/>
            </a:endParaRPr>
          </a:p>
          <a:p>
            <a:pPr algn="ctr"/>
            <a:r>
              <a:rPr lang="en-US" sz="3600" b="1" dirty="0">
                <a:solidFill>
                  <a:schemeClr val="bg1"/>
                </a:solidFill>
                <a:latin typeface="Open Sans" charset="0"/>
                <a:ea typeface="Open Sans" charset="0"/>
                <a:cs typeface="Open Sans" charset="0"/>
              </a:rPr>
              <a:t>ISTITUTO SUPERIORE DI SANITÀ | ROME, ITALY</a:t>
            </a:r>
          </a:p>
        </p:txBody>
      </p:sp>
      <p:sp>
        <p:nvSpPr>
          <p:cNvPr id="6" name="Right Triangle 5"/>
          <p:cNvSpPr/>
          <p:nvPr/>
        </p:nvSpPr>
        <p:spPr>
          <a:xfrm>
            <a:off x="6096001" y="5847240"/>
            <a:ext cx="6096000" cy="1030901"/>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 name="connsiteX0" fmla="*/ 0 w 4296229"/>
              <a:gd name="connsiteY0" fmla="*/ 1020560 h 1020560"/>
              <a:gd name="connsiteX1" fmla="*/ 4296229 w 4296229"/>
              <a:gd name="connsiteY1" fmla="*/ 0 h 1020560"/>
              <a:gd name="connsiteX2" fmla="*/ 4296229 w 4296229"/>
              <a:gd name="connsiteY2" fmla="*/ 1010760 h 1020560"/>
              <a:gd name="connsiteX3" fmla="*/ 0 w 4296229"/>
              <a:gd name="connsiteY3" fmla="*/ 1020560 h 1020560"/>
            </a:gdLst>
            <a:ahLst/>
            <a:cxnLst>
              <a:cxn ang="0">
                <a:pos x="connsiteX0" y="connsiteY0"/>
              </a:cxn>
              <a:cxn ang="0">
                <a:pos x="connsiteX1" y="connsiteY1"/>
              </a:cxn>
              <a:cxn ang="0">
                <a:pos x="connsiteX2" y="connsiteY2"/>
              </a:cxn>
              <a:cxn ang="0">
                <a:pos x="connsiteX3" y="connsiteY3"/>
              </a:cxn>
            </a:cxnLst>
            <a:rect l="l" t="t" r="r" b="b"/>
            <a:pathLst>
              <a:path w="4296229" h="1020560">
                <a:moveTo>
                  <a:pt x="0" y="1020560"/>
                </a:moveTo>
                <a:lnTo>
                  <a:pt x="4296229" y="0"/>
                </a:lnTo>
                <a:lnTo>
                  <a:pt x="4296229" y="1010760"/>
                </a:lnTo>
                <a:lnTo>
                  <a:pt x="0" y="1020560"/>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D20"/>
              </a:solidFill>
            </a:endParaRPr>
          </a:p>
        </p:txBody>
      </p:sp>
    </p:spTree>
    <p:extLst>
      <p:ext uri="{BB962C8B-B14F-4D97-AF65-F5344CB8AC3E}">
        <p14:creationId xmlns:p14="http://schemas.microsoft.com/office/powerpoint/2010/main" val="551739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1" y="3062"/>
            <a:ext cx="12192000" cy="11539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t="11315" r="16847" b="72020"/>
          <a:stretch/>
        </p:blipFill>
        <p:spPr>
          <a:xfrm>
            <a:off x="1" y="3062"/>
            <a:ext cx="12192000" cy="117565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9410173" y="237348"/>
            <a:ext cx="2598947" cy="707085"/>
          </a:xfrm>
          <a:prstGeom prst="rect">
            <a:avLst/>
          </a:prstGeom>
          <a:effectLst>
            <a:outerShdw blurRad="50800" dist="38100" dir="2700000" algn="tl" rotWithShape="0">
              <a:prstClr val="black">
                <a:alpha val="40000"/>
              </a:prstClr>
            </a:outerShdw>
          </a:effectLst>
        </p:spPr>
      </p:pic>
      <p:sp>
        <p:nvSpPr>
          <p:cNvPr id="13" name="Right Triangle 3"/>
          <p:cNvSpPr/>
          <p:nvPr/>
        </p:nvSpPr>
        <p:spPr>
          <a:xfrm>
            <a:off x="-2229" y="6154057"/>
            <a:ext cx="8253106" cy="703943"/>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0 w 8269968"/>
              <a:gd name="connsiteY0" fmla="*/ 1064694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64694 h 1079208"/>
              <a:gd name="connsiteX0" fmla="*/ 0 w 8269968"/>
              <a:gd name="connsiteY0" fmla="*/ 1071996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71996 h 107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968" h="1079208">
                <a:moveTo>
                  <a:pt x="0" y="1071996"/>
                </a:moveTo>
                <a:lnTo>
                  <a:pt x="2235" y="0"/>
                </a:lnTo>
                <a:lnTo>
                  <a:pt x="8269968" y="711201"/>
                </a:lnTo>
                <a:lnTo>
                  <a:pt x="6124194" y="1079208"/>
                </a:lnTo>
                <a:lnTo>
                  <a:pt x="0" y="107199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5"/>
          <p:cNvSpPr/>
          <p:nvPr/>
        </p:nvSpPr>
        <p:spPr>
          <a:xfrm>
            <a:off x="6096000" y="6154057"/>
            <a:ext cx="6096000" cy="703944"/>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Lst>
            <a:ahLst/>
            <a:cxnLst>
              <a:cxn ang="0">
                <a:pos x="connsiteX0" y="connsiteY0"/>
              </a:cxn>
              <a:cxn ang="0">
                <a:pos x="connsiteX1" y="connsiteY1"/>
              </a:cxn>
              <a:cxn ang="0">
                <a:pos x="connsiteX2" y="connsiteY2"/>
              </a:cxn>
              <a:cxn ang="0">
                <a:pos x="connsiteX3" y="connsiteY3"/>
              </a:cxn>
            </a:cxnLst>
            <a:rect l="l" t="t" r="r" b="b"/>
            <a:pathLst>
              <a:path w="4296229" h="1025275">
                <a:moveTo>
                  <a:pt x="0" y="1025275"/>
                </a:moveTo>
                <a:lnTo>
                  <a:pt x="4296229" y="0"/>
                </a:lnTo>
                <a:lnTo>
                  <a:pt x="4296229" y="1010760"/>
                </a:lnTo>
                <a:lnTo>
                  <a:pt x="0" y="1025275"/>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p:cNvPicPr>
            <a:picLocks noChangeAspect="1"/>
          </p:cNvPicPr>
          <p:nvPr/>
        </p:nvPicPr>
        <p:blipFill>
          <a:blip r:embed="rId4"/>
          <a:stretch>
            <a:fillRect/>
          </a:stretch>
        </p:blipFill>
        <p:spPr>
          <a:xfrm>
            <a:off x="279334" y="1510766"/>
            <a:ext cx="3468759" cy="4480602"/>
          </a:xfrm>
          <a:prstGeom prst="rect">
            <a:avLst/>
          </a:prstGeom>
        </p:spPr>
      </p:pic>
      <p:sp>
        <p:nvSpPr>
          <p:cNvPr id="5" name="ZoneTexte 4"/>
          <p:cNvSpPr txBox="1"/>
          <p:nvPr/>
        </p:nvSpPr>
        <p:spPr>
          <a:xfrm>
            <a:off x="4026090" y="1869743"/>
            <a:ext cx="7983030" cy="2954655"/>
          </a:xfrm>
          <a:prstGeom prst="rect">
            <a:avLst/>
          </a:prstGeom>
          <a:noFill/>
        </p:spPr>
        <p:txBody>
          <a:bodyPr wrap="square" rtlCol="0">
            <a:spAutoFit/>
          </a:bodyPr>
          <a:lstStyle/>
          <a:p>
            <a:pPr marL="285750" indent="-285750">
              <a:buFont typeface="Arial" panose="020B0604020202020204" pitchFamily="34" charset="0"/>
              <a:buChar char="•"/>
            </a:pPr>
            <a:r>
              <a:rPr lang="fr-FR" sz="2400" dirty="0" err="1" smtClean="0">
                <a:latin typeface="+mj-lt"/>
              </a:rPr>
              <a:t>Initiated</a:t>
            </a:r>
            <a:r>
              <a:rPr lang="fr-FR" sz="2400" dirty="0" smtClean="0">
                <a:latin typeface="+mj-lt"/>
              </a:rPr>
              <a:t> at the </a:t>
            </a:r>
            <a:r>
              <a:rPr lang="fr-FR" sz="2400" dirty="0" err="1" smtClean="0">
                <a:latin typeface="+mj-lt"/>
              </a:rPr>
              <a:t>annual</a:t>
            </a:r>
            <a:r>
              <a:rPr lang="fr-FR" sz="2400" dirty="0" smtClean="0">
                <a:latin typeface="+mj-lt"/>
              </a:rPr>
              <a:t> meeting in Mexico (2012)</a:t>
            </a:r>
          </a:p>
          <a:p>
            <a:pPr marL="285750" indent="-285750">
              <a:buFont typeface="Arial" panose="020B0604020202020204" pitchFamily="34" charset="0"/>
              <a:buChar char="•"/>
            </a:pPr>
            <a:r>
              <a:rPr lang="fr-FR" sz="2400" dirty="0" err="1" smtClean="0">
                <a:latin typeface="+mj-lt"/>
              </a:rPr>
              <a:t>Inspired</a:t>
            </a:r>
            <a:r>
              <a:rPr lang="fr-FR" sz="2400" dirty="0" smtClean="0">
                <a:latin typeface="+mj-lt"/>
              </a:rPr>
              <a:t> by </a:t>
            </a:r>
            <a:r>
              <a:rPr lang="fr-FR" sz="2400" dirty="0" err="1" smtClean="0">
                <a:latin typeface="+mj-lt"/>
              </a:rPr>
              <a:t>experience</a:t>
            </a:r>
            <a:r>
              <a:rPr lang="fr-FR" sz="2400" dirty="0" smtClean="0">
                <a:latin typeface="+mj-lt"/>
              </a:rPr>
              <a:t> </a:t>
            </a:r>
            <a:r>
              <a:rPr lang="fr-FR" sz="2400" dirty="0" err="1" smtClean="0">
                <a:latin typeface="+mj-lt"/>
              </a:rPr>
              <a:t>from</a:t>
            </a:r>
            <a:r>
              <a:rPr lang="fr-FR" sz="2400" dirty="0" smtClean="0">
                <a:latin typeface="+mj-lt"/>
              </a:rPr>
              <a:t> THL and China CDC </a:t>
            </a:r>
            <a:r>
              <a:rPr lang="fr-FR" sz="2400" dirty="0" err="1" smtClean="0">
                <a:latin typeface="+mj-lt"/>
              </a:rPr>
              <a:t>evaluations</a:t>
            </a:r>
            <a:endParaRPr lang="fr-FR" sz="2400" dirty="0" smtClean="0">
              <a:latin typeface="+mj-lt"/>
            </a:endParaRPr>
          </a:p>
          <a:p>
            <a:pPr marL="285750" indent="-285750">
              <a:buFont typeface="Arial" panose="020B0604020202020204" pitchFamily="34" charset="0"/>
              <a:buChar char="•"/>
            </a:pPr>
            <a:r>
              <a:rPr lang="fr-FR" sz="2400" dirty="0" smtClean="0">
                <a:latin typeface="+mj-lt"/>
              </a:rPr>
              <a:t>4 meetings in 2012 and 2013 </a:t>
            </a:r>
            <a:r>
              <a:rPr lang="fr-FR" sz="2400" dirty="0" err="1" smtClean="0">
                <a:latin typeface="+mj-lt"/>
              </a:rPr>
              <a:t>with</a:t>
            </a:r>
            <a:r>
              <a:rPr lang="fr-FR" sz="2400" dirty="0" smtClean="0">
                <a:latin typeface="+mj-lt"/>
              </a:rPr>
              <a:t> </a:t>
            </a:r>
            <a:r>
              <a:rPr lang="fr-FR" sz="2400" dirty="0" err="1" smtClean="0">
                <a:latin typeface="+mj-lt"/>
              </a:rPr>
              <a:t>members</a:t>
            </a:r>
            <a:r>
              <a:rPr lang="fr-FR" sz="2400" dirty="0" smtClean="0">
                <a:latin typeface="+mj-lt"/>
              </a:rPr>
              <a:t> </a:t>
            </a:r>
            <a:r>
              <a:rPr lang="fr-FR" sz="2400" dirty="0" err="1" smtClean="0">
                <a:latin typeface="+mj-lt"/>
              </a:rPr>
              <a:t>interested</a:t>
            </a:r>
            <a:endParaRPr lang="fr-FR" sz="2400" dirty="0" smtClean="0">
              <a:latin typeface="+mj-lt"/>
            </a:endParaRPr>
          </a:p>
          <a:p>
            <a:pPr marL="285750" indent="-285750">
              <a:buFont typeface="Arial" panose="020B0604020202020204" pitchFamily="34" charset="0"/>
              <a:buChar char="•"/>
            </a:pPr>
            <a:r>
              <a:rPr lang="fr-FR" sz="2400" dirty="0" smtClean="0">
                <a:latin typeface="+mj-lt"/>
              </a:rPr>
              <a:t>11 interviews of </a:t>
            </a:r>
            <a:r>
              <a:rPr lang="fr-FR" sz="2400" dirty="0" err="1" smtClean="0">
                <a:latin typeface="+mj-lt"/>
              </a:rPr>
              <a:t>Directors</a:t>
            </a:r>
            <a:r>
              <a:rPr lang="fr-FR" sz="2400" dirty="0" smtClean="0">
                <a:latin typeface="+mj-lt"/>
              </a:rPr>
              <a:t>  (RIVM, THL, </a:t>
            </a:r>
            <a:r>
              <a:rPr lang="fr-FR" sz="2400" dirty="0" err="1" smtClean="0">
                <a:latin typeface="+mj-lt"/>
              </a:rPr>
              <a:t>Finland</a:t>
            </a:r>
            <a:r>
              <a:rPr lang="fr-FR" sz="2400" dirty="0" smtClean="0">
                <a:latin typeface="+mj-lt"/>
              </a:rPr>
              <a:t>, PHAC and INSPQ, </a:t>
            </a:r>
            <a:r>
              <a:rPr lang="fr-FR" sz="2400" dirty="0" err="1" smtClean="0">
                <a:latin typeface="+mj-lt"/>
              </a:rPr>
              <a:t>Sweden</a:t>
            </a:r>
            <a:r>
              <a:rPr lang="fr-FR" sz="2400" dirty="0" smtClean="0">
                <a:latin typeface="+mj-lt"/>
              </a:rPr>
              <a:t>, Germany, Ireland, Mexico (2013)</a:t>
            </a:r>
          </a:p>
          <a:p>
            <a:pPr marL="285750" indent="-285750">
              <a:buFont typeface="Arial" panose="020B0604020202020204" pitchFamily="34" charset="0"/>
              <a:buChar char="•"/>
            </a:pPr>
            <a:endParaRPr lang="fr-FR" sz="2400" dirty="0" smtClean="0">
              <a:latin typeface="+mj-lt"/>
            </a:endParaRPr>
          </a:p>
          <a:p>
            <a:pPr marL="285750" indent="-285750">
              <a:buFont typeface="Arial" panose="020B0604020202020204" pitchFamily="34" charset="0"/>
              <a:buChar char="•"/>
            </a:pPr>
            <a:r>
              <a:rPr lang="fr-FR" sz="2400" dirty="0" smtClean="0">
                <a:latin typeface="+mj-lt"/>
              </a:rPr>
              <a:t>A collective effort of </a:t>
            </a:r>
            <a:r>
              <a:rPr lang="fr-FR" sz="2400" dirty="0" err="1" smtClean="0">
                <a:latin typeface="+mj-lt"/>
              </a:rPr>
              <a:t>many</a:t>
            </a:r>
            <a:r>
              <a:rPr lang="fr-FR" sz="2400" dirty="0" smtClean="0">
                <a:latin typeface="+mj-lt"/>
              </a:rPr>
              <a:t> IANPHI </a:t>
            </a:r>
            <a:r>
              <a:rPr lang="fr-FR" sz="2400" dirty="0" err="1" smtClean="0">
                <a:latin typeface="+mj-lt"/>
              </a:rPr>
              <a:t>members</a:t>
            </a:r>
            <a:r>
              <a:rPr lang="fr-FR" sz="2400" dirty="0" smtClean="0">
                <a:latin typeface="+mj-lt"/>
              </a:rPr>
              <a:t> </a:t>
            </a:r>
            <a:endParaRPr lang="fr-FR" sz="2400" dirty="0">
              <a:latin typeface="+mj-lt"/>
            </a:endParaRPr>
          </a:p>
          <a:p>
            <a:endParaRPr lang="fr-FR" dirty="0" smtClean="0"/>
          </a:p>
        </p:txBody>
      </p:sp>
      <p:sp>
        <p:nvSpPr>
          <p:cNvPr id="12" name="ZoneTexte 11"/>
          <p:cNvSpPr txBox="1"/>
          <p:nvPr/>
        </p:nvSpPr>
        <p:spPr>
          <a:xfrm>
            <a:off x="180652" y="347717"/>
            <a:ext cx="12011349" cy="400110"/>
          </a:xfrm>
          <a:prstGeom prst="rect">
            <a:avLst/>
          </a:prstGeom>
          <a:noFill/>
        </p:spPr>
        <p:txBody>
          <a:bodyPr wrap="square" rtlCol="0">
            <a:spAutoFit/>
          </a:bodyPr>
          <a:lstStyle/>
          <a:p>
            <a:pPr algn="ctr"/>
            <a:r>
              <a:rPr lang="fr-FR" sz="2000" b="1" dirty="0">
                <a:solidFill>
                  <a:schemeClr val="bg1"/>
                </a:solidFill>
                <a:latin typeface="Open Sans" charset="0"/>
                <a:ea typeface="Open Sans" charset="0"/>
                <a:cs typeface="Open Sans" charset="0"/>
              </a:rPr>
              <a:t>PEER REVIEWS</a:t>
            </a:r>
          </a:p>
        </p:txBody>
      </p:sp>
    </p:spTree>
    <p:extLst>
      <p:ext uri="{BB962C8B-B14F-4D97-AF65-F5344CB8AC3E}">
        <p14:creationId xmlns:p14="http://schemas.microsoft.com/office/powerpoint/2010/main" val="269344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1" y="3062"/>
            <a:ext cx="12192000" cy="11539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t="11315" r="16847" b="72020"/>
          <a:stretch/>
        </p:blipFill>
        <p:spPr>
          <a:xfrm>
            <a:off x="1" y="3062"/>
            <a:ext cx="12192000" cy="117565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9410173" y="237348"/>
            <a:ext cx="2598947" cy="707085"/>
          </a:xfrm>
          <a:prstGeom prst="rect">
            <a:avLst/>
          </a:prstGeom>
          <a:effectLst>
            <a:outerShdw blurRad="50800" dist="38100" dir="2700000" algn="tl" rotWithShape="0">
              <a:prstClr val="black">
                <a:alpha val="40000"/>
              </a:prstClr>
            </a:outerShdw>
          </a:effectLst>
        </p:spPr>
      </p:pic>
      <p:sp>
        <p:nvSpPr>
          <p:cNvPr id="13" name="Right Triangle 3"/>
          <p:cNvSpPr/>
          <p:nvPr/>
        </p:nvSpPr>
        <p:spPr>
          <a:xfrm>
            <a:off x="-2229" y="6154057"/>
            <a:ext cx="8253106" cy="703943"/>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0 w 8269968"/>
              <a:gd name="connsiteY0" fmla="*/ 1064694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64694 h 1079208"/>
              <a:gd name="connsiteX0" fmla="*/ 0 w 8269968"/>
              <a:gd name="connsiteY0" fmla="*/ 1071996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71996 h 107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968" h="1079208">
                <a:moveTo>
                  <a:pt x="0" y="1071996"/>
                </a:moveTo>
                <a:lnTo>
                  <a:pt x="2235" y="0"/>
                </a:lnTo>
                <a:lnTo>
                  <a:pt x="8269968" y="711201"/>
                </a:lnTo>
                <a:lnTo>
                  <a:pt x="6124194" y="1079208"/>
                </a:lnTo>
                <a:lnTo>
                  <a:pt x="0" y="107199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5"/>
          <p:cNvSpPr/>
          <p:nvPr/>
        </p:nvSpPr>
        <p:spPr>
          <a:xfrm>
            <a:off x="6096000" y="6154057"/>
            <a:ext cx="6096000" cy="703944"/>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Lst>
            <a:ahLst/>
            <a:cxnLst>
              <a:cxn ang="0">
                <a:pos x="connsiteX0" y="connsiteY0"/>
              </a:cxn>
              <a:cxn ang="0">
                <a:pos x="connsiteX1" y="connsiteY1"/>
              </a:cxn>
              <a:cxn ang="0">
                <a:pos x="connsiteX2" y="connsiteY2"/>
              </a:cxn>
              <a:cxn ang="0">
                <a:pos x="connsiteX3" y="connsiteY3"/>
              </a:cxn>
            </a:cxnLst>
            <a:rect l="l" t="t" r="r" b="b"/>
            <a:pathLst>
              <a:path w="4296229" h="1025275">
                <a:moveTo>
                  <a:pt x="0" y="1025275"/>
                </a:moveTo>
                <a:lnTo>
                  <a:pt x="4296229" y="0"/>
                </a:lnTo>
                <a:lnTo>
                  <a:pt x="4296229" y="1010760"/>
                </a:lnTo>
                <a:lnTo>
                  <a:pt x="0" y="1025275"/>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p:cNvSpPr txBox="1"/>
          <p:nvPr/>
        </p:nvSpPr>
        <p:spPr>
          <a:xfrm>
            <a:off x="464024" y="1514901"/>
            <a:ext cx="11218460" cy="1477328"/>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mj-lt"/>
              </a:rPr>
              <a:t>In 2015/2016 </a:t>
            </a:r>
          </a:p>
          <a:p>
            <a:pPr marL="742950" lvl="1" indent="-285750">
              <a:buFont typeface="Arial" panose="020B0604020202020204" pitchFamily="34" charset="0"/>
              <a:buChar char="•"/>
            </a:pPr>
            <a:r>
              <a:rPr lang="fr-FR" dirty="0" smtClean="0">
                <a:latin typeface="+mj-lt"/>
              </a:rPr>
              <a:t>WIV – ISP, </a:t>
            </a:r>
            <a:r>
              <a:rPr lang="fr-FR" dirty="0" err="1" smtClean="0">
                <a:latin typeface="+mj-lt"/>
              </a:rPr>
              <a:t>Belgium</a:t>
            </a:r>
            <a:endParaRPr lang="fr-FR" dirty="0" smtClean="0">
              <a:latin typeface="+mj-lt"/>
            </a:endParaRPr>
          </a:p>
          <a:p>
            <a:pPr marL="742950" lvl="1" indent="-285750">
              <a:buFont typeface="Arial" panose="020B0604020202020204" pitchFamily="34" charset="0"/>
              <a:buChar char="•"/>
            </a:pPr>
            <a:r>
              <a:rPr lang="fr-FR" dirty="0" smtClean="0">
                <a:latin typeface="+mj-lt"/>
              </a:rPr>
              <a:t>RIVM, The </a:t>
            </a:r>
            <a:r>
              <a:rPr lang="fr-FR" dirty="0" err="1" smtClean="0">
                <a:latin typeface="+mj-lt"/>
              </a:rPr>
              <a:t>Netherlands</a:t>
            </a:r>
            <a:endParaRPr lang="fr-FR" dirty="0" smtClean="0">
              <a:latin typeface="+mj-lt"/>
            </a:endParaRPr>
          </a:p>
          <a:p>
            <a:pPr marL="742950" lvl="1" indent="-285750">
              <a:buFont typeface="Arial" panose="020B0604020202020204" pitchFamily="34" charset="0"/>
              <a:buChar char="•"/>
            </a:pPr>
            <a:r>
              <a:rPr lang="fr-FR" dirty="0" smtClean="0">
                <a:latin typeface="+mj-lt"/>
              </a:rPr>
              <a:t>INS, </a:t>
            </a:r>
            <a:r>
              <a:rPr lang="fr-FR" dirty="0" err="1" smtClean="0">
                <a:latin typeface="+mj-lt"/>
              </a:rPr>
              <a:t>Peru</a:t>
            </a:r>
            <a:endParaRPr lang="fr-FR" dirty="0" smtClean="0">
              <a:latin typeface="+mj-lt"/>
            </a:endParaRPr>
          </a:p>
          <a:p>
            <a:pPr marL="742950" lvl="1" indent="-285750">
              <a:buFont typeface="Arial" panose="020B0604020202020204" pitchFamily="34" charset="0"/>
              <a:buChar char="•"/>
            </a:pPr>
            <a:endParaRPr lang="fr-FR" b="1" dirty="0"/>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877" y="1669152"/>
            <a:ext cx="2857500" cy="2514600"/>
          </a:xfrm>
          <a:prstGeom prst="rect">
            <a:avLst/>
          </a:prstGeom>
        </p:spPr>
      </p:pic>
      <p:sp>
        <p:nvSpPr>
          <p:cNvPr id="16" name="ZoneTexte 15"/>
          <p:cNvSpPr txBox="1"/>
          <p:nvPr/>
        </p:nvSpPr>
        <p:spPr>
          <a:xfrm>
            <a:off x="8061961" y="4558352"/>
            <a:ext cx="4130040" cy="1477328"/>
          </a:xfrm>
          <a:prstGeom prst="rect">
            <a:avLst/>
          </a:prstGeom>
          <a:noFill/>
        </p:spPr>
        <p:txBody>
          <a:bodyPr wrap="square" rtlCol="0">
            <a:spAutoFit/>
          </a:bodyPr>
          <a:lstStyle/>
          <a:p>
            <a:r>
              <a:rPr lang="fr-FR" dirty="0" smtClean="0">
                <a:latin typeface="+mj-lt"/>
              </a:rPr>
              <a:t>April 2016, RIVM, </a:t>
            </a:r>
            <a:r>
              <a:rPr lang="fr-FR" dirty="0" err="1" smtClean="0">
                <a:latin typeface="+mj-lt"/>
              </a:rPr>
              <a:t>Bilthoven</a:t>
            </a:r>
            <a:r>
              <a:rPr lang="fr-FR" dirty="0" smtClean="0">
                <a:latin typeface="+mj-lt"/>
              </a:rPr>
              <a:t> </a:t>
            </a:r>
          </a:p>
          <a:p>
            <a:endParaRPr lang="fr-FR" dirty="0" smtClean="0">
              <a:latin typeface="+mj-lt"/>
            </a:endParaRPr>
          </a:p>
          <a:p>
            <a:r>
              <a:rPr lang="fr-FR" dirty="0" smtClean="0">
                <a:latin typeface="+mj-lt"/>
              </a:rPr>
              <a:t>Anthony Kessel, Jitka </a:t>
            </a:r>
            <a:r>
              <a:rPr lang="fr-FR" dirty="0" err="1" smtClean="0">
                <a:latin typeface="+mj-lt"/>
              </a:rPr>
              <a:t>Sosnowsca</a:t>
            </a:r>
            <a:r>
              <a:rPr lang="fr-FR" dirty="0" smtClean="0">
                <a:latin typeface="+mj-lt"/>
              </a:rPr>
              <a:t>, Reinhard Burger, Camilla Stoltenberg, Courtenay Dusenbury, </a:t>
            </a:r>
            <a:r>
              <a:rPr lang="fr-FR" dirty="0" smtClean="0">
                <a:latin typeface="+mj-lt"/>
              </a:rPr>
              <a:t>Anne</a:t>
            </a:r>
            <a:r>
              <a:rPr lang="fr-FR" dirty="0" smtClean="0">
                <a:latin typeface="+mj-lt"/>
              </a:rPr>
              <a:t>-</a:t>
            </a:r>
            <a:r>
              <a:rPr lang="fr-FR" dirty="0" smtClean="0">
                <a:latin typeface="+mj-lt"/>
              </a:rPr>
              <a:t>Catherine </a:t>
            </a:r>
            <a:r>
              <a:rPr lang="fr-FR" dirty="0" smtClean="0">
                <a:latin typeface="+mj-lt"/>
              </a:rPr>
              <a:t>Viso</a:t>
            </a:r>
            <a:endParaRPr lang="fr-FR" dirty="0">
              <a:latin typeface="+mj-lt"/>
            </a:endParaRPr>
          </a:p>
        </p:txBody>
      </p:sp>
      <p:sp>
        <p:nvSpPr>
          <p:cNvPr id="17" name="ZoneTexte 16"/>
          <p:cNvSpPr txBox="1"/>
          <p:nvPr/>
        </p:nvSpPr>
        <p:spPr>
          <a:xfrm>
            <a:off x="464024" y="2926452"/>
            <a:ext cx="7151427" cy="2862322"/>
          </a:xfrm>
          <a:prstGeom prst="rect">
            <a:avLst/>
          </a:prstGeom>
          <a:noFill/>
        </p:spPr>
        <p:txBody>
          <a:bodyPr wrap="square" rtlCol="0">
            <a:spAutoFit/>
          </a:bodyPr>
          <a:lstStyle/>
          <a:p>
            <a:pPr algn="just"/>
            <a:r>
              <a:rPr lang="en-US" dirty="0">
                <a:latin typeface="+mj-lt"/>
              </a:rPr>
              <a:t>"</a:t>
            </a:r>
            <a:r>
              <a:rPr lang="en-US" dirty="0">
                <a:solidFill>
                  <a:srgbClr val="0070C0"/>
                </a:solidFill>
                <a:latin typeface="+mj-lt"/>
              </a:rPr>
              <a:t>It was a pretty amazing to experience how in a few days’ time this team had come to know the RIVM</a:t>
            </a:r>
            <a:r>
              <a:rPr lang="en-US" dirty="0" smtClean="0">
                <a:solidFill>
                  <a:srgbClr val="0070C0"/>
                </a:solidFill>
                <a:latin typeface="+mj-lt"/>
              </a:rPr>
              <a:t>.“ Andre </a:t>
            </a:r>
            <a:r>
              <a:rPr lang="en-US" dirty="0">
                <a:solidFill>
                  <a:srgbClr val="0070C0"/>
                </a:solidFill>
                <a:latin typeface="+mj-lt"/>
              </a:rPr>
              <a:t>van der Zande, RIVM </a:t>
            </a:r>
            <a:r>
              <a:rPr lang="en-US" dirty="0" smtClean="0">
                <a:solidFill>
                  <a:srgbClr val="0070C0"/>
                </a:solidFill>
                <a:latin typeface="+mj-lt"/>
              </a:rPr>
              <a:t>Director</a:t>
            </a:r>
          </a:p>
          <a:p>
            <a:pPr algn="just"/>
            <a:endParaRPr lang="en-US" dirty="0">
              <a:solidFill>
                <a:srgbClr val="0070C0"/>
              </a:solidFill>
              <a:latin typeface="+mj-lt"/>
            </a:endParaRPr>
          </a:p>
          <a:p>
            <a:pPr algn="just"/>
            <a:r>
              <a:rPr lang="en-US" dirty="0" smtClean="0">
                <a:solidFill>
                  <a:srgbClr val="7030A0"/>
                </a:solidFill>
                <a:latin typeface="+mj-lt"/>
              </a:rPr>
              <a:t>“</a:t>
            </a:r>
            <a:r>
              <a:rPr lang="en-US" dirty="0">
                <a:latin typeface="+mj-lt"/>
              </a:rPr>
              <a:t>The evaluation started with an internal preparation, which included an extensive SWOT and self-evaluation. </a:t>
            </a:r>
            <a:r>
              <a:rPr lang="en-US" dirty="0" smtClean="0">
                <a:latin typeface="+mj-lt"/>
              </a:rPr>
              <a:t>…  It </a:t>
            </a:r>
            <a:r>
              <a:rPr lang="en-US" dirty="0">
                <a:latin typeface="+mj-lt"/>
              </a:rPr>
              <a:t>was a pretty amazing to experience how in a few days’ time this team had come to know the RIVM. It resulted </a:t>
            </a:r>
            <a:r>
              <a:rPr lang="en-US" dirty="0" smtClean="0">
                <a:latin typeface="+mj-lt"/>
              </a:rPr>
              <a:t>in perspicacious </a:t>
            </a:r>
            <a:r>
              <a:rPr lang="en-US" dirty="0">
                <a:latin typeface="+mj-lt"/>
              </a:rPr>
              <a:t>recommendations.  We obviously will discuss these internally, but also with the ministry, for follow-up.  Besides the valuable reflection, the outcomes help me in my future strategic discussions, a great experience!”</a:t>
            </a:r>
            <a:endParaRPr lang="fr-FR" dirty="0">
              <a:latin typeface="+mj-lt"/>
            </a:endParaRPr>
          </a:p>
        </p:txBody>
      </p:sp>
      <p:sp>
        <p:nvSpPr>
          <p:cNvPr id="2" name="ZoneTexte 1"/>
          <p:cNvSpPr txBox="1"/>
          <p:nvPr/>
        </p:nvSpPr>
        <p:spPr>
          <a:xfrm>
            <a:off x="180652" y="347717"/>
            <a:ext cx="12011349" cy="400110"/>
          </a:xfrm>
          <a:prstGeom prst="rect">
            <a:avLst/>
          </a:prstGeom>
          <a:noFill/>
        </p:spPr>
        <p:txBody>
          <a:bodyPr wrap="square" rtlCol="0">
            <a:spAutoFit/>
          </a:bodyPr>
          <a:lstStyle/>
          <a:p>
            <a:pPr algn="ctr"/>
            <a:r>
              <a:rPr lang="fr-FR" sz="2000" b="1" dirty="0">
                <a:solidFill>
                  <a:schemeClr val="bg1"/>
                </a:solidFill>
                <a:latin typeface="Open Sans" charset="0"/>
                <a:ea typeface="Open Sans" charset="0"/>
                <a:cs typeface="Open Sans" charset="0"/>
              </a:rPr>
              <a:t>PEER REVIEWS</a:t>
            </a:r>
          </a:p>
        </p:txBody>
      </p:sp>
    </p:spTree>
    <p:extLst>
      <p:ext uri="{BB962C8B-B14F-4D97-AF65-F5344CB8AC3E}">
        <p14:creationId xmlns:p14="http://schemas.microsoft.com/office/powerpoint/2010/main" val="1309832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1" y="3062"/>
            <a:ext cx="12192000" cy="11539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t="11315" r="16847" b="72020"/>
          <a:stretch/>
        </p:blipFill>
        <p:spPr>
          <a:xfrm>
            <a:off x="1" y="3062"/>
            <a:ext cx="12192000" cy="117565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9410173" y="237348"/>
            <a:ext cx="2598947" cy="707085"/>
          </a:xfrm>
          <a:prstGeom prst="rect">
            <a:avLst/>
          </a:prstGeom>
          <a:effectLst>
            <a:outerShdw blurRad="50800" dist="38100" dir="2700000" algn="tl" rotWithShape="0">
              <a:prstClr val="black">
                <a:alpha val="40000"/>
              </a:prstClr>
            </a:outerShdw>
          </a:effectLst>
        </p:spPr>
      </p:pic>
      <p:sp>
        <p:nvSpPr>
          <p:cNvPr id="13" name="Right Triangle 3"/>
          <p:cNvSpPr/>
          <p:nvPr/>
        </p:nvSpPr>
        <p:spPr>
          <a:xfrm>
            <a:off x="-2229" y="6154057"/>
            <a:ext cx="8253106" cy="703943"/>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0 w 8269968"/>
              <a:gd name="connsiteY0" fmla="*/ 1064694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64694 h 1079208"/>
              <a:gd name="connsiteX0" fmla="*/ 0 w 8269968"/>
              <a:gd name="connsiteY0" fmla="*/ 1071996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71996 h 107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968" h="1079208">
                <a:moveTo>
                  <a:pt x="0" y="1071996"/>
                </a:moveTo>
                <a:lnTo>
                  <a:pt x="2235" y="0"/>
                </a:lnTo>
                <a:lnTo>
                  <a:pt x="8269968" y="711201"/>
                </a:lnTo>
                <a:lnTo>
                  <a:pt x="6124194" y="1079208"/>
                </a:lnTo>
                <a:lnTo>
                  <a:pt x="0" y="107199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5"/>
          <p:cNvSpPr/>
          <p:nvPr/>
        </p:nvSpPr>
        <p:spPr>
          <a:xfrm>
            <a:off x="6096000" y="6154057"/>
            <a:ext cx="6096000" cy="703944"/>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Lst>
            <a:ahLst/>
            <a:cxnLst>
              <a:cxn ang="0">
                <a:pos x="connsiteX0" y="connsiteY0"/>
              </a:cxn>
              <a:cxn ang="0">
                <a:pos x="connsiteX1" y="connsiteY1"/>
              </a:cxn>
              <a:cxn ang="0">
                <a:pos x="connsiteX2" y="connsiteY2"/>
              </a:cxn>
              <a:cxn ang="0">
                <a:pos x="connsiteX3" y="connsiteY3"/>
              </a:cxn>
            </a:cxnLst>
            <a:rect l="l" t="t" r="r" b="b"/>
            <a:pathLst>
              <a:path w="4296229" h="1025275">
                <a:moveTo>
                  <a:pt x="0" y="1025275"/>
                </a:moveTo>
                <a:lnTo>
                  <a:pt x="4296229" y="0"/>
                </a:lnTo>
                <a:lnTo>
                  <a:pt x="4296229" y="1010760"/>
                </a:lnTo>
                <a:lnTo>
                  <a:pt x="0" y="1025275"/>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p:cNvSpPr txBox="1"/>
          <p:nvPr/>
        </p:nvSpPr>
        <p:spPr>
          <a:xfrm>
            <a:off x="180652" y="1514901"/>
            <a:ext cx="11218460" cy="369332"/>
          </a:xfrm>
          <a:prstGeom prst="rect">
            <a:avLst/>
          </a:prstGeom>
          <a:noFill/>
        </p:spPr>
        <p:txBody>
          <a:bodyPr wrap="square" rtlCol="0">
            <a:spAutoFit/>
          </a:bodyPr>
          <a:lstStyle/>
          <a:p>
            <a:pPr marL="742950" lvl="1" indent="-285750">
              <a:buFont typeface="Arial" panose="020B0604020202020204" pitchFamily="34" charset="0"/>
              <a:buChar char="•"/>
            </a:pPr>
            <a:endParaRPr lang="fr-FR" b="1" dirty="0"/>
          </a:p>
        </p:txBody>
      </p:sp>
      <p:sp>
        <p:nvSpPr>
          <p:cNvPr id="18" name="ZoneTexte 17"/>
          <p:cNvSpPr txBox="1"/>
          <p:nvPr/>
        </p:nvSpPr>
        <p:spPr>
          <a:xfrm>
            <a:off x="180652" y="347717"/>
            <a:ext cx="12011349" cy="400110"/>
          </a:xfrm>
          <a:prstGeom prst="rect">
            <a:avLst/>
          </a:prstGeom>
          <a:noFill/>
        </p:spPr>
        <p:txBody>
          <a:bodyPr wrap="square" rtlCol="0">
            <a:spAutoFit/>
          </a:bodyPr>
          <a:lstStyle/>
          <a:p>
            <a:pPr algn="ctr"/>
            <a:r>
              <a:rPr lang="fr-FR" sz="2000" b="1" dirty="0">
                <a:solidFill>
                  <a:schemeClr val="bg1"/>
                </a:solidFill>
                <a:latin typeface="Open Sans" charset="0"/>
                <a:ea typeface="Open Sans" charset="0"/>
                <a:cs typeface="Open Sans" charset="0"/>
              </a:rPr>
              <a:t>PEER REVIEWS - 2017</a:t>
            </a:r>
          </a:p>
        </p:txBody>
      </p:sp>
      <p:graphicFrame>
        <p:nvGraphicFramePr>
          <p:cNvPr id="19" name="Tableau 18"/>
          <p:cNvGraphicFramePr>
            <a:graphicFrameLocks noGrp="1"/>
          </p:cNvGraphicFramePr>
          <p:nvPr>
            <p:extLst>
              <p:ext uri="{D42A27DB-BD31-4B8C-83A1-F6EECF244321}">
                <p14:modId xmlns:p14="http://schemas.microsoft.com/office/powerpoint/2010/main" val="718764349"/>
              </p:ext>
            </p:extLst>
          </p:nvPr>
        </p:nvGraphicFramePr>
        <p:xfrm>
          <a:off x="594361" y="1391310"/>
          <a:ext cx="11140439" cy="4725761"/>
        </p:xfrm>
        <a:graphic>
          <a:graphicData uri="http://schemas.openxmlformats.org/drawingml/2006/table">
            <a:tbl>
              <a:tblPr firstRow="1" firstCol="1" bandRow="1">
                <a:tableStyleId>{5C22544A-7EE6-4342-B048-85BDC9FD1C3A}</a:tableStyleId>
              </a:tblPr>
              <a:tblGrid>
                <a:gridCol w="1737359"/>
                <a:gridCol w="2078126"/>
                <a:gridCol w="7324954"/>
              </a:tblGrid>
              <a:tr h="243473">
                <a:tc>
                  <a:txBody>
                    <a:bodyPr/>
                    <a:lstStyle/>
                    <a:p>
                      <a:pPr marL="457200" algn="just">
                        <a:lnSpc>
                          <a:spcPct val="107000"/>
                        </a:lnSpc>
                        <a:spcAft>
                          <a:spcPts val="0"/>
                        </a:spcAft>
                      </a:pPr>
                      <a:r>
                        <a:rPr lang="en-US" sz="1100" dirty="0">
                          <a:effectLst/>
                          <a:latin typeface="+mj-lt"/>
                        </a:rPr>
                        <a:t> </a:t>
                      </a:r>
                      <a:endParaRPr lang="fr-FR"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600" dirty="0">
                          <a:effectLst/>
                          <a:latin typeface="+mj-lt"/>
                        </a:rPr>
                        <a:t>Dates</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600" dirty="0">
                          <a:effectLst/>
                          <a:latin typeface="+mj-lt"/>
                        </a:rPr>
                        <a:t>Panel and report</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tc>
              </a:tr>
              <a:tr h="1594702">
                <a:tc>
                  <a:txBody>
                    <a:bodyPr/>
                    <a:lstStyle/>
                    <a:p>
                      <a:pPr marL="457200" algn="l">
                        <a:lnSpc>
                          <a:spcPct val="107000"/>
                        </a:lnSpc>
                        <a:spcAft>
                          <a:spcPts val="0"/>
                        </a:spcAft>
                      </a:pPr>
                      <a:r>
                        <a:rPr lang="en-US" sz="1600" dirty="0">
                          <a:effectLst/>
                          <a:latin typeface="+mj-lt"/>
                        </a:rPr>
                        <a:t>Public Health </a:t>
                      </a:r>
                      <a:r>
                        <a:rPr lang="en-US" sz="1600" dirty="0" smtClean="0">
                          <a:effectLst/>
                          <a:latin typeface="+mj-lt"/>
                        </a:rPr>
                        <a:t>England</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107000"/>
                        </a:lnSpc>
                        <a:spcAft>
                          <a:spcPts val="0"/>
                        </a:spcAft>
                      </a:pPr>
                      <a:r>
                        <a:rPr lang="en-US" sz="1800" b="1" dirty="0">
                          <a:solidFill>
                            <a:schemeClr val="tx1"/>
                          </a:solidFill>
                          <a:effectLst/>
                          <a:latin typeface="+mj-lt"/>
                        </a:rPr>
                        <a:t>26 - 29 June 2017 </a:t>
                      </a:r>
                      <a:endParaRPr lang="fr-FR" sz="18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0"/>
                        </a:spcAft>
                      </a:pPr>
                      <a:r>
                        <a:rPr lang="en-US" sz="1600" b="1" dirty="0">
                          <a:effectLst/>
                          <a:latin typeface="+mj-lt"/>
                        </a:rPr>
                        <a:t>President : Andre van der Zande</a:t>
                      </a:r>
                      <a:endParaRPr lang="fr-FR" sz="1600" b="1" dirty="0">
                        <a:effectLst/>
                        <a:latin typeface="+mj-lt"/>
                      </a:endParaRPr>
                    </a:p>
                    <a:p>
                      <a:pPr marL="457200">
                        <a:lnSpc>
                          <a:spcPct val="107000"/>
                        </a:lnSpc>
                        <a:spcAft>
                          <a:spcPts val="0"/>
                        </a:spcAft>
                      </a:pPr>
                      <a:r>
                        <a:rPr lang="en-US" sz="1600" dirty="0">
                          <a:effectLst/>
                          <a:latin typeface="+mj-lt"/>
                        </a:rPr>
                        <a:t>Panel members : </a:t>
                      </a:r>
                      <a:endParaRPr lang="fr-FR" sz="1600" dirty="0">
                        <a:effectLst/>
                        <a:latin typeface="+mj-lt"/>
                      </a:endParaRPr>
                    </a:p>
                    <a:p>
                      <a:pPr marL="457200">
                        <a:lnSpc>
                          <a:spcPct val="107000"/>
                        </a:lnSpc>
                        <a:spcAft>
                          <a:spcPts val="0"/>
                        </a:spcAft>
                      </a:pPr>
                      <a:r>
                        <a:rPr lang="en-US" sz="1600" dirty="0">
                          <a:effectLst/>
                          <a:latin typeface="+mj-lt"/>
                        </a:rPr>
                        <a:t>Mauricio Hernandez (Mexico), Jean-Claude </a:t>
                      </a:r>
                      <a:r>
                        <a:rPr lang="en-US" sz="1600" dirty="0" err="1">
                          <a:effectLst/>
                          <a:latin typeface="+mj-lt"/>
                        </a:rPr>
                        <a:t>Desenclos</a:t>
                      </a:r>
                      <a:r>
                        <a:rPr lang="en-US" sz="1600" dirty="0">
                          <a:effectLst/>
                          <a:latin typeface="+mj-lt"/>
                        </a:rPr>
                        <a:t> (France), Natalie </a:t>
                      </a:r>
                      <a:r>
                        <a:rPr lang="en-US" sz="1600" dirty="0" err="1">
                          <a:effectLst/>
                          <a:latin typeface="+mj-lt"/>
                        </a:rPr>
                        <a:t>Mayet</a:t>
                      </a:r>
                      <a:r>
                        <a:rPr lang="en-US" sz="1600" dirty="0">
                          <a:effectLst/>
                          <a:latin typeface="+mj-lt"/>
                        </a:rPr>
                        <a:t> (South Africa), </a:t>
                      </a:r>
                      <a:r>
                        <a:rPr lang="en-US" sz="1600" dirty="0" err="1">
                          <a:effectLst/>
                          <a:latin typeface="+mj-lt"/>
                        </a:rPr>
                        <a:t>Lothar</a:t>
                      </a:r>
                      <a:r>
                        <a:rPr lang="en-US" sz="1600" dirty="0">
                          <a:effectLst/>
                          <a:latin typeface="+mj-lt"/>
                        </a:rPr>
                        <a:t> </a:t>
                      </a:r>
                      <a:r>
                        <a:rPr lang="en-US" sz="1600" dirty="0" err="1">
                          <a:effectLst/>
                          <a:latin typeface="+mj-lt"/>
                        </a:rPr>
                        <a:t>Wieler</a:t>
                      </a:r>
                      <a:r>
                        <a:rPr lang="en-US" sz="1600" dirty="0">
                          <a:effectLst/>
                          <a:latin typeface="+mj-lt"/>
                        </a:rPr>
                        <a:t> (Germany), Johan Carlson (Sweden) </a:t>
                      </a:r>
                      <a:endParaRPr lang="fr-FR" sz="1600" dirty="0">
                        <a:effectLst/>
                        <a:latin typeface="+mj-lt"/>
                      </a:endParaRPr>
                    </a:p>
                    <a:p>
                      <a:pPr marL="457200">
                        <a:lnSpc>
                          <a:spcPct val="107000"/>
                        </a:lnSpc>
                        <a:spcAft>
                          <a:spcPts val="0"/>
                        </a:spcAft>
                      </a:pPr>
                      <a:r>
                        <a:rPr lang="en-US" sz="1600" dirty="0">
                          <a:effectLst/>
                          <a:latin typeface="+mj-lt"/>
                        </a:rPr>
                        <a:t>Report : Courtenay </a:t>
                      </a:r>
                      <a:r>
                        <a:rPr lang="en-US" sz="1600" dirty="0" err="1">
                          <a:effectLst/>
                          <a:latin typeface="+mj-lt"/>
                        </a:rPr>
                        <a:t>Dusenbury</a:t>
                      </a:r>
                      <a:r>
                        <a:rPr lang="en-US" sz="1600" dirty="0">
                          <a:effectLst/>
                          <a:latin typeface="+mj-lt"/>
                        </a:rPr>
                        <a:t>, Anne-Catherine </a:t>
                      </a:r>
                      <a:r>
                        <a:rPr lang="en-US" sz="1600" dirty="0" err="1">
                          <a:effectLst/>
                          <a:latin typeface="+mj-lt"/>
                        </a:rPr>
                        <a:t>Viso</a:t>
                      </a:r>
                      <a:r>
                        <a:rPr lang="en-US" sz="1600" dirty="0">
                          <a:effectLst/>
                          <a:latin typeface="+mj-lt"/>
                        </a:rPr>
                        <a:t> (IANPHI)</a:t>
                      </a:r>
                      <a:endParaRPr lang="fr-FR" sz="1600" dirty="0">
                        <a:effectLst/>
                        <a:latin typeface="+mj-lt"/>
                      </a:endParaRPr>
                    </a:p>
                    <a:p>
                      <a:pPr marL="457200">
                        <a:lnSpc>
                          <a:spcPct val="107000"/>
                        </a:lnSpc>
                        <a:spcAft>
                          <a:spcPts val="0"/>
                        </a:spcAft>
                      </a:pPr>
                      <a:r>
                        <a:rPr lang="en-US" sz="1600" dirty="0">
                          <a:effectLst/>
                          <a:latin typeface="+mj-lt"/>
                        </a:rPr>
                        <a:t>Funding : PHE</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tc>
              </a:tr>
              <a:tr h="1231713">
                <a:tc>
                  <a:txBody>
                    <a:bodyPr/>
                    <a:lstStyle/>
                    <a:p>
                      <a:pPr marL="457200" algn="just">
                        <a:lnSpc>
                          <a:spcPct val="107000"/>
                        </a:lnSpc>
                        <a:spcAft>
                          <a:spcPts val="0"/>
                        </a:spcAft>
                      </a:pPr>
                      <a:r>
                        <a:rPr lang="en-US" sz="1800" dirty="0">
                          <a:effectLst/>
                          <a:latin typeface="+mj-lt"/>
                        </a:rPr>
                        <a:t>Public Health Wales</a:t>
                      </a:r>
                      <a:endParaRPr lang="fr-FR"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107000"/>
                        </a:lnSpc>
                        <a:spcAft>
                          <a:spcPts val="0"/>
                        </a:spcAft>
                      </a:pPr>
                      <a:r>
                        <a:rPr lang="en-US" sz="1800" b="1" dirty="0">
                          <a:effectLst/>
                          <a:latin typeface="+mj-lt"/>
                        </a:rPr>
                        <a:t>8 -12 October 2017 </a:t>
                      </a:r>
                      <a:endParaRPr lang="fr-FR" sz="18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0"/>
                        </a:spcAft>
                      </a:pPr>
                      <a:r>
                        <a:rPr lang="en-US" sz="1600" b="1" dirty="0">
                          <a:effectLst/>
                          <a:latin typeface="+mj-lt"/>
                        </a:rPr>
                        <a:t>President : Juhani Eskola (Finland)</a:t>
                      </a:r>
                      <a:endParaRPr lang="fr-FR" sz="1600" b="1" dirty="0">
                        <a:effectLst/>
                        <a:latin typeface="+mj-lt"/>
                      </a:endParaRPr>
                    </a:p>
                    <a:p>
                      <a:pPr marL="457200">
                        <a:lnSpc>
                          <a:spcPct val="107000"/>
                        </a:lnSpc>
                        <a:spcAft>
                          <a:spcPts val="0"/>
                        </a:spcAft>
                      </a:pPr>
                      <a:r>
                        <a:rPr lang="en-US" sz="1600" dirty="0">
                          <a:effectLst/>
                          <a:latin typeface="+mj-lt"/>
                        </a:rPr>
                        <a:t>Panel members : Lars Schaade (Germany), Nicole Damestoy (Québec, Canada), Ivan </a:t>
                      </a:r>
                      <a:r>
                        <a:rPr lang="en-US" sz="1600" dirty="0" err="1">
                          <a:effectLst/>
                          <a:latin typeface="+mj-lt"/>
                        </a:rPr>
                        <a:t>Ertzen</a:t>
                      </a:r>
                      <a:r>
                        <a:rPr lang="en-US" sz="1600" dirty="0">
                          <a:effectLst/>
                          <a:latin typeface="+mj-lt"/>
                        </a:rPr>
                        <a:t> </a:t>
                      </a:r>
                      <a:r>
                        <a:rPr lang="en-US" sz="1600" dirty="0" smtClean="0">
                          <a:effectLst/>
                          <a:latin typeface="+mj-lt"/>
                        </a:rPr>
                        <a:t>(Slovenia</a:t>
                      </a:r>
                      <a:r>
                        <a:rPr lang="en-US" sz="1600" dirty="0">
                          <a:effectLst/>
                          <a:latin typeface="+mj-lt"/>
                        </a:rPr>
                        <a:t>) </a:t>
                      </a:r>
                      <a:endParaRPr lang="fr-FR" sz="1600" dirty="0">
                        <a:effectLst/>
                        <a:latin typeface="+mj-lt"/>
                      </a:endParaRPr>
                    </a:p>
                    <a:p>
                      <a:pPr marL="457200">
                        <a:lnSpc>
                          <a:spcPct val="107000"/>
                        </a:lnSpc>
                        <a:spcAft>
                          <a:spcPts val="0"/>
                        </a:spcAft>
                      </a:pPr>
                      <a:r>
                        <a:rPr lang="en-US" sz="1600" dirty="0">
                          <a:effectLst/>
                          <a:latin typeface="+mj-lt"/>
                        </a:rPr>
                        <a:t>Report : Anne-Catherine </a:t>
                      </a:r>
                      <a:r>
                        <a:rPr lang="en-US" sz="1600" dirty="0" err="1">
                          <a:effectLst/>
                          <a:latin typeface="+mj-lt"/>
                        </a:rPr>
                        <a:t>Viso</a:t>
                      </a:r>
                      <a:r>
                        <a:rPr lang="en-US" sz="1600" dirty="0">
                          <a:effectLst/>
                          <a:latin typeface="+mj-lt"/>
                        </a:rPr>
                        <a:t> (IANPHI)</a:t>
                      </a:r>
                      <a:endParaRPr lang="fr-FR" sz="1600" dirty="0">
                        <a:effectLst/>
                        <a:latin typeface="+mj-lt"/>
                      </a:endParaRPr>
                    </a:p>
                    <a:p>
                      <a:pPr marL="457200">
                        <a:lnSpc>
                          <a:spcPct val="107000"/>
                        </a:lnSpc>
                        <a:spcAft>
                          <a:spcPts val="0"/>
                        </a:spcAft>
                      </a:pPr>
                      <a:r>
                        <a:rPr lang="en-US" sz="1600" dirty="0">
                          <a:effectLst/>
                          <a:latin typeface="+mj-lt"/>
                        </a:rPr>
                        <a:t>Funding : PH Wales</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tc>
              </a:tr>
              <a:tr h="1480270">
                <a:tc>
                  <a:txBody>
                    <a:bodyPr/>
                    <a:lstStyle/>
                    <a:p>
                      <a:pPr marL="457200">
                        <a:lnSpc>
                          <a:spcPct val="107000"/>
                        </a:lnSpc>
                        <a:spcAft>
                          <a:spcPts val="0"/>
                        </a:spcAft>
                      </a:pPr>
                      <a:r>
                        <a:rPr lang="en-US" sz="1800" dirty="0">
                          <a:effectLst/>
                          <a:latin typeface="+mj-lt"/>
                        </a:rPr>
                        <a:t>NPHI Mongolia</a:t>
                      </a:r>
                      <a:endParaRPr lang="fr-FR"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107000"/>
                        </a:lnSpc>
                        <a:spcAft>
                          <a:spcPts val="0"/>
                        </a:spcAft>
                      </a:pPr>
                      <a:r>
                        <a:rPr lang="en-US" sz="1800" b="1" dirty="0">
                          <a:solidFill>
                            <a:schemeClr val="tx1"/>
                          </a:solidFill>
                          <a:effectLst/>
                          <a:latin typeface="+mj-lt"/>
                        </a:rPr>
                        <a:t>11- 14 September 2017</a:t>
                      </a:r>
                      <a:endParaRPr lang="fr-FR" sz="18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0"/>
                        </a:spcAft>
                      </a:pPr>
                      <a:r>
                        <a:rPr lang="en-US" sz="1600" b="1" dirty="0">
                          <a:effectLst/>
                          <a:latin typeface="+mj-lt"/>
                        </a:rPr>
                        <a:t>President : Jeff </a:t>
                      </a:r>
                      <a:r>
                        <a:rPr lang="en-US" sz="1600" b="1" dirty="0" err="1">
                          <a:effectLst/>
                          <a:latin typeface="+mj-lt"/>
                        </a:rPr>
                        <a:t>Koplan</a:t>
                      </a:r>
                      <a:r>
                        <a:rPr lang="en-US" sz="1600" b="1" dirty="0">
                          <a:effectLst/>
                          <a:latin typeface="+mj-lt"/>
                        </a:rPr>
                        <a:t> (IANPHI)</a:t>
                      </a:r>
                      <a:endParaRPr lang="fr-FR" sz="1600" b="1" dirty="0">
                        <a:effectLst/>
                        <a:latin typeface="+mj-lt"/>
                      </a:endParaRPr>
                    </a:p>
                    <a:p>
                      <a:pPr marL="457200">
                        <a:lnSpc>
                          <a:spcPct val="107000"/>
                        </a:lnSpc>
                        <a:spcAft>
                          <a:spcPts val="0"/>
                        </a:spcAft>
                      </a:pPr>
                      <a:r>
                        <a:rPr lang="en-US" sz="1600" dirty="0">
                          <a:effectLst/>
                          <a:latin typeface="+mj-lt"/>
                        </a:rPr>
                        <a:t>Panel members :  Wang Yu (China), Jean-Claude </a:t>
                      </a:r>
                      <a:r>
                        <a:rPr lang="en-US" sz="1600" dirty="0" err="1">
                          <a:effectLst/>
                          <a:latin typeface="+mj-lt"/>
                        </a:rPr>
                        <a:t>Desenclos</a:t>
                      </a:r>
                      <a:r>
                        <a:rPr lang="en-US" sz="1600" dirty="0">
                          <a:effectLst/>
                          <a:latin typeface="+mj-lt"/>
                        </a:rPr>
                        <a:t> (France), Mari </a:t>
                      </a:r>
                      <a:r>
                        <a:rPr lang="en-US" sz="1600" dirty="0" err="1">
                          <a:effectLst/>
                          <a:latin typeface="+mj-lt"/>
                        </a:rPr>
                        <a:t>Asami</a:t>
                      </a:r>
                      <a:r>
                        <a:rPr lang="en-US" sz="1600" dirty="0">
                          <a:effectLst/>
                          <a:latin typeface="+mj-lt"/>
                        </a:rPr>
                        <a:t> (Japan)</a:t>
                      </a:r>
                      <a:endParaRPr lang="fr-FR" sz="1600" dirty="0">
                        <a:effectLst/>
                        <a:latin typeface="+mj-lt"/>
                      </a:endParaRPr>
                    </a:p>
                    <a:p>
                      <a:pPr marL="457200">
                        <a:lnSpc>
                          <a:spcPct val="107000"/>
                        </a:lnSpc>
                        <a:spcAft>
                          <a:spcPts val="0"/>
                        </a:spcAft>
                      </a:pPr>
                      <a:r>
                        <a:rPr lang="en-US" sz="1600" dirty="0">
                          <a:effectLst/>
                          <a:latin typeface="+mj-lt"/>
                        </a:rPr>
                        <a:t>The peer review was </a:t>
                      </a:r>
                      <a:r>
                        <a:rPr lang="en-US" sz="1600" b="1" dirty="0">
                          <a:solidFill>
                            <a:srgbClr val="FF0000"/>
                          </a:solidFill>
                          <a:effectLst/>
                          <a:latin typeface="+mj-lt"/>
                        </a:rPr>
                        <a:t>coupled to an SDT exercise </a:t>
                      </a:r>
                      <a:endParaRPr lang="fr-FR" sz="1600" b="1" dirty="0">
                        <a:solidFill>
                          <a:srgbClr val="FF0000"/>
                        </a:solidFill>
                        <a:effectLst/>
                        <a:latin typeface="+mj-lt"/>
                      </a:endParaRPr>
                    </a:p>
                    <a:p>
                      <a:pPr marL="457200">
                        <a:lnSpc>
                          <a:spcPct val="107000"/>
                        </a:lnSpc>
                        <a:spcAft>
                          <a:spcPts val="0"/>
                        </a:spcAft>
                      </a:pPr>
                      <a:r>
                        <a:rPr lang="en-US" sz="1600" dirty="0">
                          <a:effectLst/>
                          <a:latin typeface="+mj-lt"/>
                        </a:rPr>
                        <a:t>Ezra </a:t>
                      </a:r>
                      <a:r>
                        <a:rPr lang="en-US" sz="1600" dirty="0" err="1">
                          <a:effectLst/>
                          <a:latin typeface="+mj-lt"/>
                        </a:rPr>
                        <a:t>Barzilay</a:t>
                      </a:r>
                      <a:r>
                        <a:rPr lang="en-US" sz="1600" dirty="0">
                          <a:effectLst/>
                          <a:latin typeface="+mj-lt"/>
                        </a:rPr>
                        <a:t> and Henri </a:t>
                      </a:r>
                      <a:r>
                        <a:rPr lang="en-US" sz="1600" dirty="0" err="1">
                          <a:effectLst/>
                          <a:latin typeface="+mj-lt"/>
                        </a:rPr>
                        <a:t>Vendi</a:t>
                      </a:r>
                      <a:r>
                        <a:rPr lang="en-US" sz="1600" dirty="0">
                          <a:effectLst/>
                          <a:latin typeface="+mj-lt"/>
                        </a:rPr>
                        <a:t> (US CDC)</a:t>
                      </a:r>
                      <a:endParaRPr lang="fr-FR" sz="1600" dirty="0">
                        <a:effectLst/>
                        <a:latin typeface="+mj-lt"/>
                      </a:endParaRPr>
                    </a:p>
                    <a:p>
                      <a:pPr marL="457200">
                        <a:lnSpc>
                          <a:spcPct val="107000"/>
                        </a:lnSpc>
                        <a:spcAft>
                          <a:spcPts val="0"/>
                        </a:spcAft>
                      </a:pPr>
                      <a:r>
                        <a:rPr lang="en-US" sz="1600" dirty="0">
                          <a:effectLst/>
                          <a:latin typeface="+mj-lt"/>
                        </a:rPr>
                        <a:t>Funding : US CDC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26154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1" y="3062"/>
            <a:ext cx="12192000" cy="11539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t="11315" r="16847" b="72020"/>
          <a:stretch/>
        </p:blipFill>
        <p:spPr>
          <a:xfrm>
            <a:off x="1" y="3062"/>
            <a:ext cx="12192000" cy="117565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9410173" y="237348"/>
            <a:ext cx="2598947" cy="707085"/>
          </a:xfrm>
          <a:prstGeom prst="rect">
            <a:avLst/>
          </a:prstGeom>
          <a:effectLst>
            <a:outerShdw blurRad="50800" dist="38100" dir="2700000" algn="tl" rotWithShape="0">
              <a:prstClr val="black">
                <a:alpha val="40000"/>
              </a:prstClr>
            </a:outerShdw>
          </a:effectLst>
        </p:spPr>
      </p:pic>
      <p:sp>
        <p:nvSpPr>
          <p:cNvPr id="13" name="Right Triangle 3"/>
          <p:cNvSpPr/>
          <p:nvPr/>
        </p:nvSpPr>
        <p:spPr>
          <a:xfrm>
            <a:off x="-2229" y="6154057"/>
            <a:ext cx="8253106" cy="703943"/>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0 w 8269968"/>
              <a:gd name="connsiteY0" fmla="*/ 1064694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64694 h 1079208"/>
              <a:gd name="connsiteX0" fmla="*/ 0 w 8269968"/>
              <a:gd name="connsiteY0" fmla="*/ 1071996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71996 h 107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968" h="1079208">
                <a:moveTo>
                  <a:pt x="0" y="1071996"/>
                </a:moveTo>
                <a:lnTo>
                  <a:pt x="2235" y="0"/>
                </a:lnTo>
                <a:lnTo>
                  <a:pt x="8269968" y="711201"/>
                </a:lnTo>
                <a:lnTo>
                  <a:pt x="6124194" y="1079208"/>
                </a:lnTo>
                <a:lnTo>
                  <a:pt x="0" y="107199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5"/>
          <p:cNvSpPr/>
          <p:nvPr/>
        </p:nvSpPr>
        <p:spPr>
          <a:xfrm>
            <a:off x="6096000" y="6154057"/>
            <a:ext cx="6096000" cy="703944"/>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Lst>
            <a:ahLst/>
            <a:cxnLst>
              <a:cxn ang="0">
                <a:pos x="connsiteX0" y="connsiteY0"/>
              </a:cxn>
              <a:cxn ang="0">
                <a:pos x="connsiteX1" y="connsiteY1"/>
              </a:cxn>
              <a:cxn ang="0">
                <a:pos x="connsiteX2" y="connsiteY2"/>
              </a:cxn>
              <a:cxn ang="0">
                <a:pos x="connsiteX3" y="connsiteY3"/>
              </a:cxn>
            </a:cxnLst>
            <a:rect l="l" t="t" r="r" b="b"/>
            <a:pathLst>
              <a:path w="4296229" h="1025275">
                <a:moveTo>
                  <a:pt x="0" y="1025275"/>
                </a:moveTo>
                <a:lnTo>
                  <a:pt x="4296229" y="0"/>
                </a:lnTo>
                <a:lnTo>
                  <a:pt x="4296229" y="1010760"/>
                </a:lnTo>
                <a:lnTo>
                  <a:pt x="0" y="1025275"/>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180652" y="347717"/>
            <a:ext cx="12011349" cy="400110"/>
          </a:xfrm>
          <a:prstGeom prst="rect">
            <a:avLst/>
          </a:prstGeom>
          <a:noFill/>
        </p:spPr>
        <p:txBody>
          <a:bodyPr wrap="square" rtlCol="0">
            <a:spAutoFit/>
          </a:bodyPr>
          <a:lstStyle/>
          <a:p>
            <a:pPr algn="ctr"/>
            <a:r>
              <a:rPr lang="fr-FR" b="1" dirty="0" smtClean="0"/>
              <a:t> </a:t>
            </a:r>
            <a:r>
              <a:rPr lang="fr-FR" sz="2000" b="1" dirty="0">
                <a:solidFill>
                  <a:schemeClr val="bg1"/>
                </a:solidFill>
                <a:latin typeface="Open Sans" charset="0"/>
                <a:ea typeface="Open Sans" charset="0"/>
                <a:cs typeface="Open Sans" charset="0"/>
              </a:rPr>
              <a:t>2 PEER REVIEW TEAMS</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8" y="1178721"/>
            <a:ext cx="5585460" cy="3962400"/>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454" y="1178721"/>
            <a:ext cx="5095146" cy="2866020"/>
          </a:xfrm>
          <a:prstGeom prst="rect">
            <a:avLst/>
          </a:prstGeom>
        </p:spPr>
      </p:pic>
      <p:sp>
        <p:nvSpPr>
          <p:cNvPr id="5" name="ZoneTexte 4"/>
          <p:cNvSpPr txBox="1"/>
          <p:nvPr/>
        </p:nvSpPr>
        <p:spPr>
          <a:xfrm>
            <a:off x="6186326" y="4297680"/>
            <a:ext cx="4710274" cy="369332"/>
          </a:xfrm>
          <a:prstGeom prst="rect">
            <a:avLst/>
          </a:prstGeom>
          <a:noFill/>
        </p:spPr>
        <p:txBody>
          <a:bodyPr wrap="square" rtlCol="0">
            <a:spAutoFit/>
          </a:bodyPr>
          <a:lstStyle/>
          <a:p>
            <a:r>
              <a:rPr lang="fr-FR" dirty="0" smtClean="0">
                <a:latin typeface="+mj-lt"/>
              </a:rPr>
              <a:t>Public Health Wales – </a:t>
            </a:r>
            <a:r>
              <a:rPr lang="fr-FR" dirty="0" err="1" smtClean="0">
                <a:latin typeface="+mj-lt"/>
              </a:rPr>
              <a:t>October</a:t>
            </a:r>
            <a:r>
              <a:rPr lang="fr-FR" dirty="0" smtClean="0">
                <a:latin typeface="+mj-lt"/>
              </a:rPr>
              <a:t> 2017</a:t>
            </a:r>
            <a:endParaRPr lang="fr-FR" dirty="0">
              <a:latin typeface="+mj-lt"/>
            </a:endParaRPr>
          </a:p>
        </p:txBody>
      </p:sp>
      <p:sp>
        <p:nvSpPr>
          <p:cNvPr id="9" name="ZoneTexte 8"/>
          <p:cNvSpPr txBox="1"/>
          <p:nvPr/>
        </p:nvSpPr>
        <p:spPr>
          <a:xfrm>
            <a:off x="180652" y="5470634"/>
            <a:ext cx="5732468" cy="369332"/>
          </a:xfrm>
          <a:prstGeom prst="rect">
            <a:avLst/>
          </a:prstGeom>
          <a:noFill/>
        </p:spPr>
        <p:txBody>
          <a:bodyPr wrap="square" rtlCol="0">
            <a:spAutoFit/>
          </a:bodyPr>
          <a:lstStyle/>
          <a:p>
            <a:r>
              <a:rPr lang="fr-FR" dirty="0" smtClean="0">
                <a:latin typeface="+mj-lt"/>
              </a:rPr>
              <a:t>National Public Health Institute, </a:t>
            </a:r>
            <a:r>
              <a:rPr lang="fr-FR" dirty="0" err="1" smtClean="0">
                <a:latin typeface="+mj-lt"/>
              </a:rPr>
              <a:t>Mongolia</a:t>
            </a:r>
            <a:r>
              <a:rPr lang="fr-FR" dirty="0" smtClean="0">
                <a:latin typeface="+mj-lt"/>
              </a:rPr>
              <a:t>, </a:t>
            </a:r>
            <a:r>
              <a:rPr lang="fr-FR" dirty="0" err="1" smtClean="0">
                <a:latin typeface="+mj-lt"/>
              </a:rPr>
              <a:t>September</a:t>
            </a:r>
            <a:r>
              <a:rPr lang="fr-FR" dirty="0" smtClean="0">
                <a:latin typeface="+mj-lt"/>
              </a:rPr>
              <a:t> 2017</a:t>
            </a:r>
            <a:endParaRPr lang="fr-FR" dirty="0">
              <a:latin typeface="+mj-lt"/>
            </a:endParaRPr>
          </a:p>
        </p:txBody>
      </p:sp>
    </p:spTree>
    <p:extLst>
      <p:ext uri="{BB962C8B-B14F-4D97-AF65-F5344CB8AC3E}">
        <p14:creationId xmlns:p14="http://schemas.microsoft.com/office/powerpoint/2010/main" val="1351780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1" y="3062"/>
            <a:ext cx="12192000" cy="11539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t="11315" r="16847" b="72020"/>
          <a:stretch/>
        </p:blipFill>
        <p:spPr>
          <a:xfrm>
            <a:off x="1" y="3062"/>
            <a:ext cx="12192000" cy="117565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9410173" y="237348"/>
            <a:ext cx="2598947" cy="707085"/>
          </a:xfrm>
          <a:prstGeom prst="rect">
            <a:avLst/>
          </a:prstGeom>
          <a:effectLst>
            <a:outerShdw blurRad="50800" dist="38100" dir="2700000" algn="tl" rotWithShape="0">
              <a:prstClr val="black">
                <a:alpha val="40000"/>
              </a:prstClr>
            </a:outerShdw>
          </a:effectLst>
        </p:spPr>
      </p:pic>
      <p:sp>
        <p:nvSpPr>
          <p:cNvPr id="13" name="Right Triangle 3"/>
          <p:cNvSpPr/>
          <p:nvPr/>
        </p:nvSpPr>
        <p:spPr>
          <a:xfrm>
            <a:off x="-2229" y="6154057"/>
            <a:ext cx="8253106" cy="703943"/>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0 w 8269968"/>
              <a:gd name="connsiteY0" fmla="*/ 1064694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64694 h 1079208"/>
              <a:gd name="connsiteX0" fmla="*/ 0 w 8269968"/>
              <a:gd name="connsiteY0" fmla="*/ 1071996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71996 h 107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968" h="1079208">
                <a:moveTo>
                  <a:pt x="0" y="1071996"/>
                </a:moveTo>
                <a:lnTo>
                  <a:pt x="2235" y="0"/>
                </a:lnTo>
                <a:lnTo>
                  <a:pt x="8269968" y="711201"/>
                </a:lnTo>
                <a:lnTo>
                  <a:pt x="6124194" y="1079208"/>
                </a:lnTo>
                <a:lnTo>
                  <a:pt x="0" y="107199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5"/>
          <p:cNvSpPr/>
          <p:nvPr/>
        </p:nvSpPr>
        <p:spPr>
          <a:xfrm>
            <a:off x="6096000" y="6154057"/>
            <a:ext cx="6096000" cy="703944"/>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Lst>
            <a:ahLst/>
            <a:cxnLst>
              <a:cxn ang="0">
                <a:pos x="connsiteX0" y="connsiteY0"/>
              </a:cxn>
              <a:cxn ang="0">
                <a:pos x="connsiteX1" y="connsiteY1"/>
              </a:cxn>
              <a:cxn ang="0">
                <a:pos x="connsiteX2" y="connsiteY2"/>
              </a:cxn>
              <a:cxn ang="0">
                <a:pos x="connsiteX3" y="connsiteY3"/>
              </a:cxn>
            </a:cxnLst>
            <a:rect l="l" t="t" r="r" b="b"/>
            <a:pathLst>
              <a:path w="4296229" h="1025275">
                <a:moveTo>
                  <a:pt x="0" y="1025275"/>
                </a:moveTo>
                <a:lnTo>
                  <a:pt x="4296229" y="0"/>
                </a:lnTo>
                <a:lnTo>
                  <a:pt x="4296229" y="1010760"/>
                </a:lnTo>
                <a:lnTo>
                  <a:pt x="0" y="1025275"/>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180652" y="347717"/>
            <a:ext cx="12011349" cy="646331"/>
          </a:xfrm>
          <a:prstGeom prst="rect">
            <a:avLst/>
          </a:prstGeom>
          <a:noFill/>
        </p:spPr>
        <p:txBody>
          <a:bodyPr wrap="square" rtlCol="0">
            <a:spAutoFit/>
          </a:bodyPr>
          <a:lstStyle/>
          <a:p>
            <a:pPr algn="ctr"/>
            <a:r>
              <a:rPr lang="fr-FR" sz="3600" b="1" dirty="0" smtClean="0">
                <a:solidFill>
                  <a:schemeClr val="bg1"/>
                </a:solidFill>
                <a:latin typeface="Open Sans" charset="0"/>
                <a:ea typeface="Open Sans" charset="0"/>
                <a:cs typeface="Open Sans" charset="0"/>
              </a:rPr>
              <a:t> </a:t>
            </a:r>
            <a:r>
              <a:rPr lang="fr-FR" sz="2000" b="1" dirty="0" smtClean="0">
                <a:solidFill>
                  <a:schemeClr val="bg1"/>
                </a:solidFill>
                <a:latin typeface="Open Sans" charset="0"/>
                <a:ea typeface="Open Sans" charset="0"/>
                <a:cs typeface="Open Sans" charset="0"/>
              </a:rPr>
              <a:t>TECHNICAL </a:t>
            </a:r>
            <a:r>
              <a:rPr lang="fr-FR" sz="2000" b="1" dirty="0">
                <a:solidFill>
                  <a:schemeClr val="bg1"/>
                </a:solidFill>
                <a:latin typeface="Open Sans" charset="0"/>
                <a:ea typeface="Open Sans" charset="0"/>
                <a:cs typeface="Open Sans" charset="0"/>
              </a:rPr>
              <a:t>ASSISTANCE TO SAUDI ARABIA</a:t>
            </a:r>
          </a:p>
        </p:txBody>
      </p:sp>
      <p:pic>
        <p:nvPicPr>
          <p:cNvPr id="12" name="Image 11"/>
          <p:cNvPicPr/>
          <p:nvPr/>
        </p:nvPicPr>
        <p:blipFill>
          <a:blip r:embed="rId4" cstate="print">
            <a:extLst>
              <a:ext uri="{28A0092B-C50C-407E-A947-70E740481C1C}">
                <a14:useLocalDpi xmlns:a14="http://schemas.microsoft.com/office/drawing/2010/main" val="0"/>
              </a:ext>
            </a:extLst>
          </a:blip>
          <a:stretch>
            <a:fillRect/>
          </a:stretch>
        </p:blipFill>
        <p:spPr>
          <a:xfrm>
            <a:off x="3901318" y="1464861"/>
            <a:ext cx="4501707" cy="3312097"/>
          </a:xfrm>
          <a:prstGeom prst="rect">
            <a:avLst/>
          </a:prstGeom>
        </p:spPr>
      </p:pic>
      <p:sp>
        <p:nvSpPr>
          <p:cNvPr id="15" name="ZoneTexte 14"/>
          <p:cNvSpPr txBox="1"/>
          <p:nvPr/>
        </p:nvSpPr>
        <p:spPr>
          <a:xfrm>
            <a:off x="2" y="5312979"/>
            <a:ext cx="12191998" cy="923330"/>
          </a:xfrm>
          <a:prstGeom prst="rect">
            <a:avLst/>
          </a:prstGeom>
          <a:noFill/>
        </p:spPr>
        <p:txBody>
          <a:bodyPr wrap="square" rtlCol="0">
            <a:spAutoFit/>
          </a:bodyPr>
          <a:lstStyle/>
          <a:p>
            <a:pPr algn="ctr"/>
            <a:r>
              <a:rPr lang="fr-FR" dirty="0" err="1" smtClean="0">
                <a:latin typeface="+mj-lt"/>
              </a:rPr>
              <a:t>From</a:t>
            </a:r>
            <a:r>
              <a:rPr lang="fr-FR" dirty="0" smtClean="0">
                <a:latin typeface="+mj-lt"/>
              </a:rPr>
              <a:t> </a:t>
            </a:r>
            <a:r>
              <a:rPr lang="fr-FR" dirty="0" err="1" smtClean="0">
                <a:latin typeface="+mj-lt"/>
              </a:rPr>
              <a:t>June</a:t>
            </a:r>
            <a:r>
              <a:rPr lang="fr-FR" dirty="0" smtClean="0">
                <a:latin typeface="+mj-lt"/>
              </a:rPr>
              <a:t> 2016 – </a:t>
            </a:r>
            <a:r>
              <a:rPr lang="fr-FR" dirty="0" err="1" smtClean="0">
                <a:latin typeface="+mj-lt"/>
              </a:rPr>
              <a:t>February</a:t>
            </a:r>
            <a:r>
              <a:rPr lang="fr-FR" dirty="0" smtClean="0">
                <a:latin typeface="+mj-lt"/>
              </a:rPr>
              <a:t> 2017 </a:t>
            </a:r>
          </a:p>
          <a:p>
            <a:pPr algn="ctr"/>
            <a:r>
              <a:rPr lang="fr-FR" dirty="0" smtClean="0">
                <a:latin typeface="+mj-lt"/>
              </a:rPr>
              <a:t>Support to the </a:t>
            </a:r>
            <a:r>
              <a:rPr lang="fr-FR" dirty="0" err="1" smtClean="0">
                <a:latin typeface="+mj-lt"/>
              </a:rPr>
              <a:t>MoH</a:t>
            </a:r>
            <a:r>
              <a:rPr lang="fr-FR" dirty="0" smtClean="0">
                <a:latin typeface="+mj-lt"/>
              </a:rPr>
              <a:t> to </a:t>
            </a:r>
            <a:r>
              <a:rPr lang="fr-FR" dirty="0" err="1" smtClean="0">
                <a:latin typeface="+mj-lt"/>
              </a:rPr>
              <a:t>advise</a:t>
            </a:r>
            <a:r>
              <a:rPr lang="fr-FR" dirty="0" smtClean="0">
                <a:latin typeface="+mj-lt"/>
              </a:rPr>
              <a:t> on the </a:t>
            </a:r>
            <a:r>
              <a:rPr lang="fr-FR" dirty="0" err="1" smtClean="0">
                <a:latin typeface="+mj-lt"/>
              </a:rPr>
              <a:t>creation</a:t>
            </a:r>
            <a:r>
              <a:rPr lang="fr-FR" dirty="0" smtClean="0">
                <a:latin typeface="+mj-lt"/>
              </a:rPr>
              <a:t> of the new national </a:t>
            </a:r>
            <a:r>
              <a:rPr lang="fr-FR" dirty="0" err="1" smtClean="0">
                <a:latin typeface="+mj-lt"/>
              </a:rPr>
              <a:t>agency</a:t>
            </a:r>
            <a:r>
              <a:rPr lang="fr-FR" dirty="0">
                <a:latin typeface="+mj-lt"/>
              </a:rPr>
              <a:t> </a:t>
            </a:r>
            <a:r>
              <a:rPr lang="fr-FR" dirty="0" err="1" smtClean="0">
                <a:latin typeface="+mj-lt"/>
              </a:rPr>
              <a:t>Belgium</a:t>
            </a:r>
            <a:r>
              <a:rPr lang="fr-FR" dirty="0" smtClean="0">
                <a:latin typeface="+mj-lt"/>
              </a:rPr>
              <a:t>, </a:t>
            </a:r>
            <a:r>
              <a:rPr lang="fr-FR" dirty="0" err="1" smtClean="0">
                <a:latin typeface="+mj-lt"/>
              </a:rPr>
              <a:t>Sweden</a:t>
            </a:r>
            <a:r>
              <a:rPr lang="fr-FR" dirty="0" smtClean="0">
                <a:latin typeface="+mj-lt"/>
              </a:rPr>
              <a:t>, US CDC, </a:t>
            </a:r>
            <a:r>
              <a:rPr lang="fr-FR" dirty="0" err="1" smtClean="0">
                <a:latin typeface="+mj-lt"/>
              </a:rPr>
              <a:t>Finland</a:t>
            </a:r>
            <a:r>
              <a:rPr lang="fr-FR" dirty="0" smtClean="0">
                <a:latin typeface="+mj-lt"/>
              </a:rPr>
              <a:t>, Tek –Ang Lim  (IANPHI)</a:t>
            </a:r>
            <a:endParaRPr lang="fr-FR" dirty="0">
              <a:latin typeface="+mj-lt"/>
            </a:endParaRPr>
          </a:p>
        </p:txBody>
      </p:sp>
    </p:spTree>
    <p:extLst>
      <p:ext uri="{BB962C8B-B14F-4D97-AF65-F5344CB8AC3E}">
        <p14:creationId xmlns:p14="http://schemas.microsoft.com/office/powerpoint/2010/main" val="2219609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1" y="3062"/>
            <a:ext cx="12192000" cy="11539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t="11315" r="16847" b="72020"/>
          <a:stretch/>
        </p:blipFill>
        <p:spPr>
          <a:xfrm>
            <a:off x="1" y="3062"/>
            <a:ext cx="12192000" cy="117565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9410173" y="237348"/>
            <a:ext cx="2598947" cy="707085"/>
          </a:xfrm>
          <a:prstGeom prst="rect">
            <a:avLst/>
          </a:prstGeom>
          <a:effectLst>
            <a:outerShdw blurRad="50800" dist="38100" dir="2700000" algn="tl" rotWithShape="0">
              <a:prstClr val="black">
                <a:alpha val="40000"/>
              </a:prstClr>
            </a:outerShdw>
          </a:effectLst>
        </p:spPr>
      </p:pic>
      <p:sp>
        <p:nvSpPr>
          <p:cNvPr id="13" name="Right Triangle 3"/>
          <p:cNvSpPr/>
          <p:nvPr/>
        </p:nvSpPr>
        <p:spPr>
          <a:xfrm>
            <a:off x="-2229" y="6154057"/>
            <a:ext cx="8253106" cy="703943"/>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0 w 8269968"/>
              <a:gd name="connsiteY0" fmla="*/ 1064694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64694 h 1079208"/>
              <a:gd name="connsiteX0" fmla="*/ 0 w 8269968"/>
              <a:gd name="connsiteY0" fmla="*/ 1071996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71996 h 107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968" h="1079208">
                <a:moveTo>
                  <a:pt x="0" y="1071996"/>
                </a:moveTo>
                <a:lnTo>
                  <a:pt x="2235" y="0"/>
                </a:lnTo>
                <a:lnTo>
                  <a:pt x="8269968" y="711201"/>
                </a:lnTo>
                <a:lnTo>
                  <a:pt x="6124194" y="1079208"/>
                </a:lnTo>
                <a:lnTo>
                  <a:pt x="0" y="107199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5"/>
          <p:cNvSpPr/>
          <p:nvPr/>
        </p:nvSpPr>
        <p:spPr>
          <a:xfrm>
            <a:off x="6096000" y="6154057"/>
            <a:ext cx="6096000" cy="703944"/>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Lst>
            <a:ahLst/>
            <a:cxnLst>
              <a:cxn ang="0">
                <a:pos x="connsiteX0" y="connsiteY0"/>
              </a:cxn>
              <a:cxn ang="0">
                <a:pos x="connsiteX1" y="connsiteY1"/>
              </a:cxn>
              <a:cxn ang="0">
                <a:pos x="connsiteX2" y="connsiteY2"/>
              </a:cxn>
              <a:cxn ang="0">
                <a:pos x="connsiteX3" y="connsiteY3"/>
              </a:cxn>
            </a:cxnLst>
            <a:rect l="l" t="t" r="r" b="b"/>
            <a:pathLst>
              <a:path w="4296229" h="1025275">
                <a:moveTo>
                  <a:pt x="0" y="1025275"/>
                </a:moveTo>
                <a:lnTo>
                  <a:pt x="4296229" y="0"/>
                </a:lnTo>
                <a:lnTo>
                  <a:pt x="4296229" y="1010760"/>
                </a:lnTo>
                <a:lnTo>
                  <a:pt x="0" y="1025275"/>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90325" y="347717"/>
            <a:ext cx="12011349" cy="400110"/>
          </a:xfrm>
          <a:prstGeom prst="rect">
            <a:avLst/>
          </a:prstGeom>
          <a:noFill/>
        </p:spPr>
        <p:txBody>
          <a:bodyPr wrap="square" rtlCol="0">
            <a:spAutoFit/>
          </a:bodyPr>
          <a:lstStyle/>
          <a:p>
            <a:pPr algn="ctr"/>
            <a:r>
              <a:rPr lang="en-US" sz="2000" b="1" dirty="0">
                <a:solidFill>
                  <a:schemeClr val="bg1"/>
                </a:solidFill>
                <a:latin typeface="Open Sans" charset="0"/>
                <a:ea typeface="Open Sans" charset="0"/>
                <a:cs typeface="Open Sans" charset="0"/>
              </a:rPr>
              <a:t>LESSONS LEARNED BY IANPHI</a:t>
            </a:r>
            <a:endParaRPr lang="fr-FR" sz="2000" b="1" dirty="0">
              <a:solidFill>
                <a:schemeClr val="bg1"/>
              </a:solidFill>
              <a:latin typeface="Open Sans" charset="0"/>
              <a:ea typeface="Open Sans" charset="0"/>
              <a:cs typeface="Open Sans" charset="0"/>
            </a:endParaRPr>
          </a:p>
        </p:txBody>
      </p:sp>
      <p:sp>
        <p:nvSpPr>
          <p:cNvPr id="15" name="ZoneTexte 14"/>
          <p:cNvSpPr txBox="1"/>
          <p:nvPr/>
        </p:nvSpPr>
        <p:spPr>
          <a:xfrm>
            <a:off x="90325" y="1487210"/>
            <a:ext cx="11918795" cy="4893647"/>
          </a:xfrm>
          <a:prstGeom prst="rect">
            <a:avLst/>
          </a:prstGeom>
          <a:noFill/>
        </p:spPr>
        <p:txBody>
          <a:bodyPr wrap="square" rtlCol="0">
            <a:spAutoFit/>
          </a:bodyPr>
          <a:lstStyle/>
          <a:p>
            <a:pPr marL="285750" lvl="0" indent="-285750">
              <a:buFont typeface="Arial" panose="020B0604020202020204" pitchFamily="34" charset="0"/>
              <a:buChar char="•"/>
            </a:pPr>
            <a:r>
              <a:rPr lang="en-US" sz="2400" b="1" dirty="0">
                <a:latin typeface="+mj-lt"/>
              </a:rPr>
              <a:t>An experience for the Institutes being reviewed and for the reviewers themselves to share experience and know better each other (4 to 5 directors are involved in each review). The IANPHI secretariat provide support for the organization and the report writing. </a:t>
            </a:r>
            <a:endParaRPr lang="en-US" sz="2400" b="1" dirty="0" smtClean="0">
              <a:latin typeface="+mj-lt"/>
            </a:endParaRPr>
          </a:p>
          <a:p>
            <a:pPr marL="285750" lvl="0" indent="-285750">
              <a:buFont typeface="Arial" panose="020B0604020202020204" pitchFamily="34" charset="0"/>
              <a:buChar char="•"/>
            </a:pPr>
            <a:endParaRPr lang="es-MX" sz="2400" dirty="0">
              <a:latin typeface="+mj-lt"/>
            </a:endParaRPr>
          </a:p>
          <a:p>
            <a:pPr marL="285750" lvl="0" indent="-285750">
              <a:buFont typeface="Arial" panose="020B0604020202020204" pitchFamily="34" charset="0"/>
              <a:buChar char="•"/>
            </a:pPr>
            <a:r>
              <a:rPr lang="en-US" sz="2400" dirty="0">
                <a:latin typeface="+mj-lt"/>
              </a:rPr>
              <a:t>Building a practice of evaluation in the IANPHI office that could generate revenue to the Foundation to sustain the IANPHI network activities. </a:t>
            </a:r>
            <a:endParaRPr lang="en-US" sz="2400" dirty="0" smtClean="0">
              <a:latin typeface="+mj-lt"/>
            </a:endParaRPr>
          </a:p>
          <a:p>
            <a:pPr marL="285750" lvl="0" indent="-285750">
              <a:buFont typeface="Arial" panose="020B0604020202020204" pitchFamily="34" charset="0"/>
              <a:buChar char="•"/>
            </a:pPr>
            <a:endParaRPr lang="es-MX" sz="2400" dirty="0">
              <a:latin typeface="+mj-lt"/>
            </a:endParaRPr>
          </a:p>
          <a:p>
            <a:pPr marL="285750" lvl="0" indent="-285750">
              <a:buFont typeface="Arial" panose="020B0604020202020204" pitchFamily="34" charset="0"/>
              <a:buChar char="•"/>
            </a:pPr>
            <a:r>
              <a:rPr lang="en-US" sz="2400" b="1" dirty="0">
                <a:latin typeface="+mj-lt"/>
              </a:rPr>
              <a:t>Experience used also to contribute to the Staged Development Tool</a:t>
            </a:r>
            <a:r>
              <a:rPr lang="en-US" sz="2400" dirty="0">
                <a:latin typeface="+mj-lt"/>
              </a:rPr>
              <a:t> developed by US CDC and IANPHI. The SDT help the institute to identify for specific public health function their own objectives and a realistic road map to achieve them. </a:t>
            </a:r>
            <a:endParaRPr lang="en-US" sz="2400" dirty="0" smtClean="0">
              <a:latin typeface="+mj-lt"/>
            </a:endParaRPr>
          </a:p>
          <a:p>
            <a:pPr marL="285750" lvl="0" indent="-285750">
              <a:buFont typeface="Arial" panose="020B0604020202020204" pitchFamily="34" charset="0"/>
              <a:buChar char="•"/>
            </a:pPr>
            <a:endParaRPr lang="es-MX" sz="2400" dirty="0">
              <a:latin typeface="+mj-lt"/>
            </a:endParaRPr>
          </a:p>
          <a:p>
            <a:pPr marL="285750" lvl="0" indent="-285750">
              <a:buFont typeface="Arial" panose="020B0604020202020204" pitchFamily="34" charset="0"/>
              <a:buChar char="•"/>
            </a:pPr>
            <a:r>
              <a:rPr lang="en-US" sz="2400" dirty="0">
                <a:latin typeface="+mj-lt"/>
              </a:rPr>
              <a:t>Good material collected to contribute to the Best Practices project funded by US CDC and developed by the US Office. </a:t>
            </a:r>
            <a:endParaRPr lang="es-MX" sz="2400" dirty="0">
              <a:latin typeface="+mj-lt"/>
            </a:endParaRPr>
          </a:p>
        </p:txBody>
      </p:sp>
    </p:spTree>
    <p:extLst>
      <p:ext uri="{BB962C8B-B14F-4D97-AF65-F5344CB8AC3E}">
        <p14:creationId xmlns:p14="http://schemas.microsoft.com/office/powerpoint/2010/main" val="2921176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1" y="3062"/>
            <a:ext cx="12192000" cy="11539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t="11315" r="16847" b="72020"/>
          <a:stretch/>
        </p:blipFill>
        <p:spPr>
          <a:xfrm>
            <a:off x="1" y="3062"/>
            <a:ext cx="12192000" cy="117565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9410173" y="237348"/>
            <a:ext cx="2598947" cy="707085"/>
          </a:xfrm>
          <a:prstGeom prst="rect">
            <a:avLst/>
          </a:prstGeom>
          <a:effectLst>
            <a:outerShdw blurRad="50800" dist="38100" dir="2700000" algn="tl" rotWithShape="0">
              <a:prstClr val="black">
                <a:alpha val="40000"/>
              </a:prstClr>
            </a:outerShdw>
          </a:effectLst>
        </p:spPr>
      </p:pic>
      <p:sp>
        <p:nvSpPr>
          <p:cNvPr id="13" name="Right Triangle 3"/>
          <p:cNvSpPr/>
          <p:nvPr/>
        </p:nvSpPr>
        <p:spPr>
          <a:xfrm>
            <a:off x="-2229" y="6154057"/>
            <a:ext cx="8253106" cy="703943"/>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0 w 8269968"/>
              <a:gd name="connsiteY0" fmla="*/ 1064694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64694 h 1079208"/>
              <a:gd name="connsiteX0" fmla="*/ 0 w 8269968"/>
              <a:gd name="connsiteY0" fmla="*/ 1071996 h 1079208"/>
              <a:gd name="connsiteX1" fmla="*/ 2235 w 8269968"/>
              <a:gd name="connsiteY1" fmla="*/ 0 h 1079208"/>
              <a:gd name="connsiteX2" fmla="*/ 8269968 w 8269968"/>
              <a:gd name="connsiteY2" fmla="*/ 711201 h 1079208"/>
              <a:gd name="connsiteX3" fmla="*/ 6124194 w 8269968"/>
              <a:gd name="connsiteY3" fmla="*/ 1079208 h 1079208"/>
              <a:gd name="connsiteX4" fmla="*/ 0 w 8269968"/>
              <a:gd name="connsiteY4" fmla="*/ 1071996 h 107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968" h="1079208">
                <a:moveTo>
                  <a:pt x="0" y="1071996"/>
                </a:moveTo>
                <a:lnTo>
                  <a:pt x="2235" y="0"/>
                </a:lnTo>
                <a:lnTo>
                  <a:pt x="8269968" y="711201"/>
                </a:lnTo>
                <a:lnTo>
                  <a:pt x="6124194" y="1079208"/>
                </a:lnTo>
                <a:lnTo>
                  <a:pt x="0" y="107199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5"/>
          <p:cNvSpPr/>
          <p:nvPr/>
        </p:nvSpPr>
        <p:spPr>
          <a:xfrm>
            <a:off x="6096000" y="6154057"/>
            <a:ext cx="6096000" cy="703944"/>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Lst>
            <a:ahLst/>
            <a:cxnLst>
              <a:cxn ang="0">
                <a:pos x="connsiteX0" y="connsiteY0"/>
              </a:cxn>
              <a:cxn ang="0">
                <a:pos x="connsiteX1" y="connsiteY1"/>
              </a:cxn>
              <a:cxn ang="0">
                <a:pos x="connsiteX2" y="connsiteY2"/>
              </a:cxn>
              <a:cxn ang="0">
                <a:pos x="connsiteX3" y="connsiteY3"/>
              </a:cxn>
            </a:cxnLst>
            <a:rect l="l" t="t" r="r" b="b"/>
            <a:pathLst>
              <a:path w="4296229" h="1025275">
                <a:moveTo>
                  <a:pt x="0" y="1025275"/>
                </a:moveTo>
                <a:lnTo>
                  <a:pt x="4296229" y="0"/>
                </a:lnTo>
                <a:lnTo>
                  <a:pt x="4296229" y="1010760"/>
                </a:lnTo>
                <a:lnTo>
                  <a:pt x="0" y="1025275"/>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180652" y="347717"/>
            <a:ext cx="12011349" cy="400110"/>
          </a:xfrm>
          <a:prstGeom prst="rect">
            <a:avLst/>
          </a:prstGeom>
          <a:noFill/>
        </p:spPr>
        <p:txBody>
          <a:bodyPr wrap="square" rtlCol="0">
            <a:spAutoFit/>
          </a:bodyPr>
          <a:lstStyle/>
          <a:p>
            <a:pPr algn="ctr"/>
            <a:r>
              <a:rPr lang="en-US" sz="2000" b="1" dirty="0">
                <a:solidFill>
                  <a:schemeClr val="bg1"/>
                </a:solidFill>
                <a:latin typeface="Open Sans" charset="0"/>
                <a:ea typeface="Open Sans" charset="0"/>
                <a:cs typeface="Open Sans" charset="0"/>
              </a:rPr>
              <a:t>2018-2019</a:t>
            </a:r>
            <a:endParaRPr lang="fr-FR" sz="2000" b="1" dirty="0">
              <a:solidFill>
                <a:schemeClr val="bg1"/>
              </a:solidFill>
              <a:latin typeface="Open Sans" charset="0"/>
              <a:ea typeface="Open Sans" charset="0"/>
              <a:cs typeface="Open Sans" charset="0"/>
            </a:endParaRPr>
          </a:p>
        </p:txBody>
      </p:sp>
      <p:sp>
        <p:nvSpPr>
          <p:cNvPr id="15" name="ZoneTexte 14"/>
          <p:cNvSpPr txBox="1"/>
          <p:nvPr/>
        </p:nvSpPr>
        <p:spPr>
          <a:xfrm>
            <a:off x="374631" y="1289090"/>
            <a:ext cx="11442738" cy="3970318"/>
          </a:xfrm>
          <a:prstGeom prst="rect">
            <a:avLst/>
          </a:prstGeom>
          <a:noFill/>
        </p:spPr>
        <p:txBody>
          <a:bodyPr wrap="square" rtlCol="0">
            <a:spAutoFit/>
          </a:bodyPr>
          <a:lstStyle/>
          <a:p>
            <a:pPr lvl="0" algn="just"/>
            <a:r>
              <a:rPr lang="en-US" sz="2800" dirty="0">
                <a:latin typeface="+mj-lt"/>
              </a:rPr>
              <a:t>If interested, please contact IANPHI Secretariat to know more about the peer reviews</a:t>
            </a:r>
            <a:r>
              <a:rPr lang="en-US" sz="2800" dirty="0" smtClean="0">
                <a:latin typeface="+mj-lt"/>
              </a:rPr>
              <a:t>.</a:t>
            </a:r>
          </a:p>
          <a:p>
            <a:pPr lvl="0" algn="just"/>
            <a:endParaRPr lang="es-MX" sz="2800" dirty="0">
              <a:latin typeface="+mj-lt"/>
            </a:endParaRPr>
          </a:p>
          <a:p>
            <a:pPr lvl="0" algn="just"/>
            <a:r>
              <a:rPr lang="en-US" sz="2800" b="1" dirty="0">
                <a:latin typeface="+mj-lt"/>
              </a:rPr>
              <a:t>Funding for 3 reviews is available in RIPOST for 3 French speaking NPHIs in French speaking countries of West Africa. There are to be realized in 2018 and 2019</a:t>
            </a:r>
            <a:r>
              <a:rPr lang="en-US" sz="2800" dirty="0">
                <a:latin typeface="+mj-lt"/>
              </a:rPr>
              <a:t> – NPHIs are not identified yet. RIPOST aims at strengthening the national capacities and to strengthen the network between the institutes in West Africa. RIPOST is funded by the West Africa Health Organization with the French Agency for Development. </a:t>
            </a:r>
            <a:endParaRPr lang="es-MX" sz="2800" dirty="0">
              <a:latin typeface="+mj-lt"/>
            </a:endParaRPr>
          </a:p>
        </p:txBody>
      </p:sp>
    </p:spTree>
    <p:extLst>
      <p:ext uri="{BB962C8B-B14F-4D97-AF65-F5344CB8AC3E}">
        <p14:creationId xmlns:p14="http://schemas.microsoft.com/office/powerpoint/2010/main" val="1419245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03" y="-14515"/>
            <a:ext cx="12221003" cy="6549060"/>
          </a:xfrm>
          <a:custGeom>
            <a:avLst/>
            <a:gdLst>
              <a:gd name="connsiteX0" fmla="*/ 13 w 12192000"/>
              <a:gd name="connsiteY0" fmla="*/ 2523694 h 6607134"/>
              <a:gd name="connsiteX1" fmla="*/ 6096000 w 12192000"/>
              <a:gd name="connsiteY1" fmla="*/ 0 h 6607134"/>
              <a:gd name="connsiteX2" fmla="*/ 12191987 w 12192000"/>
              <a:gd name="connsiteY2" fmla="*/ 2523694 h 6607134"/>
              <a:gd name="connsiteX3" fmla="*/ 9863527 w 12192000"/>
              <a:gd name="connsiteY3" fmla="*/ 6607117 h 6607134"/>
              <a:gd name="connsiteX4" fmla="*/ 2328473 w 12192000"/>
              <a:gd name="connsiteY4" fmla="*/ 6607117 h 6607134"/>
              <a:gd name="connsiteX5" fmla="*/ 13 w 12192000"/>
              <a:gd name="connsiteY5" fmla="*/ 2523694 h 6607134"/>
              <a:gd name="connsiteX0" fmla="*/ 0 w 12162946"/>
              <a:gd name="connsiteY0" fmla="*/ 0 h 6608909"/>
              <a:gd name="connsiteX1" fmla="*/ 6066959 w 12162946"/>
              <a:gd name="connsiteY1" fmla="*/ 1792 h 6608909"/>
              <a:gd name="connsiteX2" fmla="*/ 12162946 w 12162946"/>
              <a:gd name="connsiteY2" fmla="*/ 2525486 h 6608909"/>
              <a:gd name="connsiteX3" fmla="*/ 9834486 w 12162946"/>
              <a:gd name="connsiteY3" fmla="*/ 6608909 h 6608909"/>
              <a:gd name="connsiteX4" fmla="*/ 2299432 w 12162946"/>
              <a:gd name="connsiteY4" fmla="*/ 6608909 h 6608909"/>
              <a:gd name="connsiteX5" fmla="*/ 0 w 12162946"/>
              <a:gd name="connsiteY5" fmla="*/ 0 h 6608909"/>
              <a:gd name="connsiteX0" fmla="*/ 37368 w 12200314"/>
              <a:gd name="connsiteY0" fmla="*/ 0 h 6608909"/>
              <a:gd name="connsiteX1" fmla="*/ 6104327 w 12200314"/>
              <a:gd name="connsiteY1" fmla="*/ 1792 h 6608909"/>
              <a:gd name="connsiteX2" fmla="*/ 12200314 w 12200314"/>
              <a:gd name="connsiteY2" fmla="*/ 2525486 h 6608909"/>
              <a:gd name="connsiteX3" fmla="*/ 9871854 w 12200314"/>
              <a:gd name="connsiteY3" fmla="*/ 6608909 h 6608909"/>
              <a:gd name="connsiteX4" fmla="*/ 0 w 12200314"/>
              <a:gd name="connsiteY4" fmla="*/ 5839652 h 6608909"/>
              <a:gd name="connsiteX5" fmla="*/ 37368 w 12200314"/>
              <a:gd name="connsiteY5" fmla="*/ 0 h 6608909"/>
              <a:gd name="connsiteX0" fmla="*/ 37368 w 12200314"/>
              <a:gd name="connsiteY0" fmla="*/ 0 h 6608909"/>
              <a:gd name="connsiteX1" fmla="*/ 6104327 w 12200314"/>
              <a:gd name="connsiteY1" fmla="*/ 1792 h 6608909"/>
              <a:gd name="connsiteX2" fmla="*/ 12200314 w 12200314"/>
              <a:gd name="connsiteY2" fmla="*/ 2525486 h 6608909"/>
              <a:gd name="connsiteX3" fmla="*/ 9073568 w 12200314"/>
              <a:gd name="connsiteY3" fmla="*/ 6608909 h 6608909"/>
              <a:gd name="connsiteX4" fmla="*/ 0 w 12200314"/>
              <a:gd name="connsiteY4" fmla="*/ 5839652 h 6608909"/>
              <a:gd name="connsiteX5" fmla="*/ 37368 w 12200314"/>
              <a:gd name="connsiteY5" fmla="*/ 0 h 6608909"/>
              <a:gd name="connsiteX0" fmla="*/ 37368 w 12214828"/>
              <a:gd name="connsiteY0" fmla="*/ 0 h 6608909"/>
              <a:gd name="connsiteX1" fmla="*/ 6104327 w 12214828"/>
              <a:gd name="connsiteY1" fmla="*/ 1792 h 6608909"/>
              <a:gd name="connsiteX2" fmla="*/ 12214828 w 12214828"/>
              <a:gd name="connsiteY2" fmla="*/ 5849257 h 6608909"/>
              <a:gd name="connsiteX3" fmla="*/ 9073568 w 12214828"/>
              <a:gd name="connsiteY3" fmla="*/ 6608909 h 6608909"/>
              <a:gd name="connsiteX4" fmla="*/ 0 w 12214828"/>
              <a:gd name="connsiteY4" fmla="*/ 5839652 h 6608909"/>
              <a:gd name="connsiteX5" fmla="*/ 37368 w 12214828"/>
              <a:gd name="connsiteY5" fmla="*/ 0 h 6608909"/>
              <a:gd name="connsiteX0" fmla="*/ 37368 w 12214828"/>
              <a:gd name="connsiteY0" fmla="*/ 12722 h 6621631"/>
              <a:gd name="connsiteX1" fmla="*/ 12185812 w 12214828"/>
              <a:gd name="connsiteY1" fmla="*/ 0 h 6621631"/>
              <a:gd name="connsiteX2" fmla="*/ 12214828 w 12214828"/>
              <a:gd name="connsiteY2" fmla="*/ 5861979 h 6621631"/>
              <a:gd name="connsiteX3" fmla="*/ 9073568 w 12214828"/>
              <a:gd name="connsiteY3" fmla="*/ 6621631 h 6621631"/>
              <a:gd name="connsiteX4" fmla="*/ 0 w 12214828"/>
              <a:gd name="connsiteY4" fmla="*/ 5852374 h 6621631"/>
              <a:gd name="connsiteX5" fmla="*/ 37368 w 12214828"/>
              <a:gd name="connsiteY5" fmla="*/ 12722 h 6621631"/>
              <a:gd name="connsiteX0" fmla="*/ 37368 w 12214828"/>
              <a:gd name="connsiteY0" fmla="*/ 12722 h 6549060"/>
              <a:gd name="connsiteX1" fmla="*/ 12185812 w 12214828"/>
              <a:gd name="connsiteY1" fmla="*/ 0 h 6549060"/>
              <a:gd name="connsiteX2" fmla="*/ 12214828 w 12214828"/>
              <a:gd name="connsiteY2" fmla="*/ 5861979 h 6549060"/>
              <a:gd name="connsiteX3" fmla="*/ 8202711 w 12214828"/>
              <a:gd name="connsiteY3" fmla="*/ 6549060 h 6549060"/>
              <a:gd name="connsiteX4" fmla="*/ 0 w 12214828"/>
              <a:gd name="connsiteY4" fmla="*/ 5852374 h 6549060"/>
              <a:gd name="connsiteX5" fmla="*/ 37368 w 12214828"/>
              <a:gd name="connsiteY5" fmla="*/ 12722 h 6549060"/>
              <a:gd name="connsiteX0" fmla="*/ 22854 w 12214828"/>
              <a:gd name="connsiteY0" fmla="*/ 12722 h 6549060"/>
              <a:gd name="connsiteX1" fmla="*/ 12185812 w 12214828"/>
              <a:gd name="connsiteY1" fmla="*/ 0 h 6549060"/>
              <a:gd name="connsiteX2" fmla="*/ 12214828 w 12214828"/>
              <a:gd name="connsiteY2" fmla="*/ 5861979 h 6549060"/>
              <a:gd name="connsiteX3" fmla="*/ 8202711 w 12214828"/>
              <a:gd name="connsiteY3" fmla="*/ 6549060 h 6549060"/>
              <a:gd name="connsiteX4" fmla="*/ 0 w 12214828"/>
              <a:gd name="connsiteY4" fmla="*/ 5852374 h 6549060"/>
              <a:gd name="connsiteX5" fmla="*/ 22854 w 12214828"/>
              <a:gd name="connsiteY5" fmla="*/ 12722 h 6549060"/>
              <a:gd name="connsiteX0" fmla="*/ 22854 w 12214828"/>
              <a:gd name="connsiteY0" fmla="*/ 12722 h 6549060"/>
              <a:gd name="connsiteX1" fmla="*/ 12185812 w 12214828"/>
              <a:gd name="connsiteY1" fmla="*/ 0 h 6549060"/>
              <a:gd name="connsiteX2" fmla="*/ 12214828 w 12214828"/>
              <a:gd name="connsiteY2" fmla="*/ 5861979 h 6549060"/>
              <a:gd name="connsiteX3" fmla="*/ 8202711 w 12214828"/>
              <a:gd name="connsiteY3" fmla="*/ 6549060 h 6549060"/>
              <a:gd name="connsiteX4" fmla="*/ 0 w 12214828"/>
              <a:gd name="connsiteY4" fmla="*/ 5852374 h 6549060"/>
              <a:gd name="connsiteX5" fmla="*/ 22854 w 12214828"/>
              <a:gd name="connsiteY5" fmla="*/ 12722 h 6549060"/>
              <a:gd name="connsiteX0" fmla="*/ 0 w 12221003"/>
              <a:gd name="connsiteY0" fmla="*/ 12722 h 6549060"/>
              <a:gd name="connsiteX1" fmla="*/ 12191987 w 12221003"/>
              <a:gd name="connsiteY1" fmla="*/ 0 h 6549060"/>
              <a:gd name="connsiteX2" fmla="*/ 12221003 w 12221003"/>
              <a:gd name="connsiteY2" fmla="*/ 5861979 h 6549060"/>
              <a:gd name="connsiteX3" fmla="*/ 8208886 w 12221003"/>
              <a:gd name="connsiteY3" fmla="*/ 6549060 h 6549060"/>
              <a:gd name="connsiteX4" fmla="*/ 6175 w 12221003"/>
              <a:gd name="connsiteY4" fmla="*/ 5852374 h 6549060"/>
              <a:gd name="connsiteX5" fmla="*/ 0 w 12221003"/>
              <a:gd name="connsiteY5" fmla="*/ 12722 h 654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1003" h="6549060">
                <a:moveTo>
                  <a:pt x="0" y="12722"/>
                </a:moveTo>
                <a:lnTo>
                  <a:pt x="12191987" y="0"/>
                </a:lnTo>
                <a:lnTo>
                  <a:pt x="12221003" y="5861979"/>
                </a:lnTo>
                <a:lnTo>
                  <a:pt x="8208886" y="6549060"/>
                </a:lnTo>
                <a:lnTo>
                  <a:pt x="6175" y="5852374"/>
                </a:lnTo>
                <a:cubicBezTo>
                  <a:pt x="4117" y="3905823"/>
                  <a:pt x="2058" y="1959273"/>
                  <a:pt x="0" y="12722"/>
                </a:cubicBezTo>
                <a:close/>
              </a:path>
            </a:pathLst>
          </a:custGeom>
          <a:solidFill>
            <a:srgbClr val="95A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alphaModFix amt="20000"/>
            <a:extLst>
              <a:ext uri="{28A0092B-C50C-407E-A947-70E740481C1C}">
                <a14:useLocalDpi xmlns:a14="http://schemas.microsoft.com/office/drawing/2010/main" val="0"/>
              </a:ext>
            </a:extLst>
          </a:blip>
          <a:srcRect l="3224" r="16847" b="2789"/>
          <a:stretch/>
        </p:blipFill>
        <p:spPr>
          <a:xfrm>
            <a:off x="-35619" y="-176242"/>
            <a:ext cx="12227619" cy="6872514"/>
          </a:xfrm>
          <a:prstGeom prst="rect">
            <a:avLst/>
          </a:prstGeom>
        </p:spPr>
      </p:pic>
      <p:sp>
        <p:nvSpPr>
          <p:cNvPr id="4" name="Right Triangle 3"/>
          <p:cNvSpPr/>
          <p:nvPr/>
        </p:nvSpPr>
        <p:spPr>
          <a:xfrm>
            <a:off x="-9804" y="5837490"/>
            <a:ext cx="8202173" cy="1039561"/>
          </a:xfrm>
          <a:custGeom>
            <a:avLst/>
            <a:gdLst>
              <a:gd name="connsiteX0" fmla="*/ 0 w 9063677"/>
              <a:gd name="connsiteY0" fmla="*/ 1093722 h 1093722"/>
              <a:gd name="connsiteX1" fmla="*/ 273431 w 9063677"/>
              <a:gd name="connsiteY1" fmla="*/ 0 h 1093722"/>
              <a:gd name="connsiteX2" fmla="*/ 9063677 w 9063677"/>
              <a:gd name="connsiteY2" fmla="*/ 0 h 1093722"/>
              <a:gd name="connsiteX3" fmla="*/ 8790247 w 9063677"/>
              <a:gd name="connsiteY3" fmla="*/ 1093722 h 1093722"/>
              <a:gd name="connsiteX4" fmla="*/ 0 w 9063677"/>
              <a:gd name="connsiteY4" fmla="*/ 1093722 h 1093722"/>
              <a:gd name="connsiteX0" fmla="*/ 16855 w 9080532"/>
              <a:gd name="connsiteY0" fmla="*/ 1093722 h 1093722"/>
              <a:gd name="connsiteX1" fmla="*/ 0 w 9080532"/>
              <a:gd name="connsiteY1" fmla="*/ 29028 h 1093722"/>
              <a:gd name="connsiteX2" fmla="*/ 9080532 w 9080532"/>
              <a:gd name="connsiteY2" fmla="*/ 0 h 1093722"/>
              <a:gd name="connsiteX3" fmla="*/ 8807102 w 9080532"/>
              <a:gd name="connsiteY3" fmla="*/ 1093722 h 1093722"/>
              <a:gd name="connsiteX4" fmla="*/ 16855 w 9080532"/>
              <a:gd name="connsiteY4" fmla="*/ 1093722 h 1093722"/>
              <a:gd name="connsiteX0" fmla="*/ 16855 w 9080532"/>
              <a:gd name="connsiteY0" fmla="*/ 1093722 h 1108236"/>
              <a:gd name="connsiteX1" fmla="*/ 0 w 9080532"/>
              <a:gd name="connsiteY1" fmla="*/ 29028 h 1108236"/>
              <a:gd name="connsiteX2" fmla="*/ 9080532 w 9080532"/>
              <a:gd name="connsiteY2" fmla="*/ 0 h 1108236"/>
              <a:gd name="connsiteX3" fmla="*/ 8821616 w 9080532"/>
              <a:gd name="connsiteY3" fmla="*/ 1108236 h 1108236"/>
              <a:gd name="connsiteX4" fmla="*/ 16855 w 9080532"/>
              <a:gd name="connsiteY4" fmla="*/ 1093722 h 1108236"/>
              <a:gd name="connsiteX0" fmla="*/ 16855 w 9051504"/>
              <a:gd name="connsiteY0" fmla="*/ 1064694 h 1079208"/>
              <a:gd name="connsiteX1" fmla="*/ 0 w 9051504"/>
              <a:gd name="connsiteY1" fmla="*/ 0 h 1079208"/>
              <a:gd name="connsiteX2" fmla="*/ 9051504 w 9051504"/>
              <a:gd name="connsiteY2" fmla="*/ 783772 h 1079208"/>
              <a:gd name="connsiteX3" fmla="*/ 8821616 w 9051504"/>
              <a:gd name="connsiteY3" fmla="*/ 1079208 h 1079208"/>
              <a:gd name="connsiteX4" fmla="*/ 16855 w 90515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8821616 w 9153104"/>
              <a:gd name="connsiteY3" fmla="*/ 1079208 h 1079208"/>
              <a:gd name="connsiteX4" fmla="*/ 16855 w 9153104"/>
              <a:gd name="connsiteY4" fmla="*/ 1064694 h 1079208"/>
              <a:gd name="connsiteX0" fmla="*/ 16855 w 9153104"/>
              <a:gd name="connsiteY0" fmla="*/ 1064694 h 1079208"/>
              <a:gd name="connsiteX1" fmla="*/ 0 w 9153104"/>
              <a:gd name="connsiteY1" fmla="*/ 0 h 1079208"/>
              <a:gd name="connsiteX2" fmla="*/ 9153104 w 9153104"/>
              <a:gd name="connsiteY2" fmla="*/ 798286 h 1079208"/>
              <a:gd name="connsiteX3" fmla="*/ 7936245 w 9153104"/>
              <a:gd name="connsiteY3" fmla="*/ 1079208 h 1079208"/>
              <a:gd name="connsiteX4" fmla="*/ 16855 w 9153104"/>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7936245 w 8166133"/>
              <a:gd name="connsiteY3" fmla="*/ 1079208 h 1079208"/>
              <a:gd name="connsiteX4" fmla="*/ 16855 w 8166133"/>
              <a:gd name="connsiteY4" fmla="*/ 1064694 h 1079208"/>
              <a:gd name="connsiteX0" fmla="*/ 16855 w 8166133"/>
              <a:gd name="connsiteY0" fmla="*/ 1064694 h 1079208"/>
              <a:gd name="connsiteX1" fmla="*/ 0 w 8166133"/>
              <a:gd name="connsiteY1" fmla="*/ 0 h 1079208"/>
              <a:gd name="connsiteX2" fmla="*/ 8166133 w 8166133"/>
              <a:gd name="connsiteY2" fmla="*/ 711201 h 1079208"/>
              <a:gd name="connsiteX3" fmla="*/ 6063902 w 8166133"/>
              <a:gd name="connsiteY3" fmla="*/ 1079208 h 1079208"/>
              <a:gd name="connsiteX4" fmla="*/ 16855 w 8166133"/>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063902 w 8224190"/>
              <a:gd name="connsiteY3" fmla="*/ 1079208 h 1079208"/>
              <a:gd name="connsiteX4" fmla="*/ 16855 w 8224190"/>
              <a:gd name="connsiteY4" fmla="*/ 1064694 h 1079208"/>
              <a:gd name="connsiteX0" fmla="*/ 16855 w 8224190"/>
              <a:gd name="connsiteY0" fmla="*/ 1064694 h 1079208"/>
              <a:gd name="connsiteX1" fmla="*/ 0 w 8224190"/>
              <a:gd name="connsiteY1" fmla="*/ 0 h 1079208"/>
              <a:gd name="connsiteX2" fmla="*/ 8224190 w 8224190"/>
              <a:gd name="connsiteY2" fmla="*/ 711201 h 1079208"/>
              <a:gd name="connsiteX3" fmla="*/ 6121959 w 8224190"/>
              <a:gd name="connsiteY3" fmla="*/ 1079208 h 1079208"/>
              <a:gd name="connsiteX4" fmla="*/ 16855 w 8224190"/>
              <a:gd name="connsiteY4" fmla="*/ 1064694 h 1079208"/>
              <a:gd name="connsiteX0" fmla="*/ 16855 w 8267733"/>
              <a:gd name="connsiteY0" fmla="*/ 1064694 h 1079208"/>
              <a:gd name="connsiteX1" fmla="*/ 0 w 8267733"/>
              <a:gd name="connsiteY1" fmla="*/ 0 h 1079208"/>
              <a:gd name="connsiteX2" fmla="*/ 8267733 w 8267733"/>
              <a:gd name="connsiteY2" fmla="*/ 711201 h 1079208"/>
              <a:gd name="connsiteX3" fmla="*/ 6121959 w 8267733"/>
              <a:gd name="connsiteY3" fmla="*/ 1079208 h 1079208"/>
              <a:gd name="connsiteX4" fmla="*/ 16855 w 8267733"/>
              <a:gd name="connsiteY4" fmla="*/ 1064694 h 1079208"/>
              <a:gd name="connsiteX0" fmla="*/ 16855 w 8151619"/>
              <a:gd name="connsiteY0" fmla="*/ 1064694 h 1079208"/>
              <a:gd name="connsiteX1" fmla="*/ 0 w 8151619"/>
              <a:gd name="connsiteY1" fmla="*/ 0 h 1079208"/>
              <a:gd name="connsiteX2" fmla="*/ 8151619 w 8151619"/>
              <a:gd name="connsiteY2" fmla="*/ 740230 h 1079208"/>
              <a:gd name="connsiteX3" fmla="*/ 6121959 w 8151619"/>
              <a:gd name="connsiteY3" fmla="*/ 1079208 h 1079208"/>
              <a:gd name="connsiteX4" fmla="*/ 16855 w 8151619"/>
              <a:gd name="connsiteY4" fmla="*/ 1064694 h 1079208"/>
              <a:gd name="connsiteX0" fmla="*/ 31369 w 8166133"/>
              <a:gd name="connsiteY0" fmla="*/ 1035665 h 1050179"/>
              <a:gd name="connsiteX1" fmla="*/ 0 w 8166133"/>
              <a:gd name="connsiteY1" fmla="*/ 0 h 1050179"/>
              <a:gd name="connsiteX2" fmla="*/ 8166133 w 8166133"/>
              <a:gd name="connsiteY2" fmla="*/ 711201 h 1050179"/>
              <a:gd name="connsiteX3" fmla="*/ 6136473 w 8166133"/>
              <a:gd name="connsiteY3" fmla="*/ 1050179 h 1050179"/>
              <a:gd name="connsiteX4" fmla="*/ 31369 w 8166133"/>
              <a:gd name="connsiteY4" fmla="*/ 1035665 h 1050179"/>
              <a:gd name="connsiteX0" fmla="*/ 31369 w 8195162"/>
              <a:gd name="connsiteY0" fmla="*/ 1035665 h 1050179"/>
              <a:gd name="connsiteX1" fmla="*/ 0 w 8195162"/>
              <a:gd name="connsiteY1" fmla="*/ 0 h 1050179"/>
              <a:gd name="connsiteX2" fmla="*/ 8195162 w 8195162"/>
              <a:gd name="connsiteY2" fmla="*/ 711201 h 1050179"/>
              <a:gd name="connsiteX3" fmla="*/ 6136473 w 8195162"/>
              <a:gd name="connsiteY3" fmla="*/ 1050179 h 1050179"/>
              <a:gd name="connsiteX4" fmla="*/ 31369 w 8195162"/>
              <a:gd name="connsiteY4" fmla="*/ 1035665 h 1050179"/>
              <a:gd name="connsiteX0" fmla="*/ 31369 w 8223737"/>
              <a:gd name="connsiteY0" fmla="*/ 1035665 h 1050179"/>
              <a:gd name="connsiteX1" fmla="*/ 0 w 8223737"/>
              <a:gd name="connsiteY1" fmla="*/ 0 h 1050179"/>
              <a:gd name="connsiteX2" fmla="*/ 8223737 w 8223737"/>
              <a:gd name="connsiteY2" fmla="*/ 701676 h 1050179"/>
              <a:gd name="connsiteX3" fmla="*/ 6136473 w 8223737"/>
              <a:gd name="connsiteY3" fmla="*/ 1050179 h 1050179"/>
              <a:gd name="connsiteX4" fmla="*/ 31369 w 8223737"/>
              <a:gd name="connsiteY4" fmla="*/ 1035665 h 1050179"/>
              <a:gd name="connsiteX0" fmla="*/ 0 w 8192368"/>
              <a:gd name="connsiteY0" fmla="*/ 930303 h 944817"/>
              <a:gd name="connsiteX1" fmla="*/ 149563 w 8192368"/>
              <a:gd name="connsiteY1" fmla="*/ 0 h 944817"/>
              <a:gd name="connsiteX2" fmla="*/ 8192368 w 8192368"/>
              <a:gd name="connsiteY2" fmla="*/ 596314 h 944817"/>
              <a:gd name="connsiteX3" fmla="*/ 6105104 w 8192368"/>
              <a:gd name="connsiteY3" fmla="*/ 944817 h 944817"/>
              <a:gd name="connsiteX4" fmla="*/ 0 w 8192368"/>
              <a:gd name="connsiteY4" fmla="*/ 930303 h 944817"/>
              <a:gd name="connsiteX0" fmla="*/ 0 w 8192368"/>
              <a:gd name="connsiteY0" fmla="*/ 1045244 h 1059758"/>
              <a:gd name="connsiteX1" fmla="*/ 6722 w 8192368"/>
              <a:gd name="connsiteY1" fmla="*/ 0 h 1059758"/>
              <a:gd name="connsiteX2" fmla="*/ 8192368 w 8192368"/>
              <a:gd name="connsiteY2" fmla="*/ 711255 h 1059758"/>
              <a:gd name="connsiteX3" fmla="*/ 6105104 w 8192368"/>
              <a:gd name="connsiteY3" fmla="*/ 1059758 h 1059758"/>
              <a:gd name="connsiteX4" fmla="*/ 0 w 8192368"/>
              <a:gd name="connsiteY4" fmla="*/ 1045244 h 1059758"/>
              <a:gd name="connsiteX0" fmla="*/ 7841 w 8200209"/>
              <a:gd name="connsiteY0" fmla="*/ 1030876 h 1045390"/>
              <a:gd name="connsiteX1" fmla="*/ 279 w 8200209"/>
              <a:gd name="connsiteY1" fmla="*/ 0 h 1045390"/>
              <a:gd name="connsiteX2" fmla="*/ 8200209 w 8200209"/>
              <a:gd name="connsiteY2" fmla="*/ 696887 h 1045390"/>
              <a:gd name="connsiteX3" fmla="*/ 6112945 w 8200209"/>
              <a:gd name="connsiteY3" fmla="*/ 1045390 h 1045390"/>
              <a:gd name="connsiteX4" fmla="*/ 7841 w 8200209"/>
              <a:gd name="connsiteY4" fmla="*/ 1030876 h 1045390"/>
              <a:gd name="connsiteX0" fmla="*/ 7841 w 8200209"/>
              <a:gd name="connsiteY0" fmla="*/ 1030876 h 1045390"/>
              <a:gd name="connsiteX1" fmla="*/ 279 w 8200209"/>
              <a:gd name="connsiteY1" fmla="*/ 0 h 1045390"/>
              <a:gd name="connsiteX2" fmla="*/ 8200209 w 8200209"/>
              <a:gd name="connsiteY2" fmla="*/ 696887 h 1045390"/>
              <a:gd name="connsiteX3" fmla="*/ 6112945 w 8200209"/>
              <a:gd name="connsiteY3" fmla="*/ 1045390 h 1045390"/>
              <a:gd name="connsiteX4" fmla="*/ 7841 w 8200209"/>
              <a:gd name="connsiteY4" fmla="*/ 1030876 h 1045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209" h="1045390">
                <a:moveTo>
                  <a:pt x="7841" y="1030876"/>
                </a:moveTo>
                <a:cubicBezTo>
                  <a:pt x="10082" y="682461"/>
                  <a:pt x="-1962" y="348415"/>
                  <a:pt x="279" y="0"/>
                </a:cubicBezTo>
                <a:lnTo>
                  <a:pt x="8200209" y="696887"/>
                </a:lnTo>
                <a:lnTo>
                  <a:pt x="6112945" y="1045390"/>
                </a:lnTo>
                <a:lnTo>
                  <a:pt x="7841" y="1030876"/>
                </a:lnTo>
                <a:close/>
              </a:path>
            </a:pathLst>
          </a:custGeom>
          <a:solidFill>
            <a:srgbClr val="69B24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3551" r="40439"/>
          <a:stretch/>
        </p:blipFill>
        <p:spPr>
          <a:xfrm>
            <a:off x="4045660" y="4891952"/>
            <a:ext cx="4106853" cy="1117335"/>
          </a:xfrm>
          <a:prstGeom prst="rect">
            <a:avLst/>
          </a:prstGeom>
          <a:effectLst>
            <a:outerShdw blurRad="50800" dist="38100" dir="2700000" algn="tl" rotWithShape="0">
              <a:prstClr val="black">
                <a:alpha val="40000"/>
              </a:prstClr>
            </a:outerShdw>
          </a:effectLst>
        </p:spPr>
      </p:pic>
      <p:sp>
        <p:nvSpPr>
          <p:cNvPr id="6" name="Right Triangle 5"/>
          <p:cNvSpPr/>
          <p:nvPr/>
        </p:nvSpPr>
        <p:spPr>
          <a:xfrm>
            <a:off x="6096001" y="5847240"/>
            <a:ext cx="6096000" cy="1030901"/>
          </a:xfrm>
          <a:custGeom>
            <a:avLst/>
            <a:gdLst>
              <a:gd name="connsiteX0" fmla="*/ 0 w 4949371"/>
              <a:gd name="connsiteY0" fmla="*/ 1083331 h 1083331"/>
              <a:gd name="connsiteX1" fmla="*/ 0 w 4949371"/>
              <a:gd name="connsiteY1" fmla="*/ 0 h 1083331"/>
              <a:gd name="connsiteX2" fmla="*/ 4949371 w 4949371"/>
              <a:gd name="connsiteY2" fmla="*/ 1083331 h 1083331"/>
              <a:gd name="connsiteX3" fmla="*/ 0 w 4949371"/>
              <a:gd name="connsiteY3" fmla="*/ 1083331 h 1083331"/>
              <a:gd name="connsiteX0" fmla="*/ 0 w 4949371"/>
              <a:gd name="connsiteY0" fmla="*/ 1010760 h 1010760"/>
              <a:gd name="connsiteX1" fmla="*/ 4949371 w 4949371"/>
              <a:gd name="connsiteY1" fmla="*/ 0 h 1010760"/>
              <a:gd name="connsiteX2" fmla="*/ 4949371 w 4949371"/>
              <a:gd name="connsiteY2" fmla="*/ 1010760 h 1010760"/>
              <a:gd name="connsiteX3" fmla="*/ 0 w 4949371"/>
              <a:gd name="connsiteY3" fmla="*/ 1010760 h 1010760"/>
              <a:gd name="connsiteX0" fmla="*/ 0 w 4426857"/>
              <a:gd name="connsiteY0" fmla="*/ 618875 h 1010760"/>
              <a:gd name="connsiteX1" fmla="*/ 4426857 w 4426857"/>
              <a:gd name="connsiteY1" fmla="*/ 0 h 1010760"/>
              <a:gd name="connsiteX2" fmla="*/ 4426857 w 4426857"/>
              <a:gd name="connsiteY2" fmla="*/ 1010760 h 1010760"/>
              <a:gd name="connsiteX3" fmla="*/ 0 w 4426857"/>
              <a:gd name="connsiteY3" fmla="*/ 618875 h 1010760"/>
              <a:gd name="connsiteX0" fmla="*/ 0 w 4296229"/>
              <a:gd name="connsiteY0" fmla="*/ 1025275 h 1025275"/>
              <a:gd name="connsiteX1" fmla="*/ 4296229 w 4296229"/>
              <a:gd name="connsiteY1" fmla="*/ 0 h 1025275"/>
              <a:gd name="connsiteX2" fmla="*/ 4296229 w 4296229"/>
              <a:gd name="connsiteY2" fmla="*/ 1010760 h 1025275"/>
              <a:gd name="connsiteX3" fmla="*/ 0 w 4296229"/>
              <a:gd name="connsiteY3" fmla="*/ 1025275 h 1025275"/>
              <a:gd name="connsiteX0" fmla="*/ 0 w 4296229"/>
              <a:gd name="connsiteY0" fmla="*/ 1020560 h 1020560"/>
              <a:gd name="connsiteX1" fmla="*/ 4296229 w 4296229"/>
              <a:gd name="connsiteY1" fmla="*/ 0 h 1020560"/>
              <a:gd name="connsiteX2" fmla="*/ 4296229 w 4296229"/>
              <a:gd name="connsiteY2" fmla="*/ 1010760 h 1020560"/>
              <a:gd name="connsiteX3" fmla="*/ 0 w 4296229"/>
              <a:gd name="connsiteY3" fmla="*/ 1020560 h 1020560"/>
            </a:gdLst>
            <a:ahLst/>
            <a:cxnLst>
              <a:cxn ang="0">
                <a:pos x="connsiteX0" y="connsiteY0"/>
              </a:cxn>
              <a:cxn ang="0">
                <a:pos x="connsiteX1" y="connsiteY1"/>
              </a:cxn>
              <a:cxn ang="0">
                <a:pos x="connsiteX2" y="connsiteY2"/>
              </a:cxn>
              <a:cxn ang="0">
                <a:pos x="connsiteX3" y="connsiteY3"/>
              </a:cxn>
            </a:cxnLst>
            <a:rect l="l" t="t" r="r" b="b"/>
            <a:pathLst>
              <a:path w="4296229" h="1020560">
                <a:moveTo>
                  <a:pt x="0" y="1020560"/>
                </a:moveTo>
                <a:lnTo>
                  <a:pt x="4296229" y="0"/>
                </a:lnTo>
                <a:lnTo>
                  <a:pt x="4296229" y="1010760"/>
                </a:lnTo>
                <a:lnTo>
                  <a:pt x="0" y="1020560"/>
                </a:lnTo>
                <a:close/>
              </a:path>
            </a:pathLst>
          </a:custGeom>
          <a:solidFill>
            <a:srgbClr val="EBAD2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D20"/>
              </a:solidFill>
            </a:endParaRPr>
          </a:p>
        </p:txBody>
      </p:sp>
    </p:spTree>
    <p:extLst>
      <p:ext uri="{BB962C8B-B14F-4D97-AF65-F5344CB8AC3E}">
        <p14:creationId xmlns:p14="http://schemas.microsoft.com/office/powerpoint/2010/main" val="2415821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673</Words>
  <Application>Microsoft Office PowerPoint</Application>
  <PresentationFormat>Grand écran</PresentationFormat>
  <Paragraphs>64</Paragraphs>
  <Slides>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vt:i4>
      </vt:variant>
    </vt:vector>
  </HeadingPairs>
  <TitlesOfParts>
    <vt:vector size="15" baseType="lpstr">
      <vt:lpstr>Arial</vt:lpstr>
      <vt:lpstr>Calibri</vt:lpstr>
      <vt:lpstr>Calibri Light</vt:lpstr>
      <vt:lpstr>Open Sans</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Rooi, Stormm</dc:creator>
  <cp:lastModifiedBy>FUGIER Juliette</cp:lastModifiedBy>
  <cp:revision>31</cp:revision>
  <cp:lastPrinted>2017-09-28T18:40:49Z</cp:lastPrinted>
  <dcterms:created xsi:type="dcterms:W3CDTF">2017-09-27T18:11:25Z</dcterms:created>
  <dcterms:modified xsi:type="dcterms:W3CDTF">2017-10-24T12:11:27Z</dcterms:modified>
</cp:coreProperties>
</file>