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6"/>
  </p:notesMasterIdLst>
  <p:handoutMasterIdLst>
    <p:handoutMasterId r:id="rId17"/>
  </p:handoutMasterIdLst>
  <p:sldIdLst>
    <p:sldId id="526" r:id="rId5"/>
    <p:sldId id="597" r:id="rId6"/>
    <p:sldId id="590" r:id="rId7"/>
    <p:sldId id="591" r:id="rId8"/>
    <p:sldId id="585" r:id="rId9"/>
    <p:sldId id="582" r:id="rId10"/>
    <p:sldId id="598" r:id="rId11"/>
    <p:sldId id="592" r:id="rId12"/>
    <p:sldId id="587" r:id="rId13"/>
    <p:sldId id="596" r:id="rId14"/>
    <p:sldId id="581" r:id="rId15"/>
  </p:sldIdLst>
  <p:sldSz cx="10287000" cy="6858000" type="35mm"/>
  <p:notesSz cx="6799263" cy="992981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IRARD Philippe" initials="PP" lastIdx="2" clrIdx="0"/>
  <p:cmAuthor id="1" name="Utilisateur Windows" initials="UW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38A23B"/>
    <a:srgbClr val="FF9900"/>
    <a:srgbClr val="EBEB07"/>
    <a:srgbClr val="996600"/>
    <a:srgbClr val="CC6600"/>
    <a:srgbClr val="0B48A1"/>
    <a:srgbClr val="F0F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73" autoAdjust="0"/>
    <p:restoredTop sz="93668" autoAdjust="0"/>
  </p:normalViewPr>
  <p:slideViewPr>
    <p:cSldViewPr>
      <p:cViewPr varScale="1">
        <p:scale>
          <a:sx n="128" d="100"/>
          <a:sy n="128" d="100"/>
        </p:scale>
        <p:origin x="1536" y="184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3078"/>
    </p:cViewPr>
  </p:sorterViewPr>
  <p:notesViewPr>
    <p:cSldViewPr>
      <p:cViewPr varScale="1">
        <p:scale>
          <a:sx n="74" d="100"/>
          <a:sy n="74" d="100"/>
        </p:scale>
        <p:origin x="-1578" y="-90"/>
      </p:cViewPr>
      <p:guideLst>
        <p:guide orient="horz" pos="3129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3" tIns="46346" rIns="92693" bIns="4634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3" tIns="46346" rIns="92693" bIns="463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374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3" tIns="46346" rIns="92693" bIns="4634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374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3" tIns="46346" rIns="92693" bIns="4634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3FA79F2-994B-4FDE-83C4-5DBEEE80B750}" type="slidenum">
              <a:rPr lang="fr-FR" altLang="fr-FR"/>
              <a:pPr>
                <a:defRPr/>
              </a:pPr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475138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3" tIns="46346" rIns="92693" bIns="4634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3" tIns="46346" rIns="92693" bIns="463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8013" y="744538"/>
            <a:ext cx="55832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4875"/>
            <a:ext cx="5437187" cy="447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3" tIns="46346" rIns="92693" bIns="463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3" tIns="46346" rIns="92693" bIns="4634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3" tIns="46346" rIns="92693" bIns="4634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66227F6-9B78-4829-942A-DC124DED1A04}" type="slidenum">
              <a:rPr lang="fr-FR" altLang="fr-FR"/>
              <a:pPr>
                <a:defRPr/>
              </a:pPr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352228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065B02E4-0AFF-4EBC-9629-D49D174739D6}" type="slidenum">
              <a:rPr lang="fr-FR" altLang="fr-FR" sz="1200"/>
              <a:pPr/>
              <a:t>1</a:t>
            </a:fld>
            <a:endParaRPr lang="fr-FR" altLang="fr-FR" sz="1200" dirty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8013" y="744538"/>
            <a:ext cx="5583237" cy="37226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5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71526" y="2130426"/>
            <a:ext cx="7237168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altLang="fr-FR" noProof="0"/>
              <a:t>Cliquez pour modifier le style du titre</a:t>
            </a:r>
          </a:p>
        </p:txBody>
      </p:sp>
      <p:sp>
        <p:nvSpPr>
          <p:cNvPr id="441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807794" y="3789363"/>
            <a:ext cx="6236494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altLang="fr-FR" noProof="0"/>
              <a:t>Cliquez pour modifier le style des sous-titres du masque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72350" y="6245225"/>
            <a:ext cx="986584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F5A96E-B43B-40CA-AC09-0306DD9EB4C1}" type="slidenum">
              <a:rPr lang="fr-FR" altLang="fr-FR"/>
              <a:pPr>
                <a:defRPr/>
              </a:pPr>
              <a:t>‹#›</a:t>
            </a:fld>
            <a:endParaRPr lang="fr-FR" altLang="fr-FR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377" y="6093296"/>
            <a:ext cx="1165531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0343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88129-9585-4E6E-88AE-BE3D77A67006}" type="slidenum">
              <a:rPr lang="fr-FR" altLang="fr-FR"/>
              <a:pPr>
                <a:defRPr/>
              </a:pPr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819686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458075" y="44451"/>
            <a:ext cx="2314575" cy="608171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4350" y="44451"/>
            <a:ext cx="6785463" cy="6081713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068DD-3A5A-4992-B3C7-1829AA2AFD27}" type="slidenum">
              <a:rPr lang="fr-FR" altLang="fr-FR"/>
              <a:pPr>
                <a:defRPr/>
              </a:pPr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230167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33026-4E04-4B07-905D-3E5C6DB89752}" type="slidenum">
              <a:rPr lang="fr-FR" altLang="fr-FR"/>
              <a:pPr>
                <a:defRPr/>
              </a:pPr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29360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739" y="4406901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12739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15253-912E-4FF8-AC14-1C904B018B46}" type="slidenum">
              <a:rPr lang="fr-FR" altLang="fr-FR"/>
              <a:pPr>
                <a:defRPr/>
              </a:pPr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36843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0" y="1600201"/>
            <a:ext cx="455001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22631" y="1600201"/>
            <a:ext cx="455001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22D07-AD30-4AD0-BAC9-7A7DFF9AB01F}" type="slidenum">
              <a:rPr lang="fr-FR" altLang="fr-FR"/>
              <a:pPr>
                <a:defRPr/>
              </a:pPr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508553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225928" y="1535113"/>
            <a:ext cx="454672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225928" y="2174875"/>
            <a:ext cx="454672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9AA9B-EDC1-4341-98A2-7AEA2F733C08}" type="slidenum">
              <a:rPr lang="fr-FR" altLang="fr-FR"/>
              <a:pPr>
                <a:defRPr/>
              </a:pPr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04743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39E46-78E5-4CF2-83A4-60A7B1394F92}" type="slidenum">
              <a:rPr lang="fr-FR" altLang="fr-FR"/>
              <a:pPr>
                <a:defRPr/>
              </a:pPr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3901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06D5C-50D0-4606-8D38-F4B59520F7FB}" type="slidenum">
              <a:rPr lang="fr-FR" altLang="fr-FR"/>
              <a:pPr>
                <a:defRPr/>
              </a:pPr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765839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48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22481" y="273051"/>
            <a:ext cx="575016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14350" y="1435101"/>
            <a:ext cx="338448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8A86F-C496-4C74-9E8E-CB324E51619B}" type="slidenum">
              <a:rPr lang="fr-FR" altLang="fr-FR"/>
              <a:pPr>
                <a:defRPr/>
              </a:pPr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7595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6187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16187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16187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F523C-D3C0-462E-B7F9-B62C7A0F75F1}" type="slidenum">
              <a:rPr lang="fr-FR" altLang="fr-FR"/>
              <a:pPr>
                <a:defRPr/>
              </a:pPr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34728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55068" y="6264746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</a:defRPr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charset="0"/>
              </a:defRPr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44032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8807" y="6255007"/>
            <a:ext cx="161968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" charset="0"/>
              </a:defRPr>
            </a:lvl1pPr>
          </a:lstStyle>
          <a:p>
            <a:pPr>
              <a:defRPr/>
            </a:pPr>
            <a:fld id="{53D4B779-ED1D-4FE1-BB94-7B1665F2295C}" type="slidenum">
              <a:rPr lang="fr-FR" altLang="fr-FR"/>
              <a:pPr>
                <a:defRPr/>
              </a:pPr>
              <a:t>‹#›</a:t>
            </a:fld>
            <a:endParaRPr lang="fr-FR" altLang="fr-F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07293" y="44450"/>
            <a:ext cx="702908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Cliquez pour modifier le style du titre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1"/>
            <a:ext cx="92583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2822" y="6136379"/>
            <a:ext cx="1121663" cy="604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35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  <p:sldLayoutId id="2147484431" r:id="rId8"/>
    <p:sldLayoutId id="2147484432" r:id="rId9"/>
    <p:sldLayoutId id="2147484433" r:id="rId10"/>
    <p:sldLayoutId id="214748443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5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w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75000"/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ctrTitle"/>
          </p:nvPr>
        </p:nvSpPr>
        <p:spPr>
          <a:xfrm>
            <a:off x="752397" y="1340594"/>
            <a:ext cx="8711583" cy="3384550"/>
          </a:xfrm>
        </p:spPr>
        <p:txBody>
          <a:bodyPr/>
          <a:lstStyle/>
          <a:p>
            <a:pPr algn="ctr">
              <a:defRPr/>
            </a:pPr>
            <a:r>
              <a:rPr lang="en-US" sz="1800" dirty="0">
                <a:solidFill>
                  <a:srgbClr val="0000FF"/>
                </a:solidFill>
              </a:rPr>
              <a:t>“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Responding to terrorist attacks: the role &amp; experience of the French National Agency of Public Health</a:t>
            </a:r>
            <a:r>
              <a:rPr lang="en-US" sz="1800" dirty="0">
                <a:solidFill>
                  <a:srgbClr val="0000FF"/>
                </a:solidFill>
              </a:rPr>
              <a:t>”</a:t>
            </a:r>
            <a:endParaRPr lang="en-US" altLang="fr-FR" sz="1800" b="0" dirty="0">
              <a:solidFill>
                <a:srgbClr val="0000FF"/>
              </a:solidFill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1159" y="332656"/>
            <a:ext cx="2212416" cy="1193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8508489" y="5949280"/>
            <a:ext cx="1719883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255068" y="4509120"/>
            <a:ext cx="78253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>
                <a:solidFill>
                  <a:schemeClr val="bg1">
                    <a:lumMod val="50000"/>
                  </a:schemeClr>
                </a:solidFill>
              </a:rPr>
              <a:t>Jean-Claude Desenclos</a:t>
            </a:r>
          </a:p>
          <a:p>
            <a:endParaRPr lang="en-US" sz="1800" b="1" i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b="1" i="1" dirty="0">
              <a:solidFill>
                <a:schemeClr val="bg1">
                  <a:lumMod val="50000"/>
                </a:schemeClr>
              </a:solidFill>
            </a:endParaRPr>
          </a:p>
          <a:p>
            <a:pPr algn="r"/>
            <a:r>
              <a:rPr lang="en-US" b="1" i="1" dirty="0">
                <a:solidFill>
                  <a:schemeClr val="bg1">
                    <a:lumMod val="50000"/>
                  </a:schemeClr>
                </a:solidFill>
              </a:rPr>
              <a:t>IANPHI Annual Meeting, Rome, October 23-24, 2017</a:t>
            </a:r>
          </a:p>
        </p:txBody>
      </p:sp>
      <p:sp>
        <p:nvSpPr>
          <p:cNvPr id="5" name="AutoShape 2" descr="Résultat de recherche d'images pour &quot;Nombre de décès aprés attentats de Nic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4" descr="Résultat de recherche d'images pour &quot;Nombre de décès aprés attentats de Nic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12" descr="Résultat de recherche d'images pour &quot;Nombre de décès aprés attentats de Nice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14" descr="Résultat de recherche d'images pour &quot;Nombre de décès aprés attentats de Nice&quot;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16" descr="https://images.scribblelive.com/2016/7/16/172b4014-4164-4cb9-8b52-4af9c73c139d.jp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7071" y="116632"/>
            <a:ext cx="957084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fr-FR" sz="4400" dirty="0">
                <a:solidFill>
                  <a:srgbClr val="0000FF"/>
                </a:solidFill>
              </a:rPr>
              <a:t>Conclusions</a:t>
            </a:r>
            <a:endParaRPr lang="en-US" altLang="fr-FR" sz="3200" dirty="0">
              <a:solidFill>
                <a:srgbClr val="0000FF"/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89796" y="1196752"/>
            <a:ext cx="9894264" cy="280831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8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Not very much experience around from a National public health Institute perspective (research experience in Norway)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8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We build our activities through experience and learning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8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Linked to core missions: surveillance, response &amp; prevention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8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Challenges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Arial Narrow" panose="020B0606020202030204" pitchFamily="34" charset="0"/>
              <a:buChar char="−"/>
              <a:defRPr/>
            </a:pP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PTSD surveys, access to list of victims, ethical and legal issues…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Arial Narrow" panose="020B0606020202030204" pitchFamily="34" charset="0"/>
              <a:buChar char="−"/>
              <a:defRPr/>
            </a:pP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work with many stakeholders: police, justice, rescuers, victims, NGOs…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Arial Narrow" panose="020B0606020202030204" pitchFamily="34" charset="0"/>
              <a:buChar char="−"/>
              <a:defRPr/>
            </a:pP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demonstrate usefulness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Arial Narrow" panose="020B0606020202030204" pitchFamily="34" charset="0"/>
              <a:buChar char="−"/>
              <a:defRPr/>
            </a:pP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completely new area to which almost nobody had experience with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8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Lesson learned implemented for prevention of PTSD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endParaRPr lang="en-US" sz="2800" b="1" dirty="0">
              <a:solidFill>
                <a:schemeClr val="accent6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endParaRPr lang="en-US" sz="2800" b="1" dirty="0">
              <a:solidFill>
                <a:schemeClr val="accent6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endParaRPr lang="en-US" sz="2800" b="1" dirty="0">
              <a:solidFill>
                <a:schemeClr val="accent6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2800" b="1" dirty="0">
              <a:solidFill>
                <a:schemeClr val="accent6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409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7293" y="116632"/>
            <a:ext cx="9496746" cy="114300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rgbClr val="0000FF"/>
                </a:solidFill>
              </a:rPr>
              <a:t>Acknowledgements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4350" y="1268761"/>
            <a:ext cx="9258300" cy="3456384"/>
          </a:xfrm>
        </p:spPr>
        <p:txBody>
          <a:bodyPr/>
          <a:lstStyle/>
          <a:p>
            <a:r>
              <a:rPr lang="fr-FR" b="1" dirty="0">
                <a:solidFill>
                  <a:schemeClr val="accent2"/>
                </a:solidFill>
              </a:rPr>
              <a:t>Direction des alertes et crise</a:t>
            </a:r>
          </a:p>
          <a:p>
            <a:r>
              <a:rPr lang="fr-FR" b="1" dirty="0">
                <a:solidFill>
                  <a:schemeClr val="accent2"/>
                </a:solidFill>
              </a:rPr>
              <a:t>Cire Ile de France</a:t>
            </a:r>
          </a:p>
          <a:p>
            <a:r>
              <a:rPr lang="fr-FR" b="1" dirty="0">
                <a:solidFill>
                  <a:schemeClr val="accent2"/>
                </a:solidFill>
              </a:rPr>
              <a:t>Reserve sanitaire</a:t>
            </a:r>
          </a:p>
          <a:p>
            <a:r>
              <a:rPr lang="fr-FR" b="1" dirty="0">
                <a:solidFill>
                  <a:schemeClr val="accent2"/>
                </a:solidFill>
              </a:rPr>
              <a:t>Philippe Pirard, Yvon </a:t>
            </a:r>
            <a:r>
              <a:rPr lang="fr-FR" b="1" dirty="0" err="1">
                <a:solidFill>
                  <a:schemeClr val="accent2"/>
                </a:solidFill>
              </a:rPr>
              <a:t>Motreff</a:t>
            </a:r>
            <a:r>
              <a:rPr lang="fr-FR" b="1" dirty="0">
                <a:solidFill>
                  <a:schemeClr val="accent2"/>
                </a:solidFill>
              </a:rPr>
              <a:t>, Stephanie </a:t>
            </a:r>
            <a:r>
              <a:rPr lang="fr-FR" b="1" dirty="0" err="1">
                <a:solidFill>
                  <a:schemeClr val="accent6"/>
                </a:solidFill>
              </a:rPr>
              <a:t>Vandentorren</a:t>
            </a:r>
            <a:r>
              <a:rPr lang="fr-FR" b="1" dirty="0">
                <a:solidFill>
                  <a:schemeClr val="accent6"/>
                </a:solidFill>
              </a:rPr>
              <a:t>, Thierry </a:t>
            </a:r>
            <a:r>
              <a:rPr lang="fr-FR" b="1" dirty="0" err="1">
                <a:solidFill>
                  <a:schemeClr val="accent6"/>
                </a:solidFill>
              </a:rPr>
              <a:t>Baupet</a:t>
            </a:r>
            <a:r>
              <a:rPr lang="fr-FR" b="1" dirty="0">
                <a:solidFill>
                  <a:schemeClr val="accent6"/>
                </a:solidFill>
              </a:rPr>
              <a:t>, Maëlle Robert, Enguerrand Du </a:t>
            </a:r>
            <a:r>
              <a:rPr lang="fr-FR" b="1" dirty="0" err="1">
                <a:solidFill>
                  <a:schemeClr val="accent6"/>
                </a:solidFill>
              </a:rPr>
              <a:t>roscoat</a:t>
            </a:r>
            <a:endParaRPr lang="fr-FR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69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Résultat de recherche d'images pour &quot;attaques terroristes en france depuis 2015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1" name="Picture 3" descr="D:\Documents\IANPHI\Réunion_Rome\IDIX-20170421-attentats-europe-ouest-HD-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068" y="188640"/>
            <a:ext cx="7317432" cy="645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06996" y="119534"/>
            <a:ext cx="828092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FF"/>
                </a:solidFill>
              </a:rPr>
              <a:t>Main terrorist attacks in Europe 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</a:rPr>
              <a:t>since January 2015</a:t>
            </a:r>
          </a:p>
        </p:txBody>
      </p:sp>
    </p:spTree>
    <p:extLst>
      <p:ext uri="{BB962C8B-B14F-4D97-AF65-F5344CB8AC3E}">
        <p14:creationId xmlns:p14="http://schemas.microsoft.com/office/powerpoint/2010/main" val="9138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399154" y="341784"/>
            <a:ext cx="9496746" cy="1143000"/>
          </a:xfrm>
        </p:spPr>
        <p:txBody>
          <a:bodyPr/>
          <a:lstStyle/>
          <a:p>
            <a:pPr algn="ctr"/>
            <a:r>
              <a:rPr lang="en-US" altLang="fr-FR" dirty="0">
                <a:solidFill>
                  <a:srgbClr val="0000FF"/>
                </a:solidFill>
              </a:rPr>
              <a:t>Three area of activities undertaken at Santé </a:t>
            </a:r>
            <a:r>
              <a:rPr lang="en-US" altLang="fr-FR" dirty="0" err="1">
                <a:solidFill>
                  <a:srgbClr val="0000FF"/>
                </a:solidFill>
              </a:rPr>
              <a:t>Publique</a:t>
            </a:r>
            <a:r>
              <a:rPr lang="en-US" altLang="fr-FR" dirty="0">
                <a:solidFill>
                  <a:srgbClr val="0000FF"/>
                </a:solidFill>
              </a:rPr>
              <a:t> France</a:t>
            </a:r>
          </a:p>
        </p:txBody>
      </p:sp>
      <p:sp>
        <p:nvSpPr>
          <p:cNvPr id="4" name="Espace réservé du texte 3"/>
          <p:cNvSpPr txBox="1">
            <a:spLocks/>
          </p:cNvSpPr>
          <p:nvPr/>
        </p:nvSpPr>
        <p:spPr bwMode="auto">
          <a:xfrm>
            <a:off x="390972" y="1700808"/>
            <a:ext cx="9649072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571500" indent="-571500" algn="l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fr-FR" sz="3200" b="1" dirty="0">
                <a:solidFill>
                  <a:schemeClr val="accent2"/>
                </a:solidFill>
                <a:latin typeface="+mn-lt"/>
              </a:rPr>
              <a:t>Contribution to the emergency response</a:t>
            </a:r>
          </a:p>
          <a:p>
            <a:pPr marL="571500" indent="-571500" algn="l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fr-FR" sz="3200" b="1" dirty="0">
                <a:solidFill>
                  <a:schemeClr val="accent2"/>
                </a:solidFill>
                <a:latin typeface="+mn-lt"/>
              </a:rPr>
              <a:t>Mobilize existing syndromic surveillance</a:t>
            </a:r>
          </a:p>
          <a:p>
            <a:pPr marL="571500" indent="-571500" algn="l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fr-FR" sz="3200" b="1" dirty="0">
                <a:solidFill>
                  <a:schemeClr val="accent2"/>
                </a:solidFill>
                <a:latin typeface="+mn-lt"/>
              </a:rPr>
              <a:t>Produce knowledge to prevent PTSD*</a:t>
            </a:r>
          </a:p>
          <a:p>
            <a:pPr marL="1143000" lvl="1" indent="-6858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−"/>
            </a:pPr>
            <a:r>
              <a:rPr lang="en-US" altLang="fr-FR" sz="2800" b="1" dirty="0">
                <a:solidFill>
                  <a:schemeClr val="accent2"/>
                </a:solidFill>
                <a:latin typeface="+mn-lt"/>
              </a:rPr>
              <a:t>among those exposed to the attacks</a:t>
            </a:r>
          </a:p>
          <a:p>
            <a:pPr marL="1143000" lvl="1" indent="-6858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−"/>
            </a:pPr>
            <a:r>
              <a:rPr lang="en-US" altLang="fr-FR" sz="2800" b="1" dirty="0">
                <a:solidFill>
                  <a:schemeClr val="accent2"/>
                </a:solidFill>
                <a:latin typeface="+mn-lt"/>
              </a:rPr>
              <a:t>within the general population</a:t>
            </a:r>
          </a:p>
          <a:p>
            <a:pPr algn="l">
              <a:lnSpc>
                <a:spcPct val="150000"/>
              </a:lnSpc>
              <a:buClr>
                <a:srgbClr val="FF0000"/>
              </a:buClr>
            </a:pPr>
            <a:endParaRPr lang="en-US" sz="2400" b="1" dirty="0">
              <a:solidFill>
                <a:schemeClr val="accent2"/>
              </a:solidFill>
              <a:latin typeface="+mn-lt"/>
            </a:endParaRPr>
          </a:p>
          <a:p>
            <a:pPr marL="285750" indent="-285750" algn="l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913918" y="5949280"/>
            <a:ext cx="4597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accent2"/>
                </a:solidFill>
              </a:rPr>
              <a:t>*PTSD: post traumatic stress disorders</a:t>
            </a:r>
          </a:p>
        </p:txBody>
      </p:sp>
    </p:spTree>
    <p:extLst>
      <p:ext uri="{BB962C8B-B14F-4D97-AF65-F5344CB8AC3E}">
        <p14:creationId xmlns:p14="http://schemas.microsoft.com/office/powerpoint/2010/main" val="1339824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956" y="332656"/>
            <a:ext cx="957084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fr-FR" sz="2800" dirty="0">
                <a:solidFill>
                  <a:srgbClr val="0000FF"/>
                </a:solidFill>
              </a:rPr>
              <a:t>Contribution to the emergency response</a:t>
            </a:r>
            <a:br>
              <a:rPr lang="en-US" altLang="fr-FR" sz="2800" dirty="0">
                <a:solidFill>
                  <a:srgbClr val="0000FF"/>
                </a:solidFill>
              </a:rPr>
            </a:br>
            <a:r>
              <a:rPr lang="en-US" altLang="fr-FR" sz="2800" dirty="0">
                <a:solidFill>
                  <a:srgbClr val="0000FF"/>
                </a:solidFill>
              </a:rPr>
              <a:t>Mobilization of the French health reserve corps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18964" y="1484784"/>
            <a:ext cx="9894264" cy="280831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Santé public France manages the emergency health reserve corps</a:t>
            </a:r>
          </a:p>
          <a:p>
            <a:pPr lvl="0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Corps of volunteer health professionals that can be mobilized upon request of French authorities in France and abroad (Ebola…) </a:t>
            </a:r>
          </a:p>
          <a:p>
            <a:pPr lvl="0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Within a few minutes of the event (24/24h, 7/7d organization) </a:t>
            </a:r>
          </a:p>
          <a:p>
            <a:pPr lvl="0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Include deployment of psychology emergency teams from a region to another</a:t>
            </a:r>
          </a:p>
          <a:p>
            <a:pPr lvl="0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Examples :</a:t>
            </a:r>
          </a:p>
          <a:p>
            <a:pPr lvl="1">
              <a:lnSpc>
                <a:spcPct val="130000"/>
              </a:lnSpc>
              <a:spcBef>
                <a:spcPts val="0"/>
              </a:spcBef>
              <a:buClr>
                <a:schemeClr val="bg2"/>
              </a:buClr>
              <a:buFont typeface="Arial Narrow" panose="020B0606020202030204" pitchFamily="34" charset="0"/>
              <a:buChar char="−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deployment emergency teams and medical specialists to face increased needs (Nice)</a:t>
            </a:r>
          </a:p>
          <a:p>
            <a:pPr lvl="1">
              <a:lnSpc>
                <a:spcPct val="130000"/>
              </a:lnSpc>
              <a:spcBef>
                <a:spcPts val="0"/>
              </a:spcBef>
              <a:buClr>
                <a:schemeClr val="bg2"/>
              </a:buClr>
              <a:buFont typeface="Arial Narrow" panose="020B0606020202030204" pitchFamily="34" charset="0"/>
              <a:buChar char="−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psychology emergency team deployed to the city of attack to face increased needs</a:t>
            </a:r>
          </a:p>
          <a:p>
            <a:pPr lvl="1">
              <a:lnSpc>
                <a:spcPct val="130000"/>
              </a:lnSpc>
              <a:spcBef>
                <a:spcPts val="0"/>
              </a:spcBef>
              <a:buClr>
                <a:schemeClr val="bg2"/>
              </a:buClr>
              <a:buFont typeface="Arial Narrow" panose="020B0606020202030204" pitchFamily="34" charset="0"/>
              <a:buChar char="−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emergency car regulators (Nice)</a:t>
            </a:r>
          </a:p>
          <a:p>
            <a:pPr lvl="1">
              <a:lnSpc>
                <a:spcPct val="130000"/>
              </a:lnSpc>
              <a:spcBef>
                <a:spcPts val="0"/>
              </a:spcBef>
              <a:buClr>
                <a:schemeClr val="bg2"/>
              </a:buClr>
              <a:buFont typeface="Arial Narrow" panose="020B0606020202030204" pitchFamily="34" charset="0"/>
              <a:buChar char="−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support to the emergency coordinating center of the ministry of interior &amp; foreign affair (in case of a terrorist attacks abroad, Barcelona attacks)</a:t>
            </a:r>
          </a:p>
          <a:p>
            <a:pPr lvl="1">
              <a:lnSpc>
                <a:spcPct val="130000"/>
              </a:lnSpc>
              <a:spcBef>
                <a:spcPts val="0"/>
              </a:spcBef>
              <a:defRPr/>
            </a:pPr>
            <a:endParaRPr lang="en-US" sz="2000" b="1" dirty="0">
              <a:solidFill>
                <a:schemeClr val="accent6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594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952" y="152882"/>
            <a:ext cx="9883659" cy="1143000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rgbClr val="0000FF"/>
                </a:solidFill>
              </a:rPr>
              <a:t>Mobilize syndromic surveillance </a:t>
            </a:r>
            <a:br>
              <a:rPr lang="en-US" sz="2800" dirty="0">
                <a:solidFill>
                  <a:srgbClr val="0000FF"/>
                </a:solidFill>
              </a:rPr>
            </a:br>
            <a:r>
              <a:rPr lang="en-US" sz="2800" dirty="0">
                <a:solidFill>
                  <a:srgbClr val="0000FF"/>
                </a:solidFill>
              </a:rPr>
              <a:t>Assess the immediate population mental health impact</a:t>
            </a:r>
          </a:p>
        </p:txBody>
      </p:sp>
      <p:grpSp>
        <p:nvGrpSpPr>
          <p:cNvPr id="6" name="Groupe 5"/>
          <p:cNvGrpSpPr/>
          <p:nvPr/>
        </p:nvGrpSpPr>
        <p:grpSpPr>
          <a:xfrm>
            <a:off x="128797" y="1299598"/>
            <a:ext cx="9983255" cy="4827426"/>
            <a:chOff x="0" y="1299598"/>
            <a:chExt cx="10184060" cy="4827426"/>
          </a:xfrm>
        </p:grpSpPr>
        <p:sp>
          <p:nvSpPr>
            <p:cNvPr id="87042" name="Rectangle 5"/>
            <p:cNvSpPr>
              <a:spLocks noChangeArrowheads="1"/>
            </p:cNvSpPr>
            <p:nvPr/>
          </p:nvSpPr>
          <p:spPr bwMode="auto">
            <a:xfrm>
              <a:off x="0" y="5331450"/>
              <a:ext cx="1847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72B61"/>
                </a:solidFill>
                <a:cs typeface="Arial" pitchFamily="34" charset="0"/>
              </a:endParaRPr>
            </a:p>
          </p:txBody>
        </p:sp>
        <p:sp>
          <p:nvSpPr>
            <p:cNvPr id="13" name="ZoneTexte 1"/>
            <p:cNvSpPr txBox="1">
              <a:spLocks noChangeArrowheads="1"/>
            </p:cNvSpPr>
            <p:nvPr/>
          </p:nvSpPr>
          <p:spPr bwMode="auto">
            <a:xfrm>
              <a:off x="390972" y="5296027"/>
              <a:ext cx="9622068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altLang="fr-FR" b="1" dirty="0">
                  <a:solidFill>
                    <a:srgbClr val="0000FF"/>
                  </a:solidFill>
                  <a:latin typeface="Arial Narrow" pitchFamily="34" charset="0"/>
                  <a:cs typeface="Arial" pitchFamily="34" charset="0"/>
                </a:rPr>
                <a:t>Emergency visits for mental stress disorders after the terrorist attacks of November 13, 2015, France</a:t>
              </a:r>
            </a:p>
          </p:txBody>
        </p:sp>
        <p:grpSp>
          <p:nvGrpSpPr>
            <p:cNvPr id="5" name="Groupe 4"/>
            <p:cNvGrpSpPr/>
            <p:nvPr/>
          </p:nvGrpSpPr>
          <p:grpSpPr>
            <a:xfrm>
              <a:off x="4920772" y="1340768"/>
              <a:ext cx="5263288" cy="3891223"/>
              <a:chOff x="24228" y="1340768"/>
              <a:chExt cx="5263288" cy="3891223"/>
            </a:xfrm>
          </p:grpSpPr>
          <p:pic>
            <p:nvPicPr>
              <p:cNvPr id="87045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228" y="1340768"/>
                <a:ext cx="5263288" cy="3891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7048" name="ZoneTexte 1"/>
              <p:cNvSpPr txBox="1">
                <a:spLocks noChangeArrowheads="1"/>
              </p:cNvSpPr>
              <p:nvPr/>
            </p:nvSpPr>
            <p:spPr bwMode="auto">
              <a:xfrm>
                <a:off x="2712715" y="2635444"/>
                <a:ext cx="1062633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r>
                  <a:rPr lang="fr-FR" altLang="fr-FR" sz="2000" b="1" dirty="0">
                    <a:solidFill>
                      <a:srgbClr val="FF0000"/>
                    </a:solidFill>
                    <a:latin typeface="Arial Narrow" pitchFamily="34" charset="0"/>
                    <a:cs typeface="Arial" pitchFamily="34" charset="0"/>
                  </a:rPr>
                  <a:t>2015</a:t>
                </a:r>
              </a:p>
            </p:txBody>
          </p:sp>
          <p:cxnSp>
            <p:nvCxnSpPr>
              <p:cNvPr id="16" name="Connecteur droit avec flèche 15"/>
              <p:cNvCxnSpPr/>
              <p:nvPr/>
            </p:nvCxnSpPr>
            <p:spPr>
              <a:xfrm>
                <a:off x="3415308" y="3509814"/>
                <a:ext cx="0" cy="639266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Ellipse 8"/>
              <p:cNvSpPr/>
              <p:nvPr/>
            </p:nvSpPr>
            <p:spPr>
              <a:xfrm>
                <a:off x="4234399" y="3645024"/>
                <a:ext cx="1053117" cy="72008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" name="ZoneTexte 2"/>
              <p:cNvSpPr txBox="1"/>
              <p:nvPr/>
            </p:nvSpPr>
            <p:spPr>
              <a:xfrm>
                <a:off x="823020" y="1700808"/>
                <a:ext cx="16578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b="1" dirty="0">
                    <a:solidFill>
                      <a:srgbClr val="0000FF"/>
                    </a:solidFill>
                  </a:rPr>
                  <a:t>Paris area</a:t>
                </a:r>
              </a:p>
            </p:txBody>
          </p:sp>
        </p:grpSp>
        <p:grpSp>
          <p:nvGrpSpPr>
            <p:cNvPr id="4" name="Groupe 3"/>
            <p:cNvGrpSpPr/>
            <p:nvPr/>
          </p:nvGrpSpPr>
          <p:grpSpPr>
            <a:xfrm>
              <a:off x="40301" y="1299598"/>
              <a:ext cx="4959183" cy="3973562"/>
              <a:chOff x="5095282" y="1340768"/>
              <a:chExt cx="4959183" cy="3973562"/>
            </a:xfrm>
          </p:grpSpPr>
          <p:pic>
            <p:nvPicPr>
              <p:cNvPr id="87046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95282" y="1340768"/>
                <a:ext cx="4959183" cy="3973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7049" name="ZoneTexte 10"/>
              <p:cNvSpPr txBox="1">
                <a:spLocks noChangeArrowheads="1"/>
              </p:cNvSpPr>
              <p:nvPr/>
            </p:nvSpPr>
            <p:spPr bwMode="auto">
              <a:xfrm>
                <a:off x="8543577" y="2164794"/>
                <a:ext cx="1064419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r>
                  <a:rPr lang="fr-FR" altLang="fr-FR" sz="2000" b="1" dirty="0">
                    <a:solidFill>
                      <a:srgbClr val="FF0000"/>
                    </a:solidFill>
                    <a:latin typeface="Arial Narrow" pitchFamily="34" charset="0"/>
                    <a:cs typeface="Arial" pitchFamily="34" charset="0"/>
                  </a:rPr>
                  <a:t>2015</a:t>
                </a:r>
              </a:p>
            </p:txBody>
          </p:sp>
          <p:cxnSp>
            <p:nvCxnSpPr>
              <p:cNvPr id="20" name="Connecteur droit avec flèche 19"/>
              <p:cNvCxnSpPr/>
              <p:nvPr/>
            </p:nvCxnSpPr>
            <p:spPr>
              <a:xfrm>
                <a:off x="8326273" y="2924944"/>
                <a:ext cx="0" cy="639266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ZoneTexte 14"/>
              <p:cNvSpPr txBox="1"/>
              <p:nvPr/>
            </p:nvSpPr>
            <p:spPr>
              <a:xfrm>
                <a:off x="5951213" y="1703129"/>
                <a:ext cx="11945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0000FF"/>
                    </a:solidFill>
                  </a:rPr>
                  <a:t>France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79981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5188" y="188640"/>
            <a:ext cx="957084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fr-FR" sz="2800" dirty="0">
                <a:solidFill>
                  <a:srgbClr val="0000FF"/>
                </a:solidFill>
              </a:rPr>
              <a:t>Post traumatic stress disorders (PSTD) after terrorist attacks, a preventable consequence</a:t>
            </a:r>
            <a:br>
              <a:rPr lang="en-US" altLang="fr-FR" sz="2800" dirty="0">
                <a:solidFill>
                  <a:srgbClr val="0000FF"/>
                </a:solidFill>
              </a:rPr>
            </a:br>
            <a:endParaRPr lang="en-US" altLang="fr-FR" sz="2800" dirty="0">
              <a:solidFill>
                <a:srgbClr val="0000FF"/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46956" y="1124744"/>
            <a:ext cx="9894264" cy="280831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PTSD:</a:t>
            </a:r>
          </a:p>
          <a:p>
            <a:pPr lvl="1">
              <a:lnSpc>
                <a:spcPct val="130000"/>
              </a:lnSpc>
              <a:spcBef>
                <a:spcPts val="0"/>
              </a:spcBef>
              <a:buClr>
                <a:srgbClr val="FF0000"/>
              </a:buClr>
              <a:buFont typeface="Arial Narrow" panose="020B0606020202030204" pitchFamily="34" charset="0"/>
              <a:buChar char="–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10-40% of those exposed; i</a:t>
            </a: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</a:rPr>
              <a:t>ncrease over time after a stressful </a:t>
            </a: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intentional event </a:t>
            </a:r>
            <a:endParaRPr lang="en-US" sz="2000" b="1" dirty="0">
              <a:solidFill>
                <a:schemeClr val="accent6"/>
              </a:solidFill>
              <a:latin typeface="Arial Narrow" pitchFamily="34" charset="0"/>
            </a:endParaRPr>
          </a:p>
          <a:p>
            <a:pPr marL="800100" lvl="2" indent="-342900">
              <a:lnSpc>
                <a:spcPct val="130000"/>
              </a:lnSpc>
              <a:spcBef>
                <a:spcPts val="0"/>
              </a:spcBef>
              <a:buClr>
                <a:srgbClr val="FF0000"/>
              </a:buClr>
              <a:buFont typeface="Arial Narrow" panose="020B0606020202030204" pitchFamily="34" charset="0"/>
              <a:buChar char="–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severe burden on  life and health of those exposed</a:t>
            </a:r>
          </a:p>
          <a:p>
            <a:pPr marL="800100" lvl="2" indent="-342900">
              <a:lnSpc>
                <a:spcPct val="130000"/>
              </a:lnSpc>
              <a:spcBef>
                <a:spcPts val="0"/>
              </a:spcBef>
              <a:buClr>
                <a:srgbClr val="FF0000"/>
              </a:buClr>
              <a:buFont typeface="Arial Narrow" panose="020B0606020202030204" pitchFamily="34" charset="0"/>
              <a:buChar char="–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effective interventions to reduce the occurrence of PTSD</a:t>
            </a:r>
          </a:p>
          <a:p>
            <a:pPr marL="285750" lvl="1">
              <a:lnSpc>
                <a:spcPct val="130000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Not much available knowledge on PTSD after terrorist attacks</a:t>
            </a:r>
          </a:p>
          <a:p>
            <a:pPr marL="800100" lvl="2" indent="-342900">
              <a:lnSpc>
                <a:spcPct val="130000"/>
              </a:lnSpc>
              <a:spcBef>
                <a:spcPts val="0"/>
              </a:spcBef>
              <a:buClr>
                <a:schemeClr val="bg2"/>
              </a:buClr>
              <a:buFont typeface="Arial Narrow" panose="020B0606020202030204" pitchFamily="34" charset="0"/>
              <a:buChar char="−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prevalence of PTSD by type of exposure</a:t>
            </a:r>
          </a:p>
          <a:p>
            <a:pPr marL="800100" lvl="2" indent="-342900">
              <a:lnSpc>
                <a:spcPct val="130000"/>
              </a:lnSpc>
              <a:spcBef>
                <a:spcPts val="0"/>
              </a:spcBef>
              <a:buClr>
                <a:schemeClr val="bg2"/>
              </a:buClr>
              <a:buFont typeface="Arial Narrow" panose="020B0606020202030204" pitchFamily="34" charset="0"/>
              <a:buChar char="−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risk factors and preventive effect of early intervention</a:t>
            </a:r>
          </a:p>
          <a:p>
            <a:pPr marL="514350" lvl="1" indent="-457200">
              <a:lnSpc>
                <a:spcPct val="130000"/>
              </a:lnSpc>
              <a:spcBef>
                <a:spcPts val="0"/>
              </a:spcBef>
              <a:buClr>
                <a:schemeClr val="bg2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Survey on PTSD 6 months after the attack </a:t>
            </a:r>
          </a:p>
          <a:p>
            <a:pPr marL="800100" lvl="2" indent="-342900">
              <a:lnSpc>
                <a:spcPct val="130000"/>
              </a:lnSpc>
              <a:spcBef>
                <a:spcPts val="0"/>
              </a:spcBef>
              <a:buClr>
                <a:schemeClr val="bg2"/>
              </a:buClr>
              <a:buFont typeface="Arial Narrow" panose="020B0606020202030204" pitchFamily="34" charset="0"/>
              <a:buChar char="−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population of those exposed to attacks: victims, families &amp; beavered, those present on the scene, rescuers, security forces and neighbors of the attacks </a:t>
            </a:r>
          </a:p>
          <a:p>
            <a:pPr marL="800100" lvl="2" indent="-342900">
              <a:lnSpc>
                <a:spcPct val="130000"/>
              </a:lnSpc>
              <a:spcBef>
                <a:spcPts val="0"/>
              </a:spcBef>
              <a:buClr>
                <a:schemeClr val="bg2"/>
              </a:buClr>
              <a:buFont typeface="Arial Narrow" panose="020B0606020202030204" pitchFamily="34" charset="0"/>
              <a:buChar char="−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data collection: standardized questionnaires with mental health specific tools &amp; scales</a:t>
            </a:r>
          </a:p>
          <a:p>
            <a:pPr marL="800100" lvl="2" indent="-342900">
              <a:lnSpc>
                <a:spcPct val="130000"/>
              </a:lnSpc>
              <a:spcBef>
                <a:spcPts val="0"/>
              </a:spcBef>
              <a:buClr>
                <a:schemeClr val="bg2"/>
              </a:buClr>
              <a:buFont typeface="Arial Narrow" panose="020B0606020202030204" pitchFamily="34" charset="0"/>
              <a:buChar char="−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face to face (Charlie Hebdo) or web based (November 2015) questionnaires</a:t>
            </a:r>
          </a:p>
          <a:p>
            <a:pPr marL="800100" lvl="2" indent="-342900">
              <a:lnSpc>
                <a:spcPct val="130000"/>
              </a:lnSpc>
              <a:spcBef>
                <a:spcPts val="0"/>
              </a:spcBef>
              <a:buClr>
                <a:schemeClr val="bg2"/>
              </a:buClr>
              <a:buFont typeface="Arial Narrow" panose="020B0606020202030204" pitchFamily="34" charset="0"/>
              <a:buChar char="−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close collaboration with ministries of health, interior, justice, NGOs</a:t>
            </a:r>
            <a:endParaRPr lang="en-US" sz="2400" b="1" dirty="0">
              <a:solidFill>
                <a:schemeClr val="accent6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marL="285750" lvl="1">
              <a:lnSpc>
                <a:spcPct val="130000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Char char="•"/>
              <a:defRPr/>
            </a:pPr>
            <a:endParaRPr lang="en-US" sz="2400" b="1" dirty="0">
              <a:solidFill>
                <a:schemeClr val="accent6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982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5188" y="188640"/>
            <a:ext cx="957084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fr-FR" sz="2800" dirty="0">
                <a:solidFill>
                  <a:srgbClr val="0000FF"/>
                </a:solidFill>
              </a:rPr>
              <a:t>Post traumatic stress disorders (PSTD) after terrorist attacks, a preventable consequence</a:t>
            </a:r>
            <a:br>
              <a:rPr lang="en-US" altLang="fr-FR" sz="2800" dirty="0">
                <a:solidFill>
                  <a:srgbClr val="0000FF"/>
                </a:solidFill>
              </a:rPr>
            </a:br>
            <a:endParaRPr lang="en-US" altLang="fr-FR" sz="2800" dirty="0">
              <a:solidFill>
                <a:srgbClr val="0000FF"/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46956" y="1124744"/>
            <a:ext cx="9894264" cy="280831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PTSD:</a:t>
            </a:r>
          </a:p>
          <a:p>
            <a:pPr lvl="1">
              <a:lnSpc>
                <a:spcPct val="130000"/>
              </a:lnSpc>
              <a:spcBef>
                <a:spcPts val="0"/>
              </a:spcBef>
              <a:buClr>
                <a:srgbClr val="FF0000"/>
              </a:buClr>
              <a:buFont typeface="Arial Narrow" panose="020B0606020202030204" pitchFamily="34" charset="0"/>
              <a:buChar char="–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10-40% of those exposed; i</a:t>
            </a: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</a:rPr>
              <a:t>ncrease over time after a stressful </a:t>
            </a: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intentional event </a:t>
            </a:r>
            <a:endParaRPr lang="en-US" sz="2000" b="1" dirty="0">
              <a:solidFill>
                <a:schemeClr val="accent6"/>
              </a:solidFill>
              <a:latin typeface="Arial Narrow" pitchFamily="34" charset="0"/>
            </a:endParaRPr>
          </a:p>
          <a:p>
            <a:pPr marL="800100" lvl="2" indent="-342900">
              <a:lnSpc>
                <a:spcPct val="130000"/>
              </a:lnSpc>
              <a:spcBef>
                <a:spcPts val="0"/>
              </a:spcBef>
              <a:buClr>
                <a:srgbClr val="FF0000"/>
              </a:buClr>
              <a:buFont typeface="Arial Narrow" panose="020B0606020202030204" pitchFamily="34" charset="0"/>
              <a:buChar char="–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severe burden on  life and health of those exposed</a:t>
            </a:r>
          </a:p>
          <a:p>
            <a:pPr marL="800100" lvl="2" indent="-342900">
              <a:lnSpc>
                <a:spcPct val="130000"/>
              </a:lnSpc>
              <a:spcBef>
                <a:spcPts val="0"/>
              </a:spcBef>
              <a:buClr>
                <a:srgbClr val="FF0000"/>
              </a:buClr>
              <a:buFont typeface="Arial Narrow" panose="020B0606020202030204" pitchFamily="34" charset="0"/>
              <a:buChar char="–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effective interventions to reduce the occurrence of PTSD</a:t>
            </a:r>
          </a:p>
          <a:p>
            <a:pPr marL="285750" lvl="1">
              <a:lnSpc>
                <a:spcPct val="130000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Not much available knowledge on PTSD after terrorist attacks</a:t>
            </a:r>
          </a:p>
          <a:p>
            <a:pPr marL="800100" lvl="2" indent="-342900">
              <a:lnSpc>
                <a:spcPct val="130000"/>
              </a:lnSpc>
              <a:spcBef>
                <a:spcPts val="0"/>
              </a:spcBef>
              <a:buClr>
                <a:schemeClr val="bg2"/>
              </a:buClr>
              <a:buFont typeface="Arial Narrow" panose="020B0606020202030204" pitchFamily="34" charset="0"/>
              <a:buChar char="−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prevalence of PTSD by type of exposure</a:t>
            </a:r>
          </a:p>
          <a:p>
            <a:pPr marL="800100" lvl="2" indent="-342900">
              <a:lnSpc>
                <a:spcPct val="130000"/>
              </a:lnSpc>
              <a:spcBef>
                <a:spcPts val="0"/>
              </a:spcBef>
              <a:buClr>
                <a:schemeClr val="bg2"/>
              </a:buClr>
              <a:buFont typeface="Arial Narrow" panose="020B0606020202030204" pitchFamily="34" charset="0"/>
              <a:buChar char="−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risk factors and preventive effect of early intervention</a:t>
            </a:r>
          </a:p>
          <a:p>
            <a:pPr marL="514350" lvl="1" indent="-457200">
              <a:lnSpc>
                <a:spcPct val="130000"/>
              </a:lnSpc>
              <a:spcBef>
                <a:spcPts val="0"/>
              </a:spcBef>
              <a:buClr>
                <a:schemeClr val="bg2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Survey on PTSD 6 months after the attack </a:t>
            </a:r>
          </a:p>
          <a:p>
            <a:pPr marL="800100" lvl="2" indent="-342900">
              <a:lnSpc>
                <a:spcPct val="130000"/>
              </a:lnSpc>
              <a:spcBef>
                <a:spcPts val="0"/>
              </a:spcBef>
              <a:buClr>
                <a:schemeClr val="bg2"/>
              </a:buClr>
              <a:buFont typeface="Arial Narrow" panose="020B0606020202030204" pitchFamily="34" charset="0"/>
              <a:buChar char="−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population of those exposed to attacks: victims, families &amp; beavered, those present on the scene, rescuers, security forces and neighbors of the attacks </a:t>
            </a:r>
          </a:p>
          <a:p>
            <a:pPr marL="800100" lvl="2" indent="-342900">
              <a:lnSpc>
                <a:spcPct val="130000"/>
              </a:lnSpc>
              <a:spcBef>
                <a:spcPts val="0"/>
              </a:spcBef>
              <a:buClr>
                <a:schemeClr val="bg2"/>
              </a:buClr>
              <a:buFont typeface="Arial Narrow" panose="020B0606020202030204" pitchFamily="34" charset="0"/>
              <a:buChar char="−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data collection: standardized questionnaires with mental health specific tools &amp; scales</a:t>
            </a:r>
          </a:p>
          <a:p>
            <a:pPr marL="800100" lvl="2" indent="-342900">
              <a:lnSpc>
                <a:spcPct val="130000"/>
              </a:lnSpc>
              <a:spcBef>
                <a:spcPts val="0"/>
              </a:spcBef>
              <a:buClr>
                <a:schemeClr val="bg2"/>
              </a:buClr>
              <a:buFont typeface="Arial Narrow" panose="020B0606020202030204" pitchFamily="34" charset="0"/>
              <a:buChar char="−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face to face (Charlie Hebdo) or web based (November 2015) questionnaires</a:t>
            </a:r>
          </a:p>
          <a:p>
            <a:pPr marL="800100" lvl="2" indent="-342900">
              <a:lnSpc>
                <a:spcPct val="130000"/>
              </a:lnSpc>
              <a:spcBef>
                <a:spcPts val="0"/>
              </a:spcBef>
              <a:buClr>
                <a:schemeClr val="bg2"/>
              </a:buClr>
              <a:buFont typeface="Arial Narrow" panose="020B0606020202030204" pitchFamily="34" charset="0"/>
              <a:buChar char="−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close collaboration with ministries of health, interior, justice, NGOs</a:t>
            </a:r>
            <a:endParaRPr lang="en-US" sz="2400" b="1" dirty="0">
              <a:solidFill>
                <a:schemeClr val="accent6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marL="285750" lvl="1">
              <a:lnSpc>
                <a:spcPct val="130000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Char char="•"/>
              <a:defRPr/>
            </a:pPr>
            <a:endParaRPr lang="en-US" sz="2400" b="1" dirty="0">
              <a:solidFill>
                <a:schemeClr val="accent6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91172" y="1844824"/>
            <a:ext cx="5976664" cy="36724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1958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2980" y="188640"/>
            <a:ext cx="9258300" cy="1143000"/>
          </a:xfrm>
        </p:spPr>
        <p:txBody>
          <a:bodyPr/>
          <a:lstStyle/>
          <a:p>
            <a:pPr algn="ctr"/>
            <a:r>
              <a:rPr lang="en-US">
                <a:solidFill>
                  <a:srgbClr val="0000FF"/>
                </a:solidFill>
              </a:rPr>
              <a:t>Main results and implications</a:t>
            </a:r>
          </a:p>
        </p:txBody>
      </p:sp>
      <p:sp>
        <p:nvSpPr>
          <p:cNvPr id="5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390972" y="1196752"/>
            <a:ext cx="9389926" cy="4752528"/>
          </a:xfrm>
        </p:spPr>
        <p:txBody>
          <a:bodyPr/>
          <a:lstStyle/>
          <a:p>
            <a:pPr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2"/>
                </a:solidFill>
                <a:latin typeface="Arial Narrow"/>
              </a:rPr>
              <a:t>Exposed civilian population </a:t>
            </a:r>
          </a:p>
          <a:p>
            <a:pPr lvl="1">
              <a:buClr>
                <a:srgbClr val="FF0000"/>
              </a:buClr>
              <a:buFont typeface="Arial Narrow" panose="020B0606020202030204" pitchFamily="34" charset="0"/>
              <a:buChar char="−"/>
            </a:pPr>
            <a:r>
              <a:rPr lang="en-US" sz="1800" b="1" dirty="0">
                <a:solidFill>
                  <a:schemeClr val="accent2"/>
                </a:solidFill>
                <a:latin typeface="Arial Narrow"/>
              </a:rPr>
              <a:t>p</a:t>
            </a:r>
            <a:r>
              <a:rPr lang="en-US" sz="1800" b="1" kern="0" cap="none" dirty="0">
                <a:solidFill>
                  <a:schemeClr val="accent2"/>
                </a:solidFill>
                <a:latin typeface="Arial Narrow"/>
              </a:rPr>
              <a:t>revalence of PTSD 18% , </a:t>
            </a:r>
            <a:r>
              <a:rPr lang="en-US" sz="1800" b="1" dirty="0">
                <a:solidFill>
                  <a:schemeClr val="accent2"/>
                </a:solidFill>
                <a:latin typeface="Arial Narrow"/>
              </a:rPr>
              <a:t>de</a:t>
            </a:r>
            <a:r>
              <a:rPr lang="en-US" sz="1800" b="1" kern="0" cap="none" dirty="0">
                <a:solidFill>
                  <a:schemeClr val="accent2"/>
                </a:solidFill>
                <a:latin typeface="Arial Narrow"/>
              </a:rPr>
              <a:t>pression 20%, anxiety 30% </a:t>
            </a:r>
            <a:endParaRPr lang="en-US" sz="1800" b="1" dirty="0">
              <a:solidFill>
                <a:schemeClr val="accent2"/>
              </a:solidFill>
              <a:latin typeface="Arial Narrow"/>
            </a:endParaRPr>
          </a:p>
          <a:p>
            <a:pPr lvl="1">
              <a:buClr>
                <a:srgbClr val="FF0000"/>
              </a:buClr>
              <a:buFont typeface="Arial Narrow" panose="020B0606020202030204" pitchFamily="34" charset="0"/>
              <a:buChar char="−"/>
            </a:pPr>
            <a:r>
              <a:rPr lang="en-US" sz="1800" b="1" dirty="0">
                <a:solidFill>
                  <a:schemeClr val="accent2"/>
                </a:solidFill>
                <a:latin typeface="Arial Narrow"/>
              </a:rPr>
              <a:t>p</a:t>
            </a:r>
            <a:r>
              <a:rPr lang="en-US" sz="1800" b="1" kern="0" cap="none" dirty="0">
                <a:solidFill>
                  <a:schemeClr val="accent2"/>
                </a:solidFill>
                <a:latin typeface="Arial Narrow"/>
              </a:rPr>
              <a:t>revalence increases with the level of exposure</a:t>
            </a:r>
          </a:p>
          <a:p>
            <a:pPr lvl="1">
              <a:buClr>
                <a:srgbClr val="FF0000"/>
              </a:buClr>
              <a:buFont typeface="Arial Narrow" panose="020B0606020202030204" pitchFamily="34" charset="0"/>
              <a:buChar char="−"/>
            </a:pPr>
            <a:r>
              <a:rPr lang="en-US" sz="1800" b="1" kern="0" cap="none" dirty="0">
                <a:solidFill>
                  <a:schemeClr val="accent2"/>
                </a:solidFill>
                <a:latin typeface="Arial Narrow"/>
              </a:rPr>
              <a:t>1/3 of exposed unable to work after the event</a:t>
            </a:r>
            <a:r>
              <a:rPr lang="en-US" sz="1800" b="1" dirty="0">
                <a:solidFill>
                  <a:schemeClr val="accent2"/>
                </a:solidFill>
                <a:latin typeface="Arial Narrow"/>
              </a:rPr>
              <a:t>; </a:t>
            </a:r>
            <a:r>
              <a:rPr lang="en-US" sz="1800" b="1" kern="0" cap="none" dirty="0">
                <a:solidFill>
                  <a:schemeClr val="accent2"/>
                </a:solidFill>
                <a:latin typeface="Arial Narrow"/>
              </a:rPr>
              <a:t>6% still on sick leave six month after</a:t>
            </a:r>
          </a:p>
          <a:p>
            <a:pPr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2"/>
                </a:solidFill>
                <a:latin typeface="Arial Narrow"/>
              </a:rPr>
              <a:t>Rescue and security forces: much less impact (</a:t>
            </a:r>
            <a:r>
              <a:rPr lang="en-US" sz="2400" b="1" kern="0" cap="none" dirty="0">
                <a:solidFill>
                  <a:schemeClr val="accent2"/>
                </a:solidFill>
                <a:latin typeface="Arial Narrow"/>
              </a:rPr>
              <a:t>PTSD 3%; anxiety 14%)</a:t>
            </a:r>
          </a:p>
          <a:p>
            <a:pPr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b="1" kern="0" cap="none" dirty="0">
                <a:solidFill>
                  <a:schemeClr val="accent2"/>
                </a:solidFill>
                <a:latin typeface="Arial Narrow"/>
              </a:rPr>
              <a:t>Risk factors for depressive disorders at 6 months</a:t>
            </a:r>
          </a:p>
          <a:p>
            <a:pPr lvl="1">
              <a:buClr>
                <a:srgbClr val="FF0000"/>
              </a:buClr>
              <a:buFont typeface="Arial Narrow" panose="020B0606020202030204" pitchFamily="34" charset="0"/>
              <a:buChar char="−"/>
            </a:pPr>
            <a:r>
              <a:rPr lang="en-US" sz="1800" b="1" dirty="0">
                <a:solidFill>
                  <a:schemeClr val="accent2"/>
                </a:solidFill>
                <a:latin typeface="Arial Narrow"/>
              </a:rPr>
              <a:t>being female</a:t>
            </a:r>
          </a:p>
          <a:p>
            <a:pPr lvl="1">
              <a:buClr>
                <a:srgbClr val="FF0000"/>
              </a:buClr>
              <a:buFont typeface="Arial Narrow" panose="020B0606020202030204" pitchFamily="34" charset="0"/>
              <a:buChar char="−"/>
            </a:pPr>
            <a:r>
              <a:rPr lang="en-US" sz="1800" b="1" dirty="0">
                <a:solidFill>
                  <a:schemeClr val="accent2"/>
                </a:solidFill>
                <a:latin typeface="Arial Narrow"/>
              </a:rPr>
              <a:t>l</a:t>
            </a:r>
            <a:r>
              <a:rPr lang="en-US" sz="1800" b="1" kern="0" cap="none" dirty="0">
                <a:solidFill>
                  <a:schemeClr val="accent2"/>
                </a:solidFill>
                <a:latin typeface="Arial Narrow"/>
              </a:rPr>
              <a:t>ower socio-professional status,</a:t>
            </a:r>
          </a:p>
          <a:p>
            <a:pPr lvl="1">
              <a:buClr>
                <a:srgbClr val="FF0000"/>
              </a:buClr>
              <a:buFont typeface="Arial Narrow" panose="020B0606020202030204" pitchFamily="34" charset="0"/>
              <a:buChar char="−"/>
            </a:pPr>
            <a:r>
              <a:rPr lang="en-US" sz="1800" b="1" dirty="0">
                <a:solidFill>
                  <a:schemeClr val="accent2"/>
                </a:solidFill>
                <a:latin typeface="Arial Narrow"/>
              </a:rPr>
              <a:t>e</a:t>
            </a:r>
            <a:r>
              <a:rPr lang="en-US" sz="1800" b="1" kern="0" cap="none" dirty="0">
                <a:solidFill>
                  <a:schemeClr val="accent2"/>
                </a:solidFill>
                <a:latin typeface="Arial Narrow"/>
              </a:rPr>
              <a:t>conomic impact of the attack on the business in which the exposed person worked</a:t>
            </a:r>
          </a:p>
          <a:p>
            <a:pPr lvl="1">
              <a:buClr>
                <a:srgbClr val="FF0000"/>
              </a:buClr>
              <a:buFont typeface="Arial Narrow" panose="020B0606020202030204" pitchFamily="34" charset="0"/>
              <a:buChar char="−"/>
            </a:pPr>
            <a:r>
              <a:rPr lang="en-US" sz="1800" b="1" dirty="0">
                <a:solidFill>
                  <a:schemeClr val="accent2"/>
                </a:solidFill>
                <a:latin typeface="Arial Narrow"/>
              </a:rPr>
              <a:t>l</a:t>
            </a:r>
            <a:r>
              <a:rPr lang="en-US" sz="1800" b="1" kern="0" cap="none" dirty="0">
                <a:solidFill>
                  <a:schemeClr val="accent2"/>
                </a:solidFill>
                <a:latin typeface="Arial Narrow"/>
              </a:rPr>
              <a:t>ack of early care by </a:t>
            </a:r>
            <a:r>
              <a:rPr lang="en-US" sz="1800" b="1" dirty="0">
                <a:solidFill>
                  <a:schemeClr val="accent2"/>
                </a:solidFill>
                <a:latin typeface="Arial Narrow"/>
              </a:rPr>
              <a:t>psycho-medical </a:t>
            </a:r>
            <a:r>
              <a:rPr lang="en-US" sz="1800" b="1" kern="0" cap="none" dirty="0">
                <a:solidFill>
                  <a:schemeClr val="accent2"/>
                </a:solidFill>
                <a:latin typeface="Arial Narrow"/>
              </a:rPr>
              <a:t>emergency services.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b="1" kern="0" cap="none" dirty="0">
                <a:solidFill>
                  <a:schemeClr val="accent2"/>
                </a:solidFill>
                <a:latin typeface="Arial Narrow"/>
              </a:rPr>
              <a:t>Stress the importance of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2"/>
                </a:solidFill>
                <a:latin typeface="Arial Narrow"/>
              </a:rPr>
              <a:t>early detection and  psycho-medical care, and follow-up (for any exposed, including rescuers)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2"/>
                </a:solidFill>
                <a:latin typeface="Arial Narrow"/>
              </a:rPr>
              <a:t>t</a:t>
            </a:r>
            <a:r>
              <a:rPr lang="en-US" sz="1800" b="1" kern="0" cap="none" dirty="0">
                <a:solidFill>
                  <a:schemeClr val="accent2"/>
                </a:solidFill>
                <a:latin typeface="Arial Narrow"/>
              </a:rPr>
              <a:t>raining of mental health professionals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2"/>
                </a:solidFill>
                <a:latin typeface="Arial Narrow"/>
              </a:rPr>
              <a:t>systematize training and care within rescuers organization </a:t>
            </a:r>
            <a:r>
              <a:rPr lang="en-US" sz="1800" b="1" kern="0" cap="none" dirty="0">
                <a:solidFill>
                  <a:schemeClr val="accent2"/>
                </a:solidFill>
                <a:latin typeface="Arial Narrow"/>
              </a:rPr>
              <a:t> 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800" b="1" kern="0" dirty="0">
              <a:solidFill>
                <a:schemeClr val="accent2"/>
              </a:solidFill>
              <a:latin typeface="Arial Narrow"/>
            </a:endParaRP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800" b="1" kern="0" cap="none" dirty="0">
              <a:solidFill>
                <a:schemeClr val="accent2"/>
              </a:solidFill>
              <a:latin typeface="Arial Narrow"/>
            </a:endParaRPr>
          </a:p>
          <a:p>
            <a:pPr marL="285750" lvl="1" indent="-285750" algn="just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800" b="1" kern="0" dirty="0">
              <a:solidFill>
                <a:schemeClr val="accent2"/>
              </a:solidFill>
              <a:latin typeface="Arial Narrow"/>
            </a:endParaRPr>
          </a:p>
          <a:p>
            <a:pPr algn="just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1" kern="0" cap="none" dirty="0">
                <a:solidFill>
                  <a:schemeClr val="accent2"/>
                </a:solidFill>
                <a:latin typeface="Arial Narrow"/>
              </a:rPr>
              <a:t> 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36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721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7071" y="116632"/>
            <a:ext cx="957084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fr-FR" sz="3200" dirty="0">
                <a:solidFill>
                  <a:srgbClr val="0000FF"/>
                </a:solidFill>
              </a:rPr>
              <a:t>Assess consequences on mental health at the population level</a:t>
            </a:r>
            <a:br>
              <a:rPr lang="en-US" altLang="fr-FR" sz="3200" dirty="0">
                <a:solidFill>
                  <a:srgbClr val="0000FF"/>
                </a:solidFill>
              </a:rPr>
            </a:br>
            <a:endParaRPr lang="en-US" altLang="fr-FR" sz="3200" dirty="0">
              <a:solidFill>
                <a:srgbClr val="0000FF"/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89796" y="1268760"/>
            <a:ext cx="9894264" cy="280831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Internet based panel survey 6 months after the November 13, 2015 attacks 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N </a:t>
            </a:r>
            <a:r>
              <a:rPr lang="en-US" sz="2400" b="1" u="sng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~</a:t>
            </a: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 2 000;  &gt;15 years;  quota method; over sampling of Paris (n=760) 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Specially designed questionnaire to collect data on: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rgbClr val="FF0000"/>
              </a:buClr>
              <a:buFont typeface="Arial Narrow" panose="020B0606020202030204" pitchFamily="34" charset="0"/>
              <a:buChar char="−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demography, impact on life (work leave, drug, doctor visits, psycho-social support…)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rgbClr val="FF0000"/>
              </a:buClr>
              <a:buFont typeface="Arial Narrow" panose="020B0606020202030204" pitchFamily="34" charset="0"/>
              <a:buChar char="−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exposure to attacks, media (TV/internet…) &amp; social media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rgbClr val="FF0000"/>
              </a:buClr>
              <a:buFont typeface="Arial Narrow" panose="020B0606020202030204" pitchFamily="34" charset="0"/>
              <a:buChar char="−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psycho-social impact : DSM5 PTSD checklist (PCL-5), coping strategies, stress, anxiety…</a:t>
            </a: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Results: PCL-5 score remained rather high 6 months after the attack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PCL-5 score increases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rgbClr val="FF0000"/>
              </a:buClr>
              <a:buFont typeface="Arial Narrow" panose="020B0606020202030204" pitchFamily="34" charset="0"/>
              <a:buChar char="−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with time spent on TV &amp; internet the day of attack and the following 2 days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rgbClr val="FF0000"/>
              </a:buClr>
              <a:buFont typeface="Arial Narrow" panose="020B0606020202030204" pitchFamily="34" charset="0"/>
              <a:buChar char="−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with time spent on social media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rgbClr val="FF0000"/>
              </a:buClr>
              <a:buFont typeface="Arial Narrow" panose="020B0606020202030204" pitchFamily="34" charset="0"/>
              <a:buChar char="−"/>
              <a:defRPr/>
            </a:pPr>
            <a:r>
              <a:rPr lang="en-US" sz="20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only for those not exposed to the attacks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400" b="1" dirty="0">
                <a:solidFill>
                  <a:schemeClr val="accent6"/>
                </a:solidFill>
                <a:latin typeface="Arial Narrow" pitchFamily="34" charset="0"/>
                <a:cs typeface="Arial" panose="020B0604020202020204" pitchFamily="34" charset="0"/>
              </a:rPr>
              <a:t>Similar results in studies done in other countries after similar events  </a:t>
            </a:r>
          </a:p>
        </p:txBody>
      </p:sp>
    </p:spTree>
    <p:extLst>
      <p:ext uri="{BB962C8B-B14F-4D97-AF65-F5344CB8AC3E}">
        <p14:creationId xmlns:p14="http://schemas.microsoft.com/office/powerpoint/2010/main" val="4039967771"/>
      </p:ext>
    </p:extLst>
  </p:cSld>
  <p:clrMapOvr>
    <a:masterClrMapping/>
  </p:clrMapOvr>
</p:sld>
</file>

<file path=ppt/theme/theme1.xml><?xml version="1.0" encoding="utf-8"?>
<a:theme xmlns:a="http://schemas.openxmlformats.org/drawingml/2006/main" name="VI master2007">
  <a:themeElements>
    <a:clrScheme name="">
      <a:dk1>
        <a:srgbClr val="072B61"/>
      </a:dk1>
      <a:lt1>
        <a:srgbClr val="FFFFFF"/>
      </a:lt1>
      <a:dk2>
        <a:srgbClr val="072B61"/>
      </a:dk2>
      <a:lt2>
        <a:srgbClr val="F20017"/>
      </a:lt2>
      <a:accent1>
        <a:srgbClr val="000000"/>
      </a:accent1>
      <a:accent2>
        <a:srgbClr val="000000"/>
      </a:accent2>
      <a:accent3>
        <a:srgbClr val="FFFFFF"/>
      </a:accent3>
      <a:accent4>
        <a:srgbClr val="052352"/>
      </a:accent4>
      <a:accent5>
        <a:srgbClr val="AAAAAA"/>
      </a:accent5>
      <a:accent6>
        <a:srgbClr val="000000"/>
      </a:accent6>
      <a:hlink>
        <a:srgbClr val="072B61"/>
      </a:hlink>
      <a:folHlink>
        <a:srgbClr val="072B61"/>
      </a:folHlink>
    </a:clrScheme>
    <a:fontScheme name="VI master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I master20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 master20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 master20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 master20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 master20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 master20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 master20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 master20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 master20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 master20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 master20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 master20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 master2007 13">
        <a:dk1>
          <a:srgbClr val="8A5EFF"/>
        </a:dk1>
        <a:lt1>
          <a:srgbClr val="FFFFFF"/>
        </a:lt1>
        <a:dk2>
          <a:srgbClr val="8A5EFF"/>
        </a:dk2>
        <a:lt2>
          <a:srgbClr val="40FFEE"/>
        </a:lt2>
        <a:accent1>
          <a:srgbClr val="40595C"/>
        </a:accent1>
        <a:accent2>
          <a:srgbClr val="40595C"/>
        </a:accent2>
        <a:accent3>
          <a:srgbClr val="C4B6FF"/>
        </a:accent3>
        <a:accent4>
          <a:srgbClr val="DADADA"/>
        </a:accent4>
        <a:accent5>
          <a:srgbClr val="AFB5B5"/>
        </a:accent5>
        <a:accent6>
          <a:srgbClr val="395053"/>
        </a:accent6>
        <a:hlink>
          <a:srgbClr val="40FFEE"/>
        </a:hlink>
        <a:folHlink>
          <a:srgbClr val="40FFE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 master2007 14">
        <a:dk1>
          <a:srgbClr val="631CFF"/>
        </a:dk1>
        <a:lt1>
          <a:srgbClr val="FFFFFF"/>
        </a:lt1>
        <a:dk2>
          <a:srgbClr val="631CFF"/>
        </a:dk2>
        <a:lt2>
          <a:srgbClr val="00CDE6"/>
        </a:lt2>
        <a:accent1>
          <a:srgbClr val="000000"/>
        </a:accent1>
        <a:accent2>
          <a:srgbClr val="000000"/>
        </a:accent2>
        <a:accent3>
          <a:srgbClr val="B7ABFF"/>
        </a:accent3>
        <a:accent4>
          <a:srgbClr val="DADADA"/>
        </a:accent4>
        <a:accent5>
          <a:srgbClr val="AAAAAA"/>
        </a:accent5>
        <a:accent6>
          <a:srgbClr val="000000"/>
        </a:accent6>
        <a:hlink>
          <a:srgbClr val="00CDE6"/>
        </a:hlink>
        <a:folHlink>
          <a:srgbClr val="00CDE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 master2007 15">
        <a:dk1>
          <a:srgbClr val="631CFF"/>
        </a:dk1>
        <a:lt1>
          <a:srgbClr val="FFFFFF"/>
        </a:lt1>
        <a:dk2>
          <a:srgbClr val="00CDE6"/>
        </a:dk2>
        <a:lt2>
          <a:srgbClr val="631CFF"/>
        </a:lt2>
        <a:accent1>
          <a:srgbClr val="000000"/>
        </a:accent1>
        <a:accent2>
          <a:srgbClr val="000000"/>
        </a:accent2>
        <a:accent3>
          <a:srgbClr val="FFFFFF"/>
        </a:accent3>
        <a:accent4>
          <a:srgbClr val="5316DA"/>
        </a:accent4>
        <a:accent5>
          <a:srgbClr val="AAAAAA"/>
        </a:accent5>
        <a:accent6>
          <a:srgbClr val="000000"/>
        </a:accent6>
        <a:hlink>
          <a:srgbClr val="00CDE6"/>
        </a:hlink>
        <a:folHlink>
          <a:srgbClr val="00CD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A8104CAE4F334595D87723EFCC3302" ma:contentTypeVersion="9" ma:contentTypeDescription="Create a new document." ma:contentTypeScope="" ma:versionID="e4881339d71772933586515feb4a21e9">
  <xsd:schema xmlns:xsd="http://www.w3.org/2001/XMLSchema" xmlns:xs="http://www.w3.org/2001/XMLSchema" xmlns:p="http://schemas.microsoft.com/office/2006/metadata/properties" xmlns:ns2="74549803-6a6b-484e-a289-70d76010b226" targetNamespace="http://schemas.microsoft.com/office/2006/metadata/properties" ma:root="true" ma:fieldsID="b70dc38b8d5f1076ffcf3e89f94941b5" ns2:_="">
    <xsd:import namespace="74549803-6a6b-484e-a289-70d76010b2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549803-6a6b-484e-a289-70d76010b2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8A3C3E-5028-41E8-B5BA-B6C5F30E61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C29BCCF-D3F6-4ABB-B500-650DFB46A6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549803-6a6b-484e-a289-70d76010b2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EF815E-E380-4696-B87F-7E87CF7ED4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E:\Master Astagneau Epidémio PED\VI master2007.ppt</Template>
  <TotalTime>13566</TotalTime>
  <Words>935</Words>
  <Application>Microsoft Macintosh PowerPoint</Application>
  <PresentationFormat>35mm Slides</PresentationFormat>
  <Paragraphs>106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Narrow</vt:lpstr>
      <vt:lpstr>Times</vt:lpstr>
      <vt:lpstr>Wingdings</vt:lpstr>
      <vt:lpstr>VI master2007</vt:lpstr>
      <vt:lpstr>“Responding to terrorist attacks: the role &amp; experience of the French National Agency of Public Health”</vt:lpstr>
      <vt:lpstr>PowerPoint Presentation</vt:lpstr>
      <vt:lpstr>Three area of activities undertaken at Santé Publique France</vt:lpstr>
      <vt:lpstr>Contribution to the emergency response Mobilization of the French health reserve corps</vt:lpstr>
      <vt:lpstr>Mobilize syndromic surveillance  Assess the immediate population mental health impact</vt:lpstr>
      <vt:lpstr>Post traumatic stress disorders (PSTD) after terrorist attacks, a preventable consequence </vt:lpstr>
      <vt:lpstr>Post traumatic stress disorders (PSTD) after terrorist attacks, a preventable consequence </vt:lpstr>
      <vt:lpstr>Main results and implications</vt:lpstr>
      <vt:lpstr>Assess consequences on mental health at the population level </vt:lpstr>
      <vt:lpstr>Conclusions</vt:lpstr>
      <vt:lpstr>Acknowledgements</vt:lpstr>
    </vt:vector>
  </TitlesOfParts>
  <Company>InVS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Mise en place et évaluation d'un système d'alerte sanitaire</dc:title>
  <dc:creator>InVS</dc:creator>
  <cp:lastModifiedBy>Zoonekyndt-Ballart, Amandine</cp:lastModifiedBy>
  <cp:revision>429</cp:revision>
  <cp:lastPrinted>2014-10-27T11:34:22Z</cp:lastPrinted>
  <dcterms:created xsi:type="dcterms:W3CDTF">2004-10-15T10:22:33Z</dcterms:created>
  <dcterms:modified xsi:type="dcterms:W3CDTF">2024-03-04T16:37:09Z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0x010100CFA8104CAE4F334595D87723EFCC3302</vt:lpwstr>
  </property>
  <property fmtid="{D5CDD505-2E9C-101B-9397-08002B2CF9AE}" pid="3" name="Order">
    <vt:r8>3485200</vt:r8>
  </property>
</Properties>
</file>