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bin" ContentType="application/vnd.openxmlformats-officedocument.oleObject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4068" r:id="rId2"/>
    <p:sldMasterId id="2147484116" r:id="rId3"/>
  </p:sldMasterIdLst>
  <p:notesMasterIdLst>
    <p:notesMasterId r:id="rId17"/>
  </p:notesMasterIdLst>
  <p:handoutMasterIdLst>
    <p:handoutMasterId r:id="rId18"/>
  </p:handoutMasterIdLst>
  <p:sldIdLst>
    <p:sldId id="1305" r:id="rId4"/>
    <p:sldId id="1301" r:id="rId5"/>
    <p:sldId id="1296" r:id="rId6"/>
    <p:sldId id="1298" r:id="rId7"/>
    <p:sldId id="1303" r:id="rId8"/>
    <p:sldId id="1281" r:id="rId9"/>
    <p:sldId id="1311" r:id="rId10"/>
    <p:sldId id="1308" r:id="rId11"/>
    <p:sldId id="1307" r:id="rId12"/>
    <p:sldId id="1306" r:id="rId13"/>
    <p:sldId id="1309" r:id="rId14"/>
    <p:sldId id="1310" r:id="rId15"/>
    <p:sldId id="1288" r:id="rId16"/>
  </p:sldIdLst>
  <p:sldSz cx="12192000" cy="6858000"/>
  <p:notesSz cx="7315200" cy="9601200"/>
  <p:custDataLst>
    <p:tags r:id="rId1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4" userDrawn="1">
          <p15:clr>
            <a:srgbClr val="A4A3A4"/>
          </p15:clr>
        </p15:guide>
        <p15:guide id="2" orient="horz" pos="1021" userDrawn="1">
          <p15:clr>
            <a:srgbClr val="A4A3A4"/>
          </p15:clr>
        </p15:guide>
        <p15:guide id="3" orient="horz" pos="4005" userDrawn="1">
          <p15:clr>
            <a:srgbClr val="A4A3A4"/>
          </p15:clr>
        </p15:guide>
        <p15:guide id="4" orient="horz" pos="531" userDrawn="1">
          <p15:clr>
            <a:srgbClr val="A4A3A4"/>
          </p15:clr>
        </p15:guide>
        <p15:guide id="5" orient="horz" pos="1244" userDrawn="1">
          <p15:clr>
            <a:srgbClr val="A4A3A4"/>
          </p15:clr>
        </p15:guide>
        <p15:guide id="6" pos="3840" userDrawn="1">
          <p15:clr>
            <a:srgbClr val="A4A3A4"/>
          </p15:clr>
        </p15:guide>
        <p15:guide id="7" pos="307" userDrawn="1">
          <p15:clr>
            <a:srgbClr val="A4A3A4"/>
          </p15:clr>
        </p15:guide>
        <p15:guide id="8" pos="7373" userDrawn="1">
          <p15:clr>
            <a:srgbClr val="A4A3A4"/>
          </p15:clr>
        </p15:guide>
        <p15:guide id="9" pos="3765" userDrawn="1">
          <p15:clr>
            <a:srgbClr val="A4A3A4"/>
          </p15:clr>
        </p15:guide>
        <p15:guide id="10" pos="3915" userDrawn="1">
          <p15:clr>
            <a:srgbClr val="A4A3A4"/>
          </p15:clr>
        </p15:guide>
        <p15:guide id="11" pos="52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 userDrawn="1">
          <p15:clr>
            <a:srgbClr val="A4A3A4"/>
          </p15:clr>
        </p15:guide>
        <p15:guide id="2" pos="2304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el guercio, Kim" initials="KD" lastIdx="23" clrIdx="0">
    <p:extLst/>
  </p:cmAuthor>
  <p:cmAuthor id="2" name="Raghunathan, Pratima (CDC/CGH/OD)" initials="RP(" lastIdx="63" clrIdx="1">
    <p:extLst/>
  </p:cmAuthor>
  <p:cmAuthor id="3" name="Blau, Dianna M. (CDC/OID/NCEZID)" initials="BDM(" lastIdx="7" clrIdx="2">
    <p:extLst/>
  </p:cmAuthor>
  <p:cmAuthor id="4" name="Breiman, Robert F" initials="BRF" lastIdx="6" clrIdx="3">
    <p:extLst/>
  </p:cmAuthor>
  <p:cmAuthor id="5" name="Derni, Ryan" initials="RD" lastIdx="4" clrIdx="4">
    <p:extLst/>
  </p:cmAuthor>
  <p:cmAuthor id="6" name="Burks, Roger O." initials="BRO" lastIdx="3" clrIdx="5">
    <p:extLst/>
  </p:cmAuthor>
  <p:cmAuthor id="7" name="Conway, Keriann" initials="CK" lastIdx="5" clrIdx="6">
    <p:extLst/>
  </p:cmAuthor>
  <p:cmAuthor id="8" name="Salzberg, Navit TR" initials="SNT" lastIdx="4" clrIdx="7">
    <p:extLst/>
  </p:cmAuthor>
  <p:cmAuthor id="9" name="Navit Salzberg" initials="NS" lastIdx="1" clrIdx="8">
    <p:extLst/>
  </p:cmAuthor>
  <p:cmAuthor id="10" name="Navit Salzberg" initials="NS [2]" lastIdx="1" clrIdx="9">
    <p:extLst/>
  </p:cmAuthor>
  <p:cmAuthor id="11" name="Navit Salzberg" initials="NS [3]" lastIdx="1" clrIdx="10">
    <p:extLst/>
  </p:cmAuthor>
  <p:cmAuthor id="12" name="Navit Salzberg" initials="NS [4]" lastIdx="1" clrIdx="11">
    <p:extLst/>
  </p:cmAuthor>
  <p:cmAuthor id="13" name="Goldman, Jon" initials="JG" lastIdx="5" clrIdx="12">
    <p:extLst/>
  </p:cmAuthor>
  <p:cmAuthor id="14" name="Sivalogan, Kasthuri" initials="SK [2]" lastIdx="1" clrIdx="1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D9FC9"/>
    <a:srgbClr val="900071"/>
    <a:srgbClr val="97D700"/>
    <a:srgbClr val="C00000"/>
    <a:srgbClr val="006666"/>
    <a:srgbClr val="009999"/>
    <a:srgbClr val="008080"/>
    <a:srgbClr val="3C8A2E"/>
    <a:srgbClr val="33CCCC"/>
    <a:srgbClr val="EAC8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9768" autoAdjust="0"/>
    <p:restoredTop sz="77342" autoAdjust="0"/>
  </p:normalViewPr>
  <p:slideViewPr>
    <p:cSldViewPr snapToGrid="0" showGuides="1">
      <p:cViewPr varScale="1">
        <p:scale>
          <a:sx n="65" d="100"/>
          <a:sy n="65" d="100"/>
        </p:scale>
        <p:origin x="216" y="440"/>
      </p:cViewPr>
      <p:guideLst>
        <p:guide orient="horz" pos="244"/>
        <p:guide orient="horz" pos="1021"/>
        <p:guide orient="horz" pos="4005"/>
        <p:guide orient="horz" pos="531"/>
        <p:guide orient="horz" pos="1244"/>
        <p:guide pos="3840"/>
        <p:guide pos="307"/>
        <p:guide pos="7373"/>
        <p:guide pos="3765"/>
        <p:guide pos="3915"/>
        <p:guide pos="527"/>
      </p:guideLst>
    </p:cSldViewPr>
  </p:slideViewPr>
  <p:outlineViewPr>
    <p:cViewPr>
      <p:scale>
        <a:sx n="33" d="100"/>
        <a:sy n="33" d="100"/>
      </p:scale>
      <p:origin x="0" y="-8443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howGuides="1">
      <p:cViewPr varScale="1">
        <p:scale>
          <a:sx n="87" d="100"/>
          <a:sy n="87" d="100"/>
        </p:scale>
        <p:origin x="2946" y="96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20" Type="http://schemas.openxmlformats.org/officeDocument/2006/relationships/commentAuthors" Target="commentAuthors.xml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24" Type="http://schemas.openxmlformats.org/officeDocument/2006/relationships/tableStyles" Target="tableStyles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notesMaster" Target="notesMasters/notesMaster1.xml"/><Relationship Id="rId18" Type="http://schemas.openxmlformats.org/officeDocument/2006/relationships/handoutMaster" Target="handoutMasters/handoutMaster1.xml"/><Relationship Id="rId19" Type="http://schemas.openxmlformats.org/officeDocument/2006/relationships/tags" Target="tags/tag1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5147D48-F747-488D-811E-E5DA7FBB01ED}" type="doc">
      <dgm:prSet loTypeId="urn:microsoft.com/office/officeart/2005/8/layout/radial5" loCatId="cycle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BCF75EA5-95F8-4D3E-858F-4CD826D4404E}">
      <dgm:prSet phldrT="[Texto]"/>
      <dgm:spPr>
        <a:solidFill>
          <a:schemeClr val="accent1">
            <a:lumMod val="90000"/>
          </a:schemeClr>
        </a:solidFill>
      </dgm:spPr>
      <dgm:t>
        <a:bodyPr/>
        <a:lstStyle/>
        <a:p>
          <a:r>
            <a:rPr lang="pt-PT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NHO</a:t>
          </a:r>
          <a:endParaRPr lang="en-US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4B2F5FD-E70B-412C-A124-616FAAEE3616}" type="parTrans" cxnId="{20324E5F-2CD0-4E62-B75C-94F5139E0DBD}">
      <dgm:prSet/>
      <dgm:spPr/>
      <dgm:t>
        <a:bodyPr/>
        <a:lstStyle/>
        <a:p>
          <a:endParaRPr lang="en-US"/>
        </a:p>
      </dgm:t>
    </dgm:pt>
    <dgm:pt modelId="{A324F8FC-4599-4872-9855-898821F97089}" type="sibTrans" cxnId="{20324E5F-2CD0-4E62-B75C-94F5139E0DBD}">
      <dgm:prSet/>
      <dgm:spPr/>
      <dgm:t>
        <a:bodyPr/>
        <a:lstStyle/>
        <a:p>
          <a:endParaRPr lang="en-US"/>
        </a:p>
      </dgm:t>
    </dgm:pt>
    <dgm:pt modelId="{0F6089EB-2869-4FA6-8C31-C8BCB62ABCE6}">
      <dgm:prSet phldrT="[Texto]"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pt-PT" sz="2000" b="1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Government</a:t>
          </a:r>
          <a:endParaRPr lang="en-US" sz="20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395D7D7-CD2C-4FC9-80D4-644E837DA4EE}" type="parTrans" cxnId="{9CE39813-9CE3-4C62-ACC6-60AF252A3D70}">
      <dgm:prSet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endParaRPr lang="en-US"/>
        </a:p>
      </dgm:t>
    </dgm:pt>
    <dgm:pt modelId="{D1DDFBEF-6CA7-4EC9-97EF-6B9228FD03C4}" type="sibTrans" cxnId="{9CE39813-9CE3-4C62-ACC6-60AF252A3D70}">
      <dgm:prSet/>
      <dgm:spPr/>
      <dgm:t>
        <a:bodyPr/>
        <a:lstStyle/>
        <a:p>
          <a:endParaRPr lang="en-US"/>
        </a:p>
      </dgm:t>
    </dgm:pt>
    <dgm:pt modelId="{156FA6D5-1E85-47F7-8473-EF57209288D2}">
      <dgm:prSet phldrT="[Texto]"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pt-PT" sz="2200" b="1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NGO’s</a:t>
          </a:r>
          <a:endParaRPr lang="en-US" sz="22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BDA4B74-0691-4635-93B4-B86D238182E1}" type="parTrans" cxnId="{9D651B42-7E42-41CC-BAAC-870670ACBB13}">
      <dgm:prSet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endParaRPr lang="en-US"/>
        </a:p>
      </dgm:t>
    </dgm:pt>
    <dgm:pt modelId="{E6274558-D84A-4812-99BE-8B3A6E863170}" type="sibTrans" cxnId="{9D651B42-7E42-41CC-BAAC-870670ACBB13}">
      <dgm:prSet/>
      <dgm:spPr/>
      <dgm:t>
        <a:bodyPr/>
        <a:lstStyle/>
        <a:p>
          <a:endParaRPr lang="en-US"/>
        </a:p>
      </dgm:t>
    </dgm:pt>
    <dgm:pt modelId="{22DFEFC9-AAB0-4A55-913B-FEE3E346EFDA}">
      <dgm:prSet phldrT="[Texto]"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pt-PT" sz="22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Civil </a:t>
          </a:r>
          <a:r>
            <a:rPr lang="pt-PT" sz="2200" b="1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Society</a:t>
          </a:r>
          <a:endParaRPr lang="en-US" sz="22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93759AD-1539-4462-B27C-44767D31F836}" type="parTrans" cxnId="{46D6D53C-A19B-4449-B42D-6555E1E17B5E}">
      <dgm:prSet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endParaRPr lang="en-US"/>
        </a:p>
      </dgm:t>
    </dgm:pt>
    <dgm:pt modelId="{8BEF3C94-74D9-4E36-BE98-CC52FCE3D718}" type="sibTrans" cxnId="{46D6D53C-A19B-4449-B42D-6555E1E17B5E}">
      <dgm:prSet/>
      <dgm:spPr/>
      <dgm:t>
        <a:bodyPr/>
        <a:lstStyle/>
        <a:p>
          <a:endParaRPr lang="en-US"/>
        </a:p>
      </dgm:t>
    </dgm:pt>
    <dgm:pt modelId="{74C4A806-952A-4FA9-BD76-AAC9D47A06E3}">
      <dgm:prSet phldrT="[Texto]"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pt-PT" sz="2200" b="1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Universities</a:t>
          </a:r>
          <a:endParaRPr lang="en-US" sz="22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2D69972-7CCD-4D8D-9436-B3395738B992}" type="parTrans" cxnId="{A9C9D212-4A99-4A80-9FB9-64C0878EB230}">
      <dgm:prSet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endParaRPr lang="en-US"/>
        </a:p>
      </dgm:t>
    </dgm:pt>
    <dgm:pt modelId="{D396EBB4-B94B-4016-917F-7466F8865092}" type="sibTrans" cxnId="{A9C9D212-4A99-4A80-9FB9-64C0878EB230}">
      <dgm:prSet/>
      <dgm:spPr/>
      <dgm:t>
        <a:bodyPr/>
        <a:lstStyle/>
        <a:p>
          <a:endParaRPr lang="en-US"/>
        </a:p>
      </dgm:t>
    </dgm:pt>
    <dgm:pt modelId="{F7394765-6D1E-4869-87B2-9769238E31B2}">
      <dgm:prSet phldrT="[Texto]"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pt-PT" sz="22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Research </a:t>
          </a:r>
          <a:r>
            <a:rPr lang="pt-PT" sz="2200" b="1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Institutions</a:t>
          </a:r>
          <a:endParaRPr lang="en-US" sz="22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F9AF721-B9C5-47AA-A320-7EA7AF89B298}" type="parTrans" cxnId="{78CBD9F8-252C-41F6-A941-4B8C69FBED5F}">
      <dgm:prSet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endParaRPr lang="en-US"/>
        </a:p>
      </dgm:t>
    </dgm:pt>
    <dgm:pt modelId="{C8B633D1-7002-4163-B21C-584356628165}" type="sibTrans" cxnId="{78CBD9F8-252C-41F6-A941-4B8C69FBED5F}">
      <dgm:prSet/>
      <dgm:spPr/>
      <dgm:t>
        <a:bodyPr/>
        <a:lstStyle/>
        <a:p>
          <a:endParaRPr lang="en-US"/>
        </a:p>
      </dgm:t>
    </dgm:pt>
    <dgm:pt modelId="{A7EACB86-2AA2-4F46-AE9D-D42484EC412F}" type="pres">
      <dgm:prSet presAssocID="{95147D48-F747-488D-811E-E5DA7FBB01ED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CDA5313-4C8B-41D9-9050-4E9B279BCB79}" type="pres">
      <dgm:prSet presAssocID="{BCF75EA5-95F8-4D3E-858F-4CD826D4404E}" presName="centerShape" presStyleLbl="node0" presStyleIdx="0" presStyleCnt="1" custScaleX="198693" custScaleY="115560"/>
      <dgm:spPr/>
      <dgm:t>
        <a:bodyPr/>
        <a:lstStyle/>
        <a:p>
          <a:endParaRPr lang="en-US"/>
        </a:p>
      </dgm:t>
    </dgm:pt>
    <dgm:pt modelId="{2FB1EDAD-3774-48C7-BE5F-827822A750AD}" type="pres">
      <dgm:prSet presAssocID="{F395D7D7-CD2C-4FC9-80D4-644E837DA4EE}" presName="parTrans" presStyleLbl="sibTrans2D1" presStyleIdx="0" presStyleCnt="5" custAng="10643767" custScaleX="179857"/>
      <dgm:spPr/>
      <dgm:t>
        <a:bodyPr/>
        <a:lstStyle/>
        <a:p>
          <a:endParaRPr lang="en-US"/>
        </a:p>
      </dgm:t>
    </dgm:pt>
    <dgm:pt modelId="{4BAE5EF0-D52D-4812-A9C9-15232914DD19}" type="pres">
      <dgm:prSet presAssocID="{F395D7D7-CD2C-4FC9-80D4-644E837DA4EE}" presName="connectorText" presStyleLbl="sibTrans2D1" presStyleIdx="0" presStyleCnt="5"/>
      <dgm:spPr/>
      <dgm:t>
        <a:bodyPr/>
        <a:lstStyle/>
        <a:p>
          <a:endParaRPr lang="en-US"/>
        </a:p>
      </dgm:t>
    </dgm:pt>
    <dgm:pt modelId="{206F4815-A317-4D5F-A0A9-97DB820A6E40}" type="pres">
      <dgm:prSet presAssocID="{0F6089EB-2869-4FA6-8C31-C8BCB62ABCE6}" presName="node" presStyleLbl="node1" presStyleIdx="0" presStyleCnt="5" custScaleX="157144" custScaleY="89288" custRadScaleRad="100287" custRadScaleInc="723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E71B2D7-5217-4F0B-BDB1-C6C2DB9D7AE9}" type="pres">
      <dgm:prSet presAssocID="{AF9AF721-B9C5-47AA-A320-7EA7AF89B298}" presName="parTrans" presStyleLbl="sibTrans2D1" presStyleIdx="1" presStyleCnt="5" custAng="10272895" custScaleX="189965"/>
      <dgm:spPr/>
      <dgm:t>
        <a:bodyPr/>
        <a:lstStyle/>
        <a:p>
          <a:endParaRPr lang="en-US"/>
        </a:p>
      </dgm:t>
    </dgm:pt>
    <dgm:pt modelId="{A8BA30E2-4961-4343-BF14-ED33FB3C8954}" type="pres">
      <dgm:prSet presAssocID="{AF9AF721-B9C5-47AA-A320-7EA7AF89B298}" presName="connectorText" presStyleLbl="sibTrans2D1" presStyleIdx="1" presStyleCnt="5"/>
      <dgm:spPr/>
      <dgm:t>
        <a:bodyPr/>
        <a:lstStyle/>
        <a:p>
          <a:endParaRPr lang="en-US"/>
        </a:p>
      </dgm:t>
    </dgm:pt>
    <dgm:pt modelId="{A9A81D50-6376-47CD-A8E2-4C0F77D9552E}" type="pres">
      <dgm:prSet presAssocID="{F7394765-6D1E-4869-87B2-9769238E31B2}" presName="node" presStyleLbl="node1" presStyleIdx="1" presStyleCnt="5" custScaleX="185233" custRadScaleRad="158646" custRadScaleInc="-280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F440FFA-3544-4192-951F-7BFFC666C7C6}" type="pres">
      <dgm:prSet presAssocID="{EBDA4B74-0691-4635-93B4-B86D238182E1}" presName="parTrans" presStyleLbl="sibTrans2D1" presStyleIdx="2" presStyleCnt="5" custAng="11005698" custScaleX="213147" custLinFactNeighborY="-8390"/>
      <dgm:spPr/>
      <dgm:t>
        <a:bodyPr/>
        <a:lstStyle/>
        <a:p>
          <a:endParaRPr lang="en-US"/>
        </a:p>
      </dgm:t>
    </dgm:pt>
    <dgm:pt modelId="{589EF2E1-BB14-480C-8F54-3334569A4EB2}" type="pres">
      <dgm:prSet presAssocID="{EBDA4B74-0691-4635-93B4-B86D238182E1}" presName="connectorText" presStyleLbl="sibTrans2D1" presStyleIdx="2" presStyleCnt="5"/>
      <dgm:spPr/>
      <dgm:t>
        <a:bodyPr/>
        <a:lstStyle/>
        <a:p>
          <a:endParaRPr lang="en-US"/>
        </a:p>
      </dgm:t>
    </dgm:pt>
    <dgm:pt modelId="{1907B428-CB15-4B76-92B3-A2D168AFC30C}" type="pres">
      <dgm:prSet presAssocID="{156FA6D5-1E85-47F7-8473-EF57209288D2}" presName="node" presStyleLbl="node1" presStyleIdx="2" presStyleCnt="5" custScaleX="131417" custScaleY="82140" custRadScaleRad="125237" custRadScaleInc="-3251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41BE6D7-CC39-4847-B846-02C6AB58AAD6}" type="pres">
      <dgm:prSet presAssocID="{F93759AD-1539-4462-B27C-44767D31F836}" presName="parTrans" presStyleLbl="sibTrans2D1" presStyleIdx="3" presStyleCnt="5" custAng="11008513" custScaleX="225924"/>
      <dgm:spPr/>
      <dgm:t>
        <a:bodyPr/>
        <a:lstStyle/>
        <a:p>
          <a:endParaRPr lang="en-US"/>
        </a:p>
      </dgm:t>
    </dgm:pt>
    <dgm:pt modelId="{DD138435-0C3A-4D79-B086-1DE2325B11E6}" type="pres">
      <dgm:prSet presAssocID="{F93759AD-1539-4462-B27C-44767D31F836}" presName="connectorText" presStyleLbl="sibTrans2D1" presStyleIdx="3" presStyleCnt="5"/>
      <dgm:spPr/>
      <dgm:t>
        <a:bodyPr/>
        <a:lstStyle/>
        <a:p>
          <a:endParaRPr lang="en-US"/>
        </a:p>
      </dgm:t>
    </dgm:pt>
    <dgm:pt modelId="{3386FE96-B2F6-4E96-96B1-F6440DB9D7AF}" type="pres">
      <dgm:prSet presAssocID="{22DFEFC9-AAB0-4A55-913B-FEE3E346EFDA}" presName="node" presStyleLbl="node1" presStyleIdx="3" presStyleCnt="5" custScaleX="131661" custScaleY="92859" custRadScaleRad="126719" custRadScaleInc="3095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E66DB6B-FAF0-416F-9D81-522F058EEAF3}" type="pres">
      <dgm:prSet presAssocID="{D2D69972-7CCD-4D8D-9436-B3395738B992}" presName="parTrans" presStyleLbl="sibTrans2D1" presStyleIdx="4" presStyleCnt="5" custAng="11002935" custScaleX="186450"/>
      <dgm:spPr/>
      <dgm:t>
        <a:bodyPr/>
        <a:lstStyle/>
        <a:p>
          <a:endParaRPr lang="en-US"/>
        </a:p>
      </dgm:t>
    </dgm:pt>
    <dgm:pt modelId="{D95A5DBD-73C7-46A3-AEAF-B109744D0B74}" type="pres">
      <dgm:prSet presAssocID="{D2D69972-7CCD-4D8D-9436-B3395738B992}" presName="connectorText" presStyleLbl="sibTrans2D1" presStyleIdx="4" presStyleCnt="5"/>
      <dgm:spPr/>
      <dgm:t>
        <a:bodyPr/>
        <a:lstStyle/>
        <a:p>
          <a:endParaRPr lang="en-US"/>
        </a:p>
      </dgm:t>
    </dgm:pt>
    <dgm:pt modelId="{15D6CA1F-92C8-455F-A9EB-6C61F118DC00}" type="pres">
      <dgm:prSet presAssocID="{74C4A806-952A-4FA9-BD76-AAC9D47A06E3}" presName="node" presStyleLbl="node1" presStyleIdx="4" presStyleCnt="5" custScaleX="172396" custRadScaleRad="156217" custRadScaleInc="1482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DE8D977-5B83-1544-9C66-BB7569E7B384}" type="presOf" srcId="{156FA6D5-1E85-47F7-8473-EF57209288D2}" destId="{1907B428-CB15-4B76-92B3-A2D168AFC30C}" srcOrd="0" destOrd="0" presId="urn:microsoft.com/office/officeart/2005/8/layout/radial5"/>
    <dgm:cxn modelId="{95B37979-E8BA-4D49-819A-A2CC150E722A}" type="presOf" srcId="{F395D7D7-CD2C-4FC9-80D4-644E837DA4EE}" destId="{4BAE5EF0-D52D-4812-A9C9-15232914DD19}" srcOrd="1" destOrd="0" presId="urn:microsoft.com/office/officeart/2005/8/layout/radial5"/>
    <dgm:cxn modelId="{877A0CBF-2028-5E4D-95B6-5809E4436240}" type="presOf" srcId="{95147D48-F747-488D-811E-E5DA7FBB01ED}" destId="{A7EACB86-2AA2-4F46-AE9D-D42484EC412F}" srcOrd="0" destOrd="0" presId="urn:microsoft.com/office/officeart/2005/8/layout/radial5"/>
    <dgm:cxn modelId="{D9E3F54C-9CFD-1742-88A3-EABD880AEAF3}" type="presOf" srcId="{EBDA4B74-0691-4635-93B4-B86D238182E1}" destId="{DF440FFA-3544-4192-951F-7BFFC666C7C6}" srcOrd="0" destOrd="0" presId="urn:microsoft.com/office/officeart/2005/8/layout/radial5"/>
    <dgm:cxn modelId="{78CBD9F8-252C-41F6-A941-4B8C69FBED5F}" srcId="{BCF75EA5-95F8-4D3E-858F-4CD826D4404E}" destId="{F7394765-6D1E-4869-87B2-9769238E31B2}" srcOrd="1" destOrd="0" parTransId="{AF9AF721-B9C5-47AA-A320-7EA7AF89B298}" sibTransId="{C8B633D1-7002-4163-B21C-584356628165}"/>
    <dgm:cxn modelId="{B644C2CE-6A8F-454C-8845-52C8C200E42C}" type="presOf" srcId="{F7394765-6D1E-4869-87B2-9769238E31B2}" destId="{A9A81D50-6376-47CD-A8E2-4C0F77D9552E}" srcOrd="0" destOrd="0" presId="urn:microsoft.com/office/officeart/2005/8/layout/radial5"/>
    <dgm:cxn modelId="{20324E5F-2CD0-4E62-B75C-94F5139E0DBD}" srcId="{95147D48-F747-488D-811E-E5DA7FBB01ED}" destId="{BCF75EA5-95F8-4D3E-858F-4CD826D4404E}" srcOrd="0" destOrd="0" parTransId="{44B2F5FD-E70B-412C-A124-616FAAEE3616}" sibTransId="{A324F8FC-4599-4872-9855-898821F97089}"/>
    <dgm:cxn modelId="{7D474485-ECA7-A442-B7A0-EA68A875719A}" type="presOf" srcId="{0F6089EB-2869-4FA6-8C31-C8BCB62ABCE6}" destId="{206F4815-A317-4D5F-A0A9-97DB820A6E40}" srcOrd="0" destOrd="0" presId="urn:microsoft.com/office/officeart/2005/8/layout/radial5"/>
    <dgm:cxn modelId="{0AB38447-630D-5C4E-8981-096BBB51B890}" type="presOf" srcId="{D2D69972-7CCD-4D8D-9436-B3395738B992}" destId="{4E66DB6B-FAF0-416F-9D81-522F058EEAF3}" srcOrd="0" destOrd="0" presId="urn:microsoft.com/office/officeart/2005/8/layout/radial5"/>
    <dgm:cxn modelId="{46D6D53C-A19B-4449-B42D-6555E1E17B5E}" srcId="{BCF75EA5-95F8-4D3E-858F-4CD826D4404E}" destId="{22DFEFC9-AAB0-4A55-913B-FEE3E346EFDA}" srcOrd="3" destOrd="0" parTransId="{F93759AD-1539-4462-B27C-44767D31F836}" sibTransId="{8BEF3C94-74D9-4E36-BE98-CC52FCE3D718}"/>
    <dgm:cxn modelId="{EA5C9104-4F93-684E-9BC2-137EC3107DDD}" type="presOf" srcId="{22DFEFC9-AAB0-4A55-913B-FEE3E346EFDA}" destId="{3386FE96-B2F6-4E96-96B1-F6440DB9D7AF}" srcOrd="0" destOrd="0" presId="urn:microsoft.com/office/officeart/2005/8/layout/radial5"/>
    <dgm:cxn modelId="{D5A24533-44C7-104C-ADF2-14DE72635BA4}" type="presOf" srcId="{EBDA4B74-0691-4635-93B4-B86D238182E1}" destId="{589EF2E1-BB14-480C-8F54-3334569A4EB2}" srcOrd="1" destOrd="0" presId="urn:microsoft.com/office/officeart/2005/8/layout/radial5"/>
    <dgm:cxn modelId="{0EFA4703-9787-9845-96C3-0FB9C4F07977}" type="presOf" srcId="{F93759AD-1539-4462-B27C-44767D31F836}" destId="{DD138435-0C3A-4D79-B086-1DE2325B11E6}" srcOrd="1" destOrd="0" presId="urn:microsoft.com/office/officeart/2005/8/layout/radial5"/>
    <dgm:cxn modelId="{5F7895A6-0FC0-8644-AA06-EB646D791A7F}" type="presOf" srcId="{F93759AD-1539-4462-B27C-44767D31F836}" destId="{E41BE6D7-CC39-4847-B846-02C6AB58AAD6}" srcOrd="0" destOrd="0" presId="urn:microsoft.com/office/officeart/2005/8/layout/radial5"/>
    <dgm:cxn modelId="{8D318BC6-493C-D742-A96D-973BC8FFB10F}" type="presOf" srcId="{AF9AF721-B9C5-47AA-A320-7EA7AF89B298}" destId="{7E71B2D7-5217-4F0B-BDB1-C6C2DB9D7AE9}" srcOrd="0" destOrd="0" presId="urn:microsoft.com/office/officeart/2005/8/layout/radial5"/>
    <dgm:cxn modelId="{9D651B42-7E42-41CC-BAAC-870670ACBB13}" srcId="{BCF75EA5-95F8-4D3E-858F-4CD826D4404E}" destId="{156FA6D5-1E85-47F7-8473-EF57209288D2}" srcOrd="2" destOrd="0" parTransId="{EBDA4B74-0691-4635-93B4-B86D238182E1}" sibTransId="{E6274558-D84A-4812-99BE-8B3A6E863170}"/>
    <dgm:cxn modelId="{9CE39813-9CE3-4C62-ACC6-60AF252A3D70}" srcId="{BCF75EA5-95F8-4D3E-858F-4CD826D4404E}" destId="{0F6089EB-2869-4FA6-8C31-C8BCB62ABCE6}" srcOrd="0" destOrd="0" parTransId="{F395D7D7-CD2C-4FC9-80D4-644E837DA4EE}" sibTransId="{D1DDFBEF-6CA7-4EC9-97EF-6B9228FD03C4}"/>
    <dgm:cxn modelId="{41F4C1D1-AD63-1E4B-8AE5-481924108C01}" type="presOf" srcId="{D2D69972-7CCD-4D8D-9436-B3395738B992}" destId="{D95A5DBD-73C7-46A3-AEAF-B109744D0B74}" srcOrd="1" destOrd="0" presId="urn:microsoft.com/office/officeart/2005/8/layout/radial5"/>
    <dgm:cxn modelId="{1872DD72-4A06-7245-AB84-C6B1B34B1B2F}" type="presOf" srcId="{F395D7D7-CD2C-4FC9-80D4-644E837DA4EE}" destId="{2FB1EDAD-3774-48C7-BE5F-827822A750AD}" srcOrd="0" destOrd="0" presId="urn:microsoft.com/office/officeart/2005/8/layout/radial5"/>
    <dgm:cxn modelId="{32AAF3B9-9BF7-4A43-83B2-10590F557377}" type="presOf" srcId="{74C4A806-952A-4FA9-BD76-AAC9D47A06E3}" destId="{15D6CA1F-92C8-455F-A9EB-6C61F118DC00}" srcOrd="0" destOrd="0" presId="urn:microsoft.com/office/officeart/2005/8/layout/radial5"/>
    <dgm:cxn modelId="{125EB853-0F62-6643-9821-FBE9D3683284}" type="presOf" srcId="{BCF75EA5-95F8-4D3E-858F-4CD826D4404E}" destId="{FCDA5313-4C8B-41D9-9050-4E9B279BCB79}" srcOrd="0" destOrd="0" presId="urn:microsoft.com/office/officeart/2005/8/layout/radial5"/>
    <dgm:cxn modelId="{D10C5978-CC75-D24D-8679-11B90D978595}" type="presOf" srcId="{AF9AF721-B9C5-47AA-A320-7EA7AF89B298}" destId="{A8BA30E2-4961-4343-BF14-ED33FB3C8954}" srcOrd="1" destOrd="0" presId="urn:microsoft.com/office/officeart/2005/8/layout/radial5"/>
    <dgm:cxn modelId="{A9C9D212-4A99-4A80-9FB9-64C0878EB230}" srcId="{BCF75EA5-95F8-4D3E-858F-4CD826D4404E}" destId="{74C4A806-952A-4FA9-BD76-AAC9D47A06E3}" srcOrd="4" destOrd="0" parTransId="{D2D69972-7CCD-4D8D-9436-B3395738B992}" sibTransId="{D396EBB4-B94B-4016-917F-7466F8865092}"/>
    <dgm:cxn modelId="{5F944DFA-F12A-9241-8A90-28D592039C0A}" type="presParOf" srcId="{A7EACB86-2AA2-4F46-AE9D-D42484EC412F}" destId="{FCDA5313-4C8B-41D9-9050-4E9B279BCB79}" srcOrd="0" destOrd="0" presId="urn:microsoft.com/office/officeart/2005/8/layout/radial5"/>
    <dgm:cxn modelId="{8FCFE07C-AD1D-1046-9EFD-0E8F60336ECB}" type="presParOf" srcId="{A7EACB86-2AA2-4F46-AE9D-D42484EC412F}" destId="{2FB1EDAD-3774-48C7-BE5F-827822A750AD}" srcOrd="1" destOrd="0" presId="urn:microsoft.com/office/officeart/2005/8/layout/radial5"/>
    <dgm:cxn modelId="{62EE38F4-76BB-8141-84D0-07136B0E77DE}" type="presParOf" srcId="{2FB1EDAD-3774-48C7-BE5F-827822A750AD}" destId="{4BAE5EF0-D52D-4812-A9C9-15232914DD19}" srcOrd="0" destOrd="0" presId="urn:microsoft.com/office/officeart/2005/8/layout/radial5"/>
    <dgm:cxn modelId="{A7E404AA-C379-9B41-BDC9-0E0CA2363CD3}" type="presParOf" srcId="{A7EACB86-2AA2-4F46-AE9D-D42484EC412F}" destId="{206F4815-A317-4D5F-A0A9-97DB820A6E40}" srcOrd="2" destOrd="0" presId="urn:microsoft.com/office/officeart/2005/8/layout/radial5"/>
    <dgm:cxn modelId="{D29DF2D1-C29B-2E4F-9CE9-2A5328D68D2D}" type="presParOf" srcId="{A7EACB86-2AA2-4F46-AE9D-D42484EC412F}" destId="{7E71B2D7-5217-4F0B-BDB1-C6C2DB9D7AE9}" srcOrd="3" destOrd="0" presId="urn:microsoft.com/office/officeart/2005/8/layout/radial5"/>
    <dgm:cxn modelId="{ABAE2F82-F028-C943-8B2E-156DFB633CC6}" type="presParOf" srcId="{7E71B2D7-5217-4F0B-BDB1-C6C2DB9D7AE9}" destId="{A8BA30E2-4961-4343-BF14-ED33FB3C8954}" srcOrd="0" destOrd="0" presId="urn:microsoft.com/office/officeart/2005/8/layout/radial5"/>
    <dgm:cxn modelId="{F7B4EAFF-91A2-A74B-A2BC-1108A573C527}" type="presParOf" srcId="{A7EACB86-2AA2-4F46-AE9D-D42484EC412F}" destId="{A9A81D50-6376-47CD-A8E2-4C0F77D9552E}" srcOrd="4" destOrd="0" presId="urn:microsoft.com/office/officeart/2005/8/layout/radial5"/>
    <dgm:cxn modelId="{B58B6523-CC9D-DF48-9196-C7FDD7714360}" type="presParOf" srcId="{A7EACB86-2AA2-4F46-AE9D-D42484EC412F}" destId="{DF440FFA-3544-4192-951F-7BFFC666C7C6}" srcOrd="5" destOrd="0" presId="urn:microsoft.com/office/officeart/2005/8/layout/radial5"/>
    <dgm:cxn modelId="{CA57B340-D08E-A44C-84DC-3829E7018772}" type="presParOf" srcId="{DF440FFA-3544-4192-951F-7BFFC666C7C6}" destId="{589EF2E1-BB14-480C-8F54-3334569A4EB2}" srcOrd="0" destOrd="0" presId="urn:microsoft.com/office/officeart/2005/8/layout/radial5"/>
    <dgm:cxn modelId="{1D3B32E1-882D-8A46-922E-A6B09BFCA1AB}" type="presParOf" srcId="{A7EACB86-2AA2-4F46-AE9D-D42484EC412F}" destId="{1907B428-CB15-4B76-92B3-A2D168AFC30C}" srcOrd="6" destOrd="0" presId="urn:microsoft.com/office/officeart/2005/8/layout/radial5"/>
    <dgm:cxn modelId="{AA838C4E-2455-054A-9B0B-B1307974C6CA}" type="presParOf" srcId="{A7EACB86-2AA2-4F46-AE9D-D42484EC412F}" destId="{E41BE6D7-CC39-4847-B846-02C6AB58AAD6}" srcOrd="7" destOrd="0" presId="urn:microsoft.com/office/officeart/2005/8/layout/radial5"/>
    <dgm:cxn modelId="{0DDD38A6-6907-3346-BB81-A2656549F36C}" type="presParOf" srcId="{E41BE6D7-CC39-4847-B846-02C6AB58AAD6}" destId="{DD138435-0C3A-4D79-B086-1DE2325B11E6}" srcOrd="0" destOrd="0" presId="urn:microsoft.com/office/officeart/2005/8/layout/radial5"/>
    <dgm:cxn modelId="{5875702D-B80B-8A40-8739-0E94EF17BFA1}" type="presParOf" srcId="{A7EACB86-2AA2-4F46-AE9D-D42484EC412F}" destId="{3386FE96-B2F6-4E96-96B1-F6440DB9D7AF}" srcOrd="8" destOrd="0" presId="urn:microsoft.com/office/officeart/2005/8/layout/radial5"/>
    <dgm:cxn modelId="{B4A3927C-F531-024F-A25C-582A5C8AC8BD}" type="presParOf" srcId="{A7EACB86-2AA2-4F46-AE9D-D42484EC412F}" destId="{4E66DB6B-FAF0-416F-9D81-522F058EEAF3}" srcOrd="9" destOrd="0" presId="urn:microsoft.com/office/officeart/2005/8/layout/radial5"/>
    <dgm:cxn modelId="{94D8DAF7-7E96-C649-AA14-18ED614EF8B5}" type="presParOf" srcId="{4E66DB6B-FAF0-416F-9D81-522F058EEAF3}" destId="{D95A5DBD-73C7-46A3-AEAF-B109744D0B74}" srcOrd="0" destOrd="0" presId="urn:microsoft.com/office/officeart/2005/8/layout/radial5"/>
    <dgm:cxn modelId="{E3BD31C4-DB06-A043-96FA-A97C48C6751F}" type="presParOf" srcId="{A7EACB86-2AA2-4F46-AE9D-D42484EC412F}" destId="{15D6CA1F-92C8-455F-A9EB-6C61F118DC00}" srcOrd="10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5147D48-F747-488D-811E-E5DA7FBB01ED}" type="doc">
      <dgm:prSet loTypeId="urn:microsoft.com/office/officeart/2005/8/layout/radial5" loCatId="cycle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BCF75EA5-95F8-4D3E-858F-4CD826D4404E}">
      <dgm:prSet phldrT="[Texto]"/>
      <dgm:spPr/>
      <dgm:t>
        <a:bodyPr/>
        <a:lstStyle/>
        <a:p>
          <a:r>
            <a:rPr lang="pt-PT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Mortality</a:t>
          </a:r>
          <a:r>
            <a:rPr lang="pt-PT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endParaRPr lang="en-US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4B2F5FD-E70B-412C-A124-616FAAEE3616}" type="parTrans" cxnId="{20324E5F-2CD0-4E62-B75C-94F5139E0DBD}">
      <dgm:prSet/>
      <dgm:spPr/>
      <dgm:t>
        <a:bodyPr/>
        <a:lstStyle/>
        <a:p>
          <a:endParaRPr lang="en-US"/>
        </a:p>
      </dgm:t>
    </dgm:pt>
    <dgm:pt modelId="{A324F8FC-4599-4872-9855-898821F97089}" type="sibTrans" cxnId="{20324E5F-2CD0-4E62-B75C-94F5139E0DBD}">
      <dgm:prSet/>
      <dgm:spPr/>
      <dgm:t>
        <a:bodyPr/>
        <a:lstStyle/>
        <a:p>
          <a:endParaRPr lang="en-US"/>
        </a:p>
      </dgm:t>
    </dgm:pt>
    <dgm:pt modelId="{0F6089EB-2869-4FA6-8C31-C8BCB62ABCE6}">
      <dgm:prSet phldrT="[Texto]" custT="1"/>
      <dgm:spPr/>
      <dgm:t>
        <a:bodyPr/>
        <a:lstStyle/>
        <a:p>
          <a:r>
            <a:rPr lang="pt-PT" sz="22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Hospital </a:t>
          </a:r>
          <a:r>
            <a:rPr lang="pt-PT" sz="2200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Deaths</a:t>
          </a:r>
          <a:endParaRPr lang="en-US" sz="22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395D7D7-CD2C-4FC9-80D4-644E837DA4EE}" type="parTrans" cxnId="{9CE39813-9CE3-4C62-ACC6-60AF252A3D70}">
      <dgm:prSet/>
      <dgm:spPr/>
      <dgm:t>
        <a:bodyPr/>
        <a:lstStyle/>
        <a:p>
          <a:endParaRPr lang="en-US"/>
        </a:p>
      </dgm:t>
    </dgm:pt>
    <dgm:pt modelId="{D1DDFBEF-6CA7-4EC9-97EF-6B9228FD03C4}" type="sibTrans" cxnId="{9CE39813-9CE3-4C62-ACC6-60AF252A3D70}">
      <dgm:prSet/>
      <dgm:spPr/>
      <dgm:t>
        <a:bodyPr/>
        <a:lstStyle/>
        <a:p>
          <a:endParaRPr lang="en-US"/>
        </a:p>
      </dgm:t>
    </dgm:pt>
    <dgm:pt modelId="{156FA6D5-1E85-47F7-8473-EF57209288D2}">
      <dgm:prSet phldrT="[Texto]" custT="1"/>
      <dgm:spPr/>
      <dgm:t>
        <a:bodyPr/>
        <a:lstStyle/>
        <a:p>
          <a:r>
            <a:rPr lang="en-US" sz="22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CRVS</a:t>
          </a:r>
          <a:endParaRPr lang="en-US" sz="22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BDA4B74-0691-4635-93B4-B86D238182E1}" type="parTrans" cxnId="{9D651B42-7E42-41CC-BAAC-870670ACBB13}">
      <dgm:prSet/>
      <dgm:spPr/>
      <dgm:t>
        <a:bodyPr/>
        <a:lstStyle/>
        <a:p>
          <a:endParaRPr lang="en-US"/>
        </a:p>
      </dgm:t>
    </dgm:pt>
    <dgm:pt modelId="{E6274558-D84A-4812-99BE-8B3A6E863170}" type="sibTrans" cxnId="{9D651B42-7E42-41CC-BAAC-870670ACBB13}">
      <dgm:prSet/>
      <dgm:spPr/>
      <dgm:t>
        <a:bodyPr/>
        <a:lstStyle/>
        <a:p>
          <a:endParaRPr lang="en-US"/>
        </a:p>
      </dgm:t>
    </dgm:pt>
    <dgm:pt modelId="{22DFEFC9-AAB0-4A55-913B-FEE3E346EFDA}">
      <dgm:prSet phldrT="[Texto]" custT="1"/>
      <dgm:spPr/>
      <dgm:t>
        <a:bodyPr/>
        <a:lstStyle/>
        <a:p>
          <a:r>
            <a:rPr lang="pt-PT" sz="22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Research</a:t>
          </a:r>
          <a:endParaRPr lang="en-US" sz="22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93759AD-1539-4462-B27C-44767D31F836}" type="parTrans" cxnId="{46D6D53C-A19B-4449-B42D-6555E1E17B5E}">
      <dgm:prSet/>
      <dgm:spPr/>
      <dgm:t>
        <a:bodyPr/>
        <a:lstStyle/>
        <a:p>
          <a:endParaRPr lang="en-US"/>
        </a:p>
      </dgm:t>
    </dgm:pt>
    <dgm:pt modelId="{8BEF3C94-74D9-4E36-BE98-CC52FCE3D718}" type="sibTrans" cxnId="{46D6D53C-A19B-4449-B42D-6555E1E17B5E}">
      <dgm:prSet/>
      <dgm:spPr/>
      <dgm:t>
        <a:bodyPr/>
        <a:lstStyle/>
        <a:p>
          <a:endParaRPr lang="en-US"/>
        </a:p>
      </dgm:t>
    </dgm:pt>
    <dgm:pt modelId="{74C4A806-952A-4FA9-BD76-AAC9D47A06E3}">
      <dgm:prSet phldrT="[Texto]" custT="1"/>
      <dgm:spPr/>
      <dgm:t>
        <a:bodyPr/>
        <a:lstStyle/>
        <a:p>
          <a:r>
            <a:rPr lang="pt-PT" sz="2200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Deaths</a:t>
          </a:r>
          <a:r>
            <a:rPr lang="pt-PT" sz="22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in </a:t>
          </a:r>
          <a:r>
            <a:rPr lang="pt-PT" sz="2200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the</a:t>
          </a:r>
          <a:r>
            <a:rPr lang="pt-PT" sz="22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pt-PT" sz="2200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Community</a:t>
          </a:r>
          <a:endParaRPr lang="en-US" sz="22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2D69972-7CCD-4D8D-9436-B3395738B992}" type="parTrans" cxnId="{A9C9D212-4A99-4A80-9FB9-64C0878EB230}">
      <dgm:prSet/>
      <dgm:spPr/>
      <dgm:t>
        <a:bodyPr/>
        <a:lstStyle/>
        <a:p>
          <a:endParaRPr lang="en-US"/>
        </a:p>
      </dgm:t>
    </dgm:pt>
    <dgm:pt modelId="{D396EBB4-B94B-4016-917F-7466F8865092}" type="sibTrans" cxnId="{A9C9D212-4A99-4A80-9FB9-64C0878EB230}">
      <dgm:prSet/>
      <dgm:spPr/>
      <dgm:t>
        <a:bodyPr/>
        <a:lstStyle/>
        <a:p>
          <a:endParaRPr lang="en-US"/>
        </a:p>
      </dgm:t>
    </dgm:pt>
    <dgm:pt modelId="{F7394765-6D1E-4869-87B2-9769238E31B2}">
      <dgm:prSet phldrT="[Texto]" custT="1"/>
      <dgm:spPr/>
      <dgm:t>
        <a:bodyPr/>
        <a:lstStyle/>
        <a:p>
          <a:r>
            <a:rPr lang="pt-PT" sz="2200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Surveys</a:t>
          </a:r>
          <a:r>
            <a:rPr lang="pt-PT" sz="22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pt-PT" sz="2200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and</a:t>
          </a:r>
          <a:r>
            <a:rPr lang="pt-PT" sz="22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pt-PT" sz="2200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Census</a:t>
          </a:r>
          <a:endParaRPr lang="en-US" sz="22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F9AF721-B9C5-47AA-A320-7EA7AF89B298}" type="parTrans" cxnId="{78CBD9F8-252C-41F6-A941-4B8C69FBED5F}">
      <dgm:prSet/>
      <dgm:spPr/>
      <dgm:t>
        <a:bodyPr/>
        <a:lstStyle/>
        <a:p>
          <a:endParaRPr lang="en-US"/>
        </a:p>
      </dgm:t>
    </dgm:pt>
    <dgm:pt modelId="{C8B633D1-7002-4163-B21C-584356628165}" type="sibTrans" cxnId="{78CBD9F8-252C-41F6-A941-4B8C69FBED5F}">
      <dgm:prSet/>
      <dgm:spPr/>
      <dgm:t>
        <a:bodyPr/>
        <a:lstStyle/>
        <a:p>
          <a:endParaRPr lang="en-US"/>
        </a:p>
      </dgm:t>
    </dgm:pt>
    <dgm:pt modelId="{A7EACB86-2AA2-4F46-AE9D-D42484EC412F}" type="pres">
      <dgm:prSet presAssocID="{95147D48-F747-488D-811E-E5DA7FBB01ED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CDA5313-4C8B-41D9-9050-4E9B279BCB79}" type="pres">
      <dgm:prSet presAssocID="{BCF75EA5-95F8-4D3E-858F-4CD826D4404E}" presName="centerShape" presStyleLbl="node0" presStyleIdx="0" presStyleCnt="1" custScaleX="198693" custScaleY="115560"/>
      <dgm:spPr/>
      <dgm:t>
        <a:bodyPr/>
        <a:lstStyle/>
        <a:p>
          <a:endParaRPr lang="en-US"/>
        </a:p>
      </dgm:t>
    </dgm:pt>
    <dgm:pt modelId="{2FB1EDAD-3774-48C7-BE5F-827822A750AD}" type="pres">
      <dgm:prSet presAssocID="{F395D7D7-CD2C-4FC9-80D4-644E837DA4EE}" presName="parTrans" presStyleLbl="sibTrans2D1" presStyleIdx="0" presStyleCnt="5" custAng="10643767" custScaleX="179857"/>
      <dgm:spPr/>
      <dgm:t>
        <a:bodyPr/>
        <a:lstStyle/>
        <a:p>
          <a:endParaRPr lang="en-US"/>
        </a:p>
      </dgm:t>
    </dgm:pt>
    <dgm:pt modelId="{4BAE5EF0-D52D-4812-A9C9-15232914DD19}" type="pres">
      <dgm:prSet presAssocID="{F395D7D7-CD2C-4FC9-80D4-644E837DA4EE}" presName="connectorText" presStyleLbl="sibTrans2D1" presStyleIdx="0" presStyleCnt="5"/>
      <dgm:spPr/>
      <dgm:t>
        <a:bodyPr/>
        <a:lstStyle/>
        <a:p>
          <a:endParaRPr lang="en-US"/>
        </a:p>
      </dgm:t>
    </dgm:pt>
    <dgm:pt modelId="{206F4815-A317-4D5F-A0A9-97DB820A6E40}" type="pres">
      <dgm:prSet presAssocID="{0F6089EB-2869-4FA6-8C31-C8BCB62ABCE6}" presName="node" presStyleLbl="node1" presStyleIdx="0" presStyleCnt="5" custScaleX="184991" custScaleY="89288" custRadScaleRad="100287" custRadScaleInc="723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E71B2D7-5217-4F0B-BDB1-C6C2DB9D7AE9}" type="pres">
      <dgm:prSet presAssocID="{AF9AF721-B9C5-47AA-A320-7EA7AF89B298}" presName="parTrans" presStyleLbl="sibTrans2D1" presStyleIdx="1" presStyleCnt="5" custAng="10272895" custScaleX="189965"/>
      <dgm:spPr/>
      <dgm:t>
        <a:bodyPr/>
        <a:lstStyle/>
        <a:p>
          <a:endParaRPr lang="en-US"/>
        </a:p>
      </dgm:t>
    </dgm:pt>
    <dgm:pt modelId="{A8BA30E2-4961-4343-BF14-ED33FB3C8954}" type="pres">
      <dgm:prSet presAssocID="{AF9AF721-B9C5-47AA-A320-7EA7AF89B298}" presName="connectorText" presStyleLbl="sibTrans2D1" presStyleIdx="1" presStyleCnt="5"/>
      <dgm:spPr/>
      <dgm:t>
        <a:bodyPr/>
        <a:lstStyle/>
        <a:p>
          <a:endParaRPr lang="en-US"/>
        </a:p>
      </dgm:t>
    </dgm:pt>
    <dgm:pt modelId="{A9A81D50-6376-47CD-A8E2-4C0F77D9552E}" type="pres">
      <dgm:prSet presAssocID="{F7394765-6D1E-4869-87B2-9769238E31B2}" presName="node" presStyleLbl="node1" presStyleIdx="1" presStyleCnt="5" custScaleX="185233" custRadScaleRad="158646" custRadScaleInc="-280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F440FFA-3544-4192-951F-7BFFC666C7C6}" type="pres">
      <dgm:prSet presAssocID="{EBDA4B74-0691-4635-93B4-B86D238182E1}" presName="parTrans" presStyleLbl="sibTrans2D1" presStyleIdx="2" presStyleCnt="5" custAng="11005698" custScaleX="213147" custLinFactNeighborY="-8390"/>
      <dgm:spPr/>
      <dgm:t>
        <a:bodyPr/>
        <a:lstStyle/>
        <a:p>
          <a:endParaRPr lang="en-US"/>
        </a:p>
      </dgm:t>
    </dgm:pt>
    <dgm:pt modelId="{589EF2E1-BB14-480C-8F54-3334569A4EB2}" type="pres">
      <dgm:prSet presAssocID="{EBDA4B74-0691-4635-93B4-B86D238182E1}" presName="connectorText" presStyleLbl="sibTrans2D1" presStyleIdx="2" presStyleCnt="5"/>
      <dgm:spPr/>
      <dgm:t>
        <a:bodyPr/>
        <a:lstStyle/>
        <a:p>
          <a:endParaRPr lang="en-US"/>
        </a:p>
      </dgm:t>
    </dgm:pt>
    <dgm:pt modelId="{1907B428-CB15-4B76-92B3-A2D168AFC30C}" type="pres">
      <dgm:prSet presAssocID="{156FA6D5-1E85-47F7-8473-EF57209288D2}" presName="node" presStyleLbl="node1" presStyleIdx="2" presStyleCnt="5" custScaleX="131417" custScaleY="82140" custRadScaleRad="125237" custRadScaleInc="-3251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41BE6D7-CC39-4847-B846-02C6AB58AAD6}" type="pres">
      <dgm:prSet presAssocID="{F93759AD-1539-4462-B27C-44767D31F836}" presName="parTrans" presStyleLbl="sibTrans2D1" presStyleIdx="3" presStyleCnt="5" custAng="11008513" custScaleX="225924"/>
      <dgm:spPr/>
      <dgm:t>
        <a:bodyPr/>
        <a:lstStyle/>
        <a:p>
          <a:endParaRPr lang="en-US"/>
        </a:p>
      </dgm:t>
    </dgm:pt>
    <dgm:pt modelId="{DD138435-0C3A-4D79-B086-1DE2325B11E6}" type="pres">
      <dgm:prSet presAssocID="{F93759AD-1539-4462-B27C-44767D31F836}" presName="connectorText" presStyleLbl="sibTrans2D1" presStyleIdx="3" presStyleCnt="5"/>
      <dgm:spPr/>
      <dgm:t>
        <a:bodyPr/>
        <a:lstStyle/>
        <a:p>
          <a:endParaRPr lang="en-US"/>
        </a:p>
      </dgm:t>
    </dgm:pt>
    <dgm:pt modelId="{3386FE96-B2F6-4E96-96B1-F6440DB9D7AF}" type="pres">
      <dgm:prSet presAssocID="{22DFEFC9-AAB0-4A55-913B-FEE3E346EFDA}" presName="node" presStyleLbl="node1" presStyleIdx="3" presStyleCnt="5" custScaleX="131661" custScaleY="92859" custRadScaleRad="126719" custRadScaleInc="3095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E66DB6B-FAF0-416F-9D81-522F058EEAF3}" type="pres">
      <dgm:prSet presAssocID="{D2D69972-7CCD-4D8D-9436-B3395738B992}" presName="parTrans" presStyleLbl="sibTrans2D1" presStyleIdx="4" presStyleCnt="5" custAng="11002935" custScaleX="186450"/>
      <dgm:spPr/>
      <dgm:t>
        <a:bodyPr/>
        <a:lstStyle/>
        <a:p>
          <a:endParaRPr lang="en-US"/>
        </a:p>
      </dgm:t>
    </dgm:pt>
    <dgm:pt modelId="{D95A5DBD-73C7-46A3-AEAF-B109744D0B74}" type="pres">
      <dgm:prSet presAssocID="{D2D69972-7CCD-4D8D-9436-B3395738B992}" presName="connectorText" presStyleLbl="sibTrans2D1" presStyleIdx="4" presStyleCnt="5"/>
      <dgm:spPr/>
      <dgm:t>
        <a:bodyPr/>
        <a:lstStyle/>
        <a:p>
          <a:endParaRPr lang="en-US"/>
        </a:p>
      </dgm:t>
    </dgm:pt>
    <dgm:pt modelId="{15D6CA1F-92C8-455F-A9EB-6C61F118DC00}" type="pres">
      <dgm:prSet presAssocID="{74C4A806-952A-4FA9-BD76-AAC9D47A06E3}" presName="node" presStyleLbl="node1" presStyleIdx="4" presStyleCnt="5" custScaleX="172396" custRadScaleRad="156217" custRadScaleInc="1482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752BABA-F5BE-544F-89B9-8C0279CE47BD}" type="presOf" srcId="{F93759AD-1539-4462-B27C-44767D31F836}" destId="{E41BE6D7-CC39-4847-B846-02C6AB58AAD6}" srcOrd="0" destOrd="0" presId="urn:microsoft.com/office/officeart/2005/8/layout/radial5"/>
    <dgm:cxn modelId="{6B3337E2-6BF8-284C-9A81-4B8381AB91C2}" type="presOf" srcId="{F7394765-6D1E-4869-87B2-9769238E31B2}" destId="{A9A81D50-6376-47CD-A8E2-4C0F77D9552E}" srcOrd="0" destOrd="0" presId="urn:microsoft.com/office/officeart/2005/8/layout/radial5"/>
    <dgm:cxn modelId="{6EE8793E-01F3-CA4C-8651-8643EB9FEA92}" type="presOf" srcId="{EBDA4B74-0691-4635-93B4-B86D238182E1}" destId="{DF440FFA-3544-4192-951F-7BFFC666C7C6}" srcOrd="0" destOrd="0" presId="urn:microsoft.com/office/officeart/2005/8/layout/radial5"/>
    <dgm:cxn modelId="{46D6D53C-A19B-4449-B42D-6555E1E17B5E}" srcId="{BCF75EA5-95F8-4D3E-858F-4CD826D4404E}" destId="{22DFEFC9-AAB0-4A55-913B-FEE3E346EFDA}" srcOrd="3" destOrd="0" parTransId="{F93759AD-1539-4462-B27C-44767D31F836}" sibTransId="{8BEF3C94-74D9-4E36-BE98-CC52FCE3D718}"/>
    <dgm:cxn modelId="{F5985F9B-C607-DD40-942D-E67E5A696BA9}" type="presOf" srcId="{F395D7D7-CD2C-4FC9-80D4-644E837DA4EE}" destId="{2FB1EDAD-3774-48C7-BE5F-827822A750AD}" srcOrd="0" destOrd="0" presId="urn:microsoft.com/office/officeart/2005/8/layout/radial5"/>
    <dgm:cxn modelId="{A9C9D212-4A99-4A80-9FB9-64C0878EB230}" srcId="{BCF75EA5-95F8-4D3E-858F-4CD826D4404E}" destId="{74C4A806-952A-4FA9-BD76-AAC9D47A06E3}" srcOrd="4" destOrd="0" parTransId="{D2D69972-7CCD-4D8D-9436-B3395738B992}" sibTransId="{D396EBB4-B94B-4016-917F-7466F8865092}"/>
    <dgm:cxn modelId="{4DB5FD99-EF6E-6146-9FC4-3B3114D601DA}" type="presOf" srcId="{AF9AF721-B9C5-47AA-A320-7EA7AF89B298}" destId="{7E71B2D7-5217-4F0B-BDB1-C6C2DB9D7AE9}" srcOrd="0" destOrd="0" presId="urn:microsoft.com/office/officeart/2005/8/layout/radial5"/>
    <dgm:cxn modelId="{7B8B6D80-0CAA-894B-AC5A-F7E7DB1CC280}" type="presOf" srcId="{74C4A806-952A-4FA9-BD76-AAC9D47A06E3}" destId="{15D6CA1F-92C8-455F-A9EB-6C61F118DC00}" srcOrd="0" destOrd="0" presId="urn:microsoft.com/office/officeart/2005/8/layout/radial5"/>
    <dgm:cxn modelId="{78CBD9F8-252C-41F6-A941-4B8C69FBED5F}" srcId="{BCF75EA5-95F8-4D3E-858F-4CD826D4404E}" destId="{F7394765-6D1E-4869-87B2-9769238E31B2}" srcOrd="1" destOrd="0" parTransId="{AF9AF721-B9C5-47AA-A320-7EA7AF89B298}" sibTransId="{C8B633D1-7002-4163-B21C-584356628165}"/>
    <dgm:cxn modelId="{966F356E-277D-6B47-A7F8-EA7442013726}" type="presOf" srcId="{0F6089EB-2869-4FA6-8C31-C8BCB62ABCE6}" destId="{206F4815-A317-4D5F-A0A9-97DB820A6E40}" srcOrd="0" destOrd="0" presId="urn:microsoft.com/office/officeart/2005/8/layout/radial5"/>
    <dgm:cxn modelId="{9D651B42-7E42-41CC-BAAC-870670ACBB13}" srcId="{BCF75EA5-95F8-4D3E-858F-4CD826D4404E}" destId="{156FA6D5-1E85-47F7-8473-EF57209288D2}" srcOrd="2" destOrd="0" parTransId="{EBDA4B74-0691-4635-93B4-B86D238182E1}" sibTransId="{E6274558-D84A-4812-99BE-8B3A6E863170}"/>
    <dgm:cxn modelId="{9FC325FE-7C8B-9A4E-BA33-E7EDA85D2A15}" type="presOf" srcId="{EBDA4B74-0691-4635-93B4-B86D238182E1}" destId="{589EF2E1-BB14-480C-8F54-3334569A4EB2}" srcOrd="1" destOrd="0" presId="urn:microsoft.com/office/officeart/2005/8/layout/radial5"/>
    <dgm:cxn modelId="{CDB1101E-0616-E740-9A3C-1ACAF7CC66F1}" type="presOf" srcId="{156FA6D5-1E85-47F7-8473-EF57209288D2}" destId="{1907B428-CB15-4B76-92B3-A2D168AFC30C}" srcOrd="0" destOrd="0" presId="urn:microsoft.com/office/officeart/2005/8/layout/radial5"/>
    <dgm:cxn modelId="{DED75B3B-AA8B-EA4F-BB31-7D0AA6CB20A7}" type="presOf" srcId="{D2D69972-7CCD-4D8D-9436-B3395738B992}" destId="{D95A5DBD-73C7-46A3-AEAF-B109744D0B74}" srcOrd="1" destOrd="0" presId="urn:microsoft.com/office/officeart/2005/8/layout/radial5"/>
    <dgm:cxn modelId="{8B38EDAD-F0C8-3343-871C-E86D55D03E33}" type="presOf" srcId="{F395D7D7-CD2C-4FC9-80D4-644E837DA4EE}" destId="{4BAE5EF0-D52D-4812-A9C9-15232914DD19}" srcOrd="1" destOrd="0" presId="urn:microsoft.com/office/officeart/2005/8/layout/radial5"/>
    <dgm:cxn modelId="{9CE39813-9CE3-4C62-ACC6-60AF252A3D70}" srcId="{BCF75EA5-95F8-4D3E-858F-4CD826D4404E}" destId="{0F6089EB-2869-4FA6-8C31-C8BCB62ABCE6}" srcOrd="0" destOrd="0" parTransId="{F395D7D7-CD2C-4FC9-80D4-644E837DA4EE}" sibTransId="{D1DDFBEF-6CA7-4EC9-97EF-6B9228FD03C4}"/>
    <dgm:cxn modelId="{299199D8-D83B-EC49-AF72-839F902FF063}" type="presOf" srcId="{22DFEFC9-AAB0-4A55-913B-FEE3E346EFDA}" destId="{3386FE96-B2F6-4E96-96B1-F6440DB9D7AF}" srcOrd="0" destOrd="0" presId="urn:microsoft.com/office/officeart/2005/8/layout/radial5"/>
    <dgm:cxn modelId="{20324E5F-2CD0-4E62-B75C-94F5139E0DBD}" srcId="{95147D48-F747-488D-811E-E5DA7FBB01ED}" destId="{BCF75EA5-95F8-4D3E-858F-4CD826D4404E}" srcOrd="0" destOrd="0" parTransId="{44B2F5FD-E70B-412C-A124-616FAAEE3616}" sibTransId="{A324F8FC-4599-4872-9855-898821F97089}"/>
    <dgm:cxn modelId="{9933DFAE-5942-774E-8975-03DE29982E1E}" type="presOf" srcId="{BCF75EA5-95F8-4D3E-858F-4CD826D4404E}" destId="{FCDA5313-4C8B-41D9-9050-4E9B279BCB79}" srcOrd="0" destOrd="0" presId="urn:microsoft.com/office/officeart/2005/8/layout/radial5"/>
    <dgm:cxn modelId="{53BF6595-7ECF-A046-9A84-AB08D43787EA}" type="presOf" srcId="{D2D69972-7CCD-4D8D-9436-B3395738B992}" destId="{4E66DB6B-FAF0-416F-9D81-522F058EEAF3}" srcOrd="0" destOrd="0" presId="urn:microsoft.com/office/officeart/2005/8/layout/radial5"/>
    <dgm:cxn modelId="{1F237C30-3671-144E-9C5F-E0CB9F78F20F}" type="presOf" srcId="{95147D48-F747-488D-811E-E5DA7FBB01ED}" destId="{A7EACB86-2AA2-4F46-AE9D-D42484EC412F}" srcOrd="0" destOrd="0" presId="urn:microsoft.com/office/officeart/2005/8/layout/radial5"/>
    <dgm:cxn modelId="{C910BCA6-B1FB-AE40-ABEC-15943DA1F180}" type="presOf" srcId="{AF9AF721-B9C5-47AA-A320-7EA7AF89B298}" destId="{A8BA30E2-4961-4343-BF14-ED33FB3C8954}" srcOrd="1" destOrd="0" presId="urn:microsoft.com/office/officeart/2005/8/layout/radial5"/>
    <dgm:cxn modelId="{2A4514F5-ABFE-E440-98B0-47794AA7F858}" type="presOf" srcId="{F93759AD-1539-4462-B27C-44767D31F836}" destId="{DD138435-0C3A-4D79-B086-1DE2325B11E6}" srcOrd="1" destOrd="0" presId="urn:microsoft.com/office/officeart/2005/8/layout/radial5"/>
    <dgm:cxn modelId="{6F2C3BE1-A335-D94C-96E7-B93271B3D0B5}" type="presParOf" srcId="{A7EACB86-2AA2-4F46-AE9D-D42484EC412F}" destId="{FCDA5313-4C8B-41D9-9050-4E9B279BCB79}" srcOrd="0" destOrd="0" presId="urn:microsoft.com/office/officeart/2005/8/layout/radial5"/>
    <dgm:cxn modelId="{6FCBF54E-AD44-8748-A06F-81156681837B}" type="presParOf" srcId="{A7EACB86-2AA2-4F46-AE9D-D42484EC412F}" destId="{2FB1EDAD-3774-48C7-BE5F-827822A750AD}" srcOrd="1" destOrd="0" presId="urn:microsoft.com/office/officeart/2005/8/layout/radial5"/>
    <dgm:cxn modelId="{05DA8F06-6623-6440-B389-D396F04FAB9B}" type="presParOf" srcId="{2FB1EDAD-3774-48C7-BE5F-827822A750AD}" destId="{4BAE5EF0-D52D-4812-A9C9-15232914DD19}" srcOrd="0" destOrd="0" presId="urn:microsoft.com/office/officeart/2005/8/layout/radial5"/>
    <dgm:cxn modelId="{6563DCB3-99FE-654E-A1FD-759F5CC6AE14}" type="presParOf" srcId="{A7EACB86-2AA2-4F46-AE9D-D42484EC412F}" destId="{206F4815-A317-4D5F-A0A9-97DB820A6E40}" srcOrd="2" destOrd="0" presId="urn:microsoft.com/office/officeart/2005/8/layout/radial5"/>
    <dgm:cxn modelId="{B58AEFA2-2DCF-B740-A3D1-7FB3E24FB141}" type="presParOf" srcId="{A7EACB86-2AA2-4F46-AE9D-D42484EC412F}" destId="{7E71B2D7-5217-4F0B-BDB1-C6C2DB9D7AE9}" srcOrd="3" destOrd="0" presId="urn:microsoft.com/office/officeart/2005/8/layout/radial5"/>
    <dgm:cxn modelId="{F96DBF0F-3A72-C348-8E4A-5CB762C3527B}" type="presParOf" srcId="{7E71B2D7-5217-4F0B-BDB1-C6C2DB9D7AE9}" destId="{A8BA30E2-4961-4343-BF14-ED33FB3C8954}" srcOrd="0" destOrd="0" presId="urn:microsoft.com/office/officeart/2005/8/layout/radial5"/>
    <dgm:cxn modelId="{43FAECB0-6428-9140-9963-B9BD6D020982}" type="presParOf" srcId="{A7EACB86-2AA2-4F46-AE9D-D42484EC412F}" destId="{A9A81D50-6376-47CD-A8E2-4C0F77D9552E}" srcOrd="4" destOrd="0" presId="urn:microsoft.com/office/officeart/2005/8/layout/radial5"/>
    <dgm:cxn modelId="{64FE32D8-5CD3-BF45-863E-4803C455526F}" type="presParOf" srcId="{A7EACB86-2AA2-4F46-AE9D-D42484EC412F}" destId="{DF440FFA-3544-4192-951F-7BFFC666C7C6}" srcOrd="5" destOrd="0" presId="urn:microsoft.com/office/officeart/2005/8/layout/radial5"/>
    <dgm:cxn modelId="{43D2E2F2-67D0-014F-ADA8-5976DE4ECC33}" type="presParOf" srcId="{DF440FFA-3544-4192-951F-7BFFC666C7C6}" destId="{589EF2E1-BB14-480C-8F54-3334569A4EB2}" srcOrd="0" destOrd="0" presId="urn:microsoft.com/office/officeart/2005/8/layout/radial5"/>
    <dgm:cxn modelId="{8B85B6B2-B5A6-FB42-BFD2-25D5AEFD7578}" type="presParOf" srcId="{A7EACB86-2AA2-4F46-AE9D-D42484EC412F}" destId="{1907B428-CB15-4B76-92B3-A2D168AFC30C}" srcOrd="6" destOrd="0" presId="urn:microsoft.com/office/officeart/2005/8/layout/radial5"/>
    <dgm:cxn modelId="{E01115C5-16FD-CC4F-8490-D303BB38792D}" type="presParOf" srcId="{A7EACB86-2AA2-4F46-AE9D-D42484EC412F}" destId="{E41BE6D7-CC39-4847-B846-02C6AB58AAD6}" srcOrd="7" destOrd="0" presId="urn:microsoft.com/office/officeart/2005/8/layout/radial5"/>
    <dgm:cxn modelId="{28A577B0-A1A2-874D-BE3B-4E18E7DC6E23}" type="presParOf" srcId="{E41BE6D7-CC39-4847-B846-02C6AB58AAD6}" destId="{DD138435-0C3A-4D79-B086-1DE2325B11E6}" srcOrd="0" destOrd="0" presId="urn:microsoft.com/office/officeart/2005/8/layout/radial5"/>
    <dgm:cxn modelId="{D4C53ABF-3F5B-0C4F-8769-A155075842FC}" type="presParOf" srcId="{A7EACB86-2AA2-4F46-AE9D-D42484EC412F}" destId="{3386FE96-B2F6-4E96-96B1-F6440DB9D7AF}" srcOrd="8" destOrd="0" presId="urn:microsoft.com/office/officeart/2005/8/layout/radial5"/>
    <dgm:cxn modelId="{53C6B330-FB54-364E-BCD9-75ADD91B5F73}" type="presParOf" srcId="{A7EACB86-2AA2-4F46-AE9D-D42484EC412F}" destId="{4E66DB6B-FAF0-416F-9D81-522F058EEAF3}" srcOrd="9" destOrd="0" presId="urn:microsoft.com/office/officeart/2005/8/layout/radial5"/>
    <dgm:cxn modelId="{A80BE3AB-1C2A-3A40-9C51-669B89AA3424}" type="presParOf" srcId="{4E66DB6B-FAF0-416F-9D81-522F058EEAF3}" destId="{D95A5DBD-73C7-46A3-AEAF-B109744D0B74}" srcOrd="0" destOrd="0" presId="urn:microsoft.com/office/officeart/2005/8/layout/radial5"/>
    <dgm:cxn modelId="{0838F42A-39F7-8141-84B7-EFFECEE5F4B9}" type="presParOf" srcId="{A7EACB86-2AA2-4F46-AE9D-D42484EC412F}" destId="{15D6CA1F-92C8-455F-A9EB-6C61F118DC00}" srcOrd="10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CDA5313-4C8B-41D9-9050-4E9B279BCB79}">
      <dsp:nvSpPr>
        <dsp:cNvPr id="0" name=""/>
        <dsp:cNvSpPr/>
      </dsp:nvSpPr>
      <dsp:spPr>
        <a:xfrm>
          <a:off x="2736305" y="1767171"/>
          <a:ext cx="2670714" cy="1553289"/>
        </a:xfrm>
        <a:prstGeom prst="ellipse">
          <a:avLst/>
        </a:prstGeom>
        <a:solidFill>
          <a:schemeClr val="accent1">
            <a:lumMod val="9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4930" tIns="74930" rIns="74930" bIns="74930" numCol="1" spcCol="1270" anchor="ctr" anchorCtr="0">
          <a:noAutofit/>
        </a:bodyPr>
        <a:lstStyle/>
        <a:p>
          <a:pPr lvl="0" algn="ctr" defTabSz="2622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590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NHO</a:t>
          </a:r>
          <a:endParaRPr lang="en-US" sz="5900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127422" y="1994645"/>
        <a:ext cx="1888480" cy="1098341"/>
      </dsp:txXfrm>
    </dsp:sp>
    <dsp:sp modelId="{2FB1EDAD-3774-48C7-BE5F-827822A750AD}">
      <dsp:nvSpPr>
        <dsp:cNvPr id="0" name=""/>
        <dsp:cNvSpPr/>
      </dsp:nvSpPr>
      <dsp:spPr>
        <a:xfrm rot="5400000">
          <a:off x="3876031" y="1292803"/>
          <a:ext cx="484266" cy="457008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kern="1200"/>
        </a:p>
      </dsp:txBody>
      <dsp:txXfrm>
        <a:off x="3944582" y="1315654"/>
        <a:ext cx="347164" cy="274204"/>
      </dsp:txXfrm>
    </dsp:sp>
    <dsp:sp modelId="{206F4815-A317-4D5F-A0A9-97DB820A6E40}">
      <dsp:nvSpPr>
        <dsp:cNvPr id="0" name=""/>
        <dsp:cNvSpPr/>
      </dsp:nvSpPr>
      <dsp:spPr>
        <a:xfrm>
          <a:off x="3101212" y="59990"/>
          <a:ext cx="2112237" cy="1200156"/>
        </a:xfrm>
        <a:prstGeom prst="ellipse">
          <a:avLst/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2000" b="1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Government</a:t>
          </a:r>
          <a:endParaRPr lang="en-US" sz="20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410542" y="235749"/>
        <a:ext cx="1493577" cy="848638"/>
      </dsp:txXfrm>
    </dsp:sp>
    <dsp:sp modelId="{7E71B2D7-5217-4F0B-BDB1-C6C2DB9D7AE9}">
      <dsp:nvSpPr>
        <dsp:cNvPr id="0" name=""/>
        <dsp:cNvSpPr/>
      </dsp:nvSpPr>
      <dsp:spPr>
        <a:xfrm rot="9132329">
          <a:off x="5191071" y="1815567"/>
          <a:ext cx="662359" cy="457008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kern="1200"/>
        </a:p>
      </dsp:txBody>
      <dsp:txXfrm>
        <a:off x="5320264" y="1875004"/>
        <a:ext cx="525257" cy="274204"/>
      </dsp:txXfrm>
    </dsp:sp>
    <dsp:sp modelId="{A9A81D50-6376-47CD-A8E2-4C0F77D9552E}">
      <dsp:nvSpPr>
        <dsp:cNvPr id="0" name=""/>
        <dsp:cNvSpPr/>
      </dsp:nvSpPr>
      <dsp:spPr>
        <a:xfrm>
          <a:off x="5647104" y="900105"/>
          <a:ext cx="2489793" cy="1344141"/>
        </a:xfrm>
        <a:prstGeom prst="ellipse">
          <a:avLst/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22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Research </a:t>
          </a:r>
          <a:r>
            <a:rPr lang="pt-PT" sz="2200" b="1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Institutions</a:t>
          </a:r>
          <a:endParaRPr lang="en-US" sz="22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011726" y="1096950"/>
        <a:ext cx="1760549" cy="950451"/>
      </dsp:txXfrm>
    </dsp:sp>
    <dsp:sp modelId="{DF440FFA-3544-4192-951F-7BFFC666C7C6}">
      <dsp:nvSpPr>
        <dsp:cNvPr id="0" name=""/>
        <dsp:cNvSpPr/>
      </dsp:nvSpPr>
      <dsp:spPr>
        <a:xfrm rot="13543374">
          <a:off x="4645365" y="3161849"/>
          <a:ext cx="797904" cy="457008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kern="1200"/>
        </a:p>
      </dsp:txBody>
      <dsp:txXfrm>
        <a:off x="4761773" y="3302332"/>
        <a:ext cx="660802" cy="274204"/>
      </dsp:txXfrm>
    </dsp:sp>
    <dsp:sp modelId="{1907B428-CB15-4B76-92B3-A2D168AFC30C}">
      <dsp:nvSpPr>
        <dsp:cNvPr id="0" name=""/>
        <dsp:cNvSpPr/>
      </dsp:nvSpPr>
      <dsp:spPr>
        <a:xfrm>
          <a:off x="4930301" y="3576442"/>
          <a:ext cx="1766430" cy="1104077"/>
        </a:xfrm>
        <a:prstGeom prst="ellipse">
          <a:avLst/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2200" b="1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NGO’s</a:t>
          </a:r>
          <a:endParaRPr lang="en-US" sz="22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188989" y="3738130"/>
        <a:ext cx="1249054" cy="780701"/>
      </dsp:txXfrm>
    </dsp:sp>
    <dsp:sp modelId="{E41BE6D7-CC39-4847-B846-02C6AB58AAD6}">
      <dsp:nvSpPr>
        <dsp:cNvPr id="0" name=""/>
        <dsp:cNvSpPr/>
      </dsp:nvSpPr>
      <dsp:spPr>
        <a:xfrm rot="19275561">
          <a:off x="2726443" y="3181618"/>
          <a:ext cx="780698" cy="457008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kern="1200"/>
        </a:p>
      </dsp:txBody>
      <dsp:txXfrm rot="10800000">
        <a:off x="2741525" y="3315919"/>
        <a:ext cx="643596" cy="274204"/>
      </dsp:txXfrm>
    </dsp:sp>
    <dsp:sp modelId="{3386FE96-B2F6-4E96-96B1-F6440DB9D7AF}">
      <dsp:nvSpPr>
        <dsp:cNvPr id="0" name=""/>
        <dsp:cNvSpPr/>
      </dsp:nvSpPr>
      <dsp:spPr>
        <a:xfrm>
          <a:off x="1440173" y="3504371"/>
          <a:ext cx="1769709" cy="1248156"/>
        </a:xfrm>
        <a:prstGeom prst="ellipse">
          <a:avLst/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22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Civil </a:t>
          </a:r>
          <a:r>
            <a:rPr lang="pt-PT" sz="2200" b="1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Society</a:t>
          </a:r>
          <a:endParaRPr lang="en-US" sz="22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699341" y="3687159"/>
        <a:ext cx="1251373" cy="882580"/>
      </dsp:txXfrm>
    </dsp:sp>
    <dsp:sp modelId="{4E66DB6B-FAF0-416F-9D81-522F058EEAF3}">
      <dsp:nvSpPr>
        <dsp:cNvPr id="0" name=""/>
        <dsp:cNvSpPr/>
      </dsp:nvSpPr>
      <dsp:spPr>
        <a:xfrm rot="1603220">
          <a:off x="2288228" y="1707176"/>
          <a:ext cx="747877" cy="457008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kern="1200"/>
        </a:p>
      </dsp:txBody>
      <dsp:txXfrm rot="10800000">
        <a:off x="2295548" y="1767755"/>
        <a:ext cx="610775" cy="274204"/>
      </dsp:txXfrm>
    </dsp:sp>
    <dsp:sp modelId="{15D6CA1F-92C8-455F-A9EB-6C61F118DC00}">
      <dsp:nvSpPr>
        <dsp:cNvPr id="0" name=""/>
        <dsp:cNvSpPr/>
      </dsp:nvSpPr>
      <dsp:spPr>
        <a:xfrm>
          <a:off x="216019" y="708099"/>
          <a:ext cx="2317245" cy="1344141"/>
        </a:xfrm>
        <a:prstGeom prst="ellipse">
          <a:avLst/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2200" b="1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Universities</a:t>
          </a:r>
          <a:endParaRPr lang="en-US" sz="22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55372" y="904944"/>
        <a:ext cx="1638539" cy="95045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CDA5313-4C8B-41D9-9050-4E9B279BCB79}">
      <dsp:nvSpPr>
        <dsp:cNvPr id="0" name=""/>
        <dsp:cNvSpPr/>
      </dsp:nvSpPr>
      <dsp:spPr>
        <a:xfrm>
          <a:off x="2736305" y="1767171"/>
          <a:ext cx="2670714" cy="155328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0" tIns="44450" rIns="44450" bIns="4445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3500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Mortality</a:t>
          </a:r>
          <a:r>
            <a:rPr lang="pt-PT" sz="35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endParaRPr lang="en-US" sz="35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127422" y="1994645"/>
        <a:ext cx="1888480" cy="1098341"/>
      </dsp:txXfrm>
    </dsp:sp>
    <dsp:sp modelId="{2FB1EDAD-3774-48C7-BE5F-827822A750AD}">
      <dsp:nvSpPr>
        <dsp:cNvPr id="0" name=""/>
        <dsp:cNvSpPr/>
      </dsp:nvSpPr>
      <dsp:spPr>
        <a:xfrm rot="5400000">
          <a:off x="3876056" y="1292830"/>
          <a:ext cx="484213" cy="457008"/>
        </a:xfrm>
        <a:prstGeom prst="righ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kern="1200"/>
        </a:p>
      </dsp:txBody>
      <dsp:txXfrm>
        <a:off x="3944607" y="1315681"/>
        <a:ext cx="347111" cy="274204"/>
      </dsp:txXfrm>
    </dsp:sp>
    <dsp:sp modelId="{206F4815-A317-4D5F-A0A9-97DB820A6E40}">
      <dsp:nvSpPr>
        <dsp:cNvPr id="0" name=""/>
        <dsp:cNvSpPr/>
      </dsp:nvSpPr>
      <dsp:spPr>
        <a:xfrm>
          <a:off x="2914061" y="59990"/>
          <a:ext cx="2486540" cy="120015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22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Hospital </a:t>
          </a:r>
          <a:r>
            <a:rPr lang="pt-PT" sz="2200" b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Deaths</a:t>
          </a:r>
          <a:endParaRPr lang="en-US" sz="22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278206" y="235749"/>
        <a:ext cx="1758250" cy="848638"/>
      </dsp:txXfrm>
    </dsp:sp>
    <dsp:sp modelId="{7E71B2D7-5217-4F0B-BDB1-C6C2DB9D7AE9}">
      <dsp:nvSpPr>
        <dsp:cNvPr id="0" name=""/>
        <dsp:cNvSpPr/>
      </dsp:nvSpPr>
      <dsp:spPr>
        <a:xfrm rot="9132329">
          <a:off x="5191071" y="1815567"/>
          <a:ext cx="662359" cy="457008"/>
        </a:xfrm>
        <a:prstGeom prst="righ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kern="1200"/>
        </a:p>
      </dsp:txBody>
      <dsp:txXfrm>
        <a:off x="5320264" y="1875004"/>
        <a:ext cx="525257" cy="274204"/>
      </dsp:txXfrm>
    </dsp:sp>
    <dsp:sp modelId="{A9A81D50-6376-47CD-A8E2-4C0F77D9552E}">
      <dsp:nvSpPr>
        <dsp:cNvPr id="0" name=""/>
        <dsp:cNvSpPr/>
      </dsp:nvSpPr>
      <dsp:spPr>
        <a:xfrm>
          <a:off x="5647104" y="900105"/>
          <a:ext cx="2489793" cy="134414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2200" b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Surveys</a:t>
          </a:r>
          <a:r>
            <a:rPr lang="pt-PT" sz="22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pt-PT" sz="2200" b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and</a:t>
          </a:r>
          <a:r>
            <a:rPr lang="pt-PT" sz="22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pt-PT" sz="2200" b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Census</a:t>
          </a:r>
          <a:endParaRPr lang="en-US" sz="22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011726" y="1096950"/>
        <a:ext cx="1760549" cy="950451"/>
      </dsp:txXfrm>
    </dsp:sp>
    <dsp:sp modelId="{DF440FFA-3544-4192-951F-7BFFC666C7C6}">
      <dsp:nvSpPr>
        <dsp:cNvPr id="0" name=""/>
        <dsp:cNvSpPr/>
      </dsp:nvSpPr>
      <dsp:spPr>
        <a:xfrm rot="13543374">
          <a:off x="4645365" y="3161849"/>
          <a:ext cx="797904" cy="457008"/>
        </a:xfrm>
        <a:prstGeom prst="righ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kern="1200"/>
        </a:p>
      </dsp:txBody>
      <dsp:txXfrm>
        <a:off x="4761773" y="3302332"/>
        <a:ext cx="660802" cy="274204"/>
      </dsp:txXfrm>
    </dsp:sp>
    <dsp:sp modelId="{1907B428-CB15-4B76-92B3-A2D168AFC30C}">
      <dsp:nvSpPr>
        <dsp:cNvPr id="0" name=""/>
        <dsp:cNvSpPr/>
      </dsp:nvSpPr>
      <dsp:spPr>
        <a:xfrm>
          <a:off x="4930301" y="3576442"/>
          <a:ext cx="1766430" cy="110407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CRVS</a:t>
          </a:r>
          <a:endParaRPr lang="en-US" sz="22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188989" y="3738130"/>
        <a:ext cx="1249054" cy="780701"/>
      </dsp:txXfrm>
    </dsp:sp>
    <dsp:sp modelId="{E41BE6D7-CC39-4847-B846-02C6AB58AAD6}">
      <dsp:nvSpPr>
        <dsp:cNvPr id="0" name=""/>
        <dsp:cNvSpPr/>
      </dsp:nvSpPr>
      <dsp:spPr>
        <a:xfrm rot="19275561">
          <a:off x="2726443" y="3181618"/>
          <a:ext cx="780698" cy="457008"/>
        </a:xfrm>
        <a:prstGeom prst="righ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kern="1200"/>
        </a:p>
      </dsp:txBody>
      <dsp:txXfrm rot="10800000">
        <a:off x="2741525" y="3315919"/>
        <a:ext cx="643596" cy="274204"/>
      </dsp:txXfrm>
    </dsp:sp>
    <dsp:sp modelId="{3386FE96-B2F6-4E96-96B1-F6440DB9D7AF}">
      <dsp:nvSpPr>
        <dsp:cNvPr id="0" name=""/>
        <dsp:cNvSpPr/>
      </dsp:nvSpPr>
      <dsp:spPr>
        <a:xfrm>
          <a:off x="1440173" y="3504371"/>
          <a:ext cx="1769709" cy="124815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22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Research</a:t>
          </a:r>
          <a:endParaRPr lang="en-US" sz="22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699341" y="3687159"/>
        <a:ext cx="1251373" cy="882580"/>
      </dsp:txXfrm>
    </dsp:sp>
    <dsp:sp modelId="{4E66DB6B-FAF0-416F-9D81-522F058EEAF3}">
      <dsp:nvSpPr>
        <dsp:cNvPr id="0" name=""/>
        <dsp:cNvSpPr/>
      </dsp:nvSpPr>
      <dsp:spPr>
        <a:xfrm rot="1603220">
          <a:off x="2288228" y="1707176"/>
          <a:ext cx="747877" cy="457008"/>
        </a:xfrm>
        <a:prstGeom prst="righ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kern="1200"/>
        </a:p>
      </dsp:txBody>
      <dsp:txXfrm rot="10800000">
        <a:off x="2295548" y="1767755"/>
        <a:ext cx="610775" cy="274204"/>
      </dsp:txXfrm>
    </dsp:sp>
    <dsp:sp modelId="{15D6CA1F-92C8-455F-A9EB-6C61F118DC00}">
      <dsp:nvSpPr>
        <dsp:cNvPr id="0" name=""/>
        <dsp:cNvSpPr/>
      </dsp:nvSpPr>
      <dsp:spPr>
        <a:xfrm>
          <a:off x="216019" y="708099"/>
          <a:ext cx="2317245" cy="134414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2200" b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Deaths</a:t>
          </a:r>
          <a:r>
            <a:rPr lang="pt-PT" sz="22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in </a:t>
          </a:r>
          <a:r>
            <a:rPr lang="pt-PT" sz="2200" b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the</a:t>
          </a:r>
          <a:r>
            <a:rPr lang="pt-PT" sz="22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pt-PT" sz="2200" b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Community</a:t>
          </a:r>
          <a:endParaRPr lang="en-US" sz="22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55372" y="904944"/>
        <a:ext cx="1638539" cy="95045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Relationship Id="rId2" Type="http://schemas.openxmlformats.org/officeDocument/2006/relationships/image" Target="../media/image4.png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4" y="1"/>
            <a:ext cx="3920085" cy="479539"/>
          </a:xfrm>
          <a:prstGeom prst="rect">
            <a:avLst/>
          </a:prstGeom>
        </p:spPr>
        <p:txBody>
          <a:bodyPr vert="horz" lIns="90901" tIns="45451" rIns="90901" bIns="45451" rtlCol="0"/>
          <a:lstStyle>
            <a:lvl1pPr algn="l">
              <a:defRPr sz="1100"/>
            </a:lvl1pPr>
          </a:lstStyle>
          <a:p>
            <a:r>
              <a:rPr lang="en-US" sz="1500" b="1" dirty="0">
                <a:latin typeface="Arial" panose="020B0604020202020204" pitchFamily="34" charset="0"/>
              </a:rPr>
              <a:t>CHAMPS Site Facilitation Guide – Kenya</a:t>
            </a:r>
          </a:p>
          <a:p>
            <a:r>
              <a:rPr lang="en-US" sz="1500" b="1" dirty="0">
                <a:latin typeface="Arial" panose="020B0604020202020204" pitchFamily="34" charset="0"/>
              </a:rPr>
              <a:t>February 2016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427" y="9120174"/>
            <a:ext cx="3170138" cy="479539"/>
          </a:xfrm>
          <a:prstGeom prst="rect">
            <a:avLst/>
          </a:prstGeom>
        </p:spPr>
        <p:txBody>
          <a:bodyPr vert="horz" lIns="90901" tIns="45451" rIns="90901" bIns="45451" rtlCol="0" anchor="b"/>
          <a:lstStyle>
            <a:lvl1pPr algn="r">
              <a:defRPr sz="1100"/>
            </a:lvl1pPr>
          </a:lstStyle>
          <a:p>
            <a:fld id="{9A913F39-CFF6-40F1-84D1-700840B41EAB}" type="slidenum">
              <a:rPr lang="en-US" smtClean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934" y="9120173"/>
            <a:ext cx="2862470" cy="343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81318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169920" cy="480060"/>
          </a:xfrm>
          <a:prstGeom prst="rect">
            <a:avLst/>
          </a:prstGeom>
        </p:spPr>
        <p:txBody>
          <a:bodyPr vert="horz" lIns="98465" tIns="49231" rIns="98465" bIns="49231" rtlCol="0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90" y="1"/>
            <a:ext cx="3169920" cy="480060"/>
          </a:xfrm>
          <a:prstGeom prst="rect">
            <a:avLst/>
          </a:prstGeom>
        </p:spPr>
        <p:txBody>
          <a:bodyPr vert="horz" lIns="98465" tIns="49231" rIns="98465" bIns="49231" rtlCol="0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0BA5BBE4-AEA3-489A-A28E-0C2FAF2506E3}" type="datetimeFigureOut">
              <a:rPr lang="en-US" smtClean="0"/>
              <a:pPr/>
              <a:t>10/24/17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58788" y="719138"/>
            <a:ext cx="6397625" cy="35988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8465" tIns="49231" rIns="98465" bIns="49231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1"/>
            <a:ext cx="5852160" cy="4320540"/>
          </a:xfrm>
          <a:prstGeom prst="rect">
            <a:avLst/>
          </a:prstGeom>
        </p:spPr>
        <p:txBody>
          <a:bodyPr vert="horz" lIns="98465" tIns="49231" rIns="98465" bIns="49231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6"/>
            <a:ext cx="3169920" cy="480060"/>
          </a:xfrm>
          <a:prstGeom prst="rect">
            <a:avLst/>
          </a:prstGeom>
        </p:spPr>
        <p:txBody>
          <a:bodyPr vert="horz" lIns="98465" tIns="49231" rIns="98465" bIns="49231" rtlCol="0" anchor="b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90" y="9119476"/>
            <a:ext cx="3169920" cy="480060"/>
          </a:xfrm>
          <a:prstGeom prst="rect">
            <a:avLst/>
          </a:prstGeom>
        </p:spPr>
        <p:txBody>
          <a:bodyPr vert="horz" lIns="98465" tIns="49231" rIns="98465" bIns="49231" rtlCol="0" anchor="b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C0F4A2C8-6C88-4E71-83EE-698B9D4FE22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47302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Assigning a cause of death involves a series of steps to collect, analyze and interpret relevant data. The primary objective of CHAMPS is to track the causes of childhood mortality. This will be a steep journey to ascertain the cause of death in each of our surveillance sites.  Here is a simplified overview of the processes that CHAMPS encompasses.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 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As you can imagine, because of the sensitivity of this subject and CHAMPS procedures, the starting step and foundation for this whole process is community assessment and engagement, which is a function of our Social Behavioral Sciences team.</a:t>
            </a:r>
            <a:endParaRPr lang="en-US" sz="120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F4A2C8-6C88-4E71-83EE-698B9D4FE22F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83127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8788" y="719138"/>
            <a:ext cx="6397625" cy="35988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>
              <a:buSzPct val="100000"/>
            </a:pPr>
            <a:r>
              <a:rPr lang="en-US" sz="1400" b="1" dirty="0" smtClean="0"/>
              <a:t>Goals: </a:t>
            </a:r>
          </a:p>
          <a:p>
            <a:pPr algn="ctr">
              <a:buSzPct val="100000"/>
            </a:pPr>
            <a:endParaRPr lang="en-US" sz="1400" b="1" dirty="0" smtClean="0"/>
          </a:p>
          <a:p>
            <a:pPr marL="342900" indent="-342900">
              <a:buSzPct val="100000"/>
              <a:buFont typeface="Arial" panose="020B0604020202020204" pitchFamily="34" charset="0"/>
              <a:buChar char="•"/>
            </a:pPr>
            <a:r>
              <a:rPr lang="en-US" dirty="0" smtClean="0"/>
              <a:t>Notify CHAMPS surveillance team to enable completion of MITS within 24 hours of death</a:t>
            </a:r>
          </a:p>
          <a:p>
            <a:pPr marL="342900" indent="-342900">
              <a:buSzPct val="100000"/>
              <a:buFont typeface="Arial" panose="020B0604020202020204" pitchFamily="34" charset="0"/>
              <a:buChar char="•"/>
            </a:pPr>
            <a:r>
              <a:rPr lang="en-US" dirty="0" smtClean="0"/>
              <a:t>Within 2-4 weeks of child’s death, conduct caregiver interview (verbal autopsy), collect clinical information on child, mother</a:t>
            </a:r>
          </a:p>
          <a:p>
            <a:pPr marL="342900" indent="-342900">
              <a:buSzPct val="100000"/>
              <a:buFont typeface="Arial" panose="020B0604020202020204" pitchFamily="34" charset="0"/>
              <a:buChar char="•"/>
            </a:pPr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Health</a:t>
            </a:r>
            <a:r>
              <a:rPr lang="en-US" baseline="0" dirty="0" smtClean="0">
                <a:solidFill>
                  <a:schemeClr val="tx1"/>
                </a:solidFill>
              </a:rPr>
              <a:t> facility-based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Map entry points for labor and delivery, neonatal intensive care, pediatric admissions, morgue, surgery, etc.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CHAMPS surveillance team establishes daily presence, screens all potential cases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Daily enumeration of under-5 child deaths and stillbirths</a:t>
            </a:r>
          </a:p>
          <a:p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Community-based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Develop system of community informants who are capable of notifying stillbirths and under-5 deaths (informed by social behavioral science)</a:t>
            </a:r>
          </a:p>
          <a:p>
            <a:pPr marL="488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e.g. community health workers, trained</a:t>
            </a:r>
            <a:r>
              <a:rPr lang="en-US" baseline="0" dirty="0" smtClean="0"/>
              <a:t> birth attendant</a:t>
            </a:r>
            <a:r>
              <a:rPr lang="en-US" dirty="0" smtClean="0"/>
              <a:t>s, community or religious leaders, influential women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Informants use cell phone or SMS to notify CHAMPS surveillance team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F4A2C8-6C88-4E71-83EE-698B9D4FE22F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30128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Sample framework (</a:t>
            </a:r>
            <a:r>
              <a:rPr lang="en-US" dirty="0" err="1" smtClean="0"/>
              <a:t>comunidade</a:t>
            </a:r>
            <a:r>
              <a:rPr lang="en-US" dirty="0" smtClean="0"/>
              <a:t>, </a:t>
            </a:r>
            <a:r>
              <a:rPr lang="en-US" dirty="0" err="1" smtClean="0"/>
              <a:t>hospitalar</a:t>
            </a:r>
            <a:r>
              <a:rPr lang="en-US" dirty="0" smtClean="0"/>
              <a:t>, </a:t>
            </a:r>
            <a:r>
              <a:rPr lang="en-US" dirty="0" err="1" smtClean="0"/>
              <a:t>registo</a:t>
            </a:r>
            <a:r>
              <a:rPr lang="en-US" dirty="0" smtClean="0"/>
              <a:t> de </a:t>
            </a:r>
            <a:r>
              <a:rPr lang="en-US" dirty="0" err="1" smtClean="0"/>
              <a:t>morte</a:t>
            </a:r>
            <a:r>
              <a:rPr lang="en-US" dirty="0" smtClean="0"/>
              <a:t>)</a:t>
            </a:r>
          </a:p>
          <a:p>
            <a:r>
              <a:rPr lang="en-US" dirty="0" err="1" smtClean="0"/>
              <a:t>Retrospectivo</a:t>
            </a:r>
            <a:r>
              <a:rPr lang="en-US" baseline="0" dirty="0" smtClean="0"/>
              <a:t> vs </a:t>
            </a:r>
            <a:r>
              <a:rPr lang="en-US" baseline="0" dirty="0" err="1" smtClean="0"/>
              <a:t>propsectivo</a:t>
            </a:r>
            <a:endParaRPr lang="en-US" baseline="0" dirty="0" smtClean="0"/>
          </a:p>
          <a:p>
            <a:r>
              <a:rPr lang="en-US" baseline="0" dirty="0" err="1" smtClean="0"/>
              <a:t>Diferentes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formatos</a:t>
            </a:r>
            <a:endParaRPr lang="en-US" baseline="0" dirty="0" smtClean="0"/>
          </a:p>
          <a:p>
            <a:r>
              <a:rPr lang="en-US" baseline="0" dirty="0" err="1" smtClean="0"/>
              <a:t>Difrerent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cobertura</a:t>
            </a:r>
            <a:endParaRPr lang="en-US" baseline="0" dirty="0" smtClean="0"/>
          </a:p>
          <a:p>
            <a:r>
              <a:rPr lang="en-US" baseline="0" dirty="0" err="1" smtClean="0"/>
              <a:t>Diferente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plataforma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tecnológica</a:t>
            </a:r>
            <a:r>
              <a:rPr lang="en-US" baseline="0" dirty="0" smtClean="0"/>
              <a:t> para </a:t>
            </a:r>
            <a:r>
              <a:rPr lang="en-US" baseline="0" dirty="0" err="1" smtClean="0"/>
              <a:t>colheita</a:t>
            </a:r>
            <a:r>
              <a:rPr lang="en-US" baseline="0" dirty="0" smtClean="0"/>
              <a:t> e </a:t>
            </a:r>
            <a:r>
              <a:rPr lang="en-US" baseline="0" dirty="0" err="1" smtClean="0"/>
              <a:t>manuseio</a:t>
            </a:r>
            <a:r>
              <a:rPr lang="en-US" baseline="0" dirty="0" smtClean="0"/>
              <a:t> dos dados</a:t>
            </a:r>
          </a:p>
          <a:p>
            <a:r>
              <a:rPr lang="en-US" baseline="0" dirty="0" err="1" smtClean="0"/>
              <a:t>Diferentes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Objectivos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0AA29A-166C-45DA-BF4F-394C6B82ADEB}" type="slidenum">
              <a:rPr lang="pt-PT" smtClean="0"/>
              <a:t>9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9564087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0AA29A-166C-45DA-BF4F-394C6B82ADEB}" type="slidenum">
              <a:rPr lang="pt-PT" smtClean="0"/>
              <a:t>11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170821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403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>
              <a:latin typeface="Times New Roman" charset="0"/>
            </a:endParaRPr>
          </a:p>
        </p:txBody>
      </p:sp>
      <p:sp>
        <p:nvSpPr>
          <p:cNvPr id="4403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23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223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223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223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223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0876B93C-28ED-FA49-AE00-F191CF639517}" type="slidenum">
              <a:rPr lang="pt-PT" sz="1200"/>
              <a:pPr/>
              <a:t>13</a:t>
            </a:fld>
            <a:endParaRPr lang="pt-PT" sz="1200"/>
          </a:p>
        </p:txBody>
      </p:sp>
    </p:spTree>
    <p:extLst>
      <p:ext uri="{BB962C8B-B14F-4D97-AF65-F5344CB8AC3E}">
        <p14:creationId xmlns:p14="http://schemas.microsoft.com/office/powerpoint/2010/main" val="6125538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gi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gif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4" Type="http://schemas.openxmlformats.org/officeDocument/2006/relationships/oleObject" Target="../embeddings/oleObject3.bin"/><Relationship Id="rId5" Type="http://schemas.openxmlformats.org/officeDocument/2006/relationships/image" Target="../media/image1.emf"/><Relationship Id="rId1" Type="http://schemas.openxmlformats.org/officeDocument/2006/relationships/vmlDrawing" Target="../drawings/vmlDrawing3.vml"/><Relationship Id="rId2" Type="http://schemas.openxmlformats.org/officeDocument/2006/relationships/tags" Target="../tags/tag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4" Type="http://schemas.openxmlformats.org/officeDocument/2006/relationships/oleObject" Target="../embeddings/oleObject2.bin"/><Relationship Id="rId5" Type="http://schemas.openxmlformats.org/officeDocument/2006/relationships/image" Target="../media/image1.emf"/><Relationship Id="rId1" Type="http://schemas.openxmlformats.org/officeDocument/2006/relationships/vmlDrawing" Target="../drawings/vmlDrawing2.vml"/><Relationship Id="rId2" Type="http://schemas.openxmlformats.org/officeDocument/2006/relationships/tags" Target="../tags/tag3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with text only or primary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7680" y="1897603"/>
            <a:ext cx="6171941" cy="842400"/>
          </a:xfrm>
        </p:spPr>
        <p:txBody>
          <a:bodyPr lIns="0" tIns="0" rIns="0" bIns="0" anchor="b">
            <a:noAutofit/>
          </a:bodyPr>
          <a:lstStyle>
            <a:lvl1pPr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7680" y="2778756"/>
            <a:ext cx="6172800" cy="1371600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0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6" name="Picture 5" descr="DEL_PRI_RGB.gif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645" y="399577"/>
            <a:ext cx="2294400" cy="322531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1 column text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487680" y="295683"/>
            <a:ext cx="5486400" cy="46949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/>
            </a:lvl1pPr>
          </a:lstStyle>
          <a:p>
            <a:r>
              <a:rPr lang="en-US" dirty="0" smtClean="0"/>
              <a:t>Click to add title</a:t>
            </a:r>
            <a:endParaRPr lang="en-US" dirty="0"/>
          </a:p>
        </p:txBody>
      </p:sp>
      <p:sp>
        <p:nvSpPr>
          <p:cNvPr id="17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87680" y="782621"/>
            <a:ext cx="5486400" cy="757255"/>
          </a:xfrm>
        </p:spPr>
        <p:txBody>
          <a:bodyPr>
            <a:noAutofit/>
          </a:bodyPr>
          <a:lstStyle>
            <a:lvl1pPr marL="0" indent="0">
              <a:buNone/>
              <a:defRPr sz="2000" b="0">
                <a:solidFill>
                  <a:srgbClr val="575757"/>
                </a:solidFill>
              </a:defRPr>
            </a:lvl1pPr>
          </a:lstStyle>
          <a:p>
            <a:pPr lvl="0"/>
            <a:r>
              <a:rPr lang="en-US" dirty="0" smtClean="0"/>
              <a:t>Click to add subtitle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87680" y="1611313"/>
            <a:ext cx="5486400" cy="4733788"/>
          </a:xfrm>
        </p:spPr>
        <p:txBody>
          <a:bodyPr/>
          <a:lstStyle>
            <a:lvl4pPr>
              <a:defRPr/>
            </a:lvl4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69861067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1 column text with 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487680" y="295683"/>
            <a:ext cx="11216640" cy="46949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/>
            </a:lvl1pPr>
          </a:lstStyle>
          <a:p>
            <a:r>
              <a:rPr lang="en-US" dirty="0" smtClean="0"/>
              <a:t>Click to add title</a:t>
            </a:r>
            <a:endParaRPr lang="en-US" dirty="0"/>
          </a:p>
        </p:txBody>
      </p:sp>
      <p:sp>
        <p:nvSpPr>
          <p:cNvPr id="17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87680" y="782621"/>
            <a:ext cx="11216640" cy="766749"/>
          </a:xfrm>
        </p:spPr>
        <p:txBody>
          <a:bodyPr>
            <a:noAutofit/>
          </a:bodyPr>
          <a:lstStyle>
            <a:lvl1pPr marL="0" indent="0">
              <a:buNone/>
              <a:defRPr sz="2000" b="0">
                <a:solidFill>
                  <a:srgbClr val="575757"/>
                </a:solidFill>
              </a:defRPr>
            </a:lvl1pPr>
          </a:lstStyle>
          <a:p>
            <a:pPr lvl="0"/>
            <a:r>
              <a:rPr lang="en-US" dirty="0" smtClean="0"/>
              <a:t>Click to add subtitle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87680" y="1611313"/>
            <a:ext cx="5486400" cy="4733788"/>
          </a:xfrm>
        </p:spPr>
        <p:txBody>
          <a:bodyPr/>
          <a:lstStyle>
            <a:lvl4pPr>
              <a:defRPr/>
            </a:lvl4pPr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16708949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23936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Medium Blu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86833" y="1782208"/>
            <a:ext cx="10972800" cy="1143000"/>
          </a:xfrm>
        </p:spPr>
        <p:txBody>
          <a:bodyPr lIns="0" tIns="0" rIns="0" bIns="0"/>
          <a:lstStyle>
            <a:lvl1pPr>
              <a:defRPr sz="6000">
                <a:solidFill>
                  <a:schemeClr val="bg1"/>
                </a:solidFill>
              </a:defRPr>
            </a:lvl1pPr>
            <a:lvl2pPr>
              <a:defRPr sz="6000">
                <a:solidFill>
                  <a:schemeClr val="bg2"/>
                </a:solidFill>
              </a:defRPr>
            </a:lvl2pPr>
            <a:lvl3pPr>
              <a:defRPr sz="6000">
                <a:solidFill>
                  <a:schemeClr val="bg2"/>
                </a:solidFill>
              </a:defRPr>
            </a:lvl3pPr>
            <a:lvl4pPr>
              <a:defRPr sz="6000">
                <a:solidFill>
                  <a:schemeClr val="bg2"/>
                </a:solidFill>
              </a:defRPr>
            </a:lvl4pPr>
            <a:lvl5pPr>
              <a:defRPr sz="60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 smtClean="0"/>
              <a:t>Click to edit divider text</a:t>
            </a:r>
          </a:p>
        </p:txBody>
      </p:sp>
    </p:spTree>
    <p:extLst>
      <p:ext uri="{BB962C8B-B14F-4D97-AF65-F5344CB8AC3E}">
        <p14:creationId xmlns:p14="http://schemas.microsoft.com/office/powerpoint/2010/main" val="2348242057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Dark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86833" y="1782208"/>
            <a:ext cx="10972800" cy="1143000"/>
          </a:xfrm>
        </p:spPr>
        <p:txBody>
          <a:bodyPr/>
          <a:lstStyle>
            <a:lvl1pPr>
              <a:defRPr sz="6000">
                <a:solidFill>
                  <a:schemeClr val="bg1"/>
                </a:solidFill>
              </a:defRPr>
            </a:lvl1pPr>
            <a:lvl2pPr>
              <a:defRPr sz="6000">
                <a:solidFill>
                  <a:schemeClr val="bg2"/>
                </a:solidFill>
              </a:defRPr>
            </a:lvl2pPr>
            <a:lvl3pPr>
              <a:defRPr sz="6000">
                <a:solidFill>
                  <a:schemeClr val="bg2"/>
                </a:solidFill>
              </a:defRPr>
            </a:lvl3pPr>
            <a:lvl4pPr>
              <a:defRPr sz="6000">
                <a:solidFill>
                  <a:schemeClr val="bg2"/>
                </a:solidFill>
              </a:defRPr>
            </a:lvl4pPr>
            <a:lvl5pPr>
              <a:defRPr sz="60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 smtClean="0"/>
              <a:t>Click to edit divider text</a:t>
            </a:r>
          </a:p>
        </p:txBody>
      </p:sp>
    </p:spTree>
    <p:extLst>
      <p:ext uri="{BB962C8B-B14F-4D97-AF65-F5344CB8AC3E}">
        <p14:creationId xmlns:p14="http://schemas.microsoft.com/office/powerpoint/2010/main" val="2745454958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with primary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86833" y="1782208"/>
            <a:ext cx="10972800" cy="1143000"/>
          </a:xfrm>
        </p:spPr>
        <p:txBody>
          <a:bodyPr/>
          <a:lstStyle>
            <a:lvl1pPr>
              <a:defRPr sz="6000" baseline="0">
                <a:solidFill>
                  <a:schemeClr val="accent2"/>
                </a:solidFill>
              </a:defRPr>
            </a:lvl1pPr>
            <a:lvl2pPr>
              <a:defRPr sz="6000">
                <a:solidFill>
                  <a:schemeClr val="accent2"/>
                </a:solidFill>
              </a:defRPr>
            </a:lvl2pPr>
            <a:lvl3pPr>
              <a:defRPr sz="6000">
                <a:solidFill>
                  <a:schemeClr val="accent2"/>
                </a:solidFill>
              </a:defRPr>
            </a:lvl3pPr>
            <a:lvl4pPr>
              <a:defRPr sz="6000">
                <a:solidFill>
                  <a:schemeClr val="accent2"/>
                </a:solidFill>
              </a:defRPr>
            </a:lvl4pPr>
            <a:lvl5pPr>
              <a:defRPr sz="60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dirty="0" smtClean="0"/>
              <a:t>Click to edit divider text</a:t>
            </a:r>
          </a:p>
        </p:txBody>
      </p:sp>
    </p:spTree>
    <p:extLst>
      <p:ext uri="{BB962C8B-B14F-4D97-AF65-F5344CB8AC3E}">
        <p14:creationId xmlns:p14="http://schemas.microsoft.com/office/powerpoint/2010/main" val="2386664937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with secondary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86834" y="1818068"/>
            <a:ext cx="3748097" cy="3007406"/>
          </a:xfrm>
        </p:spPr>
        <p:txBody>
          <a:bodyPr/>
          <a:lstStyle>
            <a:lvl1pPr>
              <a:defRPr sz="4800">
                <a:solidFill>
                  <a:schemeClr val="accent2"/>
                </a:solidFill>
              </a:defRPr>
            </a:lvl1pPr>
            <a:lvl2pPr>
              <a:defRPr sz="4800">
                <a:solidFill>
                  <a:schemeClr val="accent2"/>
                </a:solidFill>
              </a:defRPr>
            </a:lvl2pPr>
            <a:lvl3pPr>
              <a:defRPr sz="4800">
                <a:solidFill>
                  <a:schemeClr val="accent2"/>
                </a:solidFill>
              </a:defRPr>
            </a:lvl3pPr>
            <a:lvl4pPr>
              <a:defRPr sz="4800">
                <a:solidFill>
                  <a:schemeClr val="accent2"/>
                </a:solidFill>
              </a:defRPr>
            </a:lvl4pPr>
            <a:lvl5pPr>
              <a:defRPr sz="48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dirty="0" smtClean="0"/>
              <a:t>Click to edit divider text</a:t>
            </a:r>
          </a:p>
        </p:txBody>
      </p:sp>
    </p:spTree>
    <p:extLst>
      <p:ext uri="{BB962C8B-B14F-4D97-AF65-F5344CB8AC3E}">
        <p14:creationId xmlns:p14="http://schemas.microsoft.com/office/powerpoint/2010/main" val="4199572907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ey statement Medium Blu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87681" y="319067"/>
            <a:ext cx="9126791" cy="5988439"/>
          </a:xfrm>
        </p:spPr>
        <p:txBody>
          <a:bodyPr/>
          <a:lstStyle>
            <a:lvl1pPr>
              <a:spcBef>
                <a:spcPts val="3600"/>
              </a:spcBef>
              <a:defRPr sz="3000">
                <a:solidFill>
                  <a:schemeClr val="bg1"/>
                </a:solidFill>
              </a:defRPr>
            </a:lvl1pPr>
            <a:lvl2pPr marL="457200" indent="-457200">
              <a:defRPr sz="3000">
                <a:solidFill>
                  <a:schemeClr val="bg2"/>
                </a:solidFill>
              </a:defRPr>
            </a:lvl2pPr>
            <a:lvl3pPr>
              <a:defRPr sz="3000">
                <a:solidFill>
                  <a:schemeClr val="bg2"/>
                </a:solidFill>
              </a:defRPr>
            </a:lvl3pPr>
            <a:lvl4pPr>
              <a:defRPr sz="3000">
                <a:solidFill>
                  <a:schemeClr val="bg2"/>
                </a:solidFill>
              </a:defRPr>
            </a:lvl4pPr>
            <a:lvl5pPr>
              <a:defRPr sz="30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18365956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ey statement Dark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87681" y="319067"/>
            <a:ext cx="9126791" cy="5988439"/>
          </a:xfrm>
        </p:spPr>
        <p:txBody>
          <a:bodyPr/>
          <a:lstStyle>
            <a:lvl1pPr>
              <a:spcBef>
                <a:spcPts val="3600"/>
              </a:spcBef>
              <a:defRPr sz="3000">
                <a:solidFill>
                  <a:schemeClr val="bg1"/>
                </a:solidFill>
              </a:defRPr>
            </a:lvl1pPr>
            <a:lvl2pPr marL="457200" indent="-457200">
              <a:defRPr sz="3000">
                <a:solidFill>
                  <a:schemeClr val="bg2"/>
                </a:solidFill>
              </a:defRPr>
            </a:lvl2pPr>
            <a:lvl3pPr>
              <a:defRPr sz="3000">
                <a:solidFill>
                  <a:schemeClr val="bg2"/>
                </a:solidFill>
              </a:defRPr>
            </a:lvl3pPr>
            <a:lvl4pPr>
              <a:defRPr sz="3000">
                <a:solidFill>
                  <a:schemeClr val="bg2"/>
                </a:solidFill>
              </a:defRPr>
            </a:lvl4pPr>
            <a:lvl5pPr>
              <a:defRPr sz="30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75225841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ey statement Gree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87681" y="319067"/>
            <a:ext cx="9126791" cy="5988439"/>
          </a:xfrm>
        </p:spPr>
        <p:txBody>
          <a:bodyPr/>
          <a:lstStyle>
            <a:lvl1pPr>
              <a:spcBef>
                <a:spcPts val="3600"/>
              </a:spcBef>
              <a:defRPr sz="3000">
                <a:solidFill>
                  <a:schemeClr val="bg1"/>
                </a:solidFill>
              </a:defRPr>
            </a:lvl1pPr>
            <a:lvl2pPr marL="457200" indent="-457200">
              <a:defRPr sz="3000">
                <a:solidFill>
                  <a:schemeClr val="bg2"/>
                </a:solidFill>
              </a:defRPr>
            </a:lvl2pPr>
            <a:lvl3pPr>
              <a:defRPr sz="3000">
                <a:solidFill>
                  <a:schemeClr val="bg2"/>
                </a:solidFill>
              </a:defRPr>
            </a:lvl3pPr>
            <a:lvl4pPr>
              <a:defRPr sz="3000">
                <a:solidFill>
                  <a:schemeClr val="bg2"/>
                </a:solidFill>
              </a:defRPr>
            </a:lvl4pPr>
            <a:lvl5pPr>
              <a:defRPr sz="30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75225841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with secondary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7680" y="1897603"/>
            <a:ext cx="3696000" cy="841248"/>
          </a:xfrm>
        </p:spPr>
        <p:txBody>
          <a:bodyPr anchor="b"/>
          <a:lstStyle>
            <a:lvl1pPr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7680" y="2778756"/>
            <a:ext cx="3694176" cy="1371600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800" b="0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ilde Disclaim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EL_PRI_RGB.gif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196" y="3904489"/>
            <a:ext cx="2294400" cy="322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453218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6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19" y="1591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5" name="think-cell Slide" r:id="rId4" imgW="38100" imgH="38100" progId="TCLayout.ActiveDocument.1">
                  <p:embed/>
                </p:oleObj>
              </mc:Choice>
              <mc:Fallback>
                <p:oleObj name="think-cell Slide" r:id="rId4" imgW="38100" imgH="3810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9" y="1591"/>
                        <a:ext cx="2116" cy="1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5"/>
          <p:cNvSpPr txBox="1">
            <a:spLocks noChangeArrowheads="1"/>
          </p:cNvSpPr>
          <p:nvPr/>
        </p:nvSpPr>
        <p:spPr bwMode="gray">
          <a:xfrm>
            <a:off x="486833" y="6481766"/>
            <a:ext cx="609600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defRPr/>
            </a:pPr>
            <a:fld id="{191669B2-B2C5-624D-93D2-85AA12F69094}" type="slidenum">
              <a:rPr lang="en-US" sz="800" smtClean="0">
                <a:solidFill>
                  <a:srgbClr val="8C8C8C"/>
                </a:solidFill>
              </a:rPr>
              <a:pPr eaLnBrk="1" hangingPunct="1">
                <a:defRPr/>
              </a:pPr>
              <a:t>‹#›</a:t>
            </a:fld>
            <a:endParaRPr lang="en-US" sz="800" smtClean="0">
              <a:solidFill>
                <a:srgbClr val="8C8C8C"/>
              </a:solidFill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n-GB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GB"/>
          </a:p>
        </p:txBody>
      </p:sp>
      <p:sp>
        <p:nvSpPr>
          <p:cNvPr id="7" name="Marcador de fecha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>
            <a:lvl1pPr defTabSz="911456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prstClr val="black"/>
                </a:solidFill>
                <a:latin typeface="Arial"/>
                <a:ea typeface="+mn-ea"/>
                <a:cs typeface="+mn-cs"/>
              </a:defRPr>
            </a:lvl1pPr>
          </a:lstStyle>
          <a:p>
            <a:pPr>
              <a:defRPr/>
            </a:pPr>
            <a:fld id="{1E114F4D-70AD-5147-B291-D96B0ECDE134}" type="datetimeFigureOut">
              <a:rPr lang="es-ES"/>
              <a:pPr>
                <a:defRPr/>
              </a:pPr>
              <a:t>24/10/17</a:t>
            </a:fld>
            <a:endParaRPr lang="en-GB"/>
          </a:p>
        </p:txBody>
      </p:sp>
      <p:sp>
        <p:nvSpPr>
          <p:cNvPr id="8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>
            <a:lvl1pPr defTabSz="911456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prstClr val="black"/>
                </a:solidFill>
                <a:latin typeface="Arial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>
            <a:lvl1pPr defTabSz="911456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prstClr val="black"/>
                </a:solidFill>
                <a:latin typeface="Arial"/>
                <a:ea typeface="+mn-ea"/>
                <a:cs typeface="+mn-cs"/>
              </a:defRPr>
            </a:lvl1pPr>
          </a:lstStyle>
          <a:p>
            <a:pPr>
              <a:defRPr/>
            </a:pPr>
            <a:fld id="{B2C98F68-2022-AE4D-80BB-AB645D784D7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41475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noProof="0" smtClean="0"/>
              <a:t>Click to edit Master title style</a:t>
            </a:r>
            <a:endParaRPr lang="pt-PT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19667" y="1700213"/>
            <a:ext cx="53848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 noProof="0" smtClean="0"/>
              <a:t>Click to edit Master text styles</a:t>
            </a:r>
          </a:p>
          <a:p>
            <a:pPr lvl="1"/>
            <a:r>
              <a:rPr lang="pt-PT" noProof="0" smtClean="0"/>
              <a:t>Second level</a:t>
            </a:r>
          </a:p>
          <a:p>
            <a:pPr lvl="2"/>
            <a:r>
              <a:rPr lang="pt-PT" noProof="0" smtClean="0"/>
              <a:t>Third level</a:t>
            </a:r>
          </a:p>
          <a:p>
            <a:pPr lvl="3"/>
            <a:r>
              <a:rPr lang="pt-PT" noProof="0" smtClean="0"/>
              <a:t>Fourth level</a:t>
            </a:r>
          </a:p>
          <a:p>
            <a:pPr lvl="4"/>
            <a:r>
              <a:rPr lang="pt-PT" noProof="0" smtClean="0"/>
              <a:t>Fifth level</a:t>
            </a:r>
            <a:endParaRPr lang="pt-PT" noProof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7667" y="1700213"/>
            <a:ext cx="53848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 noProof="0" smtClean="0"/>
              <a:t>Click to edit Master text styles</a:t>
            </a:r>
          </a:p>
          <a:p>
            <a:pPr lvl="1"/>
            <a:r>
              <a:rPr lang="pt-PT" noProof="0" smtClean="0"/>
              <a:t>Second level</a:t>
            </a:r>
          </a:p>
          <a:p>
            <a:pPr lvl="2"/>
            <a:r>
              <a:rPr lang="pt-PT" noProof="0" smtClean="0"/>
              <a:t>Third level</a:t>
            </a:r>
          </a:p>
          <a:p>
            <a:pPr lvl="3"/>
            <a:r>
              <a:rPr lang="pt-PT" noProof="0" smtClean="0"/>
              <a:t>Fourth level</a:t>
            </a:r>
          </a:p>
          <a:p>
            <a:pPr lvl="4"/>
            <a:r>
              <a:rPr lang="pt-PT" noProof="0" smtClean="0"/>
              <a:t>Fifth level</a:t>
            </a:r>
            <a:endParaRPr lang="pt-PT" noProof="0"/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615EB9-710D-A040-9235-283C72B045BD}" type="slidenum">
              <a:rPr lang="pt-PT"/>
              <a:pPr>
                <a:defRPr/>
              </a:pPr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399488971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 with secondary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2383" y="5946880"/>
            <a:ext cx="1371600" cy="66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70226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2C24CF-8005-3643-8A69-33B2AC7AB5A5}" type="slidenum">
              <a:rPr lang="es-E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993004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807B64-9570-E748-A013-7B6A93D4D9CE}" type="slidenum">
              <a:rPr lang="es-E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8892968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90D9D9-7D8E-E441-971F-C6A9E7894918}" type="slidenum">
              <a:rPr lang="es-E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0497199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19667" y="1700213"/>
            <a:ext cx="53848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7667" y="1700213"/>
            <a:ext cx="53848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64074C-B733-EE41-84CC-068C8ECB5F2E}" type="slidenum">
              <a:rPr lang="es-E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1551652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2D363C-A62D-7949-B059-D0A898ACC628}" type="slidenum">
              <a:rPr lang="es-E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3685593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830A35-144F-3F42-A9C8-730ECCA64CED}" type="slidenum">
              <a:rPr lang="es-E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452327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with full blee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Object 16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451288177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49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Rectangle 14"/>
          <p:cNvSpPr/>
          <p:nvPr userDrawn="1"/>
        </p:nvSpPr>
        <p:spPr>
          <a:xfrm>
            <a:off x="492088" y="-1"/>
            <a:ext cx="7315200" cy="3429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9118" y="998068"/>
            <a:ext cx="6505141" cy="670396"/>
          </a:xfrm>
        </p:spPr>
        <p:txBody>
          <a:bodyPr anchor="b"/>
          <a:lstStyle>
            <a:lvl1pPr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9118" y="1672132"/>
            <a:ext cx="6505141" cy="670396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2800" b="0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91BE83-2535-034F-9329-06B3B0F45302}" type="slidenum">
              <a:rPr lang="es-E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2946477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DE82EB-7C0B-F34C-BC88-C4F149612D3F}" type="slidenum">
              <a:rPr lang="es-E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3101267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77EF34-FC93-9A40-A2D1-F886D809D54F}" type="slidenum">
              <a:rPr lang="es-E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9933432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3EF019-595B-F94E-984F-E013535333A9}" type="slidenum">
              <a:rPr lang="es-E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446102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21751" y="274639"/>
            <a:ext cx="2770716" cy="595153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274639"/>
            <a:ext cx="8108951" cy="59515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EAE50B-E917-8D4B-9750-95D149BB2567}" type="slidenum">
              <a:rPr lang="es-E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9863887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719667" y="1700213"/>
            <a:ext cx="10972800" cy="4525962"/>
          </a:xfrm>
        </p:spPr>
        <p:txBody>
          <a:bodyPr/>
          <a:lstStyle/>
          <a:p>
            <a:pPr lvl="0"/>
            <a:r>
              <a:rPr lang="en-US" noProof="0" smtClean="0"/>
              <a:t>Click icon to add table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637080-3369-FB4E-8BD0-2307119C25C1}" type="slidenum">
              <a:rPr lang="es-E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8901338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n-GB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Haga clic para modificar el estilo de subtítulo del patrón</a:t>
            </a:r>
            <a:endParaRPr lang="en-GB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174C1-10EB-664A-B4BA-EEDF098AE4D6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24/10/17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DE866-4F98-B84C-A30C-56843F67DBC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7491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n-GB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GB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174C1-10EB-664A-B4BA-EEDF098AE4D6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24/10/17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DE866-4F98-B84C-A30C-56843F67DBC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764234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 smtClean="0"/>
              <a:t>Clic para editar título</a:t>
            </a:r>
            <a:endParaRPr lang="en-GB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174C1-10EB-664A-B4BA-EEDF098AE4D6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24/10/17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DE866-4F98-B84C-A30C-56843F67DBC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250567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n-GB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GB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GB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174C1-10EB-664A-B4BA-EEDF098AE4D6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24/10/17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DE866-4F98-B84C-A30C-56843F67DBC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19590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1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487680" y="1611313"/>
            <a:ext cx="11216640" cy="473429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109111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 lang="en-GB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GB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GB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174C1-10EB-664A-B4BA-EEDF098AE4D6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24/10/17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DE866-4F98-B84C-A30C-56843F67DBC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56306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n-GB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174C1-10EB-664A-B4BA-EEDF098AE4D6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24/10/17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DE866-4F98-B84C-A30C-56843F67DBC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688365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174C1-10EB-664A-B4BA-EEDF098AE4D6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24/10/17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DE866-4F98-B84C-A30C-56843F67DBC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268744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n-GB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GB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174C1-10EB-664A-B4BA-EEDF098AE4D6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24/10/17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DE866-4F98-B84C-A30C-56843F67DBC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496061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n-GB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174C1-10EB-664A-B4BA-EEDF098AE4D6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24/10/17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DE866-4F98-B84C-A30C-56843F67DBC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779308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n-GB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GB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174C1-10EB-664A-B4BA-EEDF098AE4D6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24/10/17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DE866-4F98-B84C-A30C-56843F67DBC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858905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n-GB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GB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174C1-10EB-664A-B4BA-EEDF098AE4D6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24/10/17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DE866-4F98-B84C-A30C-56843F67DBC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76748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503533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&amp; 1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87680" y="782621"/>
            <a:ext cx="11216640" cy="757255"/>
          </a:xfrm>
        </p:spPr>
        <p:txBody>
          <a:bodyPr>
            <a:noAutofit/>
          </a:bodyPr>
          <a:lstStyle>
            <a:lvl1pPr marL="0" indent="0">
              <a:buNone/>
              <a:defRPr sz="2000" b="0">
                <a:solidFill>
                  <a:srgbClr val="575757"/>
                </a:solidFill>
              </a:defRPr>
            </a:lvl1pPr>
          </a:lstStyle>
          <a:p>
            <a:pPr lvl="0"/>
            <a:r>
              <a:rPr lang="en-US" dirty="0" smtClean="0"/>
              <a:t>Click to add subtitle</a:t>
            </a:r>
          </a:p>
        </p:txBody>
      </p:sp>
      <p:sp>
        <p:nvSpPr>
          <p:cNvPr id="14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487680" y="295683"/>
            <a:ext cx="11216640" cy="46949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/>
            </a:lvl1pPr>
          </a:lstStyle>
          <a:p>
            <a:r>
              <a:rPr lang="en-US" dirty="0" smtClean="0"/>
              <a:t>Click to add title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487680" y="1611313"/>
            <a:ext cx="11216640" cy="4734292"/>
          </a:xfrm>
        </p:spPr>
        <p:txBody>
          <a:bodyPr/>
          <a:lstStyle>
            <a:lvl4pPr>
              <a:defRPr/>
            </a:lvl4pPr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27264712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87680" y="782621"/>
            <a:ext cx="11216640" cy="757255"/>
          </a:xfrm>
        </p:spPr>
        <p:txBody>
          <a:bodyPr>
            <a:noAutofit/>
          </a:bodyPr>
          <a:lstStyle>
            <a:lvl1pPr marL="0" indent="0">
              <a:buNone/>
              <a:defRPr sz="2000" b="0">
                <a:solidFill>
                  <a:srgbClr val="575757"/>
                </a:solidFill>
              </a:defRPr>
            </a:lvl1pPr>
          </a:lstStyle>
          <a:p>
            <a:pPr lvl="0"/>
            <a:r>
              <a:rPr lang="en-US" dirty="0" smtClean="0"/>
              <a:t>Click to add subtitle</a:t>
            </a:r>
          </a:p>
        </p:txBody>
      </p:sp>
      <p:sp>
        <p:nvSpPr>
          <p:cNvPr id="14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487680" y="295683"/>
            <a:ext cx="11216640" cy="46949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/>
            </a:lvl1pPr>
          </a:lstStyle>
          <a:p>
            <a:r>
              <a:rPr lang="en-US" dirty="0" smtClean="0"/>
              <a:t>Click to add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19593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"/>
          <p:cNvSpPr>
            <a:spLocks noGrp="1"/>
          </p:cNvSpPr>
          <p:nvPr>
            <p:ph type="title"/>
          </p:nvPr>
        </p:nvSpPr>
        <p:spPr>
          <a:xfrm>
            <a:off x="487680" y="295683"/>
            <a:ext cx="7193280" cy="124358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487680" y="1611313"/>
            <a:ext cx="7193280" cy="4735487"/>
          </a:xfrm>
        </p:spPr>
        <p:txBody>
          <a:bodyPr/>
          <a:lstStyle>
            <a:lvl1pPr>
              <a:tabLst>
                <a:tab pos="5029200" algn="r"/>
              </a:tabLst>
              <a:defRPr/>
            </a:lvl1pPr>
            <a:lvl2pPr>
              <a:tabLst>
                <a:tab pos="5029200" algn="r"/>
              </a:tabLst>
              <a:defRPr/>
            </a:lvl2pPr>
            <a:lvl3pPr>
              <a:tabLst>
                <a:tab pos="5029200" algn="r"/>
              </a:tabLst>
              <a:defRPr/>
            </a:lvl3pPr>
            <a:lvl4pPr>
              <a:tabLst>
                <a:tab pos="5029200" algn="r"/>
              </a:tabLst>
              <a:defRPr/>
            </a:lvl4pPr>
            <a:lvl5pPr>
              <a:tabLst>
                <a:tab pos="5029200" algn="r"/>
              </a:tabLst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51087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&amp; 2 columns of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487680" y="295683"/>
            <a:ext cx="11216640" cy="46949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/>
            </a:lvl1pPr>
          </a:lstStyle>
          <a:p>
            <a:r>
              <a:rPr lang="en-US" dirty="0" smtClean="0"/>
              <a:t>Click to add title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87680" y="782621"/>
            <a:ext cx="11216640" cy="757255"/>
          </a:xfrm>
        </p:spPr>
        <p:txBody>
          <a:bodyPr>
            <a:noAutofit/>
          </a:bodyPr>
          <a:lstStyle>
            <a:lvl1pPr marL="0" indent="0">
              <a:buNone/>
              <a:defRPr sz="2000" b="0">
                <a:solidFill>
                  <a:srgbClr val="575757"/>
                </a:solidFill>
              </a:defRPr>
            </a:lvl1pPr>
          </a:lstStyle>
          <a:p>
            <a:pPr lvl="0"/>
            <a:r>
              <a:rPr lang="en-US" dirty="0" smtClean="0"/>
              <a:t>Click to add subtitle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6"/>
          </p:nvPr>
        </p:nvSpPr>
        <p:spPr>
          <a:xfrm>
            <a:off x="487680" y="1611313"/>
            <a:ext cx="5486400" cy="4735487"/>
          </a:xfrm>
        </p:spPr>
        <p:txBody>
          <a:bodyPr/>
          <a:lstStyle>
            <a:lvl4pPr>
              <a:defRPr/>
            </a:lvl4pPr>
            <a:lvl5pPr>
              <a:defRPr baseline="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7"/>
          </p:nvPr>
        </p:nvSpPr>
        <p:spPr>
          <a:xfrm>
            <a:off x="6217920" y="1611313"/>
            <a:ext cx="5486400" cy="4735487"/>
          </a:xfrm>
        </p:spPr>
        <p:txBody>
          <a:bodyPr/>
          <a:lstStyle>
            <a:lvl4pPr>
              <a:defRPr/>
            </a:lvl4pPr>
            <a:lvl5pPr>
              <a:defRPr baseline="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84289120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23.xml"/><Relationship Id="rId24" Type="http://schemas.openxmlformats.org/officeDocument/2006/relationships/theme" Target="../theme/theme1.xml"/><Relationship Id="rId25" Type="http://schemas.openxmlformats.org/officeDocument/2006/relationships/vmlDrawing" Target="../drawings/vmlDrawing1.vml"/><Relationship Id="rId26" Type="http://schemas.openxmlformats.org/officeDocument/2006/relationships/tags" Target="../tags/tag2.xml"/><Relationship Id="rId27" Type="http://schemas.openxmlformats.org/officeDocument/2006/relationships/oleObject" Target="../embeddings/oleObject1.bin"/><Relationship Id="rId28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theme" Target="../theme/theme2.xml"/><Relationship Id="rId1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6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9.xml"/><Relationship Id="rId5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>
            <p:custDataLst>
              <p:tags r:id="rId26"/>
            </p:custDataLst>
            <p:extLst>
              <p:ext uri="{D42A27DB-BD31-4B8C-83A1-F6EECF244321}">
                <p14:modId xmlns:p14="http://schemas.microsoft.com/office/powerpoint/2010/main" val="166891810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30" name="think-cell Slide" r:id="rId27" imgW="270" imgH="270" progId="TCLayout.ActiveDocument.1">
                  <p:embed/>
                </p:oleObj>
              </mc:Choice>
              <mc:Fallback>
                <p:oleObj name="think-cell Slide" r:id="rId27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8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487680" y="295683"/>
            <a:ext cx="11216640" cy="124419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487680" y="1611313"/>
            <a:ext cx="11216640" cy="473429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Bullet level 1</a:t>
            </a:r>
          </a:p>
          <a:p>
            <a:pPr lvl="2"/>
            <a:r>
              <a:rPr lang="en-US" dirty="0" smtClean="0"/>
              <a:t>Bullet level 2</a:t>
            </a:r>
          </a:p>
          <a:p>
            <a:pPr lvl="3"/>
            <a:r>
              <a:rPr lang="en-US" dirty="0" smtClean="0"/>
              <a:t>Bullet level 3</a:t>
            </a:r>
          </a:p>
          <a:p>
            <a:pPr lvl="4"/>
            <a:r>
              <a:rPr lang="en-US" dirty="0" smtClean="0"/>
              <a:t>Bullet level 4</a:t>
            </a:r>
          </a:p>
        </p:txBody>
      </p:sp>
      <p:sp>
        <p:nvSpPr>
          <p:cNvPr id="6" name="TextBox 5"/>
          <p:cNvSpPr txBox="1"/>
          <p:nvPr/>
        </p:nvSpPr>
        <p:spPr bwMode="gray">
          <a:xfrm>
            <a:off x="487680" y="6481704"/>
            <a:ext cx="609600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algn="l"/>
            <a:fld id="{95CC1D26-A9BD-4BDE-BDD9-08EDBAE96860}" type="slidenum">
              <a:rPr lang="en-US" sz="800" smtClean="0">
                <a:solidFill>
                  <a:srgbClr val="8C8C8C"/>
                </a:solidFill>
              </a:rPr>
              <a:pPr algn="l"/>
              <a:t>‹#›</a:t>
            </a:fld>
            <a:endParaRPr lang="en-US" sz="800" dirty="0">
              <a:solidFill>
                <a:srgbClr val="8C8C8C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2" r:id="rId2"/>
    <p:sldLayoutId id="2147483677" r:id="rId3"/>
    <p:sldLayoutId id="2147483678" r:id="rId4"/>
    <p:sldLayoutId id="2147483680" r:id="rId5"/>
    <p:sldLayoutId id="2147483681" r:id="rId6"/>
    <p:sldLayoutId id="2147483695" r:id="rId7"/>
    <p:sldLayoutId id="2147483679" r:id="rId8"/>
    <p:sldLayoutId id="2147483697" r:id="rId9"/>
    <p:sldLayoutId id="2147483682" r:id="rId10"/>
    <p:sldLayoutId id="2147483698" r:id="rId11"/>
    <p:sldLayoutId id="2147483696" r:id="rId12"/>
    <p:sldLayoutId id="2147483684" r:id="rId13"/>
    <p:sldLayoutId id="2147483691" r:id="rId14"/>
    <p:sldLayoutId id="2147483683" r:id="rId15"/>
    <p:sldLayoutId id="2147483692" r:id="rId16"/>
    <p:sldLayoutId id="2147483685" r:id="rId17"/>
    <p:sldLayoutId id="2147483693" r:id="rId18"/>
    <p:sldLayoutId id="2147483694" r:id="rId19"/>
    <p:sldLayoutId id="2147483689" r:id="rId20"/>
    <p:sldLayoutId id="2147484062" r:id="rId21"/>
    <p:sldLayoutId id="2147484067" r:id="rId22"/>
    <p:sldLayoutId id="2147484084" r:id="rId23"/>
  </p:sldLayoutIdLst>
  <p:transition>
    <p:fade/>
  </p:transition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spcBef>
          <a:spcPct val="0"/>
        </a:spcBef>
        <a:buNone/>
        <a:defRPr sz="2800" kern="120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ts val="1200"/>
        </a:spcBef>
        <a:buSzPct val="100000"/>
        <a:buFont typeface="Arial" panose="020B0604020202020204" pitchFamily="34" charset="0"/>
        <a:buNone/>
        <a:defRPr sz="1800" b="0" kern="1200">
          <a:solidFill>
            <a:schemeClr val="tx2"/>
          </a:solidFill>
          <a:latin typeface="+mn-lt"/>
          <a:ea typeface="+mn-ea"/>
          <a:cs typeface="+mn-cs"/>
        </a:defRPr>
      </a:lvl1pPr>
      <a:lvl2pPr marL="203200" indent="-203200" algn="l" defTabSz="914400" rtl="0" eaLnBrk="1" latinLnBrk="0" hangingPunct="1">
        <a:spcBef>
          <a:spcPts val="600"/>
        </a:spcBef>
        <a:buClrTx/>
        <a:buSzPct val="100000"/>
        <a:buFont typeface="Arial"/>
        <a:buChar char="•"/>
        <a:defRPr lang="en-US" sz="1800" kern="1200" dirty="0" smtClean="0">
          <a:solidFill>
            <a:schemeClr val="tx2"/>
          </a:solidFill>
          <a:latin typeface="+mn-lt"/>
          <a:ea typeface="+mn-ea"/>
          <a:cs typeface="+mn-cs"/>
        </a:defRPr>
      </a:lvl2pPr>
      <a:lvl3pPr marL="431800" indent="-203200" algn="l" defTabSz="914400" rtl="0" eaLnBrk="1" latinLnBrk="0" hangingPunct="1">
        <a:spcBef>
          <a:spcPts val="600"/>
        </a:spcBef>
        <a:buClrTx/>
        <a:buSzPct val="100000"/>
        <a:buFont typeface="Arial"/>
        <a:buChar char="−"/>
        <a:defRPr lang="en-US" sz="1800" kern="1200" dirty="0" smtClean="0">
          <a:solidFill>
            <a:schemeClr val="tx2"/>
          </a:solidFill>
          <a:latin typeface="+mn-lt"/>
          <a:ea typeface="+mn-ea"/>
          <a:cs typeface="+mn-cs"/>
        </a:defRPr>
      </a:lvl3pPr>
      <a:lvl4pPr marL="660400" indent="-203200" algn="l" defTabSz="914400" rtl="0" eaLnBrk="1" latinLnBrk="0" hangingPunct="1">
        <a:spcBef>
          <a:spcPts val="600"/>
        </a:spcBef>
        <a:buClrTx/>
        <a:buSzPct val="100000"/>
        <a:buFont typeface="Arial"/>
        <a:buChar char="◦"/>
        <a:defRPr lang="en-US" sz="1600" kern="1200" baseline="0" dirty="0" smtClean="0">
          <a:solidFill>
            <a:schemeClr val="tx2"/>
          </a:solidFill>
          <a:latin typeface="+mn-lt"/>
          <a:ea typeface="+mn-ea"/>
          <a:cs typeface="+mn-cs"/>
        </a:defRPr>
      </a:lvl4pPr>
      <a:lvl5pPr marL="889000" indent="-203200" algn="l" defTabSz="798513" rtl="0" eaLnBrk="1" latinLnBrk="0" hangingPunct="1">
        <a:spcBef>
          <a:spcPts val="600"/>
        </a:spcBef>
        <a:buClrTx/>
        <a:buSzPct val="100000"/>
        <a:buFont typeface="Arial"/>
        <a:buChar char="−"/>
        <a:tabLst/>
        <a:defRPr lang="en-US" sz="1600" kern="1200" baseline="0" dirty="0" smtClean="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19667" y="1700213"/>
            <a:ext cx="10972800" cy="4525962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E4AB6BD-E898-4C4C-A849-C25CFA1C73D3}" type="slidenum">
              <a:rPr lang="es-ES">
                <a:solidFill>
                  <a:srgbClr val="000000"/>
                </a:solidFill>
                <a:latin typeface="Arial" charset="0"/>
                <a:ea typeface="MS PGothic" charset="0"/>
                <a:cs typeface="MS PGothic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s-ES">
              <a:solidFill>
                <a:srgbClr val="000000"/>
              </a:solidFill>
              <a:latin typeface="Arial" charset="0"/>
              <a:ea typeface="MS PGothic" charset="0"/>
              <a:cs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732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9" r:id="rId1"/>
    <p:sldLayoutId id="2147484070" r:id="rId2"/>
    <p:sldLayoutId id="2147484071" r:id="rId3"/>
    <p:sldLayoutId id="2147484072" r:id="rId4"/>
    <p:sldLayoutId id="2147484073" r:id="rId5"/>
    <p:sldLayoutId id="2147484074" r:id="rId6"/>
    <p:sldLayoutId id="2147484075" r:id="rId7"/>
    <p:sldLayoutId id="2147484076" r:id="rId8"/>
    <p:sldLayoutId id="2147484077" r:id="rId9"/>
    <p:sldLayoutId id="2147484078" r:id="rId10"/>
    <p:sldLayoutId id="2147484079" r:id="rId11"/>
    <p:sldLayoutId id="2147484080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MS PGothic" panose="020B0600070205080204" pitchFamily="34" charset="-128"/>
          <a:cs typeface="MS PGothic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anose="020B0600070205080204" pitchFamily="34" charset="-128"/>
          <a:cs typeface="MS PGothic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anose="020B0600070205080204" pitchFamily="34" charset="-128"/>
          <a:cs typeface="MS PGothic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anose="020B0600070205080204" pitchFamily="34" charset="-128"/>
          <a:cs typeface="MS PGothic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anose="020B0600070205080204" pitchFamily="34" charset="-128"/>
          <a:cs typeface="MS PGothic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smtClean="0"/>
              <a:t>Clic para editar título</a:t>
            </a:r>
            <a:endParaRPr lang="en-GB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GB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610174C1-10EB-664A-B4BA-EEDF098AE4D6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 defTabSz="457200"/>
              <a:t>24/10/17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D0BDE866-4F98-B84C-A30C-56843F67DBC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45987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7" r:id="rId1"/>
    <p:sldLayoutId id="2147484118" r:id="rId2"/>
    <p:sldLayoutId id="2147484119" r:id="rId3"/>
    <p:sldLayoutId id="2147484120" r:id="rId4"/>
    <p:sldLayoutId id="2147484121" r:id="rId5"/>
    <p:sldLayoutId id="2147484122" r:id="rId6"/>
    <p:sldLayoutId id="2147484123" r:id="rId7"/>
    <p:sldLayoutId id="2147484124" r:id="rId8"/>
    <p:sldLayoutId id="2147484125" r:id="rId9"/>
    <p:sldLayoutId id="2147484126" r:id="rId10"/>
    <p:sldLayoutId id="2147484127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11.tiff"/><Relationship Id="rId3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14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image" Target="../media/image18.jpeg"/><Relationship Id="rId7" Type="http://schemas.openxmlformats.org/officeDocument/2006/relationships/image" Target="../media/image19.png"/><Relationship Id="rId8" Type="http://schemas.openxmlformats.org/officeDocument/2006/relationships/image" Target="../media/image20.jpeg"/><Relationship Id="rId9" Type="http://schemas.openxmlformats.org/officeDocument/2006/relationships/image" Target="../media/image21.png"/><Relationship Id="rId10" Type="http://schemas.openxmlformats.org/officeDocument/2006/relationships/image" Target="../media/image22.jpeg"/><Relationship Id="rId11" Type="http://schemas.openxmlformats.org/officeDocument/2006/relationships/image" Target="../media/image23.png"/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.jpeg"/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25.xml"/><Relationship Id="rId2" Type="http://schemas.openxmlformats.org/officeDocument/2006/relationships/diagramData" Target="../diagrams/data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4" Type="http://schemas.openxmlformats.org/officeDocument/2006/relationships/diagramLayout" Target="../diagrams/layout2.xml"/><Relationship Id="rId5" Type="http://schemas.openxmlformats.org/officeDocument/2006/relationships/diagramQuickStyle" Target="../diagrams/quickStyle2.xml"/><Relationship Id="rId6" Type="http://schemas.openxmlformats.org/officeDocument/2006/relationships/diagramColors" Target="../diagrams/colors2.xml"/><Relationship Id="rId7" Type="http://schemas.microsoft.com/office/2007/relationships/diagramDrawing" Target="../diagrams/drawing2.xml"/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97669" y="1369786"/>
            <a:ext cx="11128442" cy="1882495"/>
          </a:xfrm>
        </p:spPr>
        <p:txBody>
          <a:bodyPr/>
          <a:lstStyle/>
          <a:p>
            <a:r>
              <a:rPr lang="en-US" sz="6000" b="1" dirty="0" smtClean="0"/>
              <a:t>CHAMPS and Data-to-Action:</a:t>
            </a:r>
            <a:br>
              <a:rPr lang="en-US" sz="6000" b="1" dirty="0" smtClean="0"/>
            </a:br>
            <a:r>
              <a:rPr lang="en-US" sz="6000" b="1" dirty="0" smtClean="0">
                <a:solidFill>
                  <a:srgbClr val="7D9FC9"/>
                </a:solidFill>
              </a:rPr>
              <a:t>Mozambique experience</a:t>
            </a:r>
            <a:endParaRPr lang="en-US" sz="6000" b="1" dirty="0">
              <a:solidFill>
                <a:srgbClr val="7D9FC9"/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 bwMode="gray">
          <a:xfrm>
            <a:off x="1994171" y="3991584"/>
            <a:ext cx="8313906" cy="771726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 smtClean="0">
                <a:solidFill>
                  <a:srgbClr val="900071"/>
                </a:solidFill>
              </a:rPr>
              <a:t>Eduardo Samo Gudo, MD PhD</a:t>
            </a:r>
            <a:endParaRPr lang="en-US" sz="3200" b="1" dirty="0">
              <a:solidFill>
                <a:srgbClr val="900071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gray">
          <a:xfrm>
            <a:off x="1994171" y="4763310"/>
            <a:ext cx="8313906" cy="1845014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 smtClean="0">
                <a:solidFill>
                  <a:schemeClr val="tx1"/>
                </a:solidFill>
              </a:rPr>
              <a:t>2017 IANPHI Annual Meeting</a:t>
            </a:r>
          </a:p>
          <a:p>
            <a:pPr algn="ctr"/>
            <a:r>
              <a:rPr lang="en-US" sz="4000" b="1" dirty="0" smtClean="0">
                <a:solidFill>
                  <a:schemeClr val="tx1"/>
                </a:solidFill>
              </a:rPr>
              <a:t>October 24, Rome, Italy</a:t>
            </a:r>
            <a:endParaRPr lang="en-US" sz="4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892953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Mortality Platform of the National Health Observatory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6258" t="3165" r="4781"/>
          <a:stretch/>
        </p:blipFill>
        <p:spPr>
          <a:xfrm>
            <a:off x="6867729" y="2358276"/>
            <a:ext cx="3929974" cy="2162487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9514" y="2358277"/>
            <a:ext cx="3229763" cy="2091796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7276289" y="4963163"/>
            <a:ext cx="2996119" cy="120032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7200" b="1" dirty="0" smtClean="0"/>
              <a:t>DHSI2</a:t>
            </a:r>
            <a:endParaRPr lang="en-US" sz="72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1673158" y="4963163"/>
            <a:ext cx="2996119" cy="120032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7200" b="1" dirty="0" smtClean="0"/>
              <a:t>CRVS</a:t>
            </a:r>
            <a:endParaRPr lang="en-US" sz="7200" b="1" dirty="0"/>
          </a:p>
        </p:txBody>
      </p:sp>
    </p:spTree>
    <p:extLst>
      <p:ext uri="{BB962C8B-B14F-4D97-AF65-F5344CB8AC3E}">
        <p14:creationId xmlns:p14="http://schemas.microsoft.com/office/powerpoint/2010/main" val="12095040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60648"/>
            <a:ext cx="8229600" cy="1512168"/>
          </a:xfrm>
        </p:spPr>
        <p:txBody>
          <a:bodyPr/>
          <a:lstStyle/>
          <a:p>
            <a:pPr algn="ctr"/>
            <a:r>
              <a:rPr lang="pt-PT" b="1" dirty="0" err="1" smtClean="0"/>
              <a:t>Organizational</a:t>
            </a:r>
            <a:r>
              <a:rPr lang="pt-PT" b="1" dirty="0" smtClean="0"/>
              <a:t> </a:t>
            </a:r>
            <a:r>
              <a:rPr lang="pt-PT" b="1" dirty="0" err="1" smtClean="0"/>
              <a:t>Structure</a:t>
            </a:r>
            <a:r>
              <a:rPr lang="pt-PT" b="1" dirty="0" smtClean="0"/>
              <a:t> </a:t>
            </a:r>
            <a:r>
              <a:rPr lang="pt-PT" b="1" dirty="0" err="1" smtClean="0"/>
              <a:t>of</a:t>
            </a:r>
            <a:r>
              <a:rPr lang="pt-PT" b="1" dirty="0" smtClean="0"/>
              <a:t> </a:t>
            </a:r>
            <a:r>
              <a:rPr lang="pt-PT" b="1" dirty="0" err="1" smtClean="0"/>
              <a:t>the</a:t>
            </a:r>
            <a:r>
              <a:rPr lang="pt-PT" b="1" dirty="0" smtClean="0"/>
              <a:t> NHO</a:t>
            </a:r>
            <a:endParaRPr lang="pt-PT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5129" y="1916832"/>
            <a:ext cx="7301203" cy="4680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6183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544782"/>
          </a:xfrm>
        </p:spPr>
        <p:txBody>
          <a:bodyPr/>
          <a:lstStyle/>
          <a:p>
            <a:pPr algn="ctr"/>
            <a:r>
              <a:rPr lang="en-US" b="1" dirty="0" smtClean="0"/>
              <a:t>NHO is actively engaging stakeholders for use of Data to Action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1819420"/>
            <a:ext cx="8311472" cy="5032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375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2" name="Picture 2" descr="C:\Users\estagiario\Pictures\imag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818" y="815082"/>
            <a:ext cx="3511551" cy="139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3" name="AutoShape 4" descr="Resultado de imagem para republica de mocambique"/>
          <p:cNvSpPr>
            <a:spLocks noChangeAspect="1" noChangeArrowheads="1"/>
          </p:cNvSpPr>
          <p:nvPr/>
        </p:nvSpPr>
        <p:spPr bwMode="auto">
          <a:xfrm>
            <a:off x="154517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43014" name="AutoShape 6" descr="data:image/jpeg;base64,/9j/4AAQSkZJRgABAQAAAQABAAD/2wCEAAkGBxQTEhQUExQUExQXFxwaGBgYGRwfIBcgGhwcIh0gHhgcHCggGBomIB0YITEiJSosLi8uHB8zODMsNygtLysBCgoKDg0OGxAQGy8kICQsLDQtNCwsLCw0OCwsLCwsLC0sLC8sLCwvNDQvLDQsNDQsLCwsLCwsLCwsLC8sLCw0LP/AABEIAOkA2AMBEQACEQEDEQH/xAAcAAABBQEBAQAAAAAAAAAAAAAAAwQFBgcCAQj/xABIEAACAQIEBAMFBQQIAwcFAAABAgMEEQASITEFIkFRBhNhBzJCcYEUI1KRoTNicrEVJFOCksHR8ENjwhY0c5Oio/EIssPS4f/EABsBAAEFAQEAAAAAAAAAAAAAAAABAgMEBQYH/8QAPxEAAQIEAwQJAgQFBAIDAQAAAQACAwQRIRIxQQVRYYETInGRobHB0fAy4QYUI1JCYnKC8RUzosIkskRTkjT/2gAMAwEAAhEDEQA/ANxwIRgQjAhGBCMCEYEIwIRgQjAhGBC8LDbqcCF7gQjAhQn9JH7Zkv8Ad28u379s+a/a3L88UPzo/Oflv5a893ddTdF+lj4qbxfUKMCEYEIwIRgQjAhGBCMCEYEIwIRgQjAhGBCMCEYEIwIRgQjAhGBCMCEYEKM45x+mo0z1MyRA7Anmb0VBdnPoAcCQmlyq3w7xXU8RYighMNOCQ1XULvbQiKEG7t6sQAQbi+hEAgioVs4dQLEPeeRz70khuz/MgAAb8qgKLmwGBKneBCTqJgiM7aKqlj8gLnCEgCpQsg/ph/6RtfW2Tfl82/mX+Xm8nyxypcej/N062LHxw5U//K6b8gPyGPWvhl/7XWvUs4dFddmUMPkRfHVAhwqMlzJFErhUIwIUbxLivkc0kbmLrJGC+T+NFGcD1UMAASSuBCc8Pr4p0EkMiSxnZkYMD9R1wITnAhGBCMCEYEIwIRgQjAhGBCMCEYEIwIRgQjAhGBCb19bHCjSTOkca6lnIAH1OBCyPxp7YGJMPDsqsb/fSDW1t1jOiAaHNLbY8vXDcSrumGi4FRv8Abfyqm/gX2dy1jCsr5JGD2IL3Lzj+9+zh7La7DcBbBgCuaGw3POKJyHvvPgFtFPCEVUUAKoAAAAAA2AAAAHoBhysLmrpUlQpIoZTuD/vQjcEbYQioohVDjvh50UmHKRuGMasV9HUDmX95dRpcEAk4E3s6NDd0kJznN1biNeRrfsN+1XoMeGSBEHkPQ07lQKzi9VCwEiQC+qsIwVcd1YaMOvfa4GK8OHCjtOF7zvGI9xHwLpZbZ8lHFWE13dWv/r4hQZkbNnvz5s9/3r5r/O+uLuAYcOlKcslt9A3oui0pTwp3+qm6XjdVKxVFhJ3Y+WAFBOrMxNlG+p39Tio+DDgtFYjwMgA49wA9FiTOzZKAMUQn/jU/8fE2WgcB8OSOgM+QA6kiMKT6KpF1H7zanXRdDixK7Oivdjiuc1ujcZr/AHGtuwX4rmY0eGCRDHfQ+gr3K30lMkaBEUKo2A/3qet+uN4WVJKg4EKgeMPCbpI1XQ+ZTznV3prZnt/aUzER1I1Y7q+2kh0wIUD4c9sWR/I4iqZgbedBmsbaHPCwEiMDoRbNf4AMJVNc4NzWq8Pr4p0EkMiSxnZkII03Fx1B0I6YVOTnAhGBCMCEYEIwIRgQjAhGBCMCEYEIwIVd8deKU4dSmYrnkZgkUf8AaO2wv0G5J7DvbAkJAFSvn7xHxGSsd56yQsFJuRtf+ziB/Zxg2XTViNSTriEuJKyHTMR7wG5nIaAbzvOvAKe8DeHKSlVa7ihjgR7NT0puzyAEZWaPV3F7EC1iSC2gAxKAtRkOlC41I+fOHOuuJx+WXJeKSnDrmSDQ1MtrXJS+WnjGgLub8wB8s2uqkUzRMwYLIyB7XESG+UdyxGZ9b8xAGo0vqRCkMCEYELKPaZWoC0agAPIL22Pl6s3oxkYKe+Q+uMCO1r55zmj6WgHiT52XSbBgku6Rxs2p9OWp5KptwScJnydL5L/eAfiMe+X9fTrhgnIJdhrwrpXdXKvyq3htWX6TBXnp7045crq1ezCsTMEYKcr3G1vvByt6sHXKD0EgGJYNIc60uH1NIHAi9t1R3lYW34JD+kGTqH09jzWs43VzS8JwITHiFE8mQxTNCVcMSoUiQC/IwPwnTUWbTQjAhR9J4kyskdZGKSeWRkiTNnEoW9irqLXI+E2IuNNRgQmXirwTRcRDO6KZQLebHbNcdG6N2s2ovoRvhCKprm4lj0H2rhNY8UM9nWzWNysqH3S8Z1K6WsbOnRipBMZJas6JEiSzqm48PsfA8Ctl8D+M4uIIwt5VRHbzYib2vsyn40Pf87aXkBqtCHEbEbibkrRhU9GBCMCEYEIwIRgQjAhGBCMCEYELAfax4gFXXKsTZoqaPKjdGmlbKWGvMgsBfurWuNcRvIyVCcitLcAOt+wXKp9bGHZYluRFayg+81rgsxByqBuepY9cMBpdUIL3QwYpsXa8OA1JOnDcrJ7OuDyS1MvEHKiOIf8AfKhiY1fZnUObzOByqWbKCcxJIVTM2tLrYgYyyr/natVpy4FovNhEnMZHAarrLbkI4Ap01UZpAAobKFiGU4VTKxcI4eYl2EYvcqpLFjteSZ+aV9BqdehLb4EJ9BUK4uhDDuNj8jsfpgQuOIVYiieRtkUtva9htf12wjjhBJSgVsqjw7wr5sonluCAAGYc3UkqhFkLMWJZrtqQAN8YErs6NGBdM9UOJJaMzX9x0HAeBV982WM6OGbe3nzVq/ouLy/LyDJv1vf8Wb3s/wC9e/rjb6CH0fR4Rh3Ut3KjidXFW6qXEPCnkymePNqCCyjUXIIZ0AsxDAHOtjtcWBOMOb2fHggOl+sGkENOYpuOo4G+6qvsnC9nRRDb38vJXHh1WJYkkFrOoOhva+4v6HTG+x4e0OGRWeRQ0SshNjbU9B3+vT54ckVSKDOywstBxKqRJ5FYGZT5eRW6hGsDl5SpO9t8CEpV+JIM88VfB5EMQS08y3hlLjaOQqAxANu+/Y4EKErPDFRSeV9naasguzSytLaqjG4EUoZVlS/N5cgYEg75uUQqD4w4oa6KGojlSoMZkWKUx+XLdMpyTRjkNwwIZbAh25VIxHE0WfPPDcIdkag9lv8AKYeHuNGnqo6lLkxWJA/4kMg5lt1PvFR+JV74Y04SqcrEMBwrkTQ8CPg+BfSEEyuquhDKwDKRsQRcEHsRidbiUwIRgQjAhGBCMCEYEIwITPi3FYaaMy1EqQxj4nNhfsO59BrgQsR8de1dq2QUdDmjgY5ZZSCryDqFG8aEA3J5j+7rdHGgqoY8Xo4ReNypyygvm2UF3+SxDIPpcswxBSyxC0huHU0HN1z4UCkPBHCWqwpnV/Jd2yxR/ta1r3Kg6eVAtwHlJAGig3OkoYK1WsyTY1+M3pSnCi0zxJx2m4aIBUvAanaCFVYwUSi65xGgzPlsVzkBmOYL5alsr1bSPDPabC5ePh1JWcQqTbNIyqofexd7/doNbDKqjUC2BCm3qljiWbjdTFG7DMKXMBEvp5aktUn+IsL2IAIvgQoPiXtoiZjFw6lnrH72Kr8wAC5HzC/PEcWNDhDFEcAOJonNaXGgCr3F/FPiGMLWSLCkUZBenRVIy63Zhdmy9+e40NhYnFCFteVixeia65yNKCu5SulojW4iFNx+3yiyremqg5AzKBGQD1AbOCwv1sPkMaagXZ9uEW4oasjvZcR9Kz9w70uE7lynt6owbPTVS/IIf0LjDwQckihuGeMeOVJespYoFpix8umcLZhcksG5WY3Ju2Zbkmw0sM6Y2rLQIvRPdfW1adqnZLve3EArFw72yRowj4lSz0T/AIrFkNtzsGt/CG+eLsGPDjDFDcCOBUTmObYhXin4hRcSgkSOWKpikQrIqtrZhYggEMh19CMSpqrfGaRqRHiRI6ykWFFh4dKq3Yow5kmcN5oUWJU3I0OhsGEJpSNKpccLqV+0uwlloa1ifJUWDLFYZkW+VfiQjKVIFiRCivE1VT8QjkkhgNLW0rN5kUqokssSX8zLlY51Vua4vqpHxase2oVWcg9LCI1Fwszk+7mhI2bPEfobpiLMFZDevCeN1He60r2Y+0GKHPQ1biNYj9zKx5QrahHPwZb2VjZbWGlhmmaagLXlY2OE0uzPotdhlV1DKwZTsQQQfkRvhytLvAhGBCMCEYEIwIUfx3i8dJA80t8q7KN3J2VQd2J+nUkAE4Qmia94Y0udkF85eMfEslXUGSUgyDRQOZaZW2VF+KVtNdydTYAAR1LuxZboj4/WNm6DKvE8N/uq5TxNFKzMLFYiyi9yGc5VzHq5vqf/AIwEghOe5sSGGg5uoewXNOAT2ojCxutwLmOnUn094/mz/lhoz8VXY4uiB1P3OPp5BccE87zDHTS1D3AjJVnVXseVAiHNIBckLfUnoN3lxV18eJQA2JyAuaduQ9O3LUvCfsZU2lriRt90pGbQbNINEA2yx7WHOdsOA3qwyE4j9Q8tPc8+5aJI3D+EU5NoaOG/QWLm3Yc0r2HqbDDlOsUq65ON8bSYQyNRxpkOcG1kViM1jYXkbQX1H1GMva83+XlnYXUcaU3538FPLQ8bxUWWm09LHCmWJEjQfCihR66D88cI574rqvJJ43WyxoFgnOI0JGnhVRZFVbdFAH8sOe5zruNUUAySgbUj0H+eEpaqWllxPGr8rqrCx0YAjp0OFaS27TRJQEXXQUKoAACqLAAWAA2AHTtbCXcb5lAGgXM9OrqUkVXU7qwBB+h0wrXuY7Ew0PBDgDYrKPE0VPwzjFFOkZihGSSTIDYkOwbKL29211H5a69tsKaiR4DukdUg86UCyZuGGP6oW6ZqLitIQDHVU8gsbdD+jRuL+jDG2qqxPxp4EloGurERMSIqmJcri+mSQJa7WuNLZug3AiNW3GSz4ofAdjZUt3E/KeSWbxk8lKtFXwJVLlC09UtsyMBZS4Ynm01dTe3RrnC46gpROtfCdo4A2VU403IzjUxTI9h6BRb03Jwxufas+VHWDT/E0jzTPxO37OeMlWBKHuOtj+vzB7YWHuKnkB9UF9xmpzwF4wkp3zU5CPe8kBNo5x10+B+zDUdcwuMLdnYpnPiyrr9ZniF9F+HeORVkCzwk5ToynRo2HvKw6MPyIsRcEEyg1Wg1wcKjJSeBORgQjAhcSyBVLMQqqCSSbAAbkk7AYEL589ovjI1szGNmWliYxwkamU7M6L8TMeVSdlF/ia0T7mizpt4e8QxelyNO1x3Ddr3KucG4SI+dhzk3sTfJf16t3b529WOdWyzpqaMTqtyHj9twSLsryF1OZS2Y26rAOncZ2HzthchT5dSAOZDwmxpTm4+wTPi8V/LiYmy80mXUs7m+VR1Ym/yBwrd4U8qTVz2C5s3sGp4eq+hvZt4KWhhV5EX7Sy6jcQg/Ap7/AIm3Y+gAEgbRaUKCGXzJzPzyXvtG9ocHC47G0tS4vHEDsPxOfhS/1J0GxIcpVmfDfCdTxKX7ZxaRzfVILlbA7Cw/ZJ+6OY7kg3vzW0duhlYcvc/u05b/AC7VegShPWetEpqVIkCRIqKuyqAB+QxyjojojsTzUnUrSaALDJKqQR6HDSCClIoUnA2hB3U2/wAx+hH1vhzxcHf8PinPF67/AJ5r0NYt8g353H/TgpUDu+d6Slh8+ZrnPzt/Cn6l8LTqDtPkEtOoO0+iEfmf0yr9d/8AqGAjqjmfT0QR1RzPzuXrm7Be3Mf8vzNz/dwgFGl3L3+cUAUaTy9/nFdyNb5nQf7/AFw0CqaBVJVlFHKhjlRZEO6uAQfWx6+uHQ4r4bsbDQ8E1wDhQhUCt8JVXDpTVcIkYWtnpyb5gOmv7QW+E8w3BJtjqtn7eDqMmbH92nMaduXYs+NJ0uzuV98D+PKbi8TU88ax1GUiWnfUOBuUvuOpG6+trnpQQQqBVA9ofgmWieN4g0tKZlObcxXuMsnfUgB+uzc1i0bm0qVmx5UMD3tywn4OHl2Km8akbNIoAKNTlj3upIuO+4+g9LFrfVU5VrcLScw+nf8A4UnxrhSw+TUSKKyFSDVLFcRqfdQedch2DE3ygG1gbAjGZDnHR8UJv6bj9Nc95OHS32rRb0GRZLgOri37r6BRnjLgkat9ponEiE3ZadHMdPYC33+xJOvwkdgCMSSE08joo4odMRFXf2/57VPHhNIqLg57lM+zbx+aWcNIbI1hUKPjUbSKB/xE3IG65uwy6YGE8Flw2GXdhH0HLgfY+fj9KxSBgGUhlIBBBuCDsQeow9XV1gQjAhZB7bPEuZhQK+WJVEtWwO4P7OLTXW2YjtlthrjTJVpmM5jQGfUcvdZvw+IuRM4ygC0SfgXuf3iPyGICaWCxYzgwdE01P8R3nd2KI41xgyt5EJ0JsW/F6A/h7nr8t5Gspcq7KyghN6WLmNN33+Zp6sogVjbREFgewOhPYu5v8lw2mJQFpjOHE/5//It2lI+D6iOOvpaqsa0Qd5j84lLLYdy6qoHyxKKZBa0IsBMNn8NFeaPxdx+sz1dIVWBpCEhIi0A0sDIoLAbE3FyD8sUZjaktLxOjiOoewnyV1ku97cTQpDwf4OcSmt4gfOrHOazWPlnodNCw0tbRQABtpzm1dsGPWFBNG6nf9vNXpeWw9Z2au7rf0PfGADRXQVzHJc2OjDp/mO4wrm0FRklLaXGSSZsrdlY2/hb/AEP8/wCLDwMTeI8R9vLsTwMQ4jy+3l2JMy2dGGz8h+YuV17e8PXMuHBtWFuouOzI+h5FKBiYRuuOzX07ignUD911+qkZf0ucLpXiD31r42S6V4g9+fikvOvIxHVYP1kf/LD8FGAcX+DQn4aMA4v8gu6KTNr+J5G+YQ5B+Yyn6YbGbhFNwaOZGI+oTYrcNtwA77+67o5MwMl9H5geyD3dexHN/eOGxW4Tg/bb+7XxtyTYjaHButz19uS7pmzc5+L3R2Xv6E6H/CNxhsQYeoNM+37e5SPGHq7s+37e6UMlzlXpue3p6t/Lc9AW4aCp5fN3wcG4aCp+fPnAklVALnc2A6sew7nc/QnCAFyYTvVM8ceDWlYVdEfKrIyGBU5fMttrsHHQ9dj0tt7J2uZc9FFPU8vt8CpzEtj6zc1C+KPEPHVhL1jLHTN93KkYjNlcFSSVuwuDoc2htjpYG1JaYf0UN1TTcR5rOjy8VsMmigqThcdTUxxTz+QrRtzi3392TKqD8ZJuQBrbQa4SbmIkCFjhtxGvdnUngs3ZUJkRzg61KW1BuKeytXhVGZDw+tiMksSgxwEKI/LAGWSRkJBJZrHVraEAm5xhzhaHfmoDqNdm69a6gA09OJoughZdG8XGihaX+pzHhlS81ZGwURwU7BFzSMSVkJZXXcG2a1mud9Lj/wDyYf5yEAwitS4VsNRmPCu5RjqHo3X4BR3E/CMlHVxSOsUccrSZI0kZ8gCHQsygtvvi7JT7JlhaCSWgVJAFe4lZu1YRhwHHs8wtd9jvHc0clDIbtAM8NzqYWNrevlty/wALRjGmx1QopOP00ME5jNaRhytIwIXyvWyvW1dRPL+yM7vY/GQbID+6iBV+nzxE807VlTsYQ3HD9RHcPcrniNerQSuNUF1X987fVb/nY9MMa24CpwIDmxmtOeZ4D38lBeGoTnEiAORcMugYXBsRc2I29d/rI82otGeeMBY61cjp2FPaqEmnUE/ezyjN3Gp0t0C2GnTDQet2KvDeBHJH0sbb5xTtOCGtrIaSLRI0HmMPgUEX+tsoHqRirNTbZWA6K7PTidPm5XdkwXxKuP8AEa8ludFSpFGkcYyoihVHYDHn8SI6I8vcak5rqmgNFAliMMSrhmI7sPTcfTr9NfQ4cADw+fOCcACqt4s8a0tIVR2d5DqPKykoO5uQNfw9cakhsyYjguaABriqK/N+iiiTLYBo6+8KAqPaRTzusXkNKrowZSpOZzYR5YRfzupyMVFyvNy43tmbHMvFMSJQ0+nhv9u82VKbmmuGGGbfLJn4UqnpVlgldRTmQJcOHNDM3PGJCPhJ0LWsHjcaWOJNqyGMiYhirm5je3UdtPmSdITnRODX5V8DmOwq/wAdXmaJ/dzMrEdmOaJwf4SU+uOWdBwtezOgI5We08wCtwwsIc3cCOVnA8wCmsbsliUc5ViB5T/w0lJ6dwB8yO+J3Na+oqLl2v7nNHzsUpDX1FRcu13lo+di9gJEQjuQxEcJO1rJnla/TRm17qMI8AxC+lgXO8cLR3gcikdQxMegq7xo0d4HIpzPMHOS3LylwNyD+ziA7t7zA7C4OhuIWMLBj1vT/s/lkN5yuFGxhaMWt6f9ncshxyuFGU/jGBjKkkqU0kbskvmMBbKxAEd/fuBcEDTcjXWd2zYrQ1zGlzSAW0G8D6t3rkFRExBFS45GgB8z9uxP+J8aWFckaGSUjkhHvMTcrmOpXNYnXWwZjorlY5eRfHrEeaNH1OOXYN57LeFWxowDqC7j8+abktwbh0g+9qWD1DCxK+7GDrkjHwpcC53YgEnQAQTEZh/TgijB3nid58BoMyRraXNz4clLYqJySq6ZZEaORQyOCrKeoO+HMe5jg5poRkkIBFCsXrfDslPVmnaYxiNWmo5PikYEeXGLDV82lgL3GgsRjt4e0GzEsIgbWpo8bhqeyixPybYUdzhYkd+7mpDi1VGBScQjFSIwQlZMJCks7HKSlswJClCDlsuoAPLy1oLHnpJV2GubBSoAvfI511vqc72XEWiCvFWTxbwiWupUkjCUMcQM6+YLSXCkjNkNoRbXdjtcAi2KElMMlYxa6ryeqaZZ6V+rwG6tVNFYYjai1L/NyouanZqJ4ZJ5pisnnyS5/eCIQoLctlu2ik+8Lk3GN+XEZrojXgNbbCBTK999+Kxdq4TLVBqde8J6OOvQ1dLUx3JRmzqPjjIGdbXseW5F9iAemLsI5rM2Y6hdXgvpqKQMoZTcEAgjqDtiZbSifFXiWCggM9QxCjRVUXZza+VR1Oh7AbkjAgCq+auOO0sbZbRgoZXA1965CjbQnNr6YgFMVeKxITm/mC9wrV1B78rKC4nPamp4h1Bc/Um382w9o6xKuwGVmIkQ9iZZSBDkuHa5BGh1YqNfocO31U9QS/FkPavqpbgDNLU5nbP5akhrb9Br13uL4Y+zVSnA2FL0aKVIt4q++y6tjiqqmly3kc+YJAL3AAJRj0tmuD1JPpjm/wAQQHuhsjVsLU7dR89VtbHjB8IAi/tZaaVxywK26rg5htZvnofz2P5DDhhOdvH54p3VPD583qs+OPFy0UBIB89tI0YfmxIuCo9DvYaXuNLZ2zXTUWleoMyPLeCeKgmYnQtrY1y+ZrAaupeR2kkYu7ElmO5Jx3bGNY0NaKALEJJNSrD4B4UZ6nUusQVg5RspOZSFUG4uSdct9QrYqbQmjAhVZ9WnqTw0rpUK7IS3TRLirRc5+NLjt0V4454dXL50VqaJlNPUtGgZMhWyyGJtQiuEz6Z0IJFyumbs2fpF6CI6tbiufYTkd4IsRlxu7UlYbACwXHlx300IzCkqHxYYUFP5GSeEBZgx3a3vi37RX0cNfW/XfFOY2KTGc6I+xNqbt3CmS0dmQGzkPE59xQU1tl9l7/2xqL7RfLK3/wC+E/0eXpm7vHstb/SoG8949lIU/iyBx/WVWKwPOTdbG1xfdb2GmoNrYqRdlxod4BxcNfY07xoqMzJOlmGI13VGdbfY+e5V7i3iqJS0dNMZmKl86b8/vnORkR9OaRtI0yhQSTbUkdmmN1o7cIH8O+mQ/pHiak6LIm9qAtwwxfwtkB2Z8Tc1VW4ZSN9vhZUhnluTLCVIRVIKkMdXz2J3zSXsW57qN2PGhwIZc/L5y77LJhQYsd3VudT6krVfDvA0pEZ3Yl2uXmlNzzG5AzE5V0GpJJyi+wtw87OvmnBjR1R9LW5D3PKm5a8GWDLDrOPz55qaWpv7ilvU6D8zuPVQcUDDw/UaeJ+dpCmMOn1GnifnbRKBT1P0H+u5/TDCQMh3/PdNJGi7Aw1NWa+13j4iemijS9QjCdZCP2YBIFvxXI1BuLLtfbpNgSZiB73HqkYSN/b2aa376E7FDaDXNRP2Sm8ydWaTiDVMWemVAchncHziAtkRlOVifhUkHUYvY42FpAEPAaOrnhH08TXLie1RUbUjOuXbqrdwGvjelVOIVC1E5JD05ClgUJ5PIQZpWFgdQ3caa4y5mE9sYulmYW6OvS+uI2HeOKsMcC2jzU7vsqfU8Oqc810Sjp4M9RTwS5AWDXDqj9Li5IzEK3li1iDjXgzEFmBwJe51GuIrpkSPK1xUqhMyxjQ3Qz1RmFFcQcSPTsPdKSNr2KC388awsCuaggw2xAc6tHit+9lPGI6jhlMEcM8USRyDqpVQACDrqACDscWF0JBGayr/AOoDiLPUlLnLCEjA7F18xyPVh5Q/ufPERdWJh3BaDYOCRMbVzg3kBXxPkq0RczJ/yEA/Jxhm48VxlaYH/wAx8wqS7lrA62AA/wBMWF0AAbVSRkAdyDcQxZVI6nRb/wCJicM07VUwksAP8Tqnsz8hRSHhGyJNIdgB+gJP+WGxLkBVtpVe9jBr60WiexzhZEMtW+rzuQD+6p1t82v/AIRjkvxDM4orYIyaL9p+3munkIIZDqOwdgWhnHPK+mXFeKJTxPNLdY0FydPoBrckmwHzxPAl3RniGy5Pah5a1pcSvnTxNx2StqHnk0voq30RRso/3qST1x6FJyjJWEIbOfE71hxYhiOxFNeFcOkqJViiUs7HQAHTuTYE2AucSxozILC95oAkhsL3BozK2zgfCFpo0poyhze8djJfcyU0vvAd1OYADHITEwYzjHdW2WtP6Xty5ihXVy0BkCFatr8+D25cAbLrxnxC1qZNEUDP1v8AhU33FrE33uMLsqXrWYfmcvU+ivbNl8QMZ9ycvU+neqmaVpAkaH+sRAimJ/4yak0zH8Q1aIn1T8GOohvEZuF2ax5yWibMmBMwPoOn/U8N32vGy8dTIpQF5H0WMe9e9rEDbXT16YhbLuLqFa8bbcuyAIjbk5DXnu9dFK8R4U0bq5yy3/Zl1BipSBzLIgLCasU3HlagWzG4JCW2MZCFVzE1OTO0IoZTsaPP7+QUbQ+FpZ5Ugp3EUZ55HPv8pHM1jzHUZUWwXuTdzTmtpsgQjEIJ3fNFPM7EiwGtcSDXPgfVaL4f4OtMnlQKsIGjMimWRyOrSZQiH0sQPTHLTUx0xxxSXbqnC0dja4ir8ODBgww0VOtzhHbTM+Cl1WNCGbLn/FNICw+WpC/IWxTJiPFG1pua0055V51SkxHijctzRbnl41T1agHqW+Stb87EfriuYZHDtIUBYR/kJQMexHzt/rhhA3plOK6wiRUn2o0X3UNUN4JAHP8Ay5LK3zscv5nG9sCPhjGCcnDxF/KqzNqy/SwDv+eqrfBOImBY0ikjEsNR5cSPGSFhqSud2ZbaCRlAJYAZbalsas7Lh8RxcDhc2pIP8Ta0ArwB0OddFV2fMGJAY6orkpWjZaHi0kcUclZLVICZGZQUfMxkXMFChLZGIG1gNcUngzUkHPIYGHK9xQUOda5gb1eH6cUgCpKjvF9VK3EI5ZGik+yczRBSY0JGbLnJBlk90k5VA5fUYubOl2mVc1tRj11PLQczqqE/OiDEaDd277/ZV2pmBXOoCAUzMFHw57ZR8hYj6Y2GNIABNVgm8Vw3xPIn3Vh9iPFHjqqcA8sjyQOPxL5bSKfmrDQ9Azd8PFopG8V9F2MQCJs9kQ5teW8iMXgVJe1Phuevq0fQSeXIh7Dy1UH/ABRviCO4siBwWtseC2bkXwH/ALu6wIPfVU6QlKqMkEK8flk9LgkjX10t88Pa4ObZcRtDY01JQHNitydUEZEdunYbqB4bw6Ms/muFCPksbi55rcwPL7p3BxO5x0TY8w8Nb0YzFfLTXNLcc4UsKlkLBWsMpF79ff26XwjHVzUcpMuiuwvFxr9lzRy5aGXu0mX9Fv8ApfAbvCWK3FON4Cvmt+8NUHkUlPF1SJQf4rXb/wBROPOJyL00d8TeT3aeC66E3CwBSRYDfTFcAnJPpVQPing9PWRGKaXItjlYOLRvplkK35wNQVPwsxFiAcbuwozYEciI36rA0Nvsd+nYq81LxXsq0G3BYBxzg01JO9PMuWRDaw1DX2KnqpFiD647bJY61PwL4ZjpoA8y5qiQAkGnlfyx0UFbWbqfXTpjk9ozsSNFwwzRo/naK8b15LopCUfBGI2J/naLbrq3cKQeaLCYCxPMJ1X8pCVv8sZUyf0jXDW2RYT/AMQCr0cno705YCf+N1S+NSFqiYn+0Yf4SQP0Ax0Eo0NgMA/aPEVW7KtDYLANw8bqEoq5Kio+zRlgxVssoByo66qzEarGCLmQe572wxqQZc2cTRc/tTbUOjoENocMiTly7N/cvVEVFmlaQyVD38yoN8zM/vCK+oBubyHma5tlW+edzy6zVz8OA1gD4vd7p5FJdRlPIbEAHl20IG2x39cZ73E2K7qSlYUJocy5Iz4cOClfDDkVUNurEfmpxQ2gAZZ9d3qE6eAMu/5qFbOIRfetmVmU23glkGw6iTL+SjGHAf8ApjCQD/W1uv8ATXxWNBd+mKGh/qa30r4pxSToui5k9BTug/VLYjiQ3uuaHteD6qOIx7rmh/vB9U8WrTrJ/isP5gYrmC/9vdU+qgMN/wC1KrUIdnU/UYYYbxmD3JphuGhSgOGZJiZ8ZoRPBLCdpI2X5XBAP0NjiaXimDFbEGhBTXtxNIWN8EjeZaiMMirLQs0ucalqfYAk8pzWv6X62t3E65jDDiEEkPAFP5s/DxXO7PBHSQtxPuFZuP8AEZzwukraUikEIAVLBi2a0dh8OXc2INxY6EYypaDD/ORJeL18WvZft8bZLUiPPRB7bUUDUI3kyZjmdldnb8TuCWP1YnG+wBtGtyFKdgXFujmLMdI7Vw81BUOaeF1QEErHHcjQKgFzfrcltBrrh73tYbro5LYszMx2uY3qguJJyqfPTJaL7JOFKtdAg18qOWW/c2EZP/u/yxHAcXxC4rqdsQGSsnDl2/ur20BqfFSvtaZft6ge8KZMx9DJLlH05vzGCb05+id+GQf1f7f+yppGKS6lzQ4FrhUFQ3FOArIGKHIzEMb6gkX+o3P+mLMOYLc7rnpv8OS8Q4oHUIBtp9stLcFWq2mkhQxupAZgS26m17AH6k99sXGPa81BXKTezY8tFxRW5WB0vx5ZJ14ehapeCkVcxabMdQLgDm37KGOIZuKIEJ8UmlB46eKqwpcumMe8U9SvpI482XRrzKMFSlqvcIkVd4pweKSqgmkZG+zqREgTM6kkEXIuWRNSi25SzW0sBt/6nMvlBAI4YiadXdU++SjZJDpOkpbjYV7U8qnYg6SW6F5BEP8A2+f8xilDDQcxybjPj1fFaEMNBzHIYvO3ioio4pBSSq87xRX09w5yDpuxMrC+twoHri6IMWZhlkIF3MU7gA3xJ4JJmahNh4HO8fQCniVXOKzLJUTyrYU45zKzWXsWuAT5RYEKQC0h0RW1Zeh2dKPEuzpbGmXDSu6yhdt90OF0UNtwKYq+lL248qKJ4JxenlaenpqZ4wQJPMRXYzFPeEiAuY4iSGRblUYDMTcMmpEFW2WHKu/VGKl9SaU41KVSETHKqiZgQcoTzNQdLoAbjoQRrqMUGmIHVaF2b4UkJXoYr20N61Ge8dnlYptJRvSyrGYpY4pWARJFZWhdybIc4B8tiGKOd7NfVXy2I0EvGIC6x9mbTbKOMCK6rL0Iv96HwKt3BOEzwVCPPT1KKtyCIZH1IsL+WrWGpNzppjLn5SYfALYbak01GWe/gtCd2zKRIJZDdUmmhFs9QpSLicUk0mRluG5rDmFtBmaJs8W1vvF02vjDfLRIUNrXg8/GzhQ/2nkq8KJDfDAY4HhXL+1woeRUxTSkgEZivdHEi/mRnP5YoRGgGhpXiC09wt4qN7QDS1eILT7J3HMDpmF+xBB/I64hcwi9PXxURYRolcMTF5lwVRVe4ELIaegeHisQkh5ftk3lhxZXWW5Rg5BBKnWw1vbHZujsjbOOB9wwVpnUUqKcclhNguhzpcW2dr2V9FzTrGlFLSkvPPHVMsavmyQrHILlSeUEgOLrdrvta+FGN002OAA0tBNKVJIy37s7WWlC2bGmoLocMZ1FTkPnCpSXkFvfN/3RoPr1b+Xpi46MdFq7N/CUnK0dF/Udxy5D3qllFhYaDEK6kAAUCunsjA+3yXtm+zNb5GSPN/JP0xdlNeS5X8TZwv7v+qYe0bN/SVRm7R5P4fLX/r8zDJv6x2K1+G6fln/1ejVW8VV0KMCF4ygixAIO4PXC5JHNDhQioTKk4aIJ0qKe0cqG4uLqbgggrcGxBI0IwsU9NCMKJcHvWNH2HAc7HC6h7x3exC1fw9xkVMea2R1NnS98ptfQ/Ep3B+Y3BGOOnJR0tEwm4OR4e6yIkJ8JxY8XHyo4KUOKiYuGiB31+e35bYcHkZfPVODiMlzK6otywRR8gMK0Oe6gFSlaHPNAKlV3xE8jxlo5Wo4VBMs7CzMttAmbnXXryna2NKUENj8MQdI45NGVeNLefFSRGsY39V/JvqchyqexUOiijp0NQ7PDdIvNeQK8pmTmcRk7uXIPl3AUIhlI/Zyd61oaKAUC5kmuaq3irxC9Y7MiGKnD5xGCSFdxqzP8bmxAY7KAoCqAoVIrx7K+LzUCExrCwlYZxIMpJANlEygsG0Nowspv8KXJwIWk0ftBggab7VHLAXfzLcj6ZEW+RG80Dl+JBoRgQlq96LjtLJ9ldZmj5bsroDmsSjFlBANgQwBysqtY2sRCaezXxS4b+jqwt56ZhA76NMibo3Tz49iATcAMCw52EJLxDSZZIpVYxutbPCzgXssyGXmB3XOsfyvoRjM2wwOlHEtrShpzp6q7IPDYwqK1qPnFKBypvKgF/wDix3sf4gOZfrdfXHFYQ4Uhu/td6aHwPBbtA4UhnkfTQ+B4J8lmG4dTsdCD+WhxWNWnKhVc1B3FdBANtP8AfbCEk5pKrrCJFE+IuNrSxhiM7ucsaXtmNrm5+FQNSf5kgYtyco6ZfhFgMz81TmMfEcGMFSflTw+ZrO+KVUtUR9pcSAHMsYFo0NiNF3Y2J1Ync7Y6mWloUt/tCh1Op+cKLcl9kwmXi9c+Hd715JMDEy1kYEIwIVm9mYP9JxEf2Uob+Ehf+oJi3KHrELm/xK1vQsdrU9xF/IK6e0zwuaiP7TEB50KHMug8yMXNrnZlOYrc25mB3uLEaF0g4rC2XtEycQkirTmPULIKepVxdTfS9tjY7aHUYznNLc13EtNwJluKC4OHD1GiVw1WUYEIwIVm9nv7ap9I4r/VprfyP54xdt/RD7Xf9Vz21iOnA1wjzNPVXcnHPrMSbFjtYep/yH+v5HDwGjO/zenDCM1zHSqDmN2b8TakfLov0AwroriMIsNw9d/OqcYhIoLDcPl+arfjvjUcMBujSm4IVWy+4QdGsStiNWWxGuVlYC2zsOXf+YETID1BHzfupdV5lo6Eg56D33D5RZHNw+qrSJ5lMURW0XIVjCrskK6DIL9O9zck37J8QNWVBgGKbFfQfg7wX5SqahYSgphTrEuVw6FgxaZ/KQTNfYZAAC1yxYnEigXtf7Nae5amZqdiLAczKBe9gyukyJ+4sip+7gQqTxb2dV8qzRQPF5auVt5gQEkKxORKYH4urtfW98CFbfY74NqOGwzpUGMtJIGXIxOgW2twMCEh7W/BUlSi1dGXSrgIcKhP3uTYgf2q9CNSBl15bCFVuH+MzW8Kq5iUWriqqeUoOwNPGXA/CxEhIG17diYo8JsWG6G7IhKIvRHpCK0vTKtNKqwcC48kxyEeXL1Xo3qp69dNx6744Sf2dEl7/U3f7/Kdi2JSdgzsPpIJyzB+odu8biLdhspU0wBJXkJ3tsfmux+e/rih0hIo64+ZH4OCtdIaUdf584cF2rHqPqNv/wCf71w0gafPnwJCBou8NTVRPaE39Yph/wAqY/8Aqh/0x0OxB+nE7W+Tlf2V/wD1f2Hzaq7jZXSowIRgQgm2FAJyUExMwZdmOM4NHE/K8lqXsm4Bki+2v786ARD8ERN7/NyFYjsqdb40oELA2+a4fa20PzkXq/S3L1PPyCX9sfG5abh7LCbSTkx5uqr5bs1h3IXL6Zr7jEjnYRVUZeAYzy0bnHuBP2Xz9Tp5saZdGaLKpG4eEmwv0upP0GIzY3+VWH0rpeMXAkYXVtud7FLcNrJiI7PmzI1g4vzpuCdDqNd8Rvgs3Lfh/iacliQ4h4BGf7TrXM806puNlvLvGT5ikrlPVb3Wxtrp+oxE6W3FbkL8WwRi6aGRhIrQg566eaeLxSO1ySosDqOjXsbi41sfyxEYLxotWD+INnxThEShvmCMs9KKe8IcUWOpRgwMcv3TEEWzE3jN/wCK6W/5mMzakuYkA2u2/LXwvyUe0wyKxseGQQLGhBzy8bc1pmOTWQjAhVrjniYRt5cahyPeN7AHtp73qAR89xjakdkuit6R5wjS3j7eWRQHUyUN4ZAquJQLOqyK7MWU+793GzKoX8IIXT873OOpk5ZkJoY3IeJ3n54LNmptoeYIPWpU9n38leuNvDNRVUZOeVZZ2VUUuyvHI4XRQSt7W16McXXtq0hVoL8DwUv4V8Vp9khEkdXmVFXMtLPIrhQAGV4o2Ug/O97+lyGatCWOzDEIVhpuOQOwQSqsjbRvdHPyjcBj+WHqFJU1UkX2p5XSNBNcs7BQPu492OgwIXEnienFsvnyA7NFTzyr/jjjZf1wIXqeJISbZaoerUlSo/xNEFH54ELHPaF4RL1U9bw6SMIWCzqrWF3UG7WNgHcANewUlWNhmZRI5uIEb1FUdQsy3K5WVrMjDmjddwQdVYHFNzaWK5OIyNKReqSCMiLK2+H/ABEE+7qHNtAjtc/MO/S2lmbvYnvzO09lGvSwG21A9B6BdZsnbIjjo45AfppX0r2dyt2OeXQowIWX+MeIK1Y7MwCxgQJ6m+Z7DqcxC2/cx1uyoBZLCgu6/LIe/NaezjDgNdMxnBo+kV4XPj5KFbiaZXcZiqXDaWsR0s1tdsaYgPT4v4l2dDIaH4icqA+ZoPFN6/ipTygEu0p0BO17b2HqMPbL1rUrLd+MITsXRQzRupIHgK+a6NS5qRGDyqmZ9BqToB6dDh4gtDarAmfxVtCLLl4IZU0GEepqe6iYSVH3NRLf9o2RD6DlFv8A1HEwABAWO4xZiZhMiuLiBckkmpvqt/8AZTxsz0hha2elKxaCwZMoMZsNAcvKbaXUnS9sPhPxtBXQz8r+VmHQq1Ay7CKpD2x0RaiSYbQTK7/wMGjY/IF1Y+inCRm4mEBP2XMCBNMe7LI87fdYeeFNGWMVit86rsVYdjtlYXU9rjFZscEUcr21/wALviP6SWpexBtY7tLZitN11w9OQ0igFA9pUaxAR+oJ6X/kTiUPadVy0TZU/DDTEguJHVNATVuhFKhQ8M75SPLysl3BLSAetufVj2+eJLb0+JJRGuGIOobfSPHq5KSpEEkOViBmBTVrnmsykmw1Dki3rhpNDZZ8YPgxa4Ta+VMrGnaL8lxwGF3rEjjBvO6XA+BkdWkJ/hAc/IjFede1kBz3aA+IoO9b+y5lzWPg/uAHKoIPdXmvoM487W0qx4w4rJHaJAUDrcyd+6r2I0ud9RbG3siThRiYjzWmnqfnamnOipZ6Abnb09fkP9MdSLqnPzrJSCYjs9BvPzPgnFPNJDJFJDYlMwbnKMVdSGyyBWyOQTzW0vca2OJYbg03XESs9gjOixakuV0g9pssaqicPiVFAChaogADQAD7PtiXpWrR/wBWgbj3fdOovak3xUJH8Myn+aDB0rU7/VZfj3JCu9q0EgMJpmzMcrZ1SVEB3ZokbPIFuOUAX7jD2uqrcKYbFALQb8D55Ll/EFBSypNTytXyH34yM7R68zRu9lpWtYGMkAhEACkEkLgM0sWYhwhV5onze1RelFP/AHniH8nOGmK1VjtOWH8XgVwfak3SiP1mUfyQ4TpWph2rL8e5QHirxjJVxSqlKkMkkTwlzOSCjggh0EPMBcsuoKnY2LBjpWpv+rwNzu4e6oPHpzTss4JLXCN2lS2mY9JUtYMfeW19VYugIeKHNRQnsnoXRxPrHyvupmmnSWMMvMjD/wCQf1GICCCsWIx0J5abEKV4X4geltndpINBlc3Zf4HPMx/cJN9ALdcid2TDjguhDC7hke0ado5ro9mbcjYxCjDEDqBcfZWOfxHfSGF3/ek+7XfsQZD/AILHvjPl/wAPTES8Uho7z3C3iukfOsH03WTcSV/tchkF/JaSRrfE8rsygX3JDKRjqYUEQWBg3AcgAFl7Wnell4UAG9/FxJPdRepECEhYgm/mTdrk3t9W/RfXDydVgjG5xiMBOjaA7qV7vEpKmPmVDztfKgyxrY3PqF3PW3z9MBIDaK6dnTggiDDhOJdc0ae6tPnNdwQSCOR7HzZm/wDLU6C/8IufyGGmIytK5K23YU/Fe1oguwtGtqnnTMpw/C8xiXaKKxy9WYbX7Dr63OInRxQ0zK6DYn4ajw435icoDWtAa95FvPJbJ7GuFNHTzVLi32mQMnrGi5Ub0zHOw9Cp64twW4WAKptOYEeae9uVaDlb7q+1NOsiNG6h0dSrKdQwYWII6gjTEioLAvEXAGoahqcksls8LndoySACeroRlPcZTpmxnTEPC6o1XcbCnjHg9G89Zvlp7dyjsV1uL2+BC8wJalJywg6jlYaq40KHoQw1BwtdDcahVpiVhx2lrgO3UcQVo9Lx29ClSVztkXOqkaNcK9z0Ctmv2AOmOSdJf+WZetL2J3ZjvC4yNFMGE57gatBqBwzVV41xmWcBXsq5uVEUsb2NrtYseuoy6Y6eR2XDl3Ymkl3d4e9Vyv8Ar01HigQWCm7UjtNPBMI6aRQWaJ/UgA2HbKDm/TGp0TqKLakOanImOnVGQrft3VPsF7HIGF1II9DhiwHNc00cKFdYRNXlHT+eRa/kg8zAkZ9Dyoym++Ulhppa972mhw9StrZ8ga9JFFtAfOidVHFo40ZIL54zZYhDIRJttNcJGN+Y5tRti8yXivphae5a7piEwXcLfMkm3EKWXnkQqfdLNstr+86EqLa6k6emFfKRWjE5tuR8lEI0vFcAaE8R7hLNwvlvDJnHQM1wR6SAXv6nNf8AXFN0IHJV4+y4T6lnVPh3eyZTsYzaUeXfYkjK3ya+/obHfTELmFqyJjZ8aDfMcF0pvqNRhipZLmVQRzWsCDrawINwddNCAcKCRknw3uY4OZmEvQ8PMheRcsaSOz2C6EtvkUEBE7b31O1iZwzFdy3WyTpr9WPYnQW761Ss1TFTNbWWe1wotmC97aZV/Mn1tixBl3PqGCqtMhwJNtcq6m664v4hpkgYpPK07DLHGKZ1AkPuhpJbAr3sAdDhXw3sFXAgcQrkFzYzwyGQSdxUEsI3IzN1Y6knuTuTjGc9zjUlenQJaFAYGsaBySgGGKeqMCEYEKT8McCNbVJT6iO2eZh0jBAIB6M5IUdbZiPdxYl4eJ1TkFibcnjLwejZ9TvAa+3+Fv0cYUBVAAAsABYADYAdBjRXDLrAhZp7aKXSjl7PJF/5iZ//AMWK8yKsW3sB+GcA3gj19Fm+M5dyjAhGBCMCErS8Xkpw6i7U8t/NUAMUuLFlDaFSLBh6XHW7DJwI8RrolQRkQadlezTLyXObZkogrGgitfqGfMevfvXlPxJA2ZKcOgF1kaVXN/7zfd/Nb/LHTt2fEzbSm+oXnjJiWhWDcJ/puvR4hqAiufs5DEgHLIiORuI52JWRh1t+mHflGHqtiAu8OR1Un5t46zoZDfHmNE5i4pFKV8+ExysQq5SHLE7BTGfMPytiGLKPY2rwO8J4iwJjqEV7QfayVajp5P8AjhkB51zJ0+Fja4HcHU7YqiG0GqazZ8Bjw9oySM/HjnLx+XNSx2D8sipzXGVqmM2i6ZTpci2o3tw4LXDrOAOlfXcpYkZzT1WEjWnoNV7HV8PRc5opTa3JNXMYR+Wrr6MLHY74tfl5inWfQf1Kp+Zl61ayruDboruLI7gVVDEZMoymB5KKQJblHlG4kjAsFJ2Gne7GS7v/AI7688JUj5hv/wAiHTliHemMgjZXSkpBSyWzvKsktTOApvmJWwij/FoQduxwhlQDWM8A955oE0XCkBhIHIcktReJJSo8yOGYf2kcqhT6lW2Pywn5GIfpII31Tvz8MfUCDuonLT0zKkmc0wkuQGUKJDfUrcWex0zRkgnvig6GCb5pY8nBj9dwvvy711T1cKsBEHnmY2QEcxPZVy3+qqfU2GlhkoWiruqOPtn4KOD0EDqwQXHh6nJeLxhGV46iGd2Da+ROIWX9x4nUNHYWvdiSb7bYm/JOdeGQ4dtO8FPE8xtooLT2V7iM11DxuJIXVeH032IMPMVmkcl9bM9db7ubU5QAbXsPeFl/KtbYvAd810KPzTnXEMlvzTUKCMccs3nRxywxADy4pJWkKkjViW23sB2HfGRNTb4gwYiR2rt9hbFbBP5h7QDoKU5n0707xQXVIwIRgQjAhab7GKYeXVy25jMsd+6pGrD6ZpX/AFxpSwpDXCbeiYp1w/aAPCvqtGxOsZGBCjPEXBY6yBoZLgGxVhujKbqw+R6dRcbHCOaHChUsGM+DEERmYWQcY8EV0BNoTUIL2eEg3H/hkhw3oA3zOKLpVwyXXQfxFLuH6jS0949/BUc+IY7gBX1OW5sAD2JJ0+uE/LPSRfxNKMrQONNwHuuX44czIITnX4S1i38Ohzaa4US2tVUd+LYGEObDJB1qB32NF5JxpwbeWuWwYNn0Kndhy6gdeowv5Yb/AAUI/F7SP9q+VMWu7LXRcR8efMVMNiDltn62uo934rWB2wflhv8ABOP4uaBi6O2f1aa/w6aqU8OcXiW8iUlJMZGsRUQeYY3AJ5Qtib9R3A2N72ZVv6nRRHUFLFVNrmHGlhPSzL1o4cTr8zqOKt1bWcWEfnSxyPA4sYpqdXiyja9Kv3kKbgMbE25vhvpFkqeqHEcSLH2XNB80OsWgjcDcc8io7g3HaiZjHQwUcMjcrNQU2V7H8UzErCvqbEdDfB0EBl3vrwCTp477MZTiV7xXis8cmSvo6SaQcoerpCZDbYCePkmXtbXvrfCdDAfdr6cCPlUvTR2WcyvEH00UjDXcU8oTQxPDBHoI4KZUjsfeIpWvJKmwLa2vdbcxChsqOqXEneBYckhfNHrBoA3E3PPJRPD+PPLJ/VaXhwnv79PQsZUPcKWYRt6sCN79cL+WgC5iinAXSfmY5sIRrxNk/wCMV1dTAJXxJPH74+3QLMqltTlnjNkbcFSTb4RlthOjlon0uw/1e6XpZmH9TMX9Psl+HcQ4hUR5aCBaeJTn/qcKwoSNR95KcszX+FdDfmFsL0ctD+pxd2IESaifS0N7VGVHiSUS2mo+HNUk3zTUDiYkdSlwXbbVbYb+Xgm4iinEXS/mY4sYRrwIp3qUr6/iix+ZVQGeCXUpUUyyRi214Y7SU9ha2bTvdr4UslXdUOIO8ix9kY5pvWLQRuBuPdNeF1lVNmShpoKYOLM1HTmNiOoeqc2jXc6Wb8OuF6GXh3e/FwHum9PMRLMZh4n2SXFfEk8JEfEaekldQQrV1Ld/pKp8uUeq79ScJ0EB5q2JTgR6pxjx2Cjodew+mar/ABPxJPU/tmTyI3KwQRJ5cQKi5cpc6LY2LE21tqbYzJn6zDYajeui2c6DLS35+abrRrc+t87u5MYeJysdIl93NbPbKDtmOWwJ3t6G9sVjLjf4Ky78ZMbcwrVpnrwtoiHi7tk+4bnvls6623OtrD1Pcd8IZfirI/F8sK42kUzpf0C7fjFmKmGbMLXyqrWvtcq2E/Lu3hTs/Fki5uK4HL1IXtLxlZJFiRJTKzBVTJqSdha+D8s9WW/iKScKgnu+6unDvAnEJjYwCnX8czp9bJGzMSOxy37jD2yrtSoY34jghp6JpJ40A8yVrvhrgiUdOkCEtluWY7uzG7Me1ydugsOmLrWhooFyUWK+K8xHmpOalMKo0YEIwIRgQvlLxBSXqZXAF5HmLhr2dhISQex1NiNdMVOlIJroVux9jsjwYJh9VxZWv8wp6HwUepjICPn5dlP7SL1Rx+0Qb23sL64lBrcLkpiXmJeIQ8UOu49o0rvyO9HE6IoBI1pU0+9TlcX2Jtyv013PphWmtlDAjB/Ub1TuNx7hN6FHuSQ0sAUrfYsNxlvqSDqB0sbYVxHNTvAeQxlohNaC99ct/wDlSNLWVdO5elDrJmzCULY3KlSwDDdlNiLaG5GIsUPEHEroZKVnxJul+iNCQb2Ipp2buCmqTjM8dqhWqVqHJEmRnMmg0Zne8c6nore7pYHcaInJRwwubQbwb+OaoO2JtRvWaCTuIt4Zeqf/APaWprWEFRVTrGRzGoywxW6hhCgMu/uHQ9bb4d00m27auPEingoHSG0zZ7C0cGur4qRp6ivp1yUlVJLD8H2aWCZLdlSUmSH+CwA2GHYpV9yC08KEKtgmoZwgg9tQefyq4bgtXJIHnqAlaReCKartUOOvlsjZKfqAvxa3tbB0sBvVDKjib8t3ql6KYd1i+h3AW57/AET4NxyS8R/pAAblzBEoHUmoUBrDupv2wlZUXAceFvNFJs2q0cb+SSpOGcQgBegqGnjJ5mopUlQP8QeGUnmvfnUHN7xte2HdJLxPqaW/0pOjmIf0ODv6vSnwJLiHCq2YrJxCo8gA/dGunWMF9beXDCfu27yEAqNRe1sJ0kvD+lpd2+lEdHMP+twb/T618tU9J46n3QNeVtoQ1M6kdCKhua3qxv3wVlDejuyyWk2LVae9Q9cs9DmmFbEtRvNHHWK0400ziU5ak26aldAt98Biy7uqWUG8G/OufogQZgXa+pOhFuVMvVRzeMJ60iKoqKoxH3jKlowP3oqZLzfwHQ9SNw3p5SHcAk/zEU8FMJHaEa1KD+VrifKy4XxXxCBGjpJalQDZdmjsOqrOmeMW2SwAxDFmZVzatFHdtlcgbI2kDQtJbxFCq6rVBSXzkcsVfKQpJZpWuxNtP5YpYoeKoKnnZHaMSHChdEcLHE2Cd8OiEi5FDKgt5uf33a3unsu2vXYdcKTquXm2xJeJ+qKO0FKADf2/53LuvrMlQoUAkRHqAEuw1Y/CoC/y74AKtUUGDigEk/xczbIcym7cRJ5ISdSS0ttXPXKP0udABbthSALuVyV2dEmIgbhqdG6AfzH4SkkosgduqRlh+69wVa+5bQ6/kBtiLpSSKb12sHY7JeFEc84nCGa7gdMI0yK+uFOgvvi4ueXuBCMCEYEIwIRgQsA8d8D8ismicHJKzTwt6OxLAHoyOWFvwlL+9ijMNLXYhquw2JGhzEv+Xfm2430rmOytOzgVU6vhBYanNb3WHKy/XYn8vliNsXCbK3NbM6dmGJRw0OR9j4DgmED+UCk+eSMnlAAy3vsy7jXpt6YtB4fcWK4PaexJiC8OhAXtW9d3I9t+KscUVtTq3U/5DsPTFF7y4r0PZmy4Gz4QhwhfU6k8fbRKYYtJKQJmZV/EwH5m2GvOFpO4JkRxawuGgJ7k+k4XaSNMxBeUxgEa2zBQ9r6oST29074rtmasc6mTa58K07fllTZOksc6gNGg2NuIyzHPkmw4aHzA3uqF7NHqQGA0GbqT+hw8x6UNrmmfCu5K6aq0EtBBIH1VFSK36veuK3gEUYZnjiezFLZBocga/wAwGHL30Og1WFNPiEBpItXPjSnhnuVdjIEy4AQmi1cmm1SKZakZ7uOS78JMiZS+dA7plctkHlKGJIJIVbEW037YUzrgb1yBz3mmW9RFsmKYoLbgHIV61hQUuU1g4QkbxeWFRpVUhkBUgO1rEjXca2w8TTyHGp6tddwqp2y0rhe7oW9UkZDS50XtXwZLlpVjJLsoZlzFihALEkXyjQX37DTCNmnv+muQJvvyHb4cUMgyzvogtJoCbNtW4GWfhxQnDFMbMAlozbLb4bgFl090Fl/PA6OcYYa3+U8CpgYDIrYYYBUbgL3oDxsu4qVRF5l8oDhLBb7qTf3h2OmEMQ48AGlc+NNxUxiuEXo2NGVc6a0pkU7k4SVDXa5VwllA1zLmDAsw3HS2IRNB1KDMVvwNCLAqsZ+tKDMVvXQ0IsDqo0YtLRRgQkaunDqRcqbaMCQR9Rh7HlpqFTnpGDOQjDjNB3VGR3hUCjVmJG9zdib2369WN9h1ONNxDV53BlTGdQWA13fMgBc5BWqi4Y9t/LvuSAXP091B2GtvTFF8QE3v5LspLZjoUPDD6g1NKuPE6D/lxvVXP2e8BWasjisWRPvpSdc2QjKCdrs2XT8Ia22HQGl78R0Ue2IrJSV6Fl3PzJzpqT5bqZZLe8X1xqMCEYEIwIRgQjAhZv7aoh5dG9tRUMt/RoZCR8iUU/QYgmP9srW2G4idZTWvkVmmM1d8mHFIRbMdtm9QdAfmDbXtfsMSMOiozkJpGI5ZHsOR5HXd2BOaWbMNdxv6+v8Av1w1worEGJiFDmPlUthqmSkRYHOoPKQb2uFN9L3BG/fDXYT1Tqo34HDA456VoT6p0ldKCjWvZy8ZKfFfXLYC/Na6jS42viEwYRq3hQ300ry1zoq5l4Bq0GlqGh00ry13cEnnaNT92EV1KE2buCRcnRhYG3Ttrh2FryOtUi+nZu4oEOHFIAeSRQ5jsBpTK/PfkgB1jymMFMwazA8pItfQggEWGuh0wdRz8QdfK1O3UHLhdKTCiRKtfR1KWpcZ6gi3C4SsdZLEsbZVF2aRHYHUsArH3sttB0thhhQ4hcK6AEDcLgZV8Uwy8GIXNDjYAECmQuBlXxqury+YieUPMiUACzXAU5gSM1uu/Y9MFIeAux9VxO7M23JMMLo3P6Q4XE1yzNt1eS5d5XUExq6lndd+ur5crZivUjW3prgAhsNA6hAAPpWopXdvQBBY6geQQADlyrVtK7sqryOeVQtk5XRlVbNlcNe9lB1Op2207YUshuJqbgg1tUU4080GFBcTV9wQSbVFLC5Hn6lJr5gUR5MwZww5SczKCNLaNubj11w44C7HipQUz0N1Ieie4xMdKChuBQHtFR29y9aolIYEFruGa6A82wvdTl3IA07WwghwgQQaWoL0tnvSdHLtoQ6lqCjqW4Xv2pCWNhqysL9wR/liVrmmzSrDHsNmkGm41SeHKRMuLTEIVX335V9O5+QH6274khgVqcgqU9EcIWBn1OsPU8h40Gqb8G4cqAEDbYnqdi38wPr3w6LELiq+z5GHCaCBllxORPoN196lcQrVWj+xmAf1yT4iYk+ih2H6ucaEr9HNcT+Ij/5Y/pHmVpmLKwUYEIwIRgQjAhGBCq3tI4C9ZRlYQGmidZY1JtnKggrc6AsjOATpci+GvbiaQrEpMGXjNijQ/wCfBYmj3JUhlddGRgVZD2ZDqp+eMpzC00K9ElpqFMMxwjXz5heugIIIuCLEdwcIDS6mc0OBa4VBUZlaM2vcj3SfiHY+vf6HElis7C+E6lbjI7xx9eN6J/TzhxcdNCDuD2OGOaQr0GM2K2o5jcdx+XFxZSnCqkJmznkchJF6lCHDEfwkq3zAxUmIZfTDmKkdtqd+SrTcN0Qtwi4BIPGrSO+hCdxcRjBpiSSIzKpABuqsAEbXQkamwO+IXQIhEQD+LCeYNSN/DJVzKxSIraXdhOlCRcj2TSiqliR10kzPGQACB92xJJzAb7fU/WeLDdFcDlQO3aimh5qzGhPjvDqFtA7On8QpoTln5LniCAu8gflkZmW4NzdgSGsPhvrqb2Ft9CC4hoZS7aA5btO3/KSBEcGiFguygNxTI0pfXsFKmqVqqpHiaO4XI4MRs+qkZSDe9tFQ9NQdMNhw3siB+dR1ss618yeSZBhRYUQRACajrfTnWtr3v4HudxcWTzEZrgjOjPY6x82QWte/NY+iLiF0q/AWjgQP5rV8vEqu6RiCEWNH7SBUfVbEa14f8klw+ujRYAzXyebnAU5ucaZGto3rcYfGgve55Azw0uKW3ivopY8CLFfEIaRiw0uKWzxCpr3FcwVsYWJSdoJI2IB5GkZiDtqOaxt6/VXwnlznAfxNI4gAW8NU58CK5z3U/ja4XFwNM7c11BJ5Cwh+YGeOYMuoypobHqx6jpYX3wjh0znltjhLb51O/h8CRw/MPeW2IYW0NjU7xu4701cKGYZ0YPIpuL6KCxJNwLbjTffEoxECxFAe+yl65aOqRhaRzIAoKHxyXfGpQ0kjLls0rEEPfMCTlOS/Lp3/ABWwkq0tY1p0aNKU331+ySSY5gaHVs3VtKZVFdfsoqeYILn6DqT2GLQFVbixWwxU8uPz7lMY4zIxJ+tug7D/AH6+mJCQAqbWOiuJOevAbh848FIqthYaAbYiV8AAUC8dwCBqWY2VQCWY9lUasfQYc1pcaBRR5iFAbjiuoPmW9bR7NeAyUlKfOGWWZzIy7+WLKqrcdQqgn95m3GNOGzA2i89n5v8ANR3RdDl2BW3EipowIRgQjAhGBCMCEYEKL4x4dpaq32iCKUgWDMozL8n95focBFUrXFpq00Kxf2oeE46KohMAlSCVCAPNlIWRDdhmLn3lKkAn4GxWjsAFQB3Bb2yZl0WIYcR7q0t1nDLPI/KKosWt72Ydm1/X3gfW/wBMVbbl0JD6UDqjcb+OYPGttyShkzc6NZhdb73t0YdR/wDItfDiKWOShhu6T9SG6jhaueWhGvhvFKpSu4pIE5I/vL27i3cEf52wjIbS65snTU/MMhfpw+vXtFN4+9FFU3FKjzo1mMgRnAIjRCxBIByArq3YYliQ4fRucylQNSac+CwYu09pQ3ARCRX+VvhZXas8Izyp5tBWrOv4HVVYEfCTl0f91gtuuMSHtVkN2Cah4TvFx29nEEp7p+dcKw4teTfZRXBOGuzPFWVjUVRc5EeIZSqi5bzDZSN+o263xbmZvCBEl4fSM1IOp0pc+CiZtKcNnxaHsHsn/DPDs0vmxrJPMd4amPIsBuPjEiZmsesZff0xXjbRZDwuIDf3NNS7lQ0H9wCe3aE6ajpCdxo2nl5VUFxrhlbTt5ZqYZpibCGG7v8A4RHp31ti9LzcvHGLAWt3uoB318lE/aU+006Sp4AeykeHeFuIFPNqp46KIbtLkv8A4Rt8iQcV4u05UOwQWmI7hXz9gU9s/tClXRKDsHskabgVdPJaknM0PWoePy067ZgS+26g4e+fl4LKx24XftBxHwsOaQbRn3HqRKjfQD0T6v4O9vJo6yWsqQQXWONPKU6+9ISFjOhGpJ6WF9IIU7fpJiGGM0JJxchme4DildtCbr1IlXf0t86Kl0/FqtjyktbfkX9dMbboUEZ+aSDtLacU9Qk/2j2U/Q8SlKfeR2kvbsLdzv8Ap+mKr4bAeqbLopWcmHQv1WUfXsFN5z8PBJTS5eaRrk6FtraE2HRRoB8yL3wAVsEyLEEIY4pqTrlTWg3C1O2lapWOQ2sGsOy2t+epJ9b4Q9ilY40s63Cnnc+N1bfZn4ZSuqpPPDvBFHzDzJFBdyMg5WGyhyR/D3xZgMBFSPBYO2Jp8N7WQ3uB16zuWq2jhHh2lpbmnp4omIsWVRmPzf3j9TiyBTJc+5znGrjU8VKYVNRgQjAhGBCMCEYEIwIRgQjAhQ/ivw9HXUzwSct+ZHAuY3HusPUbW6gkdcIQCKFOY9zHBzTQhfPXiHwxNRsVq4bgHSXKWiYX0Kvay/wmzd+5qPhvaerlwXTS07Kx21j0xfzZcq29d+9NaSnZ1BijkdNgY42YfQqpGKr4rGGj3AHiQPMrRbNS7RRrhTh9k/p+BVL+7Tzf3kK//fbFd87LtzeORr5VS/nIP7vA+yeUvhDiPmRyRrFC0bhgZWVtRf4UDd/n8sVo21JIscxxLgRSwp4miyp6YdHAbDFADWp9BdXHitFnkR5ahaeVdf6uPvWAB5czZjJHrfL5e4GMSBFwsLWMxNP7vpHHSh44lTe2pqTQ8M/nJEfDlLB46ZpnGqzVjnS++RWzOh/dCINsBjENwuiYRuYPMigPbVyA29QK8T89AkOKSpmyVVZJK9v+7UqspPzWMtMe1ywHpiSC11MUCEAP3PofE0b4EpriMnO5D7XSMfmxRnyIKbhUHWWfIXOm/lo2XN/G5Om2Hno4j/1XujO3NrTvIr3Dmku0dUBo4/PVREDRTSZoIZ+LTA6T1BywR665QwCCxF7Kt+xxbcIkJmGK9sFv7W3ce3XvPaFGKONWguO85JxxaPRv6SqnnIFzRUasFAts2XnI7Fyo9cRwHZflIYb/ADvpXlW3cCleP/sNeA+eaYcK4tPxFJKfh/2fh8CC1r/eNmvsFHKD1I19TiePLwZJzYs1iiuPd45/LBNa90UFsOjQoWLwRxCluvkrPHveJwSPkrZWP5Y0P9Xk418WE8R7VCuSMeLKVY5tWndmmdXIYv2ySw/+JG6/zW2LMMtif7ZB7CCtf/U5YfU4jtB9k2XikJ+MfUEfzGJOieNErdpSjx9Y51HmFN+GPDMte4FLHyg802WyR97t8Z/cW5PoNRIyE8m+SpTO0JWG2sKhdpQeZ3bxr4r6C8K+HoqGnWCLXXM7neRzux/IADoAB0xbAAFAuaiRHRHF7jUlTGFTEYEIwIRgQjAhGBCMCEYEIwIRgQjAhGBCyv2n+HpaeX+kaWWaFD/3tYgG0AsJvKbla1gG7DXo2KU7KMjsuwOIyrbxFwpYUQsNjRQfDfEsEgUf0tI7dlgjVj6ZTAT+WOUjSMZhP/jAD+okd+ILQbFaf4/D7KfhnjcXVKuf+JZEB/uy+XGw+QxRcx7LEsb2EHyxFTAg5VPzklpJHiQkCmpI98zm9u90XIo+ec4YA2I65c88Pc1P/FLUgaD581ULNxOCU2WSq4gb+5ACIx6F0yIV9Hdv5YutgRYdyGw+LrnuNTXsaFEXtOpd2fPMrpYqpIzlFJwmnG55XcfP3YlP+LDS6Xc++OM/mB6uPgijwLUaPnJVPinHuFwNmYy8UqBezStmQeguMgHbKrY1oMpPxW4RSCzcBQ+/eQq7okFpr9R4rqs47VySrHXtJw6jZeVqccpvbIDOubQje2ncAHRIcpLMhl8sBFiA3DvHq28e9KYjyaP6o4e6k/D/AIYqKQvLw2pp6mKWxZZfiy3taRCebU9t9QbYqzU/BmQIc3DcxzciOPA/dPhwXMvDIIO9POIUcU5zV3DJopAb+bB95qNjngPmHvzKbYihRIkEUlo4I3Ot4Ot3FOc1rrvZQ8PtdJpPFCLR8Xmi7JVKrfS0qK9vrhxZEi3fLA8WEj/1JCKhuT6dv3S1HxGrqpPs9HW09TJpmKUrZY1PxPIZCgG+guT0BxalNktiuBfBc0cX+lK+Xao4kwWizgeX3V4oPZjQK4lmiFVPYZnl2Y21Pki0YHplx1EKE2E0MYLDn5rPc4uNSrjDEqKFVQqgWAAsAPQDbEiRd4EIwIRgQjAhGBCMCEYEIwIRgQjAhGBCMCEYELwi+h1GBCyPxX7MamF3n4NM0Oc5npc2VSe8d+UdOVrAa2IFhivHlIEf/daD83p7IjmfSVWKZK4ctcvHM43FPEAh9BImrD5YyI2zHNd+hCh0/mqT3ZKw2OCOu48lNcL4KZCHh4NUO9/2lcyqRY73mZ3Ft+VcRjZc+/qvjBo3NFPABqd08EXDanj8Ku9B4Zq3A+0TxwL/AGdMtyPTzpQRb5Rj0PXE0H8PyzLxCXHjYeF/FNdOPOVlN0nhelQhvJWRxezy3kcX3s8hJUegsPTGxCgQ4Iww2gDgKKs5znXcaqTlpkZcrIrL2IBH5HEqaoCr8HxBSKY/Zd+RVDRG/eA6Bbm5CFCTucUJrZsvMnE9vW3ix+/Oqmhx3ssDZZ/xjwfUQMXHD0l3vNw+doH+sOlyewLfPFJ+y44FGxcQ3PaHeJ9ApBHbq2nYaKKj4hX3CxR8ZU9pqKOQfVz5ZHzJxW/0VxPXhs5Oe30cFJ+a3E8wD7KxcG8L8YqW/rVQtLB+ERRGVx8udI/nmJHbFyDsSUbdzb/1H7eSidNRDkfBaNwTgkNJH5cCBATdjuzsd2Zt2P8AIWAsABjXa0NGEZKuTU1KkcOSIwIRgQjAhGBCMCEYEIwIRgQjAhGBCMCEYEIwIRgQjAhGBCMCEYEIwIRgQjAhGBCMCEYEIwIRgQjAhGBCMCEYEIwIRgQjAhGBC//Z"/>
          <p:cNvSpPr>
            <a:spLocks noChangeAspect="1" noChangeArrowheads="1"/>
          </p:cNvSpPr>
          <p:nvPr/>
        </p:nvSpPr>
        <p:spPr bwMode="auto">
          <a:xfrm>
            <a:off x="154517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  <p:pic>
        <p:nvPicPr>
          <p:cNvPr id="43015" name="Picture 16" descr="C:\Users\estagiario\Pictures\Emblem_of_Mozambique.sv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8359" y="461788"/>
            <a:ext cx="1984557" cy="2019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6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8692" y="421405"/>
            <a:ext cx="1625600" cy="2090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7" name="Picture 9" descr="http://www.isglobal.org/documents/10179/2313741/ISGlobal_logo.jpg/59b7a0c2-b549-412d-aeba-47e538058e10?t=141328224300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0111" y="5258055"/>
            <a:ext cx="3437021" cy="1253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8" name="Picture 11" descr="https://gulbenkian.pt/wp-content/uploads/2013/11/hospitalMaputo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22" r="35612"/>
          <a:stretch>
            <a:fillRect/>
          </a:stretch>
        </p:blipFill>
        <p:spPr bwMode="auto">
          <a:xfrm>
            <a:off x="9019652" y="3073415"/>
            <a:ext cx="1930400" cy="133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9" name="Picture 13" descr="http://www.neogap.org/neogap/wp-content/uploads/2012/01/CDC-Logo-_CMYK_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87" b="18593"/>
          <a:stretch>
            <a:fillRect/>
          </a:stretch>
        </p:blipFill>
        <p:spPr bwMode="auto">
          <a:xfrm>
            <a:off x="932360" y="2891196"/>
            <a:ext cx="2646590" cy="1694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9" descr="Novo Logo _CISM_Transparente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793" y="5005502"/>
            <a:ext cx="2649599" cy="1505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 descr="C:\Users\tmachai\Documents\CISM\Comunicacao\5. Recursos CISM\logos\Logos varias instituicoes WHO, Governo, FDC etc\Logo INS-alta resolucao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161338" y="3185972"/>
            <a:ext cx="2654568" cy="1399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8" t="16560" r="8746" b="10004"/>
          <a:stretch>
            <a:fillRect/>
          </a:stretch>
        </p:blipFill>
        <p:spPr bwMode="auto">
          <a:xfrm>
            <a:off x="8748425" y="4919526"/>
            <a:ext cx="2746375" cy="153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85122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3" name="Imagen 4" descr="IMG_109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25" y="-26988"/>
            <a:ext cx="8033957" cy="5801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6194" name="CuadroTexto 1"/>
          <p:cNvSpPr txBox="1">
            <a:spLocks noChangeArrowheads="1"/>
          </p:cNvSpPr>
          <p:nvPr/>
        </p:nvSpPr>
        <p:spPr bwMode="auto">
          <a:xfrm>
            <a:off x="3822192" y="260350"/>
            <a:ext cx="6394958" cy="522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143" tIns="45563" rIns="91143" bIns="45563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GB" altLang="en-US" sz="2800" b="1" dirty="0">
                <a:solidFill>
                  <a:srgbClr val="FFFFFF"/>
                </a:solidFill>
              </a:rPr>
              <a:t>Introducing the “MIA</a:t>
            </a:r>
            <a:r>
              <a:rPr lang="en-GB" altLang="en-US" sz="2800" b="1" dirty="0" smtClean="0">
                <a:solidFill>
                  <a:srgbClr val="FFFFFF"/>
                </a:solidFill>
              </a:rPr>
              <a:t>” </a:t>
            </a:r>
            <a:r>
              <a:rPr lang="mr-IN" altLang="en-US" sz="2800" b="1" dirty="0" smtClean="0">
                <a:solidFill>
                  <a:srgbClr val="FFFFFF"/>
                </a:solidFill>
              </a:rPr>
              <a:t>–</a:t>
            </a:r>
            <a:r>
              <a:rPr lang="en-GB" altLang="en-US" sz="2800" b="1" dirty="0" smtClean="0">
                <a:solidFill>
                  <a:srgbClr val="FFFFFF"/>
                </a:solidFill>
              </a:rPr>
              <a:t> validation </a:t>
            </a:r>
            <a:endParaRPr lang="en-GB" altLang="en-US" sz="2800" b="1" dirty="0">
              <a:solidFill>
                <a:srgbClr val="FFFF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4592" y="5947918"/>
            <a:ext cx="7296912" cy="114646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 err="1"/>
              <a:t>Bassat</a:t>
            </a:r>
            <a:r>
              <a:rPr lang="en-US" sz="1200" dirty="0"/>
              <a:t> Q, </a:t>
            </a:r>
            <a:r>
              <a:rPr lang="en-US" sz="1200" dirty="0" smtClean="0"/>
              <a:t>et. </a:t>
            </a:r>
            <a:r>
              <a:rPr lang="en-US" sz="1200" dirty="0"/>
              <a:t>a</a:t>
            </a:r>
            <a:r>
              <a:rPr lang="en-US" sz="1200" dirty="0" smtClean="0"/>
              <a:t>l.  </a:t>
            </a:r>
            <a:r>
              <a:rPr lang="en-US" sz="1200" i="1" dirty="0" err="1" smtClean="0"/>
              <a:t>PLoS</a:t>
            </a:r>
            <a:r>
              <a:rPr lang="en-US" sz="1200" i="1" dirty="0" smtClean="0"/>
              <a:t> </a:t>
            </a:r>
            <a:r>
              <a:rPr lang="en-US" sz="1200" i="1" dirty="0"/>
              <a:t>Med.</a:t>
            </a:r>
            <a:r>
              <a:rPr lang="en-US" sz="1200" dirty="0"/>
              <a:t> </a:t>
            </a:r>
            <a:r>
              <a:rPr lang="en-US" sz="1200" dirty="0" smtClean="0"/>
              <a:t>2017: 14(6</a:t>
            </a:r>
            <a:r>
              <a:rPr lang="en-US" sz="1200" dirty="0"/>
              <a:t>):</a:t>
            </a:r>
            <a:r>
              <a:rPr lang="en-US" sz="1200" dirty="0" smtClean="0"/>
              <a:t>e1002317; </a:t>
            </a:r>
            <a:r>
              <a:rPr lang="en-US" sz="1100" dirty="0" smtClean="0"/>
              <a:t> Menendez </a:t>
            </a:r>
            <a:r>
              <a:rPr lang="en-US" sz="1100" dirty="0"/>
              <a:t>C, et. al. </a:t>
            </a:r>
            <a:r>
              <a:rPr lang="en-US" sz="1100" i="1" dirty="0" err="1"/>
              <a:t>PLoS</a:t>
            </a:r>
            <a:r>
              <a:rPr lang="en-US" sz="1100" i="1" dirty="0"/>
              <a:t> Med.</a:t>
            </a:r>
            <a:r>
              <a:rPr lang="en-US" sz="1100" dirty="0"/>
              <a:t> 2017: 14(6):</a:t>
            </a:r>
            <a:r>
              <a:rPr lang="en-US" sz="1100" dirty="0" smtClean="0"/>
              <a:t>e1002318; </a:t>
            </a:r>
            <a:endParaRPr lang="en-US" sz="1100" dirty="0"/>
          </a:p>
          <a:p>
            <a:pPr>
              <a:lnSpc>
                <a:spcPct val="150000"/>
              </a:lnSpc>
            </a:pPr>
            <a:r>
              <a:rPr lang="en-US" sz="1100" dirty="0"/>
              <a:t>Castillo P, et. al.  </a:t>
            </a:r>
            <a:r>
              <a:rPr lang="en-US" sz="1100" i="1" dirty="0" err="1"/>
              <a:t>PLoS</a:t>
            </a:r>
            <a:r>
              <a:rPr lang="en-US" sz="1100" i="1" dirty="0"/>
              <a:t> Med.</a:t>
            </a:r>
            <a:r>
              <a:rPr lang="en-US" sz="1100" dirty="0"/>
              <a:t> 2016: 13(11):</a:t>
            </a:r>
            <a:r>
              <a:rPr lang="en-US" sz="1100" dirty="0" smtClean="0"/>
              <a:t>e1002171</a:t>
            </a:r>
          </a:p>
          <a:p>
            <a:endParaRPr lang="en-US" sz="1100" dirty="0" smtClean="0"/>
          </a:p>
          <a:p>
            <a:r>
              <a:rPr lang="en-US" sz="1100" dirty="0" smtClean="0"/>
              <a:t> </a:t>
            </a:r>
          </a:p>
          <a:p>
            <a:endParaRPr lang="en-US" dirty="0" smtClean="0">
              <a:solidFill>
                <a:srgbClr val="313131"/>
              </a:solidFill>
            </a:endParaRPr>
          </a:p>
        </p:txBody>
      </p:sp>
      <p:pic>
        <p:nvPicPr>
          <p:cNvPr id="8" name="Imagen 2" descr="IMG_552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7487" y="3657600"/>
            <a:ext cx="3768662" cy="3161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n 3" descr="DSCN0284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22" r="34264"/>
          <a:stretch>
            <a:fillRect/>
          </a:stretch>
        </p:blipFill>
        <p:spPr bwMode="auto">
          <a:xfrm>
            <a:off x="8087487" y="0"/>
            <a:ext cx="3768662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0631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/>
          <p:cNvSpPr txBox="1">
            <a:spLocks/>
          </p:cNvSpPr>
          <p:nvPr/>
        </p:nvSpPr>
        <p:spPr>
          <a:xfrm>
            <a:off x="365759" y="295683"/>
            <a:ext cx="11436599" cy="1244192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accent1"/>
                </a:solidFill>
                <a:latin typeface="+mj-lt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en-US" b="1" dirty="0" smtClean="0">
                <a:solidFill>
                  <a:schemeClr val="tx1"/>
                </a:solidFill>
              </a:rPr>
              <a:t>CHAMPS Journey: From Assessment, to DeCoDe, to Action</a:t>
            </a:r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3" name="Freeform 2"/>
          <p:cNvSpPr>
            <a:spLocks/>
          </p:cNvSpPr>
          <p:nvPr/>
        </p:nvSpPr>
        <p:spPr bwMode="auto">
          <a:xfrm>
            <a:off x="1226751" y="2008478"/>
            <a:ext cx="8412480" cy="3500438"/>
          </a:xfrm>
          <a:custGeom>
            <a:avLst/>
            <a:gdLst>
              <a:gd name="T0" fmla="*/ 0 w 5761"/>
              <a:gd name="T1" fmla="*/ 2147483647 h 2353"/>
              <a:gd name="T2" fmla="*/ 0 w 5761"/>
              <a:gd name="T3" fmla="*/ 2147483647 h 2353"/>
              <a:gd name="T4" fmla="*/ 2147483647 w 5761"/>
              <a:gd name="T5" fmla="*/ 2147483647 h 2353"/>
              <a:gd name="T6" fmla="*/ 2147483647 w 5761"/>
              <a:gd name="T7" fmla="*/ 2147483647 h 2353"/>
              <a:gd name="T8" fmla="*/ 2147483647 w 5761"/>
              <a:gd name="T9" fmla="*/ 2147483647 h 2353"/>
              <a:gd name="T10" fmla="*/ 2147483647 w 5761"/>
              <a:gd name="T11" fmla="*/ 2147483647 h 2353"/>
              <a:gd name="T12" fmla="*/ 2147483647 w 5761"/>
              <a:gd name="T13" fmla="*/ 2147483647 h 2353"/>
              <a:gd name="T14" fmla="*/ 2147483647 w 5761"/>
              <a:gd name="T15" fmla="*/ 2147483647 h 2353"/>
              <a:gd name="T16" fmla="*/ 2147483647 w 5761"/>
              <a:gd name="T17" fmla="*/ 2147483647 h 2353"/>
              <a:gd name="T18" fmla="*/ 2147483647 w 5761"/>
              <a:gd name="T19" fmla="*/ 2147483647 h 2353"/>
              <a:gd name="T20" fmla="*/ 2147483647 w 5761"/>
              <a:gd name="T21" fmla="*/ 2147483647 h 2353"/>
              <a:gd name="T22" fmla="*/ 2147483647 w 5761"/>
              <a:gd name="T23" fmla="*/ 2147483647 h 2353"/>
              <a:gd name="T24" fmla="*/ 2147483647 w 5761"/>
              <a:gd name="T25" fmla="*/ 2147483647 h 2353"/>
              <a:gd name="T26" fmla="*/ 2147483647 w 5761"/>
              <a:gd name="T27" fmla="*/ 0 h 2353"/>
              <a:gd name="T28" fmla="*/ 2147483647 w 5761"/>
              <a:gd name="T29" fmla="*/ 0 h 2353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5761"/>
              <a:gd name="T46" fmla="*/ 0 h 2353"/>
              <a:gd name="T47" fmla="*/ 5761 w 5761"/>
              <a:gd name="T48" fmla="*/ 2353 h 2353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5761" h="2353">
                <a:moveTo>
                  <a:pt x="0" y="2352"/>
                </a:moveTo>
                <a:lnTo>
                  <a:pt x="0" y="2016"/>
                </a:lnTo>
                <a:lnTo>
                  <a:pt x="822" y="2016"/>
                </a:lnTo>
                <a:lnTo>
                  <a:pt x="822" y="1680"/>
                </a:lnTo>
                <a:lnTo>
                  <a:pt x="1645" y="1680"/>
                </a:lnTo>
                <a:lnTo>
                  <a:pt x="1645" y="1344"/>
                </a:lnTo>
                <a:lnTo>
                  <a:pt x="2468" y="1344"/>
                </a:lnTo>
                <a:lnTo>
                  <a:pt x="2468" y="1008"/>
                </a:lnTo>
                <a:lnTo>
                  <a:pt x="3291" y="1008"/>
                </a:lnTo>
                <a:lnTo>
                  <a:pt x="3291" y="672"/>
                </a:lnTo>
                <a:lnTo>
                  <a:pt x="4114" y="672"/>
                </a:lnTo>
                <a:lnTo>
                  <a:pt x="4114" y="336"/>
                </a:lnTo>
                <a:lnTo>
                  <a:pt x="4937" y="336"/>
                </a:lnTo>
                <a:lnTo>
                  <a:pt x="4937" y="0"/>
                </a:lnTo>
                <a:lnTo>
                  <a:pt x="5760" y="0"/>
                </a:lnTo>
              </a:path>
            </a:pathLst>
          </a:custGeom>
          <a:noFill/>
          <a:ln w="9525" cap="rnd">
            <a:solidFill>
              <a:srgbClr val="006666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323517" y="5070984"/>
            <a:ext cx="1115568" cy="526298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 defTabSz="762000">
              <a:lnSpc>
                <a:spcPct val="95000"/>
              </a:lnSpc>
            </a:pPr>
            <a:r>
              <a:rPr lang="en-US" sz="1200" b="1" dirty="0" smtClean="0">
                <a:solidFill>
                  <a:prstClr val="black"/>
                </a:solidFill>
                <a:ea typeface="ＭＳ Ｐゴシック" charset="-128"/>
              </a:rPr>
              <a:t>Social Behavioral Science</a:t>
            </a:r>
            <a:endParaRPr lang="en-US" sz="1200" b="1" dirty="0">
              <a:solidFill>
                <a:prstClr val="black"/>
              </a:solidFill>
              <a:ea typeface="ＭＳ Ｐゴシック" charset="-128"/>
            </a:endParaRP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524034" y="4571650"/>
            <a:ext cx="1115568" cy="526298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 defTabSz="762000">
              <a:lnSpc>
                <a:spcPct val="95000"/>
              </a:lnSpc>
            </a:pPr>
            <a:r>
              <a:rPr lang="en-US" sz="1200" b="1" dirty="0" smtClean="0">
                <a:solidFill>
                  <a:prstClr val="black"/>
                </a:solidFill>
                <a:ea typeface="ＭＳ Ｐゴシック" charset="-128"/>
              </a:rPr>
              <a:t>Mortality and Pregnancy Surveillance</a:t>
            </a:r>
            <a:endParaRPr lang="en-US" sz="1200" b="1" dirty="0">
              <a:solidFill>
                <a:prstClr val="black"/>
              </a:solidFill>
              <a:ea typeface="ＭＳ Ｐゴシック" charset="-128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3724551" y="4072318"/>
            <a:ext cx="1115568" cy="35086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 defTabSz="762000">
              <a:lnSpc>
                <a:spcPct val="95000"/>
              </a:lnSpc>
            </a:pPr>
            <a:r>
              <a:rPr lang="en-US" sz="1200" b="1" dirty="0" smtClean="0">
                <a:solidFill>
                  <a:prstClr val="black"/>
                </a:solidFill>
                <a:ea typeface="ＭＳ Ｐゴシック" charset="-128"/>
              </a:rPr>
              <a:t>Specimen Collection</a:t>
            </a:r>
            <a:endParaRPr lang="en-US" sz="1200" b="1" dirty="0">
              <a:solidFill>
                <a:prstClr val="black"/>
              </a:solidFill>
              <a:ea typeface="ＭＳ Ｐゴシック" charset="-128"/>
            </a:endParaRP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4925068" y="3572986"/>
            <a:ext cx="1115568" cy="35086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 defTabSz="762000">
              <a:lnSpc>
                <a:spcPct val="95000"/>
              </a:lnSpc>
            </a:pPr>
            <a:r>
              <a:rPr lang="en-US" sz="1200" b="1" dirty="0" smtClean="0">
                <a:solidFill>
                  <a:prstClr val="black"/>
                </a:solidFill>
                <a:ea typeface="ＭＳ Ｐゴシック" charset="-128"/>
              </a:rPr>
              <a:t>Clinical Data Verbal Autopsy</a:t>
            </a:r>
            <a:endParaRPr lang="en-US" sz="1200" b="1" dirty="0">
              <a:solidFill>
                <a:prstClr val="black"/>
              </a:solidFill>
              <a:ea typeface="ＭＳ Ｐゴシック" charset="-128"/>
            </a:endParaRPr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6125585" y="3073654"/>
            <a:ext cx="1115568" cy="526298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 defTabSz="762000">
              <a:lnSpc>
                <a:spcPct val="95000"/>
              </a:lnSpc>
            </a:pPr>
            <a:r>
              <a:rPr lang="en-US" sz="1200" b="1" dirty="0" smtClean="0">
                <a:solidFill>
                  <a:prstClr val="black"/>
                </a:solidFill>
                <a:ea typeface="ＭＳ Ｐゴシック" charset="-128"/>
              </a:rPr>
              <a:t>Microbiology, Real-Time PCR Analysis</a:t>
            </a:r>
            <a:endParaRPr lang="en-US" sz="1200" b="1" dirty="0">
              <a:solidFill>
                <a:prstClr val="black"/>
              </a:solidFill>
              <a:ea typeface="ＭＳ Ｐゴシック" charset="-128"/>
            </a:endParaRPr>
          </a:p>
        </p:txBody>
      </p:sp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7326102" y="2574322"/>
            <a:ext cx="1115568" cy="701731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 defTabSz="762000">
              <a:lnSpc>
                <a:spcPct val="95000"/>
              </a:lnSpc>
            </a:pPr>
            <a:r>
              <a:rPr lang="en-US" sz="1200" b="1" dirty="0" smtClean="0">
                <a:solidFill>
                  <a:prstClr val="black"/>
                </a:solidFill>
                <a:ea typeface="ＭＳ Ｐゴシック" charset="-128"/>
              </a:rPr>
              <a:t>Local &amp; Central Histopath Analysis</a:t>
            </a:r>
            <a:endParaRPr lang="en-US" sz="1200" b="1" dirty="0">
              <a:solidFill>
                <a:prstClr val="black"/>
              </a:solidFill>
              <a:ea typeface="ＭＳ Ｐゴシック" charset="-128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8526620" y="2074990"/>
            <a:ext cx="1115568" cy="35086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 defTabSz="762000">
              <a:lnSpc>
                <a:spcPct val="95000"/>
              </a:lnSpc>
            </a:pPr>
            <a:r>
              <a:rPr lang="en-US" sz="1200" b="1" dirty="0" smtClean="0">
                <a:solidFill>
                  <a:prstClr val="black"/>
                </a:solidFill>
                <a:ea typeface="ＭＳ Ｐゴシック" charset="-128"/>
              </a:rPr>
              <a:t>DeCoDe </a:t>
            </a:r>
          </a:p>
          <a:p>
            <a:pPr algn="ctr" defTabSz="762000">
              <a:lnSpc>
                <a:spcPct val="95000"/>
              </a:lnSpc>
            </a:pPr>
            <a:r>
              <a:rPr lang="en-US" sz="1200" b="1" dirty="0" smtClean="0">
                <a:solidFill>
                  <a:prstClr val="black"/>
                </a:solidFill>
                <a:ea typeface="ＭＳ Ｐゴシック" charset="-128"/>
              </a:rPr>
              <a:t>Panel</a:t>
            </a:r>
            <a:endParaRPr lang="en-US" sz="1200" b="1" dirty="0">
              <a:solidFill>
                <a:prstClr val="black"/>
              </a:solidFill>
              <a:ea typeface="ＭＳ Ｐゴシック" charset="-128"/>
            </a:endParaRPr>
          </a:p>
        </p:txBody>
      </p:sp>
      <p:sp>
        <p:nvSpPr>
          <p:cNvPr id="11" name="Freeform 5"/>
          <p:cNvSpPr>
            <a:spLocks noChangeAspect="1" noEditPoints="1"/>
          </p:cNvSpPr>
          <p:nvPr/>
        </p:nvSpPr>
        <p:spPr bwMode="auto">
          <a:xfrm>
            <a:off x="8761716" y="1310955"/>
            <a:ext cx="645375" cy="594302"/>
          </a:xfrm>
          <a:custGeom>
            <a:avLst/>
            <a:gdLst>
              <a:gd name="T0" fmla="*/ 630 w 676"/>
              <a:gd name="T1" fmla="*/ 155 h 627"/>
              <a:gd name="T2" fmla="*/ 520 w 676"/>
              <a:gd name="T3" fmla="*/ 160 h 627"/>
              <a:gd name="T4" fmla="*/ 378 w 676"/>
              <a:gd name="T5" fmla="*/ 135 h 627"/>
              <a:gd name="T6" fmla="*/ 299 w 676"/>
              <a:gd name="T7" fmla="*/ 128 h 627"/>
              <a:gd name="T8" fmla="*/ 153 w 676"/>
              <a:gd name="T9" fmla="*/ 171 h 627"/>
              <a:gd name="T10" fmla="*/ 45 w 676"/>
              <a:gd name="T11" fmla="*/ 166 h 627"/>
              <a:gd name="T12" fmla="*/ 0 w 676"/>
              <a:gd name="T13" fmla="*/ 349 h 627"/>
              <a:gd name="T14" fmla="*/ 30 w 676"/>
              <a:gd name="T15" fmla="*/ 349 h 627"/>
              <a:gd name="T16" fmla="*/ 50 w 676"/>
              <a:gd name="T17" fmla="*/ 211 h 627"/>
              <a:gd name="T18" fmla="*/ 81 w 676"/>
              <a:gd name="T19" fmla="*/ 581 h 627"/>
              <a:gd name="T20" fmla="*/ 131 w 676"/>
              <a:gd name="T21" fmla="*/ 541 h 627"/>
              <a:gd name="T22" fmla="*/ 150 w 676"/>
              <a:gd name="T23" fmla="*/ 211 h 627"/>
              <a:gd name="T24" fmla="*/ 165 w 676"/>
              <a:gd name="T25" fmla="*/ 370 h 627"/>
              <a:gd name="T26" fmla="*/ 179 w 676"/>
              <a:gd name="T27" fmla="*/ 187 h 627"/>
              <a:gd name="T28" fmla="*/ 198 w 676"/>
              <a:gd name="T29" fmla="*/ 579 h 627"/>
              <a:gd name="T30" fmla="*/ 271 w 676"/>
              <a:gd name="T31" fmla="*/ 627 h 627"/>
              <a:gd name="T32" fmla="*/ 304 w 676"/>
              <a:gd name="T33" fmla="*/ 187 h 627"/>
              <a:gd name="T34" fmla="*/ 323 w 676"/>
              <a:gd name="T35" fmla="*/ 347 h 627"/>
              <a:gd name="T36" fmla="*/ 350 w 676"/>
              <a:gd name="T37" fmla="*/ 348 h 627"/>
              <a:gd name="T38" fmla="*/ 369 w 676"/>
              <a:gd name="T39" fmla="*/ 196 h 627"/>
              <a:gd name="T40" fmla="*/ 408 w 676"/>
              <a:gd name="T41" fmla="*/ 623 h 627"/>
              <a:gd name="T42" fmla="*/ 479 w 676"/>
              <a:gd name="T43" fmla="*/ 568 h 627"/>
              <a:gd name="T44" fmla="*/ 498 w 676"/>
              <a:gd name="T45" fmla="*/ 196 h 627"/>
              <a:gd name="T46" fmla="*/ 511 w 676"/>
              <a:gd name="T47" fmla="*/ 370 h 627"/>
              <a:gd name="T48" fmla="*/ 528 w 676"/>
              <a:gd name="T49" fmla="*/ 211 h 627"/>
              <a:gd name="T50" fmla="*/ 546 w 676"/>
              <a:gd name="T51" fmla="*/ 529 h 627"/>
              <a:gd name="T52" fmla="*/ 604 w 676"/>
              <a:gd name="T53" fmla="*/ 570 h 627"/>
              <a:gd name="T54" fmla="*/ 628 w 676"/>
              <a:gd name="T55" fmla="*/ 211 h 627"/>
              <a:gd name="T56" fmla="*/ 647 w 676"/>
              <a:gd name="T57" fmla="*/ 352 h 627"/>
              <a:gd name="T58" fmla="*/ 676 w 676"/>
              <a:gd name="T59" fmla="*/ 353 h 627"/>
              <a:gd name="T60" fmla="*/ 630 w 676"/>
              <a:gd name="T61" fmla="*/ 155 h 627"/>
              <a:gd name="T62" fmla="*/ 584 w 676"/>
              <a:gd name="T63" fmla="*/ 135 h 627"/>
              <a:gd name="T64" fmla="*/ 584 w 676"/>
              <a:gd name="T65" fmla="*/ 52 h 627"/>
              <a:gd name="T66" fmla="*/ 584 w 676"/>
              <a:gd name="T67" fmla="*/ 135 h 627"/>
              <a:gd name="T68" fmla="*/ 88 w 676"/>
              <a:gd name="T69" fmla="*/ 147 h 627"/>
              <a:gd name="T70" fmla="*/ 88 w 676"/>
              <a:gd name="T71" fmla="*/ 64 h 627"/>
              <a:gd name="T72" fmla="*/ 88 w 676"/>
              <a:gd name="T73" fmla="*/ 147 h 627"/>
              <a:gd name="T74" fmla="*/ 423 w 676"/>
              <a:gd name="T75" fmla="*/ 115 h 627"/>
              <a:gd name="T76" fmla="*/ 423 w 676"/>
              <a:gd name="T77" fmla="*/ 15 h 627"/>
              <a:gd name="T78" fmla="*/ 423 w 676"/>
              <a:gd name="T79" fmla="*/ 115 h 627"/>
              <a:gd name="T80" fmla="*/ 250 w 676"/>
              <a:gd name="T81" fmla="*/ 100 h 627"/>
              <a:gd name="T82" fmla="*/ 250 w 676"/>
              <a:gd name="T83" fmla="*/ 0 h 627"/>
              <a:gd name="T84" fmla="*/ 250 w 676"/>
              <a:gd name="T85" fmla="*/ 100 h 6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676" h="627">
                <a:moveTo>
                  <a:pt x="630" y="155"/>
                </a:moveTo>
                <a:lnTo>
                  <a:pt x="630" y="155"/>
                </a:lnTo>
                <a:lnTo>
                  <a:pt x="538" y="155"/>
                </a:lnTo>
                <a:cubicBezTo>
                  <a:pt x="532" y="155"/>
                  <a:pt x="525" y="157"/>
                  <a:pt x="520" y="160"/>
                </a:cubicBezTo>
                <a:cubicBezTo>
                  <a:pt x="510" y="141"/>
                  <a:pt x="492" y="135"/>
                  <a:pt x="472" y="135"/>
                </a:cubicBezTo>
                <a:lnTo>
                  <a:pt x="378" y="135"/>
                </a:lnTo>
                <a:cubicBezTo>
                  <a:pt x="362" y="135"/>
                  <a:pt x="348" y="135"/>
                  <a:pt x="338" y="148"/>
                </a:cubicBezTo>
                <a:cubicBezTo>
                  <a:pt x="328" y="135"/>
                  <a:pt x="314" y="128"/>
                  <a:pt x="299" y="128"/>
                </a:cubicBezTo>
                <a:lnTo>
                  <a:pt x="204" y="128"/>
                </a:lnTo>
                <a:cubicBezTo>
                  <a:pt x="180" y="128"/>
                  <a:pt x="160" y="146"/>
                  <a:pt x="153" y="171"/>
                </a:cubicBezTo>
                <a:cubicBezTo>
                  <a:pt x="147" y="168"/>
                  <a:pt x="130" y="166"/>
                  <a:pt x="124" y="166"/>
                </a:cubicBezTo>
                <a:lnTo>
                  <a:pt x="45" y="166"/>
                </a:lnTo>
                <a:cubicBezTo>
                  <a:pt x="20" y="166"/>
                  <a:pt x="0" y="190"/>
                  <a:pt x="0" y="220"/>
                </a:cubicBezTo>
                <a:lnTo>
                  <a:pt x="0" y="349"/>
                </a:lnTo>
                <a:cubicBezTo>
                  <a:pt x="0" y="359"/>
                  <a:pt x="2" y="369"/>
                  <a:pt x="15" y="369"/>
                </a:cubicBezTo>
                <a:cubicBezTo>
                  <a:pt x="28" y="369"/>
                  <a:pt x="30" y="359"/>
                  <a:pt x="30" y="349"/>
                </a:cubicBezTo>
                <a:cubicBezTo>
                  <a:pt x="30" y="337"/>
                  <a:pt x="31" y="211"/>
                  <a:pt x="31" y="211"/>
                </a:cubicBezTo>
                <a:lnTo>
                  <a:pt x="50" y="211"/>
                </a:lnTo>
                <a:cubicBezTo>
                  <a:pt x="50" y="211"/>
                  <a:pt x="49" y="530"/>
                  <a:pt x="49" y="546"/>
                </a:cubicBezTo>
                <a:cubicBezTo>
                  <a:pt x="50" y="580"/>
                  <a:pt x="69" y="581"/>
                  <a:pt x="81" y="581"/>
                </a:cubicBezTo>
                <a:lnTo>
                  <a:pt x="101" y="581"/>
                </a:lnTo>
                <a:cubicBezTo>
                  <a:pt x="112" y="581"/>
                  <a:pt x="129" y="580"/>
                  <a:pt x="131" y="541"/>
                </a:cubicBezTo>
                <a:cubicBezTo>
                  <a:pt x="131" y="524"/>
                  <a:pt x="131" y="211"/>
                  <a:pt x="131" y="211"/>
                </a:cubicBezTo>
                <a:lnTo>
                  <a:pt x="150" y="211"/>
                </a:lnTo>
                <a:lnTo>
                  <a:pt x="150" y="353"/>
                </a:lnTo>
                <a:cubicBezTo>
                  <a:pt x="150" y="367"/>
                  <a:pt x="155" y="370"/>
                  <a:pt x="165" y="370"/>
                </a:cubicBezTo>
                <a:cubicBezTo>
                  <a:pt x="175" y="370"/>
                  <a:pt x="180" y="363"/>
                  <a:pt x="180" y="351"/>
                </a:cubicBezTo>
                <a:cubicBezTo>
                  <a:pt x="180" y="344"/>
                  <a:pt x="179" y="187"/>
                  <a:pt x="179" y="187"/>
                </a:cubicBezTo>
                <a:lnTo>
                  <a:pt x="198" y="187"/>
                </a:lnTo>
                <a:cubicBezTo>
                  <a:pt x="198" y="187"/>
                  <a:pt x="198" y="555"/>
                  <a:pt x="198" y="579"/>
                </a:cubicBezTo>
                <a:cubicBezTo>
                  <a:pt x="199" y="620"/>
                  <a:pt x="221" y="627"/>
                  <a:pt x="235" y="627"/>
                </a:cubicBezTo>
                <a:lnTo>
                  <a:pt x="271" y="627"/>
                </a:lnTo>
                <a:cubicBezTo>
                  <a:pt x="285" y="627"/>
                  <a:pt x="303" y="620"/>
                  <a:pt x="305" y="573"/>
                </a:cubicBezTo>
                <a:cubicBezTo>
                  <a:pt x="306" y="554"/>
                  <a:pt x="304" y="187"/>
                  <a:pt x="304" y="187"/>
                </a:cubicBezTo>
                <a:lnTo>
                  <a:pt x="323" y="187"/>
                </a:lnTo>
                <a:lnTo>
                  <a:pt x="323" y="347"/>
                </a:lnTo>
                <a:cubicBezTo>
                  <a:pt x="323" y="363"/>
                  <a:pt x="325" y="369"/>
                  <a:pt x="338" y="369"/>
                </a:cubicBezTo>
                <a:cubicBezTo>
                  <a:pt x="348" y="369"/>
                  <a:pt x="350" y="362"/>
                  <a:pt x="350" y="348"/>
                </a:cubicBezTo>
                <a:cubicBezTo>
                  <a:pt x="350" y="338"/>
                  <a:pt x="351" y="196"/>
                  <a:pt x="351" y="196"/>
                </a:cubicBezTo>
                <a:lnTo>
                  <a:pt x="369" y="196"/>
                </a:lnTo>
                <a:cubicBezTo>
                  <a:pt x="369" y="196"/>
                  <a:pt x="370" y="551"/>
                  <a:pt x="370" y="575"/>
                </a:cubicBezTo>
                <a:cubicBezTo>
                  <a:pt x="371" y="615"/>
                  <a:pt x="395" y="623"/>
                  <a:pt x="408" y="623"/>
                </a:cubicBezTo>
                <a:lnTo>
                  <a:pt x="445" y="623"/>
                </a:lnTo>
                <a:cubicBezTo>
                  <a:pt x="458" y="623"/>
                  <a:pt x="477" y="615"/>
                  <a:pt x="479" y="568"/>
                </a:cubicBezTo>
                <a:cubicBezTo>
                  <a:pt x="480" y="546"/>
                  <a:pt x="479" y="196"/>
                  <a:pt x="479" y="196"/>
                </a:cubicBezTo>
                <a:lnTo>
                  <a:pt x="498" y="196"/>
                </a:lnTo>
                <a:cubicBezTo>
                  <a:pt x="498" y="196"/>
                  <a:pt x="498" y="333"/>
                  <a:pt x="498" y="348"/>
                </a:cubicBezTo>
                <a:cubicBezTo>
                  <a:pt x="498" y="360"/>
                  <a:pt x="501" y="370"/>
                  <a:pt x="511" y="370"/>
                </a:cubicBezTo>
                <a:cubicBezTo>
                  <a:pt x="523" y="370"/>
                  <a:pt x="526" y="365"/>
                  <a:pt x="527" y="354"/>
                </a:cubicBezTo>
                <a:cubicBezTo>
                  <a:pt x="527" y="372"/>
                  <a:pt x="528" y="211"/>
                  <a:pt x="528" y="211"/>
                </a:cubicBezTo>
                <a:lnTo>
                  <a:pt x="546" y="211"/>
                </a:lnTo>
                <a:cubicBezTo>
                  <a:pt x="546" y="211"/>
                  <a:pt x="546" y="524"/>
                  <a:pt x="546" y="529"/>
                </a:cubicBezTo>
                <a:cubicBezTo>
                  <a:pt x="547" y="563"/>
                  <a:pt x="558" y="570"/>
                  <a:pt x="569" y="570"/>
                </a:cubicBezTo>
                <a:lnTo>
                  <a:pt x="604" y="570"/>
                </a:lnTo>
                <a:cubicBezTo>
                  <a:pt x="615" y="570"/>
                  <a:pt x="627" y="563"/>
                  <a:pt x="628" y="524"/>
                </a:cubicBezTo>
                <a:cubicBezTo>
                  <a:pt x="629" y="504"/>
                  <a:pt x="628" y="211"/>
                  <a:pt x="628" y="211"/>
                </a:cubicBezTo>
                <a:lnTo>
                  <a:pt x="647" y="211"/>
                </a:lnTo>
                <a:lnTo>
                  <a:pt x="647" y="352"/>
                </a:lnTo>
                <a:cubicBezTo>
                  <a:pt x="647" y="362"/>
                  <a:pt x="653" y="369"/>
                  <a:pt x="662" y="369"/>
                </a:cubicBezTo>
                <a:cubicBezTo>
                  <a:pt x="671" y="369"/>
                  <a:pt x="676" y="363"/>
                  <a:pt x="676" y="353"/>
                </a:cubicBezTo>
                <a:lnTo>
                  <a:pt x="676" y="215"/>
                </a:lnTo>
                <a:cubicBezTo>
                  <a:pt x="676" y="186"/>
                  <a:pt x="655" y="155"/>
                  <a:pt x="630" y="155"/>
                </a:cubicBezTo>
                <a:close/>
                <a:moveTo>
                  <a:pt x="584" y="135"/>
                </a:moveTo>
                <a:lnTo>
                  <a:pt x="584" y="135"/>
                </a:lnTo>
                <a:cubicBezTo>
                  <a:pt x="607" y="135"/>
                  <a:pt x="626" y="116"/>
                  <a:pt x="626" y="93"/>
                </a:cubicBezTo>
                <a:cubicBezTo>
                  <a:pt x="626" y="70"/>
                  <a:pt x="607" y="52"/>
                  <a:pt x="584" y="52"/>
                </a:cubicBezTo>
                <a:cubicBezTo>
                  <a:pt x="562" y="52"/>
                  <a:pt x="543" y="70"/>
                  <a:pt x="543" y="93"/>
                </a:cubicBezTo>
                <a:cubicBezTo>
                  <a:pt x="543" y="116"/>
                  <a:pt x="562" y="135"/>
                  <a:pt x="584" y="135"/>
                </a:cubicBezTo>
                <a:close/>
                <a:moveTo>
                  <a:pt x="88" y="147"/>
                </a:moveTo>
                <a:lnTo>
                  <a:pt x="88" y="147"/>
                </a:lnTo>
                <a:cubicBezTo>
                  <a:pt x="111" y="147"/>
                  <a:pt x="130" y="128"/>
                  <a:pt x="130" y="105"/>
                </a:cubicBezTo>
                <a:cubicBezTo>
                  <a:pt x="130" y="82"/>
                  <a:pt x="111" y="64"/>
                  <a:pt x="88" y="64"/>
                </a:cubicBezTo>
                <a:cubicBezTo>
                  <a:pt x="65" y="64"/>
                  <a:pt x="47" y="82"/>
                  <a:pt x="47" y="105"/>
                </a:cubicBezTo>
                <a:cubicBezTo>
                  <a:pt x="47" y="128"/>
                  <a:pt x="65" y="147"/>
                  <a:pt x="88" y="147"/>
                </a:cubicBezTo>
                <a:close/>
                <a:moveTo>
                  <a:pt x="423" y="115"/>
                </a:moveTo>
                <a:lnTo>
                  <a:pt x="423" y="115"/>
                </a:lnTo>
                <a:cubicBezTo>
                  <a:pt x="451" y="115"/>
                  <a:pt x="473" y="93"/>
                  <a:pt x="473" y="65"/>
                </a:cubicBezTo>
                <a:cubicBezTo>
                  <a:pt x="473" y="37"/>
                  <a:pt x="451" y="15"/>
                  <a:pt x="423" y="15"/>
                </a:cubicBezTo>
                <a:cubicBezTo>
                  <a:pt x="396" y="15"/>
                  <a:pt x="373" y="37"/>
                  <a:pt x="373" y="65"/>
                </a:cubicBezTo>
                <a:cubicBezTo>
                  <a:pt x="373" y="93"/>
                  <a:pt x="396" y="115"/>
                  <a:pt x="423" y="115"/>
                </a:cubicBezTo>
                <a:close/>
                <a:moveTo>
                  <a:pt x="250" y="100"/>
                </a:moveTo>
                <a:lnTo>
                  <a:pt x="250" y="100"/>
                </a:lnTo>
                <a:cubicBezTo>
                  <a:pt x="277" y="100"/>
                  <a:pt x="300" y="77"/>
                  <a:pt x="300" y="49"/>
                </a:cubicBezTo>
                <a:cubicBezTo>
                  <a:pt x="300" y="22"/>
                  <a:pt x="277" y="0"/>
                  <a:pt x="250" y="0"/>
                </a:cubicBezTo>
                <a:cubicBezTo>
                  <a:pt x="222" y="0"/>
                  <a:pt x="200" y="22"/>
                  <a:pt x="200" y="49"/>
                </a:cubicBezTo>
                <a:cubicBezTo>
                  <a:pt x="200" y="77"/>
                  <a:pt x="222" y="100"/>
                  <a:pt x="250" y="100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2" name="Freeform 37"/>
          <p:cNvSpPr>
            <a:spLocks noChangeAspect="1" noEditPoints="1"/>
          </p:cNvSpPr>
          <p:nvPr/>
        </p:nvSpPr>
        <p:spPr bwMode="auto">
          <a:xfrm>
            <a:off x="1634501" y="4444858"/>
            <a:ext cx="491408" cy="442585"/>
          </a:xfrm>
          <a:custGeom>
            <a:avLst/>
            <a:gdLst>
              <a:gd name="T0" fmla="*/ 43 w 148"/>
              <a:gd name="T1" fmla="*/ 83 h 133"/>
              <a:gd name="T2" fmla="*/ 43 w 148"/>
              <a:gd name="T3" fmla="*/ 37 h 133"/>
              <a:gd name="T4" fmla="*/ 15 w 148"/>
              <a:gd name="T5" fmla="*/ 37 h 133"/>
              <a:gd name="T6" fmla="*/ 0 w 148"/>
              <a:gd name="T7" fmla="*/ 52 h 133"/>
              <a:gd name="T8" fmla="*/ 0 w 148"/>
              <a:gd name="T9" fmla="*/ 96 h 133"/>
              <a:gd name="T10" fmla="*/ 15 w 148"/>
              <a:gd name="T11" fmla="*/ 111 h 133"/>
              <a:gd name="T12" fmla="*/ 22 w 148"/>
              <a:gd name="T13" fmla="*/ 111 h 133"/>
              <a:gd name="T14" fmla="*/ 22 w 148"/>
              <a:gd name="T15" fmla="*/ 133 h 133"/>
              <a:gd name="T16" fmla="*/ 45 w 148"/>
              <a:gd name="T17" fmla="*/ 111 h 133"/>
              <a:gd name="T18" fmla="*/ 81 w 148"/>
              <a:gd name="T19" fmla="*/ 111 h 133"/>
              <a:gd name="T20" fmla="*/ 96 w 148"/>
              <a:gd name="T21" fmla="*/ 96 h 133"/>
              <a:gd name="T22" fmla="*/ 96 w 148"/>
              <a:gd name="T23" fmla="*/ 82 h 133"/>
              <a:gd name="T24" fmla="*/ 95 w 148"/>
              <a:gd name="T25" fmla="*/ 83 h 133"/>
              <a:gd name="T26" fmla="*/ 43 w 148"/>
              <a:gd name="T27" fmla="*/ 83 h 133"/>
              <a:gd name="T28" fmla="*/ 133 w 148"/>
              <a:gd name="T29" fmla="*/ 0 h 133"/>
              <a:gd name="T30" fmla="*/ 67 w 148"/>
              <a:gd name="T31" fmla="*/ 0 h 133"/>
              <a:gd name="T32" fmla="*/ 52 w 148"/>
              <a:gd name="T33" fmla="*/ 15 h 133"/>
              <a:gd name="T34" fmla="*/ 52 w 148"/>
              <a:gd name="T35" fmla="*/ 74 h 133"/>
              <a:gd name="T36" fmla="*/ 104 w 148"/>
              <a:gd name="T37" fmla="*/ 74 h 133"/>
              <a:gd name="T38" fmla="*/ 126 w 148"/>
              <a:gd name="T39" fmla="*/ 96 h 133"/>
              <a:gd name="T40" fmla="*/ 126 w 148"/>
              <a:gd name="T41" fmla="*/ 74 h 133"/>
              <a:gd name="T42" fmla="*/ 133 w 148"/>
              <a:gd name="T43" fmla="*/ 74 h 133"/>
              <a:gd name="T44" fmla="*/ 148 w 148"/>
              <a:gd name="T45" fmla="*/ 59 h 133"/>
              <a:gd name="T46" fmla="*/ 148 w 148"/>
              <a:gd name="T47" fmla="*/ 15 h 133"/>
              <a:gd name="T48" fmla="*/ 133 w 148"/>
              <a:gd name="T49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48" h="133">
                <a:moveTo>
                  <a:pt x="43" y="83"/>
                </a:moveTo>
                <a:cubicBezTo>
                  <a:pt x="43" y="37"/>
                  <a:pt x="43" y="37"/>
                  <a:pt x="43" y="37"/>
                </a:cubicBezTo>
                <a:cubicBezTo>
                  <a:pt x="15" y="37"/>
                  <a:pt x="15" y="37"/>
                  <a:pt x="15" y="37"/>
                </a:cubicBezTo>
                <a:cubicBezTo>
                  <a:pt x="7" y="37"/>
                  <a:pt x="0" y="44"/>
                  <a:pt x="0" y="52"/>
                </a:cubicBezTo>
                <a:cubicBezTo>
                  <a:pt x="0" y="96"/>
                  <a:pt x="0" y="96"/>
                  <a:pt x="0" y="96"/>
                </a:cubicBezTo>
                <a:cubicBezTo>
                  <a:pt x="0" y="104"/>
                  <a:pt x="7" y="111"/>
                  <a:pt x="15" y="111"/>
                </a:cubicBezTo>
                <a:cubicBezTo>
                  <a:pt x="22" y="111"/>
                  <a:pt x="22" y="111"/>
                  <a:pt x="22" y="111"/>
                </a:cubicBezTo>
                <a:cubicBezTo>
                  <a:pt x="22" y="133"/>
                  <a:pt x="22" y="133"/>
                  <a:pt x="22" y="133"/>
                </a:cubicBezTo>
                <a:cubicBezTo>
                  <a:pt x="45" y="111"/>
                  <a:pt x="45" y="111"/>
                  <a:pt x="45" y="111"/>
                </a:cubicBezTo>
                <a:cubicBezTo>
                  <a:pt x="81" y="111"/>
                  <a:pt x="81" y="111"/>
                  <a:pt x="81" y="111"/>
                </a:cubicBezTo>
                <a:cubicBezTo>
                  <a:pt x="90" y="111"/>
                  <a:pt x="96" y="104"/>
                  <a:pt x="96" y="96"/>
                </a:cubicBezTo>
                <a:cubicBezTo>
                  <a:pt x="96" y="82"/>
                  <a:pt x="96" y="82"/>
                  <a:pt x="96" y="82"/>
                </a:cubicBezTo>
                <a:cubicBezTo>
                  <a:pt x="96" y="83"/>
                  <a:pt x="95" y="83"/>
                  <a:pt x="95" y="83"/>
                </a:cubicBezTo>
                <a:lnTo>
                  <a:pt x="43" y="83"/>
                </a:lnTo>
                <a:close/>
                <a:moveTo>
                  <a:pt x="133" y="0"/>
                </a:moveTo>
                <a:cubicBezTo>
                  <a:pt x="67" y="0"/>
                  <a:pt x="67" y="0"/>
                  <a:pt x="67" y="0"/>
                </a:cubicBezTo>
                <a:cubicBezTo>
                  <a:pt x="59" y="0"/>
                  <a:pt x="52" y="7"/>
                  <a:pt x="52" y="15"/>
                </a:cubicBezTo>
                <a:cubicBezTo>
                  <a:pt x="52" y="74"/>
                  <a:pt x="52" y="74"/>
                  <a:pt x="52" y="74"/>
                </a:cubicBezTo>
                <a:cubicBezTo>
                  <a:pt x="104" y="74"/>
                  <a:pt x="104" y="74"/>
                  <a:pt x="104" y="74"/>
                </a:cubicBezTo>
                <a:cubicBezTo>
                  <a:pt x="126" y="96"/>
                  <a:pt x="126" y="96"/>
                  <a:pt x="126" y="96"/>
                </a:cubicBezTo>
                <a:cubicBezTo>
                  <a:pt x="126" y="74"/>
                  <a:pt x="126" y="74"/>
                  <a:pt x="126" y="74"/>
                </a:cubicBezTo>
                <a:cubicBezTo>
                  <a:pt x="133" y="74"/>
                  <a:pt x="133" y="74"/>
                  <a:pt x="133" y="74"/>
                </a:cubicBezTo>
                <a:cubicBezTo>
                  <a:pt x="141" y="74"/>
                  <a:pt x="148" y="67"/>
                  <a:pt x="148" y="59"/>
                </a:cubicBezTo>
                <a:cubicBezTo>
                  <a:pt x="148" y="15"/>
                  <a:pt x="148" y="15"/>
                  <a:pt x="148" y="15"/>
                </a:cubicBezTo>
                <a:cubicBezTo>
                  <a:pt x="148" y="7"/>
                  <a:pt x="141" y="0"/>
                  <a:pt x="133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/>
        </p:spPr>
        <p:txBody>
          <a:bodyPr vert="horz" wrap="square" lIns="68559" tIns="34280" rIns="68559" bIns="34280" numCol="1" anchor="t" anchorCtr="0" compatLnSpc="1">
            <a:prstTxWarp prst="textNoShape">
              <a:avLst/>
            </a:prstTxWarp>
          </a:bodyPr>
          <a:lstStyle/>
          <a:p>
            <a:endParaRPr lang="en-US" sz="1350" dirty="0">
              <a:solidFill>
                <a:prstClr val="black"/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2835240" y="3915446"/>
            <a:ext cx="490965" cy="488604"/>
            <a:chOff x="7696200" y="706438"/>
            <a:chExt cx="990600" cy="985837"/>
          </a:xfrm>
          <a:solidFill>
            <a:schemeClr val="tx1"/>
          </a:solidFill>
        </p:grpSpPr>
        <p:sp>
          <p:nvSpPr>
            <p:cNvPr id="14" name="Freeform 35"/>
            <p:cNvSpPr>
              <a:spLocks noEditPoints="1"/>
            </p:cNvSpPr>
            <p:nvPr/>
          </p:nvSpPr>
          <p:spPr bwMode="auto">
            <a:xfrm>
              <a:off x="7696200" y="706438"/>
              <a:ext cx="990600" cy="985837"/>
            </a:xfrm>
            <a:custGeom>
              <a:avLst/>
              <a:gdLst>
                <a:gd name="T0" fmla="*/ 126 w 352"/>
                <a:gd name="T1" fmla="*/ 0 h 350"/>
                <a:gd name="T2" fmla="*/ 77 w 352"/>
                <a:gd name="T3" fmla="*/ 175 h 350"/>
                <a:gd name="T4" fmla="*/ 225 w 352"/>
                <a:gd name="T5" fmla="*/ 350 h 350"/>
                <a:gd name="T6" fmla="*/ 352 w 352"/>
                <a:gd name="T7" fmla="*/ 131 h 350"/>
                <a:gd name="T8" fmla="*/ 186 w 352"/>
                <a:gd name="T9" fmla="*/ 83 h 350"/>
                <a:gd name="T10" fmla="*/ 189 w 352"/>
                <a:gd name="T11" fmla="*/ 103 h 350"/>
                <a:gd name="T12" fmla="*/ 185 w 352"/>
                <a:gd name="T13" fmla="*/ 130 h 350"/>
                <a:gd name="T14" fmla="*/ 168 w 352"/>
                <a:gd name="T15" fmla="*/ 146 h 350"/>
                <a:gd name="T16" fmla="*/ 166 w 352"/>
                <a:gd name="T17" fmla="*/ 120 h 350"/>
                <a:gd name="T18" fmla="*/ 169 w 352"/>
                <a:gd name="T19" fmla="*/ 91 h 350"/>
                <a:gd name="T20" fmla="*/ 163 w 352"/>
                <a:gd name="T21" fmla="*/ 80 h 350"/>
                <a:gd name="T22" fmla="*/ 174 w 352"/>
                <a:gd name="T23" fmla="*/ 316 h 350"/>
                <a:gd name="T24" fmla="*/ 199 w 352"/>
                <a:gd name="T25" fmla="*/ 316 h 350"/>
                <a:gd name="T26" fmla="*/ 163 w 352"/>
                <a:gd name="T27" fmla="*/ 301 h 350"/>
                <a:gd name="T28" fmla="*/ 161 w 352"/>
                <a:gd name="T29" fmla="*/ 277 h 350"/>
                <a:gd name="T30" fmla="*/ 170 w 352"/>
                <a:gd name="T31" fmla="*/ 271 h 350"/>
                <a:gd name="T32" fmla="*/ 167 w 352"/>
                <a:gd name="T33" fmla="*/ 284 h 350"/>
                <a:gd name="T34" fmla="*/ 179 w 352"/>
                <a:gd name="T35" fmla="*/ 300 h 350"/>
                <a:gd name="T36" fmla="*/ 171 w 352"/>
                <a:gd name="T37" fmla="*/ 250 h 350"/>
                <a:gd name="T38" fmla="*/ 179 w 352"/>
                <a:gd name="T39" fmla="*/ 298 h 350"/>
                <a:gd name="T40" fmla="*/ 196 w 352"/>
                <a:gd name="T41" fmla="*/ 272 h 350"/>
                <a:gd name="T42" fmla="*/ 182 w 352"/>
                <a:gd name="T43" fmla="*/ 278 h 350"/>
                <a:gd name="T44" fmla="*/ 188 w 352"/>
                <a:gd name="T45" fmla="*/ 264 h 350"/>
                <a:gd name="T46" fmla="*/ 186 w 352"/>
                <a:gd name="T47" fmla="*/ 251 h 350"/>
                <a:gd name="T48" fmla="*/ 154 w 352"/>
                <a:gd name="T49" fmla="*/ 244 h 350"/>
                <a:gd name="T50" fmla="*/ 140 w 352"/>
                <a:gd name="T51" fmla="*/ 222 h 350"/>
                <a:gd name="T52" fmla="*/ 152 w 352"/>
                <a:gd name="T53" fmla="*/ 205 h 350"/>
                <a:gd name="T54" fmla="*/ 166 w 352"/>
                <a:gd name="T55" fmla="*/ 199 h 350"/>
                <a:gd name="T56" fmla="*/ 160 w 352"/>
                <a:gd name="T57" fmla="*/ 218 h 350"/>
                <a:gd name="T58" fmla="*/ 159 w 352"/>
                <a:gd name="T59" fmla="*/ 219 h 350"/>
                <a:gd name="T60" fmla="*/ 160 w 352"/>
                <a:gd name="T61" fmla="*/ 231 h 350"/>
                <a:gd name="T62" fmla="*/ 192 w 352"/>
                <a:gd name="T63" fmla="*/ 240 h 350"/>
                <a:gd name="T64" fmla="*/ 195 w 352"/>
                <a:gd name="T65" fmla="*/ 242 h 350"/>
                <a:gd name="T66" fmla="*/ 185 w 352"/>
                <a:gd name="T67" fmla="*/ 172 h 350"/>
                <a:gd name="T68" fmla="*/ 169 w 352"/>
                <a:gd name="T69" fmla="*/ 207 h 350"/>
                <a:gd name="T70" fmla="*/ 222 w 352"/>
                <a:gd name="T71" fmla="*/ 191 h 350"/>
                <a:gd name="T72" fmla="*/ 203 w 352"/>
                <a:gd name="T73" fmla="*/ 208 h 350"/>
                <a:gd name="T74" fmla="*/ 186 w 352"/>
                <a:gd name="T75" fmla="*/ 194 h 350"/>
                <a:gd name="T76" fmla="*/ 199 w 352"/>
                <a:gd name="T77" fmla="*/ 190 h 350"/>
                <a:gd name="T78" fmla="*/ 200 w 352"/>
                <a:gd name="T79" fmla="*/ 173 h 350"/>
                <a:gd name="T80" fmla="*/ 197 w 352"/>
                <a:gd name="T81" fmla="*/ 172 h 350"/>
                <a:gd name="T82" fmla="*/ 179 w 352"/>
                <a:gd name="T83" fmla="*/ 169 h 350"/>
                <a:gd name="T84" fmla="*/ 116 w 352"/>
                <a:gd name="T85" fmla="*/ 153 h 350"/>
                <a:gd name="T86" fmla="*/ 122 w 352"/>
                <a:gd name="T87" fmla="*/ 108 h 350"/>
                <a:gd name="T88" fmla="*/ 159 w 352"/>
                <a:gd name="T89" fmla="*/ 115 h 350"/>
                <a:gd name="T90" fmla="*/ 157 w 352"/>
                <a:gd name="T91" fmla="*/ 135 h 350"/>
                <a:gd name="T92" fmla="*/ 140 w 352"/>
                <a:gd name="T93" fmla="*/ 130 h 350"/>
                <a:gd name="T94" fmla="*/ 134 w 352"/>
                <a:gd name="T95" fmla="*/ 128 h 350"/>
                <a:gd name="T96" fmla="*/ 144 w 352"/>
                <a:gd name="T97" fmla="*/ 144 h 350"/>
                <a:gd name="T98" fmla="*/ 203 w 352"/>
                <a:gd name="T99" fmla="*/ 153 h 350"/>
                <a:gd name="T100" fmla="*/ 207 w 352"/>
                <a:gd name="T101" fmla="*/ 155 h 3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352" h="350">
                  <a:moveTo>
                    <a:pt x="352" y="131"/>
                  </a:moveTo>
                  <a:cubicBezTo>
                    <a:pt x="302" y="45"/>
                    <a:pt x="302" y="45"/>
                    <a:pt x="302" y="45"/>
                  </a:cubicBezTo>
                  <a:cubicBezTo>
                    <a:pt x="225" y="89"/>
                    <a:pt x="225" y="89"/>
                    <a:pt x="225" y="89"/>
                  </a:cubicBezTo>
                  <a:cubicBezTo>
                    <a:pt x="225" y="0"/>
                    <a:pt x="225" y="0"/>
                    <a:pt x="225" y="0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6" y="89"/>
                    <a:pt x="126" y="89"/>
                    <a:pt x="126" y="89"/>
                  </a:cubicBezTo>
                  <a:cubicBezTo>
                    <a:pt x="49" y="45"/>
                    <a:pt x="49" y="45"/>
                    <a:pt x="49" y="45"/>
                  </a:cubicBezTo>
                  <a:cubicBezTo>
                    <a:pt x="0" y="131"/>
                    <a:pt x="0" y="131"/>
                    <a:pt x="0" y="131"/>
                  </a:cubicBezTo>
                  <a:cubicBezTo>
                    <a:pt x="77" y="175"/>
                    <a:pt x="77" y="175"/>
                    <a:pt x="77" y="175"/>
                  </a:cubicBezTo>
                  <a:cubicBezTo>
                    <a:pt x="0" y="220"/>
                    <a:pt x="0" y="220"/>
                    <a:pt x="0" y="220"/>
                  </a:cubicBezTo>
                  <a:cubicBezTo>
                    <a:pt x="49" y="305"/>
                    <a:pt x="49" y="305"/>
                    <a:pt x="49" y="305"/>
                  </a:cubicBezTo>
                  <a:cubicBezTo>
                    <a:pt x="126" y="261"/>
                    <a:pt x="126" y="261"/>
                    <a:pt x="126" y="261"/>
                  </a:cubicBezTo>
                  <a:cubicBezTo>
                    <a:pt x="126" y="350"/>
                    <a:pt x="126" y="350"/>
                    <a:pt x="126" y="350"/>
                  </a:cubicBezTo>
                  <a:cubicBezTo>
                    <a:pt x="225" y="350"/>
                    <a:pt x="225" y="350"/>
                    <a:pt x="225" y="350"/>
                  </a:cubicBezTo>
                  <a:cubicBezTo>
                    <a:pt x="225" y="261"/>
                    <a:pt x="225" y="261"/>
                    <a:pt x="225" y="261"/>
                  </a:cubicBezTo>
                  <a:cubicBezTo>
                    <a:pt x="302" y="305"/>
                    <a:pt x="302" y="305"/>
                    <a:pt x="302" y="305"/>
                  </a:cubicBezTo>
                  <a:cubicBezTo>
                    <a:pt x="352" y="220"/>
                    <a:pt x="352" y="220"/>
                    <a:pt x="352" y="220"/>
                  </a:cubicBezTo>
                  <a:cubicBezTo>
                    <a:pt x="275" y="175"/>
                    <a:pt x="275" y="175"/>
                    <a:pt x="275" y="175"/>
                  </a:cubicBezTo>
                  <a:lnTo>
                    <a:pt x="352" y="131"/>
                  </a:lnTo>
                  <a:close/>
                  <a:moveTo>
                    <a:pt x="176" y="41"/>
                  </a:moveTo>
                  <a:cubicBezTo>
                    <a:pt x="188" y="41"/>
                    <a:pt x="198" y="51"/>
                    <a:pt x="198" y="63"/>
                  </a:cubicBezTo>
                  <a:cubicBezTo>
                    <a:pt x="198" y="70"/>
                    <a:pt x="194" y="76"/>
                    <a:pt x="189" y="80"/>
                  </a:cubicBezTo>
                  <a:cubicBezTo>
                    <a:pt x="189" y="80"/>
                    <a:pt x="188" y="81"/>
                    <a:pt x="187" y="82"/>
                  </a:cubicBezTo>
                  <a:cubicBezTo>
                    <a:pt x="187" y="82"/>
                    <a:pt x="187" y="82"/>
                    <a:pt x="186" y="83"/>
                  </a:cubicBezTo>
                  <a:cubicBezTo>
                    <a:pt x="186" y="83"/>
                    <a:pt x="186" y="84"/>
                    <a:pt x="185" y="84"/>
                  </a:cubicBezTo>
                  <a:cubicBezTo>
                    <a:pt x="185" y="85"/>
                    <a:pt x="184" y="86"/>
                    <a:pt x="184" y="86"/>
                  </a:cubicBezTo>
                  <a:cubicBezTo>
                    <a:pt x="183" y="88"/>
                    <a:pt x="183" y="90"/>
                    <a:pt x="183" y="91"/>
                  </a:cubicBezTo>
                  <a:cubicBezTo>
                    <a:pt x="184" y="94"/>
                    <a:pt x="187" y="98"/>
                    <a:pt x="188" y="101"/>
                  </a:cubicBezTo>
                  <a:cubicBezTo>
                    <a:pt x="188" y="102"/>
                    <a:pt x="188" y="102"/>
                    <a:pt x="189" y="103"/>
                  </a:cubicBezTo>
                  <a:cubicBezTo>
                    <a:pt x="189" y="104"/>
                    <a:pt x="189" y="105"/>
                    <a:pt x="189" y="106"/>
                  </a:cubicBezTo>
                  <a:cubicBezTo>
                    <a:pt x="189" y="107"/>
                    <a:pt x="188" y="109"/>
                    <a:pt x="188" y="110"/>
                  </a:cubicBezTo>
                  <a:cubicBezTo>
                    <a:pt x="188" y="114"/>
                    <a:pt x="187" y="117"/>
                    <a:pt x="186" y="120"/>
                  </a:cubicBezTo>
                  <a:cubicBezTo>
                    <a:pt x="185" y="122"/>
                    <a:pt x="185" y="123"/>
                    <a:pt x="185" y="125"/>
                  </a:cubicBezTo>
                  <a:cubicBezTo>
                    <a:pt x="185" y="126"/>
                    <a:pt x="185" y="128"/>
                    <a:pt x="185" y="130"/>
                  </a:cubicBezTo>
                  <a:cubicBezTo>
                    <a:pt x="185" y="133"/>
                    <a:pt x="185" y="136"/>
                    <a:pt x="185" y="139"/>
                  </a:cubicBezTo>
                  <a:cubicBezTo>
                    <a:pt x="185" y="148"/>
                    <a:pt x="185" y="148"/>
                    <a:pt x="185" y="148"/>
                  </a:cubicBezTo>
                  <a:cubicBezTo>
                    <a:pt x="184" y="148"/>
                    <a:pt x="183" y="148"/>
                    <a:pt x="181" y="148"/>
                  </a:cubicBezTo>
                  <a:cubicBezTo>
                    <a:pt x="168" y="146"/>
                    <a:pt x="168" y="146"/>
                    <a:pt x="168" y="146"/>
                  </a:cubicBezTo>
                  <a:cubicBezTo>
                    <a:pt x="168" y="146"/>
                    <a:pt x="168" y="146"/>
                    <a:pt x="168" y="146"/>
                  </a:cubicBezTo>
                  <a:cubicBezTo>
                    <a:pt x="168" y="146"/>
                    <a:pt x="167" y="146"/>
                    <a:pt x="167" y="146"/>
                  </a:cubicBezTo>
                  <a:cubicBezTo>
                    <a:pt x="167" y="139"/>
                    <a:pt x="167" y="139"/>
                    <a:pt x="167" y="139"/>
                  </a:cubicBezTo>
                  <a:cubicBezTo>
                    <a:pt x="168" y="136"/>
                    <a:pt x="168" y="133"/>
                    <a:pt x="167" y="130"/>
                  </a:cubicBezTo>
                  <a:cubicBezTo>
                    <a:pt x="167" y="128"/>
                    <a:pt x="167" y="126"/>
                    <a:pt x="167" y="125"/>
                  </a:cubicBezTo>
                  <a:cubicBezTo>
                    <a:pt x="167" y="123"/>
                    <a:pt x="167" y="122"/>
                    <a:pt x="166" y="120"/>
                  </a:cubicBezTo>
                  <a:cubicBezTo>
                    <a:pt x="166" y="117"/>
                    <a:pt x="165" y="114"/>
                    <a:pt x="164" y="110"/>
                  </a:cubicBezTo>
                  <a:cubicBezTo>
                    <a:pt x="164" y="109"/>
                    <a:pt x="164" y="107"/>
                    <a:pt x="164" y="106"/>
                  </a:cubicBezTo>
                  <a:cubicBezTo>
                    <a:pt x="164" y="105"/>
                    <a:pt x="164" y="104"/>
                    <a:pt x="164" y="103"/>
                  </a:cubicBezTo>
                  <a:cubicBezTo>
                    <a:pt x="164" y="102"/>
                    <a:pt x="164" y="102"/>
                    <a:pt x="164" y="101"/>
                  </a:cubicBezTo>
                  <a:cubicBezTo>
                    <a:pt x="165" y="98"/>
                    <a:pt x="168" y="94"/>
                    <a:pt x="169" y="91"/>
                  </a:cubicBezTo>
                  <a:cubicBezTo>
                    <a:pt x="169" y="90"/>
                    <a:pt x="169" y="88"/>
                    <a:pt x="168" y="86"/>
                  </a:cubicBezTo>
                  <a:cubicBezTo>
                    <a:pt x="168" y="86"/>
                    <a:pt x="167" y="85"/>
                    <a:pt x="167" y="84"/>
                  </a:cubicBezTo>
                  <a:cubicBezTo>
                    <a:pt x="167" y="84"/>
                    <a:pt x="166" y="83"/>
                    <a:pt x="166" y="83"/>
                  </a:cubicBezTo>
                  <a:cubicBezTo>
                    <a:pt x="166" y="82"/>
                    <a:pt x="165" y="82"/>
                    <a:pt x="165" y="82"/>
                  </a:cubicBezTo>
                  <a:cubicBezTo>
                    <a:pt x="164" y="81"/>
                    <a:pt x="164" y="80"/>
                    <a:pt x="163" y="80"/>
                  </a:cubicBezTo>
                  <a:cubicBezTo>
                    <a:pt x="158" y="76"/>
                    <a:pt x="155" y="70"/>
                    <a:pt x="155" y="63"/>
                  </a:cubicBezTo>
                  <a:cubicBezTo>
                    <a:pt x="155" y="51"/>
                    <a:pt x="164" y="41"/>
                    <a:pt x="176" y="41"/>
                  </a:cubicBezTo>
                  <a:close/>
                  <a:moveTo>
                    <a:pt x="178" y="316"/>
                  </a:moveTo>
                  <a:cubicBezTo>
                    <a:pt x="176" y="341"/>
                    <a:pt x="176" y="341"/>
                    <a:pt x="176" y="341"/>
                  </a:cubicBezTo>
                  <a:cubicBezTo>
                    <a:pt x="174" y="316"/>
                    <a:pt x="174" y="316"/>
                    <a:pt x="174" y="316"/>
                  </a:cubicBezTo>
                  <a:cubicBezTo>
                    <a:pt x="174" y="308"/>
                    <a:pt x="174" y="308"/>
                    <a:pt x="174" y="308"/>
                  </a:cubicBezTo>
                  <a:cubicBezTo>
                    <a:pt x="174" y="308"/>
                    <a:pt x="175" y="308"/>
                    <a:pt x="175" y="308"/>
                  </a:cubicBezTo>
                  <a:cubicBezTo>
                    <a:pt x="176" y="309"/>
                    <a:pt x="177" y="309"/>
                    <a:pt x="178" y="309"/>
                  </a:cubicBezTo>
                  <a:lnTo>
                    <a:pt x="178" y="316"/>
                  </a:lnTo>
                  <a:close/>
                  <a:moveTo>
                    <a:pt x="199" y="316"/>
                  </a:moveTo>
                  <a:cubicBezTo>
                    <a:pt x="198" y="315"/>
                    <a:pt x="198" y="314"/>
                    <a:pt x="197" y="314"/>
                  </a:cubicBezTo>
                  <a:cubicBezTo>
                    <a:pt x="196" y="313"/>
                    <a:pt x="196" y="312"/>
                    <a:pt x="195" y="312"/>
                  </a:cubicBezTo>
                  <a:cubicBezTo>
                    <a:pt x="193" y="311"/>
                    <a:pt x="191" y="310"/>
                    <a:pt x="189" y="310"/>
                  </a:cubicBezTo>
                  <a:cubicBezTo>
                    <a:pt x="185" y="309"/>
                    <a:pt x="180" y="308"/>
                    <a:pt x="176" y="307"/>
                  </a:cubicBezTo>
                  <a:cubicBezTo>
                    <a:pt x="172" y="305"/>
                    <a:pt x="167" y="304"/>
                    <a:pt x="163" y="301"/>
                  </a:cubicBezTo>
                  <a:cubicBezTo>
                    <a:pt x="161" y="300"/>
                    <a:pt x="159" y="298"/>
                    <a:pt x="157" y="295"/>
                  </a:cubicBezTo>
                  <a:cubicBezTo>
                    <a:pt x="156" y="294"/>
                    <a:pt x="156" y="292"/>
                    <a:pt x="156" y="290"/>
                  </a:cubicBezTo>
                  <a:cubicBezTo>
                    <a:pt x="156" y="289"/>
                    <a:pt x="156" y="287"/>
                    <a:pt x="156" y="286"/>
                  </a:cubicBezTo>
                  <a:cubicBezTo>
                    <a:pt x="157" y="283"/>
                    <a:pt x="158" y="280"/>
                    <a:pt x="160" y="278"/>
                  </a:cubicBezTo>
                  <a:cubicBezTo>
                    <a:pt x="160" y="278"/>
                    <a:pt x="161" y="277"/>
                    <a:pt x="161" y="277"/>
                  </a:cubicBezTo>
                  <a:cubicBezTo>
                    <a:pt x="161" y="277"/>
                    <a:pt x="161" y="277"/>
                    <a:pt x="161" y="277"/>
                  </a:cubicBezTo>
                  <a:cubicBezTo>
                    <a:pt x="162" y="276"/>
                    <a:pt x="162" y="276"/>
                    <a:pt x="162" y="276"/>
                  </a:cubicBezTo>
                  <a:cubicBezTo>
                    <a:pt x="162" y="276"/>
                    <a:pt x="162" y="276"/>
                    <a:pt x="163" y="275"/>
                  </a:cubicBezTo>
                  <a:cubicBezTo>
                    <a:pt x="164" y="274"/>
                    <a:pt x="165" y="274"/>
                    <a:pt x="166" y="273"/>
                  </a:cubicBezTo>
                  <a:cubicBezTo>
                    <a:pt x="167" y="272"/>
                    <a:pt x="169" y="271"/>
                    <a:pt x="170" y="271"/>
                  </a:cubicBezTo>
                  <a:cubicBezTo>
                    <a:pt x="171" y="281"/>
                    <a:pt x="171" y="281"/>
                    <a:pt x="171" y="281"/>
                  </a:cubicBezTo>
                  <a:cubicBezTo>
                    <a:pt x="170" y="282"/>
                    <a:pt x="169" y="282"/>
                    <a:pt x="169" y="283"/>
                  </a:cubicBezTo>
                  <a:cubicBezTo>
                    <a:pt x="169" y="283"/>
                    <a:pt x="168" y="283"/>
                    <a:pt x="168" y="283"/>
                  </a:cubicBezTo>
                  <a:cubicBezTo>
                    <a:pt x="168" y="284"/>
                    <a:pt x="168" y="284"/>
                    <a:pt x="168" y="284"/>
                  </a:cubicBezTo>
                  <a:cubicBezTo>
                    <a:pt x="167" y="284"/>
                    <a:pt x="167" y="284"/>
                    <a:pt x="167" y="284"/>
                  </a:cubicBezTo>
                  <a:cubicBezTo>
                    <a:pt x="167" y="284"/>
                    <a:pt x="167" y="284"/>
                    <a:pt x="167" y="284"/>
                  </a:cubicBezTo>
                  <a:cubicBezTo>
                    <a:pt x="166" y="285"/>
                    <a:pt x="165" y="287"/>
                    <a:pt x="165" y="288"/>
                  </a:cubicBezTo>
                  <a:cubicBezTo>
                    <a:pt x="164" y="289"/>
                    <a:pt x="164" y="290"/>
                    <a:pt x="165" y="291"/>
                  </a:cubicBezTo>
                  <a:cubicBezTo>
                    <a:pt x="165" y="292"/>
                    <a:pt x="166" y="293"/>
                    <a:pt x="168" y="294"/>
                  </a:cubicBezTo>
                  <a:cubicBezTo>
                    <a:pt x="171" y="296"/>
                    <a:pt x="175" y="298"/>
                    <a:pt x="179" y="300"/>
                  </a:cubicBezTo>
                  <a:cubicBezTo>
                    <a:pt x="182" y="302"/>
                    <a:pt x="186" y="304"/>
                    <a:pt x="190" y="306"/>
                  </a:cubicBezTo>
                  <a:cubicBezTo>
                    <a:pt x="192" y="307"/>
                    <a:pt x="194" y="308"/>
                    <a:pt x="196" y="310"/>
                  </a:cubicBezTo>
                  <a:cubicBezTo>
                    <a:pt x="197" y="311"/>
                    <a:pt x="198" y="312"/>
                    <a:pt x="198" y="313"/>
                  </a:cubicBezTo>
                  <a:cubicBezTo>
                    <a:pt x="199" y="314"/>
                    <a:pt x="199" y="315"/>
                    <a:pt x="199" y="316"/>
                  </a:cubicBezTo>
                  <a:close/>
                  <a:moveTo>
                    <a:pt x="171" y="250"/>
                  </a:moveTo>
                  <a:cubicBezTo>
                    <a:pt x="172" y="250"/>
                    <a:pt x="174" y="250"/>
                    <a:pt x="175" y="250"/>
                  </a:cubicBezTo>
                  <a:cubicBezTo>
                    <a:pt x="177" y="251"/>
                    <a:pt x="179" y="251"/>
                    <a:pt x="181" y="252"/>
                  </a:cubicBezTo>
                  <a:cubicBezTo>
                    <a:pt x="181" y="252"/>
                    <a:pt x="181" y="252"/>
                    <a:pt x="181" y="252"/>
                  </a:cubicBezTo>
                  <a:cubicBezTo>
                    <a:pt x="179" y="283"/>
                    <a:pt x="179" y="283"/>
                    <a:pt x="179" y="283"/>
                  </a:cubicBezTo>
                  <a:cubicBezTo>
                    <a:pt x="179" y="298"/>
                    <a:pt x="179" y="298"/>
                    <a:pt x="179" y="298"/>
                  </a:cubicBezTo>
                  <a:cubicBezTo>
                    <a:pt x="177" y="297"/>
                    <a:pt x="175" y="296"/>
                    <a:pt x="173" y="295"/>
                  </a:cubicBezTo>
                  <a:cubicBezTo>
                    <a:pt x="173" y="283"/>
                    <a:pt x="173" y="283"/>
                    <a:pt x="173" y="283"/>
                  </a:cubicBezTo>
                  <a:lnTo>
                    <a:pt x="171" y="250"/>
                  </a:lnTo>
                  <a:close/>
                  <a:moveTo>
                    <a:pt x="202" y="264"/>
                  </a:moveTo>
                  <a:cubicBezTo>
                    <a:pt x="201" y="267"/>
                    <a:pt x="199" y="270"/>
                    <a:pt x="196" y="272"/>
                  </a:cubicBezTo>
                  <a:cubicBezTo>
                    <a:pt x="196" y="272"/>
                    <a:pt x="195" y="273"/>
                    <a:pt x="195" y="273"/>
                  </a:cubicBezTo>
                  <a:cubicBezTo>
                    <a:pt x="194" y="274"/>
                    <a:pt x="194" y="274"/>
                    <a:pt x="194" y="274"/>
                  </a:cubicBezTo>
                  <a:cubicBezTo>
                    <a:pt x="194" y="274"/>
                    <a:pt x="193" y="274"/>
                    <a:pt x="193" y="274"/>
                  </a:cubicBezTo>
                  <a:cubicBezTo>
                    <a:pt x="192" y="275"/>
                    <a:pt x="191" y="275"/>
                    <a:pt x="189" y="276"/>
                  </a:cubicBezTo>
                  <a:cubicBezTo>
                    <a:pt x="187" y="277"/>
                    <a:pt x="184" y="277"/>
                    <a:pt x="182" y="278"/>
                  </a:cubicBezTo>
                  <a:cubicBezTo>
                    <a:pt x="182" y="278"/>
                    <a:pt x="182" y="278"/>
                    <a:pt x="182" y="278"/>
                  </a:cubicBezTo>
                  <a:cubicBezTo>
                    <a:pt x="182" y="267"/>
                    <a:pt x="182" y="267"/>
                    <a:pt x="182" y="267"/>
                  </a:cubicBezTo>
                  <a:cubicBezTo>
                    <a:pt x="183" y="267"/>
                    <a:pt x="184" y="266"/>
                    <a:pt x="185" y="266"/>
                  </a:cubicBezTo>
                  <a:cubicBezTo>
                    <a:pt x="186" y="265"/>
                    <a:pt x="187" y="265"/>
                    <a:pt x="187" y="265"/>
                  </a:cubicBezTo>
                  <a:cubicBezTo>
                    <a:pt x="188" y="264"/>
                    <a:pt x="188" y="264"/>
                    <a:pt x="188" y="264"/>
                  </a:cubicBezTo>
                  <a:cubicBezTo>
                    <a:pt x="188" y="264"/>
                    <a:pt x="188" y="264"/>
                    <a:pt x="188" y="264"/>
                  </a:cubicBezTo>
                  <a:cubicBezTo>
                    <a:pt x="189" y="264"/>
                    <a:pt x="189" y="263"/>
                    <a:pt x="189" y="263"/>
                  </a:cubicBezTo>
                  <a:cubicBezTo>
                    <a:pt x="190" y="262"/>
                    <a:pt x="191" y="261"/>
                    <a:pt x="191" y="260"/>
                  </a:cubicBezTo>
                  <a:cubicBezTo>
                    <a:pt x="192" y="259"/>
                    <a:pt x="192" y="258"/>
                    <a:pt x="191" y="257"/>
                  </a:cubicBezTo>
                  <a:cubicBezTo>
                    <a:pt x="191" y="255"/>
                    <a:pt x="189" y="253"/>
                    <a:pt x="186" y="251"/>
                  </a:cubicBezTo>
                  <a:cubicBezTo>
                    <a:pt x="185" y="251"/>
                    <a:pt x="183" y="250"/>
                    <a:pt x="181" y="250"/>
                  </a:cubicBezTo>
                  <a:cubicBezTo>
                    <a:pt x="179" y="249"/>
                    <a:pt x="177" y="249"/>
                    <a:pt x="175" y="248"/>
                  </a:cubicBezTo>
                  <a:cubicBezTo>
                    <a:pt x="171" y="248"/>
                    <a:pt x="167" y="247"/>
                    <a:pt x="162" y="246"/>
                  </a:cubicBezTo>
                  <a:cubicBezTo>
                    <a:pt x="160" y="246"/>
                    <a:pt x="158" y="245"/>
                    <a:pt x="155" y="244"/>
                  </a:cubicBezTo>
                  <a:cubicBezTo>
                    <a:pt x="154" y="244"/>
                    <a:pt x="154" y="244"/>
                    <a:pt x="154" y="244"/>
                  </a:cubicBezTo>
                  <a:cubicBezTo>
                    <a:pt x="154" y="244"/>
                    <a:pt x="154" y="243"/>
                    <a:pt x="153" y="243"/>
                  </a:cubicBezTo>
                  <a:cubicBezTo>
                    <a:pt x="153" y="243"/>
                    <a:pt x="152" y="243"/>
                    <a:pt x="151" y="242"/>
                  </a:cubicBezTo>
                  <a:cubicBezTo>
                    <a:pt x="150" y="242"/>
                    <a:pt x="149" y="241"/>
                    <a:pt x="147" y="240"/>
                  </a:cubicBezTo>
                  <a:cubicBezTo>
                    <a:pt x="145" y="238"/>
                    <a:pt x="143" y="235"/>
                    <a:pt x="141" y="232"/>
                  </a:cubicBezTo>
                  <a:cubicBezTo>
                    <a:pt x="140" y="229"/>
                    <a:pt x="139" y="225"/>
                    <a:pt x="140" y="222"/>
                  </a:cubicBezTo>
                  <a:cubicBezTo>
                    <a:pt x="140" y="218"/>
                    <a:pt x="142" y="215"/>
                    <a:pt x="144" y="212"/>
                  </a:cubicBezTo>
                  <a:cubicBezTo>
                    <a:pt x="146" y="209"/>
                    <a:pt x="148" y="207"/>
                    <a:pt x="151" y="206"/>
                  </a:cubicBezTo>
                  <a:cubicBezTo>
                    <a:pt x="151" y="205"/>
                    <a:pt x="151" y="205"/>
                    <a:pt x="151" y="205"/>
                  </a:cubicBezTo>
                  <a:cubicBezTo>
                    <a:pt x="152" y="205"/>
                    <a:pt x="152" y="205"/>
                    <a:pt x="152" y="205"/>
                  </a:cubicBezTo>
                  <a:cubicBezTo>
                    <a:pt x="152" y="205"/>
                    <a:pt x="152" y="205"/>
                    <a:pt x="152" y="205"/>
                  </a:cubicBezTo>
                  <a:cubicBezTo>
                    <a:pt x="153" y="205"/>
                    <a:pt x="153" y="205"/>
                    <a:pt x="153" y="205"/>
                  </a:cubicBezTo>
                  <a:cubicBezTo>
                    <a:pt x="153" y="204"/>
                    <a:pt x="154" y="204"/>
                    <a:pt x="154" y="204"/>
                  </a:cubicBezTo>
                  <a:cubicBezTo>
                    <a:pt x="156" y="203"/>
                    <a:pt x="157" y="203"/>
                    <a:pt x="158" y="202"/>
                  </a:cubicBezTo>
                  <a:cubicBezTo>
                    <a:pt x="160" y="201"/>
                    <a:pt x="162" y="201"/>
                    <a:pt x="165" y="200"/>
                  </a:cubicBezTo>
                  <a:cubicBezTo>
                    <a:pt x="165" y="200"/>
                    <a:pt x="166" y="199"/>
                    <a:pt x="166" y="199"/>
                  </a:cubicBezTo>
                  <a:cubicBezTo>
                    <a:pt x="167" y="202"/>
                    <a:pt x="167" y="204"/>
                    <a:pt x="167" y="207"/>
                  </a:cubicBezTo>
                  <a:cubicBezTo>
                    <a:pt x="167" y="210"/>
                    <a:pt x="167" y="213"/>
                    <a:pt x="167" y="216"/>
                  </a:cubicBezTo>
                  <a:cubicBezTo>
                    <a:pt x="166" y="216"/>
                    <a:pt x="165" y="217"/>
                    <a:pt x="163" y="217"/>
                  </a:cubicBezTo>
                  <a:cubicBezTo>
                    <a:pt x="163" y="217"/>
                    <a:pt x="162" y="218"/>
                    <a:pt x="161" y="218"/>
                  </a:cubicBezTo>
                  <a:cubicBezTo>
                    <a:pt x="160" y="218"/>
                    <a:pt x="160" y="218"/>
                    <a:pt x="160" y="218"/>
                  </a:cubicBezTo>
                  <a:cubicBezTo>
                    <a:pt x="159" y="219"/>
                    <a:pt x="159" y="219"/>
                    <a:pt x="159" y="219"/>
                  </a:cubicBezTo>
                  <a:cubicBezTo>
                    <a:pt x="159" y="219"/>
                    <a:pt x="159" y="219"/>
                    <a:pt x="159" y="219"/>
                  </a:cubicBezTo>
                  <a:cubicBezTo>
                    <a:pt x="159" y="219"/>
                    <a:pt x="159" y="219"/>
                    <a:pt x="159" y="219"/>
                  </a:cubicBezTo>
                  <a:cubicBezTo>
                    <a:pt x="159" y="219"/>
                    <a:pt x="159" y="219"/>
                    <a:pt x="159" y="219"/>
                  </a:cubicBezTo>
                  <a:cubicBezTo>
                    <a:pt x="159" y="219"/>
                    <a:pt x="159" y="219"/>
                    <a:pt x="159" y="219"/>
                  </a:cubicBezTo>
                  <a:cubicBezTo>
                    <a:pt x="156" y="220"/>
                    <a:pt x="155" y="222"/>
                    <a:pt x="155" y="224"/>
                  </a:cubicBezTo>
                  <a:cubicBezTo>
                    <a:pt x="154" y="225"/>
                    <a:pt x="155" y="227"/>
                    <a:pt x="157" y="229"/>
                  </a:cubicBezTo>
                  <a:cubicBezTo>
                    <a:pt x="157" y="229"/>
                    <a:pt x="158" y="230"/>
                    <a:pt x="158" y="230"/>
                  </a:cubicBezTo>
                  <a:cubicBezTo>
                    <a:pt x="158" y="230"/>
                    <a:pt x="159" y="230"/>
                    <a:pt x="159" y="230"/>
                  </a:cubicBezTo>
                  <a:cubicBezTo>
                    <a:pt x="159" y="231"/>
                    <a:pt x="159" y="231"/>
                    <a:pt x="160" y="231"/>
                  </a:cubicBezTo>
                  <a:cubicBezTo>
                    <a:pt x="160" y="231"/>
                    <a:pt x="160" y="231"/>
                    <a:pt x="160" y="231"/>
                  </a:cubicBezTo>
                  <a:cubicBezTo>
                    <a:pt x="162" y="232"/>
                    <a:pt x="164" y="232"/>
                    <a:pt x="166" y="233"/>
                  </a:cubicBezTo>
                  <a:cubicBezTo>
                    <a:pt x="169" y="234"/>
                    <a:pt x="174" y="235"/>
                    <a:pt x="178" y="236"/>
                  </a:cubicBezTo>
                  <a:cubicBezTo>
                    <a:pt x="180" y="236"/>
                    <a:pt x="183" y="237"/>
                    <a:pt x="185" y="237"/>
                  </a:cubicBezTo>
                  <a:cubicBezTo>
                    <a:pt x="187" y="238"/>
                    <a:pt x="190" y="239"/>
                    <a:pt x="192" y="240"/>
                  </a:cubicBezTo>
                  <a:cubicBezTo>
                    <a:pt x="193" y="241"/>
                    <a:pt x="193" y="241"/>
                    <a:pt x="194" y="242"/>
                  </a:cubicBezTo>
                  <a:cubicBezTo>
                    <a:pt x="194" y="242"/>
                    <a:pt x="194" y="242"/>
                    <a:pt x="194" y="242"/>
                  </a:cubicBezTo>
                  <a:cubicBezTo>
                    <a:pt x="195" y="242"/>
                    <a:pt x="195" y="242"/>
                    <a:pt x="195" y="242"/>
                  </a:cubicBezTo>
                  <a:cubicBezTo>
                    <a:pt x="195" y="242"/>
                    <a:pt x="195" y="242"/>
                    <a:pt x="195" y="242"/>
                  </a:cubicBezTo>
                  <a:cubicBezTo>
                    <a:pt x="195" y="242"/>
                    <a:pt x="195" y="242"/>
                    <a:pt x="195" y="242"/>
                  </a:cubicBezTo>
                  <a:cubicBezTo>
                    <a:pt x="196" y="243"/>
                    <a:pt x="196" y="243"/>
                    <a:pt x="196" y="243"/>
                  </a:cubicBezTo>
                  <a:cubicBezTo>
                    <a:pt x="197" y="244"/>
                    <a:pt x="198" y="245"/>
                    <a:pt x="199" y="246"/>
                  </a:cubicBezTo>
                  <a:cubicBezTo>
                    <a:pt x="201" y="248"/>
                    <a:pt x="202" y="251"/>
                    <a:pt x="203" y="255"/>
                  </a:cubicBezTo>
                  <a:cubicBezTo>
                    <a:pt x="204" y="258"/>
                    <a:pt x="203" y="261"/>
                    <a:pt x="202" y="264"/>
                  </a:cubicBezTo>
                  <a:close/>
                  <a:moveTo>
                    <a:pt x="185" y="172"/>
                  </a:moveTo>
                  <a:cubicBezTo>
                    <a:pt x="185" y="183"/>
                    <a:pt x="184" y="195"/>
                    <a:pt x="183" y="207"/>
                  </a:cubicBezTo>
                  <a:cubicBezTo>
                    <a:pt x="183" y="216"/>
                    <a:pt x="182" y="225"/>
                    <a:pt x="182" y="235"/>
                  </a:cubicBezTo>
                  <a:cubicBezTo>
                    <a:pt x="181" y="234"/>
                    <a:pt x="180" y="234"/>
                    <a:pt x="179" y="234"/>
                  </a:cubicBezTo>
                  <a:cubicBezTo>
                    <a:pt x="176" y="233"/>
                    <a:pt x="173" y="232"/>
                    <a:pt x="170" y="232"/>
                  </a:cubicBezTo>
                  <a:cubicBezTo>
                    <a:pt x="170" y="223"/>
                    <a:pt x="169" y="215"/>
                    <a:pt x="169" y="207"/>
                  </a:cubicBezTo>
                  <a:cubicBezTo>
                    <a:pt x="168" y="195"/>
                    <a:pt x="167" y="183"/>
                    <a:pt x="167" y="171"/>
                  </a:cubicBezTo>
                  <a:cubicBezTo>
                    <a:pt x="179" y="171"/>
                    <a:pt x="179" y="171"/>
                    <a:pt x="179" y="171"/>
                  </a:cubicBezTo>
                  <a:cubicBezTo>
                    <a:pt x="179" y="171"/>
                    <a:pt x="179" y="171"/>
                    <a:pt x="179" y="171"/>
                  </a:cubicBezTo>
                  <a:cubicBezTo>
                    <a:pt x="181" y="171"/>
                    <a:pt x="183" y="172"/>
                    <a:pt x="185" y="172"/>
                  </a:cubicBezTo>
                  <a:close/>
                  <a:moveTo>
                    <a:pt x="222" y="191"/>
                  </a:moveTo>
                  <a:cubicBezTo>
                    <a:pt x="221" y="195"/>
                    <a:pt x="219" y="197"/>
                    <a:pt x="216" y="200"/>
                  </a:cubicBezTo>
                  <a:cubicBezTo>
                    <a:pt x="214" y="202"/>
                    <a:pt x="211" y="204"/>
                    <a:pt x="209" y="205"/>
                  </a:cubicBezTo>
                  <a:cubicBezTo>
                    <a:pt x="207" y="206"/>
                    <a:pt x="206" y="207"/>
                    <a:pt x="205" y="207"/>
                  </a:cubicBezTo>
                  <a:cubicBezTo>
                    <a:pt x="204" y="207"/>
                    <a:pt x="204" y="207"/>
                    <a:pt x="204" y="207"/>
                  </a:cubicBezTo>
                  <a:cubicBezTo>
                    <a:pt x="203" y="208"/>
                    <a:pt x="203" y="208"/>
                    <a:pt x="203" y="208"/>
                  </a:cubicBezTo>
                  <a:cubicBezTo>
                    <a:pt x="201" y="208"/>
                    <a:pt x="201" y="208"/>
                    <a:pt x="201" y="208"/>
                  </a:cubicBezTo>
                  <a:cubicBezTo>
                    <a:pt x="199" y="209"/>
                    <a:pt x="197" y="209"/>
                    <a:pt x="194" y="210"/>
                  </a:cubicBezTo>
                  <a:cubicBezTo>
                    <a:pt x="191" y="210"/>
                    <a:pt x="188" y="211"/>
                    <a:pt x="185" y="212"/>
                  </a:cubicBezTo>
                  <a:cubicBezTo>
                    <a:pt x="185" y="210"/>
                    <a:pt x="185" y="208"/>
                    <a:pt x="185" y="207"/>
                  </a:cubicBezTo>
                  <a:cubicBezTo>
                    <a:pt x="186" y="202"/>
                    <a:pt x="186" y="198"/>
                    <a:pt x="186" y="194"/>
                  </a:cubicBezTo>
                  <a:cubicBezTo>
                    <a:pt x="187" y="194"/>
                    <a:pt x="189" y="193"/>
                    <a:pt x="190" y="193"/>
                  </a:cubicBezTo>
                  <a:cubicBezTo>
                    <a:pt x="192" y="192"/>
                    <a:pt x="194" y="192"/>
                    <a:pt x="196" y="191"/>
                  </a:cubicBezTo>
                  <a:cubicBezTo>
                    <a:pt x="198" y="191"/>
                    <a:pt x="198" y="191"/>
                    <a:pt x="198" y="191"/>
                  </a:cubicBezTo>
                  <a:cubicBezTo>
                    <a:pt x="198" y="191"/>
                    <a:pt x="198" y="191"/>
                    <a:pt x="198" y="191"/>
                  </a:cubicBezTo>
                  <a:cubicBezTo>
                    <a:pt x="199" y="190"/>
                    <a:pt x="199" y="190"/>
                    <a:pt x="199" y="190"/>
                  </a:cubicBezTo>
                  <a:cubicBezTo>
                    <a:pt x="200" y="190"/>
                    <a:pt x="200" y="190"/>
                    <a:pt x="201" y="190"/>
                  </a:cubicBezTo>
                  <a:cubicBezTo>
                    <a:pt x="202" y="189"/>
                    <a:pt x="203" y="188"/>
                    <a:pt x="204" y="187"/>
                  </a:cubicBezTo>
                  <a:cubicBezTo>
                    <a:pt x="204" y="187"/>
                    <a:pt x="205" y="186"/>
                    <a:pt x="205" y="185"/>
                  </a:cubicBezTo>
                  <a:cubicBezTo>
                    <a:pt x="206" y="183"/>
                    <a:pt x="206" y="181"/>
                    <a:pt x="205" y="179"/>
                  </a:cubicBezTo>
                  <a:cubicBezTo>
                    <a:pt x="204" y="176"/>
                    <a:pt x="202" y="174"/>
                    <a:pt x="200" y="173"/>
                  </a:cubicBezTo>
                  <a:cubicBezTo>
                    <a:pt x="200" y="173"/>
                    <a:pt x="199" y="172"/>
                    <a:pt x="198" y="172"/>
                  </a:cubicBezTo>
                  <a:cubicBezTo>
                    <a:pt x="198" y="172"/>
                    <a:pt x="198" y="172"/>
                    <a:pt x="198" y="172"/>
                  </a:cubicBezTo>
                  <a:cubicBezTo>
                    <a:pt x="198" y="172"/>
                    <a:pt x="198" y="172"/>
                    <a:pt x="198" y="172"/>
                  </a:cubicBezTo>
                  <a:cubicBezTo>
                    <a:pt x="197" y="172"/>
                    <a:pt x="197" y="172"/>
                    <a:pt x="197" y="172"/>
                  </a:cubicBezTo>
                  <a:cubicBezTo>
                    <a:pt x="197" y="172"/>
                    <a:pt x="197" y="172"/>
                    <a:pt x="197" y="172"/>
                  </a:cubicBezTo>
                  <a:cubicBezTo>
                    <a:pt x="197" y="172"/>
                    <a:pt x="197" y="172"/>
                    <a:pt x="197" y="172"/>
                  </a:cubicBezTo>
                  <a:cubicBezTo>
                    <a:pt x="197" y="172"/>
                    <a:pt x="197" y="172"/>
                    <a:pt x="197" y="172"/>
                  </a:cubicBezTo>
                  <a:cubicBezTo>
                    <a:pt x="197" y="171"/>
                    <a:pt x="197" y="171"/>
                    <a:pt x="197" y="171"/>
                  </a:cubicBezTo>
                  <a:cubicBezTo>
                    <a:pt x="195" y="171"/>
                    <a:pt x="194" y="171"/>
                    <a:pt x="192" y="170"/>
                  </a:cubicBezTo>
                  <a:cubicBezTo>
                    <a:pt x="188" y="170"/>
                    <a:pt x="184" y="170"/>
                    <a:pt x="179" y="169"/>
                  </a:cubicBezTo>
                  <a:cubicBezTo>
                    <a:pt x="166" y="169"/>
                    <a:pt x="166" y="169"/>
                    <a:pt x="166" y="169"/>
                  </a:cubicBezTo>
                  <a:cubicBezTo>
                    <a:pt x="162" y="168"/>
                    <a:pt x="157" y="168"/>
                    <a:pt x="153" y="167"/>
                  </a:cubicBezTo>
                  <a:cubicBezTo>
                    <a:pt x="148" y="167"/>
                    <a:pt x="143" y="166"/>
                    <a:pt x="138" y="165"/>
                  </a:cubicBezTo>
                  <a:cubicBezTo>
                    <a:pt x="133" y="164"/>
                    <a:pt x="128" y="162"/>
                    <a:pt x="123" y="159"/>
                  </a:cubicBezTo>
                  <a:cubicBezTo>
                    <a:pt x="121" y="157"/>
                    <a:pt x="119" y="155"/>
                    <a:pt x="116" y="153"/>
                  </a:cubicBezTo>
                  <a:cubicBezTo>
                    <a:pt x="114" y="151"/>
                    <a:pt x="112" y="148"/>
                    <a:pt x="110" y="145"/>
                  </a:cubicBezTo>
                  <a:cubicBezTo>
                    <a:pt x="109" y="142"/>
                    <a:pt x="107" y="138"/>
                    <a:pt x="107" y="135"/>
                  </a:cubicBezTo>
                  <a:cubicBezTo>
                    <a:pt x="107" y="131"/>
                    <a:pt x="107" y="127"/>
                    <a:pt x="109" y="123"/>
                  </a:cubicBezTo>
                  <a:cubicBezTo>
                    <a:pt x="110" y="120"/>
                    <a:pt x="112" y="117"/>
                    <a:pt x="114" y="114"/>
                  </a:cubicBezTo>
                  <a:cubicBezTo>
                    <a:pt x="117" y="112"/>
                    <a:pt x="119" y="109"/>
                    <a:pt x="122" y="108"/>
                  </a:cubicBezTo>
                  <a:cubicBezTo>
                    <a:pt x="125" y="106"/>
                    <a:pt x="128" y="105"/>
                    <a:pt x="132" y="104"/>
                  </a:cubicBezTo>
                  <a:cubicBezTo>
                    <a:pt x="136" y="103"/>
                    <a:pt x="140" y="103"/>
                    <a:pt x="144" y="104"/>
                  </a:cubicBezTo>
                  <a:cubicBezTo>
                    <a:pt x="148" y="105"/>
                    <a:pt x="151" y="107"/>
                    <a:pt x="154" y="109"/>
                  </a:cubicBezTo>
                  <a:cubicBezTo>
                    <a:pt x="155" y="111"/>
                    <a:pt x="156" y="112"/>
                    <a:pt x="157" y="113"/>
                  </a:cubicBezTo>
                  <a:cubicBezTo>
                    <a:pt x="158" y="114"/>
                    <a:pt x="159" y="114"/>
                    <a:pt x="159" y="115"/>
                  </a:cubicBezTo>
                  <a:cubicBezTo>
                    <a:pt x="159" y="115"/>
                    <a:pt x="160" y="116"/>
                    <a:pt x="160" y="116"/>
                  </a:cubicBezTo>
                  <a:cubicBezTo>
                    <a:pt x="160" y="116"/>
                    <a:pt x="160" y="116"/>
                    <a:pt x="160" y="116"/>
                  </a:cubicBezTo>
                  <a:cubicBezTo>
                    <a:pt x="160" y="117"/>
                    <a:pt x="160" y="117"/>
                    <a:pt x="160" y="117"/>
                  </a:cubicBezTo>
                  <a:cubicBezTo>
                    <a:pt x="161" y="117"/>
                    <a:pt x="161" y="117"/>
                    <a:pt x="161" y="117"/>
                  </a:cubicBezTo>
                  <a:cubicBezTo>
                    <a:pt x="164" y="123"/>
                    <a:pt x="164" y="133"/>
                    <a:pt x="157" y="135"/>
                  </a:cubicBezTo>
                  <a:cubicBezTo>
                    <a:pt x="151" y="136"/>
                    <a:pt x="144" y="135"/>
                    <a:pt x="141" y="130"/>
                  </a:cubicBezTo>
                  <a:cubicBezTo>
                    <a:pt x="141" y="130"/>
                    <a:pt x="141" y="130"/>
                    <a:pt x="141" y="130"/>
                  </a:cubicBezTo>
                  <a:cubicBezTo>
                    <a:pt x="141" y="130"/>
                    <a:pt x="141" y="130"/>
                    <a:pt x="141" y="130"/>
                  </a:cubicBezTo>
                  <a:cubicBezTo>
                    <a:pt x="141" y="130"/>
                    <a:pt x="141" y="130"/>
                    <a:pt x="141" y="130"/>
                  </a:cubicBezTo>
                  <a:cubicBezTo>
                    <a:pt x="140" y="130"/>
                    <a:pt x="140" y="130"/>
                    <a:pt x="140" y="130"/>
                  </a:cubicBezTo>
                  <a:cubicBezTo>
                    <a:pt x="140" y="130"/>
                    <a:pt x="140" y="129"/>
                    <a:pt x="140" y="129"/>
                  </a:cubicBezTo>
                  <a:cubicBezTo>
                    <a:pt x="140" y="129"/>
                    <a:pt x="139" y="128"/>
                    <a:pt x="139" y="128"/>
                  </a:cubicBezTo>
                  <a:cubicBezTo>
                    <a:pt x="138" y="128"/>
                    <a:pt x="138" y="127"/>
                    <a:pt x="137" y="127"/>
                  </a:cubicBezTo>
                  <a:cubicBezTo>
                    <a:pt x="137" y="127"/>
                    <a:pt x="137" y="127"/>
                    <a:pt x="136" y="127"/>
                  </a:cubicBezTo>
                  <a:cubicBezTo>
                    <a:pt x="136" y="127"/>
                    <a:pt x="135" y="127"/>
                    <a:pt x="134" y="128"/>
                  </a:cubicBezTo>
                  <a:cubicBezTo>
                    <a:pt x="132" y="129"/>
                    <a:pt x="131" y="130"/>
                    <a:pt x="130" y="132"/>
                  </a:cubicBezTo>
                  <a:cubicBezTo>
                    <a:pt x="130" y="132"/>
                    <a:pt x="130" y="133"/>
                    <a:pt x="130" y="133"/>
                  </a:cubicBezTo>
                  <a:cubicBezTo>
                    <a:pt x="130" y="134"/>
                    <a:pt x="130" y="134"/>
                    <a:pt x="130" y="135"/>
                  </a:cubicBezTo>
                  <a:cubicBezTo>
                    <a:pt x="131" y="136"/>
                    <a:pt x="133" y="138"/>
                    <a:pt x="135" y="140"/>
                  </a:cubicBezTo>
                  <a:cubicBezTo>
                    <a:pt x="138" y="142"/>
                    <a:pt x="141" y="143"/>
                    <a:pt x="144" y="144"/>
                  </a:cubicBezTo>
                  <a:cubicBezTo>
                    <a:pt x="148" y="145"/>
                    <a:pt x="152" y="146"/>
                    <a:pt x="156" y="147"/>
                  </a:cubicBezTo>
                  <a:cubicBezTo>
                    <a:pt x="160" y="147"/>
                    <a:pt x="164" y="148"/>
                    <a:pt x="168" y="148"/>
                  </a:cubicBezTo>
                  <a:cubicBezTo>
                    <a:pt x="181" y="150"/>
                    <a:pt x="181" y="150"/>
                    <a:pt x="181" y="150"/>
                  </a:cubicBezTo>
                  <a:cubicBezTo>
                    <a:pt x="185" y="150"/>
                    <a:pt x="190" y="150"/>
                    <a:pt x="195" y="151"/>
                  </a:cubicBezTo>
                  <a:cubicBezTo>
                    <a:pt x="197" y="152"/>
                    <a:pt x="200" y="152"/>
                    <a:pt x="203" y="153"/>
                  </a:cubicBezTo>
                  <a:cubicBezTo>
                    <a:pt x="204" y="154"/>
                    <a:pt x="204" y="154"/>
                    <a:pt x="204" y="154"/>
                  </a:cubicBezTo>
                  <a:cubicBezTo>
                    <a:pt x="204" y="154"/>
                    <a:pt x="204" y="154"/>
                    <a:pt x="204" y="154"/>
                  </a:cubicBezTo>
                  <a:cubicBezTo>
                    <a:pt x="205" y="154"/>
                    <a:pt x="205" y="154"/>
                    <a:pt x="205" y="154"/>
                  </a:cubicBezTo>
                  <a:cubicBezTo>
                    <a:pt x="205" y="154"/>
                    <a:pt x="205" y="154"/>
                    <a:pt x="206" y="154"/>
                  </a:cubicBezTo>
                  <a:cubicBezTo>
                    <a:pt x="206" y="155"/>
                    <a:pt x="207" y="155"/>
                    <a:pt x="207" y="155"/>
                  </a:cubicBezTo>
                  <a:cubicBezTo>
                    <a:pt x="208" y="156"/>
                    <a:pt x="210" y="156"/>
                    <a:pt x="211" y="157"/>
                  </a:cubicBezTo>
                  <a:cubicBezTo>
                    <a:pt x="216" y="161"/>
                    <a:pt x="220" y="166"/>
                    <a:pt x="222" y="172"/>
                  </a:cubicBezTo>
                  <a:cubicBezTo>
                    <a:pt x="223" y="175"/>
                    <a:pt x="224" y="178"/>
                    <a:pt x="224" y="182"/>
                  </a:cubicBezTo>
                  <a:cubicBezTo>
                    <a:pt x="224" y="185"/>
                    <a:pt x="223" y="188"/>
                    <a:pt x="222" y="19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750" tIns="34375" rIns="68750" bIns="34375" numCol="1" anchor="t" anchorCtr="0" compatLnSpc="1">
              <a:prstTxWarp prst="textNoShape">
                <a:avLst/>
              </a:prstTxWarp>
            </a:bodyPr>
            <a:lstStyle/>
            <a:p>
              <a:endParaRPr lang="en-US" sz="1353" dirty="0">
                <a:solidFill>
                  <a:prstClr val="black"/>
                </a:solidFill>
              </a:endParaRPr>
            </a:p>
          </p:txBody>
        </p:sp>
        <p:sp>
          <p:nvSpPr>
            <p:cNvPr id="15" name="Freeform 36"/>
            <p:cNvSpPr>
              <a:spLocks/>
            </p:cNvSpPr>
            <p:nvPr/>
          </p:nvSpPr>
          <p:spPr bwMode="auto">
            <a:xfrm>
              <a:off x="8112125" y="1030288"/>
              <a:ext cx="17463" cy="20637"/>
            </a:xfrm>
            <a:custGeom>
              <a:avLst/>
              <a:gdLst>
                <a:gd name="T0" fmla="*/ 6 w 6"/>
                <a:gd name="T1" fmla="*/ 6 h 7"/>
                <a:gd name="T2" fmla="*/ 6 w 6"/>
                <a:gd name="T3" fmla="*/ 4 h 7"/>
                <a:gd name="T4" fmla="*/ 0 w 6"/>
                <a:gd name="T5" fmla="*/ 1 h 7"/>
                <a:gd name="T6" fmla="*/ 3 w 6"/>
                <a:gd name="T7" fmla="*/ 6 h 7"/>
                <a:gd name="T8" fmla="*/ 6 w 6"/>
                <a:gd name="T9" fmla="*/ 6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7">
                  <a:moveTo>
                    <a:pt x="6" y="6"/>
                  </a:moveTo>
                  <a:cubicBezTo>
                    <a:pt x="6" y="5"/>
                    <a:pt x="6" y="4"/>
                    <a:pt x="6" y="4"/>
                  </a:cubicBezTo>
                  <a:cubicBezTo>
                    <a:pt x="5" y="3"/>
                    <a:pt x="1" y="0"/>
                    <a:pt x="0" y="1"/>
                  </a:cubicBezTo>
                  <a:cubicBezTo>
                    <a:pt x="0" y="2"/>
                    <a:pt x="2" y="5"/>
                    <a:pt x="3" y="6"/>
                  </a:cubicBezTo>
                  <a:cubicBezTo>
                    <a:pt x="4" y="7"/>
                    <a:pt x="5" y="7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750" tIns="34375" rIns="68750" bIns="34375" numCol="1" anchor="t" anchorCtr="0" compatLnSpc="1">
              <a:prstTxWarp prst="textNoShape">
                <a:avLst/>
              </a:prstTxWarp>
            </a:bodyPr>
            <a:lstStyle/>
            <a:p>
              <a:endParaRPr lang="en-US" sz="1353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6" name="Group 15"/>
          <p:cNvGrpSpPr>
            <a:grpSpLocks noChangeAspect="1"/>
          </p:cNvGrpSpPr>
          <p:nvPr/>
        </p:nvGrpSpPr>
        <p:grpSpPr>
          <a:xfrm rot="2313640">
            <a:off x="4043003" y="3685277"/>
            <a:ext cx="478664" cy="79605"/>
            <a:chOff x="-1601788" y="3163888"/>
            <a:chExt cx="879475" cy="153987"/>
          </a:xfrm>
          <a:solidFill>
            <a:schemeClr val="tx1"/>
          </a:solidFill>
        </p:grpSpPr>
        <p:sp>
          <p:nvSpPr>
            <p:cNvPr id="17" name="Rectangle 11"/>
            <p:cNvSpPr>
              <a:spLocks noChangeArrowheads="1"/>
            </p:cNvSpPr>
            <p:nvPr/>
          </p:nvSpPr>
          <p:spPr bwMode="auto">
            <a:xfrm>
              <a:off x="-1541463" y="3208338"/>
              <a:ext cx="58738" cy="635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750" tIns="34375" rIns="68750" bIns="34375" numCol="1" anchor="t" anchorCtr="0" compatLnSpc="1">
              <a:prstTxWarp prst="textNoShape">
                <a:avLst/>
              </a:prstTxWarp>
            </a:bodyPr>
            <a:lstStyle/>
            <a:p>
              <a:endParaRPr lang="en-US" sz="1353" dirty="0">
                <a:solidFill>
                  <a:prstClr val="black"/>
                </a:solidFill>
              </a:endParaRPr>
            </a:p>
          </p:txBody>
        </p:sp>
        <p:sp>
          <p:nvSpPr>
            <p:cNvPr id="18" name="Freeform 12"/>
            <p:cNvSpPr>
              <a:spLocks/>
            </p:cNvSpPr>
            <p:nvPr/>
          </p:nvSpPr>
          <p:spPr bwMode="auto">
            <a:xfrm>
              <a:off x="-1601788" y="3163888"/>
              <a:ext cx="36513" cy="153987"/>
            </a:xfrm>
            <a:custGeom>
              <a:avLst/>
              <a:gdLst>
                <a:gd name="T0" fmla="*/ 8 w 10"/>
                <a:gd name="T1" fmla="*/ 0 h 41"/>
                <a:gd name="T2" fmla="*/ 2 w 10"/>
                <a:gd name="T3" fmla="*/ 0 h 41"/>
                <a:gd name="T4" fmla="*/ 0 w 10"/>
                <a:gd name="T5" fmla="*/ 2 h 41"/>
                <a:gd name="T6" fmla="*/ 0 w 10"/>
                <a:gd name="T7" fmla="*/ 39 h 41"/>
                <a:gd name="T8" fmla="*/ 2 w 10"/>
                <a:gd name="T9" fmla="*/ 41 h 41"/>
                <a:gd name="T10" fmla="*/ 8 w 10"/>
                <a:gd name="T11" fmla="*/ 41 h 41"/>
                <a:gd name="T12" fmla="*/ 10 w 10"/>
                <a:gd name="T13" fmla="*/ 39 h 41"/>
                <a:gd name="T14" fmla="*/ 10 w 10"/>
                <a:gd name="T15" fmla="*/ 2 h 41"/>
                <a:gd name="T16" fmla="*/ 8 w 10"/>
                <a:gd name="T17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" h="41">
                  <a:moveTo>
                    <a:pt x="8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40"/>
                    <a:pt x="1" y="41"/>
                    <a:pt x="2" y="41"/>
                  </a:cubicBezTo>
                  <a:cubicBezTo>
                    <a:pt x="8" y="41"/>
                    <a:pt x="8" y="41"/>
                    <a:pt x="8" y="41"/>
                  </a:cubicBezTo>
                  <a:cubicBezTo>
                    <a:pt x="9" y="41"/>
                    <a:pt x="10" y="40"/>
                    <a:pt x="10" y="39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1"/>
                    <a:pt x="9" y="0"/>
                    <a:pt x="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750" tIns="34375" rIns="68750" bIns="34375" numCol="1" anchor="t" anchorCtr="0" compatLnSpc="1">
              <a:prstTxWarp prst="textNoShape">
                <a:avLst/>
              </a:prstTxWarp>
            </a:bodyPr>
            <a:lstStyle/>
            <a:p>
              <a:endParaRPr lang="en-US" sz="1353" dirty="0">
                <a:solidFill>
                  <a:prstClr val="black"/>
                </a:solidFill>
              </a:endParaRPr>
            </a:p>
          </p:txBody>
        </p:sp>
        <p:sp>
          <p:nvSpPr>
            <p:cNvPr id="19" name="Freeform 13"/>
            <p:cNvSpPr>
              <a:spLocks/>
            </p:cNvSpPr>
            <p:nvPr/>
          </p:nvSpPr>
          <p:spPr bwMode="auto">
            <a:xfrm>
              <a:off x="-987426" y="3216275"/>
              <a:ext cx="265113" cy="49212"/>
            </a:xfrm>
            <a:custGeom>
              <a:avLst/>
              <a:gdLst>
                <a:gd name="T0" fmla="*/ 23 w 71"/>
                <a:gd name="T1" fmla="*/ 5 h 13"/>
                <a:gd name="T2" fmla="*/ 24 w 71"/>
                <a:gd name="T3" fmla="*/ 0 h 13"/>
                <a:gd name="T4" fmla="*/ 0 w 71"/>
                <a:gd name="T5" fmla="*/ 0 h 13"/>
                <a:gd name="T6" fmla="*/ 0 w 71"/>
                <a:gd name="T7" fmla="*/ 7 h 13"/>
                <a:gd name="T8" fmla="*/ 0 w 71"/>
                <a:gd name="T9" fmla="*/ 13 h 13"/>
                <a:gd name="T10" fmla="*/ 19 w 71"/>
                <a:gd name="T11" fmla="*/ 13 h 13"/>
                <a:gd name="T12" fmla="*/ 20 w 71"/>
                <a:gd name="T13" fmla="*/ 13 h 13"/>
                <a:gd name="T14" fmla="*/ 22 w 71"/>
                <a:gd name="T15" fmla="*/ 9 h 13"/>
                <a:gd name="T16" fmla="*/ 71 w 71"/>
                <a:gd name="T17" fmla="*/ 9 h 13"/>
                <a:gd name="T18" fmla="*/ 71 w 71"/>
                <a:gd name="T19" fmla="*/ 5 h 13"/>
                <a:gd name="T20" fmla="*/ 23 w 71"/>
                <a:gd name="T21" fmla="*/ 5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1" h="13">
                  <a:moveTo>
                    <a:pt x="23" y="5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4"/>
                    <a:pt x="0" y="7"/>
                  </a:cubicBezTo>
                  <a:cubicBezTo>
                    <a:pt x="0" y="9"/>
                    <a:pt x="0" y="11"/>
                    <a:pt x="0" y="13"/>
                  </a:cubicBezTo>
                  <a:cubicBezTo>
                    <a:pt x="19" y="13"/>
                    <a:pt x="19" y="13"/>
                    <a:pt x="19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1" y="13"/>
                    <a:pt x="22" y="11"/>
                    <a:pt x="22" y="9"/>
                  </a:cubicBezTo>
                  <a:cubicBezTo>
                    <a:pt x="71" y="9"/>
                    <a:pt x="71" y="9"/>
                    <a:pt x="71" y="9"/>
                  </a:cubicBezTo>
                  <a:cubicBezTo>
                    <a:pt x="71" y="5"/>
                    <a:pt x="71" y="5"/>
                    <a:pt x="71" y="5"/>
                  </a:cubicBezTo>
                  <a:lnTo>
                    <a:pt x="23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750" tIns="34375" rIns="68750" bIns="34375" numCol="1" anchor="t" anchorCtr="0" compatLnSpc="1">
              <a:prstTxWarp prst="textNoShape">
                <a:avLst/>
              </a:prstTxWarp>
            </a:bodyPr>
            <a:lstStyle/>
            <a:p>
              <a:endParaRPr lang="en-US" sz="1353" dirty="0">
                <a:solidFill>
                  <a:prstClr val="black"/>
                </a:solidFill>
              </a:endParaRPr>
            </a:p>
          </p:txBody>
        </p:sp>
        <p:sp>
          <p:nvSpPr>
            <p:cNvPr id="20" name="Freeform 14"/>
            <p:cNvSpPr>
              <a:spLocks noEditPoints="1"/>
            </p:cNvSpPr>
            <p:nvPr/>
          </p:nvSpPr>
          <p:spPr bwMode="auto">
            <a:xfrm>
              <a:off x="-1460501" y="3171825"/>
              <a:ext cx="449263" cy="138112"/>
            </a:xfrm>
            <a:custGeom>
              <a:avLst/>
              <a:gdLst>
                <a:gd name="T0" fmla="*/ 116 w 120"/>
                <a:gd name="T1" fmla="*/ 36 h 37"/>
                <a:gd name="T2" fmla="*/ 116 w 120"/>
                <a:gd name="T3" fmla="*/ 36 h 37"/>
                <a:gd name="T4" fmla="*/ 120 w 120"/>
                <a:gd name="T5" fmla="*/ 19 h 37"/>
                <a:gd name="T6" fmla="*/ 120 w 120"/>
                <a:gd name="T7" fmla="*/ 12 h 37"/>
                <a:gd name="T8" fmla="*/ 119 w 120"/>
                <a:gd name="T9" fmla="*/ 11 h 37"/>
                <a:gd name="T10" fmla="*/ 119 w 120"/>
                <a:gd name="T11" fmla="*/ 9 h 37"/>
                <a:gd name="T12" fmla="*/ 119 w 120"/>
                <a:gd name="T13" fmla="*/ 8 h 37"/>
                <a:gd name="T14" fmla="*/ 114 w 120"/>
                <a:gd name="T15" fmla="*/ 0 h 37"/>
                <a:gd name="T16" fmla="*/ 113 w 120"/>
                <a:gd name="T17" fmla="*/ 0 h 37"/>
                <a:gd name="T18" fmla="*/ 112 w 120"/>
                <a:gd name="T19" fmla="*/ 0 h 37"/>
                <a:gd name="T20" fmla="*/ 111 w 120"/>
                <a:gd name="T21" fmla="*/ 0 h 37"/>
                <a:gd name="T22" fmla="*/ 7 w 120"/>
                <a:gd name="T23" fmla="*/ 0 h 37"/>
                <a:gd name="T24" fmla="*/ 0 w 120"/>
                <a:gd name="T25" fmla="*/ 6 h 37"/>
                <a:gd name="T26" fmla="*/ 0 w 120"/>
                <a:gd name="T27" fmla="*/ 31 h 37"/>
                <a:gd name="T28" fmla="*/ 7 w 120"/>
                <a:gd name="T29" fmla="*/ 37 h 37"/>
                <a:gd name="T30" fmla="*/ 111 w 120"/>
                <a:gd name="T31" fmla="*/ 37 h 37"/>
                <a:gd name="T32" fmla="*/ 112 w 120"/>
                <a:gd name="T33" fmla="*/ 37 h 37"/>
                <a:gd name="T34" fmla="*/ 113 w 120"/>
                <a:gd name="T35" fmla="*/ 37 h 37"/>
                <a:gd name="T36" fmla="*/ 116 w 120"/>
                <a:gd name="T37" fmla="*/ 36 h 37"/>
                <a:gd name="T38" fmla="*/ 116 w 120"/>
                <a:gd name="T39" fmla="*/ 36 h 37"/>
                <a:gd name="T40" fmla="*/ 41 w 120"/>
                <a:gd name="T41" fmla="*/ 19 h 37"/>
                <a:gd name="T42" fmla="*/ 38 w 120"/>
                <a:gd name="T43" fmla="*/ 21 h 37"/>
                <a:gd name="T44" fmla="*/ 34 w 120"/>
                <a:gd name="T45" fmla="*/ 19 h 37"/>
                <a:gd name="T46" fmla="*/ 34 w 120"/>
                <a:gd name="T47" fmla="*/ 6 h 37"/>
                <a:gd name="T48" fmla="*/ 41 w 120"/>
                <a:gd name="T49" fmla="*/ 6 h 37"/>
                <a:gd name="T50" fmla="*/ 41 w 120"/>
                <a:gd name="T51" fmla="*/ 19 h 37"/>
                <a:gd name="T52" fmla="*/ 53 w 120"/>
                <a:gd name="T53" fmla="*/ 15 h 37"/>
                <a:gd name="T54" fmla="*/ 51 w 120"/>
                <a:gd name="T55" fmla="*/ 17 h 37"/>
                <a:gd name="T56" fmla="*/ 49 w 120"/>
                <a:gd name="T57" fmla="*/ 15 h 37"/>
                <a:gd name="T58" fmla="*/ 49 w 120"/>
                <a:gd name="T59" fmla="*/ 6 h 37"/>
                <a:gd name="T60" fmla="*/ 53 w 120"/>
                <a:gd name="T61" fmla="*/ 6 h 37"/>
                <a:gd name="T62" fmla="*/ 53 w 120"/>
                <a:gd name="T63" fmla="*/ 15 h 37"/>
                <a:gd name="T64" fmla="*/ 65 w 120"/>
                <a:gd name="T65" fmla="*/ 15 h 37"/>
                <a:gd name="T66" fmla="*/ 63 w 120"/>
                <a:gd name="T67" fmla="*/ 17 h 37"/>
                <a:gd name="T68" fmla="*/ 61 w 120"/>
                <a:gd name="T69" fmla="*/ 15 h 37"/>
                <a:gd name="T70" fmla="*/ 61 w 120"/>
                <a:gd name="T71" fmla="*/ 6 h 37"/>
                <a:gd name="T72" fmla="*/ 65 w 120"/>
                <a:gd name="T73" fmla="*/ 6 h 37"/>
                <a:gd name="T74" fmla="*/ 65 w 120"/>
                <a:gd name="T75" fmla="*/ 15 h 37"/>
                <a:gd name="T76" fmla="*/ 77 w 120"/>
                <a:gd name="T77" fmla="*/ 15 h 37"/>
                <a:gd name="T78" fmla="*/ 75 w 120"/>
                <a:gd name="T79" fmla="*/ 17 h 37"/>
                <a:gd name="T80" fmla="*/ 73 w 120"/>
                <a:gd name="T81" fmla="*/ 15 h 37"/>
                <a:gd name="T82" fmla="*/ 73 w 120"/>
                <a:gd name="T83" fmla="*/ 6 h 37"/>
                <a:gd name="T84" fmla="*/ 77 w 120"/>
                <a:gd name="T85" fmla="*/ 6 h 37"/>
                <a:gd name="T86" fmla="*/ 77 w 120"/>
                <a:gd name="T87" fmla="*/ 15 h 37"/>
                <a:gd name="T88" fmla="*/ 92 w 120"/>
                <a:gd name="T89" fmla="*/ 19 h 37"/>
                <a:gd name="T90" fmla="*/ 89 w 120"/>
                <a:gd name="T91" fmla="*/ 21 h 37"/>
                <a:gd name="T92" fmla="*/ 86 w 120"/>
                <a:gd name="T93" fmla="*/ 19 h 37"/>
                <a:gd name="T94" fmla="*/ 86 w 120"/>
                <a:gd name="T95" fmla="*/ 6 h 37"/>
                <a:gd name="T96" fmla="*/ 92 w 120"/>
                <a:gd name="T97" fmla="*/ 6 h 37"/>
                <a:gd name="T98" fmla="*/ 92 w 120"/>
                <a:gd name="T99" fmla="*/ 19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20" h="37">
                  <a:moveTo>
                    <a:pt x="116" y="36"/>
                  </a:moveTo>
                  <a:cubicBezTo>
                    <a:pt x="116" y="36"/>
                    <a:pt x="116" y="36"/>
                    <a:pt x="116" y="36"/>
                  </a:cubicBezTo>
                  <a:cubicBezTo>
                    <a:pt x="118" y="33"/>
                    <a:pt x="120" y="26"/>
                    <a:pt x="120" y="19"/>
                  </a:cubicBezTo>
                  <a:cubicBezTo>
                    <a:pt x="120" y="16"/>
                    <a:pt x="120" y="14"/>
                    <a:pt x="120" y="12"/>
                  </a:cubicBezTo>
                  <a:cubicBezTo>
                    <a:pt x="119" y="11"/>
                    <a:pt x="119" y="11"/>
                    <a:pt x="119" y="11"/>
                  </a:cubicBezTo>
                  <a:cubicBezTo>
                    <a:pt x="119" y="10"/>
                    <a:pt x="119" y="9"/>
                    <a:pt x="119" y="9"/>
                  </a:cubicBezTo>
                  <a:cubicBezTo>
                    <a:pt x="119" y="9"/>
                    <a:pt x="119" y="8"/>
                    <a:pt x="119" y="8"/>
                  </a:cubicBezTo>
                  <a:cubicBezTo>
                    <a:pt x="118" y="4"/>
                    <a:pt x="116" y="1"/>
                    <a:pt x="114" y="0"/>
                  </a:cubicBezTo>
                  <a:cubicBezTo>
                    <a:pt x="114" y="0"/>
                    <a:pt x="113" y="0"/>
                    <a:pt x="113" y="0"/>
                  </a:cubicBezTo>
                  <a:cubicBezTo>
                    <a:pt x="113" y="0"/>
                    <a:pt x="112" y="0"/>
                    <a:pt x="112" y="0"/>
                  </a:cubicBezTo>
                  <a:cubicBezTo>
                    <a:pt x="112" y="0"/>
                    <a:pt x="112" y="0"/>
                    <a:pt x="111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3"/>
                    <a:pt x="0" y="6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35"/>
                    <a:pt x="3" y="37"/>
                    <a:pt x="7" y="37"/>
                  </a:cubicBezTo>
                  <a:cubicBezTo>
                    <a:pt x="111" y="37"/>
                    <a:pt x="111" y="37"/>
                    <a:pt x="111" y="37"/>
                  </a:cubicBezTo>
                  <a:cubicBezTo>
                    <a:pt x="112" y="37"/>
                    <a:pt x="112" y="37"/>
                    <a:pt x="112" y="37"/>
                  </a:cubicBezTo>
                  <a:cubicBezTo>
                    <a:pt x="112" y="37"/>
                    <a:pt x="113" y="37"/>
                    <a:pt x="113" y="37"/>
                  </a:cubicBezTo>
                  <a:cubicBezTo>
                    <a:pt x="114" y="37"/>
                    <a:pt x="115" y="37"/>
                    <a:pt x="116" y="36"/>
                  </a:cubicBezTo>
                  <a:cubicBezTo>
                    <a:pt x="116" y="36"/>
                    <a:pt x="116" y="36"/>
                    <a:pt x="116" y="36"/>
                  </a:cubicBezTo>
                  <a:close/>
                  <a:moveTo>
                    <a:pt x="41" y="19"/>
                  </a:moveTo>
                  <a:cubicBezTo>
                    <a:pt x="41" y="20"/>
                    <a:pt x="40" y="21"/>
                    <a:pt x="38" y="21"/>
                  </a:cubicBezTo>
                  <a:cubicBezTo>
                    <a:pt x="35" y="21"/>
                    <a:pt x="34" y="20"/>
                    <a:pt x="34" y="19"/>
                  </a:cubicBezTo>
                  <a:cubicBezTo>
                    <a:pt x="34" y="6"/>
                    <a:pt x="34" y="6"/>
                    <a:pt x="34" y="6"/>
                  </a:cubicBezTo>
                  <a:cubicBezTo>
                    <a:pt x="41" y="6"/>
                    <a:pt x="41" y="6"/>
                    <a:pt x="41" y="6"/>
                  </a:cubicBezTo>
                  <a:lnTo>
                    <a:pt x="41" y="19"/>
                  </a:lnTo>
                  <a:close/>
                  <a:moveTo>
                    <a:pt x="53" y="15"/>
                  </a:moveTo>
                  <a:cubicBezTo>
                    <a:pt x="53" y="16"/>
                    <a:pt x="52" y="17"/>
                    <a:pt x="51" y="17"/>
                  </a:cubicBezTo>
                  <a:cubicBezTo>
                    <a:pt x="50" y="17"/>
                    <a:pt x="49" y="16"/>
                    <a:pt x="49" y="15"/>
                  </a:cubicBezTo>
                  <a:cubicBezTo>
                    <a:pt x="49" y="6"/>
                    <a:pt x="49" y="6"/>
                    <a:pt x="49" y="6"/>
                  </a:cubicBezTo>
                  <a:cubicBezTo>
                    <a:pt x="53" y="6"/>
                    <a:pt x="53" y="6"/>
                    <a:pt x="53" y="6"/>
                  </a:cubicBezTo>
                  <a:lnTo>
                    <a:pt x="53" y="15"/>
                  </a:lnTo>
                  <a:close/>
                  <a:moveTo>
                    <a:pt x="65" y="15"/>
                  </a:moveTo>
                  <a:cubicBezTo>
                    <a:pt x="65" y="16"/>
                    <a:pt x="64" y="17"/>
                    <a:pt x="63" y="17"/>
                  </a:cubicBezTo>
                  <a:cubicBezTo>
                    <a:pt x="62" y="17"/>
                    <a:pt x="61" y="16"/>
                    <a:pt x="61" y="15"/>
                  </a:cubicBezTo>
                  <a:cubicBezTo>
                    <a:pt x="61" y="6"/>
                    <a:pt x="61" y="6"/>
                    <a:pt x="61" y="6"/>
                  </a:cubicBezTo>
                  <a:cubicBezTo>
                    <a:pt x="65" y="6"/>
                    <a:pt x="65" y="6"/>
                    <a:pt x="65" y="6"/>
                  </a:cubicBezTo>
                  <a:lnTo>
                    <a:pt x="65" y="15"/>
                  </a:lnTo>
                  <a:close/>
                  <a:moveTo>
                    <a:pt x="77" y="15"/>
                  </a:moveTo>
                  <a:cubicBezTo>
                    <a:pt x="77" y="16"/>
                    <a:pt x="76" y="17"/>
                    <a:pt x="75" y="17"/>
                  </a:cubicBezTo>
                  <a:cubicBezTo>
                    <a:pt x="74" y="17"/>
                    <a:pt x="73" y="16"/>
                    <a:pt x="73" y="15"/>
                  </a:cubicBezTo>
                  <a:cubicBezTo>
                    <a:pt x="73" y="6"/>
                    <a:pt x="73" y="6"/>
                    <a:pt x="73" y="6"/>
                  </a:cubicBezTo>
                  <a:cubicBezTo>
                    <a:pt x="77" y="6"/>
                    <a:pt x="77" y="6"/>
                    <a:pt x="77" y="6"/>
                  </a:cubicBezTo>
                  <a:lnTo>
                    <a:pt x="77" y="15"/>
                  </a:lnTo>
                  <a:close/>
                  <a:moveTo>
                    <a:pt x="92" y="19"/>
                  </a:moveTo>
                  <a:cubicBezTo>
                    <a:pt x="92" y="20"/>
                    <a:pt x="91" y="21"/>
                    <a:pt x="89" y="21"/>
                  </a:cubicBezTo>
                  <a:cubicBezTo>
                    <a:pt x="86" y="21"/>
                    <a:pt x="86" y="20"/>
                    <a:pt x="86" y="19"/>
                  </a:cubicBezTo>
                  <a:cubicBezTo>
                    <a:pt x="86" y="6"/>
                    <a:pt x="86" y="6"/>
                    <a:pt x="86" y="6"/>
                  </a:cubicBezTo>
                  <a:cubicBezTo>
                    <a:pt x="92" y="6"/>
                    <a:pt x="92" y="6"/>
                    <a:pt x="92" y="6"/>
                  </a:cubicBezTo>
                  <a:lnTo>
                    <a:pt x="92" y="1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750" tIns="34375" rIns="68750" bIns="34375" numCol="1" anchor="t" anchorCtr="0" compatLnSpc="1">
              <a:prstTxWarp prst="textNoShape">
                <a:avLst/>
              </a:prstTxWarp>
            </a:bodyPr>
            <a:lstStyle/>
            <a:p>
              <a:endParaRPr lang="en-US" sz="1353" dirty="0">
                <a:solidFill>
                  <a:prstClr val="black"/>
                </a:solidFill>
              </a:endParaRPr>
            </a:p>
          </p:txBody>
        </p:sp>
      </p:grpSp>
      <p:sp>
        <p:nvSpPr>
          <p:cNvPr id="21" name="Freeform 106"/>
          <p:cNvSpPr>
            <a:spLocks noEditPoints="1"/>
          </p:cNvSpPr>
          <p:nvPr/>
        </p:nvSpPr>
        <p:spPr bwMode="auto">
          <a:xfrm>
            <a:off x="7719955" y="2012222"/>
            <a:ext cx="327862" cy="390036"/>
          </a:xfrm>
          <a:custGeom>
            <a:avLst/>
            <a:gdLst>
              <a:gd name="T0" fmla="*/ 52 w 324"/>
              <a:gd name="T1" fmla="*/ 270 h 418"/>
              <a:gd name="T2" fmla="*/ 72 w 324"/>
              <a:gd name="T3" fmla="*/ 27 h 418"/>
              <a:gd name="T4" fmla="*/ 109 w 324"/>
              <a:gd name="T5" fmla="*/ 8 h 418"/>
              <a:gd name="T6" fmla="*/ 121 w 324"/>
              <a:gd name="T7" fmla="*/ 18 h 418"/>
              <a:gd name="T8" fmla="*/ 111 w 324"/>
              <a:gd name="T9" fmla="*/ 32 h 418"/>
              <a:gd name="T10" fmla="*/ 95 w 324"/>
              <a:gd name="T11" fmla="*/ 44 h 418"/>
              <a:gd name="T12" fmla="*/ 79 w 324"/>
              <a:gd name="T13" fmla="*/ 42 h 418"/>
              <a:gd name="T14" fmla="*/ 62 w 324"/>
              <a:gd name="T15" fmla="*/ 35 h 418"/>
              <a:gd name="T16" fmla="*/ 69 w 324"/>
              <a:gd name="T17" fmla="*/ 31 h 418"/>
              <a:gd name="T18" fmla="*/ 196 w 324"/>
              <a:gd name="T19" fmla="*/ 207 h 418"/>
              <a:gd name="T20" fmla="*/ 230 w 324"/>
              <a:gd name="T21" fmla="*/ 201 h 418"/>
              <a:gd name="T22" fmla="*/ 227 w 324"/>
              <a:gd name="T23" fmla="*/ 216 h 418"/>
              <a:gd name="T24" fmla="*/ 219 w 324"/>
              <a:gd name="T25" fmla="*/ 247 h 418"/>
              <a:gd name="T26" fmla="*/ 188 w 324"/>
              <a:gd name="T27" fmla="*/ 239 h 418"/>
              <a:gd name="T28" fmla="*/ 174 w 324"/>
              <a:gd name="T29" fmla="*/ 234 h 418"/>
              <a:gd name="T30" fmla="*/ 196 w 324"/>
              <a:gd name="T31" fmla="*/ 207 h 418"/>
              <a:gd name="T32" fmla="*/ 110 w 324"/>
              <a:gd name="T33" fmla="*/ 108 h 418"/>
              <a:gd name="T34" fmla="*/ 157 w 324"/>
              <a:gd name="T35" fmla="*/ 219 h 418"/>
              <a:gd name="T36" fmla="*/ 137 w 324"/>
              <a:gd name="T37" fmla="*/ 179 h 418"/>
              <a:gd name="T38" fmla="*/ 115 w 324"/>
              <a:gd name="T39" fmla="*/ 141 h 418"/>
              <a:gd name="T40" fmla="*/ 79 w 324"/>
              <a:gd name="T41" fmla="*/ 78 h 418"/>
              <a:gd name="T42" fmla="*/ 133 w 324"/>
              <a:gd name="T43" fmla="*/ 38 h 418"/>
              <a:gd name="T44" fmla="*/ 194 w 324"/>
              <a:gd name="T45" fmla="*/ 129 h 418"/>
              <a:gd name="T46" fmla="*/ 216 w 324"/>
              <a:gd name="T47" fmla="*/ 168 h 418"/>
              <a:gd name="T48" fmla="*/ 217 w 324"/>
              <a:gd name="T49" fmla="*/ 184 h 418"/>
              <a:gd name="T50" fmla="*/ 157 w 324"/>
              <a:gd name="T51" fmla="*/ 219 h 418"/>
              <a:gd name="T52" fmla="*/ 181 w 324"/>
              <a:gd name="T53" fmla="*/ 136 h 418"/>
              <a:gd name="T54" fmla="*/ 95 w 324"/>
              <a:gd name="T55" fmla="*/ 77 h 418"/>
              <a:gd name="T56" fmla="*/ 127 w 324"/>
              <a:gd name="T57" fmla="*/ 133 h 418"/>
              <a:gd name="T58" fmla="*/ 188 w 324"/>
              <a:gd name="T59" fmla="*/ 149 h 418"/>
              <a:gd name="T60" fmla="*/ 165 w 324"/>
              <a:gd name="T61" fmla="*/ 198 h 418"/>
              <a:gd name="T62" fmla="*/ 188 w 324"/>
              <a:gd name="T63" fmla="*/ 149 h 418"/>
              <a:gd name="T64" fmla="*/ 49 w 324"/>
              <a:gd name="T65" fmla="*/ 332 h 418"/>
              <a:gd name="T66" fmla="*/ 66 w 324"/>
              <a:gd name="T67" fmla="*/ 134 h 418"/>
              <a:gd name="T68" fmla="*/ 52 w 324"/>
              <a:gd name="T69" fmla="*/ 251 h 418"/>
              <a:gd name="T70" fmla="*/ 206 w 324"/>
              <a:gd name="T71" fmla="*/ 319 h 418"/>
              <a:gd name="T72" fmla="*/ 168 w 324"/>
              <a:gd name="T73" fmla="*/ 300 h 418"/>
              <a:gd name="T74" fmla="*/ 311 w 324"/>
              <a:gd name="T75" fmla="*/ 281 h 418"/>
              <a:gd name="T76" fmla="*/ 280 w 324"/>
              <a:gd name="T77" fmla="*/ 300 h 418"/>
              <a:gd name="T78" fmla="*/ 200 w 324"/>
              <a:gd name="T79" fmla="*/ 400 h 418"/>
              <a:gd name="T80" fmla="*/ 311 w 324"/>
              <a:gd name="T81" fmla="*/ 418 h 418"/>
              <a:gd name="T82" fmla="*/ 18 w 324"/>
              <a:gd name="T83" fmla="*/ 400 h 418"/>
              <a:gd name="T84" fmla="*/ 262 w 324"/>
              <a:gd name="T85" fmla="*/ 300 h 418"/>
              <a:gd name="T86" fmla="*/ 262 w 324"/>
              <a:gd name="T87" fmla="*/ 300 h 4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324" h="418">
                <a:moveTo>
                  <a:pt x="52" y="313"/>
                </a:moveTo>
                <a:cubicBezTo>
                  <a:pt x="81" y="313"/>
                  <a:pt x="81" y="270"/>
                  <a:pt x="52" y="270"/>
                </a:cubicBezTo>
                <a:cubicBezTo>
                  <a:pt x="23" y="270"/>
                  <a:pt x="23" y="313"/>
                  <a:pt x="52" y="313"/>
                </a:cubicBezTo>
                <a:close/>
                <a:moveTo>
                  <a:pt x="72" y="27"/>
                </a:moveTo>
                <a:cubicBezTo>
                  <a:pt x="104" y="9"/>
                  <a:pt x="104" y="9"/>
                  <a:pt x="104" y="9"/>
                </a:cubicBezTo>
                <a:cubicBezTo>
                  <a:pt x="106" y="8"/>
                  <a:pt x="108" y="7"/>
                  <a:pt x="109" y="8"/>
                </a:cubicBezTo>
                <a:cubicBezTo>
                  <a:pt x="114" y="5"/>
                  <a:pt x="114" y="5"/>
                  <a:pt x="114" y="5"/>
                </a:cubicBezTo>
                <a:cubicBezTo>
                  <a:pt x="122" y="0"/>
                  <a:pt x="129" y="13"/>
                  <a:pt x="121" y="18"/>
                </a:cubicBezTo>
                <a:cubicBezTo>
                  <a:pt x="113" y="22"/>
                  <a:pt x="113" y="22"/>
                  <a:pt x="113" y="22"/>
                </a:cubicBezTo>
                <a:cubicBezTo>
                  <a:pt x="111" y="32"/>
                  <a:pt x="111" y="32"/>
                  <a:pt x="111" y="32"/>
                </a:cubicBezTo>
                <a:cubicBezTo>
                  <a:pt x="111" y="34"/>
                  <a:pt x="109" y="36"/>
                  <a:pt x="107" y="37"/>
                </a:cubicBezTo>
                <a:cubicBezTo>
                  <a:pt x="95" y="44"/>
                  <a:pt x="95" y="44"/>
                  <a:pt x="95" y="44"/>
                </a:cubicBezTo>
                <a:cubicBezTo>
                  <a:pt x="93" y="45"/>
                  <a:pt x="91" y="46"/>
                  <a:pt x="89" y="45"/>
                </a:cubicBezTo>
                <a:cubicBezTo>
                  <a:pt x="79" y="42"/>
                  <a:pt x="79" y="42"/>
                  <a:pt x="79" y="42"/>
                </a:cubicBezTo>
                <a:cubicBezTo>
                  <a:pt x="70" y="48"/>
                  <a:pt x="70" y="48"/>
                  <a:pt x="70" y="48"/>
                </a:cubicBezTo>
                <a:cubicBezTo>
                  <a:pt x="61" y="52"/>
                  <a:pt x="54" y="40"/>
                  <a:pt x="62" y="35"/>
                </a:cubicBezTo>
                <a:cubicBezTo>
                  <a:pt x="69" y="31"/>
                  <a:pt x="69" y="31"/>
                  <a:pt x="69" y="31"/>
                </a:cubicBezTo>
                <a:cubicBezTo>
                  <a:pt x="69" y="31"/>
                  <a:pt x="69" y="31"/>
                  <a:pt x="69" y="31"/>
                </a:cubicBezTo>
                <a:cubicBezTo>
                  <a:pt x="69" y="29"/>
                  <a:pt x="71" y="28"/>
                  <a:pt x="72" y="27"/>
                </a:cubicBezTo>
                <a:close/>
                <a:moveTo>
                  <a:pt x="196" y="207"/>
                </a:moveTo>
                <a:cubicBezTo>
                  <a:pt x="226" y="189"/>
                  <a:pt x="226" y="189"/>
                  <a:pt x="226" y="189"/>
                </a:cubicBezTo>
                <a:cubicBezTo>
                  <a:pt x="228" y="193"/>
                  <a:pt x="230" y="197"/>
                  <a:pt x="230" y="201"/>
                </a:cubicBezTo>
                <a:cubicBezTo>
                  <a:pt x="238" y="204"/>
                  <a:pt x="249" y="206"/>
                  <a:pt x="246" y="215"/>
                </a:cubicBezTo>
                <a:cubicBezTo>
                  <a:pt x="243" y="223"/>
                  <a:pt x="234" y="218"/>
                  <a:pt x="227" y="216"/>
                </a:cubicBezTo>
                <a:cubicBezTo>
                  <a:pt x="225" y="221"/>
                  <a:pt x="222" y="226"/>
                  <a:pt x="217" y="230"/>
                </a:cubicBezTo>
                <a:cubicBezTo>
                  <a:pt x="220" y="234"/>
                  <a:pt x="226" y="242"/>
                  <a:pt x="219" y="247"/>
                </a:cubicBezTo>
                <a:cubicBezTo>
                  <a:pt x="211" y="251"/>
                  <a:pt x="207" y="242"/>
                  <a:pt x="205" y="237"/>
                </a:cubicBezTo>
                <a:cubicBezTo>
                  <a:pt x="199" y="239"/>
                  <a:pt x="193" y="240"/>
                  <a:pt x="188" y="239"/>
                </a:cubicBezTo>
                <a:cubicBezTo>
                  <a:pt x="187" y="245"/>
                  <a:pt x="186" y="256"/>
                  <a:pt x="177" y="254"/>
                </a:cubicBezTo>
                <a:cubicBezTo>
                  <a:pt x="168" y="253"/>
                  <a:pt x="172" y="242"/>
                  <a:pt x="174" y="234"/>
                </a:cubicBezTo>
                <a:cubicBezTo>
                  <a:pt x="171" y="231"/>
                  <a:pt x="168" y="228"/>
                  <a:pt x="165" y="225"/>
                </a:cubicBezTo>
                <a:cubicBezTo>
                  <a:pt x="196" y="207"/>
                  <a:pt x="196" y="207"/>
                  <a:pt x="196" y="207"/>
                </a:cubicBezTo>
                <a:close/>
                <a:moveTo>
                  <a:pt x="110" y="126"/>
                </a:moveTo>
                <a:cubicBezTo>
                  <a:pt x="122" y="126"/>
                  <a:pt x="122" y="108"/>
                  <a:pt x="110" y="108"/>
                </a:cubicBezTo>
                <a:cubicBezTo>
                  <a:pt x="98" y="108"/>
                  <a:pt x="98" y="126"/>
                  <a:pt x="110" y="126"/>
                </a:cubicBezTo>
                <a:close/>
                <a:moveTo>
                  <a:pt x="157" y="219"/>
                </a:moveTo>
                <a:cubicBezTo>
                  <a:pt x="150" y="223"/>
                  <a:pt x="139" y="212"/>
                  <a:pt x="152" y="205"/>
                </a:cubicBezTo>
                <a:cubicBezTo>
                  <a:pt x="137" y="179"/>
                  <a:pt x="137" y="179"/>
                  <a:pt x="137" y="179"/>
                </a:cubicBezTo>
                <a:cubicBezTo>
                  <a:pt x="125" y="186"/>
                  <a:pt x="118" y="173"/>
                  <a:pt x="130" y="166"/>
                </a:cubicBezTo>
                <a:cubicBezTo>
                  <a:pt x="115" y="141"/>
                  <a:pt x="115" y="141"/>
                  <a:pt x="115" y="141"/>
                </a:cubicBezTo>
                <a:cubicBezTo>
                  <a:pt x="92" y="145"/>
                  <a:pt x="77" y="119"/>
                  <a:pt x="92" y="101"/>
                </a:cubicBezTo>
                <a:cubicBezTo>
                  <a:pt x="79" y="78"/>
                  <a:pt x="79" y="78"/>
                  <a:pt x="79" y="78"/>
                </a:cubicBezTo>
                <a:cubicBezTo>
                  <a:pt x="77" y="74"/>
                  <a:pt x="78" y="70"/>
                  <a:pt x="81" y="68"/>
                </a:cubicBezTo>
                <a:cubicBezTo>
                  <a:pt x="133" y="38"/>
                  <a:pt x="133" y="38"/>
                  <a:pt x="133" y="38"/>
                </a:cubicBezTo>
                <a:cubicBezTo>
                  <a:pt x="136" y="36"/>
                  <a:pt x="141" y="37"/>
                  <a:pt x="143" y="41"/>
                </a:cubicBezTo>
                <a:cubicBezTo>
                  <a:pt x="194" y="129"/>
                  <a:pt x="194" y="129"/>
                  <a:pt x="194" y="129"/>
                </a:cubicBezTo>
                <a:cubicBezTo>
                  <a:pt x="205" y="122"/>
                  <a:pt x="213" y="135"/>
                  <a:pt x="201" y="142"/>
                </a:cubicBezTo>
                <a:cubicBezTo>
                  <a:pt x="216" y="168"/>
                  <a:pt x="216" y="168"/>
                  <a:pt x="216" y="168"/>
                </a:cubicBezTo>
                <a:cubicBezTo>
                  <a:pt x="229" y="161"/>
                  <a:pt x="233" y="175"/>
                  <a:pt x="226" y="179"/>
                </a:cubicBezTo>
                <a:cubicBezTo>
                  <a:pt x="217" y="184"/>
                  <a:pt x="217" y="184"/>
                  <a:pt x="217" y="184"/>
                </a:cubicBezTo>
                <a:cubicBezTo>
                  <a:pt x="217" y="184"/>
                  <a:pt x="217" y="184"/>
                  <a:pt x="217" y="184"/>
                </a:cubicBezTo>
                <a:cubicBezTo>
                  <a:pt x="157" y="219"/>
                  <a:pt x="157" y="219"/>
                  <a:pt x="157" y="219"/>
                </a:cubicBezTo>
                <a:close/>
                <a:moveTo>
                  <a:pt x="142" y="159"/>
                </a:moveTo>
                <a:cubicBezTo>
                  <a:pt x="181" y="136"/>
                  <a:pt x="181" y="136"/>
                  <a:pt x="181" y="136"/>
                </a:cubicBezTo>
                <a:cubicBezTo>
                  <a:pt x="134" y="55"/>
                  <a:pt x="134" y="55"/>
                  <a:pt x="134" y="55"/>
                </a:cubicBezTo>
                <a:cubicBezTo>
                  <a:pt x="95" y="77"/>
                  <a:pt x="95" y="77"/>
                  <a:pt x="95" y="77"/>
                </a:cubicBezTo>
                <a:cubicBezTo>
                  <a:pt x="105" y="94"/>
                  <a:pt x="105" y="94"/>
                  <a:pt x="105" y="94"/>
                </a:cubicBezTo>
                <a:cubicBezTo>
                  <a:pt x="127" y="89"/>
                  <a:pt x="143" y="116"/>
                  <a:pt x="127" y="133"/>
                </a:cubicBezTo>
                <a:cubicBezTo>
                  <a:pt x="142" y="159"/>
                  <a:pt x="142" y="159"/>
                  <a:pt x="142" y="159"/>
                </a:cubicBezTo>
                <a:close/>
                <a:moveTo>
                  <a:pt x="188" y="149"/>
                </a:moveTo>
                <a:cubicBezTo>
                  <a:pt x="150" y="171"/>
                  <a:pt x="150" y="171"/>
                  <a:pt x="150" y="171"/>
                </a:cubicBezTo>
                <a:cubicBezTo>
                  <a:pt x="165" y="198"/>
                  <a:pt x="165" y="198"/>
                  <a:pt x="165" y="198"/>
                </a:cubicBezTo>
                <a:cubicBezTo>
                  <a:pt x="203" y="175"/>
                  <a:pt x="203" y="175"/>
                  <a:pt x="203" y="175"/>
                </a:cubicBezTo>
                <a:cubicBezTo>
                  <a:pt x="188" y="149"/>
                  <a:pt x="188" y="149"/>
                  <a:pt x="188" y="149"/>
                </a:cubicBezTo>
                <a:close/>
                <a:moveTo>
                  <a:pt x="109" y="400"/>
                </a:moveTo>
                <a:cubicBezTo>
                  <a:pt x="86" y="379"/>
                  <a:pt x="65" y="356"/>
                  <a:pt x="49" y="332"/>
                </a:cubicBezTo>
                <a:cubicBezTo>
                  <a:pt x="16" y="329"/>
                  <a:pt x="0" y="289"/>
                  <a:pt x="22" y="265"/>
                </a:cubicBezTo>
                <a:cubicBezTo>
                  <a:pt x="15" y="222"/>
                  <a:pt x="26" y="178"/>
                  <a:pt x="66" y="134"/>
                </a:cubicBezTo>
                <a:cubicBezTo>
                  <a:pt x="79" y="121"/>
                  <a:pt x="96" y="140"/>
                  <a:pt x="86" y="150"/>
                </a:cubicBezTo>
                <a:cubicBezTo>
                  <a:pt x="54" y="185"/>
                  <a:pt x="46" y="219"/>
                  <a:pt x="52" y="251"/>
                </a:cubicBezTo>
                <a:cubicBezTo>
                  <a:pt x="85" y="251"/>
                  <a:pt x="104" y="289"/>
                  <a:pt x="84" y="315"/>
                </a:cubicBezTo>
                <a:cubicBezTo>
                  <a:pt x="117" y="353"/>
                  <a:pt x="163" y="375"/>
                  <a:pt x="206" y="319"/>
                </a:cubicBezTo>
                <a:cubicBezTo>
                  <a:pt x="203" y="313"/>
                  <a:pt x="200" y="307"/>
                  <a:pt x="200" y="300"/>
                </a:cubicBezTo>
                <a:cubicBezTo>
                  <a:pt x="168" y="300"/>
                  <a:pt x="168" y="300"/>
                  <a:pt x="168" y="300"/>
                </a:cubicBezTo>
                <a:cubicBezTo>
                  <a:pt x="156" y="300"/>
                  <a:pt x="156" y="281"/>
                  <a:pt x="168" y="281"/>
                </a:cubicBezTo>
                <a:cubicBezTo>
                  <a:pt x="311" y="281"/>
                  <a:pt x="311" y="281"/>
                  <a:pt x="311" y="281"/>
                </a:cubicBezTo>
                <a:cubicBezTo>
                  <a:pt x="324" y="281"/>
                  <a:pt x="324" y="300"/>
                  <a:pt x="311" y="300"/>
                </a:cubicBezTo>
                <a:cubicBezTo>
                  <a:pt x="280" y="300"/>
                  <a:pt x="280" y="300"/>
                  <a:pt x="280" y="300"/>
                </a:cubicBezTo>
                <a:cubicBezTo>
                  <a:pt x="278" y="331"/>
                  <a:pt x="247" y="337"/>
                  <a:pt x="247" y="337"/>
                </a:cubicBezTo>
                <a:cubicBezTo>
                  <a:pt x="200" y="400"/>
                  <a:pt x="200" y="400"/>
                  <a:pt x="200" y="400"/>
                </a:cubicBezTo>
                <a:cubicBezTo>
                  <a:pt x="311" y="400"/>
                  <a:pt x="311" y="400"/>
                  <a:pt x="311" y="400"/>
                </a:cubicBezTo>
                <a:cubicBezTo>
                  <a:pt x="324" y="400"/>
                  <a:pt x="324" y="418"/>
                  <a:pt x="311" y="418"/>
                </a:cubicBezTo>
                <a:cubicBezTo>
                  <a:pt x="18" y="418"/>
                  <a:pt x="18" y="418"/>
                  <a:pt x="18" y="418"/>
                </a:cubicBezTo>
                <a:cubicBezTo>
                  <a:pt x="6" y="418"/>
                  <a:pt x="6" y="400"/>
                  <a:pt x="18" y="400"/>
                </a:cubicBezTo>
                <a:cubicBezTo>
                  <a:pt x="109" y="400"/>
                  <a:pt x="109" y="400"/>
                  <a:pt x="109" y="400"/>
                </a:cubicBezTo>
                <a:close/>
                <a:moveTo>
                  <a:pt x="262" y="300"/>
                </a:moveTo>
                <a:cubicBezTo>
                  <a:pt x="218" y="300"/>
                  <a:pt x="218" y="300"/>
                  <a:pt x="218" y="300"/>
                </a:cubicBezTo>
                <a:cubicBezTo>
                  <a:pt x="221" y="325"/>
                  <a:pt x="258" y="325"/>
                  <a:pt x="262" y="30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/>
        </p:spPr>
        <p:txBody>
          <a:bodyPr vert="horz" wrap="square" lIns="68750" tIns="34375" rIns="68750" bIns="34375" numCol="1" anchor="t" anchorCtr="0" compatLnSpc="1">
            <a:prstTxWarp prst="textNoShape">
              <a:avLst/>
            </a:prstTxWarp>
          </a:bodyPr>
          <a:lstStyle/>
          <a:p>
            <a:endParaRPr lang="en-US" sz="1353" dirty="0">
              <a:solidFill>
                <a:prstClr val="black"/>
              </a:solidFill>
            </a:endParaRPr>
          </a:p>
        </p:txBody>
      </p:sp>
      <p:sp>
        <p:nvSpPr>
          <p:cNvPr id="22" name="Freeform 21"/>
          <p:cNvSpPr>
            <a:spLocks noChangeAspect="1" noEditPoints="1"/>
          </p:cNvSpPr>
          <p:nvPr/>
        </p:nvSpPr>
        <p:spPr bwMode="auto">
          <a:xfrm>
            <a:off x="6454233" y="2431666"/>
            <a:ext cx="458271" cy="439108"/>
          </a:xfrm>
          <a:custGeom>
            <a:avLst/>
            <a:gdLst>
              <a:gd name="T0" fmla="*/ 153 w 908"/>
              <a:gd name="T1" fmla="*/ 694 h 865"/>
              <a:gd name="T2" fmla="*/ 104 w 908"/>
              <a:gd name="T3" fmla="*/ 591 h 865"/>
              <a:gd name="T4" fmla="*/ 104 w 908"/>
              <a:gd name="T5" fmla="*/ 563 h 865"/>
              <a:gd name="T6" fmla="*/ 153 w 908"/>
              <a:gd name="T7" fmla="*/ 461 h 865"/>
              <a:gd name="T8" fmla="*/ 153 w 908"/>
              <a:gd name="T9" fmla="*/ 383 h 865"/>
              <a:gd name="T10" fmla="*/ 104 w 908"/>
              <a:gd name="T11" fmla="*/ 280 h 865"/>
              <a:gd name="T12" fmla="*/ 104 w 908"/>
              <a:gd name="T13" fmla="*/ 251 h 865"/>
              <a:gd name="T14" fmla="*/ 153 w 908"/>
              <a:gd name="T15" fmla="*/ 156 h 865"/>
              <a:gd name="T16" fmla="*/ 265 w 908"/>
              <a:gd name="T17" fmla="*/ 65 h 865"/>
              <a:gd name="T18" fmla="*/ 262 w 908"/>
              <a:gd name="T19" fmla="*/ 745 h 865"/>
              <a:gd name="T20" fmla="*/ 247 w 908"/>
              <a:gd name="T21" fmla="*/ 773 h 865"/>
              <a:gd name="T22" fmla="*/ 222 w 908"/>
              <a:gd name="T23" fmla="*/ 792 h 865"/>
              <a:gd name="T24" fmla="*/ 190 w 908"/>
              <a:gd name="T25" fmla="*/ 799 h 865"/>
              <a:gd name="T26" fmla="*/ 157 w 908"/>
              <a:gd name="T27" fmla="*/ 795 h 865"/>
              <a:gd name="T28" fmla="*/ 130 w 908"/>
              <a:gd name="T29" fmla="*/ 780 h 865"/>
              <a:gd name="T30" fmla="*/ 111 w 908"/>
              <a:gd name="T31" fmla="*/ 756 h 865"/>
              <a:gd name="T32" fmla="*/ 104 w 908"/>
              <a:gd name="T33" fmla="*/ 724 h 865"/>
              <a:gd name="T34" fmla="*/ 0 w 908"/>
              <a:gd name="T35" fmla="*/ 65 h 865"/>
              <a:gd name="T36" fmla="*/ 38 w 908"/>
              <a:gd name="T37" fmla="*/ 724 h 865"/>
              <a:gd name="T38" fmla="*/ 45 w 908"/>
              <a:gd name="T39" fmla="*/ 768 h 865"/>
              <a:gd name="T40" fmla="*/ 65 w 908"/>
              <a:gd name="T41" fmla="*/ 807 h 865"/>
              <a:gd name="T42" fmla="*/ 96 w 908"/>
              <a:gd name="T43" fmla="*/ 837 h 865"/>
              <a:gd name="T44" fmla="*/ 134 w 908"/>
              <a:gd name="T45" fmla="*/ 857 h 865"/>
              <a:gd name="T46" fmla="*/ 179 w 908"/>
              <a:gd name="T47" fmla="*/ 865 h 865"/>
              <a:gd name="T48" fmla="*/ 221 w 908"/>
              <a:gd name="T49" fmla="*/ 861 h 865"/>
              <a:gd name="T50" fmla="*/ 261 w 908"/>
              <a:gd name="T51" fmla="*/ 845 h 865"/>
              <a:gd name="T52" fmla="*/ 295 w 908"/>
              <a:gd name="T53" fmla="*/ 818 h 865"/>
              <a:gd name="T54" fmla="*/ 319 w 908"/>
              <a:gd name="T55" fmla="*/ 782 h 865"/>
              <a:gd name="T56" fmla="*/ 330 w 908"/>
              <a:gd name="T57" fmla="*/ 739 h 865"/>
              <a:gd name="T58" fmla="*/ 369 w 908"/>
              <a:gd name="T59" fmla="*/ 65 h 865"/>
              <a:gd name="T60" fmla="*/ 0 w 908"/>
              <a:gd name="T61" fmla="*/ 65 h 865"/>
              <a:gd name="T62" fmla="*/ 643 w 908"/>
              <a:gd name="T63" fmla="*/ 65 h 865"/>
              <a:gd name="T64" fmla="*/ 643 w 908"/>
              <a:gd name="T65" fmla="*/ 314 h 865"/>
              <a:gd name="T66" fmla="*/ 539 w 908"/>
              <a:gd name="T67" fmla="*/ 0 h 865"/>
              <a:gd name="T68" fmla="*/ 577 w 908"/>
              <a:gd name="T69" fmla="*/ 724 h 865"/>
              <a:gd name="T70" fmla="*/ 584 w 908"/>
              <a:gd name="T71" fmla="*/ 768 h 865"/>
              <a:gd name="T72" fmla="*/ 604 w 908"/>
              <a:gd name="T73" fmla="*/ 807 h 865"/>
              <a:gd name="T74" fmla="*/ 635 w 908"/>
              <a:gd name="T75" fmla="*/ 837 h 865"/>
              <a:gd name="T76" fmla="*/ 673 w 908"/>
              <a:gd name="T77" fmla="*/ 857 h 865"/>
              <a:gd name="T78" fmla="*/ 718 w 908"/>
              <a:gd name="T79" fmla="*/ 865 h 865"/>
              <a:gd name="T80" fmla="*/ 760 w 908"/>
              <a:gd name="T81" fmla="*/ 861 h 865"/>
              <a:gd name="T82" fmla="*/ 800 w 908"/>
              <a:gd name="T83" fmla="*/ 845 h 865"/>
              <a:gd name="T84" fmla="*/ 834 w 908"/>
              <a:gd name="T85" fmla="*/ 818 h 865"/>
              <a:gd name="T86" fmla="*/ 858 w 908"/>
              <a:gd name="T87" fmla="*/ 782 h 865"/>
              <a:gd name="T88" fmla="*/ 869 w 908"/>
              <a:gd name="T89" fmla="*/ 739 h 865"/>
              <a:gd name="T90" fmla="*/ 908 w 908"/>
              <a:gd name="T91" fmla="*/ 65 h 8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908" h="865">
                <a:moveTo>
                  <a:pt x="104" y="694"/>
                </a:moveTo>
                <a:lnTo>
                  <a:pt x="104" y="694"/>
                </a:lnTo>
                <a:lnTo>
                  <a:pt x="153" y="694"/>
                </a:lnTo>
                <a:lnTo>
                  <a:pt x="153" y="666"/>
                </a:lnTo>
                <a:lnTo>
                  <a:pt x="104" y="666"/>
                </a:lnTo>
                <a:lnTo>
                  <a:pt x="104" y="591"/>
                </a:lnTo>
                <a:lnTo>
                  <a:pt x="153" y="591"/>
                </a:lnTo>
                <a:lnTo>
                  <a:pt x="153" y="563"/>
                </a:lnTo>
                <a:lnTo>
                  <a:pt x="104" y="563"/>
                </a:lnTo>
                <a:lnTo>
                  <a:pt x="104" y="489"/>
                </a:lnTo>
                <a:lnTo>
                  <a:pt x="153" y="489"/>
                </a:lnTo>
                <a:lnTo>
                  <a:pt x="153" y="461"/>
                </a:lnTo>
                <a:lnTo>
                  <a:pt x="104" y="461"/>
                </a:lnTo>
                <a:lnTo>
                  <a:pt x="104" y="383"/>
                </a:lnTo>
                <a:lnTo>
                  <a:pt x="153" y="383"/>
                </a:lnTo>
                <a:lnTo>
                  <a:pt x="153" y="354"/>
                </a:lnTo>
                <a:lnTo>
                  <a:pt x="104" y="354"/>
                </a:lnTo>
                <a:lnTo>
                  <a:pt x="104" y="280"/>
                </a:lnTo>
                <a:lnTo>
                  <a:pt x="153" y="280"/>
                </a:lnTo>
                <a:lnTo>
                  <a:pt x="153" y="251"/>
                </a:lnTo>
                <a:lnTo>
                  <a:pt x="104" y="251"/>
                </a:lnTo>
                <a:lnTo>
                  <a:pt x="104" y="184"/>
                </a:lnTo>
                <a:lnTo>
                  <a:pt x="153" y="184"/>
                </a:lnTo>
                <a:lnTo>
                  <a:pt x="153" y="156"/>
                </a:lnTo>
                <a:lnTo>
                  <a:pt x="104" y="156"/>
                </a:lnTo>
                <a:lnTo>
                  <a:pt x="104" y="65"/>
                </a:lnTo>
                <a:lnTo>
                  <a:pt x="265" y="65"/>
                </a:lnTo>
                <a:lnTo>
                  <a:pt x="265" y="724"/>
                </a:lnTo>
                <a:lnTo>
                  <a:pt x="264" y="735"/>
                </a:lnTo>
                <a:lnTo>
                  <a:pt x="262" y="745"/>
                </a:lnTo>
                <a:lnTo>
                  <a:pt x="258" y="756"/>
                </a:lnTo>
                <a:lnTo>
                  <a:pt x="253" y="765"/>
                </a:lnTo>
                <a:lnTo>
                  <a:pt x="247" y="773"/>
                </a:lnTo>
                <a:lnTo>
                  <a:pt x="240" y="780"/>
                </a:lnTo>
                <a:lnTo>
                  <a:pt x="231" y="787"/>
                </a:lnTo>
                <a:lnTo>
                  <a:pt x="222" y="792"/>
                </a:lnTo>
                <a:lnTo>
                  <a:pt x="212" y="795"/>
                </a:lnTo>
                <a:lnTo>
                  <a:pt x="202" y="798"/>
                </a:lnTo>
                <a:lnTo>
                  <a:pt x="190" y="799"/>
                </a:lnTo>
                <a:lnTo>
                  <a:pt x="179" y="799"/>
                </a:lnTo>
                <a:lnTo>
                  <a:pt x="168" y="798"/>
                </a:lnTo>
                <a:lnTo>
                  <a:pt x="157" y="795"/>
                </a:lnTo>
                <a:lnTo>
                  <a:pt x="147" y="792"/>
                </a:lnTo>
                <a:lnTo>
                  <a:pt x="138" y="787"/>
                </a:lnTo>
                <a:lnTo>
                  <a:pt x="130" y="780"/>
                </a:lnTo>
                <a:lnTo>
                  <a:pt x="122" y="773"/>
                </a:lnTo>
                <a:lnTo>
                  <a:pt x="116" y="765"/>
                </a:lnTo>
                <a:lnTo>
                  <a:pt x="111" y="756"/>
                </a:lnTo>
                <a:lnTo>
                  <a:pt x="107" y="745"/>
                </a:lnTo>
                <a:lnTo>
                  <a:pt x="104" y="735"/>
                </a:lnTo>
                <a:lnTo>
                  <a:pt x="104" y="724"/>
                </a:lnTo>
                <a:lnTo>
                  <a:pt x="104" y="694"/>
                </a:lnTo>
                <a:lnTo>
                  <a:pt x="104" y="694"/>
                </a:lnTo>
                <a:close/>
                <a:moveTo>
                  <a:pt x="0" y="65"/>
                </a:moveTo>
                <a:lnTo>
                  <a:pt x="0" y="65"/>
                </a:lnTo>
                <a:lnTo>
                  <a:pt x="38" y="65"/>
                </a:lnTo>
                <a:lnTo>
                  <a:pt x="38" y="724"/>
                </a:lnTo>
                <a:lnTo>
                  <a:pt x="39" y="739"/>
                </a:lnTo>
                <a:lnTo>
                  <a:pt x="41" y="754"/>
                </a:lnTo>
                <a:lnTo>
                  <a:pt x="45" y="768"/>
                </a:lnTo>
                <a:lnTo>
                  <a:pt x="51" y="782"/>
                </a:lnTo>
                <a:lnTo>
                  <a:pt x="57" y="795"/>
                </a:lnTo>
                <a:lnTo>
                  <a:pt x="65" y="807"/>
                </a:lnTo>
                <a:lnTo>
                  <a:pt x="74" y="818"/>
                </a:lnTo>
                <a:lnTo>
                  <a:pt x="84" y="828"/>
                </a:lnTo>
                <a:lnTo>
                  <a:pt x="96" y="837"/>
                </a:lnTo>
                <a:lnTo>
                  <a:pt x="108" y="845"/>
                </a:lnTo>
                <a:lnTo>
                  <a:pt x="121" y="852"/>
                </a:lnTo>
                <a:lnTo>
                  <a:pt x="134" y="857"/>
                </a:lnTo>
                <a:lnTo>
                  <a:pt x="148" y="861"/>
                </a:lnTo>
                <a:lnTo>
                  <a:pt x="163" y="864"/>
                </a:lnTo>
                <a:lnTo>
                  <a:pt x="179" y="865"/>
                </a:lnTo>
                <a:lnTo>
                  <a:pt x="190" y="865"/>
                </a:lnTo>
                <a:lnTo>
                  <a:pt x="206" y="864"/>
                </a:lnTo>
                <a:lnTo>
                  <a:pt x="221" y="861"/>
                </a:lnTo>
                <a:lnTo>
                  <a:pt x="235" y="857"/>
                </a:lnTo>
                <a:lnTo>
                  <a:pt x="249" y="852"/>
                </a:lnTo>
                <a:lnTo>
                  <a:pt x="261" y="845"/>
                </a:lnTo>
                <a:lnTo>
                  <a:pt x="273" y="837"/>
                </a:lnTo>
                <a:lnTo>
                  <a:pt x="285" y="828"/>
                </a:lnTo>
                <a:lnTo>
                  <a:pt x="295" y="818"/>
                </a:lnTo>
                <a:lnTo>
                  <a:pt x="304" y="807"/>
                </a:lnTo>
                <a:lnTo>
                  <a:pt x="312" y="795"/>
                </a:lnTo>
                <a:lnTo>
                  <a:pt x="319" y="782"/>
                </a:lnTo>
                <a:lnTo>
                  <a:pt x="324" y="768"/>
                </a:lnTo>
                <a:lnTo>
                  <a:pt x="328" y="754"/>
                </a:lnTo>
                <a:lnTo>
                  <a:pt x="330" y="739"/>
                </a:lnTo>
                <a:lnTo>
                  <a:pt x="331" y="724"/>
                </a:lnTo>
                <a:lnTo>
                  <a:pt x="331" y="65"/>
                </a:lnTo>
                <a:lnTo>
                  <a:pt x="369" y="65"/>
                </a:lnTo>
                <a:lnTo>
                  <a:pt x="369" y="0"/>
                </a:lnTo>
                <a:lnTo>
                  <a:pt x="0" y="0"/>
                </a:lnTo>
                <a:lnTo>
                  <a:pt x="0" y="65"/>
                </a:lnTo>
                <a:lnTo>
                  <a:pt x="0" y="65"/>
                </a:lnTo>
                <a:close/>
                <a:moveTo>
                  <a:pt x="643" y="65"/>
                </a:moveTo>
                <a:lnTo>
                  <a:pt x="643" y="65"/>
                </a:lnTo>
                <a:lnTo>
                  <a:pt x="804" y="65"/>
                </a:lnTo>
                <a:lnTo>
                  <a:pt x="804" y="314"/>
                </a:lnTo>
                <a:lnTo>
                  <a:pt x="643" y="314"/>
                </a:lnTo>
                <a:lnTo>
                  <a:pt x="643" y="65"/>
                </a:lnTo>
                <a:close/>
                <a:moveTo>
                  <a:pt x="539" y="0"/>
                </a:moveTo>
                <a:lnTo>
                  <a:pt x="539" y="0"/>
                </a:lnTo>
                <a:lnTo>
                  <a:pt x="539" y="65"/>
                </a:lnTo>
                <a:lnTo>
                  <a:pt x="577" y="65"/>
                </a:lnTo>
                <a:lnTo>
                  <a:pt x="577" y="724"/>
                </a:lnTo>
                <a:lnTo>
                  <a:pt x="578" y="739"/>
                </a:lnTo>
                <a:lnTo>
                  <a:pt x="580" y="754"/>
                </a:lnTo>
                <a:lnTo>
                  <a:pt x="584" y="768"/>
                </a:lnTo>
                <a:lnTo>
                  <a:pt x="590" y="782"/>
                </a:lnTo>
                <a:lnTo>
                  <a:pt x="596" y="795"/>
                </a:lnTo>
                <a:lnTo>
                  <a:pt x="604" y="807"/>
                </a:lnTo>
                <a:lnTo>
                  <a:pt x="613" y="818"/>
                </a:lnTo>
                <a:lnTo>
                  <a:pt x="623" y="828"/>
                </a:lnTo>
                <a:lnTo>
                  <a:pt x="635" y="837"/>
                </a:lnTo>
                <a:lnTo>
                  <a:pt x="647" y="845"/>
                </a:lnTo>
                <a:lnTo>
                  <a:pt x="660" y="852"/>
                </a:lnTo>
                <a:lnTo>
                  <a:pt x="673" y="857"/>
                </a:lnTo>
                <a:lnTo>
                  <a:pt x="688" y="861"/>
                </a:lnTo>
                <a:lnTo>
                  <a:pt x="702" y="864"/>
                </a:lnTo>
                <a:lnTo>
                  <a:pt x="718" y="865"/>
                </a:lnTo>
                <a:lnTo>
                  <a:pt x="729" y="865"/>
                </a:lnTo>
                <a:lnTo>
                  <a:pt x="745" y="864"/>
                </a:lnTo>
                <a:lnTo>
                  <a:pt x="760" y="861"/>
                </a:lnTo>
                <a:lnTo>
                  <a:pt x="774" y="857"/>
                </a:lnTo>
                <a:lnTo>
                  <a:pt x="788" y="852"/>
                </a:lnTo>
                <a:lnTo>
                  <a:pt x="800" y="845"/>
                </a:lnTo>
                <a:lnTo>
                  <a:pt x="812" y="837"/>
                </a:lnTo>
                <a:lnTo>
                  <a:pt x="824" y="828"/>
                </a:lnTo>
                <a:lnTo>
                  <a:pt x="834" y="818"/>
                </a:lnTo>
                <a:lnTo>
                  <a:pt x="843" y="807"/>
                </a:lnTo>
                <a:lnTo>
                  <a:pt x="851" y="795"/>
                </a:lnTo>
                <a:lnTo>
                  <a:pt x="858" y="782"/>
                </a:lnTo>
                <a:lnTo>
                  <a:pt x="863" y="768"/>
                </a:lnTo>
                <a:lnTo>
                  <a:pt x="867" y="754"/>
                </a:lnTo>
                <a:lnTo>
                  <a:pt x="869" y="739"/>
                </a:lnTo>
                <a:lnTo>
                  <a:pt x="870" y="724"/>
                </a:lnTo>
                <a:lnTo>
                  <a:pt x="870" y="65"/>
                </a:lnTo>
                <a:lnTo>
                  <a:pt x="908" y="65"/>
                </a:lnTo>
                <a:lnTo>
                  <a:pt x="908" y="0"/>
                </a:lnTo>
                <a:lnTo>
                  <a:pt x="539" y="0"/>
                </a:ln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5213889" y="2773851"/>
            <a:ext cx="438204" cy="599605"/>
            <a:chOff x="557213" y="1989138"/>
            <a:chExt cx="892175" cy="1220787"/>
          </a:xfrm>
          <a:solidFill>
            <a:schemeClr val="tx1"/>
          </a:solidFill>
        </p:grpSpPr>
        <p:sp>
          <p:nvSpPr>
            <p:cNvPr id="24" name="Freeform 49"/>
            <p:cNvSpPr>
              <a:spLocks noEditPoints="1"/>
            </p:cNvSpPr>
            <p:nvPr/>
          </p:nvSpPr>
          <p:spPr bwMode="auto">
            <a:xfrm>
              <a:off x="557213" y="2079625"/>
              <a:ext cx="892175" cy="1130300"/>
            </a:xfrm>
            <a:custGeom>
              <a:avLst/>
              <a:gdLst>
                <a:gd name="T0" fmla="*/ 170 w 189"/>
                <a:gd name="T1" fmla="*/ 0 h 240"/>
                <a:gd name="T2" fmla="*/ 119 w 189"/>
                <a:gd name="T3" fmla="*/ 0 h 240"/>
                <a:gd name="T4" fmla="*/ 121 w 189"/>
                <a:gd name="T5" fmla="*/ 8 h 240"/>
                <a:gd name="T6" fmla="*/ 125 w 189"/>
                <a:gd name="T7" fmla="*/ 13 h 240"/>
                <a:gd name="T8" fmla="*/ 141 w 189"/>
                <a:gd name="T9" fmla="*/ 17 h 240"/>
                <a:gd name="T10" fmla="*/ 142 w 189"/>
                <a:gd name="T11" fmla="*/ 17 h 240"/>
                <a:gd name="T12" fmla="*/ 145 w 189"/>
                <a:gd name="T13" fmla="*/ 18 h 240"/>
                <a:gd name="T14" fmla="*/ 167 w 189"/>
                <a:gd name="T15" fmla="*/ 18 h 240"/>
                <a:gd name="T16" fmla="*/ 167 w 189"/>
                <a:gd name="T17" fmla="*/ 179 h 240"/>
                <a:gd name="T18" fmla="*/ 143 w 189"/>
                <a:gd name="T19" fmla="*/ 179 h 240"/>
                <a:gd name="T20" fmla="*/ 124 w 189"/>
                <a:gd name="T21" fmla="*/ 198 h 240"/>
                <a:gd name="T22" fmla="*/ 124 w 189"/>
                <a:gd name="T23" fmla="*/ 222 h 240"/>
                <a:gd name="T24" fmla="*/ 19 w 189"/>
                <a:gd name="T25" fmla="*/ 222 h 240"/>
                <a:gd name="T26" fmla="*/ 19 w 189"/>
                <a:gd name="T27" fmla="*/ 18 h 240"/>
                <a:gd name="T28" fmla="*/ 45 w 189"/>
                <a:gd name="T29" fmla="*/ 18 h 240"/>
                <a:gd name="T30" fmla="*/ 48 w 189"/>
                <a:gd name="T31" fmla="*/ 17 h 240"/>
                <a:gd name="T32" fmla="*/ 49 w 189"/>
                <a:gd name="T33" fmla="*/ 17 h 240"/>
                <a:gd name="T34" fmla="*/ 49 w 189"/>
                <a:gd name="T35" fmla="*/ 17 h 240"/>
                <a:gd name="T36" fmla="*/ 63 w 189"/>
                <a:gd name="T37" fmla="*/ 15 h 240"/>
                <a:gd name="T38" fmla="*/ 70 w 189"/>
                <a:gd name="T39" fmla="*/ 8 h 240"/>
                <a:gd name="T40" fmla="*/ 71 w 189"/>
                <a:gd name="T41" fmla="*/ 0 h 240"/>
                <a:gd name="T42" fmla="*/ 20 w 189"/>
                <a:gd name="T43" fmla="*/ 0 h 240"/>
                <a:gd name="T44" fmla="*/ 0 w 189"/>
                <a:gd name="T45" fmla="*/ 22 h 240"/>
                <a:gd name="T46" fmla="*/ 0 w 189"/>
                <a:gd name="T47" fmla="*/ 218 h 240"/>
                <a:gd name="T48" fmla="*/ 20 w 189"/>
                <a:gd name="T49" fmla="*/ 240 h 240"/>
                <a:gd name="T50" fmla="*/ 170 w 189"/>
                <a:gd name="T51" fmla="*/ 240 h 240"/>
                <a:gd name="T52" fmla="*/ 189 w 189"/>
                <a:gd name="T53" fmla="*/ 218 h 240"/>
                <a:gd name="T54" fmla="*/ 189 w 189"/>
                <a:gd name="T55" fmla="*/ 22 h 240"/>
                <a:gd name="T56" fmla="*/ 170 w 189"/>
                <a:gd name="T57" fmla="*/ 0 h 240"/>
                <a:gd name="T58" fmla="*/ 132 w 189"/>
                <a:gd name="T59" fmla="*/ 225 h 240"/>
                <a:gd name="T60" fmla="*/ 132 w 189"/>
                <a:gd name="T61" fmla="*/ 199 h 240"/>
                <a:gd name="T62" fmla="*/ 144 w 189"/>
                <a:gd name="T63" fmla="*/ 187 h 240"/>
                <a:gd name="T64" fmla="*/ 170 w 189"/>
                <a:gd name="T65" fmla="*/ 187 h 240"/>
                <a:gd name="T66" fmla="*/ 132 w 189"/>
                <a:gd name="T67" fmla="*/ 225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89" h="240">
                  <a:moveTo>
                    <a:pt x="170" y="0"/>
                  </a:moveTo>
                  <a:cubicBezTo>
                    <a:pt x="119" y="0"/>
                    <a:pt x="119" y="0"/>
                    <a:pt x="119" y="0"/>
                  </a:cubicBezTo>
                  <a:cubicBezTo>
                    <a:pt x="120" y="3"/>
                    <a:pt x="120" y="6"/>
                    <a:pt x="121" y="8"/>
                  </a:cubicBezTo>
                  <a:cubicBezTo>
                    <a:pt x="122" y="10"/>
                    <a:pt x="123" y="11"/>
                    <a:pt x="125" y="13"/>
                  </a:cubicBezTo>
                  <a:cubicBezTo>
                    <a:pt x="128" y="16"/>
                    <a:pt x="134" y="17"/>
                    <a:pt x="141" y="17"/>
                  </a:cubicBezTo>
                  <a:cubicBezTo>
                    <a:pt x="142" y="17"/>
                    <a:pt x="142" y="17"/>
                    <a:pt x="142" y="17"/>
                  </a:cubicBezTo>
                  <a:cubicBezTo>
                    <a:pt x="143" y="17"/>
                    <a:pt x="144" y="17"/>
                    <a:pt x="145" y="18"/>
                  </a:cubicBezTo>
                  <a:cubicBezTo>
                    <a:pt x="167" y="18"/>
                    <a:pt x="167" y="18"/>
                    <a:pt x="167" y="18"/>
                  </a:cubicBezTo>
                  <a:cubicBezTo>
                    <a:pt x="167" y="179"/>
                    <a:pt x="167" y="179"/>
                    <a:pt x="167" y="179"/>
                  </a:cubicBezTo>
                  <a:cubicBezTo>
                    <a:pt x="143" y="179"/>
                    <a:pt x="143" y="179"/>
                    <a:pt x="143" y="179"/>
                  </a:cubicBezTo>
                  <a:cubicBezTo>
                    <a:pt x="133" y="179"/>
                    <a:pt x="124" y="187"/>
                    <a:pt x="124" y="198"/>
                  </a:cubicBezTo>
                  <a:cubicBezTo>
                    <a:pt x="124" y="222"/>
                    <a:pt x="124" y="222"/>
                    <a:pt x="124" y="222"/>
                  </a:cubicBezTo>
                  <a:cubicBezTo>
                    <a:pt x="19" y="222"/>
                    <a:pt x="19" y="222"/>
                    <a:pt x="19" y="222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45" y="18"/>
                    <a:pt x="45" y="18"/>
                    <a:pt x="45" y="18"/>
                  </a:cubicBezTo>
                  <a:cubicBezTo>
                    <a:pt x="46" y="17"/>
                    <a:pt x="47" y="17"/>
                    <a:pt x="48" y="17"/>
                  </a:cubicBezTo>
                  <a:cubicBezTo>
                    <a:pt x="49" y="17"/>
                    <a:pt x="49" y="17"/>
                    <a:pt x="49" y="17"/>
                  </a:cubicBezTo>
                  <a:cubicBezTo>
                    <a:pt x="49" y="17"/>
                    <a:pt x="49" y="17"/>
                    <a:pt x="49" y="17"/>
                  </a:cubicBezTo>
                  <a:cubicBezTo>
                    <a:pt x="55" y="17"/>
                    <a:pt x="59" y="16"/>
                    <a:pt x="63" y="15"/>
                  </a:cubicBezTo>
                  <a:cubicBezTo>
                    <a:pt x="66" y="13"/>
                    <a:pt x="68" y="11"/>
                    <a:pt x="70" y="8"/>
                  </a:cubicBezTo>
                  <a:cubicBezTo>
                    <a:pt x="70" y="6"/>
                    <a:pt x="71" y="3"/>
                    <a:pt x="71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9" y="0"/>
                    <a:pt x="0" y="10"/>
                    <a:pt x="0" y="22"/>
                  </a:cubicBezTo>
                  <a:cubicBezTo>
                    <a:pt x="0" y="22"/>
                    <a:pt x="0" y="42"/>
                    <a:pt x="0" y="218"/>
                  </a:cubicBezTo>
                  <a:cubicBezTo>
                    <a:pt x="0" y="230"/>
                    <a:pt x="9" y="240"/>
                    <a:pt x="20" y="240"/>
                  </a:cubicBezTo>
                  <a:cubicBezTo>
                    <a:pt x="170" y="240"/>
                    <a:pt x="170" y="240"/>
                    <a:pt x="170" y="240"/>
                  </a:cubicBezTo>
                  <a:cubicBezTo>
                    <a:pt x="180" y="240"/>
                    <a:pt x="189" y="230"/>
                    <a:pt x="189" y="218"/>
                  </a:cubicBezTo>
                  <a:cubicBezTo>
                    <a:pt x="189" y="42"/>
                    <a:pt x="189" y="22"/>
                    <a:pt x="189" y="22"/>
                  </a:cubicBezTo>
                  <a:cubicBezTo>
                    <a:pt x="189" y="10"/>
                    <a:pt x="180" y="0"/>
                    <a:pt x="170" y="0"/>
                  </a:cubicBezTo>
                  <a:close/>
                  <a:moveTo>
                    <a:pt x="132" y="225"/>
                  </a:moveTo>
                  <a:cubicBezTo>
                    <a:pt x="132" y="199"/>
                    <a:pt x="132" y="199"/>
                    <a:pt x="132" y="199"/>
                  </a:cubicBezTo>
                  <a:cubicBezTo>
                    <a:pt x="132" y="193"/>
                    <a:pt x="138" y="187"/>
                    <a:pt x="144" y="187"/>
                  </a:cubicBezTo>
                  <a:cubicBezTo>
                    <a:pt x="170" y="187"/>
                    <a:pt x="170" y="187"/>
                    <a:pt x="170" y="187"/>
                  </a:cubicBezTo>
                  <a:lnTo>
                    <a:pt x="132" y="22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750" tIns="34375" rIns="68750" bIns="34375" numCol="1" anchor="t" anchorCtr="0" compatLnSpc="1">
              <a:prstTxWarp prst="textNoShape">
                <a:avLst/>
              </a:prstTxWarp>
            </a:bodyPr>
            <a:lstStyle/>
            <a:p>
              <a:endParaRPr lang="en-US" sz="1353" dirty="0">
                <a:solidFill>
                  <a:prstClr val="black"/>
                </a:solidFill>
              </a:endParaRPr>
            </a:p>
          </p:txBody>
        </p:sp>
        <p:sp>
          <p:nvSpPr>
            <p:cNvPr id="25" name="Freeform 50"/>
            <p:cNvSpPr>
              <a:spLocks noEditPoints="1"/>
            </p:cNvSpPr>
            <p:nvPr/>
          </p:nvSpPr>
          <p:spPr bwMode="auto">
            <a:xfrm>
              <a:off x="712788" y="1989138"/>
              <a:ext cx="590550" cy="292100"/>
            </a:xfrm>
            <a:custGeom>
              <a:avLst/>
              <a:gdLst>
                <a:gd name="T0" fmla="*/ 17 w 125"/>
                <a:gd name="T1" fmla="*/ 44 h 62"/>
                <a:gd name="T2" fmla="*/ 46 w 125"/>
                <a:gd name="T3" fmla="*/ 17 h 62"/>
                <a:gd name="T4" fmla="*/ 46 w 125"/>
                <a:gd name="T5" fmla="*/ 16 h 62"/>
                <a:gd name="T6" fmla="*/ 46 w 125"/>
                <a:gd name="T7" fmla="*/ 16 h 62"/>
                <a:gd name="T8" fmla="*/ 62 w 125"/>
                <a:gd name="T9" fmla="*/ 0 h 62"/>
                <a:gd name="T10" fmla="*/ 62 w 125"/>
                <a:gd name="T11" fmla="*/ 0 h 62"/>
                <a:gd name="T12" fmla="*/ 79 w 125"/>
                <a:gd name="T13" fmla="*/ 16 h 62"/>
                <a:gd name="T14" fmla="*/ 79 w 125"/>
                <a:gd name="T15" fmla="*/ 16 h 62"/>
                <a:gd name="T16" fmla="*/ 79 w 125"/>
                <a:gd name="T17" fmla="*/ 17 h 62"/>
                <a:gd name="T18" fmla="*/ 108 w 125"/>
                <a:gd name="T19" fmla="*/ 44 h 62"/>
                <a:gd name="T20" fmla="*/ 109 w 125"/>
                <a:gd name="T21" fmla="*/ 44 h 62"/>
                <a:gd name="T22" fmla="*/ 125 w 125"/>
                <a:gd name="T23" fmla="*/ 62 h 62"/>
                <a:gd name="T24" fmla="*/ 0 w 125"/>
                <a:gd name="T25" fmla="*/ 62 h 62"/>
                <a:gd name="T26" fmla="*/ 16 w 125"/>
                <a:gd name="T27" fmla="*/ 44 h 62"/>
                <a:gd name="T28" fmla="*/ 17 w 125"/>
                <a:gd name="T29" fmla="*/ 44 h 62"/>
                <a:gd name="T30" fmla="*/ 62 w 125"/>
                <a:gd name="T31" fmla="*/ 9 h 62"/>
                <a:gd name="T32" fmla="*/ 55 w 125"/>
                <a:gd name="T33" fmla="*/ 15 h 62"/>
                <a:gd name="T34" fmla="*/ 62 w 125"/>
                <a:gd name="T35" fmla="*/ 22 h 62"/>
                <a:gd name="T36" fmla="*/ 69 w 125"/>
                <a:gd name="T37" fmla="*/ 15 h 62"/>
                <a:gd name="T38" fmla="*/ 62 w 125"/>
                <a:gd name="T39" fmla="*/ 9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5" h="62">
                  <a:moveTo>
                    <a:pt x="17" y="44"/>
                  </a:moveTo>
                  <a:cubicBezTo>
                    <a:pt x="33" y="43"/>
                    <a:pt x="45" y="37"/>
                    <a:pt x="46" y="17"/>
                  </a:cubicBezTo>
                  <a:cubicBezTo>
                    <a:pt x="46" y="16"/>
                    <a:pt x="46" y="16"/>
                    <a:pt x="46" y="16"/>
                  </a:cubicBezTo>
                  <a:cubicBezTo>
                    <a:pt x="46" y="16"/>
                    <a:pt x="46" y="16"/>
                    <a:pt x="46" y="16"/>
                  </a:cubicBezTo>
                  <a:cubicBezTo>
                    <a:pt x="46" y="5"/>
                    <a:pt x="53" y="0"/>
                    <a:pt x="62" y="0"/>
                  </a:cubicBezTo>
                  <a:cubicBezTo>
                    <a:pt x="62" y="0"/>
                    <a:pt x="62" y="0"/>
                    <a:pt x="62" y="0"/>
                  </a:cubicBezTo>
                  <a:cubicBezTo>
                    <a:pt x="72" y="0"/>
                    <a:pt x="79" y="5"/>
                    <a:pt x="79" y="16"/>
                  </a:cubicBezTo>
                  <a:cubicBezTo>
                    <a:pt x="79" y="16"/>
                    <a:pt x="79" y="16"/>
                    <a:pt x="79" y="16"/>
                  </a:cubicBezTo>
                  <a:cubicBezTo>
                    <a:pt x="79" y="17"/>
                    <a:pt x="79" y="17"/>
                    <a:pt x="79" y="17"/>
                  </a:cubicBezTo>
                  <a:cubicBezTo>
                    <a:pt x="79" y="37"/>
                    <a:pt x="92" y="43"/>
                    <a:pt x="108" y="44"/>
                  </a:cubicBezTo>
                  <a:cubicBezTo>
                    <a:pt x="109" y="44"/>
                    <a:pt x="109" y="44"/>
                    <a:pt x="109" y="44"/>
                  </a:cubicBezTo>
                  <a:cubicBezTo>
                    <a:pt x="119" y="44"/>
                    <a:pt x="125" y="53"/>
                    <a:pt x="125" y="62"/>
                  </a:cubicBezTo>
                  <a:cubicBezTo>
                    <a:pt x="0" y="62"/>
                    <a:pt x="0" y="62"/>
                    <a:pt x="0" y="62"/>
                  </a:cubicBezTo>
                  <a:cubicBezTo>
                    <a:pt x="0" y="53"/>
                    <a:pt x="5" y="44"/>
                    <a:pt x="16" y="44"/>
                  </a:cubicBezTo>
                  <a:lnTo>
                    <a:pt x="17" y="44"/>
                  </a:lnTo>
                  <a:close/>
                  <a:moveTo>
                    <a:pt x="62" y="9"/>
                  </a:moveTo>
                  <a:cubicBezTo>
                    <a:pt x="59" y="9"/>
                    <a:pt x="55" y="12"/>
                    <a:pt x="55" y="15"/>
                  </a:cubicBezTo>
                  <a:cubicBezTo>
                    <a:pt x="55" y="19"/>
                    <a:pt x="59" y="22"/>
                    <a:pt x="62" y="22"/>
                  </a:cubicBezTo>
                  <a:cubicBezTo>
                    <a:pt x="66" y="22"/>
                    <a:pt x="69" y="19"/>
                    <a:pt x="69" y="15"/>
                  </a:cubicBezTo>
                  <a:cubicBezTo>
                    <a:pt x="69" y="12"/>
                    <a:pt x="66" y="9"/>
                    <a:pt x="62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750" tIns="34375" rIns="68750" bIns="34375" numCol="1" anchor="t" anchorCtr="0" compatLnSpc="1">
              <a:prstTxWarp prst="textNoShape">
                <a:avLst/>
              </a:prstTxWarp>
            </a:bodyPr>
            <a:lstStyle/>
            <a:p>
              <a:endParaRPr lang="en-US" sz="1353" dirty="0">
                <a:solidFill>
                  <a:prstClr val="black"/>
                </a:solidFill>
              </a:endParaRPr>
            </a:p>
          </p:txBody>
        </p:sp>
        <p:sp>
          <p:nvSpPr>
            <p:cNvPr id="26" name="Rectangle 51"/>
            <p:cNvSpPr>
              <a:spLocks noChangeArrowheads="1"/>
            </p:cNvSpPr>
            <p:nvPr/>
          </p:nvSpPr>
          <p:spPr bwMode="auto">
            <a:xfrm>
              <a:off x="968375" y="2376488"/>
              <a:ext cx="292100" cy="22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750" tIns="34375" rIns="68750" bIns="34375" numCol="1" anchor="t" anchorCtr="0" compatLnSpc="1">
              <a:prstTxWarp prst="textNoShape">
                <a:avLst/>
              </a:prstTxWarp>
            </a:bodyPr>
            <a:lstStyle/>
            <a:p>
              <a:endParaRPr lang="en-US" sz="1353" dirty="0">
                <a:solidFill>
                  <a:prstClr val="black"/>
                </a:solidFill>
              </a:endParaRPr>
            </a:p>
          </p:txBody>
        </p:sp>
        <p:sp>
          <p:nvSpPr>
            <p:cNvPr id="27" name="Rectangle 52"/>
            <p:cNvSpPr>
              <a:spLocks noChangeArrowheads="1"/>
            </p:cNvSpPr>
            <p:nvPr/>
          </p:nvSpPr>
          <p:spPr bwMode="auto">
            <a:xfrm>
              <a:off x="968375" y="2417763"/>
              <a:ext cx="292100" cy="238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750" tIns="34375" rIns="68750" bIns="34375" numCol="1" anchor="t" anchorCtr="0" compatLnSpc="1">
              <a:prstTxWarp prst="textNoShape">
                <a:avLst/>
              </a:prstTxWarp>
            </a:bodyPr>
            <a:lstStyle/>
            <a:p>
              <a:endParaRPr lang="en-US" sz="1353" dirty="0">
                <a:solidFill>
                  <a:prstClr val="black"/>
                </a:solidFill>
              </a:endParaRPr>
            </a:p>
          </p:txBody>
        </p:sp>
        <p:sp>
          <p:nvSpPr>
            <p:cNvPr id="28" name="Rectangle 53"/>
            <p:cNvSpPr>
              <a:spLocks noChangeArrowheads="1"/>
            </p:cNvSpPr>
            <p:nvPr/>
          </p:nvSpPr>
          <p:spPr bwMode="auto">
            <a:xfrm>
              <a:off x="968375" y="2465388"/>
              <a:ext cx="292100" cy="285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750" tIns="34375" rIns="68750" bIns="34375" numCol="1" anchor="t" anchorCtr="0" compatLnSpc="1">
              <a:prstTxWarp prst="textNoShape">
                <a:avLst/>
              </a:prstTxWarp>
            </a:bodyPr>
            <a:lstStyle/>
            <a:p>
              <a:endParaRPr lang="en-US" sz="1353" dirty="0">
                <a:solidFill>
                  <a:prstClr val="black"/>
                </a:solidFill>
              </a:endParaRPr>
            </a:p>
          </p:txBody>
        </p:sp>
        <p:sp>
          <p:nvSpPr>
            <p:cNvPr id="29" name="Freeform 54"/>
            <p:cNvSpPr>
              <a:spLocks noEditPoints="1"/>
            </p:cNvSpPr>
            <p:nvPr/>
          </p:nvSpPr>
          <p:spPr bwMode="auto">
            <a:xfrm>
              <a:off x="750888" y="2343150"/>
              <a:ext cx="174625" cy="174625"/>
            </a:xfrm>
            <a:custGeom>
              <a:avLst/>
              <a:gdLst>
                <a:gd name="T0" fmla="*/ 110 w 110"/>
                <a:gd name="T1" fmla="*/ 110 h 110"/>
                <a:gd name="T2" fmla="*/ 0 w 110"/>
                <a:gd name="T3" fmla="*/ 110 h 110"/>
                <a:gd name="T4" fmla="*/ 0 w 110"/>
                <a:gd name="T5" fmla="*/ 0 h 110"/>
                <a:gd name="T6" fmla="*/ 110 w 110"/>
                <a:gd name="T7" fmla="*/ 0 h 110"/>
                <a:gd name="T8" fmla="*/ 110 w 110"/>
                <a:gd name="T9" fmla="*/ 110 h 110"/>
                <a:gd name="T10" fmla="*/ 9 w 110"/>
                <a:gd name="T11" fmla="*/ 101 h 110"/>
                <a:gd name="T12" fmla="*/ 101 w 110"/>
                <a:gd name="T13" fmla="*/ 101 h 110"/>
                <a:gd name="T14" fmla="*/ 101 w 110"/>
                <a:gd name="T15" fmla="*/ 9 h 110"/>
                <a:gd name="T16" fmla="*/ 9 w 110"/>
                <a:gd name="T17" fmla="*/ 9 h 110"/>
                <a:gd name="T18" fmla="*/ 9 w 110"/>
                <a:gd name="T19" fmla="*/ 101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0" h="110">
                  <a:moveTo>
                    <a:pt x="110" y="110"/>
                  </a:moveTo>
                  <a:lnTo>
                    <a:pt x="0" y="110"/>
                  </a:lnTo>
                  <a:lnTo>
                    <a:pt x="0" y="0"/>
                  </a:lnTo>
                  <a:lnTo>
                    <a:pt x="110" y="0"/>
                  </a:lnTo>
                  <a:lnTo>
                    <a:pt x="110" y="110"/>
                  </a:lnTo>
                  <a:close/>
                  <a:moveTo>
                    <a:pt x="9" y="101"/>
                  </a:moveTo>
                  <a:lnTo>
                    <a:pt x="101" y="101"/>
                  </a:lnTo>
                  <a:lnTo>
                    <a:pt x="101" y="9"/>
                  </a:lnTo>
                  <a:lnTo>
                    <a:pt x="9" y="9"/>
                  </a:lnTo>
                  <a:lnTo>
                    <a:pt x="9" y="1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750" tIns="34375" rIns="68750" bIns="34375" numCol="1" anchor="t" anchorCtr="0" compatLnSpc="1">
              <a:prstTxWarp prst="textNoShape">
                <a:avLst/>
              </a:prstTxWarp>
            </a:bodyPr>
            <a:lstStyle/>
            <a:p>
              <a:endParaRPr lang="en-US" sz="1353" dirty="0">
                <a:solidFill>
                  <a:prstClr val="black"/>
                </a:solidFill>
              </a:endParaRPr>
            </a:p>
          </p:txBody>
        </p:sp>
        <p:sp>
          <p:nvSpPr>
            <p:cNvPr id="30" name="Freeform 55"/>
            <p:cNvSpPr>
              <a:spLocks noEditPoints="1"/>
            </p:cNvSpPr>
            <p:nvPr/>
          </p:nvSpPr>
          <p:spPr bwMode="auto">
            <a:xfrm>
              <a:off x="798513" y="2371725"/>
              <a:ext cx="84138" cy="122238"/>
            </a:xfrm>
            <a:custGeom>
              <a:avLst/>
              <a:gdLst>
                <a:gd name="T0" fmla="*/ 11 w 18"/>
                <a:gd name="T1" fmla="*/ 19 h 26"/>
                <a:gd name="T2" fmla="*/ 7 w 18"/>
                <a:gd name="T3" fmla="*/ 19 h 26"/>
                <a:gd name="T4" fmla="*/ 6 w 18"/>
                <a:gd name="T5" fmla="*/ 18 h 26"/>
                <a:gd name="T6" fmla="*/ 7 w 18"/>
                <a:gd name="T7" fmla="*/ 14 h 26"/>
                <a:gd name="T8" fmla="*/ 10 w 18"/>
                <a:gd name="T9" fmla="*/ 11 h 26"/>
                <a:gd name="T10" fmla="*/ 13 w 18"/>
                <a:gd name="T11" fmla="*/ 9 h 26"/>
                <a:gd name="T12" fmla="*/ 13 w 18"/>
                <a:gd name="T13" fmla="*/ 7 h 26"/>
                <a:gd name="T14" fmla="*/ 12 w 18"/>
                <a:gd name="T15" fmla="*/ 5 h 26"/>
                <a:gd name="T16" fmla="*/ 9 w 18"/>
                <a:gd name="T17" fmla="*/ 4 h 26"/>
                <a:gd name="T18" fmla="*/ 6 w 18"/>
                <a:gd name="T19" fmla="*/ 5 h 26"/>
                <a:gd name="T20" fmla="*/ 4 w 18"/>
                <a:gd name="T21" fmla="*/ 8 h 26"/>
                <a:gd name="T22" fmla="*/ 0 w 18"/>
                <a:gd name="T23" fmla="*/ 7 h 26"/>
                <a:gd name="T24" fmla="*/ 2 w 18"/>
                <a:gd name="T25" fmla="*/ 2 h 26"/>
                <a:gd name="T26" fmla="*/ 9 w 18"/>
                <a:gd name="T27" fmla="*/ 0 h 26"/>
                <a:gd name="T28" fmla="*/ 15 w 18"/>
                <a:gd name="T29" fmla="*/ 2 h 26"/>
                <a:gd name="T30" fmla="*/ 18 w 18"/>
                <a:gd name="T31" fmla="*/ 7 h 26"/>
                <a:gd name="T32" fmla="*/ 17 w 18"/>
                <a:gd name="T33" fmla="*/ 10 h 26"/>
                <a:gd name="T34" fmla="*/ 13 w 18"/>
                <a:gd name="T35" fmla="*/ 14 h 26"/>
                <a:gd name="T36" fmla="*/ 11 w 18"/>
                <a:gd name="T37" fmla="*/ 16 h 26"/>
                <a:gd name="T38" fmla="*/ 11 w 18"/>
                <a:gd name="T39" fmla="*/ 19 h 26"/>
                <a:gd name="T40" fmla="*/ 7 w 18"/>
                <a:gd name="T41" fmla="*/ 26 h 26"/>
                <a:gd name="T42" fmla="*/ 7 w 18"/>
                <a:gd name="T43" fmla="*/ 21 h 26"/>
                <a:gd name="T44" fmla="*/ 11 w 18"/>
                <a:gd name="T45" fmla="*/ 21 h 26"/>
                <a:gd name="T46" fmla="*/ 11 w 18"/>
                <a:gd name="T47" fmla="*/ 26 h 26"/>
                <a:gd name="T48" fmla="*/ 7 w 18"/>
                <a:gd name="T49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8" h="26">
                  <a:moveTo>
                    <a:pt x="11" y="19"/>
                  </a:moveTo>
                  <a:cubicBezTo>
                    <a:pt x="7" y="19"/>
                    <a:pt x="7" y="19"/>
                    <a:pt x="7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6"/>
                    <a:pt x="7" y="15"/>
                    <a:pt x="7" y="14"/>
                  </a:cubicBezTo>
                  <a:cubicBezTo>
                    <a:pt x="8" y="13"/>
                    <a:pt x="9" y="12"/>
                    <a:pt x="10" y="11"/>
                  </a:cubicBezTo>
                  <a:cubicBezTo>
                    <a:pt x="11" y="10"/>
                    <a:pt x="12" y="9"/>
                    <a:pt x="13" y="9"/>
                  </a:cubicBezTo>
                  <a:cubicBezTo>
                    <a:pt x="13" y="8"/>
                    <a:pt x="13" y="8"/>
                    <a:pt x="13" y="7"/>
                  </a:cubicBezTo>
                  <a:cubicBezTo>
                    <a:pt x="13" y="6"/>
                    <a:pt x="13" y="5"/>
                    <a:pt x="12" y="5"/>
                  </a:cubicBezTo>
                  <a:cubicBezTo>
                    <a:pt x="11" y="4"/>
                    <a:pt x="10" y="4"/>
                    <a:pt x="9" y="4"/>
                  </a:cubicBezTo>
                  <a:cubicBezTo>
                    <a:pt x="8" y="4"/>
                    <a:pt x="7" y="4"/>
                    <a:pt x="6" y="5"/>
                  </a:cubicBezTo>
                  <a:cubicBezTo>
                    <a:pt x="5" y="5"/>
                    <a:pt x="5" y="7"/>
                    <a:pt x="4" y="8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5"/>
                    <a:pt x="1" y="4"/>
                    <a:pt x="2" y="2"/>
                  </a:cubicBezTo>
                  <a:cubicBezTo>
                    <a:pt x="4" y="1"/>
                    <a:pt x="6" y="0"/>
                    <a:pt x="9" y="0"/>
                  </a:cubicBezTo>
                  <a:cubicBezTo>
                    <a:pt x="12" y="0"/>
                    <a:pt x="14" y="1"/>
                    <a:pt x="15" y="2"/>
                  </a:cubicBezTo>
                  <a:cubicBezTo>
                    <a:pt x="17" y="4"/>
                    <a:pt x="18" y="5"/>
                    <a:pt x="18" y="7"/>
                  </a:cubicBezTo>
                  <a:cubicBezTo>
                    <a:pt x="18" y="8"/>
                    <a:pt x="18" y="9"/>
                    <a:pt x="17" y="10"/>
                  </a:cubicBezTo>
                  <a:cubicBezTo>
                    <a:pt x="16" y="11"/>
                    <a:pt x="15" y="13"/>
                    <a:pt x="13" y="14"/>
                  </a:cubicBezTo>
                  <a:cubicBezTo>
                    <a:pt x="12" y="15"/>
                    <a:pt x="11" y="16"/>
                    <a:pt x="11" y="16"/>
                  </a:cubicBezTo>
                  <a:cubicBezTo>
                    <a:pt x="11" y="17"/>
                    <a:pt x="11" y="18"/>
                    <a:pt x="11" y="19"/>
                  </a:cubicBezTo>
                  <a:close/>
                  <a:moveTo>
                    <a:pt x="7" y="26"/>
                  </a:moveTo>
                  <a:cubicBezTo>
                    <a:pt x="7" y="21"/>
                    <a:pt x="7" y="21"/>
                    <a:pt x="7" y="21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1" y="26"/>
                    <a:pt x="11" y="26"/>
                    <a:pt x="11" y="26"/>
                  </a:cubicBezTo>
                  <a:lnTo>
                    <a:pt x="7" y="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750" tIns="34375" rIns="68750" bIns="34375" numCol="1" anchor="t" anchorCtr="0" compatLnSpc="1">
              <a:prstTxWarp prst="textNoShape">
                <a:avLst/>
              </a:prstTxWarp>
            </a:bodyPr>
            <a:lstStyle/>
            <a:p>
              <a:endParaRPr lang="en-US" sz="1353" dirty="0">
                <a:solidFill>
                  <a:prstClr val="black"/>
                </a:solidFill>
              </a:endParaRPr>
            </a:p>
          </p:txBody>
        </p:sp>
        <p:sp>
          <p:nvSpPr>
            <p:cNvPr id="31" name="Rectangle 56"/>
            <p:cNvSpPr>
              <a:spLocks noChangeArrowheads="1"/>
            </p:cNvSpPr>
            <p:nvPr/>
          </p:nvSpPr>
          <p:spPr bwMode="auto">
            <a:xfrm>
              <a:off x="968375" y="2578100"/>
              <a:ext cx="292100" cy="238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750" tIns="34375" rIns="68750" bIns="34375" numCol="1" anchor="t" anchorCtr="0" compatLnSpc="1">
              <a:prstTxWarp prst="textNoShape">
                <a:avLst/>
              </a:prstTxWarp>
            </a:bodyPr>
            <a:lstStyle/>
            <a:p>
              <a:endParaRPr lang="en-US" sz="1353" dirty="0">
                <a:solidFill>
                  <a:prstClr val="black"/>
                </a:solidFill>
              </a:endParaRPr>
            </a:p>
          </p:txBody>
        </p:sp>
        <p:sp>
          <p:nvSpPr>
            <p:cNvPr id="32" name="Rectangle 57"/>
            <p:cNvSpPr>
              <a:spLocks noChangeArrowheads="1"/>
            </p:cNvSpPr>
            <p:nvPr/>
          </p:nvSpPr>
          <p:spPr bwMode="auto">
            <a:xfrm>
              <a:off x="968375" y="2625725"/>
              <a:ext cx="292100" cy="238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750" tIns="34375" rIns="68750" bIns="34375" numCol="1" anchor="t" anchorCtr="0" compatLnSpc="1">
              <a:prstTxWarp prst="textNoShape">
                <a:avLst/>
              </a:prstTxWarp>
            </a:bodyPr>
            <a:lstStyle/>
            <a:p>
              <a:endParaRPr lang="en-US" sz="1353" dirty="0">
                <a:solidFill>
                  <a:prstClr val="black"/>
                </a:solidFill>
              </a:endParaRPr>
            </a:p>
          </p:txBody>
        </p:sp>
        <p:sp>
          <p:nvSpPr>
            <p:cNvPr id="33" name="Rectangle 58"/>
            <p:cNvSpPr>
              <a:spLocks noChangeArrowheads="1"/>
            </p:cNvSpPr>
            <p:nvPr/>
          </p:nvSpPr>
          <p:spPr bwMode="auto">
            <a:xfrm>
              <a:off x="968375" y="2673350"/>
              <a:ext cx="292100" cy="238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750" tIns="34375" rIns="68750" bIns="34375" numCol="1" anchor="t" anchorCtr="0" compatLnSpc="1">
              <a:prstTxWarp prst="textNoShape">
                <a:avLst/>
              </a:prstTxWarp>
            </a:bodyPr>
            <a:lstStyle/>
            <a:p>
              <a:endParaRPr lang="en-US" sz="1353" dirty="0">
                <a:solidFill>
                  <a:prstClr val="black"/>
                </a:solidFill>
              </a:endParaRPr>
            </a:p>
          </p:txBody>
        </p:sp>
        <p:sp>
          <p:nvSpPr>
            <p:cNvPr id="34" name="Freeform 59"/>
            <p:cNvSpPr>
              <a:spLocks noEditPoints="1"/>
            </p:cNvSpPr>
            <p:nvPr/>
          </p:nvSpPr>
          <p:spPr bwMode="auto">
            <a:xfrm>
              <a:off x="750888" y="2549525"/>
              <a:ext cx="174625" cy="174625"/>
            </a:xfrm>
            <a:custGeom>
              <a:avLst/>
              <a:gdLst>
                <a:gd name="T0" fmla="*/ 110 w 110"/>
                <a:gd name="T1" fmla="*/ 110 h 110"/>
                <a:gd name="T2" fmla="*/ 0 w 110"/>
                <a:gd name="T3" fmla="*/ 110 h 110"/>
                <a:gd name="T4" fmla="*/ 0 w 110"/>
                <a:gd name="T5" fmla="*/ 0 h 110"/>
                <a:gd name="T6" fmla="*/ 110 w 110"/>
                <a:gd name="T7" fmla="*/ 0 h 110"/>
                <a:gd name="T8" fmla="*/ 110 w 110"/>
                <a:gd name="T9" fmla="*/ 110 h 110"/>
                <a:gd name="T10" fmla="*/ 9 w 110"/>
                <a:gd name="T11" fmla="*/ 101 h 110"/>
                <a:gd name="T12" fmla="*/ 101 w 110"/>
                <a:gd name="T13" fmla="*/ 101 h 110"/>
                <a:gd name="T14" fmla="*/ 101 w 110"/>
                <a:gd name="T15" fmla="*/ 9 h 110"/>
                <a:gd name="T16" fmla="*/ 9 w 110"/>
                <a:gd name="T17" fmla="*/ 9 h 110"/>
                <a:gd name="T18" fmla="*/ 9 w 110"/>
                <a:gd name="T19" fmla="*/ 101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0" h="110">
                  <a:moveTo>
                    <a:pt x="110" y="110"/>
                  </a:moveTo>
                  <a:lnTo>
                    <a:pt x="0" y="110"/>
                  </a:lnTo>
                  <a:lnTo>
                    <a:pt x="0" y="0"/>
                  </a:lnTo>
                  <a:lnTo>
                    <a:pt x="110" y="0"/>
                  </a:lnTo>
                  <a:lnTo>
                    <a:pt x="110" y="110"/>
                  </a:lnTo>
                  <a:close/>
                  <a:moveTo>
                    <a:pt x="9" y="101"/>
                  </a:moveTo>
                  <a:lnTo>
                    <a:pt x="101" y="101"/>
                  </a:lnTo>
                  <a:lnTo>
                    <a:pt x="101" y="9"/>
                  </a:lnTo>
                  <a:lnTo>
                    <a:pt x="9" y="9"/>
                  </a:lnTo>
                  <a:lnTo>
                    <a:pt x="9" y="1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750" tIns="34375" rIns="68750" bIns="34375" numCol="1" anchor="t" anchorCtr="0" compatLnSpc="1">
              <a:prstTxWarp prst="textNoShape">
                <a:avLst/>
              </a:prstTxWarp>
            </a:bodyPr>
            <a:lstStyle/>
            <a:p>
              <a:endParaRPr lang="en-US" sz="1353" dirty="0">
                <a:solidFill>
                  <a:prstClr val="black"/>
                </a:solidFill>
              </a:endParaRPr>
            </a:p>
          </p:txBody>
        </p:sp>
        <p:sp>
          <p:nvSpPr>
            <p:cNvPr id="35" name="Freeform 60"/>
            <p:cNvSpPr>
              <a:spLocks noEditPoints="1"/>
            </p:cNvSpPr>
            <p:nvPr/>
          </p:nvSpPr>
          <p:spPr bwMode="auto">
            <a:xfrm>
              <a:off x="798513" y="2573338"/>
              <a:ext cx="84138" cy="123825"/>
            </a:xfrm>
            <a:custGeom>
              <a:avLst/>
              <a:gdLst>
                <a:gd name="T0" fmla="*/ 11 w 18"/>
                <a:gd name="T1" fmla="*/ 19 h 26"/>
                <a:gd name="T2" fmla="*/ 7 w 18"/>
                <a:gd name="T3" fmla="*/ 19 h 26"/>
                <a:gd name="T4" fmla="*/ 6 w 18"/>
                <a:gd name="T5" fmla="*/ 18 h 26"/>
                <a:gd name="T6" fmla="*/ 7 w 18"/>
                <a:gd name="T7" fmla="*/ 15 h 26"/>
                <a:gd name="T8" fmla="*/ 10 w 18"/>
                <a:gd name="T9" fmla="*/ 12 h 26"/>
                <a:gd name="T10" fmla="*/ 13 w 18"/>
                <a:gd name="T11" fmla="*/ 9 h 26"/>
                <a:gd name="T12" fmla="*/ 13 w 18"/>
                <a:gd name="T13" fmla="*/ 8 h 26"/>
                <a:gd name="T14" fmla="*/ 12 w 18"/>
                <a:gd name="T15" fmla="*/ 5 h 26"/>
                <a:gd name="T16" fmla="*/ 9 w 18"/>
                <a:gd name="T17" fmla="*/ 4 h 26"/>
                <a:gd name="T18" fmla="*/ 6 w 18"/>
                <a:gd name="T19" fmla="*/ 5 h 26"/>
                <a:gd name="T20" fmla="*/ 4 w 18"/>
                <a:gd name="T21" fmla="*/ 8 h 26"/>
                <a:gd name="T22" fmla="*/ 0 w 18"/>
                <a:gd name="T23" fmla="*/ 8 h 26"/>
                <a:gd name="T24" fmla="*/ 2 w 18"/>
                <a:gd name="T25" fmla="*/ 3 h 26"/>
                <a:gd name="T26" fmla="*/ 9 w 18"/>
                <a:gd name="T27" fmla="*/ 0 h 26"/>
                <a:gd name="T28" fmla="*/ 15 w 18"/>
                <a:gd name="T29" fmla="*/ 3 h 26"/>
                <a:gd name="T30" fmla="*/ 18 w 18"/>
                <a:gd name="T31" fmla="*/ 8 h 26"/>
                <a:gd name="T32" fmla="*/ 17 w 18"/>
                <a:gd name="T33" fmla="*/ 11 h 26"/>
                <a:gd name="T34" fmla="*/ 13 w 18"/>
                <a:gd name="T35" fmla="*/ 15 h 26"/>
                <a:gd name="T36" fmla="*/ 11 w 18"/>
                <a:gd name="T37" fmla="*/ 17 h 26"/>
                <a:gd name="T38" fmla="*/ 11 w 18"/>
                <a:gd name="T39" fmla="*/ 19 h 26"/>
                <a:gd name="T40" fmla="*/ 7 w 18"/>
                <a:gd name="T41" fmla="*/ 26 h 26"/>
                <a:gd name="T42" fmla="*/ 7 w 18"/>
                <a:gd name="T43" fmla="*/ 21 h 26"/>
                <a:gd name="T44" fmla="*/ 11 w 18"/>
                <a:gd name="T45" fmla="*/ 21 h 26"/>
                <a:gd name="T46" fmla="*/ 11 w 18"/>
                <a:gd name="T47" fmla="*/ 26 h 26"/>
                <a:gd name="T48" fmla="*/ 7 w 18"/>
                <a:gd name="T49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8" h="26">
                  <a:moveTo>
                    <a:pt x="11" y="19"/>
                  </a:moveTo>
                  <a:cubicBezTo>
                    <a:pt x="7" y="19"/>
                    <a:pt x="7" y="19"/>
                    <a:pt x="7" y="19"/>
                  </a:cubicBezTo>
                  <a:cubicBezTo>
                    <a:pt x="6" y="19"/>
                    <a:pt x="6" y="18"/>
                    <a:pt x="6" y="18"/>
                  </a:cubicBezTo>
                  <a:cubicBezTo>
                    <a:pt x="6" y="17"/>
                    <a:pt x="7" y="16"/>
                    <a:pt x="7" y="15"/>
                  </a:cubicBezTo>
                  <a:cubicBezTo>
                    <a:pt x="8" y="14"/>
                    <a:pt x="9" y="13"/>
                    <a:pt x="10" y="12"/>
                  </a:cubicBezTo>
                  <a:cubicBezTo>
                    <a:pt x="11" y="11"/>
                    <a:pt x="12" y="10"/>
                    <a:pt x="13" y="9"/>
                  </a:cubicBezTo>
                  <a:cubicBezTo>
                    <a:pt x="13" y="9"/>
                    <a:pt x="13" y="8"/>
                    <a:pt x="13" y="8"/>
                  </a:cubicBezTo>
                  <a:cubicBezTo>
                    <a:pt x="13" y="7"/>
                    <a:pt x="13" y="6"/>
                    <a:pt x="12" y="5"/>
                  </a:cubicBezTo>
                  <a:cubicBezTo>
                    <a:pt x="11" y="4"/>
                    <a:pt x="10" y="4"/>
                    <a:pt x="9" y="4"/>
                  </a:cubicBezTo>
                  <a:cubicBezTo>
                    <a:pt x="8" y="4"/>
                    <a:pt x="7" y="4"/>
                    <a:pt x="6" y="5"/>
                  </a:cubicBezTo>
                  <a:cubicBezTo>
                    <a:pt x="5" y="6"/>
                    <a:pt x="5" y="7"/>
                    <a:pt x="4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6"/>
                    <a:pt x="1" y="4"/>
                    <a:pt x="2" y="3"/>
                  </a:cubicBezTo>
                  <a:cubicBezTo>
                    <a:pt x="4" y="1"/>
                    <a:pt x="6" y="0"/>
                    <a:pt x="9" y="0"/>
                  </a:cubicBezTo>
                  <a:cubicBezTo>
                    <a:pt x="12" y="0"/>
                    <a:pt x="14" y="1"/>
                    <a:pt x="15" y="3"/>
                  </a:cubicBezTo>
                  <a:cubicBezTo>
                    <a:pt x="17" y="4"/>
                    <a:pt x="18" y="6"/>
                    <a:pt x="18" y="8"/>
                  </a:cubicBezTo>
                  <a:cubicBezTo>
                    <a:pt x="18" y="9"/>
                    <a:pt x="18" y="10"/>
                    <a:pt x="17" y="11"/>
                  </a:cubicBezTo>
                  <a:cubicBezTo>
                    <a:pt x="16" y="12"/>
                    <a:pt x="15" y="13"/>
                    <a:pt x="13" y="15"/>
                  </a:cubicBezTo>
                  <a:cubicBezTo>
                    <a:pt x="12" y="15"/>
                    <a:pt x="11" y="16"/>
                    <a:pt x="11" y="17"/>
                  </a:cubicBezTo>
                  <a:cubicBezTo>
                    <a:pt x="11" y="17"/>
                    <a:pt x="11" y="18"/>
                    <a:pt x="11" y="19"/>
                  </a:cubicBezTo>
                  <a:close/>
                  <a:moveTo>
                    <a:pt x="7" y="26"/>
                  </a:moveTo>
                  <a:cubicBezTo>
                    <a:pt x="7" y="21"/>
                    <a:pt x="7" y="21"/>
                    <a:pt x="7" y="21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1" y="26"/>
                    <a:pt x="11" y="26"/>
                    <a:pt x="11" y="26"/>
                  </a:cubicBezTo>
                  <a:lnTo>
                    <a:pt x="7" y="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750" tIns="34375" rIns="68750" bIns="34375" numCol="1" anchor="t" anchorCtr="0" compatLnSpc="1">
              <a:prstTxWarp prst="textNoShape">
                <a:avLst/>
              </a:prstTxWarp>
            </a:bodyPr>
            <a:lstStyle/>
            <a:p>
              <a:endParaRPr lang="en-US" sz="1353" dirty="0">
                <a:solidFill>
                  <a:prstClr val="black"/>
                </a:solidFill>
              </a:endParaRPr>
            </a:p>
          </p:txBody>
        </p:sp>
        <p:sp>
          <p:nvSpPr>
            <p:cNvPr id="36" name="Rectangle 61"/>
            <p:cNvSpPr>
              <a:spLocks noChangeArrowheads="1"/>
            </p:cNvSpPr>
            <p:nvPr/>
          </p:nvSpPr>
          <p:spPr bwMode="auto">
            <a:xfrm>
              <a:off x="968375" y="2781300"/>
              <a:ext cx="292100" cy="285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750" tIns="34375" rIns="68750" bIns="34375" numCol="1" anchor="t" anchorCtr="0" compatLnSpc="1">
              <a:prstTxWarp prst="textNoShape">
                <a:avLst/>
              </a:prstTxWarp>
            </a:bodyPr>
            <a:lstStyle/>
            <a:p>
              <a:endParaRPr lang="en-US" sz="1353" dirty="0">
                <a:solidFill>
                  <a:prstClr val="black"/>
                </a:solidFill>
              </a:endParaRPr>
            </a:p>
          </p:txBody>
        </p:sp>
        <p:sp>
          <p:nvSpPr>
            <p:cNvPr id="37" name="Rectangle 62"/>
            <p:cNvSpPr>
              <a:spLocks noChangeArrowheads="1"/>
            </p:cNvSpPr>
            <p:nvPr/>
          </p:nvSpPr>
          <p:spPr bwMode="auto">
            <a:xfrm>
              <a:off x="968375" y="2828925"/>
              <a:ext cx="292100" cy="238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750" tIns="34375" rIns="68750" bIns="34375" numCol="1" anchor="t" anchorCtr="0" compatLnSpc="1">
              <a:prstTxWarp prst="textNoShape">
                <a:avLst/>
              </a:prstTxWarp>
            </a:bodyPr>
            <a:lstStyle/>
            <a:p>
              <a:endParaRPr lang="en-US" sz="1353" dirty="0">
                <a:solidFill>
                  <a:prstClr val="black"/>
                </a:solidFill>
              </a:endParaRPr>
            </a:p>
          </p:txBody>
        </p:sp>
        <p:sp>
          <p:nvSpPr>
            <p:cNvPr id="38" name="Rectangle 63"/>
            <p:cNvSpPr>
              <a:spLocks noChangeArrowheads="1"/>
            </p:cNvSpPr>
            <p:nvPr/>
          </p:nvSpPr>
          <p:spPr bwMode="auto">
            <a:xfrm>
              <a:off x="968375" y="2874963"/>
              <a:ext cx="292100" cy="238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750" tIns="34375" rIns="68750" bIns="34375" numCol="1" anchor="t" anchorCtr="0" compatLnSpc="1">
              <a:prstTxWarp prst="textNoShape">
                <a:avLst/>
              </a:prstTxWarp>
            </a:bodyPr>
            <a:lstStyle/>
            <a:p>
              <a:endParaRPr lang="en-US" sz="1353" dirty="0">
                <a:solidFill>
                  <a:prstClr val="black"/>
                </a:solidFill>
              </a:endParaRPr>
            </a:p>
          </p:txBody>
        </p:sp>
        <p:sp>
          <p:nvSpPr>
            <p:cNvPr id="39" name="Freeform 64"/>
            <p:cNvSpPr>
              <a:spLocks noEditPoints="1"/>
            </p:cNvSpPr>
            <p:nvPr/>
          </p:nvSpPr>
          <p:spPr bwMode="auto">
            <a:xfrm>
              <a:off x="750888" y="2752725"/>
              <a:ext cx="174625" cy="174625"/>
            </a:xfrm>
            <a:custGeom>
              <a:avLst/>
              <a:gdLst>
                <a:gd name="T0" fmla="*/ 110 w 110"/>
                <a:gd name="T1" fmla="*/ 110 h 110"/>
                <a:gd name="T2" fmla="*/ 0 w 110"/>
                <a:gd name="T3" fmla="*/ 110 h 110"/>
                <a:gd name="T4" fmla="*/ 0 w 110"/>
                <a:gd name="T5" fmla="*/ 0 h 110"/>
                <a:gd name="T6" fmla="*/ 110 w 110"/>
                <a:gd name="T7" fmla="*/ 0 h 110"/>
                <a:gd name="T8" fmla="*/ 110 w 110"/>
                <a:gd name="T9" fmla="*/ 110 h 110"/>
                <a:gd name="T10" fmla="*/ 9 w 110"/>
                <a:gd name="T11" fmla="*/ 101 h 110"/>
                <a:gd name="T12" fmla="*/ 101 w 110"/>
                <a:gd name="T13" fmla="*/ 101 h 110"/>
                <a:gd name="T14" fmla="*/ 101 w 110"/>
                <a:gd name="T15" fmla="*/ 9 h 110"/>
                <a:gd name="T16" fmla="*/ 9 w 110"/>
                <a:gd name="T17" fmla="*/ 9 h 110"/>
                <a:gd name="T18" fmla="*/ 9 w 110"/>
                <a:gd name="T19" fmla="*/ 101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0" h="110">
                  <a:moveTo>
                    <a:pt x="110" y="110"/>
                  </a:moveTo>
                  <a:lnTo>
                    <a:pt x="0" y="110"/>
                  </a:lnTo>
                  <a:lnTo>
                    <a:pt x="0" y="0"/>
                  </a:lnTo>
                  <a:lnTo>
                    <a:pt x="110" y="0"/>
                  </a:lnTo>
                  <a:lnTo>
                    <a:pt x="110" y="110"/>
                  </a:lnTo>
                  <a:close/>
                  <a:moveTo>
                    <a:pt x="9" y="101"/>
                  </a:moveTo>
                  <a:lnTo>
                    <a:pt x="101" y="101"/>
                  </a:lnTo>
                  <a:lnTo>
                    <a:pt x="101" y="9"/>
                  </a:lnTo>
                  <a:lnTo>
                    <a:pt x="9" y="9"/>
                  </a:lnTo>
                  <a:lnTo>
                    <a:pt x="9" y="1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750" tIns="34375" rIns="68750" bIns="34375" numCol="1" anchor="t" anchorCtr="0" compatLnSpc="1">
              <a:prstTxWarp prst="textNoShape">
                <a:avLst/>
              </a:prstTxWarp>
            </a:bodyPr>
            <a:lstStyle/>
            <a:p>
              <a:endParaRPr lang="en-US" sz="1353" dirty="0">
                <a:solidFill>
                  <a:prstClr val="black"/>
                </a:solidFill>
              </a:endParaRPr>
            </a:p>
          </p:txBody>
        </p:sp>
        <p:sp>
          <p:nvSpPr>
            <p:cNvPr id="40" name="Freeform 65"/>
            <p:cNvSpPr>
              <a:spLocks noEditPoints="1"/>
            </p:cNvSpPr>
            <p:nvPr/>
          </p:nvSpPr>
          <p:spPr bwMode="auto">
            <a:xfrm>
              <a:off x="798513" y="2781300"/>
              <a:ext cx="84138" cy="117475"/>
            </a:xfrm>
            <a:custGeom>
              <a:avLst/>
              <a:gdLst>
                <a:gd name="T0" fmla="*/ 11 w 18"/>
                <a:gd name="T1" fmla="*/ 19 h 25"/>
                <a:gd name="T2" fmla="*/ 7 w 18"/>
                <a:gd name="T3" fmla="*/ 19 h 25"/>
                <a:gd name="T4" fmla="*/ 6 w 18"/>
                <a:gd name="T5" fmla="*/ 18 h 25"/>
                <a:gd name="T6" fmla="*/ 7 w 18"/>
                <a:gd name="T7" fmla="*/ 14 h 25"/>
                <a:gd name="T8" fmla="*/ 10 w 18"/>
                <a:gd name="T9" fmla="*/ 11 h 25"/>
                <a:gd name="T10" fmla="*/ 13 w 18"/>
                <a:gd name="T11" fmla="*/ 9 h 25"/>
                <a:gd name="T12" fmla="*/ 13 w 18"/>
                <a:gd name="T13" fmla="*/ 7 h 25"/>
                <a:gd name="T14" fmla="*/ 12 w 18"/>
                <a:gd name="T15" fmla="*/ 5 h 25"/>
                <a:gd name="T16" fmla="*/ 9 w 18"/>
                <a:gd name="T17" fmla="*/ 4 h 25"/>
                <a:gd name="T18" fmla="*/ 6 w 18"/>
                <a:gd name="T19" fmla="*/ 5 h 25"/>
                <a:gd name="T20" fmla="*/ 4 w 18"/>
                <a:gd name="T21" fmla="*/ 8 h 25"/>
                <a:gd name="T22" fmla="*/ 0 w 18"/>
                <a:gd name="T23" fmla="*/ 7 h 25"/>
                <a:gd name="T24" fmla="*/ 2 w 18"/>
                <a:gd name="T25" fmla="*/ 2 h 25"/>
                <a:gd name="T26" fmla="*/ 9 w 18"/>
                <a:gd name="T27" fmla="*/ 0 h 25"/>
                <a:gd name="T28" fmla="*/ 15 w 18"/>
                <a:gd name="T29" fmla="*/ 2 h 25"/>
                <a:gd name="T30" fmla="*/ 18 w 18"/>
                <a:gd name="T31" fmla="*/ 7 h 25"/>
                <a:gd name="T32" fmla="*/ 17 w 18"/>
                <a:gd name="T33" fmla="*/ 10 h 25"/>
                <a:gd name="T34" fmla="*/ 13 w 18"/>
                <a:gd name="T35" fmla="*/ 14 h 25"/>
                <a:gd name="T36" fmla="*/ 11 w 18"/>
                <a:gd name="T37" fmla="*/ 16 h 25"/>
                <a:gd name="T38" fmla="*/ 11 w 18"/>
                <a:gd name="T39" fmla="*/ 19 h 25"/>
                <a:gd name="T40" fmla="*/ 7 w 18"/>
                <a:gd name="T41" fmla="*/ 25 h 25"/>
                <a:gd name="T42" fmla="*/ 7 w 18"/>
                <a:gd name="T43" fmla="*/ 21 h 25"/>
                <a:gd name="T44" fmla="*/ 11 w 18"/>
                <a:gd name="T45" fmla="*/ 21 h 25"/>
                <a:gd name="T46" fmla="*/ 11 w 18"/>
                <a:gd name="T47" fmla="*/ 25 h 25"/>
                <a:gd name="T48" fmla="*/ 7 w 18"/>
                <a:gd name="T49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8" h="25">
                  <a:moveTo>
                    <a:pt x="11" y="19"/>
                  </a:moveTo>
                  <a:cubicBezTo>
                    <a:pt x="7" y="19"/>
                    <a:pt x="7" y="19"/>
                    <a:pt x="7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6"/>
                    <a:pt x="7" y="15"/>
                    <a:pt x="7" y="14"/>
                  </a:cubicBezTo>
                  <a:cubicBezTo>
                    <a:pt x="8" y="13"/>
                    <a:pt x="9" y="12"/>
                    <a:pt x="10" y="11"/>
                  </a:cubicBezTo>
                  <a:cubicBezTo>
                    <a:pt x="11" y="10"/>
                    <a:pt x="12" y="9"/>
                    <a:pt x="13" y="9"/>
                  </a:cubicBezTo>
                  <a:cubicBezTo>
                    <a:pt x="13" y="8"/>
                    <a:pt x="13" y="8"/>
                    <a:pt x="13" y="7"/>
                  </a:cubicBezTo>
                  <a:cubicBezTo>
                    <a:pt x="13" y="6"/>
                    <a:pt x="13" y="5"/>
                    <a:pt x="12" y="5"/>
                  </a:cubicBezTo>
                  <a:cubicBezTo>
                    <a:pt x="11" y="4"/>
                    <a:pt x="10" y="4"/>
                    <a:pt x="9" y="4"/>
                  </a:cubicBezTo>
                  <a:cubicBezTo>
                    <a:pt x="8" y="4"/>
                    <a:pt x="7" y="4"/>
                    <a:pt x="6" y="5"/>
                  </a:cubicBezTo>
                  <a:cubicBezTo>
                    <a:pt x="5" y="5"/>
                    <a:pt x="5" y="6"/>
                    <a:pt x="4" y="8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5"/>
                    <a:pt x="1" y="3"/>
                    <a:pt x="2" y="2"/>
                  </a:cubicBezTo>
                  <a:cubicBezTo>
                    <a:pt x="4" y="1"/>
                    <a:pt x="6" y="0"/>
                    <a:pt x="9" y="0"/>
                  </a:cubicBezTo>
                  <a:cubicBezTo>
                    <a:pt x="12" y="0"/>
                    <a:pt x="14" y="1"/>
                    <a:pt x="15" y="2"/>
                  </a:cubicBezTo>
                  <a:cubicBezTo>
                    <a:pt x="17" y="3"/>
                    <a:pt x="18" y="5"/>
                    <a:pt x="18" y="7"/>
                  </a:cubicBezTo>
                  <a:cubicBezTo>
                    <a:pt x="18" y="8"/>
                    <a:pt x="18" y="9"/>
                    <a:pt x="17" y="10"/>
                  </a:cubicBezTo>
                  <a:cubicBezTo>
                    <a:pt x="16" y="11"/>
                    <a:pt x="15" y="12"/>
                    <a:pt x="13" y="14"/>
                  </a:cubicBezTo>
                  <a:cubicBezTo>
                    <a:pt x="12" y="15"/>
                    <a:pt x="11" y="16"/>
                    <a:pt x="11" y="16"/>
                  </a:cubicBezTo>
                  <a:cubicBezTo>
                    <a:pt x="11" y="17"/>
                    <a:pt x="11" y="18"/>
                    <a:pt x="11" y="19"/>
                  </a:cubicBezTo>
                  <a:close/>
                  <a:moveTo>
                    <a:pt x="7" y="25"/>
                  </a:moveTo>
                  <a:cubicBezTo>
                    <a:pt x="7" y="21"/>
                    <a:pt x="7" y="21"/>
                    <a:pt x="7" y="21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1" y="25"/>
                    <a:pt x="11" y="25"/>
                    <a:pt x="11" y="25"/>
                  </a:cubicBezTo>
                  <a:lnTo>
                    <a:pt x="7" y="2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750" tIns="34375" rIns="68750" bIns="34375" numCol="1" anchor="t" anchorCtr="0" compatLnSpc="1">
              <a:prstTxWarp prst="textNoShape">
                <a:avLst/>
              </a:prstTxWarp>
            </a:bodyPr>
            <a:lstStyle/>
            <a:p>
              <a:endParaRPr lang="en-US" sz="1353" dirty="0">
                <a:solidFill>
                  <a:prstClr val="black"/>
                </a:solidFill>
              </a:endParaRPr>
            </a:p>
          </p:txBody>
        </p:sp>
      </p:grpSp>
      <p:sp>
        <p:nvSpPr>
          <p:cNvPr id="41" name="Rectangle 40"/>
          <p:cNvSpPr/>
          <p:nvPr/>
        </p:nvSpPr>
        <p:spPr bwMode="gray">
          <a:xfrm>
            <a:off x="1060317" y="4922515"/>
            <a:ext cx="243950" cy="639008"/>
          </a:xfrm>
          <a:prstGeom prst="rect">
            <a:avLst/>
          </a:prstGeom>
          <a:solidFill>
            <a:schemeClr val="bg1"/>
          </a:solidFill>
          <a:ln w="19050" algn="ctr">
            <a:noFill/>
            <a:miter lim="800000"/>
            <a:headEnd/>
            <a:tailEnd/>
          </a:ln>
        </p:spPr>
        <p:txBody>
          <a:bodyPr wrap="square" lIns="88900" tIns="88900" rIns="88900" bIns="88900" rtlCol="0" anchor="ctr"/>
          <a:lstStyle/>
          <a:p>
            <a:pPr algn="ctr">
              <a:lnSpc>
                <a:spcPct val="106000"/>
              </a:lnSpc>
              <a:buFont typeface="Wingdings 2" pitchFamily="18" charset="2"/>
              <a:buNone/>
            </a:pPr>
            <a:endParaRPr lang="en-US" sz="1600" b="1" dirty="0" smtClean="0">
              <a:solidFill>
                <a:prstClr val="white"/>
              </a:solidFill>
            </a:endParaRPr>
          </a:p>
        </p:txBody>
      </p:sp>
      <p:sp>
        <p:nvSpPr>
          <p:cNvPr id="42" name="Right Arrow 41"/>
          <p:cNvSpPr/>
          <p:nvPr/>
        </p:nvSpPr>
        <p:spPr bwMode="gray">
          <a:xfrm>
            <a:off x="2614876" y="5961830"/>
            <a:ext cx="8107471" cy="230143"/>
          </a:xfrm>
          <a:prstGeom prst="rightArrow">
            <a:avLst/>
          </a:prstGeom>
          <a:solidFill>
            <a:srgbClr val="97D700"/>
          </a:solidFill>
          <a:ln w="19050" algn="ctr">
            <a:noFill/>
            <a:miter lim="800000"/>
            <a:headEnd/>
            <a:tailEnd/>
          </a:ln>
        </p:spPr>
        <p:txBody>
          <a:bodyPr wrap="square" lIns="88900" tIns="88900" rIns="88900" bIns="88900" rtlCol="0" anchor="ctr"/>
          <a:lstStyle/>
          <a:p>
            <a:pPr algn="ctr">
              <a:lnSpc>
                <a:spcPct val="106000"/>
              </a:lnSpc>
              <a:buFont typeface="Wingdings 2" pitchFamily="18" charset="2"/>
              <a:buNone/>
            </a:pPr>
            <a:endParaRPr lang="en-US" sz="1600" b="1" dirty="0" smtClean="0">
              <a:solidFill>
                <a:schemeClr val="bg1"/>
              </a:solidFill>
            </a:endParaRPr>
          </a:p>
        </p:txBody>
      </p:sp>
      <p:cxnSp>
        <p:nvCxnSpPr>
          <p:cNvPr id="43" name="Straight Connector 42"/>
          <p:cNvCxnSpPr/>
          <p:nvPr/>
        </p:nvCxnSpPr>
        <p:spPr>
          <a:xfrm flipV="1">
            <a:off x="9639231" y="1608106"/>
            <a:ext cx="0" cy="400372"/>
          </a:xfrm>
          <a:prstGeom prst="line">
            <a:avLst/>
          </a:prstGeom>
          <a:ln>
            <a:solidFill>
              <a:srgbClr val="006C7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9639231" y="1608106"/>
            <a:ext cx="1050665" cy="0"/>
          </a:xfrm>
          <a:prstGeom prst="line">
            <a:avLst/>
          </a:prstGeom>
          <a:ln>
            <a:solidFill>
              <a:srgbClr val="006C7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ctangle 9"/>
          <p:cNvSpPr>
            <a:spLocks noChangeArrowheads="1"/>
          </p:cNvSpPr>
          <p:nvPr/>
        </p:nvSpPr>
        <p:spPr bwMode="auto">
          <a:xfrm>
            <a:off x="9606779" y="1674619"/>
            <a:ext cx="1115568" cy="35086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 defTabSz="762000">
              <a:lnSpc>
                <a:spcPct val="95000"/>
              </a:lnSpc>
            </a:pPr>
            <a:r>
              <a:rPr lang="en-US" sz="1200" b="1" dirty="0" smtClean="0">
                <a:solidFill>
                  <a:prstClr val="black"/>
                </a:solidFill>
                <a:ea typeface="ＭＳ Ｐゴシック" charset="-128"/>
              </a:rPr>
              <a:t>Data to </a:t>
            </a:r>
          </a:p>
          <a:p>
            <a:pPr algn="ctr" defTabSz="762000">
              <a:lnSpc>
                <a:spcPct val="95000"/>
              </a:lnSpc>
            </a:pPr>
            <a:r>
              <a:rPr lang="en-US" sz="1200" b="1" dirty="0" smtClean="0">
                <a:solidFill>
                  <a:prstClr val="black"/>
                </a:solidFill>
                <a:ea typeface="ＭＳ Ｐゴシック" charset="-128"/>
              </a:rPr>
              <a:t>Action</a:t>
            </a:r>
            <a:endParaRPr lang="en-US" sz="1200" b="1" dirty="0">
              <a:solidFill>
                <a:prstClr val="black"/>
              </a:solidFill>
              <a:ea typeface="ＭＳ Ｐゴシック" charset="-128"/>
            </a:endParaRPr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21663" y="806987"/>
            <a:ext cx="685800" cy="685800"/>
          </a:xfrm>
          <a:prstGeom prst="rect">
            <a:avLst/>
          </a:prstGeom>
          <a:solidFill>
            <a:srgbClr val="006C76"/>
          </a:solidFill>
        </p:spPr>
      </p:pic>
      <p:sp>
        <p:nvSpPr>
          <p:cNvPr id="47" name="TextBox 46"/>
          <p:cNvSpPr txBox="1"/>
          <p:nvPr/>
        </p:nvSpPr>
        <p:spPr>
          <a:xfrm>
            <a:off x="1270933" y="5638239"/>
            <a:ext cx="1272306" cy="53822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06000"/>
              </a:lnSpc>
            </a:pPr>
            <a:r>
              <a:rPr lang="en-US" sz="1100" dirty="0">
                <a:solidFill>
                  <a:prstClr val="black"/>
                </a:solidFill>
              </a:rPr>
              <a:t>Understand acceptability of proposed processes</a:t>
            </a:r>
            <a:endParaRPr lang="en-US" sz="1100" i="1" dirty="0">
              <a:solidFill>
                <a:prstClr val="black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2543239" y="5138398"/>
            <a:ext cx="1115568" cy="7176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06000"/>
              </a:lnSpc>
            </a:pPr>
            <a:r>
              <a:rPr lang="en-US" sz="1100" dirty="0">
                <a:solidFill>
                  <a:prstClr val="black"/>
                </a:solidFill>
              </a:rPr>
              <a:t>Identify deaths for MITS and collection of additional data</a:t>
            </a:r>
            <a:endParaRPr lang="en-US" sz="1100" i="1" dirty="0">
              <a:solidFill>
                <a:prstClr val="black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3739427" y="4465676"/>
            <a:ext cx="1115568" cy="10764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06000"/>
              </a:lnSpc>
            </a:pPr>
            <a:r>
              <a:rPr lang="en-US" sz="1100" dirty="0">
                <a:solidFill>
                  <a:prstClr val="black"/>
                </a:solidFill>
              </a:rPr>
              <a:t>Collect </a:t>
            </a:r>
            <a:r>
              <a:rPr lang="en-US" sz="1100" dirty="0" smtClean="0">
                <a:solidFill>
                  <a:prstClr val="black"/>
                </a:solidFill>
              </a:rPr>
              <a:t>tissue (through MITS) </a:t>
            </a:r>
            <a:r>
              <a:rPr lang="en-US" sz="1100" dirty="0">
                <a:solidFill>
                  <a:prstClr val="black"/>
                </a:solidFill>
              </a:rPr>
              <a:t>and non-tissue specimens for further laboratory analysis </a:t>
            </a:r>
            <a:endParaRPr lang="en-US" sz="1100" i="1" dirty="0">
              <a:solidFill>
                <a:prstClr val="black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4891809" y="3994384"/>
            <a:ext cx="1115568" cy="10764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06000"/>
              </a:lnSpc>
            </a:pPr>
            <a:r>
              <a:rPr lang="en-US" sz="1100" dirty="0">
                <a:solidFill>
                  <a:prstClr val="black"/>
                </a:solidFill>
              </a:rPr>
              <a:t>Gather other information around terminal state to improve context for DeCoDe panel</a:t>
            </a:r>
            <a:endParaRPr lang="en-US" sz="1100" i="1" dirty="0">
              <a:solidFill>
                <a:prstClr val="black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6125585" y="3637662"/>
            <a:ext cx="1115568" cy="8970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06000"/>
              </a:lnSpc>
            </a:pPr>
            <a:r>
              <a:rPr lang="en-US" sz="1100" dirty="0">
                <a:solidFill>
                  <a:prstClr val="black"/>
                </a:solidFill>
              </a:rPr>
              <a:t>Identify pathogens in specimens that may have caused death</a:t>
            </a:r>
            <a:endParaRPr lang="en-US" sz="1100" i="1" dirty="0">
              <a:solidFill>
                <a:prstClr val="black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7326102" y="3320268"/>
            <a:ext cx="1115568" cy="11849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spcBef>
                <a:spcPts val="600"/>
              </a:spcBef>
              <a:buSzPct val="100000"/>
            </a:pPr>
            <a:r>
              <a:rPr lang="en-US" sz="1100" dirty="0">
                <a:solidFill>
                  <a:prstClr val="black"/>
                </a:solidFill>
              </a:rPr>
              <a:t>Analyze tissues to understand pathogens associated with cellular changes; compare central and site findings 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8523663" y="2480387"/>
            <a:ext cx="1115568" cy="7176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06000"/>
              </a:lnSpc>
            </a:pPr>
            <a:r>
              <a:rPr lang="en-US" sz="1100" dirty="0">
                <a:solidFill>
                  <a:prstClr val="black"/>
                </a:solidFill>
              </a:rPr>
              <a:t>Review all findings and assign cause of death</a:t>
            </a:r>
            <a:endParaRPr lang="en-US" sz="1100" i="1" dirty="0">
              <a:solidFill>
                <a:prstClr val="black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9696836" y="2072521"/>
            <a:ext cx="1115568" cy="8970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06000"/>
              </a:lnSpc>
            </a:pPr>
            <a:r>
              <a:rPr lang="en-US" sz="1100" dirty="0" smtClean="0">
                <a:solidFill>
                  <a:prstClr val="black"/>
                </a:solidFill>
              </a:rPr>
              <a:t>Help inform a range of policies and public health actions to reduce child mortality</a:t>
            </a:r>
            <a:endParaRPr lang="en-US" sz="1100" i="1" dirty="0">
              <a:solidFill>
                <a:prstClr val="black"/>
              </a:solidFill>
            </a:endParaRPr>
          </a:p>
        </p:txBody>
      </p:sp>
      <p:sp>
        <p:nvSpPr>
          <p:cNvPr id="55" name="Rectangle 54"/>
          <p:cNvSpPr/>
          <p:nvPr/>
        </p:nvSpPr>
        <p:spPr bwMode="gray">
          <a:xfrm>
            <a:off x="9505182" y="710539"/>
            <a:ext cx="1359274" cy="2565514"/>
          </a:xfrm>
          <a:prstGeom prst="rect">
            <a:avLst/>
          </a:prstGeom>
          <a:noFill/>
          <a:ln w="44450" algn="ctr">
            <a:solidFill>
              <a:srgbClr val="FF0000"/>
            </a:solidFill>
            <a:prstDash val="sysDash"/>
            <a:miter lim="800000"/>
            <a:headEnd/>
            <a:tailEnd/>
          </a:ln>
        </p:spPr>
        <p:txBody>
          <a:bodyPr wrap="square" lIns="88900" tIns="88900" rIns="88900" bIns="88900" rtlCol="0" anchor="ctr"/>
          <a:lstStyle/>
          <a:p>
            <a:pPr algn="ctr">
              <a:lnSpc>
                <a:spcPct val="106000"/>
              </a:lnSpc>
              <a:buFont typeface="Wingdings 2" pitchFamily="18" charset="2"/>
              <a:buNone/>
            </a:pPr>
            <a:endParaRPr lang="en-US" sz="1600" b="1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285772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214018" y="2122443"/>
            <a:ext cx="2344058" cy="502305"/>
          </a:xfrm>
          <a:prstGeom prst="rect">
            <a:avLst/>
          </a:prstGeom>
          <a:solidFill>
            <a:srgbClr val="006666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450"/>
              </a:spcBef>
            </a:pPr>
            <a:r>
              <a:rPr lang="en-US" b="1" cap="all" dirty="0">
                <a:latin typeface="Arial"/>
                <a:cs typeface="Arial"/>
              </a:rPr>
              <a:t>HEALTH FACILITY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708352" y="2122442"/>
            <a:ext cx="2344058" cy="502305"/>
          </a:xfrm>
          <a:prstGeom prst="rect">
            <a:avLst/>
          </a:prstGeom>
          <a:solidFill>
            <a:srgbClr val="00999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450"/>
              </a:spcBef>
            </a:pPr>
            <a:r>
              <a:rPr lang="en-US" b="1" cap="all" dirty="0">
                <a:latin typeface="Arial"/>
                <a:cs typeface="Arial"/>
              </a:rPr>
              <a:t>COMMUNITY</a:t>
            </a:r>
            <a:endParaRPr lang="en-US" sz="1350" b="1" cap="all" dirty="0">
              <a:latin typeface="Arial"/>
              <a:cs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59034" y="3680985"/>
            <a:ext cx="4756576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000" b="1" dirty="0"/>
              <a:t>Evaluate eligibility: </a:t>
            </a:r>
            <a:r>
              <a:rPr lang="en-US" sz="2000" dirty="0"/>
              <a:t>A</a:t>
            </a:r>
            <a:r>
              <a:rPr lang="en-US" sz="2000" dirty="0" smtClean="0"/>
              <a:t>ny </a:t>
            </a:r>
            <a:r>
              <a:rPr lang="en-US" sz="2000" dirty="0"/>
              <a:t>stillbirth or child death &lt;60 </a:t>
            </a:r>
            <a:r>
              <a:rPr lang="en-US" sz="2000" dirty="0" smtClean="0"/>
              <a:t>months</a:t>
            </a:r>
            <a:r>
              <a:rPr lang="en-US" sz="2000" dirty="0"/>
              <a:t>, residence in CHAMPS catchment area during surveillance period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8082" y="2122442"/>
            <a:ext cx="3739189" cy="2503093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365759" y="295683"/>
            <a:ext cx="490965" cy="488604"/>
            <a:chOff x="7696200" y="706438"/>
            <a:chExt cx="990600" cy="985837"/>
          </a:xfrm>
          <a:solidFill>
            <a:srgbClr val="006666"/>
          </a:solidFill>
        </p:grpSpPr>
        <p:sp>
          <p:nvSpPr>
            <p:cNvPr id="13" name="Freeform 35"/>
            <p:cNvSpPr>
              <a:spLocks noEditPoints="1"/>
            </p:cNvSpPr>
            <p:nvPr/>
          </p:nvSpPr>
          <p:spPr bwMode="auto">
            <a:xfrm>
              <a:off x="7696200" y="706438"/>
              <a:ext cx="990600" cy="985837"/>
            </a:xfrm>
            <a:custGeom>
              <a:avLst/>
              <a:gdLst>
                <a:gd name="T0" fmla="*/ 126 w 352"/>
                <a:gd name="T1" fmla="*/ 0 h 350"/>
                <a:gd name="T2" fmla="*/ 77 w 352"/>
                <a:gd name="T3" fmla="*/ 175 h 350"/>
                <a:gd name="T4" fmla="*/ 225 w 352"/>
                <a:gd name="T5" fmla="*/ 350 h 350"/>
                <a:gd name="T6" fmla="*/ 352 w 352"/>
                <a:gd name="T7" fmla="*/ 131 h 350"/>
                <a:gd name="T8" fmla="*/ 186 w 352"/>
                <a:gd name="T9" fmla="*/ 83 h 350"/>
                <a:gd name="T10" fmla="*/ 189 w 352"/>
                <a:gd name="T11" fmla="*/ 103 h 350"/>
                <a:gd name="T12" fmla="*/ 185 w 352"/>
                <a:gd name="T13" fmla="*/ 130 h 350"/>
                <a:gd name="T14" fmla="*/ 168 w 352"/>
                <a:gd name="T15" fmla="*/ 146 h 350"/>
                <a:gd name="T16" fmla="*/ 166 w 352"/>
                <a:gd name="T17" fmla="*/ 120 h 350"/>
                <a:gd name="T18" fmla="*/ 169 w 352"/>
                <a:gd name="T19" fmla="*/ 91 h 350"/>
                <a:gd name="T20" fmla="*/ 163 w 352"/>
                <a:gd name="T21" fmla="*/ 80 h 350"/>
                <a:gd name="T22" fmla="*/ 174 w 352"/>
                <a:gd name="T23" fmla="*/ 316 h 350"/>
                <a:gd name="T24" fmla="*/ 199 w 352"/>
                <a:gd name="T25" fmla="*/ 316 h 350"/>
                <a:gd name="T26" fmla="*/ 163 w 352"/>
                <a:gd name="T27" fmla="*/ 301 h 350"/>
                <a:gd name="T28" fmla="*/ 161 w 352"/>
                <a:gd name="T29" fmla="*/ 277 h 350"/>
                <a:gd name="T30" fmla="*/ 170 w 352"/>
                <a:gd name="T31" fmla="*/ 271 h 350"/>
                <a:gd name="T32" fmla="*/ 167 w 352"/>
                <a:gd name="T33" fmla="*/ 284 h 350"/>
                <a:gd name="T34" fmla="*/ 179 w 352"/>
                <a:gd name="T35" fmla="*/ 300 h 350"/>
                <a:gd name="T36" fmla="*/ 171 w 352"/>
                <a:gd name="T37" fmla="*/ 250 h 350"/>
                <a:gd name="T38" fmla="*/ 179 w 352"/>
                <a:gd name="T39" fmla="*/ 298 h 350"/>
                <a:gd name="T40" fmla="*/ 196 w 352"/>
                <a:gd name="T41" fmla="*/ 272 h 350"/>
                <a:gd name="T42" fmla="*/ 182 w 352"/>
                <a:gd name="T43" fmla="*/ 278 h 350"/>
                <a:gd name="T44" fmla="*/ 188 w 352"/>
                <a:gd name="T45" fmla="*/ 264 h 350"/>
                <a:gd name="T46" fmla="*/ 186 w 352"/>
                <a:gd name="T47" fmla="*/ 251 h 350"/>
                <a:gd name="T48" fmla="*/ 154 w 352"/>
                <a:gd name="T49" fmla="*/ 244 h 350"/>
                <a:gd name="T50" fmla="*/ 140 w 352"/>
                <a:gd name="T51" fmla="*/ 222 h 350"/>
                <a:gd name="T52" fmla="*/ 152 w 352"/>
                <a:gd name="T53" fmla="*/ 205 h 350"/>
                <a:gd name="T54" fmla="*/ 166 w 352"/>
                <a:gd name="T55" fmla="*/ 199 h 350"/>
                <a:gd name="T56" fmla="*/ 160 w 352"/>
                <a:gd name="T57" fmla="*/ 218 h 350"/>
                <a:gd name="T58" fmla="*/ 159 w 352"/>
                <a:gd name="T59" fmla="*/ 219 h 350"/>
                <a:gd name="T60" fmla="*/ 160 w 352"/>
                <a:gd name="T61" fmla="*/ 231 h 350"/>
                <a:gd name="T62" fmla="*/ 192 w 352"/>
                <a:gd name="T63" fmla="*/ 240 h 350"/>
                <a:gd name="T64" fmla="*/ 195 w 352"/>
                <a:gd name="T65" fmla="*/ 242 h 350"/>
                <a:gd name="T66" fmla="*/ 185 w 352"/>
                <a:gd name="T67" fmla="*/ 172 h 350"/>
                <a:gd name="T68" fmla="*/ 169 w 352"/>
                <a:gd name="T69" fmla="*/ 207 h 350"/>
                <a:gd name="T70" fmla="*/ 222 w 352"/>
                <a:gd name="T71" fmla="*/ 191 h 350"/>
                <a:gd name="T72" fmla="*/ 203 w 352"/>
                <a:gd name="T73" fmla="*/ 208 h 350"/>
                <a:gd name="T74" fmla="*/ 186 w 352"/>
                <a:gd name="T75" fmla="*/ 194 h 350"/>
                <a:gd name="T76" fmla="*/ 199 w 352"/>
                <a:gd name="T77" fmla="*/ 190 h 350"/>
                <a:gd name="T78" fmla="*/ 200 w 352"/>
                <a:gd name="T79" fmla="*/ 173 h 350"/>
                <a:gd name="T80" fmla="*/ 197 w 352"/>
                <a:gd name="T81" fmla="*/ 172 h 350"/>
                <a:gd name="T82" fmla="*/ 179 w 352"/>
                <a:gd name="T83" fmla="*/ 169 h 350"/>
                <a:gd name="T84" fmla="*/ 116 w 352"/>
                <a:gd name="T85" fmla="*/ 153 h 350"/>
                <a:gd name="T86" fmla="*/ 122 w 352"/>
                <a:gd name="T87" fmla="*/ 108 h 350"/>
                <a:gd name="T88" fmla="*/ 159 w 352"/>
                <a:gd name="T89" fmla="*/ 115 h 350"/>
                <a:gd name="T90" fmla="*/ 157 w 352"/>
                <a:gd name="T91" fmla="*/ 135 h 350"/>
                <a:gd name="T92" fmla="*/ 140 w 352"/>
                <a:gd name="T93" fmla="*/ 130 h 350"/>
                <a:gd name="T94" fmla="*/ 134 w 352"/>
                <a:gd name="T95" fmla="*/ 128 h 350"/>
                <a:gd name="T96" fmla="*/ 144 w 352"/>
                <a:gd name="T97" fmla="*/ 144 h 350"/>
                <a:gd name="T98" fmla="*/ 203 w 352"/>
                <a:gd name="T99" fmla="*/ 153 h 350"/>
                <a:gd name="T100" fmla="*/ 207 w 352"/>
                <a:gd name="T101" fmla="*/ 155 h 3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352" h="350">
                  <a:moveTo>
                    <a:pt x="352" y="131"/>
                  </a:moveTo>
                  <a:cubicBezTo>
                    <a:pt x="302" y="45"/>
                    <a:pt x="302" y="45"/>
                    <a:pt x="302" y="45"/>
                  </a:cubicBezTo>
                  <a:cubicBezTo>
                    <a:pt x="225" y="89"/>
                    <a:pt x="225" y="89"/>
                    <a:pt x="225" y="89"/>
                  </a:cubicBezTo>
                  <a:cubicBezTo>
                    <a:pt x="225" y="0"/>
                    <a:pt x="225" y="0"/>
                    <a:pt x="225" y="0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6" y="89"/>
                    <a:pt x="126" y="89"/>
                    <a:pt x="126" y="89"/>
                  </a:cubicBezTo>
                  <a:cubicBezTo>
                    <a:pt x="49" y="45"/>
                    <a:pt x="49" y="45"/>
                    <a:pt x="49" y="45"/>
                  </a:cubicBezTo>
                  <a:cubicBezTo>
                    <a:pt x="0" y="131"/>
                    <a:pt x="0" y="131"/>
                    <a:pt x="0" y="131"/>
                  </a:cubicBezTo>
                  <a:cubicBezTo>
                    <a:pt x="77" y="175"/>
                    <a:pt x="77" y="175"/>
                    <a:pt x="77" y="175"/>
                  </a:cubicBezTo>
                  <a:cubicBezTo>
                    <a:pt x="0" y="220"/>
                    <a:pt x="0" y="220"/>
                    <a:pt x="0" y="220"/>
                  </a:cubicBezTo>
                  <a:cubicBezTo>
                    <a:pt x="49" y="305"/>
                    <a:pt x="49" y="305"/>
                    <a:pt x="49" y="305"/>
                  </a:cubicBezTo>
                  <a:cubicBezTo>
                    <a:pt x="126" y="261"/>
                    <a:pt x="126" y="261"/>
                    <a:pt x="126" y="261"/>
                  </a:cubicBezTo>
                  <a:cubicBezTo>
                    <a:pt x="126" y="350"/>
                    <a:pt x="126" y="350"/>
                    <a:pt x="126" y="350"/>
                  </a:cubicBezTo>
                  <a:cubicBezTo>
                    <a:pt x="225" y="350"/>
                    <a:pt x="225" y="350"/>
                    <a:pt x="225" y="350"/>
                  </a:cubicBezTo>
                  <a:cubicBezTo>
                    <a:pt x="225" y="261"/>
                    <a:pt x="225" y="261"/>
                    <a:pt x="225" y="261"/>
                  </a:cubicBezTo>
                  <a:cubicBezTo>
                    <a:pt x="302" y="305"/>
                    <a:pt x="302" y="305"/>
                    <a:pt x="302" y="305"/>
                  </a:cubicBezTo>
                  <a:cubicBezTo>
                    <a:pt x="352" y="220"/>
                    <a:pt x="352" y="220"/>
                    <a:pt x="352" y="220"/>
                  </a:cubicBezTo>
                  <a:cubicBezTo>
                    <a:pt x="275" y="175"/>
                    <a:pt x="275" y="175"/>
                    <a:pt x="275" y="175"/>
                  </a:cubicBezTo>
                  <a:lnTo>
                    <a:pt x="352" y="131"/>
                  </a:lnTo>
                  <a:close/>
                  <a:moveTo>
                    <a:pt x="176" y="41"/>
                  </a:moveTo>
                  <a:cubicBezTo>
                    <a:pt x="188" y="41"/>
                    <a:pt x="198" y="51"/>
                    <a:pt x="198" y="63"/>
                  </a:cubicBezTo>
                  <a:cubicBezTo>
                    <a:pt x="198" y="70"/>
                    <a:pt x="194" y="76"/>
                    <a:pt x="189" y="80"/>
                  </a:cubicBezTo>
                  <a:cubicBezTo>
                    <a:pt x="189" y="80"/>
                    <a:pt x="188" y="81"/>
                    <a:pt x="187" y="82"/>
                  </a:cubicBezTo>
                  <a:cubicBezTo>
                    <a:pt x="187" y="82"/>
                    <a:pt x="187" y="82"/>
                    <a:pt x="186" y="83"/>
                  </a:cubicBezTo>
                  <a:cubicBezTo>
                    <a:pt x="186" y="83"/>
                    <a:pt x="186" y="84"/>
                    <a:pt x="185" y="84"/>
                  </a:cubicBezTo>
                  <a:cubicBezTo>
                    <a:pt x="185" y="85"/>
                    <a:pt x="184" y="86"/>
                    <a:pt x="184" y="86"/>
                  </a:cubicBezTo>
                  <a:cubicBezTo>
                    <a:pt x="183" y="88"/>
                    <a:pt x="183" y="90"/>
                    <a:pt x="183" y="91"/>
                  </a:cubicBezTo>
                  <a:cubicBezTo>
                    <a:pt x="184" y="94"/>
                    <a:pt x="187" y="98"/>
                    <a:pt x="188" y="101"/>
                  </a:cubicBezTo>
                  <a:cubicBezTo>
                    <a:pt x="188" y="102"/>
                    <a:pt x="188" y="102"/>
                    <a:pt x="189" y="103"/>
                  </a:cubicBezTo>
                  <a:cubicBezTo>
                    <a:pt x="189" y="104"/>
                    <a:pt x="189" y="105"/>
                    <a:pt x="189" y="106"/>
                  </a:cubicBezTo>
                  <a:cubicBezTo>
                    <a:pt x="189" y="107"/>
                    <a:pt x="188" y="109"/>
                    <a:pt x="188" y="110"/>
                  </a:cubicBezTo>
                  <a:cubicBezTo>
                    <a:pt x="188" y="114"/>
                    <a:pt x="187" y="117"/>
                    <a:pt x="186" y="120"/>
                  </a:cubicBezTo>
                  <a:cubicBezTo>
                    <a:pt x="185" y="122"/>
                    <a:pt x="185" y="123"/>
                    <a:pt x="185" y="125"/>
                  </a:cubicBezTo>
                  <a:cubicBezTo>
                    <a:pt x="185" y="126"/>
                    <a:pt x="185" y="128"/>
                    <a:pt x="185" y="130"/>
                  </a:cubicBezTo>
                  <a:cubicBezTo>
                    <a:pt x="185" y="133"/>
                    <a:pt x="185" y="136"/>
                    <a:pt x="185" y="139"/>
                  </a:cubicBezTo>
                  <a:cubicBezTo>
                    <a:pt x="185" y="148"/>
                    <a:pt x="185" y="148"/>
                    <a:pt x="185" y="148"/>
                  </a:cubicBezTo>
                  <a:cubicBezTo>
                    <a:pt x="184" y="148"/>
                    <a:pt x="183" y="148"/>
                    <a:pt x="181" y="148"/>
                  </a:cubicBezTo>
                  <a:cubicBezTo>
                    <a:pt x="168" y="146"/>
                    <a:pt x="168" y="146"/>
                    <a:pt x="168" y="146"/>
                  </a:cubicBezTo>
                  <a:cubicBezTo>
                    <a:pt x="168" y="146"/>
                    <a:pt x="168" y="146"/>
                    <a:pt x="168" y="146"/>
                  </a:cubicBezTo>
                  <a:cubicBezTo>
                    <a:pt x="168" y="146"/>
                    <a:pt x="167" y="146"/>
                    <a:pt x="167" y="146"/>
                  </a:cubicBezTo>
                  <a:cubicBezTo>
                    <a:pt x="167" y="139"/>
                    <a:pt x="167" y="139"/>
                    <a:pt x="167" y="139"/>
                  </a:cubicBezTo>
                  <a:cubicBezTo>
                    <a:pt x="168" y="136"/>
                    <a:pt x="168" y="133"/>
                    <a:pt x="167" y="130"/>
                  </a:cubicBezTo>
                  <a:cubicBezTo>
                    <a:pt x="167" y="128"/>
                    <a:pt x="167" y="126"/>
                    <a:pt x="167" y="125"/>
                  </a:cubicBezTo>
                  <a:cubicBezTo>
                    <a:pt x="167" y="123"/>
                    <a:pt x="167" y="122"/>
                    <a:pt x="166" y="120"/>
                  </a:cubicBezTo>
                  <a:cubicBezTo>
                    <a:pt x="166" y="117"/>
                    <a:pt x="165" y="114"/>
                    <a:pt x="164" y="110"/>
                  </a:cubicBezTo>
                  <a:cubicBezTo>
                    <a:pt x="164" y="109"/>
                    <a:pt x="164" y="107"/>
                    <a:pt x="164" y="106"/>
                  </a:cubicBezTo>
                  <a:cubicBezTo>
                    <a:pt x="164" y="105"/>
                    <a:pt x="164" y="104"/>
                    <a:pt x="164" y="103"/>
                  </a:cubicBezTo>
                  <a:cubicBezTo>
                    <a:pt x="164" y="102"/>
                    <a:pt x="164" y="102"/>
                    <a:pt x="164" y="101"/>
                  </a:cubicBezTo>
                  <a:cubicBezTo>
                    <a:pt x="165" y="98"/>
                    <a:pt x="168" y="94"/>
                    <a:pt x="169" y="91"/>
                  </a:cubicBezTo>
                  <a:cubicBezTo>
                    <a:pt x="169" y="90"/>
                    <a:pt x="169" y="88"/>
                    <a:pt x="168" y="86"/>
                  </a:cubicBezTo>
                  <a:cubicBezTo>
                    <a:pt x="168" y="86"/>
                    <a:pt x="167" y="85"/>
                    <a:pt x="167" y="84"/>
                  </a:cubicBezTo>
                  <a:cubicBezTo>
                    <a:pt x="167" y="84"/>
                    <a:pt x="166" y="83"/>
                    <a:pt x="166" y="83"/>
                  </a:cubicBezTo>
                  <a:cubicBezTo>
                    <a:pt x="166" y="82"/>
                    <a:pt x="165" y="82"/>
                    <a:pt x="165" y="82"/>
                  </a:cubicBezTo>
                  <a:cubicBezTo>
                    <a:pt x="164" y="81"/>
                    <a:pt x="164" y="80"/>
                    <a:pt x="163" y="80"/>
                  </a:cubicBezTo>
                  <a:cubicBezTo>
                    <a:pt x="158" y="76"/>
                    <a:pt x="155" y="70"/>
                    <a:pt x="155" y="63"/>
                  </a:cubicBezTo>
                  <a:cubicBezTo>
                    <a:pt x="155" y="51"/>
                    <a:pt x="164" y="41"/>
                    <a:pt x="176" y="41"/>
                  </a:cubicBezTo>
                  <a:close/>
                  <a:moveTo>
                    <a:pt x="178" y="316"/>
                  </a:moveTo>
                  <a:cubicBezTo>
                    <a:pt x="176" y="341"/>
                    <a:pt x="176" y="341"/>
                    <a:pt x="176" y="341"/>
                  </a:cubicBezTo>
                  <a:cubicBezTo>
                    <a:pt x="174" y="316"/>
                    <a:pt x="174" y="316"/>
                    <a:pt x="174" y="316"/>
                  </a:cubicBezTo>
                  <a:cubicBezTo>
                    <a:pt x="174" y="308"/>
                    <a:pt x="174" y="308"/>
                    <a:pt x="174" y="308"/>
                  </a:cubicBezTo>
                  <a:cubicBezTo>
                    <a:pt x="174" y="308"/>
                    <a:pt x="175" y="308"/>
                    <a:pt x="175" y="308"/>
                  </a:cubicBezTo>
                  <a:cubicBezTo>
                    <a:pt x="176" y="309"/>
                    <a:pt x="177" y="309"/>
                    <a:pt x="178" y="309"/>
                  </a:cubicBezTo>
                  <a:lnTo>
                    <a:pt x="178" y="316"/>
                  </a:lnTo>
                  <a:close/>
                  <a:moveTo>
                    <a:pt x="199" y="316"/>
                  </a:moveTo>
                  <a:cubicBezTo>
                    <a:pt x="198" y="315"/>
                    <a:pt x="198" y="314"/>
                    <a:pt x="197" y="314"/>
                  </a:cubicBezTo>
                  <a:cubicBezTo>
                    <a:pt x="196" y="313"/>
                    <a:pt x="196" y="312"/>
                    <a:pt x="195" y="312"/>
                  </a:cubicBezTo>
                  <a:cubicBezTo>
                    <a:pt x="193" y="311"/>
                    <a:pt x="191" y="310"/>
                    <a:pt x="189" y="310"/>
                  </a:cubicBezTo>
                  <a:cubicBezTo>
                    <a:pt x="185" y="309"/>
                    <a:pt x="180" y="308"/>
                    <a:pt x="176" y="307"/>
                  </a:cubicBezTo>
                  <a:cubicBezTo>
                    <a:pt x="172" y="305"/>
                    <a:pt x="167" y="304"/>
                    <a:pt x="163" y="301"/>
                  </a:cubicBezTo>
                  <a:cubicBezTo>
                    <a:pt x="161" y="300"/>
                    <a:pt x="159" y="298"/>
                    <a:pt x="157" y="295"/>
                  </a:cubicBezTo>
                  <a:cubicBezTo>
                    <a:pt x="156" y="294"/>
                    <a:pt x="156" y="292"/>
                    <a:pt x="156" y="290"/>
                  </a:cubicBezTo>
                  <a:cubicBezTo>
                    <a:pt x="156" y="289"/>
                    <a:pt x="156" y="287"/>
                    <a:pt x="156" y="286"/>
                  </a:cubicBezTo>
                  <a:cubicBezTo>
                    <a:pt x="157" y="283"/>
                    <a:pt x="158" y="280"/>
                    <a:pt x="160" y="278"/>
                  </a:cubicBezTo>
                  <a:cubicBezTo>
                    <a:pt x="160" y="278"/>
                    <a:pt x="161" y="277"/>
                    <a:pt x="161" y="277"/>
                  </a:cubicBezTo>
                  <a:cubicBezTo>
                    <a:pt x="161" y="277"/>
                    <a:pt x="161" y="277"/>
                    <a:pt x="161" y="277"/>
                  </a:cubicBezTo>
                  <a:cubicBezTo>
                    <a:pt x="162" y="276"/>
                    <a:pt x="162" y="276"/>
                    <a:pt x="162" y="276"/>
                  </a:cubicBezTo>
                  <a:cubicBezTo>
                    <a:pt x="162" y="276"/>
                    <a:pt x="162" y="276"/>
                    <a:pt x="163" y="275"/>
                  </a:cubicBezTo>
                  <a:cubicBezTo>
                    <a:pt x="164" y="274"/>
                    <a:pt x="165" y="274"/>
                    <a:pt x="166" y="273"/>
                  </a:cubicBezTo>
                  <a:cubicBezTo>
                    <a:pt x="167" y="272"/>
                    <a:pt x="169" y="271"/>
                    <a:pt x="170" y="271"/>
                  </a:cubicBezTo>
                  <a:cubicBezTo>
                    <a:pt x="171" y="281"/>
                    <a:pt x="171" y="281"/>
                    <a:pt x="171" y="281"/>
                  </a:cubicBezTo>
                  <a:cubicBezTo>
                    <a:pt x="170" y="282"/>
                    <a:pt x="169" y="282"/>
                    <a:pt x="169" y="283"/>
                  </a:cubicBezTo>
                  <a:cubicBezTo>
                    <a:pt x="169" y="283"/>
                    <a:pt x="168" y="283"/>
                    <a:pt x="168" y="283"/>
                  </a:cubicBezTo>
                  <a:cubicBezTo>
                    <a:pt x="168" y="284"/>
                    <a:pt x="168" y="284"/>
                    <a:pt x="168" y="284"/>
                  </a:cubicBezTo>
                  <a:cubicBezTo>
                    <a:pt x="167" y="284"/>
                    <a:pt x="167" y="284"/>
                    <a:pt x="167" y="284"/>
                  </a:cubicBezTo>
                  <a:cubicBezTo>
                    <a:pt x="167" y="284"/>
                    <a:pt x="167" y="284"/>
                    <a:pt x="167" y="284"/>
                  </a:cubicBezTo>
                  <a:cubicBezTo>
                    <a:pt x="166" y="285"/>
                    <a:pt x="165" y="287"/>
                    <a:pt x="165" y="288"/>
                  </a:cubicBezTo>
                  <a:cubicBezTo>
                    <a:pt x="164" y="289"/>
                    <a:pt x="164" y="290"/>
                    <a:pt x="165" y="291"/>
                  </a:cubicBezTo>
                  <a:cubicBezTo>
                    <a:pt x="165" y="292"/>
                    <a:pt x="166" y="293"/>
                    <a:pt x="168" y="294"/>
                  </a:cubicBezTo>
                  <a:cubicBezTo>
                    <a:pt x="171" y="296"/>
                    <a:pt x="175" y="298"/>
                    <a:pt x="179" y="300"/>
                  </a:cubicBezTo>
                  <a:cubicBezTo>
                    <a:pt x="182" y="302"/>
                    <a:pt x="186" y="304"/>
                    <a:pt x="190" y="306"/>
                  </a:cubicBezTo>
                  <a:cubicBezTo>
                    <a:pt x="192" y="307"/>
                    <a:pt x="194" y="308"/>
                    <a:pt x="196" y="310"/>
                  </a:cubicBezTo>
                  <a:cubicBezTo>
                    <a:pt x="197" y="311"/>
                    <a:pt x="198" y="312"/>
                    <a:pt x="198" y="313"/>
                  </a:cubicBezTo>
                  <a:cubicBezTo>
                    <a:pt x="199" y="314"/>
                    <a:pt x="199" y="315"/>
                    <a:pt x="199" y="316"/>
                  </a:cubicBezTo>
                  <a:close/>
                  <a:moveTo>
                    <a:pt x="171" y="250"/>
                  </a:moveTo>
                  <a:cubicBezTo>
                    <a:pt x="172" y="250"/>
                    <a:pt x="174" y="250"/>
                    <a:pt x="175" y="250"/>
                  </a:cubicBezTo>
                  <a:cubicBezTo>
                    <a:pt x="177" y="251"/>
                    <a:pt x="179" y="251"/>
                    <a:pt x="181" y="252"/>
                  </a:cubicBezTo>
                  <a:cubicBezTo>
                    <a:pt x="181" y="252"/>
                    <a:pt x="181" y="252"/>
                    <a:pt x="181" y="252"/>
                  </a:cubicBezTo>
                  <a:cubicBezTo>
                    <a:pt x="179" y="283"/>
                    <a:pt x="179" y="283"/>
                    <a:pt x="179" y="283"/>
                  </a:cubicBezTo>
                  <a:cubicBezTo>
                    <a:pt x="179" y="298"/>
                    <a:pt x="179" y="298"/>
                    <a:pt x="179" y="298"/>
                  </a:cubicBezTo>
                  <a:cubicBezTo>
                    <a:pt x="177" y="297"/>
                    <a:pt x="175" y="296"/>
                    <a:pt x="173" y="295"/>
                  </a:cubicBezTo>
                  <a:cubicBezTo>
                    <a:pt x="173" y="283"/>
                    <a:pt x="173" y="283"/>
                    <a:pt x="173" y="283"/>
                  </a:cubicBezTo>
                  <a:lnTo>
                    <a:pt x="171" y="250"/>
                  </a:lnTo>
                  <a:close/>
                  <a:moveTo>
                    <a:pt x="202" y="264"/>
                  </a:moveTo>
                  <a:cubicBezTo>
                    <a:pt x="201" y="267"/>
                    <a:pt x="199" y="270"/>
                    <a:pt x="196" y="272"/>
                  </a:cubicBezTo>
                  <a:cubicBezTo>
                    <a:pt x="196" y="272"/>
                    <a:pt x="195" y="273"/>
                    <a:pt x="195" y="273"/>
                  </a:cubicBezTo>
                  <a:cubicBezTo>
                    <a:pt x="194" y="274"/>
                    <a:pt x="194" y="274"/>
                    <a:pt x="194" y="274"/>
                  </a:cubicBezTo>
                  <a:cubicBezTo>
                    <a:pt x="194" y="274"/>
                    <a:pt x="193" y="274"/>
                    <a:pt x="193" y="274"/>
                  </a:cubicBezTo>
                  <a:cubicBezTo>
                    <a:pt x="192" y="275"/>
                    <a:pt x="191" y="275"/>
                    <a:pt x="189" y="276"/>
                  </a:cubicBezTo>
                  <a:cubicBezTo>
                    <a:pt x="187" y="277"/>
                    <a:pt x="184" y="277"/>
                    <a:pt x="182" y="278"/>
                  </a:cubicBezTo>
                  <a:cubicBezTo>
                    <a:pt x="182" y="278"/>
                    <a:pt x="182" y="278"/>
                    <a:pt x="182" y="278"/>
                  </a:cubicBezTo>
                  <a:cubicBezTo>
                    <a:pt x="182" y="267"/>
                    <a:pt x="182" y="267"/>
                    <a:pt x="182" y="267"/>
                  </a:cubicBezTo>
                  <a:cubicBezTo>
                    <a:pt x="183" y="267"/>
                    <a:pt x="184" y="266"/>
                    <a:pt x="185" y="266"/>
                  </a:cubicBezTo>
                  <a:cubicBezTo>
                    <a:pt x="186" y="265"/>
                    <a:pt x="187" y="265"/>
                    <a:pt x="187" y="265"/>
                  </a:cubicBezTo>
                  <a:cubicBezTo>
                    <a:pt x="188" y="264"/>
                    <a:pt x="188" y="264"/>
                    <a:pt x="188" y="264"/>
                  </a:cubicBezTo>
                  <a:cubicBezTo>
                    <a:pt x="188" y="264"/>
                    <a:pt x="188" y="264"/>
                    <a:pt x="188" y="264"/>
                  </a:cubicBezTo>
                  <a:cubicBezTo>
                    <a:pt x="189" y="264"/>
                    <a:pt x="189" y="263"/>
                    <a:pt x="189" y="263"/>
                  </a:cubicBezTo>
                  <a:cubicBezTo>
                    <a:pt x="190" y="262"/>
                    <a:pt x="191" y="261"/>
                    <a:pt x="191" y="260"/>
                  </a:cubicBezTo>
                  <a:cubicBezTo>
                    <a:pt x="192" y="259"/>
                    <a:pt x="192" y="258"/>
                    <a:pt x="191" y="257"/>
                  </a:cubicBezTo>
                  <a:cubicBezTo>
                    <a:pt x="191" y="255"/>
                    <a:pt x="189" y="253"/>
                    <a:pt x="186" y="251"/>
                  </a:cubicBezTo>
                  <a:cubicBezTo>
                    <a:pt x="185" y="251"/>
                    <a:pt x="183" y="250"/>
                    <a:pt x="181" y="250"/>
                  </a:cubicBezTo>
                  <a:cubicBezTo>
                    <a:pt x="179" y="249"/>
                    <a:pt x="177" y="249"/>
                    <a:pt x="175" y="248"/>
                  </a:cubicBezTo>
                  <a:cubicBezTo>
                    <a:pt x="171" y="248"/>
                    <a:pt x="167" y="247"/>
                    <a:pt x="162" y="246"/>
                  </a:cubicBezTo>
                  <a:cubicBezTo>
                    <a:pt x="160" y="246"/>
                    <a:pt x="158" y="245"/>
                    <a:pt x="155" y="244"/>
                  </a:cubicBezTo>
                  <a:cubicBezTo>
                    <a:pt x="154" y="244"/>
                    <a:pt x="154" y="244"/>
                    <a:pt x="154" y="244"/>
                  </a:cubicBezTo>
                  <a:cubicBezTo>
                    <a:pt x="154" y="244"/>
                    <a:pt x="154" y="243"/>
                    <a:pt x="153" y="243"/>
                  </a:cubicBezTo>
                  <a:cubicBezTo>
                    <a:pt x="153" y="243"/>
                    <a:pt x="152" y="243"/>
                    <a:pt x="151" y="242"/>
                  </a:cubicBezTo>
                  <a:cubicBezTo>
                    <a:pt x="150" y="242"/>
                    <a:pt x="149" y="241"/>
                    <a:pt x="147" y="240"/>
                  </a:cubicBezTo>
                  <a:cubicBezTo>
                    <a:pt x="145" y="238"/>
                    <a:pt x="143" y="235"/>
                    <a:pt x="141" y="232"/>
                  </a:cubicBezTo>
                  <a:cubicBezTo>
                    <a:pt x="140" y="229"/>
                    <a:pt x="139" y="225"/>
                    <a:pt x="140" y="222"/>
                  </a:cubicBezTo>
                  <a:cubicBezTo>
                    <a:pt x="140" y="218"/>
                    <a:pt x="142" y="215"/>
                    <a:pt x="144" y="212"/>
                  </a:cubicBezTo>
                  <a:cubicBezTo>
                    <a:pt x="146" y="209"/>
                    <a:pt x="148" y="207"/>
                    <a:pt x="151" y="206"/>
                  </a:cubicBezTo>
                  <a:cubicBezTo>
                    <a:pt x="151" y="205"/>
                    <a:pt x="151" y="205"/>
                    <a:pt x="151" y="205"/>
                  </a:cubicBezTo>
                  <a:cubicBezTo>
                    <a:pt x="152" y="205"/>
                    <a:pt x="152" y="205"/>
                    <a:pt x="152" y="205"/>
                  </a:cubicBezTo>
                  <a:cubicBezTo>
                    <a:pt x="152" y="205"/>
                    <a:pt x="152" y="205"/>
                    <a:pt x="152" y="205"/>
                  </a:cubicBezTo>
                  <a:cubicBezTo>
                    <a:pt x="153" y="205"/>
                    <a:pt x="153" y="205"/>
                    <a:pt x="153" y="205"/>
                  </a:cubicBezTo>
                  <a:cubicBezTo>
                    <a:pt x="153" y="204"/>
                    <a:pt x="154" y="204"/>
                    <a:pt x="154" y="204"/>
                  </a:cubicBezTo>
                  <a:cubicBezTo>
                    <a:pt x="156" y="203"/>
                    <a:pt x="157" y="203"/>
                    <a:pt x="158" y="202"/>
                  </a:cubicBezTo>
                  <a:cubicBezTo>
                    <a:pt x="160" y="201"/>
                    <a:pt x="162" y="201"/>
                    <a:pt x="165" y="200"/>
                  </a:cubicBezTo>
                  <a:cubicBezTo>
                    <a:pt x="165" y="200"/>
                    <a:pt x="166" y="199"/>
                    <a:pt x="166" y="199"/>
                  </a:cubicBezTo>
                  <a:cubicBezTo>
                    <a:pt x="167" y="202"/>
                    <a:pt x="167" y="204"/>
                    <a:pt x="167" y="207"/>
                  </a:cubicBezTo>
                  <a:cubicBezTo>
                    <a:pt x="167" y="210"/>
                    <a:pt x="167" y="213"/>
                    <a:pt x="167" y="216"/>
                  </a:cubicBezTo>
                  <a:cubicBezTo>
                    <a:pt x="166" y="216"/>
                    <a:pt x="165" y="217"/>
                    <a:pt x="163" y="217"/>
                  </a:cubicBezTo>
                  <a:cubicBezTo>
                    <a:pt x="163" y="217"/>
                    <a:pt x="162" y="218"/>
                    <a:pt x="161" y="218"/>
                  </a:cubicBezTo>
                  <a:cubicBezTo>
                    <a:pt x="160" y="218"/>
                    <a:pt x="160" y="218"/>
                    <a:pt x="160" y="218"/>
                  </a:cubicBezTo>
                  <a:cubicBezTo>
                    <a:pt x="159" y="219"/>
                    <a:pt x="159" y="219"/>
                    <a:pt x="159" y="219"/>
                  </a:cubicBezTo>
                  <a:cubicBezTo>
                    <a:pt x="159" y="219"/>
                    <a:pt x="159" y="219"/>
                    <a:pt x="159" y="219"/>
                  </a:cubicBezTo>
                  <a:cubicBezTo>
                    <a:pt x="159" y="219"/>
                    <a:pt x="159" y="219"/>
                    <a:pt x="159" y="219"/>
                  </a:cubicBezTo>
                  <a:cubicBezTo>
                    <a:pt x="159" y="219"/>
                    <a:pt x="159" y="219"/>
                    <a:pt x="159" y="219"/>
                  </a:cubicBezTo>
                  <a:cubicBezTo>
                    <a:pt x="159" y="219"/>
                    <a:pt x="159" y="219"/>
                    <a:pt x="159" y="219"/>
                  </a:cubicBezTo>
                  <a:cubicBezTo>
                    <a:pt x="156" y="220"/>
                    <a:pt x="155" y="222"/>
                    <a:pt x="155" y="224"/>
                  </a:cubicBezTo>
                  <a:cubicBezTo>
                    <a:pt x="154" y="225"/>
                    <a:pt x="155" y="227"/>
                    <a:pt x="157" y="229"/>
                  </a:cubicBezTo>
                  <a:cubicBezTo>
                    <a:pt x="157" y="229"/>
                    <a:pt x="158" y="230"/>
                    <a:pt x="158" y="230"/>
                  </a:cubicBezTo>
                  <a:cubicBezTo>
                    <a:pt x="158" y="230"/>
                    <a:pt x="159" y="230"/>
                    <a:pt x="159" y="230"/>
                  </a:cubicBezTo>
                  <a:cubicBezTo>
                    <a:pt x="159" y="231"/>
                    <a:pt x="159" y="231"/>
                    <a:pt x="160" y="231"/>
                  </a:cubicBezTo>
                  <a:cubicBezTo>
                    <a:pt x="160" y="231"/>
                    <a:pt x="160" y="231"/>
                    <a:pt x="160" y="231"/>
                  </a:cubicBezTo>
                  <a:cubicBezTo>
                    <a:pt x="162" y="232"/>
                    <a:pt x="164" y="232"/>
                    <a:pt x="166" y="233"/>
                  </a:cubicBezTo>
                  <a:cubicBezTo>
                    <a:pt x="169" y="234"/>
                    <a:pt x="174" y="235"/>
                    <a:pt x="178" y="236"/>
                  </a:cubicBezTo>
                  <a:cubicBezTo>
                    <a:pt x="180" y="236"/>
                    <a:pt x="183" y="237"/>
                    <a:pt x="185" y="237"/>
                  </a:cubicBezTo>
                  <a:cubicBezTo>
                    <a:pt x="187" y="238"/>
                    <a:pt x="190" y="239"/>
                    <a:pt x="192" y="240"/>
                  </a:cubicBezTo>
                  <a:cubicBezTo>
                    <a:pt x="193" y="241"/>
                    <a:pt x="193" y="241"/>
                    <a:pt x="194" y="242"/>
                  </a:cubicBezTo>
                  <a:cubicBezTo>
                    <a:pt x="194" y="242"/>
                    <a:pt x="194" y="242"/>
                    <a:pt x="194" y="242"/>
                  </a:cubicBezTo>
                  <a:cubicBezTo>
                    <a:pt x="195" y="242"/>
                    <a:pt x="195" y="242"/>
                    <a:pt x="195" y="242"/>
                  </a:cubicBezTo>
                  <a:cubicBezTo>
                    <a:pt x="195" y="242"/>
                    <a:pt x="195" y="242"/>
                    <a:pt x="195" y="242"/>
                  </a:cubicBezTo>
                  <a:cubicBezTo>
                    <a:pt x="195" y="242"/>
                    <a:pt x="195" y="242"/>
                    <a:pt x="195" y="242"/>
                  </a:cubicBezTo>
                  <a:cubicBezTo>
                    <a:pt x="196" y="243"/>
                    <a:pt x="196" y="243"/>
                    <a:pt x="196" y="243"/>
                  </a:cubicBezTo>
                  <a:cubicBezTo>
                    <a:pt x="197" y="244"/>
                    <a:pt x="198" y="245"/>
                    <a:pt x="199" y="246"/>
                  </a:cubicBezTo>
                  <a:cubicBezTo>
                    <a:pt x="201" y="248"/>
                    <a:pt x="202" y="251"/>
                    <a:pt x="203" y="255"/>
                  </a:cubicBezTo>
                  <a:cubicBezTo>
                    <a:pt x="204" y="258"/>
                    <a:pt x="203" y="261"/>
                    <a:pt x="202" y="264"/>
                  </a:cubicBezTo>
                  <a:close/>
                  <a:moveTo>
                    <a:pt x="185" y="172"/>
                  </a:moveTo>
                  <a:cubicBezTo>
                    <a:pt x="185" y="183"/>
                    <a:pt x="184" y="195"/>
                    <a:pt x="183" y="207"/>
                  </a:cubicBezTo>
                  <a:cubicBezTo>
                    <a:pt x="183" y="216"/>
                    <a:pt x="182" y="225"/>
                    <a:pt x="182" y="235"/>
                  </a:cubicBezTo>
                  <a:cubicBezTo>
                    <a:pt x="181" y="234"/>
                    <a:pt x="180" y="234"/>
                    <a:pt x="179" y="234"/>
                  </a:cubicBezTo>
                  <a:cubicBezTo>
                    <a:pt x="176" y="233"/>
                    <a:pt x="173" y="232"/>
                    <a:pt x="170" y="232"/>
                  </a:cubicBezTo>
                  <a:cubicBezTo>
                    <a:pt x="170" y="223"/>
                    <a:pt x="169" y="215"/>
                    <a:pt x="169" y="207"/>
                  </a:cubicBezTo>
                  <a:cubicBezTo>
                    <a:pt x="168" y="195"/>
                    <a:pt x="167" y="183"/>
                    <a:pt x="167" y="171"/>
                  </a:cubicBezTo>
                  <a:cubicBezTo>
                    <a:pt x="179" y="171"/>
                    <a:pt x="179" y="171"/>
                    <a:pt x="179" y="171"/>
                  </a:cubicBezTo>
                  <a:cubicBezTo>
                    <a:pt x="179" y="171"/>
                    <a:pt x="179" y="171"/>
                    <a:pt x="179" y="171"/>
                  </a:cubicBezTo>
                  <a:cubicBezTo>
                    <a:pt x="181" y="171"/>
                    <a:pt x="183" y="172"/>
                    <a:pt x="185" y="172"/>
                  </a:cubicBezTo>
                  <a:close/>
                  <a:moveTo>
                    <a:pt x="222" y="191"/>
                  </a:moveTo>
                  <a:cubicBezTo>
                    <a:pt x="221" y="195"/>
                    <a:pt x="219" y="197"/>
                    <a:pt x="216" y="200"/>
                  </a:cubicBezTo>
                  <a:cubicBezTo>
                    <a:pt x="214" y="202"/>
                    <a:pt x="211" y="204"/>
                    <a:pt x="209" y="205"/>
                  </a:cubicBezTo>
                  <a:cubicBezTo>
                    <a:pt x="207" y="206"/>
                    <a:pt x="206" y="207"/>
                    <a:pt x="205" y="207"/>
                  </a:cubicBezTo>
                  <a:cubicBezTo>
                    <a:pt x="204" y="207"/>
                    <a:pt x="204" y="207"/>
                    <a:pt x="204" y="207"/>
                  </a:cubicBezTo>
                  <a:cubicBezTo>
                    <a:pt x="203" y="208"/>
                    <a:pt x="203" y="208"/>
                    <a:pt x="203" y="208"/>
                  </a:cubicBezTo>
                  <a:cubicBezTo>
                    <a:pt x="201" y="208"/>
                    <a:pt x="201" y="208"/>
                    <a:pt x="201" y="208"/>
                  </a:cubicBezTo>
                  <a:cubicBezTo>
                    <a:pt x="199" y="209"/>
                    <a:pt x="197" y="209"/>
                    <a:pt x="194" y="210"/>
                  </a:cubicBezTo>
                  <a:cubicBezTo>
                    <a:pt x="191" y="210"/>
                    <a:pt x="188" y="211"/>
                    <a:pt x="185" y="212"/>
                  </a:cubicBezTo>
                  <a:cubicBezTo>
                    <a:pt x="185" y="210"/>
                    <a:pt x="185" y="208"/>
                    <a:pt x="185" y="207"/>
                  </a:cubicBezTo>
                  <a:cubicBezTo>
                    <a:pt x="186" y="202"/>
                    <a:pt x="186" y="198"/>
                    <a:pt x="186" y="194"/>
                  </a:cubicBezTo>
                  <a:cubicBezTo>
                    <a:pt x="187" y="194"/>
                    <a:pt x="189" y="193"/>
                    <a:pt x="190" y="193"/>
                  </a:cubicBezTo>
                  <a:cubicBezTo>
                    <a:pt x="192" y="192"/>
                    <a:pt x="194" y="192"/>
                    <a:pt x="196" y="191"/>
                  </a:cubicBezTo>
                  <a:cubicBezTo>
                    <a:pt x="198" y="191"/>
                    <a:pt x="198" y="191"/>
                    <a:pt x="198" y="191"/>
                  </a:cubicBezTo>
                  <a:cubicBezTo>
                    <a:pt x="198" y="191"/>
                    <a:pt x="198" y="191"/>
                    <a:pt x="198" y="191"/>
                  </a:cubicBezTo>
                  <a:cubicBezTo>
                    <a:pt x="199" y="190"/>
                    <a:pt x="199" y="190"/>
                    <a:pt x="199" y="190"/>
                  </a:cubicBezTo>
                  <a:cubicBezTo>
                    <a:pt x="200" y="190"/>
                    <a:pt x="200" y="190"/>
                    <a:pt x="201" y="190"/>
                  </a:cubicBezTo>
                  <a:cubicBezTo>
                    <a:pt x="202" y="189"/>
                    <a:pt x="203" y="188"/>
                    <a:pt x="204" y="187"/>
                  </a:cubicBezTo>
                  <a:cubicBezTo>
                    <a:pt x="204" y="187"/>
                    <a:pt x="205" y="186"/>
                    <a:pt x="205" y="185"/>
                  </a:cubicBezTo>
                  <a:cubicBezTo>
                    <a:pt x="206" y="183"/>
                    <a:pt x="206" y="181"/>
                    <a:pt x="205" y="179"/>
                  </a:cubicBezTo>
                  <a:cubicBezTo>
                    <a:pt x="204" y="176"/>
                    <a:pt x="202" y="174"/>
                    <a:pt x="200" y="173"/>
                  </a:cubicBezTo>
                  <a:cubicBezTo>
                    <a:pt x="200" y="173"/>
                    <a:pt x="199" y="172"/>
                    <a:pt x="198" y="172"/>
                  </a:cubicBezTo>
                  <a:cubicBezTo>
                    <a:pt x="198" y="172"/>
                    <a:pt x="198" y="172"/>
                    <a:pt x="198" y="172"/>
                  </a:cubicBezTo>
                  <a:cubicBezTo>
                    <a:pt x="198" y="172"/>
                    <a:pt x="198" y="172"/>
                    <a:pt x="198" y="172"/>
                  </a:cubicBezTo>
                  <a:cubicBezTo>
                    <a:pt x="197" y="172"/>
                    <a:pt x="197" y="172"/>
                    <a:pt x="197" y="172"/>
                  </a:cubicBezTo>
                  <a:cubicBezTo>
                    <a:pt x="197" y="172"/>
                    <a:pt x="197" y="172"/>
                    <a:pt x="197" y="172"/>
                  </a:cubicBezTo>
                  <a:cubicBezTo>
                    <a:pt x="197" y="172"/>
                    <a:pt x="197" y="172"/>
                    <a:pt x="197" y="172"/>
                  </a:cubicBezTo>
                  <a:cubicBezTo>
                    <a:pt x="197" y="172"/>
                    <a:pt x="197" y="172"/>
                    <a:pt x="197" y="172"/>
                  </a:cubicBezTo>
                  <a:cubicBezTo>
                    <a:pt x="197" y="171"/>
                    <a:pt x="197" y="171"/>
                    <a:pt x="197" y="171"/>
                  </a:cubicBezTo>
                  <a:cubicBezTo>
                    <a:pt x="195" y="171"/>
                    <a:pt x="194" y="171"/>
                    <a:pt x="192" y="170"/>
                  </a:cubicBezTo>
                  <a:cubicBezTo>
                    <a:pt x="188" y="170"/>
                    <a:pt x="184" y="170"/>
                    <a:pt x="179" y="169"/>
                  </a:cubicBezTo>
                  <a:cubicBezTo>
                    <a:pt x="166" y="169"/>
                    <a:pt x="166" y="169"/>
                    <a:pt x="166" y="169"/>
                  </a:cubicBezTo>
                  <a:cubicBezTo>
                    <a:pt x="162" y="168"/>
                    <a:pt x="157" y="168"/>
                    <a:pt x="153" y="167"/>
                  </a:cubicBezTo>
                  <a:cubicBezTo>
                    <a:pt x="148" y="167"/>
                    <a:pt x="143" y="166"/>
                    <a:pt x="138" y="165"/>
                  </a:cubicBezTo>
                  <a:cubicBezTo>
                    <a:pt x="133" y="164"/>
                    <a:pt x="128" y="162"/>
                    <a:pt x="123" y="159"/>
                  </a:cubicBezTo>
                  <a:cubicBezTo>
                    <a:pt x="121" y="157"/>
                    <a:pt x="119" y="155"/>
                    <a:pt x="116" y="153"/>
                  </a:cubicBezTo>
                  <a:cubicBezTo>
                    <a:pt x="114" y="151"/>
                    <a:pt x="112" y="148"/>
                    <a:pt x="110" y="145"/>
                  </a:cubicBezTo>
                  <a:cubicBezTo>
                    <a:pt x="109" y="142"/>
                    <a:pt x="107" y="138"/>
                    <a:pt x="107" y="135"/>
                  </a:cubicBezTo>
                  <a:cubicBezTo>
                    <a:pt x="107" y="131"/>
                    <a:pt x="107" y="127"/>
                    <a:pt x="109" y="123"/>
                  </a:cubicBezTo>
                  <a:cubicBezTo>
                    <a:pt x="110" y="120"/>
                    <a:pt x="112" y="117"/>
                    <a:pt x="114" y="114"/>
                  </a:cubicBezTo>
                  <a:cubicBezTo>
                    <a:pt x="117" y="112"/>
                    <a:pt x="119" y="109"/>
                    <a:pt x="122" y="108"/>
                  </a:cubicBezTo>
                  <a:cubicBezTo>
                    <a:pt x="125" y="106"/>
                    <a:pt x="128" y="105"/>
                    <a:pt x="132" y="104"/>
                  </a:cubicBezTo>
                  <a:cubicBezTo>
                    <a:pt x="136" y="103"/>
                    <a:pt x="140" y="103"/>
                    <a:pt x="144" y="104"/>
                  </a:cubicBezTo>
                  <a:cubicBezTo>
                    <a:pt x="148" y="105"/>
                    <a:pt x="151" y="107"/>
                    <a:pt x="154" y="109"/>
                  </a:cubicBezTo>
                  <a:cubicBezTo>
                    <a:pt x="155" y="111"/>
                    <a:pt x="156" y="112"/>
                    <a:pt x="157" y="113"/>
                  </a:cubicBezTo>
                  <a:cubicBezTo>
                    <a:pt x="158" y="114"/>
                    <a:pt x="159" y="114"/>
                    <a:pt x="159" y="115"/>
                  </a:cubicBezTo>
                  <a:cubicBezTo>
                    <a:pt x="159" y="115"/>
                    <a:pt x="160" y="116"/>
                    <a:pt x="160" y="116"/>
                  </a:cubicBezTo>
                  <a:cubicBezTo>
                    <a:pt x="160" y="116"/>
                    <a:pt x="160" y="116"/>
                    <a:pt x="160" y="116"/>
                  </a:cubicBezTo>
                  <a:cubicBezTo>
                    <a:pt x="160" y="117"/>
                    <a:pt x="160" y="117"/>
                    <a:pt x="160" y="117"/>
                  </a:cubicBezTo>
                  <a:cubicBezTo>
                    <a:pt x="161" y="117"/>
                    <a:pt x="161" y="117"/>
                    <a:pt x="161" y="117"/>
                  </a:cubicBezTo>
                  <a:cubicBezTo>
                    <a:pt x="164" y="123"/>
                    <a:pt x="164" y="133"/>
                    <a:pt x="157" y="135"/>
                  </a:cubicBezTo>
                  <a:cubicBezTo>
                    <a:pt x="151" y="136"/>
                    <a:pt x="144" y="135"/>
                    <a:pt x="141" y="130"/>
                  </a:cubicBezTo>
                  <a:cubicBezTo>
                    <a:pt x="141" y="130"/>
                    <a:pt x="141" y="130"/>
                    <a:pt x="141" y="130"/>
                  </a:cubicBezTo>
                  <a:cubicBezTo>
                    <a:pt x="141" y="130"/>
                    <a:pt x="141" y="130"/>
                    <a:pt x="141" y="130"/>
                  </a:cubicBezTo>
                  <a:cubicBezTo>
                    <a:pt x="141" y="130"/>
                    <a:pt x="141" y="130"/>
                    <a:pt x="141" y="130"/>
                  </a:cubicBezTo>
                  <a:cubicBezTo>
                    <a:pt x="140" y="130"/>
                    <a:pt x="140" y="130"/>
                    <a:pt x="140" y="130"/>
                  </a:cubicBezTo>
                  <a:cubicBezTo>
                    <a:pt x="140" y="130"/>
                    <a:pt x="140" y="129"/>
                    <a:pt x="140" y="129"/>
                  </a:cubicBezTo>
                  <a:cubicBezTo>
                    <a:pt x="140" y="129"/>
                    <a:pt x="139" y="128"/>
                    <a:pt x="139" y="128"/>
                  </a:cubicBezTo>
                  <a:cubicBezTo>
                    <a:pt x="138" y="128"/>
                    <a:pt x="138" y="127"/>
                    <a:pt x="137" y="127"/>
                  </a:cubicBezTo>
                  <a:cubicBezTo>
                    <a:pt x="137" y="127"/>
                    <a:pt x="137" y="127"/>
                    <a:pt x="136" y="127"/>
                  </a:cubicBezTo>
                  <a:cubicBezTo>
                    <a:pt x="136" y="127"/>
                    <a:pt x="135" y="127"/>
                    <a:pt x="134" y="128"/>
                  </a:cubicBezTo>
                  <a:cubicBezTo>
                    <a:pt x="132" y="129"/>
                    <a:pt x="131" y="130"/>
                    <a:pt x="130" y="132"/>
                  </a:cubicBezTo>
                  <a:cubicBezTo>
                    <a:pt x="130" y="132"/>
                    <a:pt x="130" y="133"/>
                    <a:pt x="130" y="133"/>
                  </a:cubicBezTo>
                  <a:cubicBezTo>
                    <a:pt x="130" y="134"/>
                    <a:pt x="130" y="134"/>
                    <a:pt x="130" y="135"/>
                  </a:cubicBezTo>
                  <a:cubicBezTo>
                    <a:pt x="131" y="136"/>
                    <a:pt x="133" y="138"/>
                    <a:pt x="135" y="140"/>
                  </a:cubicBezTo>
                  <a:cubicBezTo>
                    <a:pt x="138" y="142"/>
                    <a:pt x="141" y="143"/>
                    <a:pt x="144" y="144"/>
                  </a:cubicBezTo>
                  <a:cubicBezTo>
                    <a:pt x="148" y="145"/>
                    <a:pt x="152" y="146"/>
                    <a:pt x="156" y="147"/>
                  </a:cubicBezTo>
                  <a:cubicBezTo>
                    <a:pt x="160" y="147"/>
                    <a:pt x="164" y="148"/>
                    <a:pt x="168" y="148"/>
                  </a:cubicBezTo>
                  <a:cubicBezTo>
                    <a:pt x="181" y="150"/>
                    <a:pt x="181" y="150"/>
                    <a:pt x="181" y="150"/>
                  </a:cubicBezTo>
                  <a:cubicBezTo>
                    <a:pt x="185" y="150"/>
                    <a:pt x="190" y="150"/>
                    <a:pt x="195" y="151"/>
                  </a:cubicBezTo>
                  <a:cubicBezTo>
                    <a:pt x="197" y="152"/>
                    <a:pt x="200" y="152"/>
                    <a:pt x="203" y="153"/>
                  </a:cubicBezTo>
                  <a:cubicBezTo>
                    <a:pt x="204" y="154"/>
                    <a:pt x="204" y="154"/>
                    <a:pt x="204" y="154"/>
                  </a:cubicBezTo>
                  <a:cubicBezTo>
                    <a:pt x="204" y="154"/>
                    <a:pt x="204" y="154"/>
                    <a:pt x="204" y="154"/>
                  </a:cubicBezTo>
                  <a:cubicBezTo>
                    <a:pt x="205" y="154"/>
                    <a:pt x="205" y="154"/>
                    <a:pt x="205" y="154"/>
                  </a:cubicBezTo>
                  <a:cubicBezTo>
                    <a:pt x="205" y="154"/>
                    <a:pt x="205" y="154"/>
                    <a:pt x="206" y="154"/>
                  </a:cubicBezTo>
                  <a:cubicBezTo>
                    <a:pt x="206" y="155"/>
                    <a:pt x="207" y="155"/>
                    <a:pt x="207" y="155"/>
                  </a:cubicBezTo>
                  <a:cubicBezTo>
                    <a:pt x="208" y="156"/>
                    <a:pt x="210" y="156"/>
                    <a:pt x="211" y="157"/>
                  </a:cubicBezTo>
                  <a:cubicBezTo>
                    <a:pt x="216" y="161"/>
                    <a:pt x="220" y="166"/>
                    <a:pt x="222" y="172"/>
                  </a:cubicBezTo>
                  <a:cubicBezTo>
                    <a:pt x="223" y="175"/>
                    <a:pt x="224" y="178"/>
                    <a:pt x="224" y="182"/>
                  </a:cubicBezTo>
                  <a:cubicBezTo>
                    <a:pt x="224" y="185"/>
                    <a:pt x="223" y="188"/>
                    <a:pt x="222" y="19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750" tIns="34375" rIns="68750" bIns="34375" numCol="1" anchor="t" anchorCtr="0" compatLnSpc="1">
              <a:prstTxWarp prst="textNoShape">
                <a:avLst/>
              </a:prstTxWarp>
            </a:bodyPr>
            <a:lstStyle/>
            <a:p>
              <a:endParaRPr lang="en-US" sz="1353" dirty="0">
                <a:solidFill>
                  <a:prstClr val="black"/>
                </a:solidFill>
              </a:endParaRPr>
            </a:p>
          </p:txBody>
        </p:sp>
        <p:sp>
          <p:nvSpPr>
            <p:cNvPr id="14" name="Freeform 36"/>
            <p:cNvSpPr>
              <a:spLocks/>
            </p:cNvSpPr>
            <p:nvPr/>
          </p:nvSpPr>
          <p:spPr bwMode="auto">
            <a:xfrm>
              <a:off x="8112125" y="1030288"/>
              <a:ext cx="17463" cy="20637"/>
            </a:xfrm>
            <a:custGeom>
              <a:avLst/>
              <a:gdLst>
                <a:gd name="T0" fmla="*/ 6 w 6"/>
                <a:gd name="T1" fmla="*/ 6 h 7"/>
                <a:gd name="T2" fmla="*/ 6 w 6"/>
                <a:gd name="T3" fmla="*/ 4 h 7"/>
                <a:gd name="T4" fmla="*/ 0 w 6"/>
                <a:gd name="T5" fmla="*/ 1 h 7"/>
                <a:gd name="T6" fmla="*/ 3 w 6"/>
                <a:gd name="T7" fmla="*/ 6 h 7"/>
                <a:gd name="T8" fmla="*/ 6 w 6"/>
                <a:gd name="T9" fmla="*/ 6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7">
                  <a:moveTo>
                    <a:pt x="6" y="6"/>
                  </a:moveTo>
                  <a:cubicBezTo>
                    <a:pt x="6" y="5"/>
                    <a:pt x="6" y="4"/>
                    <a:pt x="6" y="4"/>
                  </a:cubicBezTo>
                  <a:cubicBezTo>
                    <a:pt x="5" y="3"/>
                    <a:pt x="1" y="0"/>
                    <a:pt x="0" y="1"/>
                  </a:cubicBezTo>
                  <a:cubicBezTo>
                    <a:pt x="0" y="2"/>
                    <a:pt x="2" y="5"/>
                    <a:pt x="3" y="6"/>
                  </a:cubicBezTo>
                  <a:cubicBezTo>
                    <a:pt x="4" y="7"/>
                    <a:pt x="5" y="7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750" tIns="34375" rIns="68750" bIns="34375" numCol="1" anchor="t" anchorCtr="0" compatLnSpc="1">
              <a:prstTxWarp prst="textNoShape">
                <a:avLst/>
              </a:prstTxWarp>
            </a:bodyPr>
            <a:lstStyle/>
            <a:p>
              <a:endParaRPr lang="en-US" sz="1353" dirty="0">
                <a:solidFill>
                  <a:prstClr val="black"/>
                </a:solidFill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1749325" y="2775251"/>
            <a:ext cx="1683784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000" b="1" dirty="0"/>
              <a:t>Study staff</a:t>
            </a:r>
            <a:endParaRPr lang="en-US" sz="2000" dirty="0"/>
          </a:p>
        </p:txBody>
      </p:sp>
      <p:sp>
        <p:nvSpPr>
          <p:cNvPr id="16" name="TextBox 15"/>
          <p:cNvSpPr txBox="1"/>
          <p:nvPr/>
        </p:nvSpPr>
        <p:spPr>
          <a:xfrm>
            <a:off x="4199770" y="2775252"/>
            <a:ext cx="1683784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000" b="1" dirty="0"/>
              <a:t>Informants</a:t>
            </a:r>
            <a:endParaRPr lang="en-US" sz="2000" dirty="0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2451506" y="3221543"/>
            <a:ext cx="0" cy="459442"/>
          </a:xfrm>
          <a:prstGeom prst="straightConnector1">
            <a:avLst/>
          </a:prstGeom>
          <a:ln w="762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4871618" y="3191063"/>
            <a:ext cx="0" cy="459442"/>
          </a:xfrm>
          <a:prstGeom prst="straightConnector1">
            <a:avLst/>
          </a:prstGeom>
          <a:ln w="762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4"/>
          <p:cNvSpPr txBox="1">
            <a:spLocks/>
          </p:cNvSpPr>
          <p:nvPr/>
        </p:nvSpPr>
        <p:spPr>
          <a:xfrm>
            <a:off x="365759" y="295683"/>
            <a:ext cx="11436599" cy="1244192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accent1"/>
                </a:solidFill>
                <a:latin typeface="+mj-lt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en-US" b="1" dirty="0" smtClean="0">
                <a:solidFill>
                  <a:schemeClr val="tx1"/>
                </a:solidFill>
              </a:rPr>
              <a:t>       Mortality Surveillance </a:t>
            </a:r>
            <a:r>
              <a:rPr lang="mr-IN" b="1" dirty="0" smtClean="0">
                <a:solidFill>
                  <a:schemeClr val="tx1"/>
                </a:solidFill>
              </a:rPr>
              <a:t>–</a:t>
            </a:r>
            <a:r>
              <a:rPr lang="en-US" b="1" dirty="0" smtClean="0">
                <a:solidFill>
                  <a:schemeClr val="tx1"/>
                </a:solidFill>
              </a:rPr>
              <a:t> Started December 1</a:t>
            </a:r>
            <a:r>
              <a:rPr lang="en-US" b="1" baseline="30000" dirty="0" smtClean="0">
                <a:solidFill>
                  <a:schemeClr val="tx1"/>
                </a:solidFill>
              </a:rPr>
              <a:t>st</a:t>
            </a:r>
            <a:r>
              <a:rPr lang="en-US" b="1" dirty="0" smtClean="0">
                <a:solidFill>
                  <a:schemeClr val="tx1"/>
                </a:solidFill>
              </a:rPr>
              <a:t>, 2016</a:t>
            </a:r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08176" y="4809744"/>
            <a:ext cx="5193792" cy="30623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03200" indent="-203200">
              <a:lnSpc>
                <a:spcPct val="150000"/>
              </a:lnSpc>
              <a:spcBef>
                <a:spcPts val="600"/>
              </a:spcBef>
              <a:buSzPct val="100000"/>
              <a:buFont typeface="Arial"/>
              <a:buChar char="•"/>
            </a:pPr>
            <a:r>
              <a:rPr lang="en-US" sz="2000" dirty="0" smtClean="0">
                <a:solidFill>
                  <a:srgbClr val="313131"/>
                </a:solidFill>
              </a:rPr>
              <a:t>Call </a:t>
            </a:r>
            <a:r>
              <a:rPr lang="en-US" sz="2000" dirty="0" err="1" smtClean="0">
                <a:solidFill>
                  <a:srgbClr val="313131"/>
                </a:solidFill>
              </a:rPr>
              <a:t>centre</a:t>
            </a:r>
            <a:endParaRPr lang="en-US" sz="2000" dirty="0" smtClean="0">
              <a:solidFill>
                <a:srgbClr val="313131"/>
              </a:solidFill>
            </a:endParaRPr>
          </a:p>
          <a:p>
            <a:pPr marL="203200" indent="-203200">
              <a:lnSpc>
                <a:spcPct val="150000"/>
              </a:lnSpc>
              <a:spcBef>
                <a:spcPts val="600"/>
              </a:spcBef>
              <a:buSzPct val="100000"/>
              <a:buFont typeface="Arial"/>
              <a:buChar char="•"/>
            </a:pPr>
            <a:r>
              <a:rPr lang="en-US" sz="2000" dirty="0" smtClean="0">
                <a:solidFill>
                  <a:srgbClr val="313131"/>
                </a:solidFill>
              </a:rPr>
              <a:t>MITS procedure</a:t>
            </a:r>
          </a:p>
          <a:p>
            <a:pPr marL="800100" lvl="1" indent="-342900">
              <a:lnSpc>
                <a:spcPct val="150000"/>
              </a:lnSpc>
              <a:spcBef>
                <a:spcPts val="600"/>
              </a:spcBef>
              <a:buSzPct val="100000"/>
              <a:buFont typeface="Courier New" charset="0"/>
              <a:buChar char="o"/>
            </a:pPr>
            <a:r>
              <a:rPr lang="en-US" dirty="0" err="1" smtClean="0">
                <a:solidFill>
                  <a:srgbClr val="313131"/>
                </a:solidFill>
              </a:rPr>
              <a:t>Manhiça</a:t>
            </a:r>
            <a:r>
              <a:rPr lang="en-US" dirty="0" smtClean="0">
                <a:solidFill>
                  <a:srgbClr val="313131"/>
                </a:solidFill>
              </a:rPr>
              <a:t> </a:t>
            </a:r>
            <a:r>
              <a:rPr lang="en-US" dirty="0" err="1" smtClean="0">
                <a:solidFill>
                  <a:srgbClr val="313131"/>
                </a:solidFill>
              </a:rPr>
              <a:t>Disctrict</a:t>
            </a:r>
            <a:r>
              <a:rPr lang="en-US" dirty="0" smtClean="0">
                <a:solidFill>
                  <a:srgbClr val="313131"/>
                </a:solidFill>
              </a:rPr>
              <a:t> Hospital</a:t>
            </a:r>
            <a:endParaRPr lang="en-US" dirty="0">
              <a:solidFill>
                <a:srgbClr val="313131"/>
              </a:solidFill>
            </a:endParaRPr>
          </a:p>
          <a:p>
            <a:pPr marL="800100" lvl="1" indent="-342900">
              <a:lnSpc>
                <a:spcPct val="150000"/>
              </a:lnSpc>
              <a:spcBef>
                <a:spcPts val="600"/>
              </a:spcBef>
              <a:buSzPct val="100000"/>
              <a:buFont typeface="Courier New" charset="0"/>
              <a:buChar char="o"/>
            </a:pPr>
            <a:r>
              <a:rPr lang="en-US" dirty="0" smtClean="0">
                <a:solidFill>
                  <a:srgbClr val="313131"/>
                </a:solidFill>
              </a:rPr>
              <a:t>Hospital Rural de </a:t>
            </a:r>
            <a:r>
              <a:rPr lang="en-US" dirty="0" err="1" smtClean="0">
                <a:solidFill>
                  <a:srgbClr val="313131"/>
                </a:solidFill>
              </a:rPr>
              <a:t>Xinavane</a:t>
            </a:r>
            <a:endParaRPr lang="en-US" dirty="0" smtClean="0">
              <a:solidFill>
                <a:srgbClr val="313131"/>
              </a:solidFill>
            </a:endParaRPr>
          </a:p>
          <a:p>
            <a:pPr marL="203200" indent="-203200">
              <a:lnSpc>
                <a:spcPct val="150000"/>
              </a:lnSpc>
              <a:spcBef>
                <a:spcPts val="600"/>
              </a:spcBef>
              <a:buSzPct val="100000"/>
              <a:buFont typeface="Arial"/>
              <a:buChar char="•"/>
            </a:pPr>
            <a:endParaRPr lang="en-US" sz="2400" dirty="0" smtClean="0">
              <a:solidFill>
                <a:srgbClr val="313131"/>
              </a:solidFill>
            </a:endParaRPr>
          </a:p>
          <a:p>
            <a:pPr marL="203200" indent="-203200">
              <a:spcBef>
                <a:spcPts val="600"/>
              </a:spcBef>
              <a:buSzPct val="100000"/>
              <a:buFont typeface="Arial"/>
              <a:buChar char="•"/>
            </a:pPr>
            <a:endParaRPr lang="en-US" sz="2400" dirty="0" smtClean="0">
              <a:solidFill>
                <a:srgbClr val="31313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507320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redondeado 1"/>
          <p:cNvSpPr/>
          <p:nvPr/>
        </p:nvSpPr>
        <p:spPr>
          <a:xfrm>
            <a:off x="4646234" y="141131"/>
            <a:ext cx="2416644" cy="723287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GB" b="1" dirty="0">
                <a:solidFill>
                  <a:prstClr val="white"/>
                </a:solidFill>
              </a:rPr>
              <a:t>147</a:t>
            </a:r>
            <a:r>
              <a:rPr lang="en-GB" dirty="0">
                <a:solidFill>
                  <a:prstClr val="white"/>
                </a:solidFill>
              </a:rPr>
              <a:t> deaths reported (07</a:t>
            </a:r>
            <a:r>
              <a:rPr lang="en-GB" baseline="30000" dirty="0">
                <a:solidFill>
                  <a:prstClr val="white"/>
                </a:solidFill>
              </a:rPr>
              <a:t>th</a:t>
            </a:r>
            <a:r>
              <a:rPr lang="en-GB" dirty="0">
                <a:solidFill>
                  <a:prstClr val="white"/>
                </a:solidFill>
              </a:rPr>
              <a:t> Dec-30</a:t>
            </a:r>
            <a:r>
              <a:rPr lang="en-GB" baseline="30000" dirty="0">
                <a:solidFill>
                  <a:prstClr val="white"/>
                </a:solidFill>
              </a:rPr>
              <a:t>th</a:t>
            </a:r>
            <a:r>
              <a:rPr lang="en-GB" dirty="0">
                <a:solidFill>
                  <a:prstClr val="white"/>
                </a:solidFill>
              </a:rPr>
              <a:t> June)</a:t>
            </a:r>
          </a:p>
        </p:txBody>
      </p:sp>
      <p:sp>
        <p:nvSpPr>
          <p:cNvPr id="3" name="Rectángulo redondeado 2"/>
          <p:cNvSpPr/>
          <p:nvPr/>
        </p:nvSpPr>
        <p:spPr>
          <a:xfrm>
            <a:off x="4646234" y="1493129"/>
            <a:ext cx="2416644" cy="723287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GB" b="1" dirty="0">
                <a:solidFill>
                  <a:prstClr val="white"/>
                </a:solidFill>
              </a:rPr>
              <a:t>141</a:t>
            </a:r>
            <a:r>
              <a:rPr lang="en-GB" dirty="0">
                <a:solidFill>
                  <a:prstClr val="white"/>
                </a:solidFill>
              </a:rPr>
              <a:t> deaths eligible</a:t>
            </a:r>
          </a:p>
        </p:txBody>
      </p:sp>
      <p:grpSp>
        <p:nvGrpSpPr>
          <p:cNvPr id="10" name="Agrupar 9"/>
          <p:cNvGrpSpPr/>
          <p:nvPr/>
        </p:nvGrpSpPr>
        <p:grpSpPr>
          <a:xfrm>
            <a:off x="5854557" y="739460"/>
            <a:ext cx="4577511" cy="753669"/>
            <a:chOff x="4330556" y="739459"/>
            <a:chExt cx="4577511" cy="753669"/>
          </a:xfrm>
        </p:grpSpPr>
        <p:cxnSp>
          <p:nvCxnSpPr>
            <p:cNvPr id="5" name="Conector recto de flecha 4"/>
            <p:cNvCxnSpPr>
              <a:stCxn id="2" idx="2"/>
              <a:endCxn id="3" idx="0"/>
            </p:cNvCxnSpPr>
            <p:nvPr/>
          </p:nvCxnSpPr>
          <p:spPr>
            <a:xfrm>
              <a:off x="4330556" y="864417"/>
              <a:ext cx="0" cy="628711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Rectángulo redondeado 5"/>
            <p:cNvSpPr/>
            <p:nvPr/>
          </p:nvSpPr>
          <p:spPr>
            <a:xfrm>
              <a:off x="6026432" y="739459"/>
              <a:ext cx="2881635" cy="723287"/>
            </a:xfrm>
            <a:prstGeom prst="roundRect">
              <a:avLst/>
            </a:prstGeom>
            <a:solidFill>
              <a:schemeClr val="accent6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r>
                <a:rPr lang="en-GB" b="1" dirty="0">
                  <a:solidFill>
                    <a:prstClr val="white"/>
                  </a:solidFill>
                </a:rPr>
                <a:t>6</a:t>
              </a:r>
              <a:r>
                <a:rPr lang="en-GB" dirty="0">
                  <a:solidFill>
                    <a:prstClr val="white"/>
                  </a:solidFill>
                </a:rPr>
                <a:t> deaths not eligible (no study area or incorrect age)</a:t>
              </a:r>
            </a:p>
          </p:txBody>
        </p:sp>
        <p:cxnSp>
          <p:nvCxnSpPr>
            <p:cNvPr id="8" name="Conector recto de flecha 7"/>
            <p:cNvCxnSpPr/>
            <p:nvPr/>
          </p:nvCxnSpPr>
          <p:spPr>
            <a:xfrm>
              <a:off x="4330556" y="1065821"/>
              <a:ext cx="1695876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Agrupar 10"/>
          <p:cNvGrpSpPr/>
          <p:nvPr/>
        </p:nvGrpSpPr>
        <p:grpSpPr>
          <a:xfrm>
            <a:off x="5854557" y="2110570"/>
            <a:ext cx="4577511" cy="753669"/>
            <a:chOff x="4330556" y="739459"/>
            <a:chExt cx="4577511" cy="753669"/>
          </a:xfrm>
        </p:grpSpPr>
        <p:cxnSp>
          <p:nvCxnSpPr>
            <p:cNvPr id="12" name="Conector recto de flecha 11"/>
            <p:cNvCxnSpPr/>
            <p:nvPr/>
          </p:nvCxnSpPr>
          <p:spPr>
            <a:xfrm>
              <a:off x="4330556" y="864417"/>
              <a:ext cx="0" cy="628711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ángulo redondeado 12"/>
            <p:cNvSpPr/>
            <p:nvPr/>
          </p:nvSpPr>
          <p:spPr>
            <a:xfrm>
              <a:off x="6026432" y="739459"/>
              <a:ext cx="2881635" cy="723287"/>
            </a:xfrm>
            <a:prstGeom prst="roundRect">
              <a:avLst/>
            </a:prstGeom>
            <a:solidFill>
              <a:schemeClr val="accent6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r>
                <a:rPr lang="en-GB" sz="1600" b="1" dirty="0">
                  <a:solidFill>
                    <a:prstClr val="white"/>
                  </a:solidFill>
                </a:rPr>
                <a:t>66</a:t>
              </a:r>
              <a:r>
                <a:rPr lang="en-GB" sz="1600" dirty="0">
                  <a:solidFill>
                    <a:prstClr val="white"/>
                  </a:solidFill>
                </a:rPr>
                <a:t>  deaths not eligible (reports of community deaths)</a:t>
              </a:r>
            </a:p>
          </p:txBody>
        </p:sp>
        <p:cxnSp>
          <p:nvCxnSpPr>
            <p:cNvPr id="14" name="Conector recto de flecha 13"/>
            <p:cNvCxnSpPr/>
            <p:nvPr/>
          </p:nvCxnSpPr>
          <p:spPr>
            <a:xfrm>
              <a:off x="4330556" y="1065821"/>
              <a:ext cx="1695876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Agrupar 19"/>
          <p:cNvGrpSpPr/>
          <p:nvPr/>
        </p:nvGrpSpPr>
        <p:grpSpPr>
          <a:xfrm>
            <a:off x="4646235" y="2884330"/>
            <a:ext cx="5785833" cy="1315492"/>
            <a:chOff x="3122234" y="2884330"/>
            <a:chExt cx="5785833" cy="1315492"/>
          </a:xfrm>
        </p:grpSpPr>
        <p:grpSp>
          <p:nvGrpSpPr>
            <p:cNvPr id="15" name="Agrupar 14"/>
            <p:cNvGrpSpPr/>
            <p:nvPr/>
          </p:nvGrpSpPr>
          <p:grpSpPr>
            <a:xfrm>
              <a:off x="4330556" y="3073040"/>
              <a:ext cx="4577511" cy="1126782"/>
              <a:chOff x="4330556" y="292107"/>
              <a:chExt cx="4577511" cy="1126782"/>
            </a:xfrm>
          </p:grpSpPr>
          <p:sp>
            <p:nvSpPr>
              <p:cNvPr id="17" name="Rectángulo redondeado 16"/>
              <p:cNvSpPr/>
              <p:nvPr/>
            </p:nvSpPr>
            <p:spPr>
              <a:xfrm>
                <a:off x="6026432" y="292107"/>
                <a:ext cx="2881635" cy="1126782"/>
              </a:xfrm>
              <a:prstGeom prst="roundRect">
                <a:avLst/>
              </a:prstGeom>
              <a:solidFill>
                <a:schemeClr val="accent6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indent="-285750" defTabSz="457200">
                  <a:buFont typeface="Arial"/>
                  <a:buChar char="•"/>
                </a:pPr>
                <a:endParaRPr lang="en-GB" sz="1600" dirty="0">
                  <a:solidFill>
                    <a:prstClr val="white"/>
                  </a:solidFill>
                </a:endParaRPr>
              </a:p>
              <a:p>
                <a:pPr marL="285750" indent="-285750" defTabSz="457200">
                  <a:buFont typeface="Arial"/>
                  <a:buChar char="•"/>
                </a:pPr>
                <a:r>
                  <a:rPr lang="en-GB" sz="1600" b="1" dirty="0">
                    <a:solidFill>
                      <a:prstClr val="white"/>
                    </a:solidFill>
                  </a:rPr>
                  <a:t>8</a:t>
                </a:r>
                <a:r>
                  <a:rPr lang="en-GB" sz="1600" dirty="0">
                    <a:solidFill>
                      <a:prstClr val="white"/>
                    </a:solidFill>
                  </a:rPr>
                  <a:t> deaths MITS consent refused</a:t>
                </a:r>
              </a:p>
              <a:p>
                <a:pPr marL="285750" indent="-285750" defTabSz="457200">
                  <a:buFont typeface="Arial"/>
                  <a:buChar char="•"/>
                </a:pPr>
                <a:r>
                  <a:rPr lang="en-GB" sz="1600" b="1" dirty="0">
                    <a:solidFill>
                      <a:prstClr val="white"/>
                    </a:solidFill>
                  </a:rPr>
                  <a:t>19</a:t>
                </a:r>
                <a:r>
                  <a:rPr lang="en-GB" sz="1600" dirty="0">
                    <a:solidFill>
                      <a:prstClr val="white"/>
                    </a:solidFill>
                  </a:rPr>
                  <a:t> deaths could not even be approached (had left)</a:t>
                </a:r>
              </a:p>
              <a:p>
                <a:pPr marL="285750" indent="-285750" defTabSz="457200">
                  <a:buFont typeface="Arial"/>
                  <a:buChar char="•"/>
                </a:pPr>
                <a:endParaRPr lang="en-GB" sz="1600" dirty="0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18" name="Conector recto de flecha 17"/>
              <p:cNvCxnSpPr/>
              <p:nvPr/>
            </p:nvCxnSpPr>
            <p:spPr>
              <a:xfrm>
                <a:off x="4330556" y="1065821"/>
                <a:ext cx="1695876" cy="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9" name="Rectángulo redondeado 18"/>
            <p:cNvSpPr/>
            <p:nvPr/>
          </p:nvSpPr>
          <p:spPr>
            <a:xfrm>
              <a:off x="3122234" y="2884330"/>
              <a:ext cx="2416644" cy="723287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r>
                <a:rPr lang="en-GB" b="1" dirty="0">
                  <a:solidFill>
                    <a:prstClr val="white"/>
                  </a:solidFill>
                </a:rPr>
                <a:t>77</a:t>
              </a:r>
              <a:r>
                <a:rPr lang="en-GB" dirty="0">
                  <a:solidFill>
                    <a:prstClr val="white"/>
                  </a:solidFill>
                </a:rPr>
                <a:t> in-hospital deaths eligible for MITS</a:t>
              </a:r>
            </a:p>
          </p:txBody>
        </p:sp>
      </p:grpSp>
      <p:cxnSp>
        <p:nvCxnSpPr>
          <p:cNvPr id="32" name="Conector recto de flecha 31"/>
          <p:cNvCxnSpPr>
            <a:stCxn id="19" idx="2"/>
          </p:cNvCxnSpPr>
          <p:nvPr/>
        </p:nvCxnSpPr>
        <p:spPr>
          <a:xfrm>
            <a:off x="5854556" y="3607617"/>
            <a:ext cx="0" cy="76739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Abrir corchete 38"/>
          <p:cNvSpPr/>
          <p:nvPr/>
        </p:nvSpPr>
        <p:spPr>
          <a:xfrm rot="5400000">
            <a:off x="5595986" y="566959"/>
            <a:ext cx="231009" cy="7959418"/>
          </a:xfrm>
          <a:prstGeom prst="leftBracket">
            <a:avLst/>
          </a:prstGeom>
          <a:ln w="508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457200"/>
            <a:endParaRPr lang="en-GB">
              <a:solidFill>
                <a:prstClr val="black"/>
              </a:solidFill>
            </a:endParaRPr>
          </a:p>
        </p:txBody>
      </p:sp>
      <p:grpSp>
        <p:nvGrpSpPr>
          <p:cNvPr id="45" name="Agrupar 44"/>
          <p:cNvGrpSpPr/>
          <p:nvPr/>
        </p:nvGrpSpPr>
        <p:grpSpPr>
          <a:xfrm>
            <a:off x="1731780" y="4662170"/>
            <a:ext cx="8936220" cy="2248640"/>
            <a:chOff x="207780" y="5103195"/>
            <a:chExt cx="8936220" cy="2248640"/>
          </a:xfrm>
        </p:grpSpPr>
        <p:sp>
          <p:nvSpPr>
            <p:cNvPr id="24" name="Rectángulo redondeado 23"/>
            <p:cNvSpPr/>
            <p:nvPr/>
          </p:nvSpPr>
          <p:spPr>
            <a:xfrm>
              <a:off x="5750555" y="5120836"/>
              <a:ext cx="2416644" cy="723287"/>
            </a:xfrm>
            <a:prstGeom prst="roundRect">
              <a:avLst/>
            </a:prstGeom>
            <a:solidFill>
              <a:srgbClr val="00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r>
                <a:rPr lang="en-GB" b="1" dirty="0">
                  <a:solidFill>
                    <a:prstClr val="white"/>
                  </a:solidFill>
                </a:rPr>
                <a:t>50</a:t>
              </a:r>
              <a:r>
                <a:rPr lang="en-GB" dirty="0">
                  <a:solidFill>
                    <a:prstClr val="white"/>
                  </a:solidFill>
                </a:rPr>
                <a:t> MITS conducted </a:t>
              </a:r>
              <a:r>
                <a:rPr lang="en-GB" dirty="0" smtClean="0">
                  <a:solidFill>
                    <a:prstClr val="white"/>
                  </a:solidFill>
                </a:rPr>
                <a:t>(64.9%)</a:t>
              </a:r>
              <a:endParaRPr lang="en-GB" dirty="0">
                <a:solidFill>
                  <a:prstClr val="white"/>
                </a:solidFill>
              </a:endParaRPr>
            </a:p>
          </p:txBody>
        </p:sp>
        <p:sp>
          <p:nvSpPr>
            <p:cNvPr id="30" name="Rectángulo redondeado 29"/>
            <p:cNvSpPr/>
            <p:nvPr/>
          </p:nvSpPr>
          <p:spPr>
            <a:xfrm>
              <a:off x="2965940" y="5120836"/>
              <a:ext cx="2678777" cy="723287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r>
                <a:rPr lang="en-GB" b="1" dirty="0">
                  <a:solidFill>
                    <a:prstClr val="white"/>
                  </a:solidFill>
                </a:rPr>
                <a:t>71</a:t>
              </a:r>
              <a:r>
                <a:rPr lang="en-GB" dirty="0">
                  <a:solidFill>
                    <a:prstClr val="white"/>
                  </a:solidFill>
                </a:rPr>
                <a:t>  clinical data from child collected (%)</a:t>
              </a:r>
            </a:p>
          </p:txBody>
        </p:sp>
        <p:sp>
          <p:nvSpPr>
            <p:cNvPr id="31" name="Rectángulo redondeado 30"/>
            <p:cNvSpPr/>
            <p:nvPr/>
          </p:nvSpPr>
          <p:spPr>
            <a:xfrm>
              <a:off x="207780" y="5103195"/>
              <a:ext cx="2652319" cy="723287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r>
                <a:rPr lang="en-GB" b="1" dirty="0">
                  <a:solidFill>
                    <a:prstClr val="white"/>
                  </a:solidFill>
                </a:rPr>
                <a:t>80</a:t>
              </a:r>
              <a:r>
                <a:rPr lang="en-GB" dirty="0">
                  <a:solidFill>
                    <a:prstClr val="white"/>
                  </a:solidFill>
                </a:rPr>
                <a:t> clinical data from mother collected (%)</a:t>
              </a:r>
            </a:p>
          </p:txBody>
        </p:sp>
        <p:sp>
          <p:nvSpPr>
            <p:cNvPr id="41" name="Rectángulo redondeado 40"/>
            <p:cNvSpPr/>
            <p:nvPr/>
          </p:nvSpPr>
          <p:spPr>
            <a:xfrm>
              <a:off x="207780" y="5844123"/>
              <a:ext cx="2652319" cy="723287"/>
            </a:xfrm>
            <a:prstGeom prst="roundRect">
              <a:avLst/>
            </a:prstGeom>
            <a:solidFill>
              <a:schemeClr val="accent6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r>
                <a:rPr lang="en-GB" b="1" dirty="0">
                  <a:solidFill>
                    <a:prstClr val="white"/>
                  </a:solidFill>
                </a:rPr>
                <a:t>9</a:t>
              </a:r>
              <a:r>
                <a:rPr lang="en-GB" dirty="0">
                  <a:solidFill>
                    <a:prstClr val="white"/>
                  </a:solidFill>
                </a:rPr>
                <a:t> not eligible because &gt;1 year of age</a:t>
              </a:r>
            </a:p>
          </p:txBody>
        </p:sp>
        <p:sp>
          <p:nvSpPr>
            <p:cNvPr id="42" name="Rectángulo redondeado 41"/>
            <p:cNvSpPr/>
            <p:nvPr/>
          </p:nvSpPr>
          <p:spPr>
            <a:xfrm>
              <a:off x="2965940" y="5844123"/>
              <a:ext cx="2652319" cy="723287"/>
            </a:xfrm>
            <a:prstGeom prst="roundRect">
              <a:avLst/>
            </a:prstGeom>
            <a:solidFill>
              <a:schemeClr val="accent6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r>
                <a:rPr lang="en-GB" b="1" dirty="0">
                  <a:solidFill>
                    <a:prstClr val="white"/>
                  </a:solidFill>
                </a:rPr>
                <a:t>16 </a:t>
              </a:r>
              <a:r>
                <a:rPr lang="en-GB" dirty="0">
                  <a:solidFill>
                    <a:prstClr val="white"/>
                  </a:solidFill>
                </a:rPr>
                <a:t>not eligible because stillborns</a:t>
              </a:r>
            </a:p>
          </p:txBody>
        </p:sp>
        <p:sp>
          <p:nvSpPr>
            <p:cNvPr id="43" name="CuadroTexto 42"/>
            <p:cNvSpPr txBox="1"/>
            <p:nvPr/>
          </p:nvSpPr>
          <p:spPr>
            <a:xfrm>
              <a:off x="6026432" y="5874507"/>
              <a:ext cx="3117568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 defTabSz="457200">
                <a:buFont typeface="Arial"/>
                <a:buChar char="•"/>
              </a:pPr>
              <a:r>
                <a:rPr lang="en-GB" dirty="0">
                  <a:solidFill>
                    <a:prstClr val="black"/>
                  </a:solidFill>
                </a:rPr>
                <a:t>16 (%) </a:t>
              </a:r>
              <a:r>
                <a:rPr lang="en-GB" dirty="0" err="1">
                  <a:solidFill>
                    <a:prstClr val="black"/>
                  </a:solidFill>
                </a:rPr>
                <a:t>stilborns</a:t>
              </a:r>
              <a:endParaRPr lang="en-GB" dirty="0">
                <a:solidFill>
                  <a:prstClr val="black"/>
                </a:solidFill>
              </a:endParaRPr>
            </a:p>
            <a:p>
              <a:pPr marL="285750" indent="-285750" defTabSz="457200">
                <a:buFont typeface="Arial"/>
                <a:buChar char="•"/>
              </a:pPr>
              <a:r>
                <a:rPr lang="en-GB" dirty="0">
                  <a:solidFill>
                    <a:prstClr val="black"/>
                  </a:solidFill>
                </a:rPr>
                <a:t>17 (%) neonatal deaths</a:t>
              </a:r>
            </a:p>
            <a:p>
              <a:pPr marL="285750" indent="-285750" defTabSz="457200">
                <a:buFont typeface="Arial"/>
                <a:buChar char="•"/>
              </a:pPr>
              <a:r>
                <a:rPr lang="en-GB" dirty="0">
                  <a:solidFill>
                    <a:prstClr val="black"/>
                  </a:solidFill>
                </a:rPr>
                <a:t>8</a:t>
              </a:r>
              <a:r>
                <a:rPr lang="en-GB">
                  <a:solidFill>
                    <a:prstClr val="black"/>
                  </a:solidFill>
                </a:rPr>
                <a:t> </a:t>
              </a:r>
              <a:r>
                <a:rPr lang="en-GB" dirty="0">
                  <a:solidFill>
                    <a:prstClr val="black"/>
                  </a:solidFill>
                </a:rPr>
                <a:t>(%) infants</a:t>
              </a:r>
            </a:p>
            <a:p>
              <a:pPr marL="285750" indent="-285750" defTabSz="457200">
                <a:buFont typeface="Arial"/>
                <a:buChar char="•"/>
              </a:pPr>
              <a:r>
                <a:rPr lang="en-GB" dirty="0">
                  <a:solidFill>
                    <a:prstClr val="black"/>
                  </a:solidFill>
                </a:rPr>
                <a:t>9 (%) children 1-&lt;5y</a:t>
              </a:r>
            </a:p>
            <a:p>
              <a:pPr marL="285750" indent="-285750" defTabSz="457200">
                <a:buFont typeface="Arial"/>
                <a:buChar char="•"/>
              </a:pPr>
              <a:endParaRPr lang="en-GB" dirty="0">
                <a:solidFill>
                  <a:prstClr val="black"/>
                </a:solidFill>
              </a:endParaRPr>
            </a:p>
          </p:txBody>
        </p:sp>
      </p:grpSp>
      <p:sp>
        <p:nvSpPr>
          <p:cNvPr id="46" name="Rectángulo redondeado 45"/>
          <p:cNvSpPr/>
          <p:nvPr/>
        </p:nvSpPr>
        <p:spPr>
          <a:xfrm>
            <a:off x="1731780" y="1493129"/>
            <a:ext cx="2416644" cy="723287"/>
          </a:xfrm>
          <a:prstGeom prst="round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GB" dirty="0">
                <a:solidFill>
                  <a:prstClr val="white"/>
                </a:solidFill>
              </a:rPr>
              <a:t>85 (%) verbal autopsies conducted</a:t>
            </a:r>
          </a:p>
        </p:txBody>
      </p:sp>
      <p:cxnSp>
        <p:nvCxnSpPr>
          <p:cNvPr id="47" name="Conector recto de flecha 46"/>
          <p:cNvCxnSpPr>
            <a:stCxn id="3" idx="1"/>
            <a:endCxn id="46" idx="3"/>
          </p:cNvCxnSpPr>
          <p:nvPr/>
        </p:nvCxnSpPr>
        <p:spPr>
          <a:xfrm flipH="1">
            <a:off x="4148424" y="1854772"/>
            <a:ext cx="49781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281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 bwMode="gray">
          <a:xfrm>
            <a:off x="5450023" y="5839224"/>
            <a:ext cx="6720926" cy="811492"/>
          </a:xfrm>
          <a:prstGeom prst="rect">
            <a:avLst/>
          </a:prstGeom>
          <a:solidFill>
            <a:schemeClr val="bg2"/>
          </a:solidFill>
          <a:ln w="19050" algn="ctr">
            <a:noFill/>
            <a:miter lim="800000"/>
            <a:headEnd/>
            <a:tailEnd/>
          </a:ln>
        </p:spPr>
        <p:txBody>
          <a:bodyPr wrap="square" lIns="88900" tIns="88900" rIns="88900" bIns="88900" rtlCol="0" anchor="ctr"/>
          <a:lstStyle/>
          <a:p>
            <a:pPr algn="ctr">
              <a:lnSpc>
                <a:spcPct val="106000"/>
              </a:lnSpc>
            </a:pPr>
            <a:endParaRPr lang="en-US" sz="1600" b="1" dirty="0" smtClean="0">
              <a:solidFill>
                <a:prstClr val="black"/>
              </a:solidFill>
            </a:endParaRPr>
          </a:p>
          <a:p>
            <a:pPr algn="ctr">
              <a:lnSpc>
                <a:spcPct val="106000"/>
              </a:lnSpc>
            </a:pPr>
            <a:r>
              <a:rPr lang="en-US" sz="1600" b="1" dirty="0" smtClean="0">
                <a:solidFill>
                  <a:prstClr val="black"/>
                </a:solidFill>
              </a:rPr>
              <a:t>Next Decode Panel meetings: Week of September 25</a:t>
            </a:r>
            <a:r>
              <a:rPr lang="en-US" sz="1600" b="1" baseline="30000" dirty="0" smtClean="0">
                <a:solidFill>
                  <a:prstClr val="black"/>
                </a:solidFill>
              </a:rPr>
              <a:t>th</a:t>
            </a:r>
            <a:r>
              <a:rPr lang="en-US" sz="1600" b="1" dirty="0" smtClean="0">
                <a:solidFill>
                  <a:prstClr val="black"/>
                </a:solidFill>
              </a:rPr>
              <a:t>  </a:t>
            </a:r>
          </a:p>
        </p:txBody>
      </p:sp>
      <p:pic>
        <p:nvPicPr>
          <p:cNvPr id="7172" name="Picture 4" descr="https://c1.staticflickr.com/9/8738/27861479354_05381949ed_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3184" y="808533"/>
            <a:ext cx="6110270" cy="458269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Title 2"/>
          <p:cNvSpPr>
            <a:spLocks noGrp="1"/>
          </p:cNvSpPr>
          <p:nvPr>
            <p:ph type="title"/>
          </p:nvPr>
        </p:nvSpPr>
        <p:spPr>
          <a:xfrm>
            <a:off x="365759" y="203608"/>
            <a:ext cx="11436773" cy="469492"/>
          </a:xfrm>
        </p:spPr>
        <p:txBody>
          <a:bodyPr/>
          <a:lstStyle/>
          <a:p>
            <a:r>
              <a:rPr lang="en-US" b="1" dirty="0" err="1" smtClean="0"/>
              <a:t>DeCoDe</a:t>
            </a:r>
            <a:r>
              <a:rPr lang="en-US" b="1" dirty="0" smtClean="0"/>
              <a:t> Panel meeting: July 24-26</a:t>
            </a:r>
            <a:r>
              <a:rPr lang="en-US" b="1" baseline="30000" dirty="0" smtClean="0"/>
              <a:t>th</a:t>
            </a:r>
            <a:r>
              <a:rPr lang="en-US" b="1" dirty="0" smtClean="0"/>
              <a:t>, 2017</a:t>
            </a:r>
            <a:endParaRPr lang="en-US" b="1" dirty="0"/>
          </a:p>
        </p:txBody>
      </p:sp>
      <p:sp>
        <p:nvSpPr>
          <p:cNvPr id="2" name="TextBox 1"/>
          <p:cNvSpPr txBox="1"/>
          <p:nvPr/>
        </p:nvSpPr>
        <p:spPr>
          <a:xfrm>
            <a:off x="158739" y="793855"/>
            <a:ext cx="5608760" cy="600472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lvl="0" indent="-285750">
              <a:lnSpc>
                <a:spcPct val="120000"/>
              </a:lnSpc>
              <a:buFont typeface="Arial"/>
              <a:buChar char="•"/>
            </a:pPr>
            <a:r>
              <a:rPr lang="pt-PT" b="1" dirty="0" err="1"/>
              <a:t>Paola</a:t>
            </a:r>
            <a:r>
              <a:rPr lang="pt-PT" b="1" dirty="0"/>
              <a:t> </a:t>
            </a:r>
            <a:r>
              <a:rPr lang="pt-PT" b="1" dirty="0" err="1"/>
              <a:t>Castilo</a:t>
            </a:r>
            <a:r>
              <a:rPr lang="pt-PT" b="1" dirty="0"/>
              <a:t>, </a:t>
            </a:r>
            <a:r>
              <a:rPr lang="pt-PT" b="1" dirty="0" err="1"/>
              <a:t>Pathologist</a:t>
            </a:r>
            <a:r>
              <a:rPr lang="pt-PT" b="1" dirty="0"/>
              <a:t>, </a:t>
            </a:r>
            <a:r>
              <a:rPr lang="pt-PT" b="1" dirty="0" err="1"/>
              <a:t>ISGlobal</a:t>
            </a:r>
            <a:endParaRPr lang="en-US" b="1" dirty="0"/>
          </a:p>
          <a:p>
            <a:pPr marL="285750" lvl="0" indent="-285750">
              <a:lnSpc>
                <a:spcPct val="120000"/>
              </a:lnSpc>
              <a:buFont typeface="Arial"/>
              <a:buChar char="•"/>
            </a:pPr>
            <a:r>
              <a:rPr lang="pt-PT" b="1" dirty="0"/>
              <a:t>Juan Carlos </a:t>
            </a:r>
            <a:r>
              <a:rPr lang="pt-PT" b="1" dirty="0" err="1"/>
              <a:t>Hurtado</a:t>
            </a:r>
            <a:r>
              <a:rPr lang="pt-PT" b="1" dirty="0"/>
              <a:t>, </a:t>
            </a:r>
            <a:r>
              <a:rPr lang="pt-PT" b="1" dirty="0" err="1"/>
              <a:t>Microbiologist</a:t>
            </a:r>
            <a:r>
              <a:rPr lang="pt-PT" b="1" dirty="0"/>
              <a:t>, </a:t>
            </a:r>
            <a:r>
              <a:rPr lang="pt-PT" b="1" dirty="0" err="1"/>
              <a:t>ISGlobal</a:t>
            </a:r>
            <a:endParaRPr lang="en-US" b="1" dirty="0"/>
          </a:p>
          <a:p>
            <a:pPr marL="285750" lvl="0" indent="-285750">
              <a:lnSpc>
                <a:spcPct val="120000"/>
              </a:lnSpc>
              <a:buFont typeface="Arial"/>
              <a:buChar char="•"/>
            </a:pPr>
            <a:r>
              <a:rPr lang="pt-PT" dirty="0" err="1"/>
              <a:t>Mikel</a:t>
            </a:r>
            <a:r>
              <a:rPr lang="pt-PT" dirty="0"/>
              <a:t> Martinez, </a:t>
            </a:r>
            <a:r>
              <a:rPr lang="pt-PT" dirty="0" err="1"/>
              <a:t>Microbiologist</a:t>
            </a:r>
            <a:r>
              <a:rPr lang="pt-PT" dirty="0"/>
              <a:t>, </a:t>
            </a:r>
            <a:r>
              <a:rPr lang="pt-PT" dirty="0" err="1"/>
              <a:t>ISGlobal</a:t>
            </a:r>
            <a:endParaRPr lang="en-US" dirty="0"/>
          </a:p>
          <a:p>
            <a:pPr marL="285750" lvl="0" indent="-285750">
              <a:lnSpc>
                <a:spcPct val="120000"/>
              </a:lnSpc>
              <a:buFont typeface="Arial"/>
              <a:buChar char="•"/>
            </a:pPr>
            <a:r>
              <a:rPr lang="en-GB" dirty="0"/>
              <a:t> </a:t>
            </a:r>
            <a:r>
              <a:rPr lang="pt-PT" b="1" dirty="0" err="1"/>
              <a:t>Quique</a:t>
            </a:r>
            <a:r>
              <a:rPr lang="pt-PT" b="1" dirty="0"/>
              <a:t> </a:t>
            </a:r>
            <a:r>
              <a:rPr lang="pt-PT" b="1" dirty="0" err="1"/>
              <a:t>Bassat</a:t>
            </a:r>
            <a:r>
              <a:rPr lang="pt-PT" b="1" dirty="0"/>
              <a:t>, </a:t>
            </a:r>
            <a:r>
              <a:rPr lang="pt-PT" b="1" dirty="0" err="1"/>
              <a:t>Pediatrician</a:t>
            </a:r>
            <a:r>
              <a:rPr lang="pt-PT" b="1" dirty="0"/>
              <a:t>, </a:t>
            </a:r>
            <a:r>
              <a:rPr lang="pt-PT" b="1" dirty="0" err="1"/>
              <a:t>ISGlobal</a:t>
            </a:r>
            <a:endParaRPr lang="en-US" b="1" dirty="0"/>
          </a:p>
          <a:p>
            <a:pPr marL="285750" lvl="0" indent="-285750">
              <a:lnSpc>
                <a:spcPct val="120000"/>
              </a:lnSpc>
              <a:buFont typeface="Arial"/>
              <a:buChar char="•"/>
            </a:pPr>
            <a:r>
              <a:rPr lang="pt-PT" dirty="0" err="1"/>
              <a:t>Tacilta</a:t>
            </a:r>
            <a:r>
              <a:rPr lang="pt-PT" dirty="0"/>
              <a:t> </a:t>
            </a:r>
            <a:r>
              <a:rPr lang="pt-PT" dirty="0" err="1"/>
              <a:t>Nhampossa</a:t>
            </a:r>
            <a:r>
              <a:rPr lang="pt-PT" dirty="0"/>
              <a:t>, </a:t>
            </a:r>
            <a:r>
              <a:rPr lang="pt-PT" dirty="0" err="1"/>
              <a:t>Pediatrician</a:t>
            </a:r>
            <a:r>
              <a:rPr lang="pt-PT" dirty="0"/>
              <a:t>, CISM</a:t>
            </a:r>
            <a:endParaRPr lang="en-US" dirty="0"/>
          </a:p>
          <a:p>
            <a:pPr marL="285750" lvl="0" indent="-285750">
              <a:lnSpc>
                <a:spcPct val="120000"/>
              </a:lnSpc>
              <a:buFont typeface="Arial"/>
              <a:buChar char="•"/>
            </a:pPr>
            <a:r>
              <a:rPr lang="pt-PT" b="1" dirty="0"/>
              <a:t>Inácio Mandomando, </a:t>
            </a:r>
            <a:r>
              <a:rPr lang="pt-PT" b="1" dirty="0" err="1"/>
              <a:t>Microbiologist</a:t>
            </a:r>
            <a:r>
              <a:rPr lang="pt-PT" b="1" dirty="0"/>
              <a:t>, CISM</a:t>
            </a:r>
            <a:endParaRPr lang="en-US" b="1" dirty="0"/>
          </a:p>
          <a:p>
            <a:pPr marL="285750" lvl="0" indent="-285750">
              <a:lnSpc>
                <a:spcPct val="120000"/>
              </a:lnSpc>
              <a:buFont typeface="Arial"/>
              <a:buChar char="•"/>
            </a:pPr>
            <a:r>
              <a:rPr lang="pt-PT" b="1" dirty="0" err="1"/>
              <a:t>Virginia</a:t>
            </a:r>
            <a:r>
              <a:rPr lang="pt-PT" b="1" dirty="0"/>
              <a:t> Evaristo, </a:t>
            </a:r>
            <a:r>
              <a:rPr lang="pt-PT" b="1" dirty="0" err="1" smtClean="0"/>
              <a:t>Infectologist</a:t>
            </a:r>
            <a:r>
              <a:rPr lang="pt-PT" b="1" dirty="0"/>
              <a:t>, INS</a:t>
            </a:r>
            <a:endParaRPr lang="en-US" b="1" dirty="0"/>
          </a:p>
          <a:p>
            <a:pPr marL="285750" lvl="0" indent="-285750">
              <a:lnSpc>
                <a:spcPct val="120000"/>
              </a:lnSpc>
              <a:buFont typeface="Arial"/>
              <a:buChar char="•"/>
            </a:pPr>
            <a:r>
              <a:rPr lang="pt-PT" b="1" dirty="0" err="1"/>
              <a:t>Sibone</a:t>
            </a:r>
            <a:r>
              <a:rPr lang="pt-PT" b="1" dirty="0"/>
              <a:t> </a:t>
            </a:r>
            <a:r>
              <a:rPr lang="pt-PT" b="1" dirty="0" err="1"/>
              <a:t>Mocumbi</a:t>
            </a:r>
            <a:r>
              <a:rPr lang="pt-PT" b="1" dirty="0"/>
              <a:t>, </a:t>
            </a:r>
            <a:r>
              <a:rPr lang="pt-PT" b="1" dirty="0" err="1"/>
              <a:t>Obstetrician</a:t>
            </a:r>
            <a:r>
              <a:rPr lang="pt-PT" b="1" dirty="0"/>
              <a:t> </a:t>
            </a:r>
            <a:r>
              <a:rPr lang="pt-PT" b="1" dirty="0" err="1"/>
              <a:t>Gynecologist</a:t>
            </a:r>
            <a:r>
              <a:rPr lang="pt-PT" b="1" dirty="0"/>
              <a:t>, </a:t>
            </a:r>
            <a:r>
              <a:rPr lang="pt-PT" b="1" dirty="0" smtClean="0"/>
              <a:t>HCM</a:t>
            </a:r>
            <a:endParaRPr lang="en-US" b="1" dirty="0"/>
          </a:p>
          <a:p>
            <a:pPr marL="285750" lvl="0" indent="-285750">
              <a:lnSpc>
                <a:spcPct val="120000"/>
              </a:lnSpc>
              <a:buFont typeface="Arial"/>
              <a:buChar char="•"/>
            </a:pPr>
            <a:r>
              <a:rPr lang="pt-PT" b="1" dirty="0" err="1"/>
              <a:t>Zara</a:t>
            </a:r>
            <a:r>
              <a:rPr lang="pt-PT" b="1" dirty="0"/>
              <a:t> Jaze, </a:t>
            </a:r>
            <a:r>
              <a:rPr lang="pt-PT" b="1" dirty="0" err="1"/>
              <a:t>Obstetrician</a:t>
            </a:r>
            <a:r>
              <a:rPr lang="pt-PT" b="1" dirty="0"/>
              <a:t> </a:t>
            </a:r>
            <a:r>
              <a:rPr lang="pt-PT" b="1" dirty="0" err="1"/>
              <a:t>Gynecologist</a:t>
            </a:r>
            <a:r>
              <a:rPr lang="pt-PT" b="1" dirty="0"/>
              <a:t>, </a:t>
            </a:r>
            <a:r>
              <a:rPr lang="pt-PT" b="1" dirty="0" smtClean="0"/>
              <a:t>HCM</a:t>
            </a:r>
            <a:endParaRPr lang="en-US" b="1" dirty="0"/>
          </a:p>
          <a:p>
            <a:pPr marL="285750" lvl="0" indent="-285750">
              <a:lnSpc>
                <a:spcPct val="120000"/>
              </a:lnSpc>
              <a:buFont typeface="Arial"/>
              <a:buChar char="•"/>
            </a:pPr>
            <a:r>
              <a:rPr lang="pt-PT" b="1" dirty="0" err="1">
                <a:solidFill>
                  <a:srgbClr val="FF0000"/>
                </a:solidFill>
              </a:rPr>
              <a:t>Fabiola</a:t>
            </a:r>
            <a:r>
              <a:rPr lang="pt-PT" b="1" dirty="0">
                <a:solidFill>
                  <a:srgbClr val="FF0000"/>
                </a:solidFill>
              </a:rPr>
              <a:t> </a:t>
            </a:r>
            <a:r>
              <a:rPr lang="pt-PT" b="1" dirty="0" err="1">
                <a:solidFill>
                  <a:srgbClr val="FF0000"/>
                </a:solidFill>
              </a:rPr>
              <a:t>Fernandez</a:t>
            </a:r>
            <a:r>
              <a:rPr lang="pt-PT" b="1" dirty="0">
                <a:solidFill>
                  <a:srgbClr val="FF0000"/>
                </a:solidFill>
              </a:rPr>
              <a:t>, </a:t>
            </a:r>
            <a:r>
              <a:rPr lang="pt-PT" b="1" dirty="0" err="1">
                <a:solidFill>
                  <a:srgbClr val="FF0000"/>
                </a:solidFill>
              </a:rPr>
              <a:t>Pathologist</a:t>
            </a:r>
            <a:r>
              <a:rPr lang="pt-PT" b="1" dirty="0">
                <a:solidFill>
                  <a:srgbClr val="FF0000"/>
                </a:solidFill>
              </a:rPr>
              <a:t>, </a:t>
            </a:r>
            <a:r>
              <a:rPr lang="pt-PT" b="1" dirty="0" smtClean="0">
                <a:solidFill>
                  <a:srgbClr val="FF0000"/>
                </a:solidFill>
              </a:rPr>
              <a:t>HCM?</a:t>
            </a:r>
            <a:endParaRPr lang="en-US" b="1" dirty="0">
              <a:solidFill>
                <a:srgbClr val="FF0000"/>
              </a:solidFill>
            </a:endParaRPr>
          </a:p>
          <a:p>
            <a:pPr marL="285750" lvl="0" indent="-285750">
              <a:lnSpc>
                <a:spcPct val="120000"/>
              </a:lnSpc>
              <a:buFont typeface="Arial"/>
              <a:buChar char="•"/>
            </a:pPr>
            <a:r>
              <a:rPr lang="pt-PT" b="1" dirty="0" err="1">
                <a:solidFill>
                  <a:srgbClr val="FF0000"/>
                </a:solidFill>
              </a:rPr>
              <a:t>Angela</a:t>
            </a:r>
            <a:r>
              <a:rPr lang="pt-PT" b="1" dirty="0">
                <a:solidFill>
                  <a:srgbClr val="FF0000"/>
                </a:solidFill>
              </a:rPr>
              <a:t> </a:t>
            </a:r>
            <a:r>
              <a:rPr lang="pt-PT" b="1" dirty="0" err="1">
                <a:solidFill>
                  <a:srgbClr val="FF0000"/>
                </a:solidFill>
              </a:rPr>
              <a:t>Lopez</a:t>
            </a:r>
            <a:r>
              <a:rPr lang="pt-PT" b="1" dirty="0">
                <a:solidFill>
                  <a:srgbClr val="FF0000"/>
                </a:solidFill>
              </a:rPr>
              <a:t> </a:t>
            </a:r>
            <a:r>
              <a:rPr lang="pt-PT" b="1" dirty="0" err="1">
                <a:solidFill>
                  <a:srgbClr val="FF0000"/>
                </a:solidFill>
              </a:rPr>
              <a:t>or</a:t>
            </a:r>
            <a:r>
              <a:rPr lang="pt-PT" b="1" dirty="0">
                <a:solidFill>
                  <a:srgbClr val="FF0000"/>
                </a:solidFill>
              </a:rPr>
              <a:t> Dalila Rego, </a:t>
            </a:r>
            <a:r>
              <a:rPr lang="pt-PT" b="1" dirty="0" err="1">
                <a:solidFill>
                  <a:srgbClr val="FF0000"/>
                </a:solidFill>
              </a:rPr>
              <a:t>Pediatrician</a:t>
            </a:r>
            <a:r>
              <a:rPr lang="pt-PT" b="1" dirty="0">
                <a:solidFill>
                  <a:srgbClr val="FF0000"/>
                </a:solidFill>
              </a:rPr>
              <a:t>, </a:t>
            </a:r>
            <a:r>
              <a:rPr lang="pt-PT" b="1" dirty="0" smtClean="0">
                <a:solidFill>
                  <a:srgbClr val="FF0000"/>
                </a:solidFill>
              </a:rPr>
              <a:t>HCM?</a:t>
            </a:r>
            <a:endParaRPr lang="en-US" b="1" dirty="0">
              <a:solidFill>
                <a:srgbClr val="FF0000"/>
              </a:solidFill>
            </a:endParaRPr>
          </a:p>
          <a:p>
            <a:pPr marL="285750" lvl="0" indent="-285750">
              <a:lnSpc>
                <a:spcPct val="120000"/>
              </a:lnSpc>
              <a:buFont typeface="Arial"/>
              <a:buChar char="•"/>
            </a:pPr>
            <a:r>
              <a:rPr lang="pt-PT" b="1" dirty="0" err="1" smtClean="0"/>
              <a:t>Jahit</a:t>
            </a:r>
            <a:r>
              <a:rPr lang="pt-PT" b="1" dirty="0" smtClean="0"/>
              <a:t> </a:t>
            </a:r>
            <a:r>
              <a:rPr lang="pt-PT" b="1" dirty="0" err="1"/>
              <a:t>Sacarlal</a:t>
            </a:r>
            <a:r>
              <a:rPr lang="pt-PT" b="1" dirty="0"/>
              <a:t>, </a:t>
            </a:r>
            <a:r>
              <a:rPr lang="pt-PT" b="1" dirty="0" err="1"/>
              <a:t>Public</a:t>
            </a:r>
            <a:r>
              <a:rPr lang="pt-PT" b="1" dirty="0"/>
              <a:t> </a:t>
            </a:r>
            <a:r>
              <a:rPr lang="pt-PT" b="1" dirty="0" err="1"/>
              <a:t>Health</a:t>
            </a:r>
            <a:r>
              <a:rPr lang="pt-PT" b="1" dirty="0"/>
              <a:t> </a:t>
            </a:r>
            <a:r>
              <a:rPr lang="pt-PT" b="1" dirty="0" err="1"/>
              <a:t>Specialist</a:t>
            </a:r>
            <a:r>
              <a:rPr lang="pt-PT" b="1" dirty="0"/>
              <a:t>, </a:t>
            </a:r>
            <a:r>
              <a:rPr lang="pt-PT" b="1" dirty="0" smtClean="0"/>
              <a:t>UEM </a:t>
            </a:r>
            <a:endParaRPr lang="en-US" b="1" dirty="0"/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rgbClr val="FF0000"/>
                </a:solidFill>
              </a:rPr>
              <a:t>Paula </a:t>
            </a:r>
            <a:r>
              <a:rPr lang="en-US" b="1" dirty="0" err="1" smtClean="0">
                <a:solidFill>
                  <a:srgbClr val="FF0000"/>
                </a:solidFill>
              </a:rPr>
              <a:t>Vaz</a:t>
            </a:r>
            <a:r>
              <a:rPr lang="en-US" b="1" dirty="0" smtClean="0">
                <a:solidFill>
                  <a:srgbClr val="FF0000"/>
                </a:solidFill>
              </a:rPr>
              <a:t>, Ariel Foundation?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rgbClr val="0000FF"/>
                </a:solidFill>
              </a:rPr>
              <a:t>Dianna </a:t>
            </a:r>
            <a:r>
              <a:rPr lang="en-US" b="1" dirty="0" err="1" smtClean="0">
                <a:solidFill>
                  <a:srgbClr val="0000FF"/>
                </a:solidFill>
              </a:rPr>
              <a:t>Blau</a:t>
            </a:r>
            <a:r>
              <a:rPr lang="en-US" b="1" dirty="0" smtClean="0">
                <a:solidFill>
                  <a:srgbClr val="0000FF"/>
                </a:solidFill>
              </a:rPr>
              <a:t>, Emory University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b="1" dirty="0" err="1" smtClean="0">
                <a:solidFill>
                  <a:srgbClr val="0000FF"/>
                </a:solidFill>
              </a:rPr>
              <a:t>Mischka</a:t>
            </a:r>
            <a:r>
              <a:rPr lang="en-US" b="1" dirty="0" smtClean="0">
                <a:solidFill>
                  <a:srgbClr val="0000FF"/>
                </a:solidFill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</a:rPr>
              <a:t>Garel</a:t>
            </a:r>
            <a:r>
              <a:rPr lang="en-US" b="1" dirty="0" smtClean="0">
                <a:solidFill>
                  <a:srgbClr val="0000FF"/>
                </a:solidFill>
              </a:rPr>
              <a:t>, Emory University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endParaRPr lang="en-US" b="1" dirty="0">
              <a:solidFill>
                <a:srgbClr val="FF0000"/>
              </a:solidFill>
            </a:endParaRPr>
          </a:p>
          <a:p>
            <a:pPr marL="203200" indent="-203200">
              <a:spcBef>
                <a:spcPts val="600"/>
              </a:spcBef>
              <a:buSzPct val="100000"/>
              <a:buFont typeface="Arial"/>
              <a:buChar char="•"/>
            </a:pPr>
            <a:endParaRPr lang="en-US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535097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66800"/>
          </a:xfrm>
        </p:spPr>
        <p:txBody>
          <a:bodyPr/>
          <a:lstStyle/>
          <a:p>
            <a:pPr eaLnBrk="1" hangingPunct="1"/>
            <a:r>
              <a:rPr lang="en-US" sz="4000" b="1" dirty="0" smtClean="0">
                <a:solidFill>
                  <a:schemeClr val="bg1"/>
                </a:solidFill>
                <a:latin typeface="Arial" charset="0"/>
                <a:ea typeface="MS PGothic" charset="0"/>
              </a:rPr>
              <a:t>CHAMPS data sharing strategy</a:t>
            </a:r>
            <a:endParaRPr lang="en-GB" sz="6000" b="1" dirty="0">
              <a:solidFill>
                <a:schemeClr val="bg1"/>
              </a:solidFill>
              <a:latin typeface="Arial" charset="0"/>
              <a:ea typeface="MS PGothic" charset="0"/>
            </a:endParaRPr>
          </a:p>
        </p:txBody>
      </p:sp>
      <p:sp>
        <p:nvSpPr>
          <p:cNvPr id="34818" name="Content Placeholder 2"/>
          <p:cNvSpPr>
            <a:spLocks noGrp="1"/>
          </p:cNvSpPr>
          <p:nvPr>
            <p:ph idx="1"/>
          </p:nvPr>
        </p:nvSpPr>
        <p:spPr>
          <a:xfrm>
            <a:off x="304800" y="533400"/>
            <a:ext cx="11582400" cy="5876925"/>
          </a:xfrm>
        </p:spPr>
        <p:txBody>
          <a:bodyPr/>
          <a:lstStyle/>
          <a:p>
            <a:pPr>
              <a:lnSpc>
                <a:spcPct val="130000"/>
              </a:lnSpc>
            </a:pPr>
            <a:r>
              <a:rPr lang="en-US" sz="2800" dirty="0" smtClean="0">
                <a:latin typeface="Arial" charset="0"/>
                <a:ea typeface="MS PGothic" charset="0"/>
              </a:rPr>
              <a:t>Feedback of CHAMPS findings to the family</a:t>
            </a:r>
          </a:p>
          <a:p>
            <a:pPr lvl="1">
              <a:lnSpc>
                <a:spcPct val="130000"/>
              </a:lnSpc>
            </a:pPr>
            <a:r>
              <a:rPr lang="en-US" sz="2000" dirty="0" smtClean="0">
                <a:latin typeface="Arial" charset="0"/>
                <a:ea typeface="MS PGothic" charset="0"/>
              </a:rPr>
              <a:t>How, when and to who provide the feedback – sensitive results?</a:t>
            </a:r>
          </a:p>
          <a:p>
            <a:pPr lvl="1">
              <a:lnSpc>
                <a:spcPct val="130000"/>
              </a:lnSpc>
            </a:pPr>
            <a:r>
              <a:rPr lang="en-US" sz="2000" dirty="0" smtClean="0">
                <a:latin typeface="Arial" charset="0"/>
                <a:ea typeface="MS PGothic" charset="0"/>
              </a:rPr>
              <a:t>Religious council</a:t>
            </a:r>
          </a:p>
          <a:p>
            <a:pPr>
              <a:lnSpc>
                <a:spcPct val="130000"/>
              </a:lnSpc>
            </a:pPr>
            <a:r>
              <a:rPr lang="en-US" sz="2800" dirty="0" smtClean="0">
                <a:latin typeface="Arial" charset="0"/>
                <a:ea typeface="MS PGothic" charset="0"/>
              </a:rPr>
              <a:t>Feedback to </a:t>
            </a:r>
            <a:r>
              <a:rPr lang="en-US" sz="2800" dirty="0" smtClean="0">
                <a:latin typeface="Arial" charset="0"/>
                <a:ea typeface="MS PGothic" charset="0"/>
              </a:rPr>
              <a:t>local stakeholders</a:t>
            </a:r>
            <a:endParaRPr lang="en-US" sz="2800" dirty="0" smtClean="0">
              <a:latin typeface="Arial" charset="0"/>
              <a:ea typeface="MS PGothic" charset="0"/>
            </a:endParaRPr>
          </a:p>
          <a:p>
            <a:pPr lvl="1">
              <a:lnSpc>
                <a:spcPct val="130000"/>
              </a:lnSpc>
            </a:pPr>
            <a:r>
              <a:rPr lang="en-US" sz="2000" dirty="0" smtClean="0">
                <a:latin typeface="Arial" charset="0"/>
                <a:ea typeface="MS PGothic" charset="0"/>
              </a:rPr>
              <a:t>Local and provincial governors</a:t>
            </a:r>
          </a:p>
          <a:p>
            <a:pPr>
              <a:lnSpc>
                <a:spcPct val="130000"/>
              </a:lnSpc>
            </a:pPr>
            <a:r>
              <a:rPr lang="en-US" sz="2800" dirty="0" smtClean="0">
                <a:latin typeface="Arial" charset="0"/>
                <a:ea typeface="MS PGothic" charset="0"/>
              </a:rPr>
              <a:t>Data sharing and use</a:t>
            </a:r>
            <a:r>
              <a:rPr lang="en-US" sz="2800" dirty="0" smtClean="0">
                <a:latin typeface="Arial" charset="0"/>
                <a:ea typeface="MS PGothic" charset="0"/>
              </a:rPr>
              <a:t> of data to improving child health: </a:t>
            </a:r>
          </a:p>
          <a:p>
            <a:pPr marL="0" indent="0">
              <a:lnSpc>
                <a:spcPct val="130000"/>
              </a:lnSpc>
              <a:buNone/>
            </a:pPr>
            <a:r>
              <a:rPr lang="en-US" sz="2800" b="1" i="1" dirty="0">
                <a:latin typeface="Arial" charset="0"/>
                <a:ea typeface="MS PGothic" charset="0"/>
              </a:rPr>
              <a:t> </a:t>
            </a:r>
            <a:r>
              <a:rPr lang="en-US" sz="2800" b="1" i="1" dirty="0" smtClean="0">
                <a:latin typeface="Arial" charset="0"/>
                <a:ea typeface="MS PGothic" charset="0"/>
              </a:rPr>
              <a:t>   </a:t>
            </a:r>
            <a:r>
              <a:rPr lang="en-US" sz="2400" b="1" i="1" dirty="0" smtClean="0">
                <a:latin typeface="Arial" charset="0"/>
                <a:ea typeface="MS PGothic" charset="0"/>
              </a:rPr>
              <a:t>National </a:t>
            </a:r>
            <a:r>
              <a:rPr lang="en-US" sz="2400" b="1" i="1" dirty="0">
                <a:latin typeface="Arial" charset="0"/>
                <a:ea typeface="MS PGothic" charset="0"/>
              </a:rPr>
              <a:t>Health </a:t>
            </a:r>
            <a:r>
              <a:rPr lang="en-US" sz="2400" b="1" i="1" dirty="0" smtClean="0">
                <a:latin typeface="Arial" charset="0"/>
                <a:ea typeface="MS PGothic" charset="0"/>
              </a:rPr>
              <a:t>Observatory</a:t>
            </a:r>
          </a:p>
          <a:p>
            <a:pPr lvl="1">
              <a:lnSpc>
                <a:spcPct val="130000"/>
              </a:lnSpc>
            </a:pPr>
            <a:r>
              <a:rPr lang="en-US" sz="2000" dirty="0" smtClean="0">
                <a:latin typeface="Arial" charset="0"/>
                <a:ea typeface="MS PGothic" charset="0"/>
              </a:rPr>
              <a:t>Created by Ministerial decree</a:t>
            </a:r>
          </a:p>
          <a:p>
            <a:pPr lvl="1">
              <a:lnSpc>
                <a:spcPct val="130000"/>
              </a:lnSpc>
            </a:pPr>
            <a:r>
              <a:rPr lang="en-US" sz="2000" dirty="0" smtClean="0">
                <a:latin typeface="Arial" charset="0"/>
                <a:ea typeface="MS PGothic" charset="0"/>
              </a:rPr>
              <a:t>INS acts as technical secretariat</a:t>
            </a:r>
          </a:p>
          <a:p>
            <a:pPr lvl="1">
              <a:lnSpc>
                <a:spcPct val="130000"/>
              </a:lnSpc>
            </a:pPr>
            <a:r>
              <a:rPr lang="en-US" sz="2000" dirty="0" smtClean="0">
                <a:latin typeface="Arial" charset="0"/>
                <a:ea typeface="MS PGothic" charset="0"/>
              </a:rPr>
              <a:t>Mortality platform</a:t>
            </a:r>
            <a:endParaRPr lang="en-US" sz="2000" dirty="0" smtClean="0">
              <a:latin typeface="Arial" charset="0"/>
              <a:ea typeface="MS PGothic" charset="0"/>
            </a:endParaRPr>
          </a:p>
          <a:p>
            <a:pPr lvl="1">
              <a:lnSpc>
                <a:spcPct val="130000"/>
              </a:lnSpc>
            </a:pPr>
            <a:r>
              <a:rPr lang="en-US" sz="2000" dirty="0" smtClean="0">
                <a:latin typeface="Arial" charset="0"/>
                <a:ea typeface="MS PGothic" charset="0"/>
              </a:rPr>
              <a:t>Communication strategy under development with support from Emory and CDC</a:t>
            </a:r>
            <a:endParaRPr lang="en-US" sz="2000" b="1" dirty="0" smtClean="0">
              <a:latin typeface="Arial" charset="0"/>
              <a:ea typeface="MS PGothic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04800" y="3249038"/>
            <a:ext cx="10629089" cy="3161287"/>
          </a:xfrm>
          <a:prstGeom prst="rect">
            <a:avLst/>
          </a:prstGeom>
          <a:noFill/>
          <a:ln w="4762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08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70142" y="263347"/>
            <a:ext cx="9872403" cy="1443186"/>
          </a:xfrm>
        </p:spPr>
        <p:txBody>
          <a:bodyPr/>
          <a:lstStyle/>
          <a:p>
            <a:pPr algn="ctr"/>
            <a:r>
              <a:rPr lang="pt-PT" b="1" dirty="0" smtClean="0"/>
              <a:t>NHO </a:t>
            </a:r>
            <a:r>
              <a:rPr lang="pt-PT" b="1" dirty="0" err="1" smtClean="0"/>
              <a:t>is</a:t>
            </a:r>
            <a:r>
              <a:rPr lang="pt-PT" b="1" dirty="0" smtClean="0"/>
              <a:t> a </a:t>
            </a:r>
            <a:r>
              <a:rPr lang="pt-PT" b="1" dirty="0" err="1" smtClean="0"/>
              <a:t>multidisciplinary</a:t>
            </a:r>
            <a:r>
              <a:rPr lang="pt-PT" b="1" dirty="0" smtClean="0"/>
              <a:t> </a:t>
            </a:r>
            <a:r>
              <a:rPr lang="pt-PT" b="1" dirty="0" err="1" smtClean="0"/>
              <a:t>platform</a:t>
            </a:r>
            <a:r>
              <a:rPr lang="pt-PT" b="1" dirty="0" smtClean="0"/>
              <a:t> for </a:t>
            </a:r>
            <a:r>
              <a:rPr lang="pt-PT" b="1" dirty="0" err="1" smtClean="0"/>
              <a:t>integration</a:t>
            </a:r>
            <a:r>
              <a:rPr lang="pt-PT" b="1" dirty="0" smtClean="0"/>
              <a:t> </a:t>
            </a:r>
            <a:r>
              <a:rPr lang="pt-PT" b="1" dirty="0" err="1" smtClean="0"/>
              <a:t>and</a:t>
            </a:r>
            <a:r>
              <a:rPr lang="pt-PT" b="1" dirty="0" smtClean="0"/>
              <a:t> use </a:t>
            </a:r>
            <a:r>
              <a:rPr lang="pt-PT" b="1" dirty="0" err="1" smtClean="0"/>
              <a:t>of</a:t>
            </a:r>
            <a:r>
              <a:rPr lang="pt-PT" b="1" dirty="0" smtClean="0"/>
              <a:t> data</a:t>
            </a:r>
            <a:endParaRPr lang="en-US" b="1" dirty="0"/>
          </a:p>
        </p:txBody>
      </p:sp>
      <p:graphicFrame>
        <p:nvGraphicFramePr>
          <p:cNvPr id="4" name="Marcador de Posição de Conteú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20169910"/>
              </p:ext>
            </p:extLst>
          </p:nvPr>
        </p:nvGraphicFramePr>
        <p:xfrm>
          <a:off x="1991544" y="1916832"/>
          <a:ext cx="8229600" cy="47525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Seta para baixo 4"/>
          <p:cNvSpPr/>
          <p:nvPr/>
        </p:nvSpPr>
        <p:spPr>
          <a:xfrm rot="7103854" flipH="1">
            <a:off x="4208750" y="3697753"/>
            <a:ext cx="432048" cy="774120"/>
          </a:xfrm>
          <a:prstGeom prst="downArrow">
            <a:avLst>
              <a:gd name="adj1" fmla="val 35255"/>
              <a:gd name="adj2" fmla="val 50000"/>
            </a:avLst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eta para baixo 5"/>
          <p:cNvSpPr/>
          <p:nvPr/>
        </p:nvSpPr>
        <p:spPr>
          <a:xfrm rot="10800000" flipH="1">
            <a:off x="5603119" y="3140968"/>
            <a:ext cx="432048" cy="570794"/>
          </a:xfrm>
          <a:prstGeom prst="downArrow">
            <a:avLst>
              <a:gd name="adj1" fmla="val 35255"/>
              <a:gd name="adj2" fmla="val 50000"/>
            </a:avLst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eta para baixo 6"/>
          <p:cNvSpPr/>
          <p:nvPr/>
        </p:nvSpPr>
        <p:spPr>
          <a:xfrm rot="14491624" flipH="1">
            <a:off x="7506321" y="3819645"/>
            <a:ext cx="432048" cy="774120"/>
          </a:xfrm>
          <a:prstGeom prst="downArrow">
            <a:avLst>
              <a:gd name="adj1" fmla="val 35255"/>
              <a:gd name="adj2" fmla="val 50000"/>
            </a:avLst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eta para baixo 7"/>
          <p:cNvSpPr/>
          <p:nvPr/>
        </p:nvSpPr>
        <p:spPr>
          <a:xfrm rot="3189268" flipH="1">
            <a:off x="4519064" y="4743063"/>
            <a:ext cx="432048" cy="774120"/>
          </a:xfrm>
          <a:prstGeom prst="downArrow">
            <a:avLst>
              <a:gd name="adj1" fmla="val 35255"/>
              <a:gd name="adj2" fmla="val 50000"/>
            </a:avLst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eta para baixo 8"/>
          <p:cNvSpPr/>
          <p:nvPr/>
        </p:nvSpPr>
        <p:spPr>
          <a:xfrm rot="18805021" flipH="1">
            <a:off x="7223574" y="4868617"/>
            <a:ext cx="432048" cy="713189"/>
          </a:xfrm>
          <a:prstGeom prst="downArrow">
            <a:avLst>
              <a:gd name="adj1" fmla="val 35255"/>
              <a:gd name="adj2" fmla="val 50000"/>
            </a:avLst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787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46403" y="252819"/>
            <a:ext cx="11179708" cy="1443186"/>
          </a:xfrm>
        </p:spPr>
        <p:txBody>
          <a:bodyPr/>
          <a:lstStyle/>
          <a:p>
            <a:pPr algn="ctr"/>
            <a:r>
              <a:rPr lang="en-US" b="1" dirty="0" smtClean="0"/>
              <a:t>Mortality Platform of the </a:t>
            </a:r>
            <a:r>
              <a:rPr lang="en-US" b="1" smtClean="0"/>
              <a:t>NHO triangulate all </a:t>
            </a:r>
            <a:r>
              <a:rPr lang="en-US" b="1" dirty="0" smtClean="0"/>
              <a:t>source of data of cause of deaths</a:t>
            </a:r>
            <a:endParaRPr lang="en-US" b="1" dirty="0"/>
          </a:p>
        </p:txBody>
      </p:sp>
      <p:graphicFrame>
        <p:nvGraphicFramePr>
          <p:cNvPr id="4" name="Marcador de Posição de Conteúdo 3"/>
          <p:cNvGraphicFramePr>
            <a:graphicFrameLocks noGrp="1"/>
          </p:cNvGraphicFramePr>
          <p:nvPr>
            <p:ph idx="1"/>
            <p:extLst/>
          </p:nvPr>
        </p:nvGraphicFramePr>
        <p:xfrm>
          <a:off x="1991544" y="1916832"/>
          <a:ext cx="8229600" cy="47525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675210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Deloitte_US_Onscreen">
  <a:themeElements>
    <a:clrScheme name="US Deloitte Color">
      <a:dk1>
        <a:sysClr val="windowText" lastClr="000000"/>
      </a:dk1>
      <a:lt1>
        <a:sysClr val="window" lastClr="FFFFFF"/>
      </a:lt1>
      <a:dk2>
        <a:srgbClr val="313131"/>
      </a:dk2>
      <a:lt2>
        <a:srgbClr val="8C8C8C"/>
      </a:lt2>
      <a:accent1>
        <a:srgbClr val="002776"/>
      </a:accent1>
      <a:accent2>
        <a:srgbClr val="81BC00"/>
      </a:accent2>
      <a:accent3>
        <a:srgbClr val="00A1DE"/>
      </a:accent3>
      <a:accent4>
        <a:srgbClr val="3C8A2E"/>
      </a:accent4>
      <a:accent5>
        <a:srgbClr val="72C7E7"/>
      </a:accent5>
      <a:accent6>
        <a:srgbClr val="BDD203"/>
      </a:accent6>
      <a:hlink>
        <a:srgbClr val="00A1DE"/>
      </a:hlink>
      <a:folHlink>
        <a:srgbClr val="72C7E7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gray">
        <a:solidFill>
          <a:schemeClr val="accent3"/>
        </a:solidFill>
        <a:ln w="19050" algn="ctr">
          <a:noFill/>
          <a:miter lim="800000"/>
          <a:headEnd/>
          <a:tailEnd/>
        </a:ln>
      </a:spPr>
      <a:bodyPr wrap="square" lIns="88900" tIns="88900" rIns="88900" bIns="88900" rtlCol="0" anchor="ctr"/>
      <a:lstStyle>
        <a:defPPr>
          <a:lnSpc>
            <a:spcPct val="106000"/>
          </a:lnSpc>
          <a:buFont typeface="Wingdings 2" pitchFamily="18" charset="2"/>
          <a:buNone/>
          <a:defRPr sz="1600" b="1" dirty="0" smtClean="0">
            <a:solidFill>
              <a:schemeClr val="bg1"/>
            </a:solidFill>
          </a:defRPr>
        </a:defPPr>
      </a:lstStyle>
    </a:spDef>
    <a:lnDef>
      <a:spPr>
        <a:ln>
          <a:solidFill>
            <a:schemeClr val="tx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marL="203200" indent="-203200">
          <a:spcBef>
            <a:spcPts val="600"/>
          </a:spcBef>
          <a:buSzPct val="100000"/>
          <a:buFont typeface="Arial"/>
          <a:buChar char="•"/>
          <a:defRPr dirty="0" smtClean="0">
            <a:solidFill>
              <a:srgbClr val="313131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B48ECD80-BB24-48FB-8D4F-7A96A78B4418}" vid="{3F862A94-E3B3-490B-9F0B-EE4E16694286}"/>
    </a:ext>
  </a:extLst>
</a:theme>
</file>

<file path=ppt/theme/theme2.xml><?xml version="1.0" encoding="utf-8"?>
<a:theme xmlns:a="http://schemas.openxmlformats.org/drawingml/2006/main" name="Template CISM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Deloitte_US_Onscreen</Template>
  <TotalTime>40901</TotalTime>
  <Words>758</Words>
  <Application>Microsoft Macintosh PowerPoint</Application>
  <PresentationFormat>Widescreen</PresentationFormat>
  <Paragraphs>133</Paragraphs>
  <Slides>13</Slides>
  <Notes>5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6" baseType="lpstr">
      <vt:lpstr>Courier New</vt:lpstr>
      <vt:lpstr>Mangal</vt:lpstr>
      <vt:lpstr>Arial</vt:lpstr>
      <vt:lpstr>Calibri</vt:lpstr>
      <vt:lpstr>MS PGothic</vt:lpstr>
      <vt:lpstr>ＭＳ Ｐゴシック</vt:lpstr>
      <vt:lpstr>Segoe UI</vt:lpstr>
      <vt:lpstr>Times New Roman</vt:lpstr>
      <vt:lpstr>Wingdings 2</vt:lpstr>
      <vt:lpstr>Deloitte_US_Onscreen</vt:lpstr>
      <vt:lpstr>Template CISM</vt:lpstr>
      <vt:lpstr>1_Tema de Office</vt:lpstr>
      <vt:lpstr>think-cell Slide</vt:lpstr>
      <vt:lpstr>CHAMPS and Data-to-Action: Mozambique experience</vt:lpstr>
      <vt:lpstr>PowerPoint Presentation</vt:lpstr>
      <vt:lpstr>PowerPoint Presentation</vt:lpstr>
      <vt:lpstr>PowerPoint Presentation</vt:lpstr>
      <vt:lpstr>PowerPoint Presentation</vt:lpstr>
      <vt:lpstr>DeCoDe Panel meeting: July 24-26th, 2017</vt:lpstr>
      <vt:lpstr>CHAMPS data sharing strategy</vt:lpstr>
      <vt:lpstr>NHO is a multidisciplinary platform for integration and use of data</vt:lpstr>
      <vt:lpstr>Mortality Platform of the NHO triangulate all source of data of cause of deaths</vt:lpstr>
      <vt:lpstr>Mortality Platform of the National Health Observatory</vt:lpstr>
      <vt:lpstr>Organizational Structure of the NHO</vt:lpstr>
      <vt:lpstr>NHO is actively engaging stakeholders for use of Data to Action</vt:lpstr>
      <vt:lpstr>PowerPoint Presentation</vt:lpstr>
    </vt:vector>
  </TitlesOfParts>
  <Company>Deloitte</Company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CHAMPS Project Planning</dc:title>
  <dc:creator>Pesce, Matthew</dc:creator>
  <cp:lastModifiedBy>Eduardo Samo Gudo</cp:lastModifiedBy>
  <cp:revision>1180</cp:revision>
  <cp:lastPrinted>2016-03-31T13:47:29Z</cp:lastPrinted>
  <dcterms:created xsi:type="dcterms:W3CDTF">2015-07-14T21:34:48Z</dcterms:created>
  <dcterms:modified xsi:type="dcterms:W3CDTF">2017-10-24T08:45:22Z</dcterms:modified>
</cp:coreProperties>
</file>