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361" r:id="rId5"/>
    <p:sldId id="394" r:id="rId6"/>
    <p:sldId id="392" r:id="rId7"/>
    <p:sldId id="396" r:id="rId8"/>
    <p:sldId id="413" r:id="rId9"/>
    <p:sldId id="415" r:id="rId10"/>
    <p:sldId id="391" r:id="rId11"/>
    <p:sldId id="402" r:id="rId12"/>
    <p:sldId id="374" r:id="rId13"/>
    <p:sldId id="395" r:id="rId14"/>
    <p:sldId id="414" r:id="rId15"/>
    <p:sldId id="398" r:id="rId16"/>
    <p:sldId id="406" r:id="rId17"/>
    <p:sldId id="407" r:id="rId18"/>
    <p:sldId id="408" r:id="rId19"/>
    <p:sldId id="409" r:id="rId20"/>
    <p:sldId id="389" r:id="rId21"/>
    <p:sldId id="400" r:id="rId22"/>
    <p:sldId id="368" r:id="rId23"/>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oonekyndt-Ballart, Amandine" initials="ZBA" lastIdx="0" clrIdx="7">
    <p:extLst>
      <p:ext uri="{19B8F6BF-5375-455C-9EA6-DF929625EA0E}">
        <p15:presenceInfo xmlns:p15="http://schemas.microsoft.com/office/powerpoint/2012/main" userId="S::aballa3@emory.edu::b7e4ac64-3997-41be-91b0-0e6440a2344b" providerId="AD"/>
      </p:ext>
    </p:extLst>
  </p:cmAuthor>
  <p:cmAuthor id="1" name="Vandi, Henry (CDC/CGH/DGHP) (CTR)" initials="VH((" lastIdx="0" clrIdx="0"/>
  <p:cmAuthor id="8" name="Deveaux, Marie Line Camille" initials="DMLC" lastIdx="0" clrIdx="8">
    <p:extLst>
      <p:ext uri="{19B8F6BF-5375-455C-9EA6-DF929625EA0E}">
        <p15:presenceInfo xmlns:p15="http://schemas.microsoft.com/office/powerpoint/2012/main" userId="S::mldevea@emory.edu::2ba7bf30-2935-4087-a3ac-173d2303bc5c" providerId="AD"/>
      </p:ext>
    </p:extLst>
  </p:cmAuthor>
  <p:cmAuthor id="2" name="Sue Binder" initials="SB" lastIdx="0" clrIdx="1"/>
  <p:cmAuthor id="3" name="Henry Vandi" initials="" lastIdx="0" clrIdx="2"/>
  <p:cmAuthor id="4" name="Shenandoah Evans" initials="SE" lastIdx="0" clrIdx="4">
    <p:extLst>
      <p:ext uri="{19B8F6BF-5375-455C-9EA6-DF929625EA0E}">
        <p15:presenceInfo xmlns:p15="http://schemas.microsoft.com/office/powerpoint/2012/main" userId="67f27a6876175044" providerId="Windows Live"/>
      </p:ext>
    </p:extLst>
  </p:cmAuthor>
  <p:cmAuthor id="5" name="Vandi, Henry (CDC/CGH/DGHP)" initials="VH(" lastIdx="0" clrIdx="5">
    <p:extLst>
      <p:ext uri="{19B8F6BF-5375-455C-9EA6-DF929625EA0E}">
        <p15:presenceInfo xmlns:p15="http://schemas.microsoft.com/office/powerpoint/2012/main" userId="S-1-5-21-1207783550-2075000910-922709458-447272" providerId="AD"/>
      </p:ext>
    </p:extLst>
  </p:cmAuthor>
  <p:cmAuthor id="6" name="Vandi, Henry (CDC/DDPHSIS/CGH/DGHP)" initials="VH(" lastIdx="0" clrIdx="6">
    <p:extLst>
      <p:ext uri="{19B8F6BF-5375-455C-9EA6-DF929625EA0E}">
        <p15:presenceInfo xmlns:p15="http://schemas.microsoft.com/office/powerpoint/2012/main" userId="S::ymu4@cdc.gov::5610a9c7-e315-4bc1-ab19-0dbff5a587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9" autoAdjust="0"/>
    <p:restoredTop sz="62810" autoAdjust="0"/>
  </p:normalViewPr>
  <p:slideViewPr>
    <p:cSldViewPr snapToGrid="0" showGuides="1">
      <p:cViewPr varScale="1">
        <p:scale>
          <a:sx n="127" d="100"/>
          <a:sy n="127" d="100"/>
        </p:scale>
        <p:origin x="824"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0" d="100"/>
          <a:sy n="80" d="100"/>
        </p:scale>
        <p:origin x="31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a:p>
      </dgm:t>
    </dgm:pt>
    <dgm:pt modelId="{EE5BF9E2-A307-497D-92CC-4AACAAD92E58}" type="parTrans" cxnId="{2429D4EC-C6F7-46CD-8820-D7F544E0F0A2}">
      <dgm:prSet/>
      <dgm:spPr/>
      <dgm:t>
        <a:bodyPr/>
        <a:lstStyle/>
        <a:p>
          <a:endParaRPr lang="en-US"/>
        </a:p>
      </dgm:t>
    </dgm:pt>
    <dgm:pt modelId="{5577D134-D577-4863-9EC3-2FE85C41C9C4}">
      <dgm:prSet phldrT="[Text]"/>
      <dgm:spPr/>
      <dgm:t>
        <a:bodyPr/>
        <a:lstStyle/>
        <a:p>
          <a:pPr>
            <a:defRPr b="0" i="0"/>
          </a:pPr>
          <a:r>
            <a:rPr lang="58378"/>
            <a:t>Básico</a:t>
          </a:r>
        </a:p>
      </dgm:t>
    </dgm:pt>
    <dgm:pt modelId="{96A0CD47-0056-4BB9-BE64-517890B6559C}" type="sibTrans" cxnId="{2429D4EC-C6F7-46CD-8820-D7F544E0F0A2}">
      <dgm:prSet/>
      <dgm:spPr/>
      <dgm:t>
        <a:bodyPr/>
        <a:lstStyle/>
        <a:p>
          <a:endParaRPr lang="en-US"/>
        </a:p>
      </dgm:t>
    </dgm:pt>
    <dgm:pt modelId="{F9F28DFA-A94B-4E94-BB8D-AF42D18075E3}" type="parTrans" cxnId="{A23DAFBE-00B1-40EB-9876-728EA07D3DCD}">
      <dgm:prSet/>
      <dgm:spPr/>
      <dgm:t>
        <a:bodyPr/>
        <a:lstStyle/>
        <a:p>
          <a:endParaRPr lang="en-US"/>
        </a:p>
      </dgm:t>
    </dgm:pt>
    <dgm:pt modelId="{07D67AD2-CF94-4BC0-B7CC-14975E712190}">
      <dgm:prSet phldrT="[Text]"/>
      <dgm:spPr/>
      <dgm:t>
        <a:bodyPr/>
        <a:lstStyle/>
        <a:p>
          <a:pPr>
            <a:defRPr b="0" i="0"/>
          </a:pPr>
          <a:r>
            <a:rPr lang="58378"/>
            <a:t>En desarrollo</a:t>
          </a:r>
        </a:p>
      </dgm:t>
    </dgm:pt>
    <dgm:pt modelId="{99CC19F9-E6BC-4906-B22A-4BAC79E7DEA8}" type="sibTrans" cxnId="{A23DAFBE-00B1-40EB-9876-728EA07D3DCD}">
      <dgm:prSet/>
      <dgm:spPr/>
      <dgm:t>
        <a:bodyPr/>
        <a:lstStyle/>
        <a:p>
          <a:endParaRPr lang="en-US"/>
        </a:p>
      </dgm:t>
    </dgm:pt>
    <dgm:pt modelId="{CFE39A3F-9201-4E9D-BEFE-0866C822FC63}" type="parTrans" cxnId="{6C06D806-CC14-4330-96BB-C5F9088B150F}">
      <dgm:prSet/>
      <dgm:spPr/>
      <dgm:t>
        <a:bodyPr/>
        <a:lstStyle/>
        <a:p>
          <a:endParaRPr lang="en-US"/>
        </a:p>
      </dgm:t>
    </dgm:pt>
    <dgm:pt modelId="{6712021C-45D0-48FB-B0EE-2CA5D5289FC8}">
      <dgm:prSet phldrT="[Text]"/>
      <dgm:spPr/>
      <dgm:t>
        <a:bodyPr/>
        <a:lstStyle/>
        <a:p>
          <a:pPr>
            <a:defRPr b="0" i="0"/>
          </a:pPr>
          <a:r>
            <a:rPr lang="58378"/>
            <a:t>Avanzado</a:t>
          </a:r>
        </a:p>
      </dgm:t>
    </dgm:pt>
    <dgm:pt modelId="{E0CD52E7-8D42-4B27-8FD8-D60815992D97}" type="sibTrans" cxnId="{6C06D806-CC14-4330-96BB-C5F9088B150F}">
      <dgm:prSet/>
      <dgm:spPr/>
      <dgm:t>
        <a:bodyPr/>
        <a:lstStyle/>
        <a:p>
          <a:endParaRPr lang="en-US"/>
        </a:p>
      </dgm:t>
    </dgm:pt>
    <dgm:pt modelId="{CCA44475-96CA-474F-8397-3425DADE9E9A}" type="parTrans" cxnId="{CA7464CD-BF40-43C8-98FB-AE8D7FE07CCF}">
      <dgm:prSet/>
      <dgm:spPr/>
      <dgm:t>
        <a:bodyPr/>
        <a:lstStyle/>
        <a:p>
          <a:endParaRPr lang="en-US"/>
        </a:p>
      </dgm:t>
    </dgm:pt>
    <dgm:pt modelId="{443EEAA7-E52B-46B2-887F-6AE47641BF0F}">
      <dgm:prSet phldrT="[Text]"/>
      <dgm:spPr/>
      <dgm:t>
        <a:bodyPr/>
        <a:lstStyle/>
        <a:p>
          <a:pPr algn="l">
            <a:defRPr b="0" i="0"/>
          </a:pPr>
          <a:r>
            <a:rPr lang="58378"/>
            <a:t>De vanguardia</a:t>
          </a:r>
        </a:p>
      </dgm:t>
    </dgm:pt>
    <dgm:pt modelId="{BFFAB8C3-67EB-4766-8670-CA43B628B0E1}" type="sibTrans" cxnId="{CA7464CD-BF40-43C8-98FB-AE8D7FE07CCF}">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2039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Y="29149" custLinFactNeighborX="4286"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50309" custLinFactNeighborY="-25650">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NeighborX="96348" custLinFactNeighborY="-23781">
        <dgm:presLayoutVars>
          <dgm:bulletEnabled val="1"/>
        </dgm:presLayoutVars>
      </dgm:prSet>
      <dgm:spPr/>
    </dgm:pt>
  </dgm:ptLst>
  <dgm:cxnLst>
    <dgm:cxn modelId="{6C06D806-CC14-4330-96BB-C5F9088B150F}" srcId="{312CFD47-C532-45BE-A735-5623D74140BF}" destId="{6712021C-45D0-48FB-B0EE-2CA5D5289FC8}" srcOrd="2" destOrd="0" parTransId="{CFE39A3F-9201-4E9D-BEFE-0866C822FC63}" sibTransId="{E0CD52E7-8D42-4B27-8FD8-D60815992D97}"/>
    <dgm:cxn modelId="{07776215-5E81-42FB-A228-C629F192E2B7}" type="presOf" srcId="{07D67AD2-CF94-4BC0-B7CC-14975E712190}" destId="{C23C1AF2-D447-42A9-BFEB-312BCBF1A460}" srcOrd="0" destOrd="0" presId="urn:microsoft.com/office/officeart/2005/8/layout/arrow2"/>
    <dgm:cxn modelId="{2A948116-6574-419A-8AD9-1C55D224E42F}" type="presOf" srcId="{5577D134-D577-4863-9EC3-2FE85C41C9C4}" destId="{58458298-EAFE-46F2-BD73-3807217D3909}" srcOrd="0" destOrd="0" presId="urn:microsoft.com/office/officeart/2005/8/layout/arrow2"/>
    <dgm:cxn modelId="{48E6F924-1004-4A27-AA7A-B48A23F36FA2}" type="presOf" srcId="{443EEAA7-E52B-46B2-887F-6AE47641BF0F}" destId="{498EB726-0C86-4AC6-A58A-E7E58919E359}" srcOrd="0" destOrd="0" presId="urn:microsoft.com/office/officeart/2005/8/layout/arrow2"/>
    <dgm:cxn modelId="{BDEF0141-F0D5-4E59-935B-2BF3CB84B698}" type="presOf" srcId="{312CFD47-C532-45BE-A735-5623D74140BF}" destId="{30C00AEF-9CAD-4307-9C1B-766C587329B1}" srcOrd="0" destOrd="0" presId="urn:microsoft.com/office/officeart/2005/8/layout/arrow2"/>
    <dgm:cxn modelId="{9DCE65A5-408F-4A4A-BA67-933BF8BC8900}" type="presOf" srcId="{6712021C-45D0-48FB-B0EE-2CA5D5289FC8}" destId="{BA0FA344-EF90-430C-829B-DE88B5EC413C}" srcOrd="0" destOrd="0" presId="urn:microsoft.com/office/officeart/2005/8/layout/arrow2"/>
    <dgm:cxn modelId="{A23DAFBE-00B1-40EB-9876-728EA07D3DCD}" srcId="{312CFD47-C532-45BE-A735-5623D74140BF}" destId="{07D67AD2-CF94-4BC0-B7CC-14975E712190}" srcOrd="1" destOrd="0" parTransId="{F9F28DFA-A94B-4E94-BB8D-AF42D18075E3}" sibTransId="{99CC19F9-E6BC-4906-B22A-4BAC79E7DEA8}"/>
    <dgm:cxn modelId="{CA7464CD-BF40-43C8-98FB-AE8D7FE07CCF}" srcId="{312CFD47-C532-45BE-A735-5623D74140BF}" destId="{443EEAA7-E52B-46B2-887F-6AE47641BF0F}" srcOrd="3" destOrd="0" parTransId="{CCA44475-96CA-474F-8397-3425DADE9E9A}" sibTransId="{BFFAB8C3-67EB-4766-8670-CA43B628B0E1}"/>
    <dgm:cxn modelId="{2429D4EC-C6F7-46CD-8820-D7F544E0F0A2}" srcId="{312CFD47-C532-45BE-A735-5623D74140BF}" destId="{5577D134-D577-4863-9EC3-2FE85C41C9C4}" srcOrd="0" destOrd="0" parTransId="{EE5BF9E2-A307-497D-92CC-4AACAAD92E58}" sibTransId="{96A0CD47-0056-4BB9-BE64-517890B6559C}"/>
    <dgm:cxn modelId="{D46D0DF8-7E29-4C0F-A9DE-72CA519FB441}" type="presParOf" srcId="{30C00AEF-9CAD-4307-9C1B-766C587329B1}" destId="{98D27312-7DB6-4997-83FE-9530541BB1A3}" srcOrd="0" destOrd="0" presId="urn:microsoft.com/office/officeart/2005/8/layout/arrow2"/>
    <dgm:cxn modelId="{FC4D8641-284D-4B9F-8224-DE2708E7DED2}" type="presParOf" srcId="{30C00AEF-9CAD-4307-9C1B-766C587329B1}" destId="{1B2ECF93-5F8C-492E-AAB2-7BBACEFB0AE2}" srcOrd="1" destOrd="0" presId="urn:microsoft.com/office/officeart/2005/8/layout/arrow2"/>
    <dgm:cxn modelId="{0CA7D2AD-34A2-4666-B1DC-4E58E8B917D8}" type="presParOf" srcId="{1B2ECF93-5F8C-492E-AAB2-7BBACEFB0AE2}" destId="{BCEA4E59-E889-4FBB-9EC5-C38CEA5E0D86}" srcOrd="0" destOrd="0" presId="urn:microsoft.com/office/officeart/2005/8/layout/arrow2"/>
    <dgm:cxn modelId="{FF7DE65A-4809-4E94-81F1-A637EE86410D}" type="presParOf" srcId="{1B2ECF93-5F8C-492E-AAB2-7BBACEFB0AE2}" destId="{58458298-EAFE-46F2-BD73-3807217D3909}" srcOrd="1" destOrd="0" presId="urn:microsoft.com/office/officeart/2005/8/layout/arrow2"/>
    <dgm:cxn modelId="{4570E8DC-77F3-44CF-9E7A-6770D736FEEF}" type="presParOf" srcId="{1B2ECF93-5F8C-492E-AAB2-7BBACEFB0AE2}" destId="{7B95D159-9328-4141-B184-8FD268B27857}" srcOrd="2" destOrd="0" presId="urn:microsoft.com/office/officeart/2005/8/layout/arrow2"/>
    <dgm:cxn modelId="{C8938E34-296E-47CA-AE7E-4381816529E9}" type="presParOf" srcId="{1B2ECF93-5F8C-492E-AAB2-7BBACEFB0AE2}" destId="{C23C1AF2-D447-42A9-BFEB-312BCBF1A460}" srcOrd="3" destOrd="0" presId="urn:microsoft.com/office/officeart/2005/8/layout/arrow2"/>
    <dgm:cxn modelId="{F628E5F3-BCC3-4C85-BDE1-CFDDC22D17E8}" type="presParOf" srcId="{1B2ECF93-5F8C-492E-AAB2-7BBACEFB0AE2}" destId="{48B900A8-3BE1-4061-81EB-1419875B3BF1}" srcOrd="4" destOrd="0" presId="urn:microsoft.com/office/officeart/2005/8/layout/arrow2"/>
    <dgm:cxn modelId="{1D2A985A-6F9D-4338-93B3-E2A317CE5C74}" type="presParOf" srcId="{1B2ECF93-5F8C-492E-AAB2-7BBACEFB0AE2}" destId="{BA0FA344-EF90-430C-829B-DE88B5EC413C}" srcOrd="5" destOrd="0" presId="urn:microsoft.com/office/officeart/2005/8/layout/arrow2"/>
    <dgm:cxn modelId="{378F281A-A13F-4ECD-B0F9-4FAFE0071BD2}" type="presParOf" srcId="{1B2ECF93-5F8C-492E-AAB2-7BBACEFB0AE2}" destId="{D7427134-5684-4089-988B-A772CBC4E4EA}" srcOrd="6" destOrd="0" presId="urn:microsoft.com/office/officeart/2005/8/layout/arrow2"/>
    <dgm:cxn modelId="{FE3AC5CD-459E-4472-81F1-F2D4CC559C8A}"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FE240AA9-5A83-4FBD-A580-42EE6F400951}"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a:p>
      </dgm:t>
    </dgm:pt>
    <dgm:pt modelId="{59E7536D-B141-48B9-847F-22E71B4A9906}" type="parTrans" cxnId="{E2AA9FE1-EB97-431A-A0BE-27EC3D3C7E9C}">
      <dgm:prSet/>
      <dgm:spPr/>
      <dgm:t>
        <a:bodyPr/>
        <a:lstStyle/>
        <a:p>
          <a:endParaRPr lang="en-US"/>
        </a:p>
      </dgm:t>
    </dgm:pt>
    <dgm:pt modelId="{073B4B25-D5ED-47D2-87DE-BAB36C2FDE1C}">
      <dgm:prSet phldrT="[Text]"/>
      <dgm:spPr/>
      <dgm:t>
        <a:bodyPr/>
        <a:lstStyle/>
        <a:p>
          <a:pPr>
            <a:defRPr b="0" i="0"/>
          </a:pPr>
          <a:r>
            <a:rPr lang="58378">
              <a:solidFill>
                <a:schemeClr val="tx1"/>
              </a:solidFill>
            </a:rPr>
            <a:t>1. EVALUAR</a:t>
          </a:r>
        </a:p>
      </dgm:t>
    </dgm:pt>
    <dgm:pt modelId="{D031DF99-F8F7-4935-9DBD-151B16A3BC2B}" type="sibTrans" cxnId="{E2AA9FE1-EB97-431A-A0BE-27EC3D3C7E9C}">
      <dgm:prSet/>
      <dgm:spPr/>
      <dgm:t>
        <a:bodyPr/>
        <a:lstStyle/>
        <a:p>
          <a:endParaRPr lang="en-US"/>
        </a:p>
      </dgm:t>
    </dgm:pt>
    <dgm:pt modelId="{FD22334B-183A-416A-B5C6-D2752307B0B1}" type="parTrans" cxnId="{12BD7070-8E7D-4F07-96E6-1A841E6F9652}">
      <dgm:prSet/>
      <dgm:spPr/>
      <dgm:t>
        <a:bodyPr/>
        <a:lstStyle/>
        <a:p>
          <a:endParaRPr lang="en-US"/>
        </a:p>
      </dgm:t>
    </dgm:pt>
    <dgm:pt modelId="{D265A5F1-A95A-4096-8109-BCE606C8E374}">
      <dgm:prSet phldrT="[Text]"/>
      <dgm:spPr/>
      <dgm:t>
        <a:bodyPr/>
        <a:lstStyle/>
        <a:p>
          <a:pPr>
            <a:defRPr b="0" i="0"/>
          </a:pPr>
          <a:r>
            <a:rPr lang="58378">
              <a:solidFill>
                <a:schemeClr val="tx1"/>
              </a:solidFill>
            </a:rPr>
            <a:t>2. PRIORIZAR</a:t>
          </a:r>
        </a:p>
      </dgm:t>
    </dgm:pt>
    <dgm:pt modelId="{361C8A65-095D-4270-B1A8-33013F0E3B0F}" type="sibTrans" cxnId="{12BD7070-8E7D-4F07-96E6-1A841E6F9652}">
      <dgm:prSet/>
      <dgm:spPr/>
      <dgm:t>
        <a:bodyPr/>
        <a:lstStyle/>
        <a:p>
          <a:endParaRPr lang="en-US"/>
        </a:p>
      </dgm:t>
    </dgm:pt>
    <dgm:pt modelId="{80C1845C-D7F5-47D3-A0F1-B5D13158D876}" type="parTrans" cxnId="{95C519F4-CAF8-4AD1-9A3E-2BC2E7B3E4D2}">
      <dgm:prSet/>
      <dgm:spPr/>
      <dgm:t>
        <a:bodyPr/>
        <a:lstStyle/>
        <a:p>
          <a:endParaRPr lang="en-US"/>
        </a:p>
      </dgm:t>
    </dgm:pt>
    <dgm:pt modelId="{4AD5EFF3-1981-4E81-9F15-E8127B5B07CA}">
      <dgm:prSet phldrT="[Text]"/>
      <dgm:spPr/>
      <dgm:t>
        <a:bodyPr/>
        <a:lstStyle/>
        <a:p>
          <a:pPr>
            <a:defRPr b="0" i="0"/>
          </a:pPr>
          <a:r>
            <a:rPr lang="58378">
              <a:solidFill>
                <a:schemeClr val="tx1"/>
              </a:solidFill>
            </a:rPr>
            <a:t>3. PLANIFICAR</a:t>
          </a:r>
        </a:p>
      </dgm:t>
    </dgm:pt>
    <dgm:pt modelId="{CB7D4474-067D-4CCA-AEBD-8B6514190084}" type="sibTrans" cxnId="{95C519F4-CAF8-4AD1-9A3E-2BC2E7B3E4D2}">
      <dgm:prSet/>
      <dgm:spPr/>
      <dgm:t>
        <a:bodyPr/>
        <a:lstStyle/>
        <a:p>
          <a:endParaRPr lang="en-US"/>
        </a:p>
      </dgm:t>
    </dgm:pt>
    <dgm:pt modelId="{E3B169AB-FB13-46DB-94AE-D32FDD9D8F8F}" type="pres">
      <dgm:prSet presAssocID="{FE240AA9-5A83-4FBD-A580-42EE6F400951}" presName="Name0" presStyleCnt="0">
        <dgm:presLayoutVars>
          <dgm:dir/>
          <dgm:resizeHandles val="exact"/>
        </dgm:presLayoutVars>
      </dgm:prSet>
      <dgm:spPr/>
    </dgm:pt>
    <dgm:pt modelId="{8474AADD-5CFD-41C6-9DE2-B0D041ACA31A}" type="pres">
      <dgm:prSet presAssocID="{073B4B25-D5ED-47D2-87DE-BAB36C2FDE1C}" presName="composite" presStyleCnt="0"/>
      <dgm:spPr/>
    </dgm:pt>
    <dgm:pt modelId="{0779A6E9-FACB-4BB7-B342-2C6548B09EDD}" type="pres">
      <dgm:prSet presAssocID="{073B4B25-D5ED-47D2-87DE-BAB36C2FDE1C}" presName="bgChev" presStyleLbl="node1" presStyleIdx="0" presStyleCnt="3"/>
      <dgm:spPr/>
    </dgm:pt>
    <dgm:pt modelId="{BD6E83F8-AB5B-4BC0-A7D6-4626BCE91756}" type="pres">
      <dgm:prSet presAssocID="{073B4B25-D5ED-47D2-87DE-BAB36C2FDE1C}" presName="txNode" presStyleLbl="fgAcc1" presStyleIdx="0" presStyleCnt="3">
        <dgm:presLayoutVars>
          <dgm:bulletEnabled val="1"/>
        </dgm:presLayoutVars>
      </dgm:prSet>
      <dgm:spPr/>
    </dgm:pt>
    <dgm:pt modelId="{02B1633D-87FF-4246-A219-838416EE8C33}" type="pres">
      <dgm:prSet presAssocID="{D031DF99-F8F7-4935-9DBD-151B16A3BC2B}" presName="compositeSpace" presStyleCnt="0"/>
      <dgm:spPr/>
    </dgm:pt>
    <dgm:pt modelId="{81207DF0-2782-48BC-BB21-14A8FB2C2228}" type="pres">
      <dgm:prSet presAssocID="{D265A5F1-A95A-4096-8109-BCE606C8E374}" presName="composite" presStyleCnt="0"/>
      <dgm:spPr/>
    </dgm:pt>
    <dgm:pt modelId="{63183CB3-0BEB-4D98-8E2E-987C9DBA2628}" type="pres">
      <dgm:prSet presAssocID="{D265A5F1-A95A-4096-8109-BCE606C8E374}" presName="bgChev" presStyleLbl="node1" presStyleIdx="1" presStyleCnt="3"/>
      <dgm:spPr/>
    </dgm:pt>
    <dgm:pt modelId="{7F7F8DA2-3058-41F9-BC2E-90C3D72851B1}" type="pres">
      <dgm:prSet presAssocID="{D265A5F1-A95A-4096-8109-BCE606C8E374}" presName="txNode" presStyleLbl="fgAcc1" presStyleIdx="1" presStyleCnt="3">
        <dgm:presLayoutVars>
          <dgm:bulletEnabled val="1"/>
        </dgm:presLayoutVars>
      </dgm:prSet>
      <dgm:spPr/>
    </dgm:pt>
    <dgm:pt modelId="{8A55786D-218F-419D-A019-825EC16E08C0}" type="pres">
      <dgm:prSet presAssocID="{361C8A65-095D-4270-B1A8-33013F0E3B0F}" presName="compositeSpace" presStyleCnt="0"/>
      <dgm:spPr/>
    </dgm:pt>
    <dgm:pt modelId="{6D8F5DB1-4FAA-4500-A148-9ECC9464F73A}" type="pres">
      <dgm:prSet presAssocID="{4AD5EFF3-1981-4E81-9F15-E8127B5B07CA}" presName="composite" presStyleCnt="0"/>
      <dgm:spPr/>
    </dgm:pt>
    <dgm:pt modelId="{88F87303-BE55-4030-9BA8-6AAFF1332FFF}" type="pres">
      <dgm:prSet presAssocID="{4AD5EFF3-1981-4E81-9F15-E8127B5B07CA}" presName="bgChev" presStyleLbl="node1" presStyleIdx="2" presStyleCnt="3"/>
      <dgm:spPr/>
    </dgm:pt>
    <dgm:pt modelId="{BBF4F96E-DD02-462C-B708-B0E8C8B95A74}" type="pres">
      <dgm:prSet presAssocID="{4AD5EFF3-1981-4E81-9F15-E8127B5B07CA}" presName="txNode" presStyleLbl="fgAcc1" presStyleIdx="2" presStyleCnt="3">
        <dgm:presLayoutVars>
          <dgm:bulletEnabled val="1"/>
        </dgm:presLayoutVars>
      </dgm:prSet>
      <dgm:spPr/>
    </dgm:pt>
  </dgm:ptLst>
  <dgm:cxnLst>
    <dgm:cxn modelId="{0E4A9D00-E392-490E-A026-93500017E870}" type="presOf" srcId="{073B4B25-D5ED-47D2-87DE-BAB36C2FDE1C}" destId="{BD6E83F8-AB5B-4BC0-A7D6-4626BCE91756}" srcOrd="0" destOrd="0" presId="urn:microsoft.com/office/officeart/2005/8/layout/chevronAccent+Icon"/>
    <dgm:cxn modelId="{36D43813-AE69-4C8B-BA92-1D706ED55674}" type="presOf" srcId="{D265A5F1-A95A-4096-8109-BCE606C8E374}" destId="{7F7F8DA2-3058-41F9-BC2E-90C3D72851B1}" srcOrd="0" destOrd="0" presId="urn:microsoft.com/office/officeart/2005/8/layout/chevronAccent+Icon"/>
    <dgm:cxn modelId="{52BEEF30-E85D-4A91-B1BC-FF79D3D76049}" type="presOf" srcId="{FE240AA9-5A83-4FBD-A580-42EE6F400951}" destId="{E3B169AB-FB13-46DB-94AE-D32FDD9D8F8F}" srcOrd="0" destOrd="0" presId="urn:microsoft.com/office/officeart/2005/8/layout/chevronAccent+Icon"/>
    <dgm:cxn modelId="{AB8DCC32-2A71-48E2-A287-AC132662B0E7}" type="presOf" srcId="{4AD5EFF3-1981-4E81-9F15-E8127B5B07CA}" destId="{BBF4F96E-DD02-462C-B708-B0E8C8B95A74}" srcOrd="0" destOrd="0" presId="urn:microsoft.com/office/officeart/2005/8/layout/chevronAccent+Icon"/>
    <dgm:cxn modelId="{12BD7070-8E7D-4F07-96E6-1A841E6F9652}" srcId="{FE240AA9-5A83-4FBD-A580-42EE6F400951}" destId="{D265A5F1-A95A-4096-8109-BCE606C8E374}" srcOrd="1" destOrd="0" parTransId="{FD22334B-183A-416A-B5C6-D2752307B0B1}" sibTransId="{361C8A65-095D-4270-B1A8-33013F0E3B0F}"/>
    <dgm:cxn modelId="{E2AA9FE1-EB97-431A-A0BE-27EC3D3C7E9C}" srcId="{FE240AA9-5A83-4FBD-A580-42EE6F400951}" destId="{073B4B25-D5ED-47D2-87DE-BAB36C2FDE1C}" srcOrd="0" destOrd="0" parTransId="{59E7536D-B141-48B9-847F-22E71B4A9906}" sibTransId="{D031DF99-F8F7-4935-9DBD-151B16A3BC2B}"/>
    <dgm:cxn modelId="{95C519F4-CAF8-4AD1-9A3E-2BC2E7B3E4D2}" srcId="{FE240AA9-5A83-4FBD-A580-42EE6F400951}" destId="{4AD5EFF3-1981-4E81-9F15-E8127B5B07CA}" srcOrd="2" destOrd="0" parTransId="{80C1845C-D7F5-47D3-A0F1-B5D13158D876}" sibTransId="{CB7D4474-067D-4CCA-AEBD-8B6514190084}"/>
    <dgm:cxn modelId="{E6D42D90-FF0A-48D4-937C-C748EDA9D575}" type="presParOf" srcId="{E3B169AB-FB13-46DB-94AE-D32FDD9D8F8F}" destId="{8474AADD-5CFD-41C6-9DE2-B0D041ACA31A}" srcOrd="0" destOrd="0" presId="urn:microsoft.com/office/officeart/2005/8/layout/chevronAccent+Icon"/>
    <dgm:cxn modelId="{07126DF3-3EA2-4BCD-9D61-3EECD24471E1}" type="presParOf" srcId="{8474AADD-5CFD-41C6-9DE2-B0D041ACA31A}" destId="{0779A6E9-FACB-4BB7-B342-2C6548B09EDD}" srcOrd="0" destOrd="0" presId="urn:microsoft.com/office/officeart/2005/8/layout/chevronAccent+Icon"/>
    <dgm:cxn modelId="{069D45A7-B698-4D6A-9338-F6286E6022A6}" type="presParOf" srcId="{8474AADD-5CFD-41C6-9DE2-B0D041ACA31A}" destId="{BD6E83F8-AB5B-4BC0-A7D6-4626BCE91756}" srcOrd="1" destOrd="0" presId="urn:microsoft.com/office/officeart/2005/8/layout/chevronAccent+Icon"/>
    <dgm:cxn modelId="{9017C4CF-A1B3-453F-A067-6CC3C902612C}" type="presParOf" srcId="{E3B169AB-FB13-46DB-94AE-D32FDD9D8F8F}" destId="{02B1633D-87FF-4246-A219-838416EE8C33}" srcOrd="1" destOrd="0" presId="urn:microsoft.com/office/officeart/2005/8/layout/chevronAccent+Icon"/>
    <dgm:cxn modelId="{1E52BCF9-8F17-4424-B03C-42CF3CB5D16C}" type="presParOf" srcId="{E3B169AB-FB13-46DB-94AE-D32FDD9D8F8F}" destId="{81207DF0-2782-48BC-BB21-14A8FB2C2228}" srcOrd="2" destOrd="0" presId="urn:microsoft.com/office/officeart/2005/8/layout/chevronAccent+Icon"/>
    <dgm:cxn modelId="{B3E7A135-BF8A-4FBA-96EA-9B0015C59211}" type="presParOf" srcId="{81207DF0-2782-48BC-BB21-14A8FB2C2228}" destId="{63183CB3-0BEB-4D98-8E2E-987C9DBA2628}" srcOrd="0" destOrd="0" presId="urn:microsoft.com/office/officeart/2005/8/layout/chevronAccent+Icon"/>
    <dgm:cxn modelId="{30C2825A-4A86-41F4-9751-107C9C7B7A28}" type="presParOf" srcId="{81207DF0-2782-48BC-BB21-14A8FB2C2228}" destId="{7F7F8DA2-3058-41F9-BC2E-90C3D72851B1}" srcOrd="1" destOrd="0" presId="urn:microsoft.com/office/officeart/2005/8/layout/chevronAccent+Icon"/>
    <dgm:cxn modelId="{DC651D4C-CF31-4B7F-B144-F913CCE60072}" type="presParOf" srcId="{E3B169AB-FB13-46DB-94AE-D32FDD9D8F8F}" destId="{8A55786D-218F-419D-A019-825EC16E08C0}" srcOrd="3" destOrd="0" presId="urn:microsoft.com/office/officeart/2005/8/layout/chevronAccent+Icon"/>
    <dgm:cxn modelId="{D3E3173D-58D7-4BD0-AF0D-BF389035ACB2}" type="presParOf" srcId="{E3B169AB-FB13-46DB-94AE-D32FDD9D8F8F}" destId="{6D8F5DB1-4FAA-4500-A148-9ECC9464F73A}" srcOrd="4" destOrd="0" presId="urn:microsoft.com/office/officeart/2005/8/layout/chevronAccent+Icon"/>
    <dgm:cxn modelId="{97DCEEA5-08C7-4DB7-9B40-92708628B24B}" type="presParOf" srcId="{6D8F5DB1-4FAA-4500-A148-9ECC9464F73A}" destId="{88F87303-BE55-4030-9BA8-6AAFF1332FFF}" srcOrd="0" destOrd="0" presId="urn:microsoft.com/office/officeart/2005/8/layout/chevronAccent+Icon"/>
    <dgm:cxn modelId="{03838A4A-F395-46B4-A38E-62201D8B3EA6}" type="presParOf" srcId="{6D8F5DB1-4FAA-4500-A148-9ECC9464F73A}" destId="{BBF4F96E-DD02-462C-B708-B0E8C8B95A7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302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a:t>Básico</a:t>
          </a:r>
        </a:p>
      </dsp:txBody>
      <dsp:txXfrm>
        <a:off x="1590883" y="18302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98778" y="1501264"/>
          <a:ext cx="861974" cy="34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a:t>En desarrollo</a:t>
          </a:r>
        </a:p>
      </dsp:txBody>
      <dsp:txXfrm>
        <a:off x="2598778" y="1501264"/>
        <a:ext cx="861974" cy="34173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901516" y="1187632"/>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a:t>Avanzado</a:t>
          </a:r>
        </a:p>
      </dsp:txBody>
      <dsp:txXfrm>
        <a:off x="3901516" y="1187632"/>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051461"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533400">
            <a:lnSpc>
              <a:spcPct val="90000"/>
            </a:lnSpc>
            <a:spcBef>
              <a:spcPct val="0"/>
            </a:spcBef>
            <a:spcAft>
              <a:spcPct val="35000"/>
            </a:spcAft>
            <a:buNone/>
            <a:defRPr b="0" i="0"/>
          </a:pPr>
          <a:r>
            <a:rPr lang="58378" sz="1200" kern="1200"/>
            <a:t>De vanguardia</a:t>
          </a:r>
        </a:p>
      </dsp:txBody>
      <dsp:txXfrm>
        <a:off x="5051461"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A6E9-FACB-4BB7-B342-2C6548B09EDD}">
      <dsp:nvSpPr>
        <dsp:cNvPr id="0" name=""/>
        <dsp:cNvSpPr/>
      </dsp:nvSpPr>
      <dsp:spPr>
        <a:xfrm>
          <a:off x="965"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83F8-AB5B-4BC0-A7D6-4626BCE91756}">
      <dsp:nvSpPr>
        <dsp:cNvPr id="0" name=""/>
        <dsp:cNvSpPr/>
      </dsp:nvSpPr>
      <dsp:spPr>
        <a:xfrm>
          <a:off x="648115"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b="0" i="0"/>
          </a:pPr>
          <a:r>
            <a:rPr lang="58378" sz="2200" kern="1200">
              <a:solidFill>
                <a:schemeClr val="tx1"/>
              </a:solidFill>
            </a:rPr>
            <a:t>1. EVALUAR</a:t>
          </a:r>
        </a:p>
      </dsp:txBody>
      <dsp:txXfrm>
        <a:off x="675551" y="922780"/>
        <a:ext cx="1994434" cy="881876"/>
      </dsp:txXfrm>
    </dsp:sp>
    <dsp:sp modelId="{63183CB3-0BEB-4D98-8E2E-987C9DBA2628}">
      <dsp:nvSpPr>
        <dsp:cNvPr id="0" name=""/>
        <dsp:cNvSpPr/>
      </dsp:nvSpPr>
      <dsp:spPr>
        <a:xfrm>
          <a:off x="2772922"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F8DA2-3058-41F9-BC2E-90C3D72851B1}">
      <dsp:nvSpPr>
        <dsp:cNvPr id="0" name=""/>
        <dsp:cNvSpPr/>
      </dsp:nvSpPr>
      <dsp:spPr>
        <a:xfrm>
          <a:off x="3420071"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b="0" i="0"/>
          </a:pPr>
          <a:r>
            <a:rPr lang="58378" sz="2200" kern="1200">
              <a:solidFill>
                <a:schemeClr val="tx1"/>
              </a:solidFill>
            </a:rPr>
            <a:t>2. PRIORIZAR</a:t>
          </a:r>
        </a:p>
      </dsp:txBody>
      <dsp:txXfrm>
        <a:off x="3447507" y="922780"/>
        <a:ext cx="1994434" cy="881876"/>
      </dsp:txXfrm>
    </dsp:sp>
    <dsp:sp modelId="{88F87303-BE55-4030-9BA8-6AAFF1332FFF}">
      <dsp:nvSpPr>
        <dsp:cNvPr id="0" name=""/>
        <dsp:cNvSpPr/>
      </dsp:nvSpPr>
      <dsp:spPr>
        <a:xfrm>
          <a:off x="5544878"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4F96E-DD02-462C-B708-B0E8C8B95A74}">
      <dsp:nvSpPr>
        <dsp:cNvPr id="0" name=""/>
        <dsp:cNvSpPr/>
      </dsp:nvSpPr>
      <dsp:spPr>
        <a:xfrm>
          <a:off x="6192027"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b="0" i="0"/>
          </a:pPr>
          <a:r>
            <a:rPr lang="58378" sz="2200" kern="1200">
              <a:solidFill>
                <a:schemeClr val="tx1"/>
              </a:solidFill>
            </a:rPr>
            <a:t>3. PLANIFICAR</a:t>
          </a:r>
        </a:p>
      </dsp:txBody>
      <dsp:txXfrm>
        <a:off x="6219463" y="922780"/>
        <a:ext cx="1994434" cy="88187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3/29/21</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3/29/21</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r>
              <a:rPr lang="en-US" sz="1200" b="1">
                <a:cs typeface="Arial" panose="020B0604020202020204" pitchFamily="34" charset="0"/>
              </a:rPr>
              <a:t>Staged Development Tool (SDT) for National</a:t>
            </a:r>
            <a:r>
              <a:rPr lang="en-US" sz="1200" b="1" baseline="0">
                <a:cs typeface="Arial" panose="020B0604020202020204" pitchFamily="34" charset="0"/>
              </a:rPr>
              <a:t> </a:t>
            </a:r>
            <a:r>
              <a:rPr lang="en-US" sz="1200" b="1">
                <a:cs typeface="Arial" panose="020B0604020202020204" pitchFamily="34" charset="0"/>
              </a:rPr>
              <a:t>Public Health Institutes (NPHIs)</a:t>
            </a:r>
            <a:endParaRPr lang="en-US" sz="1200" b="1">
              <a:solidFill>
                <a:srgbClr val="FF0000"/>
              </a:solidFill>
              <a:cs typeface="Arial" panose="020B0604020202020204" pitchFamily="34" charset="0"/>
            </a:endParaRPr>
          </a:p>
          <a:p>
            <a:pPr>
              <a:spcAft>
                <a:spcPts val="600"/>
              </a:spcAft>
            </a:pPr>
            <a:r>
              <a:rPr lang="en-US" sz="1200">
                <a:cs typeface="Arial" panose="020B0604020202020204" pitchFamily="34" charset="0"/>
              </a:rPr>
              <a:t>The</a:t>
            </a:r>
            <a:r>
              <a:rPr lang="en-US" sz="1200" baseline="0">
                <a:cs typeface="Arial" panose="020B0604020202020204" pitchFamily="34" charset="0"/>
              </a:rPr>
              <a:t> notes accompanying the slides</a:t>
            </a:r>
            <a:r>
              <a:rPr lang="en-US" sz="1200">
                <a:cs typeface="Arial" panose="020B0604020202020204" pitchFamily="34" charset="0"/>
              </a:rPr>
              <a:t> provide additional details</a:t>
            </a:r>
            <a:r>
              <a:rPr lang="en-US" sz="1200" baseline="0">
                <a:cs typeface="Arial" panose="020B0604020202020204" pitchFamily="34" charset="0"/>
              </a:rPr>
              <a:t> about the SDT and its use</a:t>
            </a:r>
            <a:r>
              <a:rPr lang="en-US" sz="1200">
                <a:cs typeface="Arial" panose="020B0604020202020204" pitchFamily="34" charset="0"/>
              </a:rPr>
              <a:t>. </a:t>
            </a:r>
          </a:p>
          <a:p>
            <a:endParaRPr lang="en-US" sz="1200">
              <a:cs typeface="Arial" panose="020B0604020202020204" pitchFamily="34" charset="0"/>
            </a:endParaRPr>
          </a:p>
          <a:p>
            <a:pPr marL="0" marR="0" lvl="0" indent="0" algn="l" defTabSz="914400" rtl="0" eaLnBrk="1" fontAlgn="auto" latinLnBrk="0" hangingPunct="1">
              <a:lnSpc>
                <a:spcPct val="100000"/>
              </a:lnSpc>
              <a:spcBef>
                <a:spcPts val="600"/>
              </a:spcBef>
              <a:spcAft>
                <a:spcPct val="0"/>
              </a:spcAft>
              <a:buClrTx/>
              <a:buSzTx/>
              <a:buFontTx/>
              <a:buNone/>
              <a:defRPr/>
            </a:pPr>
            <a:r>
              <a:rPr lang="en-US" sz="1200">
                <a:cs typeface="Arial" panose="020B0604020202020204" pitchFamily="34" charset="0"/>
              </a:rPr>
              <a:t>The SDT was developed by the U.S. Centers for Disease Control and Prevention (CDC) and the International Association of National Public Health Institutes (</a:t>
            </a:r>
            <a:r>
              <a:rPr lang="en-US" sz="1200" b="0">
                <a:cs typeface="Arial" panose="020B0604020202020204" pitchFamily="34" charset="0"/>
              </a:rPr>
              <a:t>IANPHI) with the assistance of a consultative group of</a:t>
            </a:r>
            <a:r>
              <a:rPr lang="en-US" sz="1200" b="0" baseline="0">
                <a:cs typeface="Arial" panose="020B0604020202020204" pitchFamily="34" charset="0"/>
              </a:rPr>
              <a:t> </a:t>
            </a:r>
            <a:r>
              <a:rPr lang="en-US" sz="1200" b="0" cap="none" baseline="0">
                <a:cs typeface="Arial" panose="020B0604020202020204" pitchFamily="34" charset="0"/>
              </a:rPr>
              <a:t>NPHI leaders from around the world. </a:t>
            </a:r>
            <a:r>
              <a:rPr lang="en-US" sz="1200" b="0">
                <a:cs typeface="Arial" panose="020B0604020202020204" pitchFamily="34" charset="0"/>
              </a:rPr>
              <a:t>It is designed to help NPHIs assess their capacities and identify gaps, prioritize gaps, and plan for how to move to a higher level of functioning. It is based in part on the CYPRESS methodology developed by Deloitte Consulting, USA. Over the years, several changes were made to the SDT, for example, addition of new Discussion Guides and adaptation for virtual use. This slide-set was revised in February 2021.</a:t>
            </a:r>
          </a:p>
          <a:p>
            <a:pPr>
              <a:spcBef>
                <a:spcPts val="600"/>
              </a:spcBef>
              <a:spcAft>
                <a:spcPct val="0"/>
              </a:spcAft>
              <a:buClr>
                <a:srgbClr val="4F81BD"/>
              </a:buClr>
              <a:buFont typeface="Arial" panose="020B0604020202020204" pitchFamily="34" charset="0"/>
              <a:buNone/>
              <a:defRPr/>
            </a:pPr>
            <a:endParaRPr lang="en-US" sz="1200" b="0">
              <a:solidFill>
                <a:sysClr val="windowText" lastClr="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a:cs typeface="Arial" panose="020B0604020202020204" pitchFamily="34" charset="0"/>
              </a:rPr>
              <a:t>The Assessment Form is used to capture the key points from discussion. It</a:t>
            </a:r>
            <a:r>
              <a:rPr lang="en-US" sz="1200" baseline="0">
                <a:cs typeface="Arial" panose="020B0604020202020204" pitchFamily="34" charset="0"/>
              </a:rPr>
              <a:t> has places for the current and desired stages for the NPHI as a whole at the top, and places to capture more detailed information about the various Domains in the table.</a:t>
            </a:r>
          </a:p>
          <a:p>
            <a:pPr>
              <a:defRPr/>
            </a:pPr>
            <a:endParaRPr lang="en-US" sz="1200" b="0">
              <a:cs typeface="Arial" panose="020B0604020202020204" pitchFamily="34" charset="0"/>
            </a:endParaRPr>
          </a:p>
          <a:p>
            <a:pPr>
              <a:defRPr/>
            </a:pPr>
            <a:r>
              <a:rPr lang="en-US" sz="1200" b="1">
                <a:cs typeface="Arial" panose="020B0604020202020204" pitchFamily="34" charset="0"/>
              </a:rPr>
              <a:t>Note to recorders: </a:t>
            </a:r>
            <a:r>
              <a:rPr lang="en-US" sz="1200" b="0">
                <a:cs typeface="Arial" panose="020B0604020202020204" pitchFamily="34" charset="0"/>
              </a:rPr>
              <a:t>Remember to customize the form so that it works for your preferred approaches. This includes changing column widths; setting margins for best display on a screen; and, if you intend to use bullets, setting up indents and other features.</a:t>
            </a:r>
          </a:p>
          <a:p>
            <a:pPr>
              <a:defRPr/>
            </a:pPr>
            <a:endParaRPr lang="en-US" sz="1200" b="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a:p>
        </p:txBody>
      </p:sp>
    </p:spTree>
    <p:extLst>
      <p:ext uri="{BB962C8B-B14F-4D97-AF65-F5344CB8AC3E}">
        <p14:creationId xmlns:p14="http://schemas.microsoft.com/office/powerpoint/2010/main" val="224169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a:cs typeface="Arial" panose="020B0604020202020204" pitchFamily="34" charset="0"/>
              </a:rPr>
              <a:t>This is an example of a completed Assessment Form. This NPHI is currently in the "Developing" Stage, and it aims to be "Advanced" in a year. Participants have agreed on scores for each of the Domains and identified some of the gaps and issues that need to be addressed to move from their current scores in each Domain to their desired scores.</a:t>
            </a:r>
            <a:endParaRPr lang="en-US" sz="1200" b="0">
              <a:cs typeface="Arial" panose="020B0604020202020204" pitchFamily="34" charset="0"/>
            </a:endParaRPr>
          </a:p>
          <a:p>
            <a:pPr>
              <a:defRPr/>
            </a:pPr>
            <a:endParaRPr lang="en-US" sz="1200" b="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a:p>
        </p:txBody>
      </p:sp>
    </p:spTree>
    <p:extLst>
      <p:ext uri="{BB962C8B-B14F-4D97-AF65-F5344CB8AC3E}">
        <p14:creationId xmlns:p14="http://schemas.microsoft.com/office/powerpoint/2010/main" val="170885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cs typeface="Arial" panose="020B0604020202020204" pitchFamily="34" charset="0"/>
              </a:rPr>
              <a:t>During a break, the facilitator and recorder organize the information collected on the Assessment Form into categories or "buckets" to make the remaining discussion easier. Similar topics discussed under different Domains are placed together. The "description" includes information discussed during the Assessment step that might be useful in identifying the next steps. If next steps have already been identified for some items, they can be placed in the Next Steps column.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a:solidFill>
                <a:schemeClr val="tx1"/>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a:p>
        </p:txBody>
      </p:sp>
    </p:spTree>
    <p:extLst>
      <p:ext uri="{BB962C8B-B14F-4D97-AF65-F5344CB8AC3E}">
        <p14:creationId xmlns:p14="http://schemas.microsoft.com/office/powerpoint/2010/main" val="418469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cs typeface="Arial" panose="020B0604020202020204" pitchFamily="34" charset="0"/>
              </a:rPr>
              <a:t>This slide shows a partially completed Next Steps Form, such as might be generated during the break by the facilitator and recorder. More information will be needed to develop a robust plan. The recorder has chosen to put an item into the Next Steps column for further discussion if this is a priority.</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kern="1200" baseline="0">
              <a:solidFill>
                <a:srgbClr val="FF0000"/>
              </a:solidFill>
              <a:effectLst/>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kern="1200" baseline="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a:p>
        </p:txBody>
      </p:sp>
    </p:spTree>
    <p:extLst>
      <p:ext uri="{BB962C8B-B14F-4D97-AF65-F5344CB8AC3E}">
        <p14:creationId xmlns:p14="http://schemas.microsoft.com/office/powerpoint/2010/main" val="417372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kern="1200" baseline="0">
                <a:effectLst/>
                <a:cs typeface="Arial" panose="020B0604020202020204" pitchFamily="34" charset="0"/>
              </a:rPr>
              <a:t>After the break, the group reviews the Next Steps Form. After a quick overview by the facilitator, the group discusses each item in the Gaps and Issues column to ensure common understanding and add information that may be critical in the Prioritization step. Next steps that arise at any time during the discussions can be captured in the Next Steps column. </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a:p>
        </p:txBody>
      </p:sp>
    </p:spTree>
    <p:extLst>
      <p:ext uri="{BB962C8B-B14F-4D97-AF65-F5344CB8AC3E}">
        <p14:creationId xmlns:p14="http://schemas.microsoft.com/office/powerpoint/2010/main" val="363929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kern="1200" baseline="0">
                <a:effectLst/>
                <a:cs typeface="Arial" panose="020B0604020202020204" pitchFamily="34" charset="0"/>
              </a:rPr>
              <a:t>If new gaps and issues are identified, these can be added. It is also possible that some gaps and issues will be found to be too broad. For example, a gap may be split into two, one of which is a priority and one of which is not. </a:t>
            </a: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a:p>
        </p:txBody>
      </p:sp>
    </p:spTree>
    <p:extLst>
      <p:ext uri="{BB962C8B-B14F-4D97-AF65-F5344CB8AC3E}">
        <p14:creationId xmlns:p14="http://schemas.microsoft.com/office/powerpoint/2010/main" val="102122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latin typeface="+mn-lt"/>
                <a:ea typeface="+mn-ea"/>
                <a:cs typeface="+mn-cs"/>
              </a:rPr>
              <a:t>In this next part of the SDT process, participants develop plans for their highest priorities.</a:t>
            </a:r>
            <a:r>
              <a:rPr lang="en-US" sz="1200" b="0" kern="1200" baseline="0">
                <a:solidFill>
                  <a:schemeClr val="tx1"/>
                </a:solidFill>
                <a:effectLst/>
                <a:latin typeface="+mn-lt"/>
                <a:ea typeface="+mn-ea"/>
                <a:cs typeface="+mn-cs"/>
              </a:rPr>
              <a:t> </a:t>
            </a:r>
            <a:r>
              <a:rPr lang="en-US" sz="1200" b="0" kern="1200">
                <a:solidFill>
                  <a:schemeClr val="tx1"/>
                </a:solidFill>
                <a:effectLst/>
                <a:latin typeface="+mn-lt"/>
                <a:ea typeface="+mn-ea"/>
                <a:cs typeface="+mn-cs"/>
              </a:rPr>
              <a:t>It is critical to clearly define who is responsible for which actions, and the timeline for achieving them. </a:t>
            </a:r>
            <a:r>
              <a:rPr lang="en-US"/>
              <a:t>If</a:t>
            </a:r>
            <a:r>
              <a:rPr lang="en-US" baseline="0"/>
              <a:t> work-planning does not immediately follow prioritization, some NPHIs may choose to conduct work-planning during the subsequent weeks.</a:t>
            </a:r>
            <a:endParaRPr lang="en-US"/>
          </a:p>
          <a:p>
            <a:pPr marL="0" marR="0" indent="0" algn="l" defTabSz="914400" rtl="0" eaLnBrk="1" fontAlgn="auto" latinLnBrk="0" hangingPunct="1">
              <a:lnSpc>
                <a:spcPct val="100000"/>
              </a:lnSpc>
              <a:spcBef>
                <a:spcPct val="0"/>
              </a:spcBef>
              <a:spcAft>
                <a:spcPct val="0"/>
              </a:spcAft>
              <a:buClrTx/>
              <a:buSzTx/>
              <a:buFontTx/>
              <a:buNone/>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Often, participants have additional ideas beyond those in the DG topic about high-priority activities that could achieve results quickly. Capturing these and developing next steps may not help the NPHI achieve a higher stage in the area covered by the DG, but it can help the NPHI achieve a higher overall level of functioning and/or effectiveness</a:t>
            </a: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a:p>
        </p:txBody>
      </p:sp>
    </p:spTree>
    <p:extLst>
      <p:ext uri="{BB962C8B-B14F-4D97-AF65-F5344CB8AC3E}">
        <p14:creationId xmlns:p14="http://schemas.microsoft.com/office/powerpoint/2010/main" val="324908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A potential pitfall in any planning is that participants develop detailed plans for what is easy to do, but not necessarily what is most impactful. Before declaring the plan complete, it is essential to review it to determine if it is likely to have the desired impact, and to revise it if necessary. </a:t>
            </a: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86F4C-9837-41D3-93E3-4784B0746872}" type="slidenum">
              <a:rPr lang="en-US" smtClean="0"/>
              <a:t>19</a:t>
            </a:fld>
            <a:endParaRPr lang="en-US"/>
          </a:p>
        </p:txBody>
      </p:sp>
    </p:spTree>
    <p:extLst>
      <p:ext uri="{BB962C8B-B14F-4D97-AF65-F5344CB8AC3E}">
        <p14:creationId xmlns:p14="http://schemas.microsoft.com/office/powerpoint/2010/main" val="28461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This slide-set contains a brief overview of the SDT. This slide-set does not contain sufficient information for an untrained individual to run an SDT workshop. A successful workshop requires facilitation by someone with in-depth understanding of the SDT. If you are interested in having an SDT workshop, please contact CDC or IANPHI (see last slide) for further information. </a:t>
            </a: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a:p>
        </p:txBody>
      </p:sp>
    </p:spTree>
    <p:extLst>
      <p:ext uri="{BB962C8B-B14F-4D97-AF65-F5344CB8AC3E}">
        <p14:creationId xmlns:p14="http://schemas.microsoft.com/office/powerpoint/2010/main" val="16086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The maturity model is based on the idea that for a given topic, NPHIs exhibit different stages of “maturity” or development. By providing examples of what these different maturity stages “look like,” the SDT process provokes in-depth conversations, in which participants clarify their current stage in a given topical area, their desired stage, and major gaps that need to be addressed to move to the desired stage.</a:t>
            </a: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07000"/>
              </a:lnSpc>
              <a:spcBef>
                <a:spcPct val="0"/>
              </a:spcBef>
              <a:spcAft>
                <a:spcPct val="0"/>
              </a:spcAft>
            </a:pPr>
            <a:r>
              <a:rPr lang="en-US" sz="1200" kern="1200">
                <a:effectLst/>
                <a:latin typeface="+mn-lt"/>
                <a:ea typeface="Calibri" panose="020F0502020204030204" pitchFamily="34" charset="0"/>
                <a:cs typeface="Calibri" panose="020F0502020204030204" pitchFamily="34" charset="0"/>
              </a:rPr>
              <a:t>Often, NPHI planning focuses on Core Public Health Functions. However, sometimes internal issues, such as leadership and management or issues related to the NPHI workforce, are major barriers to accomplishing public health functions</a:t>
            </a:r>
            <a:r>
              <a:rPr lang="en-US" sz="1200" kern="1200">
                <a:solidFill>
                  <a:srgbClr val="000000"/>
                </a:solidFill>
                <a:effectLst/>
                <a:latin typeface="+mn-lt"/>
                <a:ea typeface="Calibri" panose="020F0502020204030204" pitchFamily="34" charset="0"/>
                <a:cs typeface="Calibri" panose="020F0502020204030204" pitchFamily="34" charset="0"/>
              </a:rPr>
              <a:t>. Therefore, the SDT includes Discussion Guides (DGs) that relate to internal-facing issues, such as leadership and management, and external-facing issues, like surveillance. </a:t>
            </a:r>
          </a:p>
          <a:p>
            <a:pPr marL="0" marR="0">
              <a:lnSpc>
                <a:spcPct val="107000"/>
              </a:lnSpc>
              <a:spcBef>
                <a:spcPct val="0"/>
              </a:spcBef>
              <a:spcAft>
                <a:spcPct val="0"/>
              </a:spcAft>
            </a:pPr>
            <a:endParaRPr lang="en-US" sz="1200" kern="1200">
              <a:solidFill>
                <a:srgbClr val="000000"/>
              </a:solidFill>
              <a:effectLst/>
              <a:latin typeface="+mn-lt"/>
              <a:ea typeface="Calibri" panose="020F0502020204030204" pitchFamily="34" charset="0"/>
              <a:cs typeface="Calibri" panose="020F0502020204030204" pitchFamily="34" charset="0"/>
            </a:endParaRPr>
          </a:p>
          <a:p>
            <a:endParaRPr lang="en-US" sz="1200">
              <a:latin typeface="+mn-lt"/>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a:cs typeface="Arial" panose="020B0604020202020204" pitchFamily="34" charset="0"/>
              </a:rPr>
              <a:t>This is a picture of the Surveillance Discussion Guide. </a:t>
            </a:r>
          </a:p>
          <a:p>
            <a:pPr marL="0" marR="0" lvl="0" indent="0" algn="l" defTabSz="914400" rtl="0" eaLnBrk="1" fontAlgn="auto" latinLnBrk="0" hangingPunct="1">
              <a:lnSpc>
                <a:spcPct val="100000"/>
              </a:lnSpc>
              <a:spcBef>
                <a:spcPct val="0"/>
              </a:spcBef>
              <a:spcAft>
                <a:spcPct val="0"/>
              </a:spcAft>
              <a:buClrTx/>
              <a:buSzTx/>
              <a:buFontTx/>
              <a:buNone/>
              <a:defRPr/>
            </a:pPr>
            <a:endParaRPr lang="en-US" kern="1200" baseline="0">
              <a:effectLst/>
              <a:latin typeface="+mn-lt"/>
              <a:ea typeface="Calibri" panose="020F0502020204030204" pitchFamily="34" charset="0"/>
              <a:cs typeface="Arial" panose="020B0604020202020204" pitchFamily="34" charset="0"/>
            </a:endParaRPr>
          </a:p>
          <a:p>
            <a:r>
              <a:rPr lang="en-US" kern="1200">
                <a:effectLst/>
                <a:latin typeface="+mn-lt"/>
                <a:ea typeface="Calibri" panose="020F0502020204030204" pitchFamily="34" charset="0"/>
                <a:cs typeface="Calibri" panose="020F0502020204030204" pitchFamily="34" charset="0"/>
              </a:rPr>
              <a:t>The DG content is divided into four columns, one for each of the developmental stages (Basic, Developing, Advanced, Leading Edge). </a:t>
            </a:r>
            <a:r>
              <a:rPr lang="en-US" baseline="0">
                <a:effectLst/>
                <a:latin typeface="+mn-lt"/>
                <a:cs typeface="Times New Roman" panose="02020603050405020304" pitchFamily="18" charset="0"/>
              </a:rPr>
              <a:t>Each DG also contains six rows, which we call "Domains." The six Domains reflect factors, like Strategic Direction and Resources, that contribute to NPHI's achieving their desired futures. </a:t>
            </a:r>
            <a:r>
              <a:rPr lang="en-US" baseline="0">
                <a:cs typeface="Arial" panose="020B0604020202020204" pitchFamily="34" charset="0"/>
              </a:rPr>
              <a:t>Typically, discussions start with participants discussing the overall stage of the NPHI on that DG, and then they get into detail about each of the Domains.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effectLst/>
              <a:latin typeface="+mn-lt"/>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baseline="0">
                <a:cs typeface="Arial" panose="020B0604020202020204" pitchFamily="34" charset="0"/>
              </a:rPr>
              <a:t>The numeric scores under each stage provide the option for facilitators to encourage more detailed discussion about the current and desired status in each of the Domains. The actual scores are less important than the discussion that is prompted as participants justify their responses. </a:t>
            </a: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a:p>
        </p:txBody>
      </p:sp>
    </p:spTree>
    <p:extLst>
      <p:ext uri="{BB962C8B-B14F-4D97-AF65-F5344CB8AC3E}">
        <p14:creationId xmlns:p14="http://schemas.microsoft.com/office/powerpoint/2010/main" val="40988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en-US" baseline="0">
                <a:cs typeface="Arial" panose="020B0604020202020204" pitchFamily="34" charset="0"/>
              </a:rPr>
              <a:t>Each of the DGs has the same structure, with the 4 developmental stages defining the columns and the 6 Domains defining the rows. The slide above provides abbreviated definitions of the Domains. </a:t>
            </a:r>
          </a:p>
          <a:p>
            <a:pPr>
              <a:spcAft>
                <a:spcPts val="600"/>
              </a:spcAft>
            </a:pPr>
            <a:endParaRPr lang="en-US" baseline="0">
              <a:cs typeface="Arial" panose="020B0604020202020204" pitchFamily="34" charset="0"/>
            </a:endParaRPr>
          </a:p>
          <a:p>
            <a:pPr>
              <a:spcAft>
                <a:spcPts val="600"/>
              </a:spcAft>
            </a:pPr>
            <a:r>
              <a:rPr lang="en-US" baseline="0">
                <a:cs typeface="Arial" panose="020B0604020202020204" pitchFamily="34" charset="0"/>
              </a:rPr>
              <a:t>The more complete definitions that were used in developing the DGs are:</a:t>
            </a:r>
            <a:endParaRPr lang="en-US" sz="1200" kern="1200">
              <a:solidFill>
                <a:schemeClr val="tx1"/>
              </a:solidFill>
              <a:effectLst/>
              <a:cs typeface="Arial" panose="020B0604020202020204" pitchFamily="34" charset="0"/>
            </a:endParaRPr>
          </a:p>
          <a:p>
            <a:pPr>
              <a:spcAft>
                <a:spcPts val="600"/>
              </a:spcAft>
            </a:pPr>
            <a:r>
              <a:rPr lang="en-US" sz="1200" b="1" i="1" kern="1200">
                <a:effectLst/>
                <a:cs typeface="Arial" panose="020B0604020202020204" pitchFamily="34" charset="0"/>
              </a:rPr>
              <a:t>Strategic Direction</a:t>
            </a:r>
            <a:r>
              <a:rPr lang="en-US" sz="1200" b="1" i="0" kern="1200">
                <a:effectLst/>
                <a:cs typeface="Arial" panose="020B0604020202020204" pitchFamily="34" charset="0"/>
              </a:rPr>
              <a:t>: </a:t>
            </a:r>
            <a:r>
              <a:rPr lang="en-US" sz="1200" kern="1200">
                <a:effectLst/>
                <a:cs typeface="Arial" panose="020B0604020202020204" pitchFamily="34" charset="0"/>
              </a:rPr>
              <a:t>Degree to which the NPHI works strategically in setting priorities and in allocating and using resources, including staff time</a:t>
            </a:r>
          </a:p>
          <a:p>
            <a:pPr>
              <a:spcAft>
                <a:spcPts val="600"/>
              </a:spcAft>
            </a:pPr>
            <a:r>
              <a:rPr lang="en-US" sz="1200" b="1" i="1" kern="1200">
                <a:effectLst/>
                <a:cs typeface="Arial" panose="020B0604020202020204" pitchFamily="34" charset="0"/>
              </a:rPr>
              <a:t>Systems</a:t>
            </a:r>
            <a:r>
              <a:rPr lang="en-US" sz="1200" b="1" i="0" kern="1200">
                <a:effectLst/>
                <a:cs typeface="Arial" panose="020B0604020202020204" pitchFamily="34" charset="0"/>
              </a:rPr>
              <a:t>:</a:t>
            </a:r>
            <a:r>
              <a:rPr lang="en-US" sz="1200" b="1" i="1" kern="1200">
                <a:effectLst/>
                <a:cs typeface="Arial" panose="020B0604020202020204" pitchFamily="34" charset="0"/>
              </a:rPr>
              <a:t> </a:t>
            </a:r>
            <a:r>
              <a:rPr lang="en-US" sz="1200" kern="1200">
                <a:effectLst/>
                <a:cs typeface="Arial" panose="020B0604020202020204" pitchFamily="34" charset="0"/>
              </a:rPr>
              <a:t>Degree to which the NPHI has systems, processes, and tools that enable it to carry out the described effort</a:t>
            </a:r>
          </a:p>
          <a:p>
            <a:pPr>
              <a:spcAft>
                <a:spcPts val="600"/>
              </a:spcAft>
            </a:pPr>
            <a:r>
              <a:rPr lang="en-US" sz="1200" b="1" i="1" kern="1200">
                <a:effectLst/>
                <a:cs typeface="Arial" panose="020B0604020202020204" pitchFamily="34" charset="0"/>
              </a:rPr>
              <a:t>Resources</a:t>
            </a:r>
            <a:r>
              <a:rPr lang="en-US" sz="1200" b="1" kern="1200">
                <a:effectLst/>
                <a:cs typeface="Arial" panose="020B0604020202020204" pitchFamily="34" charset="0"/>
              </a:rPr>
              <a:t>: </a:t>
            </a:r>
            <a:r>
              <a:rPr lang="en-US" sz="1200" kern="1200">
                <a:effectLst/>
                <a:cs typeface="Arial" panose="020B0604020202020204" pitchFamily="34" charset="0"/>
              </a:rPr>
              <a:t>Degree to which the NPHI has assets (e.g., staff capacity, supplies, transportation, infrastructure) to support the described effort</a:t>
            </a:r>
          </a:p>
          <a:p>
            <a:pPr lvl="0"/>
            <a:r>
              <a:rPr lang="en-US" sz="1200" b="1" i="1" kern="1200">
                <a:effectLst/>
                <a:cs typeface="Arial" panose="020B0604020202020204" pitchFamily="34" charset="0"/>
              </a:rPr>
              <a:t>Quality</a:t>
            </a:r>
            <a:r>
              <a:rPr lang="en-US" sz="1200" b="1" i="0" kern="1200" baseline="0">
                <a:effectLst/>
                <a:cs typeface="Arial" panose="020B0604020202020204" pitchFamily="34" charset="0"/>
              </a:rPr>
              <a:t>: </a:t>
            </a:r>
            <a:r>
              <a:rPr lang="en-US" sz="1200" i="0" kern="1200">
                <a:effectLst/>
                <a:cs typeface="Arial" panose="020B0604020202020204" pitchFamily="34" charset="0"/>
              </a:rPr>
              <a:t>Degree</a:t>
            </a:r>
            <a:r>
              <a:rPr lang="en-US" sz="1200" kern="1200">
                <a:effectLst/>
                <a:cs typeface="Arial" panose="020B0604020202020204" pitchFamily="34" charset="0"/>
              </a:rPr>
              <a:t> to which the NPHI is able to carry out the described effort in a high-quality manner. </a:t>
            </a:r>
          </a:p>
          <a:p>
            <a:pPr marL="354330" lvl="1" indent="-171450">
              <a:spcAft>
                <a:spcPts val="600"/>
              </a:spcAft>
              <a:buFont typeface="Wingdings" panose="05000000000000000000" pitchFamily="2" charset="2"/>
              <a:buChar char="§"/>
            </a:pPr>
            <a:r>
              <a:rPr lang="en-US" sz="1200" i="1" kern="1200">
                <a:effectLst/>
                <a:cs typeface="Arial" panose="020B0604020202020204" pitchFamily="34" charset="0"/>
              </a:rPr>
              <a:t>An additional component for external-facing DGs is:</a:t>
            </a:r>
            <a:r>
              <a:rPr lang="en-US" sz="1200" kern="1200">
                <a:effectLst/>
                <a:cs typeface="Arial" panose="020B0604020202020204" pitchFamily="34" charset="0"/>
              </a:rPr>
              <a:t> Degree to which the NPHI supports quality in the efforts of those contributing to the achievement of the described</a:t>
            </a:r>
            <a:r>
              <a:rPr lang="en-US" sz="1200" kern="1200" baseline="0">
                <a:effectLst/>
                <a:cs typeface="Arial" panose="020B0604020202020204" pitchFamily="34" charset="0"/>
              </a:rPr>
              <a:t> effort</a:t>
            </a:r>
            <a:r>
              <a:rPr lang="en-US" sz="1200" kern="1200">
                <a:effectLst/>
                <a:cs typeface="Arial" panose="020B0604020202020204" pitchFamily="34" charset="0"/>
              </a:rPr>
              <a:t> (e.g., subnational entities, stakeholders, partners)</a:t>
            </a:r>
          </a:p>
          <a:p>
            <a:pPr lvl="0"/>
            <a:r>
              <a:rPr lang="en-US" sz="1200" b="1" i="1" kern="1200">
                <a:effectLst/>
                <a:cs typeface="Arial" panose="020B0604020202020204" pitchFamily="34" charset="0"/>
              </a:rPr>
              <a:t>Engagement:</a:t>
            </a:r>
          </a:p>
          <a:p>
            <a:pPr marL="356616" lvl="1" indent="-173736">
              <a:buSzPct val="85000"/>
              <a:buFont typeface="Wingdings" panose="05000000000000000000" pitchFamily="2" charset="2"/>
              <a:buChar char="§"/>
            </a:pPr>
            <a:r>
              <a:rPr lang="en-US" sz="1200" i="1" kern="1200">
                <a:effectLst/>
                <a:cs typeface="Arial" panose="020B0604020202020204" pitchFamily="34" charset="0"/>
              </a:rPr>
              <a:t>Internal-facing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staff are committed to contributing to the NPHI’s vision and goals. Degree to which staff contribute to improving the NPHI’s strategies or performance</a:t>
            </a:r>
          </a:p>
          <a:p>
            <a:pPr marL="356616" lvl="1" indent="-173736">
              <a:spcAft>
                <a:spcPts val="600"/>
              </a:spcAft>
              <a:buSzPct val="85000"/>
              <a:buFont typeface="Wingdings" panose="05000000000000000000" pitchFamily="2" charset="2"/>
              <a:buChar char="§"/>
            </a:pPr>
            <a:r>
              <a:rPr lang="en-US" sz="1200" i="1" kern="1200">
                <a:effectLst/>
                <a:cs typeface="Arial" panose="020B0604020202020204" pitchFamily="34" charset="0"/>
              </a:rPr>
              <a:t>External-facing only</a:t>
            </a:r>
            <a:r>
              <a:rPr lang="en-US" sz="1200" i="0" kern="1200">
                <a:effectLst/>
                <a:cs typeface="Arial" panose="020B0604020202020204" pitchFamily="34" charset="0"/>
              </a:rPr>
              <a:t>:</a:t>
            </a:r>
            <a:r>
              <a:rPr lang="en-US" sz="1200" i="1" kern="1200">
                <a:effectLst/>
                <a:cs typeface="Arial" panose="020B0604020202020204" pitchFamily="34" charset="0"/>
              </a:rPr>
              <a:t> </a:t>
            </a:r>
            <a:r>
              <a:rPr lang="en-US" sz="1200" kern="1200">
                <a:effectLst/>
                <a:cs typeface="Arial" panose="020B0604020202020204" pitchFamily="34" charset="0"/>
              </a:rPr>
              <a:t>Degree to which stakeholders (partners, beneficiaries, contributors, donors, sub-national actors, and communities) are invited to provide input or feedback, or are engaged by the NPHI as partners/advisors</a:t>
            </a:r>
          </a:p>
          <a:p>
            <a:r>
              <a:rPr lang="en-US" sz="1200" b="1" i="1" kern="1200">
                <a:effectLst/>
                <a:cs typeface="Arial" panose="020B0604020202020204" pitchFamily="34" charset="0"/>
              </a:rPr>
              <a:t>Impact:</a:t>
            </a:r>
          </a:p>
          <a:p>
            <a:pPr marL="354330" lvl="1" indent="-171450">
              <a:buFont typeface="Wingdings" panose="05000000000000000000" pitchFamily="2" charset="2"/>
              <a:buChar char="§"/>
            </a:pPr>
            <a:r>
              <a:rPr lang="en-US" sz="1200" i="1" kern="1200">
                <a:effectLst/>
                <a:cs typeface="Arial" panose="020B0604020202020204" pitchFamily="34" charset="0"/>
              </a:rPr>
              <a:t>Internal-facing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the NPHI is able to perform or achieve results</a:t>
            </a:r>
          </a:p>
          <a:p>
            <a:pPr marL="354330" lvl="1" indent="-171450">
              <a:buFont typeface="Wingdings" panose="05000000000000000000" pitchFamily="2" charset="2"/>
              <a:buChar char="§"/>
            </a:pPr>
            <a:r>
              <a:rPr lang="en-US" sz="1200" i="1" kern="1200">
                <a:effectLst/>
                <a:cs typeface="Arial" panose="020B0604020202020204" pitchFamily="34" charset="0"/>
              </a:rPr>
              <a:t>External-facing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the NPHI is able to perform or achieve its goals and deliver high-quality products and services. Extent to which the products and services have an impact on public health</a:t>
            </a:r>
          </a:p>
          <a:p>
            <a:endParaRPr lang="en-US" sz="3200" baseline="0">
              <a:solidFill>
                <a:srgbClr val="FF0000"/>
              </a:solidFill>
              <a:cs typeface="Arial" panose="020B0604020202020204" pitchFamily="34" charset="0"/>
            </a:endParaRPr>
          </a:p>
          <a:p>
            <a:endParaRPr lang="en-US" sz="3200" baseline="0">
              <a:solidFill>
                <a:srgbClr val="FF0000"/>
              </a:solidFill>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The SDT was originally designed to be conducted as an in-person workshop over several days. With the COVID-19 pandemic and other logistical challenges, IANPHI and CDC have adapted the SDT to provide a virtual option as well.</a:t>
            </a:r>
          </a:p>
          <a:p>
            <a:endParaRPr lang="en-US">
              <a:cs typeface="Arial" panose="020B0604020202020204" pitchFamily="34" charset="0"/>
            </a:endParaRPr>
          </a:p>
          <a:p>
            <a:r>
              <a:rPr lang="en-US">
                <a:cs typeface="Arial" panose="020B0604020202020204" pitchFamily="34" charset="0"/>
              </a:rPr>
              <a:t>In-person workshops typically last 3 days and cover 5-8 DGs. Virtual sessions typically last around 5 hours, including breaks. Virtual workshops take longer for a variety of reasons. Technical issues include limited bandwidth for some participants and disruptions (e.g., pets, family members, phone calls, visitors), since often people are working from sub-optimal locations. Without being in a shared space, it is harder for the facilitator and participants to know when discussion of a particular topic has reached a natural end. It can be hard to determine if all who want to contribute to a particular discussion topic have had their opportunity; therefore, the discussion may be more repetitive or recursive than in an in-person setting.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a:p>
        </p:txBody>
      </p:sp>
    </p:spTree>
    <p:extLst>
      <p:ext uri="{BB962C8B-B14F-4D97-AF65-F5344CB8AC3E}">
        <p14:creationId xmlns:p14="http://schemas.microsoft.com/office/powerpoint/2010/main" val="327114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Planning a workshop requires thoughtful consideration about which DGs to use and who to invite. CDC and IANPHI can help leadership define which DGs will address their priorities and what mix of individuals will be best able to develop a plan that is likely to be implemented and achieve the desired impact.</a:t>
            </a:r>
          </a:p>
          <a:p>
            <a:pPr marL="0" marR="0" indent="0" algn="l" defTabSz="914400" rtl="0" eaLnBrk="1" fontAlgn="auto" latinLnBrk="0" hangingPunct="1">
              <a:lnSpc>
                <a:spcPct val="100000"/>
              </a:lnSpc>
              <a:spcBef>
                <a:spcPct val="0"/>
              </a:spcBef>
              <a:spcAft>
                <a:spcPct val="0"/>
              </a:spcAft>
              <a:buClrTx/>
              <a:buSzTx/>
              <a:buFontTx/>
              <a:buNone/>
              <a:defRPr/>
            </a:pPr>
            <a:endParaRPr lang="en-US" b="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The SDT does not require significant up-front efforts from participants. It relies on what they know and think to create a plan they can "own."</a:t>
            </a:r>
          </a:p>
          <a:p>
            <a:pPr marL="0" marR="0" indent="0" algn="l" defTabSz="914400" rtl="0" eaLnBrk="1" fontAlgn="auto" latinLnBrk="0" hangingPunct="1">
              <a:lnSpc>
                <a:spcPct val="100000"/>
              </a:lnSpc>
              <a:spcBef>
                <a:spcPct val="0"/>
              </a:spcBef>
              <a:spcAft>
                <a:spcPct val="0"/>
              </a:spcAft>
              <a:buClrTx/>
              <a:buSzTx/>
              <a:buFontTx/>
              <a:buNone/>
              <a:defRPr/>
            </a:pPr>
            <a:endParaRPr lang="en-US" b="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An issue frequently encountered during planning is that participants decide on courses of action before they thoroughly understand the underlying issues. For example, if data quality is poor, a common "solution" is to do training. However, if the people collecting data do not have time to ensure quality or turn over quickly, training may not solve the problem. </a:t>
            </a:r>
          </a:p>
        </p:txBody>
      </p:sp>
      <p:sp>
        <p:nvSpPr>
          <p:cNvPr id="4" name="Slide Number Placeholder 3"/>
          <p:cNvSpPr>
            <a:spLocks noGrp="1"/>
          </p:cNvSpPr>
          <p:nvPr>
            <p:ph type="sldNum" sz="quarter" idx="10"/>
          </p:nvPr>
        </p:nvSpPr>
        <p:spPr/>
        <p:txBody>
          <a:bodyPr/>
          <a:lstStyle/>
          <a:p>
            <a:fld id="{47486F4C-9837-41D3-93E3-4784B0746872}" type="slidenum">
              <a:rPr lang="en-US" smtClean="0"/>
              <a:t>8</a:t>
            </a:fld>
            <a:endParaRPr lang="en-US"/>
          </a:p>
        </p:txBody>
      </p:sp>
    </p:spTree>
    <p:extLst>
      <p:ext uri="{BB962C8B-B14F-4D97-AF65-F5344CB8AC3E}">
        <p14:creationId xmlns:p14="http://schemas.microsoft.com/office/powerpoint/2010/main" val="311347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Because the DGs are designed for NPHIs, they include details that reflect the capacities and experiences of NPHIs from around the world. Particularly for NPHIs that are new or are at earlier stages of development, the content under Advanced and Leading Edge stages may suggest activities and options they had not previously considered. Depending on the workshop, planning may stop at defining next steps for follow-up on priority areas or may include full work-planning for specific projects. </a:t>
            </a: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a:p>
        </p:txBody>
      </p:sp>
    </p:spTree>
    <p:extLst>
      <p:ext uri="{BB962C8B-B14F-4D97-AF65-F5344CB8AC3E}">
        <p14:creationId xmlns:p14="http://schemas.microsoft.com/office/powerpoint/2010/main" val="129292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61B3A-F383-1944-8D37-B4E44B881842}"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439872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FE66B-80D5-6E40-9604-46BFE51FA9A2}"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869953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0181B-7FFE-2544-9510-CC2C23EB7B5B}"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25256416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
        <p:nvSpPr>
          <p:cNvPr id="7" name="Title 1">
            <a:extLst>
              <a:ext uri="{FF2B5EF4-FFF2-40B4-BE49-F238E27FC236}">
                <a16:creationId xmlns:a16="http://schemas.microsoft.com/office/drawing/2014/main" id="{681B41DE-8BDF-FE42-8A65-EAED2DB6A5FD}"/>
              </a:ext>
            </a:extLst>
          </p:cNvPr>
          <p:cNvSpPr txBox="1"/>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endParaRPr lang="en-US"/>
          </a:p>
        </p:txBody>
      </p:sp>
      <p:pic>
        <p:nvPicPr>
          <p:cNvPr id="8" name="Picture 7">
            <a:extLst>
              <a:ext uri="{FF2B5EF4-FFF2-40B4-BE49-F238E27FC236}">
                <a16:creationId xmlns:a16="http://schemas.microsoft.com/office/drawing/2014/main" id="{CE5F58CC-B3CD-3B42-8959-B699210823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9" name="Picture 2">
            <a:extLst>
              <a:ext uri="{FF2B5EF4-FFF2-40B4-BE49-F238E27FC236}">
                <a16:creationId xmlns:a16="http://schemas.microsoft.com/office/drawing/2014/main" id="{23ADF1E4-D2D1-FD4F-871F-84399EB2D3C2}"/>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 xmlns:a14="http://schemas.microsoft.com/office/drawing/2010/main" xmlns:p15="http://schemas.microsoft.com/office/powerpoint/2012/main" xmlns:p14="http://schemas.microsoft.com/office/powerpoint/2010/main">
                <a:solidFill>
                  <a:schemeClr val="accent1"/>
                </a:solidFill>
              </a14:hiddenFill>
            </a:ext>
            <a:ext uri="{91240B29-F687-4f45-9708-019B960494DF}">
              <a14:hiddenLine xmlns="" xmlns:a14="http://schemas.microsoft.com/office/drawing/2010/main" xmlns:p15="http://schemas.microsoft.com/office/powerpoint/2012/main" xmlns:p14="http://schemas.microsoft.com/office/powerpoint/2010/main" w="9525">
                <a:solidFill>
                  <a:schemeClr val="tx1"/>
                </a:solidFill>
                <a:miter lim="800000"/>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3914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pic>
        <p:nvPicPr>
          <p:cNvPr id="11" name="Picture 10">
            <a:extLst>
              <a:ext uri="{FF2B5EF4-FFF2-40B4-BE49-F238E27FC236}">
                <a16:creationId xmlns:a16="http://schemas.microsoft.com/office/drawing/2014/main" id="{B84AB9B9-BEE0-B84D-86BD-B3C21A8571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2" name="Picture 2">
            <a:extLst>
              <a:ext uri="{FF2B5EF4-FFF2-40B4-BE49-F238E27FC236}">
                <a16:creationId xmlns:a16="http://schemas.microsoft.com/office/drawing/2014/main" id="{7F8E9663-DA30-8240-8730-51958EE4435C}"/>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 xmlns:a14="http://schemas.microsoft.com/office/drawing/2010/main" xmlns:p15="http://schemas.microsoft.com/office/powerpoint/2012/main" xmlns:p14="http://schemas.microsoft.com/office/powerpoint/2010/main">
                <a:solidFill>
                  <a:schemeClr val="accent1"/>
                </a:solidFill>
              </a14:hiddenFill>
            </a:ext>
            <a:ext uri="{91240B29-F687-4f45-9708-019B960494DF}">
              <a14:hiddenLine xmlns="" xmlns:a14="http://schemas.microsoft.com/office/drawing/2010/main" xmlns:p15="http://schemas.microsoft.com/office/powerpoint/2012/main" xmlns:p14="http://schemas.microsoft.com/office/powerpoint/2010/main" w="9525">
                <a:solidFill>
                  <a:schemeClr val="tx1"/>
                </a:solidFill>
                <a:miter lim="800000"/>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820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977D7-472E-7146-9B2F-C2144CF92EE6}" type="datetime1">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7971323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12F4F-9AE5-284B-94F0-FA658E41D305}" type="datetime1">
              <a:rPr lang="en-US" smtClean="0"/>
              <a:t>3/29/21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028381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3/29/21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a:p>
        </p:txBody>
      </p:sp>
      <p:pic>
        <p:nvPicPr>
          <p:cNvPr id="10" name="Picture 9">
            <a:extLst>
              <a:ext uri="{FF2B5EF4-FFF2-40B4-BE49-F238E27FC236}">
                <a16:creationId xmlns:a16="http://schemas.microsoft.com/office/drawing/2014/main" id="{F394D890-6B3A-E241-BD6A-54E2D98219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1" name="Picture 2">
            <a:extLst>
              <a:ext uri="{FF2B5EF4-FFF2-40B4-BE49-F238E27FC236}">
                <a16:creationId xmlns:a16="http://schemas.microsoft.com/office/drawing/2014/main" id="{854DCD17-37AD-984D-AFFE-440D6A811C8D}"/>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 xmlns:a14="http://schemas.microsoft.com/office/drawing/2010/main" xmlns:p15="http://schemas.microsoft.com/office/powerpoint/2012/main" xmlns:p14="http://schemas.microsoft.com/office/powerpoint/2010/main">
                <a:solidFill>
                  <a:schemeClr val="accent1"/>
                </a:solidFill>
              </a14:hiddenFill>
            </a:ext>
            <a:ext uri="{91240B29-F687-4f45-9708-019B960494DF}">
              <a14:hiddenLine xmlns="" xmlns:a14="http://schemas.microsoft.com/office/drawing/2010/main" xmlns:p15="http://schemas.microsoft.com/office/powerpoint/2012/main" xmlns:p14="http://schemas.microsoft.com/office/powerpoint/2010/main" w="9525">
                <a:solidFill>
                  <a:schemeClr val="tx1"/>
                </a:solidFill>
                <a:miter lim="800000"/>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3/29/21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a:p>
        </p:txBody>
      </p:sp>
      <p:pic>
        <p:nvPicPr>
          <p:cNvPr id="7" name="Picture 6">
            <a:extLst>
              <a:ext uri="{FF2B5EF4-FFF2-40B4-BE49-F238E27FC236}">
                <a16:creationId xmlns:a16="http://schemas.microsoft.com/office/drawing/2014/main" id="{52AF23CC-8DD8-4D43-BBD0-F7EA1F961D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8" name="Picture 2">
            <a:extLst>
              <a:ext uri="{FF2B5EF4-FFF2-40B4-BE49-F238E27FC236}">
                <a16:creationId xmlns:a16="http://schemas.microsoft.com/office/drawing/2014/main" id="{CD211BE6-51C9-4946-940E-88B8441A8E2D}"/>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 xmlns:a14="http://schemas.microsoft.com/office/drawing/2010/main" xmlns:p15="http://schemas.microsoft.com/office/powerpoint/2012/main" xmlns:p14="http://schemas.microsoft.com/office/powerpoint/2010/main">
                <a:solidFill>
                  <a:schemeClr val="accent1"/>
                </a:solidFill>
              </a14:hiddenFill>
            </a:ext>
            <a:ext uri="{91240B29-F687-4f45-9708-019B960494DF}">
              <a14:hiddenLine xmlns="" xmlns:a14="http://schemas.microsoft.com/office/drawing/2010/main" xmlns:p15="http://schemas.microsoft.com/office/powerpoint/2012/main" xmlns:p14="http://schemas.microsoft.com/office/powerpoint/2010/main" w="9525">
                <a:solidFill>
                  <a:schemeClr val="tx1"/>
                </a:solidFill>
                <a:miter lim="800000"/>
                <a:headEnd/>
                <a:tailEnd/>
              </a14:hiddenLine>
            </a:ext>
            <a:ext uri="{AF507438-7753-43e0-B8FC-AC1667EBCBE1}">
              <a14:hiddenEffects xmlns="" xmlns:a14="http://schemas.microsoft.com/office/drawing/2010/main" xmlns:p15="http://schemas.microsoft.com/office/powerpoint/2012/main" xmlns:p14="http://schemas.microsoft.com/office/powerpoint/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3171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13881966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35427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3/29/21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info@ianphi.org" TargetMode="External"/><Relationship Id="rId4" Type="http://schemas.openxmlformats.org/officeDocument/2006/relationships/hyperlink" Target="mailto:nphisdt@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anphi.org/tools-resources/sd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89111" y="6162880"/>
            <a:ext cx="2565778" cy="392135"/>
          </a:xfrm>
        </p:spPr>
        <p:txBody>
          <a:bodyPr>
            <a:normAutofit fontScale="90000"/>
          </a:bodyPr>
          <a:lstStyle/>
          <a:p>
            <a:pPr>
              <a:defRPr b="0" i="0"/>
            </a:pPr>
            <a:r>
              <a:rPr lang="58378" sz="1600">
                <a:latin typeface="Arial" panose="020B0604020202020204" pitchFamily="34" charset="0"/>
                <a:cs typeface="Arial" panose="020B0604020202020204" pitchFamily="34" charset="0"/>
              </a:rPr>
              <a:t>Revisado en febrero de 2021</a:t>
            </a:r>
          </a:p>
        </p:txBody>
      </p:sp>
      <p:pic>
        <p:nvPicPr>
          <p:cNvPr id="11" name="Picture 10" descr="IANPHI log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9045" y="839760"/>
            <a:ext cx="2581229" cy="997293"/>
          </a:xfrm>
          <a:prstGeom prst="rect">
            <a:avLst/>
          </a:prstGeom>
        </p:spPr>
      </p:pic>
      <p:pic>
        <p:nvPicPr>
          <p:cNvPr id="3" name="Picture 2" descr="CDC Logo">
            <a:extLst>
              <a:ext uri="{FF2B5EF4-FFF2-40B4-BE49-F238E27FC236}">
                <a16:creationId xmlns:a16="http://schemas.microsoft.com/office/drawing/2014/main" id="{5FCA7F56-5AD1-2B4B-B838-40306C5277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3726" y="666703"/>
            <a:ext cx="1800386" cy="1012717"/>
          </a:xfrm>
          <a:prstGeom prst="rect">
            <a:avLst/>
          </a:prstGeom>
        </p:spPr>
      </p:pic>
      <p:sp>
        <p:nvSpPr>
          <p:cNvPr id="4" name="Title 1"/>
          <p:cNvSpPr txBox="1"/>
          <p:nvPr/>
        </p:nvSpPr>
        <p:spPr>
          <a:xfrm>
            <a:off x="151002" y="2759937"/>
            <a:ext cx="8892330" cy="2002981"/>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lgn="ctr">
              <a:lnSpc>
                <a:spcPts val="4100"/>
              </a:lnSpc>
              <a:defRPr b="0" i="0"/>
            </a:pPr>
            <a:r>
              <a:rPr lang="58378" sz="2800" b="1" cap="none" dirty="0">
                <a:solidFill>
                  <a:srgbClr val="1F497D"/>
                </a:solidFill>
                <a:latin typeface="Arial"/>
              </a:rPr>
              <a:t>HERRAMIENTA SOBRE LOS NIVELES </a:t>
            </a:r>
            <a:r>
              <a:rPr lang="58378" sz="2800" b="1" cap="none" dirty="0">
                <a:solidFill>
                  <a:schemeClr val="accent1">
                    <a:lumMod val="50000"/>
                  </a:schemeClr>
                </a:solidFill>
                <a:latin typeface="Arial"/>
              </a:rPr>
              <a:t>DE DESARROLLO</a:t>
            </a:r>
            <a:r>
              <a:rPr lang="58378" sz="2800" b="1" cap="none" dirty="0">
                <a:solidFill>
                  <a:srgbClr val="1F497D"/>
                </a:solidFill>
                <a:latin typeface="Arial"/>
              </a:rPr>
              <a:t> (SDT, POR SUS SIGLAS EN INGLÉS)</a:t>
            </a:r>
          </a:p>
          <a:p>
            <a:pPr algn="ctr">
              <a:lnSpc>
                <a:spcPts val="4100"/>
              </a:lnSpc>
              <a:defRPr b="0" i="0"/>
            </a:pPr>
            <a:r>
              <a:rPr lang="58378" sz="2600" b="1" cap="none" dirty="0">
                <a:solidFill>
                  <a:srgbClr val="1F497D"/>
                </a:solidFill>
                <a:latin typeface="Arial"/>
              </a:rPr>
              <a:t>PARA LOS INSTITUTOS </a:t>
            </a:r>
            <a:r>
              <a:rPr lang="58378" sz="2600" b="1" cap="none">
                <a:solidFill>
                  <a:srgbClr val="1F497D"/>
                </a:solidFill>
                <a:latin typeface="Arial"/>
              </a:rPr>
              <a:t>NACIONALES </a:t>
            </a:r>
            <a:endParaRPr lang="en-US" sz="2600" b="1" cap="none" dirty="0">
              <a:solidFill>
                <a:srgbClr val="1F497D"/>
              </a:solidFill>
              <a:latin typeface="Arial"/>
            </a:endParaRPr>
          </a:p>
          <a:p>
            <a:pPr algn="ctr">
              <a:lnSpc>
                <a:spcPts val="4100"/>
              </a:lnSpc>
              <a:defRPr b="0" i="0"/>
            </a:pPr>
            <a:r>
              <a:rPr lang="58378" sz="2600" b="1" cap="none">
                <a:solidFill>
                  <a:srgbClr val="1F497D"/>
                </a:solidFill>
                <a:latin typeface="Arial"/>
              </a:rPr>
              <a:t>DE </a:t>
            </a:r>
            <a:r>
              <a:rPr lang="58378" sz="2600" b="1" cap="none" dirty="0">
                <a:solidFill>
                  <a:srgbClr val="1F497D"/>
                </a:solidFill>
                <a:latin typeface="Arial"/>
              </a:rPr>
              <a:t>SALUD PÚBLICA</a:t>
            </a:r>
          </a:p>
        </p:txBody>
      </p:sp>
    </p:spTree>
    <p:extLst>
      <p:ext uri="{BB962C8B-B14F-4D97-AF65-F5344CB8AC3E}">
        <p14:creationId xmlns:p14="http://schemas.microsoft.com/office/powerpoint/2010/main" val="40933495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397000"/>
            <a:ext cx="8413887" cy="2290326"/>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anose="020B0604020202020204" pitchFamily="34" charset="0"/>
              <a:buChar char="•"/>
              <a:defRPr b="0" i="0"/>
            </a:pPr>
            <a:r>
              <a:rPr lang="58378" sz="2000">
                <a:latin typeface="Arial"/>
              </a:rPr>
              <a:t>Los participantes utilizan la Guía de Discusión para evaluar el nivel actual general del INSP y el nivel en el que les gustaría estar dentro de un tiempo, por ejemplo, en un año.</a:t>
            </a:r>
          </a:p>
          <a:p>
            <a:pPr>
              <a:spcBef>
                <a:spcPts val="600"/>
              </a:spcBef>
              <a:buClr>
                <a:srgbClr val="4F81BD"/>
              </a:buClr>
              <a:buSzPct val="120000"/>
              <a:buFont typeface="Arial" panose="020B0604020202020204" pitchFamily="34" charset="0"/>
              <a:buChar char="•"/>
              <a:defRPr b="0" i="0"/>
            </a:pPr>
            <a:r>
              <a:rPr lang="58378" sz="2000">
                <a:latin typeface="Arial"/>
              </a:rPr>
              <a:t>Luego los participantes analizan dominio por dominio.</a:t>
            </a:r>
          </a:p>
          <a:p>
            <a:pPr lvl="1">
              <a:spcBef>
                <a:spcPts val="200"/>
              </a:spcBef>
              <a:buSzPct val="75000"/>
              <a:buFont typeface="Wingdings" panose="05000000000000000000" pitchFamily="2" charset="2"/>
              <a:buChar char="§"/>
              <a:defRPr b="0" i="0"/>
            </a:pPr>
            <a:r>
              <a:rPr lang="58378" sz="1800">
                <a:latin typeface="Arial"/>
              </a:rPr>
              <a:t>Las Guías de Discusión ayudan a los participantes a identificar obstáculos específicos y formas de avanzar.</a:t>
            </a:r>
          </a:p>
          <a:p>
            <a:pPr>
              <a:spcBef>
                <a:spcPts val="600"/>
              </a:spcBef>
              <a:buClr>
                <a:srgbClr val="4F81BD"/>
              </a:buClr>
              <a:buSzPct val="120000"/>
              <a:buFont typeface="Arial" panose="020B0604020202020204" pitchFamily="34" charset="0"/>
              <a:buChar char="•"/>
              <a:defRPr b="0" i="0"/>
            </a:pPr>
            <a:r>
              <a:rPr lang="58378" sz="2000">
                <a:latin typeface="Arial"/>
              </a:rPr>
              <a:t>La Discusión se registra en el Formulario de Evaluación.</a:t>
            </a:r>
          </a:p>
        </p:txBody>
      </p:sp>
      <p:sp>
        <p:nvSpPr>
          <p:cNvPr id="7" name="Title 1">
            <a:extLst>
              <a:ext uri="{FF2B5EF4-FFF2-40B4-BE49-F238E27FC236}">
                <a16:creationId xmlns:a16="http://schemas.microsoft.com/office/drawing/2014/main" id="{7005E09F-CC02-A945-A809-878B2C825D71}"/>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Paso 1: Evaluación</a:t>
            </a:r>
          </a:p>
        </p:txBody>
      </p:sp>
      <p:pic>
        <p:nvPicPr>
          <p:cNvPr id="3" name="Picture 2">
            <a:extLst>
              <a:ext uri="{FF2B5EF4-FFF2-40B4-BE49-F238E27FC236}">
                <a16:creationId xmlns:a16="http://schemas.microsoft.com/office/drawing/2014/main" id="{59A16EE7-BB3C-5E43-A76E-3C52E67C00AE}"/>
              </a:ext>
            </a:extLst>
          </p:cNvPr>
          <p:cNvPicPr>
            <a:picLocks noChangeAspect="1"/>
          </p:cNvPicPr>
          <p:nvPr/>
        </p:nvPicPr>
        <p:blipFill rotWithShape="1">
          <a:blip r:embed="rId3">
            <a:extLst>
              <a:ext uri="{28A0092B-C50C-407E-A947-70E740481C1C}">
                <a14:useLocalDpi xmlns:a14="http://schemas.microsoft.com/office/drawing/2010/main" val="0"/>
              </a:ext>
            </a:extLst>
          </a:blip>
          <a:srcRect b="5737"/>
          <a:stretch/>
        </p:blipFill>
        <p:spPr>
          <a:xfrm>
            <a:off x="2392737" y="3687326"/>
            <a:ext cx="4358526" cy="2395194"/>
          </a:xfrm>
          <a:prstGeom prst="rect">
            <a:avLst/>
          </a:prstGeom>
          <a:ln>
            <a:solidFill>
              <a:schemeClr val="tx1"/>
            </a:solidFill>
          </a:ln>
        </p:spPr>
      </p:pic>
    </p:spTree>
    <p:extLst>
      <p:ext uri="{BB962C8B-B14F-4D97-AF65-F5344CB8AC3E}">
        <p14:creationId xmlns:p14="http://schemas.microsoft.com/office/powerpoint/2010/main" val="2144116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05E09F-CC02-A945-A809-878B2C825D71}"/>
              </a:ext>
            </a:extLst>
          </p:cNvPr>
          <p:cNvSpPr txBox="1"/>
          <p:nvPr/>
        </p:nvSpPr>
        <p:spPr>
          <a:xfrm>
            <a:off x="464683" y="94731"/>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Formulario de Evaluación: Ejemplo</a:t>
            </a:r>
          </a:p>
        </p:txBody>
      </p:sp>
      <p:pic>
        <p:nvPicPr>
          <p:cNvPr id="4" name="Picture 3">
            <a:extLst>
              <a:ext uri="{FF2B5EF4-FFF2-40B4-BE49-F238E27FC236}">
                <a16:creationId xmlns:a16="http://schemas.microsoft.com/office/drawing/2014/main" id="{C02E9F3B-1856-F949-9C1C-205ABE2CD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448" y="1085331"/>
            <a:ext cx="6527104" cy="4903487"/>
          </a:xfrm>
          <a:prstGeom prst="rect">
            <a:avLst/>
          </a:prstGeom>
          <a:ln>
            <a:solidFill>
              <a:schemeClr val="tx1"/>
            </a:solidFill>
          </a:ln>
        </p:spPr>
      </p:pic>
    </p:spTree>
    <p:extLst>
      <p:ext uri="{BB962C8B-B14F-4D97-AF65-F5344CB8AC3E}">
        <p14:creationId xmlns:p14="http://schemas.microsoft.com/office/powerpoint/2010/main" val="27651182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352339" y="1397648"/>
            <a:ext cx="8405768" cy="2501252"/>
          </a:xfrm>
          <a:noFill/>
          <a:ln>
            <a:noFill/>
          </a:ln>
        </p:spPr>
        <p:txBody>
          <a:bodyPr vert="horz" wrap="square" lIns="91440" tIns="45720" rIns="91440" bIns="45720" numCol="1" rtlCol="0" anchor="t" anchorCtr="0" compatLnSpc="1">
            <a:prstTxWarp prst="textNoShape">
              <a:avLst/>
            </a:prstTxWarp>
            <a:normAutofit fontScale="95000"/>
          </a:bodyPr>
          <a:lstStyle/>
          <a:p>
            <a:pPr marL="182563" indent="-182563" fontAlgn="base">
              <a:lnSpc>
                <a:spcPct val="100000"/>
              </a:lnSpc>
              <a:spcBef>
                <a:spcPct val="20000"/>
              </a:spcBef>
              <a:spcAft>
                <a:spcPct val="0"/>
              </a:spcAft>
              <a:buClr>
                <a:srgbClr val="4F81BD"/>
              </a:buClr>
              <a:buSzPct val="120000"/>
              <a:buFont typeface="Arial"/>
              <a:defRPr b="0" i="0"/>
            </a:pPr>
            <a:r>
              <a:rPr lang="58378" sz="2100" dirty="0">
                <a:latin typeface="Arial"/>
                <a:ea typeface="ＭＳ Ｐゴシック" charset="0"/>
                <a:cs typeface="ＭＳ Ｐゴシック" charset="0"/>
              </a:rPr>
              <a:t>El Formulario de Próximos pasos se utiliza para los pasos 2 y 3 de la SDT.</a:t>
            </a:r>
          </a:p>
          <a:p>
            <a:pPr marL="182563" indent="-182563" fontAlgn="base">
              <a:lnSpc>
                <a:spcPct val="100000"/>
              </a:lnSpc>
              <a:spcBef>
                <a:spcPct val="20000"/>
              </a:spcBef>
              <a:spcAft>
                <a:spcPct val="0"/>
              </a:spcAft>
              <a:buClr>
                <a:srgbClr val="4F81BD"/>
              </a:buClr>
              <a:buSzPct val="120000"/>
              <a:buFont typeface="Arial"/>
              <a:defRPr b="0" i="0"/>
            </a:pPr>
            <a:r>
              <a:rPr lang="58378" sz="2100" dirty="0">
                <a:latin typeface="Arial"/>
                <a:ea typeface="ＭＳ Ｐゴシック" charset="0"/>
                <a:cs typeface="ＭＳ Ｐゴシック" charset="0"/>
              </a:rPr>
              <a:t>Incluye:</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58378" sz="1900" dirty="0">
                <a:latin typeface="Arial"/>
                <a:ea typeface="ＭＳ Ｐゴシック" charset="0"/>
                <a:cs typeface="ＭＳ Ｐゴシック" charset="0"/>
              </a:rPr>
              <a:t>Obstáculos y problemas de la Evaluación</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58378" sz="1900" dirty="0">
                <a:latin typeface="Arial"/>
                <a:ea typeface="ＭＳ Ｐゴシック" charset="0"/>
                <a:cs typeface="ＭＳ Ｐゴシック" charset="0"/>
              </a:rPr>
              <a:t>Descripción: detalles sobre las brechas que ayudarán a definir los pasos siguientes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58378" sz="1900" dirty="0">
                <a:latin typeface="Arial"/>
                <a:ea typeface="ＭＳ Ｐゴシック" charset="0"/>
                <a:cs typeface="ＭＳ Ｐゴシック" charset="0"/>
              </a:rPr>
              <a:t>Pasos Siguientes: acciones específicas que se tomarán después del taller</a:t>
            </a:r>
          </a:p>
        </p:txBody>
      </p:sp>
      <p:sp>
        <p:nvSpPr>
          <p:cNvPr id="7" name="Title 1">
            <a:extLst>
              <a:ext uri="{FF2B5EF4-FFF2-40B4-BE49-F238E27FC236}">
                <a16:creationId xmlns:a16="http://schemas.microsoft.com/office/drawing/2014/main" id="{6000E77A-7557-4F4F-AF8E-7E34C6FA1CE8}"/>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El Formulario de Pasos Siguientes</a:t>
            </a:r>
          </a:p>
        </p:txBody>
      </p:sp>
      <p:pic>
        <p:nvPicPr>
          <p:cNvPr id="4" name="Picture 3">
            <a:extLst>
              <a:ext uri="{FF2B5EF4-FFF2-40B4-BE49-F238E27FC236}">
                <a16:creationId xmlns:a16="http://schemas.microsoft.com/office/drawing/2014/main" id="{830CD5D3-3B66-CA44-A24F-EBF00EF5C1EA}"/>
              </a:ext>
            </a:extLst>
          </p:cNvPr>
          <p:cNvPicPr>
            <a:picLocks noChangeAspect="1"/>
          </p:cNvPicPr>
          <p:nvPr/>
        </p:nvPicPr>
        <p:blipFill rotWithShape="1">
          <a:blip r:embed="rId3">
            <a:extLst>
              <a:ext uri="{28A0092B-C50C-407E-A947-70E740481C1C}">
                <a14:useLocalDpi xmlns:a14="http://schemas.microsoft.com/office/drawing/2010/main" val="0"/>
              </a:ext>
            </a:extLst>
          </a:blip>
          <a:srcRect l="338" t="-400" r="-338" b="12531"/>
          <a:stretch/>
        </p:blipFill>
        <p:spPr>
          <a:xfrm>
            <a:off x="2199333" y="3898900"/>
            <a:ext cx="4745334" cy="2205951"/>
          </a:xfrm>
          <a:prstGeom prst="rect">
            <a:avLst/>
          </a:prstGeom>
          <a:ln>
            <a:solidFill>
              <a:schemeClr val="tx1"/>
            </a:solidFill>
          </a:ln>
        </p:spPr>
      </p:pic>
    </p:spTree>
    <p:extLst>
      <p:ext uri="{BB962C8B-B14F-4D97-AF65-F5344CB8AC3E}">
        <p14:creationId xmlns:p14="http://schemas.microsoft.com/office/powerpoint/2010/main" val="22024741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98969"/>
            <a:ext cx="8050667" cy="1829955"/>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120000"/>
              <a:buFont typeface="Arial"/>
              <a:defRPr b="0" i="0"/>
            </a:pPr>
            <a:r>
              <a:rPr lang="58378" sz="2000">
                <a:latin typeface="Arial"/>
                <a:ea typeface="ＭＳ Ｐゴシック" charset="0"/>
                <a:cs typeface="ＭＳ Ｐゴシック" charset="0"/>
              </a:rPr>
              <a:t>Los participantes se toman un descanso después de la Evaluación, mientras el facilitador y el registrador organizan la información del Formulario de Evaluación en el Formulario de Pasos Siguientes.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58378" sz="2000">
                <a:latin typeface="Arial"/>
                <a:ea typeface="ＭＳ Ｐゴシック" charset="0"/>
                <a:cs typeface="ＭＳ Ｐゴシック" charset="0"/>
              </a:rPr>
              <a:t>Se consolidan las ideas sobre problemas que abarcan más de un Dominio.</a:t>
            </a:r>
          </a:p>
        </p:txBody>
      </p:sp>
      <p:sp>
        <p:nvSpPr>
          <p:cNvPr id="6" name="Title 1">
            <a:extLst>
              <a:ext uri="{FF2B5EF4-FFF2-40B4-BE49-F238E27FC236}">
                <a16:creationId xmlns:a16="http://schemas.microsoft.com/office/drawing/2014/main" id="{94D25B49-7AEB-174C-AFA5-ABBEE41E8018}"/>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Pasar a la Priorización y Planificación</a:t>
            </a:r>
          </a:p>
        </p:txBody>
      </p:sp>
      <p:pic>
        <p:nvPicPr>
          <p:cNvPr id="5" name="Picture 4">
            <a:extLst>
              <a:ext uri="{FF2B5EF4-FFF2-40B4-BE49-F238E27FC236}">
                <a16:creationId xmlns:a16="http://schemas.microsoft.com/office/drawing/2014/main" id="{7B5957E0-41D5-754D-87C9-917E57A77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450" y="3328924"/>
            <a:ext cx="6209099" cy="2639797"/>
          </a:xfrm>
          <a:prstGeom prst="rect">
            <a:avLst/>
          </a:prstGeom>
          <a:ln>
            <a:solidFill>
              <a:schemeClr val="tx1"/>
            </a:solidFill>
          </a:ln>
        </p:spPr>
      </p:pic>
    </p:spTree>
    <p:extLst>
      <p:ext uri="{BB962C8B-B14F-4D97-AF65-F5344CB8AC3E}">
        <p14:creationId xmlns:p14="http://schemas.microsoft.com/office/powerpoint/2010/main" val="17467914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7" y="1657873"/>
            <a:ext cx="8319099" cy="2287020"/>
          </a:xfrm>
          <a:noFill/>
          <a:ln>
            <a:noFill/>
          </a:ln>
        </p:spPr>
        <p:txBody>
          <a:bodyPr vert="horz" wrap="square" lIns="91440" tIns="45720" rIns="91440" bIns="45720" numCol="1" rtlCol="0" anchor="t" anchorCtr="0" compatLnSpc="1">
            <a:prstTxWarp prst="textNoShape">
              <a:avLst/>
            </a:prstTxWarp>
            <a:normAutofit fontScale="95000"/>
          </a:bodyPr>
          <a:lstStyle/>
          <a:p>
            <a:pPr marL="182563" indent="-182563" fontAlgn="base">
              <a:lnSpc>
                <a:spcPct val="100000"/>
              </a:lnSpc>
              <a:spcBef>
                <a:spcPct val="20000"/>
              </a:spcBef>
              <a:spcAft>
                <a:spcPct val="0"/>
              </a:spcAft>
              <a:buClr>
                <a:srgbClr val="4F81BD"/>
              </a:buClr>
              <a:buSzPct val="120000"/>
              <a:buFont typeface="Arial"/>
              <a:defRPr b="0" i="0"/>
            </a:pPr>
            <a:r>
              <a:rPr lang="58378" sz="2100">
                <a:latin typeface="Arial"/>
                <a:ea typeface="ＭＳ Ｐゴシック" charset="0"/>
                <a:cs typeface="ＭＳ Ｐゴシック" charset="0"/>
              </a:rPr>
              <a:t>El grupo analiza cada elemento de la columna de Obstáculos y Problemas y completa los detalles necesarios para hacer un buen plan.</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58378" sz="1900">
                <a:latin typeface="Arial"/>
                <a:ea typeface="ＭＳ Ｐゴシック" charset="0"/>
                <a:cs typeface="ＭＳ Ｐゴシック" charset="0"/>
              </a:rPr>
              <a:t>¿Se necesita más información para comprender los obstáculos que impiden que el INSP llegue a los niveles deseados?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58378" sz="1900">
                <a:latin typeface="Arial"/>
                <a:ea typeface="ＭＳ Ｐゴシック" charset="0"/>
                <a:cs typeface="ＭＳ Ｐゴシック" charset="0"/>
              </a:rPr>
              <a:t>¿Abordar los obstáculos identificados tendrá el efecto deseado?, ¿faltan problemas importantes?</a:t>
            </a:r>
          </a:p>
        </p:txBody>
      </p:sp>
      <p:sp>
        <p:nvSpPr>
          <p:cNvPr id="5" name="Title 1">
            <a:extLst>
              <a:ext uri="{FF2B5EF4-FFF2-40B4-BE49-F238E27FC236}">
                <a16:creationId xmlns:a16="http://schemas.microsoft.com/office/drawing/2014/main" id="{3160070C-5BF8-8444-9533-ED190F99D298}"/>
              </a:ext>
            </a:extLst>
          </p:cNvPr>
          <p:cNvSpPr txBox="1"/>
          <p:nvPr/>
        </p:nvSpPr>
        <p:spPr>
          <a:xfrm>
            <a:off x="449717" y="496085"/>
            <a:ext cx="8229600"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Los participantes revisan el Formulario de Próximos Pasos</a:t>
            </a:r>
          </a:p>
        </p:txBody>
      </p:sp>
      <p:pic>
        <p:nvPicPr>
          <p:cNvPr id="4" name="Picture 3">
            <a:extLst>
              <a:ext uri="{FF2B5EF4-FFF2-40B4-BE49-F238E27FC236}">
                <a16:creationId xmlns:a16="http://schemas.microsoft.com/office/drawing/2014/main" id="{4D686D38-5E16-CB45-95B5-C54591281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023" y="4040714"/>
            <a:ext cx="4919301" cy="1976079"/>
          </a:xfrm>
          <a:prstGeom prst="rect">
            <a:avLst/>
          </a:prstGeom>
          <a:ln>
            <a:solidFill>
              <a:schemeClr val="tx1"/>
            </a:solidFill>
          </a:ln>
        </p:spPr>
      </p:pic>
    </p:spTree>
    <p:extLst>
      <p:ext uri="{BB962C8B-B14F-4D97-AF65-F5344CB8AC3E}">
        <p14:creationId xmlns:p14="http://schemas.microsoft.com/office/powerpoint/2010/main" val="17613362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73200"/>
            <a:ext cx="8050667" cy="2171700"/>
          </a:xfrm>
          <a:noFill/>
          <a:ln>
            <a:noFill/>
          </a:ln>
        </p:spPr>
        <p:txBody>
          <a:bodyPr vert="horz" wrap="square" lIns="91440" tIns="45720" rIns="91440" bIns="45720" numCol="1" rtlCol="0" anchor="t" anchorCtr="0" compatLnSpc="1">
            <a:prstTxWarp prst="textNoShape">
              <a:avLst/>
            </a:prstTxWarp>
            <a:normAutofit fontScale="95000" lnSpcReduction="10000"/>
          </a:bodyPr>
          <a:lstStyle/>
          <a:p>
            <a:pPr fontAlgn="base">
              <a:lnSpc>
                <a:spcPct val="100000"/>
              </a:lnSpc>
              <a:spcBef>
                <a:spcPct val="20000"/>
              </a:spcBef>
              <a:spcAft>
                <a:spcPct val="0"/>
              </a:spcAft>
              <a:buClr>
                <a:srgbClr val="4F81BD"/>
              </a:buClr>
              <a:buSzPct val="120000"/>
              <a:defRPr b="0" i="0"/>
            </a:pPr>
            <a:r>
              <a:rPr lang="58378" sz="2000">
                <a:latin typeface="Arial"/>
                <a:ea typeface="ＭＳ Ｐゴシック" charset="0"/>
                <a:cs typeface="ＭＳ Ｐゴシック" charset="0"/>
              </a:rPr>
              <a:t>Luego el grupo revisa la columna Obstáculos y Problemas, problema por problema.</a:t>
            </a:r>
          </a:p>
          <a:p>
            <a:pPr fontAlgn="base">
              <a:lnSpc>
                <a:spcPct val="100000"/>
              </a:lnSpc>
              <a:spcBef>
                <a:spcPct val="20000"/>
              </a:spcBef>
              <a:spcAft>
                <a:spcPct val="0"/>
              </a:spcAft>
              <a:buClr>
                <a:srgbClr val="4F81BD"/>
              </a:buClr>
              <a:buSzPct val="120000"/>
              <a:defRPr b="0" i="0"/>
            </a:pPr>
            <a:r>
              <a:rPr lang="58378" sz="2000">
                <a:latin typeface="Arial"/>
                <a:ea typeface="ＭＳ Ｐゴシック" charset="0"/>
                <a:cs typeface="ＭＳ Ｐゴシック" charset="0"/>
              </a:rPr>
              <a:t>Identifican prioridades y el registrador las resalta.</a:t>
            </a:r>
          </a:p>
          <a:p>
            <a:pPr fontAlgn="base">
              <a:lnSpc>
                <a:spcPct val="100000"/>
              </a:lnSpc>
              <a:spcBef>
                <a:spcPct val="20000"/>
              </a:spcBef>
              <a:spcAft>
                <a:spcPct val="0"/>
              </a:spcAft>
              <a:buClr>
                <a:srgbClr val="4F81BD"/>
              </a:buClr>
              <a:buSzPct val="120000"/>
              <a:defRPr b="0" i="0"/>
            </a:pPr>
            <a:r>
              <a:rPr lang="58378" sz="2000">
                <a:latin typeface="Arial"/>
                <a:ea typeface="ＭＳ Ｐゴシック" charset="0"/>
                <a:cs typeface="ＭＳ Ｐゴシック" charset="0"/>
              </a:rPr>
              <a:t>Una vez que se discuten todos los obstáculos y problemas, se revisan los elementos resaltados.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58378" sz="2000">
                <a:latin typeface="Arial"/>
                <a:ea typeface="ＭＳ Ｐゴシック" charset="0"/>
                <a:cs typeface="ＭＳ Ｐゴシック" charset="0"/>
              </a:rPr>
              <a:t>¿Se captaron las prioridades? ¿Falta algo? ¿Se deber eliminar algo? </a:t>
            </a:r>
          </a:p>
        </p:txBody>
      </p:sp>
      <p:sp>
        <p:nvSpPr>
          <p:cNvPr id="5" name="Title 1">
            <a:extLst>
              <a:ext uri="{FF2B5EF4-FFF2-40B4-BE49-F238E27FC236}">
                <a16:creationId xmlns:a16="http://schemas.microsoft.com/office/drawing/2014/main" id="{DF22AFD7-720A-114E-B10B-29010D732023}"/>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Paso 2: Priorizar</a:t>
            </a:r>
          </a:p>
        </p:txBody>
      </p:sp>
      <p:pic>
        <p:nvPicPr>
          <p:cNvPr id="4" name="Picture 3">
            <a:extLst>
              <a:ext uri="{FF2B5EF4-FFF2-40B4-BE49-F238E27FC236}">
                <a16:creationId xmlns:a16="http://schemas.microsoft.com/office/drawing/2014/main" id="{391A6D01-5997-684E-84E0-7561545B5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786" y="3644900"/>
            <a:ext cx="5653838" cy="2374063"/>
          </a:xfrm>
          <a:prstGeom prst="rect">
            <a:avLst/>
          </a:prstGeom>
          <a:ln>
            <a:solidFill>
              <a:schemeClr val="tx1"/>
            </a:solidFill>
          </a:ln>
        </p:spPr>
      </p:pic>
    </p:spTree>
    <p:extLst>
      <p:ext uri="{BB962C8B-B14F-4D97-AF65-F5344CB8AC3E}">
        <p14:creationId xmlns:p14="http://schemas.microsoft.com/office/powerpoint/2010/main" val="32204810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p:nvPr/>
        </p:nvSpPr>
        <p:spPr bwMode="auto">
          <a:xfrm>
            <a:off x="464683" y="1334620"/>
            <a:ext cx="8229600" cy="990600"/>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defRPr b="0" i="0"/>
            </a:pPr>
            <a:r>
              <a:rPr lang="58378" sz="2000">
                <a:latin typeface="Arial"/>
              </a:rPr>
              <a:t>Los Próximos Pasos, incluido quién es responsable y una línea de tiempo, se describen para todas las prioridades.</a:t>
            </a:r>
          </a:p>
        </p:txBody>
      </p:sp>
      <p:sp>
        <p:nvSpPr>
          <p:cNvPr id="7" name="Title 1">
            <a:extLst>
              <a:ext uri="{FF2B5EF4-FFF2-40B4-BE49-F238E27FC236}">
                <a16:creationId xmlns:a16="http://schemas.microsoft.com/office/drawing/2014/main" id="{13C25EBF-E4E5-CB4B-B05F-D2031AC1CF58}"/>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Paso 3: Planificación</a:t>
            </a:r>
          </a:p>
        </p:txBody>
      </p:sp>
      <p:pic>
        <p:nvPicPr>
          <p:cNvPr id="3" name="Picture 2">
            <a:extLst>
              <a:ext uri="{FF2B5EF4-FFF2-40B4-BE49-F238E27FC236}">
                <a16:creationId xmlns:a16="http://schemas.microsoft.com/office/drawing/2014/main" id="{9CF1DBC8-571A-7C48-8045-5107B8F7F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643" y="2257129"/>
            <a:ext cx="5458714" cy="3741216"/>
          </a:xfrm>
          <a:prstGeom prst="rect">
            <a:avLst/>
          </a:prstGeom>
          <a:ln>
            <a:solidFill>
              <a:schemeClr val="tx1"/>
            </a:solidFill>
          </a:ln>
        </p:spPr>
      </p:pic>
    </p:spTree>
    <p:extLst>
      <p:ext uri="{BB962C8B-B14F-4D97-AF65-F5344CB8AC3E}">
        <p14:creationId xmlns:p14="http://schemas.microsoft.com/office/powerpoint/2010/main" val="1389208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464683" y="1798095"/>
            <a:ext cx="8031617" cy="3831075"/>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b="0" i="0"/>
            </a:pPr>
            <a:r>
              <a:rPr lang="58378" sz="2000">
                <a:solidFill>
                  <a:sysClr val="windowText" lastClr="000000"/>
                </a:solidFill>
                <a:latin typeface="Arial"/>
                <a:cs typeface="+mn-cs"/>
              </a:rPr>
              <a:t>Las posibilidades factibles son actividades que se pueden realizar con relativa facilidad y que tendrán un gran impacto.</a:t>
            </a:r>
          </a:p>
          <a:p>
            <a:pPr>
              <a:buClr>
                <a:srgbClr val="4F81BD"/>
              </a:buClr>
              <a:buSzPct val="120000"/>
              <a:buFont typeface="Arial" panose="020B0604020202020204" pitchFamily="34" charset="0"/>
              <a:buChar char="•"/>
              <a:defRPr/>
            </a:pPr>
            <a:endParaRPr lang="en-US" sz="1100" dirty="0">
              <a:solidFill>
                <a:sysClr val="windowText" lastClr="000000"/>
              </a:solidFill>
              <a:latin typeface="Arial"/>
              <a:cs typeface="+mn-cs"/>
            </a:endParaRPr>
          </a:p>
          <a:p>
            <a:pPr>
              <a:buClr>
                <a:srgbClr val="4F81BD"/>
              </a:buClr>
              <a:buSzPct val="120000"/>
              <a:buFont typeface="Arial" panose="020B0604020202020204" pitchFamily="34" charset="0"/>
              <a:buChar char="•"/>
              <a:defRPr b="0" i="0"/>
            </a:pPr>
            <a:r>
              <a:rPr lang="58378" sz="2000">
                <a:latin typeface="Arial"/>
                <a:cs typeface="+mn-cs"/>
              </a:rPr>
              <a:t>Primero, se revisan los Próximos Pasos. ¿Algunas de estas son posibilidades factibles?</a:t>
            </a:r>
          </a:p>
          <a:p>
            <a:pPr>
              <a:buClr>
                <a:srgbClr val="4F81BD"/>
              </a:buClr>
              <a:buSzPct val="120000"/>
              <a:buFont typeface="Arial" panose="020B0604020202020204" pitchFamily="34" charset="0"/>
              <a:buChar char="•"/>
              <a:defRPr/>
            </a:pPr>
            <a:endParaRPr lang="en-US" sz="1100" dirty="0">
              <a:latin typeface="Arial"/>
              <a:cs typeface="+mn-cs"/>
            </a:endParaRPr>
          </a:p>
          <a:p>
            <a:pPr>
              <a:buClr>
                <a:srgbClr val="4F81BD"/>
              </a:buClr>
              <a:buSzPct val="120000"/>
              <a:buFont typeface="Arial" panose="020B0604020202020204" pitchFamily="34" charset="0"/>
              <a:buChar char="•"/>
              <a:defRPr b="0" i="0"/>
            </a:pPr>
            <a:r>
              <a:rPr lang="58378" sz="2000">
                <a:latin typeface="Arial"/>
                <a:cs typeface="+mn-cs"/>
              </a:rPr>
              <a:t>Luego se pueden generar ideas adicionales.</a:t>
            </a:r>
            <a:endParaRPr lang="en-US" sz="1100" dirty="0">
              <a:latin typeface="Arial"/>
              <a:cs typeface="+mn-cs"/>
            </a:endParaRPr>
          </a:p>
          <a:p>
            <a:pPr lvl="1">
              <a:buClr>
                <a:srgbClr val="4F81BD"/>
              </a:buClr>
              <a:buSzPct val="75000"/>
              <a:buFont typeface="Wingdings" panose="05000000000000000000" pitchFamily="2" charset="2"/>
              <a:buChar char="§"/>
              <a:defRPr b="0" i="0"/>
            </a:pPr>
            <a:r>
              <a:rPr lang="58378">
                <a:latin typeface="Arial"/>
              </a:rPr>
              <a:t>Es posible que estas ideas no sean específicas de la Guía de Discusión utilizada en el taller, pero son triunfos fáciles de considerar.</a:t>
            </a:r>
            <a:endParaRPr lang="en-US" sz="1100" dirty="0">
              <a:latin typeface="Arial"/>
            </a:endParaRPr>
          </a:p>
          <a:p>
            <a:pPr lvl="1">
              <a:buClr>
                <a:srgbClr val="4F81BD"/>
              </a:buClr>
              <a:buSzPct val="75000"/>
              <a:buFont typeface="Wingdings" panose="05000000000000000000" pitchFamily="2" charset="2"/>
              <a:buChar char="§"/>
              <a:defRPr b="0" i="0"/>
            </a:pPr>
            <a:r>
              <a:rPr lang="58378">
                <a:latin typeface="Arial"/>
                <a:cs typeface="+mn-cs"/>
              </a:rPr>
              <a:t>Cada posibilidad factible debe tener un plan de próximos pasos: quién es responsable y cuál es la línea de tiempo.</a:t>
            </a:r>
            <a:endParaRPr lang="en-US"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p:nvPr/>
        </p:nvSpPr>
        <p:spPr>
          <a:xfrm>
            <a:off x="464683" y="495719"/>
            <a:ext cx="8229600"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Finalmente, identifique la posibilidad factible</a:t>
            </a:r>
          </a:p>
        </p:txBody>
      </p:sp>
    </p:spTree>
    <p:extLst>
      <p:ext uri="{BB962C8B-B14F-4D97-AF65-F5344CB8AC3E}">
        <p14:creationId xmlns:p14="http://schemas.microsoft.com/office/powerpoint/2010/main" val="41152615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464683" y="1590340"/>
            <a:ext cx="7842409" cy="3248360"/>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b="0" i="0"/>
            </a:pPr>
            <a:r>
              <a:rPr lang="58378" sz="2000">
                <a:solidFill>
                  <a:sysClr val="windowText" lastClr="000000"/>
                </a:solidFill>
                <a:latin typeface="Arial"/>
                <a:cs typeface="+mn-cs"/>
              </a:rPr>
              <a:t>Si el INSP aborda las prioridades, ¿logrará el progreso deseado para lograr el nivel deseado?</a:t>
            </a:r>
          </a:p>
          <a:p>
            <a:pPr>
              <a:buClr>
                <a:srgbClr val="4F81BD"/>
              </a:buClr>
              <a:buSzPct val="120000"/>
              <a:buFont typeface="Arial" panose="020B0604020202020204" pitchFamily="34" charset="0"/>
              <a:buChar char="•"/>
              <a:defRPr/>
            </a:pPr>
            <a:endParaRPr lang="en-US" sz="1100">
              <a:solidFill>
                <a:sysClr val="windowText" lastClr="000000"/>
              </a:solidFill>
              <a:latin typeface="Arial"/>
              <a:cs typeface="+mn-cs"/>
            </a:endParaRPr>
          </a:p>
          <a:p>
            <a:pPr>
              <a:buClr>
                <a:srgbClr val="4F81BD"/>
              </a:buClr>
              <a:buSzPct val="120000"/>
              <a:buFont typeface="Arial" panose="020B0604020202020204" pitchFamily="34" charset="0"/>
              <a:buChar char="•"/>
              <a:defRPr b="0" i="0"/>
            </a:pPr>
            <a:r>
              <a:rPr lang="58378" sz="2000">
                <a:latin typeface="Arial"/>
                <a:cs typeface="+mn-cs"/>
              </a:rPr>
              <a:t>¿Se necesitan recursos adicionales? ¿Cuál es el plan para obtenerlos?</a:t>
            </a:r>
          </a:p>
          <a:p>
            <a:pPr>
              <a:buClr>
                <a:srgbClr val="4F81BD"/>
              </a:buClr>
              <a:buSzPct val="120000"/>
              <a:buFont typeface="Arial" panose="020B0604020202020204" pitchFamily="34" charset="0"/>
              <a:buChar char="•"/>
              <a:defRPr/>
            </a:pPr>
            <a:endParaRPr lang="en-US" sz="1100">
              <a:latin typeface="Arial"/>
              <a:cs typeface="+mn-cs"/>
            </a:endParaRPr>
          </a:p>
          <a:p>
            <a:pPr>
              <a:buClr>
                <a:srgbClr val="4F81BD"/>
              </a:buClr>
              <a:buSzPct val="120000"/>
              <a:buFont typeface="Arial" panose="020B0604020202020204" pitchFamily="34" charset="0"/>
              <a:buChar char="•"/>
              <a:defRPr b="0" i="0"/>
            </a:pPr>
            <a:r>
              <a:rPr lang="58378" sz="2000">
                <a:latin typeface="Arial"/>
              </a:rPr>
              <a:t>¿Están claros los próximos pasos? ¿Todo el personal clave comprende sus roles en la implementación del plan?</a:t>
            </a:r>
          </a:p>
          <a:p>
            <a:pPr>
              <a:buClr>
                <a:srgbClr val="4F81BD"/>
              </a:buClr>
              <a:buSzPct val="120000"/>
              <a:buFont typeface="Arial" panose="020B0604020202020204" pitchFamily="34" charset="0"/>
              <a:buChar char="•"/>
              <a:defRPr/>
            </a:pPr>
            <a:endParaRPr lang="en-US" sz="1100">
              <a:latin typeface="Arial"/>
            </a:endParaRPr>
          </a:p>
          <a:p>
            <a:pPr>
              <a:buClr>
                <a:srgbClr val="4F81BD"/>
              </a:buClr>
              <a:buSzPct val="120000"/>
              <a:buFont typeface="Arial" panose="020B0604020202020204" pitchFamily="34" charset="0"/>
              <a:buChar char="•"/>
              <a:defRPr b="0" i="0"/>
            </a:pPr>
            <a:r>
              <a:rPr lang="58378" sz="2000">
                <a:latin typeface="Arial"/>
                <a:cs typeface="+mn-cs"/>
              </a:rPr>
              <a:t>¿Cómo se monitoreará el progreso?</a:t>
            </a:r>
          </a:p>
        </p:txBody>
      </p:sp>
      <p:sp>
        <p:nvSpPr>
          <p:cNvPr id="4" name="Title 1">
            <a:extLst>
              <a:ext uri="{FF2B5EF4-FFF2-40B4-BE49-F238E27FC236}">
                <a16:creationId xmlns:a16="http://schemas.microsoft.com/office/drawing/2014/main" id="{82E6CF04-B019-2D4A-9F33-3B30602B0007}"/>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Antes de terminar, revise los planes</a:t>
            </a:r>
          </a:p>
        </p:txBody>
      </p:sp>
    </p:spTree>
    <p:extLst>
      <p:ext uri="{BB962C8B-B14F-4D97-AF65-F5344CB8AC3E}">
        <p14:creationId xmlns:p14="http://schemas.microsoft.com/office/powerpoint/2010/main" val="31493844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2B820-918E-974C-86B2-3885DB9FF7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4373" y="1756944"/>
            <a:ext cx="3455253" cy="2109000"/>
          </a:xfrm>
          <a:prstGeom prst="rect">
            <a:avLst/>
          </a:prstGeom>
        </p:spPr>
      </p:pic>
      <p:sp>
        <p:nvSpPr>
          <p:cNvPr id="5" name="Content Placeholder 1"/>
          <p:cNvSpPr txBox="1"/>
          <p:nvPr/>
        </p:nvSpPr>
        <p:spPr bwMode="auto">
          <a:xfrm>
            <a:off x="464683" y="4108598"/>
            <a:ext cx="7788681" cy="15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defRPr b="0" i="0"/>
            </a:pPr>
            <a:r>
              <a:rPr lang="58378" sz="2000">
                <a:latin typeface="Arial"/>
              </a:rPr>
              <a:t>Si tiene algún comentario o pregunta sobre este material, comuníquese con: </a:t>
            </a:r>
            <a:endParaRPr lang="en-US" sz="1100">
              <a:latin typeface="Arial"/>
            </a:endParaRPr>
          </a:p>
          <a:p>
            <a:pPr lvl="1">
              <a:buClr>
                <a:srgbClr val="4F81BD"/>
              </a:buClr>
              <a:buSzPct val="75000"/>
              <a:buFont typeface="Wingdings" panose="05000000000000000000" pitchFamily="2" charset="2"/>
              <a:buChar char="§"/>
              <a:defRPr b="0" i="0"/>
            </a:pPr>
            <a:r>
              <a:rPr lang="58378" spc="-100">
                <a:latin typeface="Arial"/>
              </a:rPr>
              <a:t>Programa INSP de los CDC de EE. UU.: </a:t>
            </a:r>
            <a:r>
              <a:rPr lang="58378">
                <a:latin typeface="Arial"/>
                <a:hlinkClick r:id="rId4"/>
              </a:rPr>
              <a:t>nphisdt@cdc.gov </a:t>
            </a:r>
            <a:endParaRPr lang="en-US" sz="1100">
              <a:latin typeface="Arial"/>
            </a:endParaRPr>
          </a:p>
          <a:p>
            <a:pPr lvl="1">
              <a:buClr>
                <a:srgbClr val="4F81BD"/>
              </a:buClr>
              <a:buSzPct val="75000"/>
              <a:buFont typeface="Wingdings" panose="05000000000000000000" pitchFamily="2" charset="2"/>
              <a:buChar char="§"/>
              <a:defRPr b="0" i="0"/>
            </a:pPr>
            <a:r>
              <a:rPr lang="58378" spc="-100">
                <a:latin typeface="Arial"/>
              </a:rPr>
              <a:t>AIINSP: </a:t>
            </a:r>
            <a:r>
              <a:rPr lang="58378">
                <a:latin typeface="Arial"/>
                <a:hlinkClick r:id="rId5"/>
              </a:rPr>
              <a:t>info@ianphi.org </a:t>
            </a:r>
          </a:p>
          <a:p>
            <a:pPr marL="0" indent="0" algn="ctr">
              <a:buClr>
                <a:srgbClr val="4F81BD"/>
              </a:buClr>
              <a:buNone/>
              <a:defRPr/>
            </a:pPr>
            <a:endParaRPr lang="en-US" sz="2800">
              <a:latin typeface="Arial"/>
            </a:endParaRPr>
          </a:p>
          <a:p>
            <a:pPr>
              <a:buClr>
                <a:srgbClr val="4F81BD"/>
              </a:buClr>
              <a:defRPr/>
            </a:pPr>
            <a:endParaRPr lang="en-US">
              <a:latin typeface="Arial"/>
            </a:endParaRPr>
          </a:p>
        </p:txBody>
      </p:sp>
      <p:sp>
        <p:nvSpPr>
          <p:cNvPr id="8" name="Title 1">
            <a:extLst>
              <a:ext uri="{FF2B5EF4-FFF2-40B4-BE49-F238E27FC236}">
                <a16:creationId xmlns:a16="http://schemas.microsoft.com/office/drawing/2014/main" id="{D7EC8FFC-7842-A949-8545-57E817304404}"/>
              </a:ext>
            </a:extLst>
          </p:cNvPr>
          <p:cNvSpPr txBox="1"/>
          <p:nvPr/>
        </p:nvSpPr>
        <p:spPr>
          <a:xfrm>
            <a:off x="464683" y="304799"/>
            <a:ext cx="8229600" cy="145214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Buena suerte a medida que avance hacia su futuro preferido</a:t>
            </a:r>
          </a:p>
        </p:txBody>
      </p:sp>
    </p:spTree>
    <p:extLst>
      <p:ext uri="{BB962C8B-B14F-4D97-AF65-F5344CB8AC3E}">
        <p14:creationId xmlns:p14="http://schemas.microsoft.com/office/powerpoint/2010/main" val="24649054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AF18C-74DE-4376-8088-B76AB5989C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0299" y="3174998"/>
            <a:ext cx="3216013" cy="2402964"/>
          </a:xfrm>
          <a:prstGeom prst="rect">
            <a:avLst/>
          </a:prstGeom>
          <a:noFill/>
          <a:ln w="25400">
            <a:solidFill>
              <a:schemeClr val="tx1"/>
            </a:solidFill>
          </a:ln>
        </p:spPr>
      </p:pic>
      <p:pic>
        <p:nvPicPr>
          <p:cNvPr id="2" name="Picture 1">
            <a:extLst>
              <a:ext uri="{FF2B5EF4-FFF2-40B4-BE49-F238E27FC236}">
                <a16:creationId xmlns:a16="http://schemas.microsoft.com/office/drawing/2014/main" id="{23DDF6FF-AC1A-4A0C-88CB-B9C541A452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7688" y="3174998"/>
            <a:ext cx="2621417" cy="2402965"/>
          </a:xfrm>
          <a:prstGeom prst="rect">
            <a:avLst/>
          </a:prstGeom>
        </p:spPr>
      </p:pic>
      <p:sp>
        <p:nvSpPr>
          <p:cNvPr id="6" name="Content Placeholder 2"/>
          <p:cNvSpPr txBox="1"/>
          <p:nvPr/>
        </p:nvSpPr>
        <p:spPr bwMode="auto">
          <a:xfrm>
            <a:off x="464683" y="1504950"/>
            <a:ext cx="8398921" cy="1562100"/>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anose="020B0604020202020204" pitchFamily="34" charset="0"/>
              <a:buChar char="•"/>
              <a:defRPr b="0" i="0"/>
            </a:pPr>
            <a:r>
              <a:rPr lang="58378">
                <a:latin typeface="Arial"/>
              </a:rPr>
              <a:t>Modelos de madurez y Guías de Discusión</a:t>
            </a:r>
          </a:p>
          <a:p>
            <a:pPr>
              <a:spcBef>
                <a:spcPts val="600"/>
              </a:spcBef>
              <a:buClr>
                <a:srgbClr val="4F81BD"/>
              </a:buClr>
              <a:buSzPct val="120000"/>
              <a:buFont typeface="Arial" panose="020B0604020202020204" pitchFamily="34" charset="0"/>
              <a:buChar char="•"/>
              <a:defRPr b="0" i="0"/>
            </a:pPr>
            <a:r>
              <a:rPr lang="58378">
                <a:latin typeface="Arial"/>
              </a:rPr>
              <a:t>Talleres de SDT</a:t>
            </a:r>
          </a:p>
          <a:p>
            <a:pPr>
              <a:spcBef>
                <a:spcPts val="600"/>
              </a:spcBef>
              <a:buClr>
                <a:srgbClr val="4F81BD"/>
              </a:buClr>
              <a:buSzPct val="120000"/>
              <a:buFont typeface="Arial" panose="020B0604020202020204" pitchFamily="34" charset="0"/>
              <a:buChar char="•"/>
              <a:defRPr b="0" i="0"/>
            </a:pPr>
            <a:r>
              <a:rPr lang="58378">
                <a:latin typeface="Arial"/>
              </a:rPr>
              <a:t>Pasos de SDT</a:t>
            </a:r>
          </a:p>
        </p:txBody>
      </p:sp>
      <p:sp>
        <p:nvSpPr>
          <p:cNvPr id="4" name="Title 1"/>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Temas</a:t>
            </a:r>
          </a:p>
        </p:txBody>
      </p:sp>
    </p:spTree>
    <p:extLst>
      <p:ext uri="{BB962C8B-B14F-4D97-AF65-F5344CB8AC3E}">
        <p14:creationId xmlns:p14="http://schemas.microsoft.com/office/powerpoint/2010/main" val="6284675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3020147633"/>
              </p:ext>
            </p:extLst>
          </p:nvPr>
        </p:nvGraphicFramePr>
        <p:xfrm>
          <a:off x="1010782" y="3429000"/>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p:nvPr/>
        </p:nvSpPr>
        <p:spPr bwMode="auto">
          <a:xfrm>
            <a:off x="464683" y="1385200"/>
            <a:ext cx="7764917" cy="2380420"/>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200"/>
              </a:spcAft>
              <a:buClr>
                <a:srgbClr val="4F81BD"/>
              </a:buClr>
              <a:buSzPct val="120000"/>
              <a:buFont typeface="Arial" panose="020B0604020202020204" pitchFamily="34" charset="0"/>
              <a:buChar char="•"/>
              <a:defRPr b="0" i="0"/>
            </a:pPr>
            <a:r>
              <a:rPr lang="58378" sz="2000" dirty="0">
                <a:latin typeface="Arial"/>
              </a:rPr>
              <a:t>El marco conceptual de la SDT es el modelo de madurez.</a:t>
            </a:r>
          </a:p>
          <a:p>
            <a:pPr>
              <a:spcBef>
                <a:spcPts val="600"/>
              </a:spcBef>
              <a:spcAft>
                <a:spcPts val="200"/>
              </a:spcAft>
              <a:buClr>
                <a:srgbClr val="4F81BD"/>
              </a:buClr>
              <a:buSzPct val="120000"/>
              <a:buFont typeface="Arial" panose="020B0604020202020204" pitchFamily="34" charset="0"/>
              <a:buChar char="•"/>
              <a:defRPr b="0" i="0"/>
            </a:pPr>
            <a:r>
              <a:rPr lang="58378" sz="2000" dirty="0">
                <a:latin typeface="Arial"/>
              </a:rPr>
              <a:t>Un modelo de madurez describe los niveles de desarrollo:                       Básico, En desarrollo, Avanzado y A la vanguardia</a:t>
            </a:r>
          </a:p>
          <a:p>
            <a:pPr>
              <a:spcBef>
                <a:spcPts val="600"/>
              </a:spcBef>
              <a:spcAft>
                <a:spcPts val="200"/>
              </a:spcAft>
              <a:buClr>
                <a:srgbClr val="4F81BD"/>
              </a:buClr>
              <a:buSzPct val="120000"/>
              <a:buFont typeface="Arial" panose="020B0604020202020204" pitchFamily="34" charset="0"/>
              <a:buChar char="•"/>
              <a:defRPr b="0" i="0"/>
            </a:pPr>
            <a:r>
              <a:rPr lang="58378" sz="2000" dirty="0">
                <a:latin typeface="Arial"/>
              </a:rPr>
              <a:t>La SDT ayuda a los a aplicar modelos de madurez a temas </a:t>
            </a:r>
            <a:br>
              <a:rPr lang="en-US" sz="2000" dirty="0">
                <a:latin typeface="Arial"/>
              </a:rPr>
            </a:br>
            <a:r>
              <a:rPr lang="58378" sz="2000" dirty="0">
                <a:latin typeface="Arial"/>
              </a:rPr>
              <a:t>o áreas que son una prioridad para el INSP.</a:t>
            </a:r>
          </a:p>
          <a:p>
            <a:pPr>
              <a:spcBef>
                <a:spcPts val="600"/>
              </a:spcBef>
              <a:buClr>
                <a:srgbClr val="4F81BD"/>
              </a:buClr>
              <a:buFont typeface="Arial" panose="020B0604020202020204" pitchFamily="34" charset="0"/>
              <a:buChar char="•"/>
              <a:defRPr/>
            </a:pPr>
            <a:endParaRPr lang="en-US" dirty="0">
              <a:latin typeface="Arial"/>
            </a:endParaRPr>
          </a:p>
        </p:txBody>
      </p:sp>
      <p:sp>
        <p:nvSpPr>
          <p:cNvPr id="7" name="Title 1">
            <a:extLst>
              <a:ext uri="{FF2B5EF4-FFF2-40B4-BE49-F238E27FC236}">
                <a16:creationId xmlns:a16="http://schemas.microsoft.com/office/drawing/2014/main" id="{1F5EA3D3-E454-4E4A-B330-B19F5644870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Modelos de Madurez</a:t>
            </a:r>
          </a:p>
        </p:txBody>
      </p:sp>
    </p:spTree>
    <p:extLst>
      <p:ext uri="{BB962C8B-B14F-4D97-AF65-F5344CB8AC3E}">
        <p14:creationId xmlns:p14="http://schemas.microsoft.com/office/powerpoint/2010/main" val="13898261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385895" y="1355688"/>
            <a:ext cx="8128932" cy="4869305"/>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ma14="http://schemas.microsoft.com/office/mac/drawingml/2011/main" xmlns=""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fontScale="72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600"/>
              </a:spcBef>
              <a:spcAft>
                <a:spcPct val="0"/>
              </a:spcAft>
              <a:buClr>
                <a:srgbClr val="4F81BD"/>
              </a:buClr>
              <a:buSzPct val="120000"/>
              <a:buFont typeface="Arial" panose="020B0604020202020204" pitchFamily="34" charset="0"/>
              <a:buChar char="•"/>
              <a:defRPr b="0" i="0"/>
            </a:pPr>
            <a:r>
              <a:rPr lang="58378" sz="2600" dirty="0">
                <a:latin typeface="Arial"/>
              </a:rPr>
              <a:t>Se han diseñado 30 Guías de Discusión específicamente para los INSP. </a:t>
            </a:r>
          </a:p>
          <a:p>
            <a:pPr lvl="1">
              <a:lnSpc>
                <a:spcPct val="120000"/>
              </a:lnSpc>
              <a:spcBef>
                <a:spcPct val="0"/>
              </a:spcBef>
              <a:buClr>
                <a:srgbClr val="4F81BD"/>
              </a:buClr>
              <a:buSzPct val="75000"/>
              <a:buFont typeface="Wingdings" panose="05000000000000000000" pitchFamily="2" charset="2"/>
              <a:buChar char="§"/>
              <a:defRPr b="0" i="0"/>
            </a:pPr>
            <a:r>
              <a:rPr lang="58378" sz="2600" dirty="0">
                <a:latin typeface="Arial"/>
              </a:rPr>
              <a:t>11 cubren temas de enfoque interno, tales como liderazgo y gestión y comunicación interna</a:t>
            </a:r>
          </a:p>
          <a:p>
            <a:pPr lvl="1">
              <a:lnSpc>
                <a:spcPct val="120000"/>
              </a:lnSpc>
              <a:spcBef>
                <a:spcPct val="0"/>
              </a:spcBef>
              <a:buClr>
                <a:srgbClr val="4F81BD"/>
              </a:buClr>
              <a:buSzPct val="75000"/>
              <a:buFont typeface="Wingdings" panose="05000000000000000000" pitchFamily="2" charset="2"/>
              <a:buChar char="§"/>
              <a:defRPr b="0" i="0"/>
            </a:pPr>
            <a:r>
              <a:rPr lang="58378" sz="2600" dirty="0">
                <a:latin typeface="Arial"/>
              </a:rPr>
              <a:t>19 cubren temas de enfoque externo, tales como vigilancia y colaboraciones multisectoriales</a:t>
            </a:r>
          </a:p>
          <a:p>
            <a:pPr lvl="1">
              <a:lnSpc>
                <a:spcPct val="120000"/>
              </a:lnSpc>
              <a:spcBef>
                <a:spcPct val="0"/>
              </a:spcBef>
              <a:buClr>
                <a:srgbClr val="4F81BD"/>
              </a:buClr>
              <a:buFont typeface="Wingdings" panose="05000000000000000000" pitchFamily="2" charset="2"/>
              <a:buChar char="§"/>
              <a:defRPr/>
            </a:pPr>
            <a:endParaRPr lang="en-US" sz="2600" dirty="0">
              <a:latin typeface="Arial"/>
            </a:endParaRPr>
          </a:p>
          <a:p>
            <a:pPr>
              <a:lnSpc>
                <a:spcPct val="120000"/>
              </a:lnSpc>
              <a:spcBef>
                <a:spcPct val="0"/>
              </a:spcBef>
              <a:buClr>
                <a:srgbClr val="4F81BD"/>
              </a:buClr>
              <a:buSzPct val="120000"/>
              <a:buFont typeface="Arial" panose="020B0604020202020204" pitchFamily="34" charset="0"/>
              <a:buChar char="•"/>
              <a:defRPr b="0" i="0"/>
            </a:pPr>
            <a:r>
              <a:rPr lang="58378" sz="2600" dirty="0">
                <a:latin typeface="Arial"/>
              </a:rPr>
              <a:t>Las 30 Guías de Discusión están disponibles en inglés, francés, español y portugués en el sitio web </a:t>
            </a:r>
            <a:r>
              <a:rPr lang="en-US" sz="2600" dirty="0">
                <a:latin typeface="Arial"/>
                <a:hlinkClick r:id="rId3"/>
              </a:rPr>
              <a:t>ianphi.org/tools-resources/sdt.html</a:t>
            </a:r>
            <a:endParaRPr lang="en-US" sz="2600" dirty="0">
              <a:latin typeface="Arial"/>
            </a:endParaRPr>
          </a:p>
          <a:p>
            <a:pPr lvl="1">
              <a:lnSpc>
                <a:spcPct val="120000"/>
              </a:lnSpc>
              <a:spcBef>
                <a:spcPct val="0"/>
              </a:spcBef>
              <a:buClr>
                <a:srgbClr val="4F81BD"/>
              </a:buClr>
              <a:buFont typeface="Wingdings" panose="05000000000000000000" pitchFamily="2" charset="2"/>
              <a:buChar char="§"/>
              <a:defRPr/>
            </a:pPr>
            <a:endParaRPr lang="en-US" sz="2600" dirty="0">
              <a:latin typeface="Arial"/>
            </a:endParaRPr>
          </a:p>
          <a:p>
            <a:pPr>
              <a:lnSpc>
                <a:spcPct val="120000"/>
              </a:lnSpc>
              <a:buClr>
                <a:schemeClr val="accent5"/>
              </a:buClr>
              <a:buSzPct val="120000"/>
              <a:defRPr b="0" i="0"/>
            </a:pPr>
            <a:r>
              <a:rPr lang="58378" sz="2600" dirty="0">
                <a:latin typeface="Arial"/>
              </a:rPr>
              <a:t>Las Guías de Discusión describen cómo podría “verse” un INSP en los diferentes niveles de madurez: </a:t>
            </a:r>
          </a:p>
          <a:p>
            <a:pPr lvl="1">
              <a:lnSpc>
                <a:spcPct val="120000"/>
              </a:lnSpc>
              <a:spcBef>
                <a:spcPct val="0"/>
              </a:spcBef>
              <a:buClr>
                <a:schemeClr val="accent5"/>
              </a:buClr>
              <a:buSzPct val="75000"/>
              <a:buFont typeface="Wingdings" panose="05000000000000000000" pitchFamily="2" charset="2"/>
              <a:buChar char="§"/>
              <a:defRPr b="0" i="0"/>
            </a:pPr>
            <a:r>
              <a:rPr lang="58378" sz="2600" dirty="0">
                <a:latin typeface="Arial"/>
              </a:rPr>
              <a:t>Básico </a:t>
            </a:r>
          </a:p>
          <a:p>
            <a:pPr lvl="1">
              <a:lnSpc>
                <a:spcPct val="120000"/>
              </a:lnSpc>
              <a:spcBef>
                <a:spcPct val="0"/>
              </a:spcBef>
              <a:buClr>
                <a:schemeClr val="accent5"/>
              </a:buClr>
              <a:buSzPct val="75000"/>
              <a:buFont typeface="Wingdings" panose="05000000000000000000" pitchFamily="2" charset="2"/>
              <a:buChar char="§"/>
              <a:defRPr b="0" i="0"/>
            </a:pPr>
            <a:r>
              <a:rPr lang="58378" sz="2600" dirty="0">
                <a:latin typeface="Arial"/>
              </a:rPr>
              <a:t>En desarrollo </a:t>
            </a:r>
          </a:p>
          <a:p>
            <a:pPr lvl="1">
              <a:lnSpc>
                <a:spcPct val="120000"/>
              </a:lnSpc>
              <a:spcBef>
                <a:spcPct val="0"/>
              </a:spcBef>
              <a:buClr>
                <a:schemeClr val="accent5"/>
              </a:buClr>
              <a:buSzPct val="75000"/>
              <a:buFont typeface="Wingdings" panose="05000000000000000000" pitchFamily="2" charset="2"/>
              <a:buChar char="§"/>
              <a:defRPr b="0" i="0"/>
            </a:pPr>
            <a:r>
              <a:rPr lang="58378" sz="2600" dirty="0">
                <a:latin typeface="Arial"/>
              </a:rPr>
              <a:t>Avanzado</a:t>
            </a:r>
          </a:p>
          <a:p>
            <a:pPr lvl="1">
              <a:lnSpc>
                <a:spcPct val="120000"/>
              </a:lnSpc>
              <a:spcBef>
                <a:spcPct val="0"/>
              </a:spcBef>
              <a:buClr>
                <a:schemeClr val="accent5"/>
              </a:buClr>
              <a:buSzPct val="75000"/>
              <a:buFont typeface="Wingdings" panose="05000000000000000000" pitchFamily="2" charset="2"/>
              <a:buChar char="§"/>
              <a:defRPr b="0" i="0"/>
            </a:pPr>
            <a:r>
              <a:rPr lang="58378" sz="2600" dirty="0">
                <a:latin typeface="Arial"/>
              </a:rPr>
              <a:t>De vanguardia </a:t>
            </a:r>
          </a:p>
          <a:p>
            <a:pPr lvl="1">
              <a:spcBef>
                <a:spcPct val="0"/>
              </a:spcBef>
              <a:buClr>
                <a:srgbClr val="4F81BD"/>
              </a:buClr>
              <a:buFont typeface="Wingdings" panose="05000000000000000000" pitchFamily="2" charset="2"/>
              <a:buChar char="§"/>
              <a:defRPr/>
            </a:pPr>
            <a:endParaRPr lang="en-US" sz="2200" dirty="0">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Guías de Discusión (DG)</a:t>
            </a:r>
          </a:p>
        </p:txBody>
      </p:sp>
    </p:spTree>
    <p:extLst>
      <p:ext uri="{BB962C8B-B14F-4D97-AF65-F5344CB8AC3E}">
        <p14:creationId xmlns:p14="http://schemas.microsoft.com/office/powerpoint/2010/main" val="4602766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Ejemplo de Guía de Discusión</a:t>
            </a:r>
          </a:p>
        </p:txBody>
      </p:sp>
      <p:pic>
        <p:nvPicPr>
          <p:cNvPr id="3" name="Picture 2">
            <a:extLst>
              <a:ext uri="{FF2B5EF4-FFF2-40B4-BE49-F238E27FC236}">
                <a16:creationId xmlns:a16="http://schemas.microsoft.com/office/drawing/2014/main" id="{FA6FCAF4-0AAB-9541-A08E-9AE287E08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496" y="1376625"/>
            <a:ext cx="6311007" cy="4678850"/>
          </a:xfrm>
          <a:prstGeom prst="rect">
            <a:avLst/>
          </a:prstGeom>
          <a:ln>
            <a:solidFill>
              <a:schemeClr val="tx1"/>
            </a:solidFill>
          </a:ln>
        </p:spPr>
      </p:pic>
    </p:spTree>
    <p:extLst>
      <p:ext uri="{BB962C8B-B14F-4D97-AF65-F5344CB8AC3E}">
        <p14:creationId xmlns:p14="http://schemas.microsoft.com/office/powerpoint/2010/main" val="24755005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478327"/>
            <a:ext cx="7968117" cy="4869305"/>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spcBef>
                <a:spcPts val="600"/>
              </a:spcBef>
              <a:buClr>
                <a:srgbClr val="4F81BD"/>
              </a:buClr>
              <a:buNone/>
              <a:defRPr b="0" i="0"/>
            </a:pPr>
            <a:r>
              <a:rPr lang="58378" sz="2000">
                <a:solidFill>
                  <a:sysClr val="windowText" lastClr="000000"/>
                </a:solidFill>
                <a:latin typeface="Arial"/>
              </a:rPr>
              <a:t>Hay 6 ámbitos o dominios de la SDT: cada uno es una fila en la Guía de Discusión. Estos son: </a:t>
            </a:r>
          </a:p>
          <a:p>
            <a:pPr marL="0" indent="0">
              <a:spcBef>
                <a:spcPts val="600"/>
              </a:spcBef>
              <a:buClr>
                <a:srgbClr val="4F81BD"/>
              </a:buClr>
              <a:buNone/>
              <a:defRPr/>
            </a:pPr>
            <a:endParaRPr lang="en-US" sz="1100" dirty="0">
              <a:solidFill>
                <a:sysClr val="windowText" lastClr="000000"/>
              </a:solidFill>
              <a:latin typeface="Arial"/>
            </a:endParaRPr>
          </a:p>
          <a:p>
            <a:pPr marL="731837" lvl="1" indent="-457200">
              <a:buClr>
                <a:schemeClr val="accent5"/>
              </a:buClr>
              <a:buSzPct val="77000"/>
              <a:buFont typeface="+mj-lt"/>
              <a:buAutoNum type="arabicPeriod"/>
              <a:defRPr b="0" i="0"/>
            </a:pPr>
            <a:r>
              <a:rPr lang="58378" sz="1800" b="1">
                <a:latin typeface="Arial" panose="020B0604020202020204" pitchFamily="34" charset="0"/>
                <a:cs typeface="Arial" panose="020B0604020202020204" pitchFamily="34" charset="0"/>
              </a:rPr>
              <a:t>Dirección estratégica o Strategic Direction (SD)</a:t>
            </a:r>
            <a:r>
              <a:rPr lang="58378" sz="1800" b="0">
                <a:latin typeface="Arial" panose="020B0604020202020204" pitchFamily="34" charset="0"/>
                <a:cs typeface="Arial" panose="020B0604020202020204" pitchFamily="34" charset="0"/>
              </a:rPr>
              <a:t>: ¿Las prioridades son claras y estratégicas? </a:t>
            </a:r>
          </a:p>
          <a:p>
            <a:pPr marL="731837" lvl="1" indent="-457200">
              <a:buClr>
                <a:schemeClr val="accent5"/>
              </a:buClr>
              <a:buSzPct val="77000"/>
              <a:buFont typeface="+mj-lt"/>
              <a:buAutoNum type="arabicPeriod"/>
              <a:defRPr b="0" i="0"/>
            </a:pPr>
            <a:r>
              <a:rPr lang="58378" sz="1800" b="1">
                <a:latin typeface="Arial" panose="020B0604020202020204" pitchFamily="34" charset="0"/>
                <a:cs typeface="Arial" panose="020B0604020202020204" pitchFamily="34" charset="0"/>
              </a:rPr>
              <a:t>Sistemas</a:t>
            </a:r>
            <a:r>
              <a:rPr lang="58378" sz="1800" b="0">
                <a:latin typeface="Arial" panose="020B0604020202020204" pitchFamily="34" charset="0"/>
                <a:cs typeface="Arial" panose="020B0604020202020204" pitchFamily="34" charset="0"/>
              </a:rPr>
              <a:t>: ¿El INSP tiene las herramientas, procesos, etc. necesarios para realizar su trabajo?</a:t>
            </a:r>
          </a:p>
          <a:p>
            <a:pPr marL="731837" lvl="1" indent="-457200">
              <a:buClr>
                <a:schemeClr val="accent5"/>
              </a:buClr>
              <a:buSzPct val="77000"/>
              <a:buFont typeface="+mj-lt"/>
              <a:buAutoNum type="arabicPeriod"/>
              <a:defRPr b="0" i="0"/>
            </a:pPr>
            <a:r>
              <a:rPr lang="58378" sz="1800" b="1">
                <a:latin typeface="Arial" panose="020B0604020202020204" pitchFamily="34" charset="0"/>
                <a:cs typeface="Arial" panose="020B0604020202020204" pitchFamily="34" charset="0"/>
              </a:rPr>
              <a:t>Recursos</a:t>
            </a:r>
            <a:r>
              <a:rPr lang="58378" sz="1800" b="0">
                <a:latin typeface="Arial" panose="020B0604020202020204" pitchFamily="34" charset="0"/>
                <a:cs typeface="Arial" panose="020B0604020202020204" pitchFamily="34" charset="0"/>
              </a:rPr>
              <a:t>: ¿Los recursos humanos y materiales son adecuados? </a:t>
            </a:r>
          </a:p>
          <a:p>
            <a:pPr marL="731837" lvl="1" indent="-457200">
              <a:buClr>
                <a:schemeClr val="accent5"/>
              </a:buClr>
              <a:buSzPct val="77000"/>
              <a:buFont typeface="+mj-lt"/>
              <a:buAutoNum type="arabicPeriod"/>
              <a:defRPr b="0" i="0"/>
            </a:pPr>
            <a:r>
              <a:rPr lang="58378" sz="1800" b="1">
                <a:latin typeface="Arial" panose="020B0604020202020204" pitchFamily="34" charset="0"/>
                <a:cs typeface="Arial" panose="020B0604020202020204" pitchFamily="34" charset="0"/>
              </a:rPr>
              <a:t>Calidad</a:t>
            </a:r>
            <a:r>
              <a:rPr lang="58378" sz="1800" b="0">
                <a:latin typeface="Arial" panose="020B0604020202020204" pitchFamily="34" charset="0"/>
                <a:cs typeface="Arial" panose="020B0604020202020204" pitchFamily="34" charset="0"/>
              </a:rPr>
              <a:t>: ¿Se mide la calidad y se cumplen los estándares?</a:t>
            </a:r>
          </a:p>
          <a:p>
            <a:pPr marL="731837" lvl="1" indent="-457200">
              <a:buClr>
                <a:schemeClr val="accent5"/>
              </a:buClr>
              <a:buSzPct val="77000"/>
              <a:buFont typeface="+mj-lt"/>
              <a:buAutoNum type="arabicPeriod"/>
              <a:defRPr b="0" i="0"/>
            </a:pPr>
            <a:r>
              <a:rPr lang="58378" sz="1800" b="1">
                <a:latin typeface="Arial" panose="020B0604020202020204" pitchFamily="34" charset="0"/>
                <a:cs typeface="Arial" panose="020B0604020202020204" pitchFamily="34" charset="0"/>
              </a:rPr>
              <a:t>Compromiso</a:t>
            </a:r>
            <a:r>
              <a:rPr lang="58378" sz="1800" b="0">
                <a:latin typeface="Arial" panose="020B0604020202020204" pitchFamily="34" charset="0"/>
                <a:cs typeface="Arial" panose="020B0604020202020204" pitchFamily="34" charset="0"/>
              </a:rPr>
              <a:t>: ¿Las partes interesadas clave están comprometidas con el INSP y lo ayudan a lograr sus objetivos?</a:t>
            </a:r>
          </a:p>
          <a:p>
            <a:pPr marL="731837" lvl="1" indent="-457200">
              <a:buClr>
                <a:schemeClr val="accent5"/>
              </a:buClr>
              <a:buSzPct val="77000"/>
              <a:buFont typeface="+mj-lt"/>
              <a:buAutoNum type="arabicPeriod"/>
              <a:defRPr b="0" i="0"/>
            </a:pPr>
            <a:r>
              <a:rPr lang="58378" sz="1800" b="1">
                <a:latin typeface="Arial" panose="020B0604020202020204" pitchFamily="34" charset="0"/>
                <a:cs typeface="Arial" panose="020B0604020202020204" pitchFamily="34" charset="0"/>
              </a:rPr>
              <a:t>Impacto</a:t>
            </a:r>
            <a:r>
              <a:rPr lang="58378" sz="1800" b="0">
                <a:latin typeface="Arial" panose="020B0604020202020204" pitchFamily="34" charset="0"/>
                <a:cs typeface="Arial" panose="020B0604020202020204" pitchFamily="34" charset="0"/>
              </a:rPr>
              <a:t>: Para las Guías de Discusión de enfoque interno: ¿Funciona el INSP de manera eficaz? Para las Guías de Discusión de enfoque externo: ¿El INSP contribuye a mejorar la salud?</a:t>
            </a:r>
          </a:p>
          <a:p>
            <a:pPr>
              <a:spcBef>
                <a:spcPts val="600"/>
              </a:spcBef>
              <a:buClr>
                <a:srgbClr val="4F81BD"/>
              </a:buClr>
              <a:buFont typeface="Arial" panose="020B0604020202020204" pitchFamily="34" charset="0"/>
              <a:buChar char="•"/>
              <a:defRPr/>
            </a:pPr>
            <a:endParaRPr lang="en-US" dirty="0">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Guías de Discusión: Dominios</a:t>
            </a:r>
          </a:p>
        </p:txBody>
      </p:sp>
    </p:spTree>
    <p:extLst>
      <p:ext uri="{BB962C8B-B14F-4D97-AF65-F5344CB8AC3E}">
        <p14:creationId xmlns:p14="http://schemas.microsoft.com/office/powerpoint/2010/main" val="1014778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51640B-6472-4820-AD3C-740ECD1DEEC8}"/>
              </a:ext>
            </a:extLst>
          </p:cNvPr>
          <p:cNvSpPr txBox="1"/>
          <p:nvPr/>
        </p:nvSpPr>
        <p:spPr bwMode="auto">
          <a:xfrm>
            <a:off x="464683" y="1477387"/>
            <a:ext cx="8096513" cy="3903225"/>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10000"/>
              </a:lnSpc>
              <a:spcBef>
                <a:spcPct val="0"/>
              </a:spcBef>
              <a:buClr>
                <a:srgbClr val="4F81BD"/>
              </a:buClr>
              <a:buSzPct val="120000"/>
              <a:defRPr b="0" i="0"/>
            </a:pPr>
            <a:r>
              <a:rPr lang="58378" sz="2000" dirty="0">
                <a:latin typeface="Arial"/>
              </a:rPr>
              <a:t>Los talleres de SDT pueden ser presenciales (si las circunstancias lo permiten) o virtuales.</a:t>
            </a:r>
            <a:endParaRPr lang="en-US" dirty="0">
              <a:latin typeface="Arial"/>
            </a:endParaRPr>
          </a:p>
          <a:p>
            <a:pPr lvl="1">
              <a:lnSpc>
                <a:spcPct val="110000"/>
              </a:lnSpc>
              <a:spcBef>
                <a:spcPct val="0"/>
              </a:spcBef>
              <a:buClr>
                <a:srgbClr val="4F81BD"/>
              </a:buClr>
              <a:buSzPct val="75000"/>
              <a:buFont typeface="Wingdings" panose="05000000000000000000" pitchFamily="2" charset="2"/>
              <a:buChar char="§"/>
              <a:defRPr b="0" i="0"/>
            </a:pPr>
            <a:r>
              <a:rPr lang="58378" dirty="0">
                <a:latin typeface="Arial"/>
              </a:rPr>
              <a:t>Talleres presenciales: normalmente 3 días y 5 a 8 Guías de Discusión</a:t>
            </a:r>
          </a:p>
          <a:p>
            <a:pPr lvl="1">
              <a:spcBef>
                <a:spcPts val="300"/>
              </a:spcBef>
              <a:buClr>
                <a:srgbClr val="4F81BD"/>
              </a:buClr>
              <a:buSzPct val="75000"/>
              <a:buFont typeface="Wingdings" panose="05000000000000000000" pitchFamily="2" charset="2"/>
              <a:buChar char="§"/>
              <a:defRPr b="0" i="0"/>
            </a:pPr>
            <a:r>
              <a:rPr lang="58378" dirty="0">
                <a:latin typeface="Arial"/>
              </a:rPr>
              <a:t>Sesiones virtuales: normalmente hasta 5 horas por sesión, incluidos los descansos, con el número de Guías de Discusión dependiendo de </a:t>
            </a:r>
            <a:r>
              <a:rPr lang="58378">
                <a:latin typeface="Arial"/>
              </a:rPr>
              <a:t>diversos factores</a:t>
            </a:r>
            <a:endParaRPr lang="en-US" dirty="0">
              <a:latin typeface="Arial"/>
            </a:endParaRPr>
          </a:p>
          <a:p>
            <a:pPr>
              <a:spcBef>
                <a:spcPts val="900"/>
              </a:spcBef>
              <a:buClr>
                <a:srgbClr val="4F81BD"/>
              </a:buClr>
              <a:buSzPct val="120000"/>
              <a:defRPr b="0" i="0"/>
            </a:pPr>
            <a:r>
              <a:rPr lang="58378" sz="2000" dirty="0">
                <a:latin typeface="Arial"/>
              </a:rPr>
              <a:t>Ya sea de forma personal o virtual, es mejor tener un facilitador y registrador capacitado en la SDT que gestione el proceso y registre la información clave en los formularios de SDT.</a:t>
            </a:r>
          </a:p>
        </p:txBody>
      </p:sp>
      <p:sp>
        <p:nvSpPr>
          <p:cNvPr id="7" name="Title 1">
            <a:extLst>
              <a:ext uri="{FF2B5EF4-FFF2-40B4-BE49-F238E27FC236}">
                <a16:creationId xmlns:a16="http://schemas.microsoft.com/office/drawing/2014/main" id="{AA35397E-8505-B745-AF02-BC7B1AB0175F}"/>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Talleres de SDT</a:t>
            </a:r>
          </a:p>
        </p:txBody>
      </p:sp>
    </p:spTree>
    <p:extLst>
      <p:ext uri="{BB962C8B-B14F-4D97-AF65-F5344CB8AC3E}">
        <p14:creationId xmlns:p14="http://schemas.microsoft.com/office/powerpoint/2010/main" val="36661848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CD2BE78-5259-8748-B9A2-DC39919EDC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23519" r="28333" b="21981"/>
          <a:stretch>
            <a:fillRect/>
          </a:stretch>
        </p:blipFill>
        <p:spPr>
          <a:xfrm>
            <a:off x="5169210" y="3429000"/>
            <a:ext cx="3239323" cy="2463421"/>
          </a:xfrm>
          <a:prstGeom prst="rect">
            <a:avLst/>
          </a:prstGeom>
        </p:spPr>
      </p:pic>
      <p:sp>
        <p:nvSpPr>
          <p:cNvPr id="7" name="Content Placeholder 6">
            <a:extLst>
              <a:ext uri="{FF2B5EF4-FFF2-40B4-BE49-F238E27FC236}">
                <a16:creationId xmlns:a16="http://schemas.microsoft.com/office/drawing/2014/main" id="{7BB7D6E6-2C5D-424F-B96B-53179540FC02}"/>
              </a:ext>
              <a:ext uri="{C183D7F6-B498-43B3-948B-1728B52AA6E4}">
                <adec:decorative xmlns:adec="http://schemas.microsoft.com/office/drawing/2017/decorative" val="0"/>
              </a:ext>
            </a:extLst>
          </p:cNvPr>
          <p:cNvSpPr>
            <a:spLocks noGrp="1"/>
          </p:cNvSpPr>
          <p:nvPr>
            <p:ph idx="1"/>
          </p:nvPr>
        </p:nvSpPr>
        <p:spPr>
          <a:xfrm>
            <a:off x="464683" y="1460181"/>
            <a:ext cx="7943850" cy="4232955"/>
          </a:xfrm>
        </p:spPr>
        <p:txBody>
          <a:bodyPr>
            <a:normAutofit fontScale="87500" lnSpcReduction="10000"/>
          </a:bodyPr>
          <a:lstStyle/>
          <a:p>
            <a:pPr>
              <a:lnSpc>
                <a:spcPct val="100000"/>
              </a:lnSpc>
              <a:spcAft>
                <a:spcPts val="600"/>
              </a:spcAft>
              <a:buClr>
                <a:schemeClr val="accent1">
                  <a:lumMod val="75000"/>
                </a:schemeClr>
              </a:buClr>
              <a:buSzPct val="120000"/>
              <a:defRPr b="0" i="0"/>
            </a:pPr>
            <a:r>
              <a:rPr lang="58378" sz="2000" dirty="0">
                <a:latin typeface="Arial"/>
              </a:rPr>
              <a:t>Al planificar un taller de SDT, se requiere una reflexión cuidadosa para decidir cuáles son las mejores Guías de Discusión a utilizar y seleccionar a los participantes adecuados.</a:t>
            </a:r>
          </a:p>
          <a:p>
            <a:pPr>
              <a:lnSpc>
                <a:spcPct val="100000"/>
              </a:lnSpc>
              <a:spcAft>
                <a:spcPts val="600"/>
              </a:spcAft>
              <a:buClr>
                <a:schemeClr val="accent1">
                  <a:lumMod val="75000"/>
                </a:schemeClr>
              </a:buClr>
              <a:buSzPct val="120000"/>
              <a:defRPr b="0" i="0"/>
            </a:pPr>
            <a:r>
              <a:rPr lang="58378" sz="2000" dirty="0">
                <a:latin typeface="Arial" panose="020B0604020202020204" pitchFamily="34" charset="0"/>
                <a:cs typeface="Arial" panose="020B0604020202020204" pitchFamily="34" charset="0"/>
              </a:rPr>
              <a:t>No se necesita preparación especial o desarrollo de documentos por parte de los participantes.</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58378" sz="2000" dirty="0">
                <a:latin typeface="Arial" panose="020B0604020202020204" pitchFamily="34" charset="0"/>
                <a:cs typeface="Arial" panose="020B0604020202020204" pitchFamily="34" charset="0"/>
              </a:rPr>
              <a:t>La SDT se basa en el conocimiento y las experiencias de los participantes y su sabiduría combinada.</a:t>
            </a:r>
          </a:p>
          <a:p>
            <a:pPr>
              <a:lnSpc>
                <a:spcPct val="100000"/>
              </a:lnSpc>
              <a:spcAft>
                <a:spcPts val="600"/>
              </a:spcAft>
              <a:buClr>
                <a:schemeClr val="accent1">
                  <a:lumMod val="75000"/>
                </a:schemeClr>
              </a:buClr>
              <a:buSzPct val="120000"/>
              <a:defRPr b="0" i="0"/>
            </a:pPr>
            <a:r>
              <a:rPr lang="58378" sz="2000" dirty="0">
                <a:latin typeface="Arial" panose="020B0604020202020204" pitchFamily="34" charset="0"/>
                <a:cs typeface="Arial" panose="020B0604020202020204" pitchFamily="34" charset="0"/>
              </a:rPr>
              <a:t>Los roles del facilitador y del registrador son:</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58378" sz="2000" dirty="0">
                <a:latin typeface="Arial" panose="020B0604020202020204" pitchFamily="34" charset="0"/>
                <a:cs typeface="Arial" panose="020B0604020202020204" pitchFamily="34" charset="0"/>
              </a:rPr>
              <a:t>Guiar a los participantes para que </a:t>
            </a:r>
            <a:br>
              <a:rPr lang="en-US" sz="2000" dirty="0">
                <a:latin typeface="Arial" panose="020B0604020202020204" pitchFamily="34" charset="0"/>
                <a:cs typeface="Arial" panose="020B0604020202020204" pitchFamily="34" charset="0"/>
              </a:rPr>
            </a:br>
            <a:r>
              <a:rPr lang="58378" sz="2000" dirty="0">
                <a:latin typeface="Arial" panose="020B0604020202020204" pitchFamily="34" charset="0"/>
                <a:cs typeface="Arial" panose="020B0604020202020204" pitchFamily="34" charset="0"/>
              </a:rPr>
              <a:t>evalúen minuciosamente la situación y </a:t>
            </a:r>
            <a:br>
              <a:rPr lang="en-US" sz="2000" dirty="0">
                <a:latin typeface="Arial" panose="020B0604020202020204" pitchFamily="34" charset="0"/>
                <a:cs typeface="Arial" panose="020B0604020202020204" pitchFamily="34" charset="0"/>
              </a:rPr>
            </a:br>
            <a:r>
              <a:rPr lang="58378" sz="2000" dirty="0">
                <a:latin typeface="Arial" panose="020B0604020202020204" pitchFamily="34" charset="0"/>
                <a:cs typeface="Arial" panose="020B0604020202020204" pitchFamily="34" charset="0"/>
              </a:rPr>
              <a:t>los problemas subyacentes antes de </a:t>
            </a:r>
            <a:br>
              <a:rPr lang="en-US" sz="2000" dirty="0">
                <a:latin typeface="Arial" panose="020B0604020202020204" pitchFamily="34" charset="0"/>
                <a:cs typeface="Arial" panose="020B0604020202020204" pitchFamily="34" charset="0"/>
              </a:rPr>
            </a:br>
            <a:r>
              <a:rPr lang="58378" sz="2000" dirty="0">
                <a:latin typeface="Arial" panose="020B0604020202020204" pitchFamily="34" charset="0"/>
                <a:cs typeface="Arial" panose="020B0604020202020204" pitchFamily="34" charset="0"/>
              </a:rPr>
              <a:t>encontrar “soluciones”</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58378" sz="2000" dirty="0">
                <a:latin typeface="Arial" panose="020B0604020202020204" pitchFamily="34" charset="0"/>
                <a:cs typeface="Arial" panose="020B0604020202020204" pitchFamily="34" charset="0"/>
              </a:rPr>
              <a:t>Captar y organizar los aportes </a:t>
            </a:r>
          </a:p>
          <a:p>
            <a:pPr>
              <a:lnSpc>
                <a:spcPct val="10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6CF98DF-B136-0643-A3D9-06400E0DB66E}"/>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Preparación para un taller</a:t>
            </a:r>
          </a:p>
        </p:txBody>
      </p:sp>
    </p:spTree>
    <p:extLst>
      <p:ext uri="{BB962C8B-B14F-4D97-AF65-F5344CB8AC3E}">
        <p14:creationId xmlns:p14="http://schemas.microsoft.com/office/powerpoint/2010/main" val="19673796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464683" y="3429000"/>
            <a:ext cx="8069717" cy="2465825"/>
          </a:xfrm>
        </p:spPr>
        <p:txBody>
          <a:bodyPr>
            <a:normAutofit fontScale="90000" lnSpcReduction="10000"/>
          </a:bodyPr>
          <a:lstStyle/>
          <a:p>
            <a:pPr>
              <a:lnSpc>
                <a:spcPct val="100000"/>
              </a:lnSpc>
              <a:buClr>
                <a:schemeClr val="accent1">
                  <a:lumMod val="75000"/>
                </a:schemeClr>
              </a:buClr>
              <a:buSzPct val="120000"/>
              <a:defRPr b="0" i="0"/>
            </a:pPr>
            <a:r>
              <a:rPr lang="58378" sz="2000" dirty="0">
                <a:latin typeface="Arial" panose="020B0604020202020204" pitchFamily="34" charset="0"/>
                <a:cs typeface="Arial" panose="020B0604020202020204" pitchFamily="34" charset="0"/>
              </a:rPr>
              <a:t>Durante la evaluación, las Guías de Discusión se utilizan para impulsar el Discusión.</a:t>
            </a:r>
          </a:p>
          <a:p>
            <a:pPr lvl="1">
              <a:lnSpc>
                <a:spcPct val="100000"/>
              </a:lnSpc>
              <a:buClr>
                <a:schemeClr val="accent1">
                  <a:lumMod val="75000"/>
                </a:schemeClr>
              </a:buClr>
              <a:buSzPct val="75000"/>
              <a:buFont typeface="Wingdings" panose="05000000000000000000" pitchFamily="2" charset="2"/>
              <a:buChar char="§"/>
              <a:defRPr b="0" i="0"/>
            </a:pPr>
            <a:r>
              <a:rPr lang="58378" sz="2000" dirty="0">
                <a:latin typeface="Arial" panose="020B0604020202020204" pitchFamily="34" charset="0"/>
                <a:cs typeface="Arial" panose="020B0604020202020204" pitchFamily="34" charset="0"/>
              </a:rPr>
              <a:t>Una buena evaluación es fundamental para un buen plan.</a:t>
            </a:r>
          </a:p>
          <a:p>
            <a:pPr lvl="1">
              <a:lnSpc>
                <a:spcPct val="100000"/>
              </a:lnSpc>
              <a:buClr>
                <a:schemeClr val="accent1">
                  <a:lumMod val="75000"/>
                </a:schemeClr>
              </a:buClr>
              <a:buSzPct val="75000"/>
              <a:buFont typeface="Wingdings" panose="05000000000000000000" pitchFamily="2" charset="2"/>
              <a:buChar char="§"/>
              <a:defRPr b="0" i="0"/>
            </a:pPr>
            <a:r>
              <a:rPr lang="58378" sz="2000" dirty="0">
                <a:latin typeface="Arial" panose="020B0604020202020204" pitchFamily="34" charset="0"/>
                <a:cs typeface="Arial" panose="020B0604020202020204" pitchFamily="34" charset="0"/>
              </a:rPr>
              <a:t>El facilitador utiliza las Guías de Discusión para ayudar a los participantes a “profundizar”.</a:t>
            </a:r>
          </a:p>
          <a:p>
            <a:pPr>
              <a:lnSpc>
                <a:spcPct val="100000"/>
              </a:lnSpc>
              <a:buClr>
                <a:schemeClr val="accent1">
                  <a:lumMod val="75000"/>
                </a:schemeClr>
              </a:buClr>
              <a:buSzPct val="120000"/>
              <a:defRPr b="0" i="0"/>
            </a:pPr>
            <a:r>
              <a:rPr lang="58378" sz="2000" dirty="0">
                <a:latin typeface="Arial" panose="020B0604020202020204" pitchFamily="34" charset="0"/>
                <a:cs typeface="Arial" panose="020B0604020202020204" pitchFamily="34" charset="0"/>
              </a:rPr>
              <a:t>Luego se priorizan los problemas para el seguimiento.</a:t>
            </a:r>
          </a:p>
          <a:p>
            <a:pPr>
              <a:lnSpc>
                <a:spcPct val="100000"/>
              </a:lnSpc>
              <a:buClr>
                <a:schemeClr val="accent1">
                  <a:lumMod val="75000"/>
                </a:schemeClr>
              </a:buClr>
              <a:buSzPct val="120000"/>
              <a:defRPr b="0" i="0"/>
            </a:pPr>
            <a:r>
              <a:rPr lang="58378" sz="2000" dirty="0">
                <a:latin typeface="Arial" panose="020B0604020202020204" pitchFamily="34" charset="0"/>
                <a:cs typeface="Arial" panose="020B0604020202020204" pitchFamily="34" charset="0"/>
              </a:rPr>
              <a:t>El paso final es identificar los pasos siguientes específicos para los esfuerzos prioritarios.</a:t>
            </a:r>
          </a:p>
        </p:txBody>
      </p:sp>
      <p:graphicFrame>
        <p:nvGraphicFramePr>
          <p:cNvPr id="5" name="Diagram 4" descr="Arrows showing the three steps of the SDT process: assess, prioritize and plan">
            <a:extLst>
              <a:ext uri="{FF2B5EF4-FFF2-40B4-BE49-F238E27FC236}">
                <a16:creationId xmlns:a16="http://schemas.microsoft.com/office/drawing/2014/main" id="{08F2E066-F1A0-480F-AD00-C5B3BEF31BDD}"/>
              </a:ext>
            </a:extLst>
          </p:cNvPr>
          <p:cNvGraphicFramePr/>
          <p:nvPr>
            <p:extLst>
              <p:ext uri="{D42A27DB-BD31-4B8C-83A1-F6EECF244321}">
                <p14:modId xmlns:p14="http://schemas.microsoft.com/office/powerpoint/2010/main" val="3604021959"/>
              </p:ext>
            </p:extLst>
          </p:nvPr>
        </p:nvGraphicFramePr>
        <p:xfrm>
          <a:off x="449717" y="1115575"/>
          <a:ext cx="8242300" cy="249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E6C8FBB6-2AD7-4946-AF2A-DFF4E4DCF9C7}"/>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58378"/>
              <a:t>El proceso de SDT implica 3 pasos</a:t>
            </a:r>
          </a:p>
        </p:txBody>
      </p:sp>
    </p:spTree>
    <p:extLst>
      <p:ext uri="{BB962C8B-B14F-4D97-AF65-F5344CB8AC3E}">
        <p14:creationId xmlns:p14="http://schemas.microsoft.com/office/powerpoint/2010/main" val="32037922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7" ma:contentTypeDescription="Create a new document." ma:contentTypeScope="" ma:versionID="d5114147bea3eb7fe8ff534426b81bad">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eb0509441d04763614ce42e1729520a3"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784AA7E-1427-4102-A4C8-1A1F9272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AEB6F-A210-4E28-A01F-32D31781DE0C}">
  <ds:schemaRefs>
    <ds:schemaRef ds:uri="http://schemas.microsoft.com/sharepoint/v3/contenttype/forms"/>
  </ds:schemaRefs>
</ds:datastoreItem>
</file>

<file path=customXml/itemProps3.xml><?xml version="1.0" encoding="utf-8"?>
<ds:datastoreItem xmlns:ds="http://schemas.openxmlformats.org/officeDocument/2006/customXml" ds:itemID="{7E80D688-B35B-44DC-B23B-864C3CDEAF01}">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86765d95-7958-4d60-b35d-769de0760221"/>
    <ds:schemaRef ds:uri="http://purl.org/dc/elements/1.1/"/>
    <ds:schemaRef ds:uri="dde2d2aa-043b-4580-afc4-8c488671073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19700</TotalTime>
  <Words>3010</Words>
  <Application>Microsoft Macintosh PowerPoint</Application>
  <PresentationFormat>On-screen Show (4:3)</PresentationFormat>
  <Paragraphs>172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Vandi, Henry (CDC/CGH/DGHP) (CTR)</dc:creator>
  <cp:lastModifiedBy>Deveaux, Marie Line Camille</cp:lastModifiedBy>
  <cp:revision>761</cp:revision>
  <cp:lastPrinted>2021-02-11T15:52:54Z</cp:lastPrinted>
  <dcterms:created xsi:type="dcterms:W3CDTF">2016-01-25T16:54:55Z</dcterms:created>
  <dcterms:modified xsi:type="dcterms:W3CDTF">2021-03-29T18:25:12Z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0x010100B0280B11AB954C44BB2ADB61C885D152</vt:lpwstr>
  </property>
  <property fmtid="{D5CDD505-2E9C-101B-9397-08002B2CF9AE}" pid="3" name="MSIP_Label_7b94a7b8-f06c-4dfe-bdcc-9b548fd58c31_ActionId">
    <vt:lpwstr>9656af5e-82dd-41a1-868b-ffcf6f4b4959</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2020-12-29T17:43:51Z</vt:lpwstr>
  </property>
  <property fmtid="{D5CDD505-2E9C-101B-9397-08002B2CF9AE}" pid="9" name="MSIP_Label_7b94a7b8-f06c-4dfe-bdcc-9b548fd58c31_SiteId">
    <vt:lpwstr>9ce70869-60db-44fd-abe8-d2767077fc8f</vt:lpwstr>
  </property>
</Properties>
</file>