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361" r:id="rId5"/>
    <p:sldId id="394" r:id="rId6"/>
    <p:sldId id="392" r:id="rId7"/>
    <p:sldId id="396" r:id="rId8"/>
    <p:sldId id="413" r:id="rId9"/>
    <p:sldId id="415" r:id="rId10"/>
    <p:sldId id="391" r:id="rId11"/>
    <p:sldId id="402" r:id="rId12"/>
    <p:sldId id="374" r:id="rId13"/>
    <p:sldId id="395" r:id="rId14"/>
    <p:sldId id="414" r:id="rId15"/>
    <p:sldId id="398" r:id="rId16"/>
    <p:sldId id="406" r:id="rId17"/>
    <p:sldId id="407" r:id="rId18"/>
    <p:sldId id="408" r:id="rId19"/>
    <p:sldId id="409" r:id="rId20"/>
    <p:sldId id="389" r:id="rId21"/>
    <p:sldId id="400" r:id="rId22"/>
    <p:sldId id="368" r:id="rId23"/>
  </p:sldIdLst>
  <p:sldSz cx="9144000" cy="6858000" type="screen4x3"/>
  <p:notesSz cx="7010400" cy="92964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Zoonekyndt-Ballart, Amandine" initials="ZBA" lastIdx="0" clrIdx="7">
    <p:extLst>
      <p:ext uri="{19B8F6BF-5375-455C-9EA6-DF929625EA0E}">
        <p15:presenceInfo xmlns:p15="http://schemas.microsoft.com/office/powerpoint/2012/main" userId="S::aballa3@emory.edu::b7e4ac64-3997-41be-91b0-0e6440a2344b" providerId="AD"/>
      </p:ext>
    </p:extLst>
  </p:cmAuthor>
  <p:cmAuthor id="1" name="Vandi, Henry (CDC/CGH/DGHP) (CTR)" initials="VH((" lastIdx="0" clrIdx="0"/>
  <p:cmAuthor id="8" name="Deveaux, Marie Line Camille" initials="DMLC" lastIdx="0" clrIdx="8">
    <p:extLst>
      <p:ext uri="{19B8F6BF-5375-455C-9EA6-DF929625EA0E}">
        <p15:presenceInfo xmlns:p15="http://schemas.microsoft.com/office/powerpoint/2012/main" userId="S::mldevea@emory.edu::2ba7bf30-2935-4087-a3ac-173d2303bc5c" providerId="AD"/>
      </p:ext>
    </p:extLst>
  </p:cmAuthor>
  <p:cmAuthor id="2" name="Sue Binder" initials="SB" lastIdx="0" clrIdx="1"/>
  <p:cmAuthor id="3" name="Henry Vandi" initials="" lastIdx="0" clrIdx="2"/>
  <p:cmAuthor id="4" name="Shenandoah Evans" initials="SE" lastIdx="0" clrIdx="4">
    <p:extLst>
      <p:ext uri="{19B8F6BF-5375-455C-9EA6-DF929625EA0E}">
        <p15:presenceInfo xmlns:p15="http://schemas.microsoft.com/office/powerpoint/2012/main" userId="67f27a6876175044" providerId="Windows Live"/>
      </p:ext>
    </p:extLst>
  </p:cmAuthor>
  <p:cmAuthor id="5" name="Vandi, Henry (CDC/CGH/DGHP)" initials="VH(" lastIdx="0" clrIdx="5">
    <p:extLst>
      <p:ext uri="{19B8F6BF-5375-455C-9EA6-DF929625EA0E}">
        <p15:presenceInfo xmlns:p15="http://schemas.microsoft.com/office/powerpoint/2012/main" userId="S-1-5-21-1207783550-2075000910-922709458-447272" providerId="AD"/>
      </p:ext>
    </p:extLst>
  </p:cmAuthor>
  <p:cmAuthor id="6" name="Vandi, Henry (CDC/DDPHSIS/CGH/DGHP)" initials="VH(" lastIdx="0" clrIdx="6">
    <p:extLst>
      <p:ext uri="{19B8F6BF-5375-455C-9EA6-DF929625EA0E}">
        <p15:presenceInfo xmlns:p15="http://schemas.microsoft.com/office/powerpoint/2012/main" userId="S::ymu4@cdc.gov::5610a9c7-e315-4bc1-ab19-0dbff5a587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889"/>
    <a:srgbClr val="F878A0"/>
    <a:srgbClr val="F78993"/>
    <a:srgbClr val="F17F9A"/>
    <a:srgbClr val="E58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14" autoAdjust="0"/>
    <p:restoredTop sz="62810" autoAdjust="0"/>
  </p:normalViewPr>
  <p:slideViewPr>
    <p:cSldViewPr snapToGrid="0" showGuides="1">
      <p:cViewPr varScale="1">
        <p:scale>
          <a:sx n="127" d="100"/>
          <a:sy n="127" d="100"/>
        </p:scale>
        <p:origin x="824" y="1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showGuides="1">
      <p:cViewPr varScale="1">
        <p:scale>
          <a:sx n="80" d="100"/>
          <a:sy n="80" d="100"/>
        </p:scale>
        <p:origin x="316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2CFD47-C532-45BE-A735-5623D74140BF}"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a:p>
      </dgm:t>
    </dgm:pt>
    <dgm:pt modelId="{EE5BF9E2-A307-497D-92CC-4AACAAD92E58}" type="parTrans" cxnId="{E7F9DF5C-3D8A-4C09-9441-000869C07792}">
      <dgm:prSet/>
      <dgm:spPr/>
      <dgm:t>
        <a:bodyPr/>
        <a:lstStyle/>
        <a:p>
          <a:endParaRPr lang="en-US"/>
        </a:p>
      </dgm:t>
    </dgm:pt>
    <dgm:pt modelId="{5577D134-D577-4863-9EC3-2FE85C41C9C4}">
      <dgm:prSet phldrT="[Text]"/>
      <dgm:spPr/>
      <dgm:t>
        <a:bodyPr/>
        <a:lstStyle/>
        <a:p>
          <a:pPr>
            <a:defRPr b="0" i="0"/>
          </a:pPr>
          <a:r>
            <a:rPr lang="2070"/>
            <a:t>Básico</a:t>
          </a:r>
        </a:p>
      </dgm:t>
    </dgm:pt>
    <dgm:pt modelId="{96A0CD47-0056-4BB9-BE64-517890B6559C}" type="sibTrans" cxnId="{E7F9DF5C-3D8A-4C09-9441-000869C07792}">
      <dgm:prSet/>
      <dgm:spPr/>
      <dgm:t>
        <a:bodyPr/>
        <a:lstStyle/>
        <a:p>
          <a:endParaRPr lang="en-US"/>
        </a:p>
      </dgm:t>
    </dgm:pt>
    <dgm:pt modelId="{F9F28DFA-A94B-4E94-BB8D-AF42D18075E3}" type="parTrans" cxnId="{E89D4E87-AB22-434D-8B94-8BBDC6ABACBB}">
      <dgm:prSet/>
      <dgm:spPr/>
      <dgm:t>
        <a:bodyPr/>
        <a:lstStyle/>
        <a:p>
          <a:endParaRPr lang="en-US"/>
        </a:p>
      </dgm:t>
    </dgm:pt>
    <dgm:pt modelId="{07D67AD2-CF94-4BC0-B7CC-14975E712190}">
      <dgm:prSet phldrT="[Text]"/>
      <dgm:spPr/>
      <dgm:t>
        <a:bodyPr/>
        <a:lstStyle/>
        <a:p>
          <a:pPr>
            <a:defRPr b="0" i="0"/>
          </a:pPr>
          <a:r>
            <a:rPr lang="2070"/>
            <a:t>Em desenvolvimento</a:t>
          </a:r>
        </a:p>
      </dgm:t>
    </dgm:pt>
    <dgm:pt modelId="{99CC19F9-E6BC-4906-B22A-4BAC79E7DEA8}" type="sibTrans" cxnId="{E89D4E87-AB22-434D-8B94-8BBDC6ABACBB}">
      <dgm:prSet/>
      <dgm:spPr/>
      <dgm:t>
        <a:bodyPr/>
        <a:lstStyle/>
        <a:p>
          <a:endParaRPr lang="en-US"/>
        </a:p>
      </dgm:t>
    </dgm:pt>
    <dgm:pt modelId="{CFE39A3F-9201-4E9D-BEFE-0866C822FC63}" type="parTrans" cxnId="{53607EB4-56AA-4C96-9C1A-770FC4A66BC6}">
      <dgm:prSet/>
      <dgm:spPr/>
      <dgm:t>
        <a:bodyPr/>
        <a:lstStyle/>
        <a:p>
          <a:endParaRPr lang="en-US"/>
        </a:p>
      </dgm:t>
    </dgm:pt>
    <dgm:pt modelId="{6712021C-45D0-48FB-B0EE-2CA5D5289FC8}">
      <dgm:prSet phldrT="[Text]"/>
      <dgm:spPr/>
      <dgm:t>
        <a:bodyPr/>
        <a:lstStyle/>
        <a:p>
          <a:pPr>
            <a:defRPr b="0" i="0"/>
          </a:pPr>
          <a:r>
            <a:rPr lang="2070"/>
            <a:t>Avançado</a:t>
          </a:r>
        </a:p>
      </dgm:t>
    </dgm:pt>
    <dgm:pt modelId="{E0CD52E7-8D42-4B27-8FD8-D60815992D97}" type="sibTrans" cxnId="{53607EB4-56AA-4C96-9C1A-770FC4A66BC6}">
      <dgm:prSet/>
      <dgm:spPr/>
      <dgm:t>
        <a:bodyPr/>
        <a:lstStyle/>
        <a:p>
          <a:endParaRPr lang="en-US"/>
        </a:p>
      </dgm:t>
    </dgm:pt>
    <dgm:pt modelId="{CCA44475-96CA-474F-8397-3425DADE9E9A}" type="parTrans" cxnId="{BB2946F0-29CD-49B0-A19D-6DD6735F5447}">
      <dgm:prSet/>
      <dgm:spPr/>
      <dgm:t>
        <a:bodyPr/>
        <a:lstStyle/>
        <a:p>
          <a:endParaRPr lang="en-US"/>
        </a:p>
      </dgm:t>
    </dgm:pt>
    <dgm:pt modelId="{443EEAA7-E52B-46B2-887F-6AE47641BF0F}">
      <dgm:prSet phldrT="[Text]"/>
      <dgm:spPr/>
      <dgm:t>
        <a:bodyPr/>
        <a:lstStyle/>
        <a:p>
          <a:pPr algn="l">
            <a:defRPr b="0" i="0"/>
          </a:pPr>
          <a:r>
            <a:rPr lang="2070"/>
            <a:t>De vanguarda</a:t>
          </a:r>
        </a:p>
      </dgm:t>
    </dgm:pt>
    <dgm:pt modelId="{BFFAB8C3-67EB-4766-8670-CA43B628B0E1}" type="sibTrans" cxnId="{BB2946F0-29CD-49B0-A19D-6DD6735F5447}">
      <dgm:prSet/>
      <dgm:spPr/>
      <dgm:t>
        <a:bodyPr/>
        <a:lstStyle/>
        <a:p>
          <a:endParaRPr lang="en-US"/>
        </a:p>
      </dgm:t>
    </dgm:pt>
    <dgm:pt modelId="{30C00AEF-9CAD-4307-9C1B-766C587329B1}" type="pres">
      <dgm:prSet presAssocID="{312CFD47-C532-45BE-A735-5623D74140BF}" presName="arrowDiagram" presStyleCnt="0">
        <dgm:presLayoutVars>
          <dgm:chMax val="5"/>
          <dgm:dir/>
          <dgm:resizeHandles val="exact"/>
        </dgm:presLayoutVars>
      </dgm:prSet>
      <dgm:spPr/>
    </dgm:pt>
    <dgm:pt modelId="{98D27312-7DB6-4997-83FE-9530541BB1A3}" type="pres">
      <dgm:prSet presAssocID="{312CFD47-C532-45BE-A735-5623D74140BF}" presName="arrow" presStyleLbl="bgShp" presStyleIdx="0" presStyleCnt="1" custScaleX="158534" custLinFactNeighborX="2245"/>
      <dgm:spPr>
        <a:solidFill>
          <a:schemeClr val="accent1">
            <a:lumMod val="60000"/>
            <a:lumOff val="40000"/>
          </a:schemeClr>
        </a:solidFill>
      </dgm:spPr>
      <dgm:extLst>
        <a:ext uri="{E40237B7-FDA0-4F09-8148-C483321AD2D9}">
          <dgm14:cNvPr xmlns:dgm14="http://schemas.microsoft.com/office/drawing/2010/diagram" id="0" name="" descr="Arrow figuring development"/>
        </a:ext>
      </dgm:extLst>
    </dgm:pt>
    <dgm:pt modelId="{1B2ECF93-5F8C-492E-AAB2-7BBACEFB0AE2}" type="pres">
      <dgm:prSet presAssocID="{312CFD47-C532-45BE-A735-5623D74140BF}" presName="arrowDiagram4" presStyleCnt="0"/>
      <dgm:spPr/>
    </dgm:pt>
    <dgm:pt modelId="{BCEA4E59-E889-4FBB-9EC5-C38CEA5E0D86}" type="pres">
      <dgm:prSet presAssocID="{5577D134-D577-4863-9EC3-2FE85C41C9C4}" presName="bullet4a" presStyleLbl="node1" presStyleIdx="0" presStyleCnt="4" custLinFactX="-200000" custLinFactY="-100000" custLinFactNeighborX="-201266" custLinFactNeighborY="-192816"/>
      <dgm:spPr/>
    </dgm:pt>
    <dgm:pt modelId="{58458298-EAFE-46F2-BD73-3807217D3909}" type="pres">
      <dgm:prSet presAssocID="{5577D134-D577-4863-9EC3-2FE85C41C9C4}" presName="textBox4a" presStyleLbl="revTx" presStyleIdx="0" presStyleCnt="4" custLinFactNeighborX="-38333" custLinFactNeighborY="-20397">
        <dgm:presLayoutVars>
          <dgm:bulletEnabled val="1"/>
        </dgm:presLayoutVars>
      </dgm:prSet>
      <dgm:spPr/>
    </dgm:pt>
    <dgm:pt modelId="{7B95D159-9328-4141-B184-8FD268B27857}" type="pres">
      <dgm:prSet presAssocID="{07D67AD2-CF94-4BC0-B7CC-14975E712190}" presName="bullet4b" presStyleLbl="node1" presStyleIdx="1" presStyleCnt="4" custLinFactNeighborX="-6236" custLinFactNeighborY="-56124"/>
      <dgm:spPr/>
    </dgm:pt>
    <dgm:pt modelId="{C23C1AF2-D447-42A9-BFEB-312BCBF1A460}" type="pres">
      <dgm:prSet presAssocID="{07D67AD2-CF94-4BC0-B7CC-14975E712190}" presName="textBox4b" presStyleLbl="revTx" presStyleIdx="1" presStyleCnt="4" custScaleY="29149" custLinFactNeighborX="4286" custLinFactNeighborY="-26192">
        <dgm:presLayoutVars>
          <dgm:bulletEnabled val="1"/>
        </dgm:presLayoutVars>
      </dgm:prSet>
      <dgm:spPr/>
    </dgm:pt>
    <dgm:pt modelId="{48B900A8-3BE1-4061-81EB-1419875B3BF1}" type="pres">
      <dgm:prSet presAssocID="{6712021C-45D0-48FB-B0EE-2CA5D5289FC8}" presName="bullet4c" presStyleLbl="node1" presStyleIdx="2" presStyleCnt="4" custLinFactX="100000" custLinFactNeighborX="135317" custLinFactNeighborY="-18825"/>
      <dgm:spPr/>
    </dgm:pt>
    <dgm:pt modelId="{BA0FA344-EF90-430C-829B-DE88B5EC413C}" type="pres">
      <dgm:prSet presAssocID="{6712021C-45D0-48FB-B0EE-2CA5D5289FC8}" presName="textBox4c" presStyleLbl="revTx" presStyleIdx="2" presStyleCnt="4" custScaleX="93587" custScaleY="22505" custLinFactNeighborX="50309" custLinFactNeighborY="-25650">
        <dgm:presLayoutVars>
          <dgm:bulletEnabled val="1"/>
        </dgm:presLayoutVars>
      </dgm:prSet>
      <dgm:spPr/>
    </dgm:pt>
    <dgm:pt modelId="{D7427134-5684-4089-988B-A772CBC4E4EA}" type="pres">
      <dgm:prSet presAssocID="{443EEAA7-E52B-46B2-887F-6AE47641BF0F}" presName="bullet4d" presStyleLbl="node1" presStyleIdx="3" presStyleCnt="4" custLinFactX="157570" custLinFactNeighborX="200000" custLinFactNeighborY="-7169"/>
      <dgm:spPr/>
    </dgm:pt>
    <dgm:pt modelId="{498EB726-0C86-4AC6-A58A-E7E58919E359}" type="pres">
      <dgm:prSet presAssocID="{443EEAA7-E52B-46B2-887F-6AE47641BF0F}" presName="textBox4d" presStyleLbl="revTx" presStyleIdx="3" presStyleCnt="4" custScaleX="142658" custScaleY="12538" custLinFactNeighborX="96348" custLinFactNeighborY="-23781">
        <dgm:presLayoutVars>
          <dgm:bulletEnabled val="1"/>
        </dgm:presLayoutVars>
      </dgm:prSet>
      <dgm:spPr/>
    </dgm:pt>
  </dgm:ptLst>
  <dgm:cxnLst>
    <dgm:cxn modelId="{C9EF4E13-F5FC-424F-BB33-80A7CAA6282E}" type="presOf" srcId="{07D67AD2-CF94-4BC0-B7CC-14975E712190}" destId="{C23C1AF2-D447-42A9-BFEB-312BCBF1A460}" srcOrd="0" destOrd="0" presId="urn:microsoft.com/office/officeart/2005/8/layout/arrow2"/>
    <dgm:cxn modelId="{72E32521-435D-4B6E-854A-2D0A5EF6F043}" type="presOf" srcId="{443EEAA7-E52B-46B2-887F-6AE47641BF0F}" destId="{498EB726-0C86-4AC6-A58A-E7E58919E359}" srcOrd="0" destOrd="0" presId="urn:microsoft.com/office/officeart/2005/8/layout/arrow2"/>
    <dgm:cxn modelId="{E7F9DF5C-3D8A-4C09-9441-000869C07792}" srcId="{312CFD47-C532-45BE-A735-5623D74140BF}" destId="{5577D134-D577-4863-9EC3-2FE85C41C9C4}" srcOrd="0" destOrd="0" parTransId="{EE5BF9E2-A307-497D-92CC-4AACAAD92E58}" sibTransId="{96A0CD47-0056-4BB9-BE64-517890B6559C}"/>
    <dgm:cxn modelId="{E89D4E87-AB22-434D-8B94-8BBDC6ABACBB}" srcId="{312CFD47-C532-45BE-A735-5623D74140BF}" destId="{07D67AD2-CF94-4BC0-B7CC-14975E712190}" srcOrd="1" destOrd="0" parTransId="{F9F28DFA-A94B-4E94-BB8D-AF42D18075E3}" sibTransId="{99CC19F9-E6BC-4906-B22A-4BAC79E7DEA8}"/>
    <dgm:cxn modelId="{5F2AC793-90FB-45CE-B879-E0F026AAB3EA}" type="presOf" srcId="{6712021C-45D0-48FB-B0EE-2CA5D5289FC8}" destId="{BA0FA344-EF90-430C-829B-DE88B5EC413C}" srcOrd="0" destOrd="0" presId="urn:microsoft.com/office/officeart/2005/8/layout/arrow2"/>
    <dgm:cxn modelId="{53607EB4-56AA-4C96-9C1A-770FC4A66BC6}" srcId="{312CFD47-C532-45BE-A735-5623D74140BF}" destId="{6712021C-45D0-48FB-B0EE-2CA5D5289FC8}" srcOrd="2" destOrd="0" parTransId="{CFE39A3F-9201-4E9D-BEFE-0866C822FC63}" sibTransId="{E0CD52E7-8D42-4B27-8FD8-D60815992D97}"/>
    <dgm:cxn modelId="{FB1F98C7-FD27-45AC-993D-21CF86C4CE37}" type="presOf" srcId="{312CFD47-C532-45BE-A735-5623D74140BF}" destId="{30C00AEF-9CAD-4307-9C1B-766C587329B1}" srcOrd="0" destOrd="0" presId="urn:microsoft.com/office/officeart/2005/8/layout/arrow2"/>
    <dgm:cxn modelId="{EC59B0E6-86B0-4755-93BF-484C7F331850}" type="presOf" srcId="{5577D134-D577-4863-9EC3-2FE85C41C9C4}" destId="{58458298-EAFE-46F2-BD73-3807217D3909}" srcOrd="0" destOrd="0" presId="urn:microsoft.com/office/officeart/2005/8/layout/arrow2"/>
    <dgm:cxn modelId="{BB2946F0-29CD-49B0-A19D-6DD6735F5447}" srcId="{312CFD47-C532-45BE-A735-5623D74140BF}" destId="{443EEAA7-E52B-46B2-887F-6AE47641BF0F}" srcOrd="3" destOrd="0" parTransId="{CCA44475-96CA-474F-8397-3425DADE9E9A}" sibTransId="{BFFAB8C3-67EB-4766-8670-CA43B628B0E1}"/>
    <dgm:cxn modelId="{05A042A1-8D6F-455D-8A5B-3C51F179D872}" type="presParOf" srcId="{30C00AEF-9CAD-4307-9C1B-766C587329B1}" destId="{98D27312-7DB6-4997-83FE-9530541BB1A3}" srcOrd="0" destOrd="0" presId="urn:microsoft.com/office/officeart/2005/8/layout/arrow2"/>
    <dgm:cxn modelId="{9D5CCE42-7452-4E6D-8CBD-965689793765}" type="presParOf" srcId="{30C00AEF-9CAD-4307-9C1B-766C587329B1}" destId="{1B2ECF93-5F8C-492E-AAB2-7BBACEFB0AE2}" srcOrd="1" destOrd="0" presId="urn:microsoft.com/office/officeart/2005/8/layout/arrow2"/>
    <dgm:cxn modelId="{553DDC8C-0210-4843-9341-1C383625FBED}" type="presParOf" srcId="{1B2ECF93-5F8C-492E-AAB2-7BBACEFB0AE2}" destId="{BCEA4E59-E889-4FBB-9EC5-C38CEA5E0D86}" srcOrd="0" destOrd="0" presId="urn:microsoft.com/office/officeart/2005/8/layout/arrow2"/>
    <dgm:cxn modelId="{0C225189-4055-4B83-8415-B68E4B1BF2A8}" type="presParOf" srcId="{1B2ECF93-5F8C-492E-AAB2-7BBACEFB0AE2}" destId="{58458298-EAFE-46F2-BD73-3807217D3909}" srcOrd="1" destOrd="0" presId="urn:microsoft.com/office/officeart/2005/8/layout/arrow2"/>
    <dgm:cxn modelId="{70CDDB6E-4C87-4689-AB96-8623E6B2C5AE}" type="presParOf" srcId="{1B2ECF93-5F8C-492E-AAB2-7BBACEFB0AE2}" destId="{7B95D159-9328-4141-B184-8FD268B27857}" srcOrd="2" destOrd="0" presId="urn:microsoft.com/office/officeart/2005/8/layout/arrow2"/>
    <dgm:cxn modelId="{7FA35978-129B-4320-A859-1FC05A43BCFA}" type="presParOf" srcId="{1B2ECF93-5F8C-492E-AAB2-7BBACEFB0AE2}" destId="{C23C1AF2-D447-42A9-BFEB-312BCBF1A460}" srcOrd="3" destOrd="0" presId="urn:microsoft.com/office/officeart/2005/8/layout/arrow2"/>
    <dgm:cxn modelId="{EC23C5EC-B9A6-4EA6-B2BF-53AD49F5543A}" type="presParOf" srcId="{1B2ECF93-5F8C-492E-AAB2-7BBACEFB0AE2}" destId="{48B900A8-3BE1-4061-81EB-1419875B3BF1}" srcOrd="4" destOrd="0" presId="urn:microsoft.com/office/officeart/2005/8/layout/arrow2"/>
    <dgm:cxn modelId="{BF7ADC5B-644A-419D-A20C-66DBC043BE0F}" type="presParOf" srcId="{1B2ECF93-5F8C-492E-AAB2-7BBACEFB0AE2}" destId="{BA0FA344-EF90-430C-829B-DE88B5EC413C}" srcOrd="5" destOrd="0" presId="urn:microsoft.com/office/officeart/2005/8/layout/arrow2"/>
    <dgm:cxn modelId="{1E90569B-6790-4DBA-852F-680D45CC20B8}" type="presParOf" srcId="{1B2ECF93-5F8C-492E-AAB2-7BBACEFB0AE2}" destId="{D7427134-5684-4089-988B-A772CBC4E4EA}" srcOrd="6" destOrd="0" presId="urn:microsoft.com/office/officeart/2005/8/layout/arrow2"/>
    <dgm:cxn modelId="{76AEE88C-D3DC-405E-B6E7-3DF498016B26}" type="presParOf" srcId="{1B2ECF93-5F8C-492E-AAB2-7BBACEFB0AE2}" destId="{498EB726-0C86-4AC6-A58A-E7E58919E359}"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FE240AA9-5A83-4FBD-A580-42EE6F400951}" type="doc">
      <dgm:prSet loTypeId="urn:microsoft.com/office/officeart/2005/8/layout/chevronAccent+Icon" loCatId="officeonline" qsTypeId="urn:microsoft.com/office/officeart/2005/8/quickstyle/simple1" qsCatId="simple" csTypeId="urn:microsoft.com/office/officeart/2005/8/colors/accent1_2" csCatId="accent1" phldr="1"/>
      <dgm:spPr/>
      <dgm:t>
        <a:bodyPr/>
        <a:lstStyle/>
        <a:p>
          <a:endParaRPr/>
        </a:p>
      </dgm:t>
    </dgm:pt>
    <dgm:pt modelId="{59E7536D-B141-48B9-847F-22E71B4A9906}" type="parTrans" cxnId="{B18DB767-3C3F-46BB-9700-23F801ACBFBA}">
      <dgm:prSet/>
      <dgm:spPr/>
      <dgm:t>
        <a:bodyPr/>
        <a:lstStyle/>
        <a:p>
          <a:endParaRPr lang="en-US"/>
        </a:p>
      </dgm:t>
    </dgm:pt>
    <dgm:pt modelId="{073B4B25-D5ED-47D2-87DE-BAB36C2FDE1C}">
      <dgm:prSet phldrT="[Text]"/>
      <dgm:spPr/>
      <dgm:t>
        <a:bodyPr/>
        <a:lstStyle/>
        <a:p>
          <a:pPr>
            <a:defRPr b="0" i="0"/>
          </a:pPr>
          <a:r>
            <a:rPr lang="2070">
              <a:solidFill>
                <a:schemeClr val="tx1"/>
              </a:solidFill>
            </a:rPr>
            <a:t>1. AVALIAR</a:t>
          </a:r>
        </a:p>
      </dgm:t>
    </dgm:pt>
    <dgm:pt modelId="{D031DF99-F8F7-4935-9DBD-151B16A3BC2B}" type="sibTrans" cxnId="{B18DB767-3C3F-46BB-9700-23F801ACBFBA}">
      <dgm:prSet/>
      <dgm:spPr/>
      <dgm:t>
        <a:bodyPr/>
        <a:lstStyle/>
        <a:p>
          <a:endParaRPr lang="en-US"/>
        </a:p>
      </dgm:t>
    </dgm:pt>
    <dgm:pt modelId="{FD22334B-183A-416A-B5C6-D2752307B0B1}" type="parTrans" cxnId="{1650ED6D-1ACA-4AFF-971D-C361E77D767F}">
      <dgm:prSet/>
      <dgm:spPr/>
      <dgm:t>
        <a:bodyPr/>
        <a:lstStyle/>
        <a:p>
          <a:endParaRPr lang="en-US"/>
        </a:p>
      </dgm:t>
    </dgm:pt>
    <dgm:pt modelId="{D265A5F1-A95A-4096-8109-BCE606C8E374}">
      <dgm:prSet phldrT="[Text]"/>
      <dgm:spPr/>
      <dgm:t>
        <a:bodyPr/>
        <a:lstStyle/>
        <a:p>
          <a:pPr>
            <a:defRPr b="0" i="0"/>
          </a:pPr>
          <a:r>
            <a:rPr lang="2070">
              <a:solidFill>
                <a:schemeClr val="tx1"/>
              </a:solidFill>
            </a:rPr>
            <a:t>2. DEFINIR PRIORIDADES</a:t>
          </a:r>
        </a:p>
      </dgm:t>
    </dgm:pt>
    <dgm:pt modelId="{361C8A65-095D-4270-B1A8-33013F0E3B0F}" type="sibTrans" cxnId="{1650ED6D-1ACA-4AFF-971D-C361E77D767F}">
      <dgm:prSet/>
      <dgm:spPr/>
      <dgm:t>
        <a:bodyPr/>
        <a:lstStyle/>
        <a:p>
          <a:endParaRPr lang="en-US"/>
        </a:p>
      </dgm:t>
    </dgm:pt>
    <dgm:pt modelId="{80C1845C-D7F5-47D3-A0F1-B5D13158D876}" type="parTrans" cxnId="{F8360821-DCF8-4AA7-8A82-6796402AA443}">
      <dgm:prSet/>
      <dgm:spPr/>
      <dgm:t>
        <a:bodyPr/>
        <a:lstStyle/>
        <a:p>
          <a:endParaRPr lang="en-US"/>
        </a:p>
      </dgm:t>
    </dgm:pt>
    <dgm:pt modelId="{4AD5EFF3-1981-4E81-9F15-E8127B5B07CA}">
      <dgm:prSet phldrT="[Text]"/>
      <dgm:spPr/>
      <dgm:t>
        <a:bodyPr/>
        <a:lstStyle/>
        <a:p>
          <a:pPr>
            <a:defRPr b="0" i="0"/>
          </a:pPr>
          <a:r>
            <a:rPr lang="2070">
              <a:solidFill>
                <a:schemeClr val="tx1"/>
              </a:solidFill>
            </a:rPr>
            <a:t>3. PLANEAR</a:t>
          </a:r>
        </a:p>
      </dgm:t>
    </dgm:pt>
    <dgm:pt modelId="{CB7D4474-067D-4CCA-AEBD-8B6514190084}" type="sibTrans" cxnId="{F8360821-DCF8-4AA7-8A82-6796402AA443}">
      <dgm:prSet/>
      <dgm:spPr/>
      <dgm:t>
        <a:bodyPr/>
        <a:lstStyle/>
        <a:p>
          <a:endParaRPr lang="en-US"/>
        </a:p>
      </dgm:t>
    </dgm:pt>
    <dgm:pt modelId="{E3B169AB-FB13-46DB-94AE-D32FDD9D8F8F}" type="pres">
      <dgm:prSet presAssocID="{FE240AA9-5A83-4FBD-A580-42EE6F400951}" presName="Name0" presStyleCnt="0">
        <dgm:presLayoutVars>
          <dgm:dir/>
          <dgm:resizeHandles val="exact"/>
        </dgm:presLayoutVars>
      </dgm:prSet>
      <dgm:spPr/>
    </dgm:pt>
    <dgm:pt modelId="{8474AADD-5CFD-41C6-9DE2-B0D041ACA31A}" type="pres">
      <dgm:prSet presAssocID="{073B4B25-D5ED-47D2-87DE-BAB36C2FDE1C}" presName="composite" presStyleCnt="0"/>
      <dgm:spPr/>
    </dgm:pt>
    <dgm:pt modelId="{0779A6E9-FACB-4BB7-B342-2C6548B09EDD}" type="pres">
      <dgm:prSet presAssocID="{073B4B25-D5ED-47D2-87DE-BAB36C2FDE1C}" presName="bgChev" presStyleLbl="node1" presStyleIdx="0" presStyleCnt="3"/>
      <dgm:spPr/>
    </dgm:pt>
    <dgm:pt modelId="{BD6E83F8-AB5B-4BC0-A7D6-4626BCE91756}" type="pres">
      <dgm:prSet presAssocID="{073B4B25-D5ED-47D2-87DE-BAB36C2FDE1C}" presName="txNode" presStyleLbl="fgAcc1" presStyleIdx="0" presStyleCnt="3">
        <dgm:presLayoutVars>
          <dgm:bulletEnabled val="1"/>
        </dgm:presLayoutVars>
      </dgm:prSet>
      <dgm:spPr/>
    </dgm:pt>
    <dgm:pt modelId="{02B1633D-87FF-4246-A219-838416EE8C33}" type="pres">
      <dgm:prSet presAssocID="{D031DF99-F8F7-4935-9DBD-151B16A3BC2B}" presName="compositeSpace" presStyleCnt="0"/>
      <dgm:spPr/>
    </dgm:pt>
    <dgm:pt modelId="{81207DF0-2782-48BC-BB21-14A8FB2C2228}" type="pres">
      <dgm:prSet presAssocID="{D265A5F1-A95A-4096-8109-BCE606C8E374}" presName="composite" presStyleCnt="0"/>
      <dgm:spPr/>
    </dgm:pt>
    <dgm:pt modelId="{63183CB3-0BEB-4D98-8E2E-987C9DBA2628}" type="pres">
      <dgm:prSet presAssocID="{D265A5F1-A95A-4096-8109-BCE606C8E374}" presName="bgChev" presStyleLbl="node1" presStyleIdx="1" presStyleCnt="3"/>
      <dgm:spPr/>
    </dgm:pt>
    <dgm:pt modelId="{7F7F8DA2-3058-41F9-BC2E-90C3D72851B1}" type="pres">
      <dgm:prSet presAssocID="{D265A5F1-A95A-4096-8109-BCE606C8E374}" presName="txNode" presStyleLbl="fgAcc1" presStyleIdx="1" presStyleCnt="3">
        <dgm:presLayoutVars>
          <dgm:bulletEnabled val="1"/>
        </dgm:presLayoutVars>
      </dgm:prSet>
      <dgm:spPr/>
    </dgm:pt>
    <dgm:pt modelId="{8A55786D-218F-419D-A019-825EC16E08C0}" type="pres">
      <dgm:prSet presAssocID="{361C8A65-095D-4270-B1A8-33013F0E3B0F}" presName="compositeSpace" presStyleCnt="0"/>
      <dgm:spPr/>
    </dgm:pt>
    <dgm:pt modelId="{6D8F5DB1-4FAA-4500-A148-9ECC9464F73A}" type="pres">
      <dgm:prSet presAssocID="{4AD5EFF3-1981-4E81-9F15-E8127B5B07CA}" presName="composite" presStyleCnt="0"/>
      <dgm:spPr/>
    </dgm:pt>
    <dgm:pt modelId="{88F87303-BE55-4030-9BA8-6AAFF1332FFF}" type="pres">
      <dgm:prSet presAssocID="{4AD5EFF3-1981-4E81-9F15-E8127B5B07CA}" presName="bgChev" presStyleLbl="node1" presStyleIdx="2" presStyleCnt="3"/>
      <dgm:spPr/>
    </dgm:pt>
    <dgm:pt modelId="{BBF4F96E-DD02-462C-B708-B0E8C8B95A74}" type="pres">
      <dgm:prSet presAssocID="{4AD5EFF3-1981-4E81-9F15-E8127B5B07CA}" presName="txNode" presStyleLbl="fgAcc1" presStyleIdx="2" presStyleCnt="3">
        <dgm:presLayoutVars>
          <dgm:bulletEnabled val="1"/>
        </dgm:presLayoutVars>
      </dgm:prSet>
      <dgm:spPr/>
    </dgm:pt>
  </dgm:ptLst>
  <dgm:cxnLst>
    <dgm:cxn modelId="{A1A52C10-56DD-4763-806E-386CDE1C0E01}" type="presOf" srcId="{FE240AA9-5A83-4FBD-A580-42EE6F400951}" destId="{E3B169AB-FB13-46DB-94AE-D32FDD9D8F8F}" srcOrd="0" destOrd="0" presId="urn:microsoft.com/office/officeart/2005/8/layout/chevronAccent+Icon"/>
    <dgm:cxn modelId="{F8360821-DCF8-4AA7-8A82-6796402AA443}" srcId="{FE240AA9-5A83-4FBD-A580-42EE6F400951}" destId="{4AD5EFF3-1981-4E81-9F15-E8127B5B07CA}" srcOrd="2" destOrd="0" parTransId="{80C1845C-D7F5-47D3-A0F1-B5D13158D876}" sibTransId="{CB7D4474-067D-4CCA-AEBD-8B6514190084}"/>
    <dgm:cxn modelId="{01CFCF52-ED4D-4576-88E2-9FB2A1D5FD83}" type="presOf" srcId="{4AD5EFF3-1981-4E81-9F15-E8127B5B07CA}" destId="{BBF4F96E-DD02-462C-B708-B0E8C8B95A74}" srcOrd="0" destOrd="0" presId="urn:microsoft.com/office/officeart/2005/8/layout/chevronAccent+Icon"/>
    <dgm:cxn modelId="{B18DB767-3C3F-46BB-9700-23F801ACBFBA}" srcId="{FE240AA9-5A83-4FBD-A580-42EE6F400951}" destId="{073B4B25-D5ED-47D2-87DE-BAB36C2FDE1C}" srcOrd="0" destOrd="0" parTransId="{59E7536D-B141-48B9-847F-22E71B4A9906}" sibTransId="{D031DF99-F8F7-4935-9DBD-151B16A3BC2B}"/>
    <dgm:cxn modelId="{1650ED6D-1ACA-4AFF-971D-C361E77D767F}" srcId="{FE240AA9-5A83-4FBD-A580-42EE6F400951}" destId="{D265A5F1-A95A-4096-8109-BCE606C8E374}" srcOrd="1" destOrd="0" parTransId="{FD22334B-183A-416A-B5C6-D2752307B0B1}" sibTransId="{361C8A65-095D-4270-B1A8-33013F0E3B0F}"/>
    <dgm:cxn modelId="{2A390693-3D94-408C-9C2B-8D4E0AD60101}" type="presOf" srcId="{073B4B25-D5ED-47D2-87DE-BAB36C2FDE1C}" destId="{BD6E83F8-AB5B-4BC0-A7D6-4626BCE91756}" srcOrd="0" destOrd="0" presId="urn:microsoft.com/office/officeart/2005/8/layout/chevronAccent+Icon"/>
    <dgm:cxn modelId="{7CDC4ABD-093C-4174-8167-247413185933}" type="presOf" srcId="{D265A5F1-A95A-4096-8109-BCE606C8E374}" destId="{7F7F8DA2-3058-41F9-BC2E-90C3D72851B1}" srcOrd="0" destOrd="0" presId="urn:microsoft.com/office/officeart/2005/8/layout/chevronAccent+Icon"/>
    <dgm:cxn modelId="{D081C5AE-998F-4A60-8210-12B355D3E443}" type="presParOf" srcId="{E3B169AB-FB13-46DB-94AE-D32FDD9D8F8F}" destId="{8474AADD-5CFD-41C6-9DE2-B0D041ACA31A}" srcOrd="0" destOrd="0" presId="urn:microsoft.com/office/officeart/2005/8/layout/chevronAccent+Icon"/>
    <dgm:cxn modelId="{D0383331-545C-4DDB-AFAD-054BB6CBE342}" type="presParOf" srcId="{8474AADD-5CFD-41C6-9DE2-B0D041ACA31A}" destId="{0779A6E9-FACB-4BB7-B342-2C6548B09EDD}" srcOrd="0" destOrd="0" presId="urn:microsoft.com/office/officeart/2005/8/layout/chevronAccent+Icon"/>
    <dgm:cxn modelId="{C263DCCF-4A6E-42BD-8029-0CBBC43815D3}" type="presParOf" srcId="{8474AADD-5CFD-41C6-9DE2-B0D041ACA31A}" destId="{BD6E83F8-AB5B-4BC0-A7D6-4626BCE91756}" srcOrd="1" destOrd="0" presId="urn:microsoft.com/office/officeart/2005/8/layout/chevronAccent+Icon"/>
    <dgm:cxn modelId="{FA0667ED-3FE8-4142-B0E7-8866DFBBCCB7}" type="presParOf" srcId="{E3B169AB-FB13-46DB-94AE-D32FDD9D8F8F}" destId="{02B1633D-87FF-4246-A219-838416EE8C33}" srcOrd="1" destOrd="0" presId="urn:microsoft.com/office/officeart/2005/8/layout/chevronAccent+Icon"/>
    <dgm:cxn modelId="{52EAD3E1-3EA3-4AD1-AD91-3AF5749B42F1}" type="presParOf" srcId="{E3B169AB-FB13-46DB-94AE-D32FDD9D8F8F}" destId="{81207DF0-2782-48BC-BB21-14A8FB2C2228}" srcOrd="2" destOrd="0" presId="urn:microsoft.com/office/officeart/2005/8/layout/chevronAccent+Icon"/>
    <dgm:cxn modelId="{5A6A38BB-359B-42DA-B74C-DBD2D92EA565}" type="presParOf" srcId="{81207DF0-2782-48BC-BB21-14A8FB2C2228}" destId="{63183CB3-0BEB-4D98-8E2E-987C9DBA2628}" srcOrd="0" destOrd="0" presId="urn:microsoft.com/office/officeart/2005/8/layout/chevronAccent+Icon"/>
    <dgm:cxn modelId="{67EE25BB-A70C-4684-8ED6-A13B6333A115}" type="presParOf" srcId="{81207DF0-2782-48BC-BB21-14A8FB2C2228}" destId="{7F7F8DA2-3058-41F9-BC2E-90C3D72851B1}" srcOrd="1" destOrd="0" presId="urn:microsoft.com/office/officeart/2005/8/layout/chevronAccent+Icon"/>
    <dgm:cxn modelId="{08F95088-C2BA-4514-97AC-BBD6EC1D8E16}" type="presParOf" srcId="{E3B169AB-FB13-46DB-94AE-D32FDD9D8F8F}" destId="{8A55786D-218F-419D-A019-825EC16E08C0}" srcOrd="3" destOrd="0" presId="urn:microsoft.com/office/officeart/2005/8/layout/chevronAccent+Icon"/>
    <dgm:cxn modelId="{BE5AF0C5-56A5-4355-97F5-B4FC6123557E}" type="presParOf" srcId="{E3B169AB-FB13-46DB-94AE-D32FDD9D8F8F}" destId="{6D8F5DB1-4FAA-4500-A148-9ECC9464F73A}" srcOrd="4" destOrd="0" presId="urn:microsoft.com/office/officeart/2005/8/layout/chevronAccent+Icon"/>
    <dgm:cxn modelId="{E80309BD-ECF9-4EAD-A006-1296B04D5C81}" type="presParOf" srcId="{6D8F5DB1-4FAA-4500-A148-9ECC9464F73A}" destId="{88F87303-BE55-4030-9BA8-6AAFF1332FFF}" srcOrd="0" destOrd="0" presId="urn:microsoft.com/office/officeart/2005/8/layout/chevronAccent+Icon"/>
    <dgm:cxn modelId="{FEBA47AF-029A-4F62-9C12-BD56D098CD88}" type="presParOf" srcId="{6D8F5DB1-4FAA-4500-A148-9ECC9464F73A}" destId="{BBF4F96E-DD02-462C-B708-B0E8C8B95A74}"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27312-7DB6-4997-83FE-9530541BB1A3}">
      <dsp:nvSpPr>
        <dsp:cNvPr id="0" name=""/>
        <dsp:cNvSpPr/>
      </dsp:nvSpPr>
      <dsp:spPr>
        <a:xfrm>
          <a:off x="299274" y="0"/>
          <a:ext cx="6507249" cy="2565399"/>
        </a:xfrm>
        <a:prstGeom prst="swooshArrow">
          <a:avLst>
            <a:gd name="adj1" fmla="val 25000"/>
            <a:gd name="adj2" fmla="val 25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BCEA4E59-E889-4FBB-9EC5-C38CEA5E0D86}">
      <dsp:nvSpPr>
        <dsp:cNvPr id="0" name=""/>
        <dsp:cNvSpPr/>
      </dsp:nvSpPr>
      <dsp:spPr>
        <a:xfrm>
          <a:off x="1433914" y="1631193"/>
          <a:ext cx="94406" cy="9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58298-EAFE-46F2-BD73-3807217D3909}">
      <dsp:nvSpPr>
        <dsp:cNvPr id="0" name=""/>
        <dsp:cNvSpPr/>
      </dsp:nvSpPr>
      <dsp:spPr>
        <a:xfrm>
          <a:off x="1590883" y="1830297"/>
          <a:ext cx="701893" cy="610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024" tIns="0" rIns="0" bIns="0" numCol="1" spcCol="1270" anchor="t" anchorCtr="0">
          <a:noAutofit/>
        </a:bodyPr>
        <a:lstStyle/>
        <a:p>
          <a:pPr marL="0" lvl="0" indent="0" algn="l" defTabSz="355600">
            <a:lnSpc>
              <a:spcPct val="90000"/>
            </a:lnSpc>
            <a:spcBef>
              <a:spcPct val="0"/>
            </a:spcBef>
            <a:spcAft>
              <a:spcPct val="35000"/>
            </a:spcAft>
            <a:buNone/>
            <a:defRPr b="0" i="0"/>
          </a:pPr>
          <a:r>
            <a:rPr lang="2070" sz="800" kern="1200"/>
            <a:t>Básico</a:t>
          </a:r>
        </a:p>
      </dsp:txBody>
      <dsp:txXfrm>
        <a:off x="1590883" y="1830297"/>
        <a:ext cx="701893" cy="610565"/>
      </dsp:txXfrm>
    </dsp:sp>
    <dsp:sp modelId="{7B95D159-9328-4141-B184-8FD268B27857}">
      <dsp:nvSpPr>
        <dsp:cNvPr id="0" name=""/>
        <dsp:cNvSpPr/>
      </dsp:nvSpPr>
      <dsp:spPr>
        <a:xfrm>
          <a:off x="2469502" y="1218771"/>
          <a:ext cx="164185" cy="1641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C1AF2-D447-42A9-BFEB-312BCBF1A460}">
      <dsp:nvSpPr>
        <dsp:cNvPr id="0" name=""/>
        <dsp:cNvSpPr/>
      </dsp:nvSpPr>
      <dsp:spPr>
        <a:xfrm>
          <a:off x="2598778" y="1501264"/>
          <a:ext cx="861974" cy="34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99" tIns="0" rIns="0" bIns="0" numCol="1" spcCol="1270" anchor="t" anchorCtr="0">
          <a:noAutofit/>
        </a:bodyPr>
        <a:lstStyle/>
        <a:p>
          <a:pPr marL="0" lvl="0" indent="0" algn="l" defTabSz="355600">
            <a:lnSpc>
              <a:spcPct val="90000"/>
            </a:lnSpc>
            <a:spcBef>
              <a:spcPct val="0"/>
            </a:spcBef>
            <a:spcAft>
              <a:spcPct val="35000"/>
            </a:spcAft>
            <a:buNone/>
            <a:defRPr b="0" i="0"/>
          </a:pPr>
          <a:r>
            <a:rPr lang="2070" sz="800" kern="1200"/>
            <a:t>Em desenvolvimento</a:t>
          </a:r>
        </a:p>
      </dsp:txBody>
      <dsp:txXfrm>
        <a:off x="2598778" y="1501264"/>
        <a:ext cx="861974" cy="341739"/>
      </dsp:txXfrm>
    </dsp:sp>
    <dsp:sp modelId="{48B900A8-3BE1-4061-81EB-1419875B3BF1}">
      <dsp:nvSpPr>
        <dsp:cNvPr id="0" name=""/>
        <dsp:cNvSpPr/>
      </dsp:nvSpPr>
      <dsp:spPr>
        <a:xfrm>
          <a:off x="3843376" y="830256"/>
          <a:ext cx="217545" cy="2175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FA344-EF90-430C-829B-DE88B5EC413C}">
      <dsp:nvSpPr>
        <dsp:cNvPr id="0" name=""/>
        <dsp:cNvSpPr/>
      </dsp:nvSpPr>
      <dsp:spPr>
        <a:xfrm>
          <a:off x="3901516" y="1187632"/>
          <a:ext cx="806695" cy="35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73" tIns="0" rIns="0" bIns="0" numCol="1" spcCol="1270" anchor="t" anchorCtr="0">
          <a:noAutofit/>
        </a:bodyPr>
        <a:lstStyle/>
        <a:p>
          <a:pPr marL="0" lvl="0" indent="0" algn="l" defTabSz="355600">
            <a:lnSpc>
              <a:spcPct val="90000"/>
            </a:lnSpc>
            <a:spcBef>
              <a:spcPct val="0"/>
            </a:spcBef>
            <a:spcAft>
              <a:spcPct val="35000"/>
            </a:spcAft>
            <a:buNone/>
            <a:defRPr b="0" i="0"/>
          </a:pPr>
          <a:r>
            <a:rPr lang="2070" sz="800" kern="1200"/>
            <a:t>Avançado</a:t>
          </a:r>
        </a:p>
      </dsp:txBody>
      <dsp:txXfrm>
        <a:off x="3901516" y="1187632"/>
        <a:ext cx="806695" cy="356798"/>
      </dsp:txXfrm>
    </dsp:sp>
    <dsp:sp modelId="{D7427134-5684-4089-988B-A772CBC4E4EA}">
      <dsp:nvSpPr>
        <dsp:cNvPr id="0" name=""/>
        <dsp:cNvSpPr/>
      </dsp:nvSpPr>
      <dsp:spPr>
        <a:xfrm>
          <a:off x="5301166" y="559400"/>
          <a:ext cx="291429" cy="2914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8EB726-0C86-4AC6-A58A-E7E58919E359}">
      <dsp:nvSpPr>
        <dsp:cNvPr id="0" name=""/>
        <dsp:cNvSpPr/>
      </dsp:nvSpPr>
      <dsp:spPr>
        <a:xfrm>
          <a:off x="5051461" y="1092966"/>
          <a:ext cx="1229675" cy="230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422" tIns="0" rIns="0" bIns="0" numCol="1" spcCol="1270" anchor="t" anchorCtr="0">
          <a:noAutofit/>
        </a:bodyPr>
        <a:lstStyle/>
        <a:p>
          <a:pPr marL="0" lvl="0" indent="0" algn="l" defTabSz="355600">
            <a:lnSpc>
              <a:spcPct val="90000"/>
            </a:lnSpc>
            <a:spcBef>
              <a:spcPct val="0"/>
            </a:spcBef>
            <a:spcAft>
              <a:spcPct val="35000"/>
            </a:spcAft>
            <a:buNone/>
            <a:defRPr b="0" i="0"/>
          </a:pPr>
          <a:r>
            <a:rPr lang="2070" sz="800" kern="1200"/>
            <a:t>De vanguarda</a:t>
          </a:r>
        </a:p>
      </dsp:txBody>
      <dsp:txXfrm>
        <a:off x="5051461" y="1092966"/>
        <a:ext cx="1229675" cy="230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9A6E9-FACB-4BB7-B342-2C6548B09EDD}">
      <dsp:nvSpPr>
        <dsp:cNvPr id="0" name=""/>
        <dsp:cNvSpPr/>
      </dsp:nvSpPr>
      <dsp:spPr>
        <a:xfrm>
          <a:off x="965" y="661157"/>
          <a:ext cx="2426810" cy="93674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E83F8-AB5B-4BC0-A7D6-4626BCE91756}">
      <dsp:nvSpPr>
        <dsp:cNvPr id="0" name=""/>
        <dsp:cNvSpPr/>
      </dsp:nvSpPr>
      <dsp:spPr>
        <a:xfrm>
          <a:off x="648115" y="895344"/>
          <a:ext cx="2049306" cy="9367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b="0" i="0"/>
          </a:pPr>
          <a:r>
            <a:rPr lang="2070" sz="2000" kern="1200">
              <a:solidFill>
                <a:schemeClr val="tx1"/>
              </a:solidFill>
            </a:rPr>
            <a:t>1. AVALIAR</a:t>
          </a:r>
        </a:p>
      </dsp:txBody>
      <dsp:txXfrm>
        <a:off x="675551" y="922780"/>
        <a:ext cx="1994434" cy="881876"/>
      </dsp:txXfrm>
    </dsp:sp>
    <dsp:sp modelId="{63183CB3-0BEB-4D98-8E2E-987C9DBA2628}">
      <dsp:nvSpPr>
        <dsp:cNvPr id="0" name=""/>
        <dsp:cNvSpPr/>
      </dsp:nvSpPr>
      <dsp:spPr>
        <a:xfrm>
          <a:off x="2772922" y="661157"/>
          <a:ext cx="2426810" cy="93674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F8DA2-3058-41F9-BC2E-90C3D72851B1}">
      <dsp:nvSpPr>
        <dsp:cNvPr id="0" name=""/>
        <dsp:cNvSpPr/>
      </dsp:nvSpPr>
      <dsp:spPr>
        <a:xfrm>
          <a:off x="3420071" y="895344"/>
          <a:ext cx="2049306" cy="9367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b="0" i="0"/>
          </a:pPr>
          <a:r>
            <a:rPr lang="2070" sz="2000" kern="1200">
              <a:solidFill>
                <a:schemeClr val="tx1"/>
              </a:solidFill>
            </a:rPr>
            <a:t>2. DEFINIR PRIORIDADES</a:t>
          </a:r>
        </a:p>
      </dsp:txBody>
      <dsp:txXfrm>
        <a:off x="3447507" y="922780"/>
        <a:ext cx="1994434" cy="881876"/>
      </dsp:txXfrm>
    </dsp:sp>
    <dsp:sp modelId="{88F87303-BE55-4030-9BA8-6AAFF1332FFF}">
      <dsp:nvSpPr>
        <dsp:cNvPr id="0" name=""/>
        <dsp:cNvSpPr/>
      </dsp:nvSpPr>
      <dsp:spPr>
        <a:xfrm>
          <a:off x="5544878" y="661157"/>
          <a:ext cx="2426810" cy="93674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F4F96E-DD02-462C-B708-B0E8C8B95A74}">
      <dsp:nvSpPr>
        <dsp:cNvPr id="0" name=""/>
        <dsp:cNvSpPr/>
      </dsp:nvSpPr>
      <dsp:spPr>
        <a:xfrm>
          <a:off x="6192027" y="895344"/>
          <a:ext cx="2049306" cy="9367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b="0" i="0"/>
          </a:pPr>
          <a:r>
            <a:rPr lang="2070" sz="2000" kern="1200">
              <a:solidFill>
                <a:schemeClr val="tx1"/>
              </a:solidFill>
            </a:rPr>
            <a:t>3. PLANEAR</a:t>
          </a:r>
        </a:p>
      </dsp:txBody>
      <dsp:txXfrm>
        <a:off x="6219463" y="922780"/>
        <a:ext cx="1994434" cy="88187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72" cy="4657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436" y="0"/>
            <a:ext cx="3038372" cy="465774"/>
          </a:xfrm>
          <a:prstGeom prst="rect">
            <a:avLst/>
          </a:prstGeom>
        </p:spPr>
        <p:txBody>
          <a:bodyPr vert="horz" lIns="91440" tIns="45720" rIns="91440" bIns="45720" rtlCol="0"/>
          <a:lstStyle>
            <a:lvl1pPr algn="r">
              <a:defRPr sz="1200"/>
            </a:lvl1pPr>
          </a:lstStyle>
          <a:p>
            <a:fld id="{04D2080B-0C1C-4289-A069-58838627D37C}" type="datetimeFigureOut">
              <a:rPr lang="en-US" smtClean="0"/>
              <a:t>3/29/21</a:t>
            </a:fld>
            <a:endParaRPr lang="en-US"/>
          </a:p>
        </p:txBody>
      </p:sp>
      <p:sp>
        <p:nvSpPr>
          <p:cNvPr id="4" name="Footer Placeholder 3"/>
          <p:cNvSpPr>
            <a:spLocks noGrp="1"/>
          </p:cNvSpPr>
          <p:nvPr>
            <p:ph type="ftr" sz="quarter" idx="2"/>
          </p:nvPr>
        </p:nvSpPr>
        <p:spPr>
          <a:xfrm>
            <a:off x="1" y="8830628"/>
            <a:ext cx="3038372" cy="4657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436" y="8830628"/>
            <a:ext cx="3038372" cy="465773"/>
          </a:xfrm>
          <a:prstGeom prst="rect">
            <a:avLst/>
          </a:prstGeom>
        </p:spPr>
        <p:txBody>
          <a:bodyPr vert="horz" lIns="91440" tIns="45720" rIns="91440" bIns="45720" rtlCol="0" anchor="b"/>
          <a:lstStyle>
            <a:lvl1pPr algn="r">
              <a:defRPr sz="1200"/>
            </a:lvl1pPr>
          </a:lstStyle>
          <a:p>
            <a:fld id="{0D20D7EE-2997-43B9-84E1-67A87B4C2FC2}" type="slidenum">
              <a:rPr lang="en-US" smtClean="0"/>
              <a:t>‹#›</a:t>
            </a:fld>
            <a:endParaRPr lang="en-US"/>
          </a:p>
        </p:txBody>
      </p:sp>
    </p:spTree>
    <p:extLst>
      <p:ext uri="{BB962C8B-B14F-4D97-AF65-F5344CB8AC3E}">
        <p14:creationId xmlns:p14="http://schemas.microsoft.com/office/powerpoint/2010/main" val="3519423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2951" tIns="46476" rIns="92951" bIns="46476"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2951" tIns="46476" rIns="92951" bIns="46476" rtlCol="0"/>
          <a:lstStyle>
            <a:lvl1pPr algn="r">
              <a:defRPr sz="1200"/>
            </a:lvl1pPr>
          </a:lstStyle>
          <a:p>
            <a:fld id="{4CA40218-F84A-416D-96FC-136CAE658836}" type="datetimeFigureOut">
              <a:rPr lang="en-US" smtClean="0"/>
              <a:t>3/29/21</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sp>
      <p:sp>
        <p:nvSpPr>
          <p:cNvPr id="5" name="Notes Placeholder 4"/>
          <p:cNvSpPr>
            <a:spLocks noGrp="1"/>
          </p:cNvSpPr>
          <p:nvPr>
            <p:ph type="body" sz="quarter" idx="3"/>
          </p:nvPr>
        </p:nvSpPr>
        <p:spPr>
          <a:xfrm>
            <a:off x="701040" y="4473894"/>
            <a:ext cx="5608320" cy="3660458"/>
          </a:xfrm>
          <a:prstGeom prst="rect">
            <a:avLst/>
          </a:prstGeom>
        </p:spPr>
        <p:txBody>
          <a:bodyPr vert="horz" lIns="92951" tIns="46476" rIns="92951" bIns="464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2951" tIns="46476" rIns="92951" bIns="464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2951" tIns="46476" rIns="92951" bIns="46476" rtlCol="0" anchor="b"/>
          <a:lstStyle>
            <a:lvl1pPr algn="r">
              <a:defRPr sz="1200"/>
            </a:lvl1pPr>
          </a:lstStyle>
          <a:p>
            <a:fld id="{47486F4C-9837-41D3-93E3-4784B0746872}" type="slidenum">
              <a:rPr lang="en-US" smtClean="0"/>
              <a:t>‹#›</a:t>
            </a:fld>
            <a:endParaRPr lang="en-US"/>
          </a:p>
        </p:txBody>
      </p:sp>
    </p:spTree>
    <p:extLst>
      <p:ext uri="{BB962C8B-B14F-4D97-AF65-F5344CB8AC3E}">
        <p14:creationId xmlns:p14="http://schemas.microsoft.com/office/powerpoint/2010/main" val="20278479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4800" y="5060303"/>
            <a:ext cx="6419850" cy="3660458"/>
          </a:xfrm>
        </p:spPr>
        <p:txBody>
          <a:bodyPr/>
          <a:lstStyle/>
          <a:p>
            <a:r>
              <a:rPr lang="en-US" sz="1200" b="1">
                <a:cs typeface="Arial" panose="020B0604020202020204" pitchFamily="34" charset="0"/>
              </a:rPr>
              <a:t>Staged Development Tool (SDT) for National</a:t>
            </a:r>
            <a:r>
              <a:rPr lang="en-US" sz="1200" b="1" baseline="0">
                <a:cs typeface="Arial" panose="020B0604020202020204" pitchFamily="34" charset="0"/>
              </a:rPr>
              <a:t> </a:t>
            </a:r>
            <a:r>
              <a:rPr lang="en-US" sz="1200" b="1">
                <a:cs typeface="Arial" panose="020B0604020202020204" pitchFamily="34" charset="0"/>
              </a:rPr>
              <a:t>Public Health Institutes (NPHIs)</a:t>
            </a:r>
            <a:endParaRPr lang="en-US" sz="1200" b="1">
              <a:solidFill>
                <a:srgbClr val="FF0000"/>
              </a:solidFill>
              <a:cs typeface="Arial" panose="020B0604020202020204" pitchFamily="34" charset="0"/>
            </a:endParaRPr>
          </a:p>
          <a:p>
            <a:pPr>
              <a:spcAft>
                <a:spcPts val="600"/>
              </a:spcAft>
            </a:pPr>
            <a:r>
              <a:rPr lang="en-US" sz="1200">
                <a:cs typeface="Arial" panose="020B0604020202020204" pitchFamily="34" charset="0"/>
              </a:rPr>
              <a:t>The</a:t>
            </a:r>
            <a:r>
              <a:rPr lang="en-US" sz="1200" baseline="0">
                <a:cs typeface="Arial" panose="020B0604020202020204" pitchFamily="34" charset="0"/>
              </a:rPr>
              <a:t> notes accompanying the slides</a:t>
            </a:r>
            <a:r>
              <a:rPr lang="en-US" sz="1200">
                <a:cs typeface="Arial" panose="020B0604020202020204" pitchFamily="34" charset="0"/>
              </a:rPr>
              <a:t> provide additional details</a:t>
            </a:r>
            <a:r>
              <a:rPr lang="en-US" sz="1200" baseline="0">
                <a:cs typeface="Arial" panose="020B0604020202020204" pitchFamily="34" charset="0"/>
              </a:rPr>
              <a:t> about the SDT and its use</a:t>
            </a:r>
            <a:r>
              <a:rPr lang="en-US" sz="1200">
                <a:cs typeface="Arial" panose="020B0604020202020204" pitchFamily="34" charset="0"/>
              </a:rPr>
              <a:t>. </a:t>
            </a:r>
          </a:p>
          <a:p>
            <a:endParaRPr lang="en-US" sz="1200">
              <a:cs typeface="Arial" panose="020B0604020202020204" pitchFamily="34" charset="0"/>
            </a:endParaRPr>
          </a:p>
          <a:p>
            <a:pPr marL="0" marR="0" lvl="0" indent="0" algn="l" defTabSz="914400" rtl="0" eaLnBrk="1" fontAlgn="auto" latinLnBrk="0" hangingPunct="1">
              <a:lnSpc>
                <a:spcPct val="100000"/>
              </a:lnSpc>
              <a:spcBef>
                <a:spcPts val="600"/>
              </a:spcBef>
              <a:spcAft>
                <a:spcPct val="0"/>
              </a:spcAft>
              <a:buClrTx/>
              <a:buSzTx/>
              <a:buFontTx/>
              <a:buNone/>
              <a:defRPr/>
            </a:pPr>
            <a:r>
              <a:rPr lang="en-US" sz="1200">
                <a:cs typeface="Arial" panose="020B0604020202020204" pitchFamily="34" charset="0"/>
              </a:rPr>
              <a:t>The SDT was developed by the U.S. Centers for Disease Control and Prevention (CDC) and the International Association of National Public Health Institutes (</a:t>
            </a:r>
            <a:r>
              <a:rPr lang="en-US" sz="1200" b="0">
                <a:cs typeface="Arial" panose="020B0604020202020204" pitchFamily="34" charset="0"/>
              </a:rPr>
              <a:t>IANPHI) with the assistance of a consultative group of</a:t>
            </a:r>
            <a:r>
              <a:rPr lang="en-US" sz="1200" b="0" baseline="0">
                <a:cs typeface="Arial" panose="020B0604020202020204" pitchFamily="34" charset="0"/>
              </a:rPr>
              <a:t> </a:t>
            </a:r>
            <a:r>
              <a:rPr lang="en-US" sz="1200" b="0" cap="none" baseline="0">
                <a:cs typeface="Arial" panose="020B0604020202020204" pitchFamily="34" charset="0"/>
              </a:rPr>
              <a:t>NPHI leaders from around the world. </a:t>
            </a:r>
            <a:r>
              <a:rPr lang="en-US" sz="1200" b="0">
                <a:cs typeface="Arial" panose="020B0604020202020204" pitchFamily="34" charset="0"/>
              </a:rPr>
              <a:t>It is designed to help NPHIs assess their capacities and identify gaps, prioritize gaps, and plan for how to move to a higher level of functioning. It is based in part on the CYPRESS methodology developed by Deloitte Consulting, USA. Over the years, several changes were made to the SDT, for example, addition of new Discussion Guides and adaptation for virtual use. This slide-set was revised in February 2021.</a:t>
            </a:r>
          </a:p>
          <a:p>
            <a:pPr>
              <a:spcBef>
                <a:spcPts val="600"/>
              </a:spcBef>
              <a:spcAft>
                <a:spcPct val="0"/>
              </a:spcAft>
              <a:buClr>
                <a:srgbClr val="4F81BD"/>
              </a:buClr>
              <a:buFont typeface="Arial" panose="020B0604020202020204" pitchFamily="34" charset="0"/>
              <a:buNone/>
              <a:defRPr/>
            </a:pPr>
            <a:endParaRPr lang="en-US" sz="1200" b="0">
              <a:solidFill>
                <a:sysClr val="windowText" lastClr="000000"/>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a:t>
            </a:fld>
            <a:endParaRPr lang="en-US"/>
          </a:p>
        </p:txBody>
      </p:sp>
    </p:spTree>
    <p:extLst>
      <p:ext uri="{BB962C8B-B14F-4D97-AF65-F5344CB8AC3E}">
        <p14:creationId xmlns:p14="http://schemas.microsoft.com/office/powerpoint/2010/main" val="411367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pPr>
              <a:defRPr/>
            </a:pPr>
            <a:r>
              <a:rPr lang="en-US" sz="1200">
                <a:cs typeface="Arial" panose="020B0604020202020204" pitchFamily="34" charset="0"/>
              </a:rPr>
              <a:t>The Assessment Form is used to capture the key points from discussion. It</a:t>
            </a:r>
            <a:r>
              <a:rPr lang="en-US" sz="1200" baseline="0">
                <a:cs typeface="Arial" panose="020B0604020202020204" pitchFamily="34" charset="0"/>
              </a:rPr>
              <a:t> has places for the current and desired stages for the NPHI as a whole at the top, and places to capture more detailed information about the various Domains in the table.</a:t>
            </a:r>
          </a:p>
          <a:p>
            <a:pPr>
              <a:defRPr/>
            </a:pPr>
            <a:endParaRPr lang="en-US" sz="1200" b="0">
              <a:cs typeface="Arial" panose="020B0604020202020204" pitchFamily="34" charset="0"/>
            </a:endParaRPr>
          </a:p>
          <a:p>
            <a:pPr>
              <a:defRPr/>
            </a:pPr>
            <a:r>
              <a:rPr lang="en-US" sz="1200" b="1">
                <a:cs typeface="Arial" panose="020B0604020202020204" pitchFamily="34" charset="0"/>
              </a:rPr>
              <a:t>Note to recorders: </a:t>
            </a:r>
            <a:r>
              <a:rPr lang="en-US" sz="1200" b="0">
                <a:cs typeface="Arial" panose="020B0604020202020204" pitchFamily="34" charset="0"/>
              </a:rPr>
              <a:t>Remember to customize the form so that it works for your preferred approaches. This includes changing column widths; setting margins for best display on a screen; and, if you intend to use bullets, setting up indents and other features.</a:t>
            </a:r>
          </a:p>
          <a:p>
            <a:pPr>
              <a:defRPr/>
            </a:pPr>
            <a:endParaRPr lang="en-US" sz="1200" b="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10</a:t>
            </a:fld>
            <a:endParaRPr lang="en-US"/>
          </a:p>
        </p:txBody>
      </p:sp>
    </p:spTree>
    <p:extLst>
      <p:ext uri="{BB962C8B-B14F-4D97-AF65-F5344CB8AC3E}">
        <p14:creationId xmlns:p14="http://schemas.microsoft.com/office/powerpoint/2010/main" val="224169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pPr>
              <a:defRPr/>
            </a:pPr>
            <a:r>
              <a:rPr lang="en-US" sz="1200">
                <a:cs typeface="Arial" panose="020B0604020202020204" pitchFamily="34" charset="0"/>
              </a:rPr>
              <a:t>This is an example of a completed Assessment Form. This NPHI is currently in the "Developing" Stage, and it aims to be "Advanced" in a year. Participants have agreed on scores for each of the Domains and identified some of the gaps and issues that need to be addressed to move from their current scores in each Domain to their desired scores.</a:t>
            </a:r>
            <a:endParaRPr lang="en-US" sz="1200" b="0">
              <a:cs typeface="Arial" panose="020B0604020202020204" pitchFamily="34" charset="0"/>
            </a:endParaRPr>
          </a:p>
          <a:p>
            <a:pPr>
              <a:defRPr/>
            </a:pPr>
            <a:endParaRPr lang="en-US" sz="1200" b="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11</a:t>
            </a:fld>
            <a:endParaRPr lang="en-US"/>
          </a:p>
        </p:txBody>
      </p:sp>
    </p:spTree>
    <p:extLst>
      <p:ext uri="{BB962C8B-B14F-4D97-AF65-F5344CB8AC3E}">
        <p14:creationId xmlns:p14="http://schemas.microsoft.com/office/powerpoint/2010/main" val="1708855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a:solidFill>
                  <a:schemeClr val="tx1"/>
                </a:solidFill>
                <a:effectLst/>
                <a:cs typeface="Arial" panose="020B0604020202020204" pitchFamily="34" charset="0"/>
              </a:rPr>
              <a:t>During a break, the facilitator and recorder organize the information collected on the Assessment Form into categories or "buckets" to make the remaining discussion easier. Similar topics discussed under different Domains are placed together. The "description" includes information discussed during the Assessment step that might be useful in identifying the next steps. If next steps have already been identified for some items, they can be placed in the Next Steps column.</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a:solidFill>
                <a:schemeClr val="tx1"/>
              </a:solidFill>
              <a:effectLst/>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12</a:t>
            </a:fld>
            <a:endParaRPr lang="en-US"/>
          </a:p>
        </p:txBody>
      </p:sp>
    </p:spTree>
    <p:extLst>
      <p:ext uri="{BB962C8B-B14F-4D97-AF65-F5344CB8AC3E}">
        <p14:creationId xmlns:p14="http://schemas.microsoft.com/office/powerpoint/2010/main" val="4184694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a:solidFill>
                  <a:schemeClr val="tx1"/>
                </a:solidFill>
                <a:effectLst/>
                <a:cs typeface="Arial" panose="020B0604020202020204" pitchFamily="34" charset="0"/>
              </a:rPr>
              <a:t>This slide shows a partially completed Next Steps Form, such as might be generated during the break by the facilitator and recorder. More information will be needed to develop a robust plan. The recorder has chosen to put an item into the Next Steps column for further discussion if this is a priority.</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i="0" kern="1200" baseline="0">
              <a:solidFill>
                <a:srgbClr val="FF0000"/>
              </a:solidFill>
              <a:effectLst/>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i="0" kern="1200" baseline="0">
              <a:solidFill>
                <a:srgbClr val="FF0000"/>
              </a:solidFill>
              <a:effectLst/>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13</a:t>
            </a:fld>
            <a:endParaRPr lang="en-US"/>
          </a:p>
        </p:txBody>
      </p:sp>
    </p:spTree>
    <p:extLst>
      <p:ext uri="{BB962C8B-B14F-4D97-AF65-F5344CB8AC3E}">
        <p14:creationId xmlns:p14="http://schemas.microsoft.com/office/powerpoint/2010/main" val="4173722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kern="1200" baseline="0">
                <a:effectLst/>
                <a:cs typeface="Arial" panose="020B0604020202020204" pitchFamily="34" charset="0"/>
              </a:rPr>
              <a:t>After the break, the group reviews the Next Steps Form. After a quick overview by the facilitator, the group discusses each item in the Gaps and Issues column to ensure common understanding and add information that may be critical in the Prioritization step. Next steps that arise at any time during the discussions can be captured in the Next Steps column. </a:t>
            </a:r>
          </a:p>
        </p:txBody>
      </p:sp>
      <p:sp>
        <p:nvSpPr>
          <p:cNvPr id="4" name="Slide Number Placeholder 3"/>
          <p:cNvSpPr>
            <a:spLocks noGrp="1"/>
          </p:cNvSpPr>
          <p:nvPr>
            <p:ph type="sldNum" sz="quarter" idx="10"/>
          </p:nvPr>
        </p:nvSpPr>
        <p:spPr/>
        <p:txBody>
          <a:bodyPr/>
          <a:lstStyle/>
          <a:p>
            <a:fld id="{47486F4C-9837-41D3-93E3-4784B0746872}" type="slidenum">
              <a:rPr lang="en-US" smtClean="0"/>
              <a:t>14</a:t>
            </a:fld>
            <a:endParaRPr lang="en-US"/>
          </a:p>
        </p:txBody>
      </p:sp>
    </p:spTree>
    <p:extLst>
      <p:ext uri="{BB962C8B-B14F-4D97-AF65-F5344CB8AC3E}">
        <p14:creationId xmlns:p14="http://schemas.microsoft.com/office/powerpoint/2010/main" val="3639290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kern="1200" baseline="0">
                <a:effectLst/>
                <a:cs typeface="Arial" panose="020B0604020202020204" pitchFamily="34" charset="0"/>
              </a:rPr>
              <a:t>If new gaps and issues are identified, these can be added. It is also possible that some gaps and issues will be found to be too broad. For example, a gap may be split into two, one of which is a priority and one of which is not. </a:t>
            </a:r>
          </a:p>
        </p:txBody>
      </p:sp>
      <p:sp>
        <p:nvSpPr>
          <p:cNvPr id="4" name="Slide Number Placeholder 3"/>
          <p:cNvSpPr>
            <a:spLocks noGrp="1"/>
          </p:cNvSpPr>
          <p:nvPr>
            <p:ph type="sldNum" sz="quarter" idx="10"/>
          </p:nvPr>
        </p:nvSpPr>
        <p:spPr/>
        <p:txBody>
          <a:bodyPr/>
          <a:lstStyle/>
          <a:p>
            <a:fld id="{47486F4C-9837-41D3-93E3-4784B0746872}" type="slidenum">
              <a:rPr lang="en-US" smtClean="0"/>
              <a:t>15</a:t>
            </a:fld>
            <a:endParaRPr lang="en-US"/>
          </a:p>
        </p:txBody>
      </p:sp>
    </p:spTree>
    <p:extLst>
      <p:ext uri="{BB962C8B-B14F-4D97-AF65-F5344CB8AC3E}">
        <p14:creationId xmlns:p14="http://schemas.microsoft.com/office/powerpoint/2010/main" val="1021226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4473894"/>
            <a:ext cx="6422065" cy="3660458"/>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a:solidFill>
                  <a:schemeClr val="tx1"/>
                </a:solidFill>
                <a:effectLst/>
                <a:latin typeface="+mn-lt"/>
                <a:ea typeface="+mn-ea"/>
                <a:cs typeface="+mn-cs"/>
              </a:rPr>
              <a:t>In this next part of the SDT process, participants develop plans for their highest priorities.</a:t>
            </a:r>
            <a:r>
              <a:rPr lang="en-US" sz="1200" b="0" kern="1200" baseline="0">
                <a:solidFill>
                  <a:schemeClr val="tx1"/>
                </a:solidFill>
                <a:effectLst/>
                <a:latin typeface="+mn-lt"/>
                <a:ea typeface="+mn-ea"/>
                <a:cs typeface="+mn-cs"/>
              </a:rPr>
              <a:t> </a:t>
            </a:r>
            <a:r>
              <a:rPr lang="en-US" sz="1200" b="0" kern="1200">
                <a:solidFill>
                  <a:schemeClr val="tx1"/>
                </a:solidFill>
                <a:effectLst/>
                <a:latin typeface="+mn-lt"/>
                <a:ea typeface="+mn-ea"/>
                <a:cs typeface="+mn-cs"/>
              </a:rPr>
              <a:t>It is critical to clearly define who is responsible for which actions, and the timeline for achieving them. </a:t>
            </a:r>
            <a:r>
              <a:rPr lang="en-US"/>
              <a:t>If</a:t>
            </a:r>
            <a:r>
              <a:rPr lang="en-US" baseline="0"/>
              <a:t> work-planning does not immediately follow prioritization, some NPHIs may choose to conduct work-planning during the subsequent weeks.</a:t>
            </a:r>
            <a:endParaRPr lang="en-US"/>
          </a:p>
          <a:p>
            <a:pPr marL="0" marR="0" indent="0" algn="l" defTabSz="914400" rtl="0" eaLnBrk="1" fontAlgn="auto" latinLnBrk="0" hangingPunct="1">
              <a:lnSpc>
                <a:spcPct val="100000"/>
              </a:lnSpc>
              <a:spcBef>
                <a:spcPct val="0"/>
              </a:spcBef>
              <a:spcAft>
                <a:spcPct val="0"/>
              </a:spcAft>
              <a:buClrTx/>
              <a:buSzTx/>
              <a:buFontTx/>
              <a:buNone/>
              <a:defRPr/>
            </a:pPr>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16</a:t>
            </a:fld>
            <a:endParaRPr lang="en-US"/>
          </a:p>
        </p:txBody>
      </p:sp>
    </p:spTree>
    <p:extLst>
      <p:ext uri="{BB962C8B-B14F-4D97-AF65-F5344CB8AC3E}">
        <p14:creationId xmlns:p14="http://schemas.microsoft.com/office/powerpoint/2010/main" val="799576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4" y="4473894"/>
            <a:ext cx="6400800" cy="3660458"/>
          </a:xfrm>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Often, participants have additional ideas beyond those in the DG topic about high-priority activities that could achieve results quickly. Capturing these and developing next steps may not help the NPHI achieve a higher stage in the area covered by the DG, but it can help the NPHI achieve a higher overall level of functioning and/or effectiveness</a:t>
            </a:r>
          </a:p>
        </p:txBody>
      </p:sp>
      <p:sp>
        <p:nvSpPr>
          <p:cNvPr id="4" name="Slide Number Placeholder 3"/>
          <p:cNvSpPr>
            <a:spLocks noGrp="1"/>
          </p:cNvSpPr>
          <p:nvPr>
            <p:ph type="sldNum" sz="quarter" idx="10"/>
          </p:nvPr>
        </p:nvSpPr>
        <p:spPr/>
        <p:txBody>
          <a:bodyPr/>
          <a:lstStyle/>
          <a:p>
            <a:fld id="{47486F4C-9837-41D3-93E3-4784B0746872}" type="slidenum">
              <a:rPr lang="en-US" smtClean="0"/>
              <a:t>17</a:t>
            </a:fld>
            <a:endParaRPr lang="en-US"/>
          </a:p>
        </p:txBody>
      </p:sp>
    </p:spTree>
    <p:extLst>
      <p:ext uri="{BB962C8B-B14F-4D97-AF65-F5344CB8AC3E}">
        <p14:creationId xmlns:p14="http://schemas.microsoft.com/office/powerpoint/2010/main" val="3249088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4" y="4473894"/>
            <a:ext cx="6400800" cy="3660458"/>
          </a:xfrm>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A potential pitfall in any planning is that participants develop detailed plans for what is easy to do, but not necessarily what is most impactful. Before declaring the plan complete, it is essential to review it to determine if it is likely to have the desired impact, and to revise it if necessary. </a:t>
            </a:r>
          </a:p>
        </p:txBody>
      </p:sp>
      <p:sp>
        <p:nvSpPr>
          <p:cNvPr id="4" name="Slide Number Placeholder 3"/>
          <p:cNvSpPr>
            <a:spLocks noGrp="1"/>
          </p:cNvSpPr>
          <p:nvPr>
            <p:ph type="sldNum" sz="quarter" idx="10"/>
          </p:nvPr>
        </p:nvSpPr>
        <p:spPr/>
        <p:txBody>
          <a:bodyPr/>
          <a:lstStyle/>
          <a:p>
            <a:fld id="{47486F4C-9837-41D3-93E3-4784B0746872}" type="slidenum">
              <a:rPr lang="en-US" smtClean="0"/>
              <a:t>18</a:t>
            </a:fld>
            <a:endParaRPr lang="en-US"/>
          </a:p>
        </p:txBody>
      </p:sp>
    </p:spTree>
    <p:extLst>
      <p:ext uri="{BB962C8B-B14F-4D97-AF65-F5344CB8AC3E}">
        <p14:creationId xmlns:p14="http://schemas.microsoft.com/office/powerpoint/2010/main" val="3609578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486F4C-9837-41D3-93E3-4784B0746872}" type="slidenum">
              <a:rPr lang="en-US" smtClean="0"/>
              <a:t>19</a:t>
            </a:fld>
            <a:endParaRPr lang="en-US"/>
          </a:p>
        </p:txBody>
      </p:sp>
    </p:spTree>
    <p:extLst>
      <p:ext uri="{BB962C8B-B14F-4D97-AF65-F5344CB8AC3E}">
        <p14:creationId xmlns:p14="http://schemas.microsoft.com/office/powerpoint/2010/main" val="284618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r>
              <a:rPr lang="en-US">
                <a:cs typeface="Arial" panose="020B0604020202020204" pitchFamily="34" charset="0"/>
              </a:rPr>
              <a:t>This slide-set contains a brief overview of the SDT. This slide-set does not contain sufficient information for an untrained individual to run an SDT workshop. A successful workshop requires facilitation by someone with in-depth understanding of the SDT. If you are interested in having an SDT workshop, please contact CDC or IANPHI (see last slide) for further information. </a:t>
            </a:r>
          </a:p>
          <a:p>
            <a:endParaRPr lang="en-US">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2</a:t>
            </a:fld>
            <a:endParaRPr lang="en-US"/>
          </a:p>
        </p:txBody>
      </p:sp>
    </p:spTree>
    <p:extLst>
      <p:ext uri="{BB962C8B-B14F-4D97-AF65-F5344CB8AC3E}">
        <p14:creationId xmlns:p14="http://schemas.microsoft.com/office/powerpoint/2010/main" val="160861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r>
              <a:rPr lang="en-US">
                <a:cs typeface="Arial" panose="020B0604020202020204" pitchFamily="34" charset="0"/>
              </a:rPr>
              <a:t>The maturity model is based on the idea that for a given topic, NPHIs exhibit different stages of “maturity” or development. By providing examples of what these different maturity stages “look like,” the SDT process provokes in-depth conversations, in which participants clarify their current stage in a given topical area, their desired stage, and major gaps that need to be addressed to move to the desired stage.</a:t>
            </a:r>
          </a:p>
          <a:p>
            <a:endParaRPr lang="en-US">
              <a:cs typeface="Arial" panose="020B0604020202020204" pitchFamily="34" charset="0"/>
            </a:endParaRPr>
          </a:p>
          <a:p>
            <a:endParaRPr lang="en-US">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3</a:t>
            </a:fld>
            <a:endParaRPr lang="en-US"/>
          </a:p>
        </p:txBody>
      </p:sp>
    </p:spTree>
    <p:extLst>
      <p:ext uri="{BB962C8B-B14F-4D97-AF65-F5344CB8AC3E}">
        <p14:creationId xmlns:p14="http://schemas.microsoft.com/office/powerpoint/2010/main" val="352239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marL="0" marR="0">
              <a:lnSpc>
                <a:spcPct val="107000"/>
              </a:lnSpc>
              <a:spcBef>
                <a:spcPct val="0"/>
              </a:spcBef>
              <a:spcAft>
                <a:spcPct val="0"/>
              </a:spcAft>
            </a:pPr>
            <a:r>
              <a:rPr lang="en-US" sz="1200" kern="1200">
                <a:effectLst/>
                <a:latin typeface="+mn-lt"/>
                <a:ea typeface="Calibri" panose="020F0502020204030204" pitchFamily="34" charset="0"/>
                <a:cs typeface="Calibri" panose="020F0502020204030204" pitchFamily="34" charset="0"/>
              </a:rPr>
              <a:t>Often, NPHI planning focuses on Core Public Health Functions. However, sometimes internal issues, such as leadership and management or issues related to the NPHI workforce, are major barriers to accomplishing public health functions</a:t>
            </a:r>
            <a:r>
              <a:rPr lang="en-US" sz="1200" kern="1200">
                <a:solidFill>
                  <a:srgbClr val="000000"/>
                </a:solidFill>
                <a:effectLst/>
                <a:latin typeface="+mn-lt"/>
                <a:ea typeface="Calibri" panose="020F0502020204030204" pitchFamily="34" charset="0"/>
                <a:cs typeface="Calibri" panose="020F0502020204030204" pitchFamily="34" charset="0"/>
              </a:rPr>
              <a:t>. Therefore, the SDT includes Discussion Guides (DGs) that relate to internal-facing issues, such as leadership and management, and external-facing issues, like surveillance. </a:t>
            </a:r>
          </a:p>
          <a:p>
            <a:pPr marL="0" marR="0">
              <a:lnSpc>
                <a:spcPct val="107000"/>
              </a:lnSpc>
              <a:spcBef>
                <a:spcPct val="0"/>
              </a:spcBef>
              <a:spcAft>
                <a:spcPct val="0"/>
              </a:spcAft>
            </a:pPr>
            <a:endParaRPr lang="en-US" sz="1200" kern="1200">
              <a:solidFill>
                <a:srgbClr val="000000"/>
              </a:solidFill>
              <a:effectLst/>
              <a:latin typeface="+mn-lt"/>
              <a:ea typeface="Calibri" panose="020F0502020204030204" pitchFamily="34" charset="0"/>
              <a:cs typeface="Calibri" panose="020F0502020204030204" pitchFamily="34" charset="0"/>
            </a:endParaRPr>
          </a:p>
          <a:p>
            <a:endParaRPr lang="en-US" sz="1200">
              <a:latin typeface="+mn-lt"/>
              <a:cs typeface="Arial" panose="020B0604020202020204" pitchFamily="34" charset="0"/>
            </a:endParaRPr>
          </a:p>
          <a:p>
            <a:endParaRPr lang="en-US">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4</a:t>
            </a:fld>
            <a:endParaRPr lang="en-US"/>
          </a:p>
        </p:txBody>
      </p:sp>
    </p:spTree>
    <p:extLst>
      <p:ext uri="{BB962C8B-B14F-4D97-AF65-F5344CB8AC3E}">
        <p14:creationId xmlns:p14="http://schemas.microsoft.com/office/powerpoint/2010/main" val="1086006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aseline="0">
                <a:cs typeface="Arial" panose="020B0604020202020204" pitchFamily="34" charset="0"/>
              </a:rPr>
              <a:t>This is a picture of the Surveillance Discussion Guide. </a:t>
            </a:r>
          </a:p>
          <a:p>
            <a:pPr marL="0" marR="0" lvl="0" indent="0" algn="l" defTabSz="914400" rtl="0" eaLnBrk="1" fontAlgn="auto" latinLnBrk="0" hangingPunct="1">
              <a:lnSpc>
                <a:spcPct val="100000"/>
              </a:lnSpc>
              <a:spcBef>
                <a:spcPct val="0"/>
              </a:spcBef>
              <a:spcAft>
                <a:spcPct val="0"/>
              </a:spcAft>
              <a:buClrTx/>
              <a:buSzTx/>
              <a:buFontTx/>
              <a:buNone/>
              <a:defRPr/>
            </a:pPr>
            <a:endParaRPr lang="en-US" kern="1200" baseline="0">
              <a:effectLst/>
              <a:latin typeface="+mn-lt"/>
              <a:ea typeface="Calibri" panose="020F0502020204030204" pitchFamily="34" charset="0"/>
              <a:cs typeface="Arial" panose="020B0604020202020204" pitchFamily="34" charset="0"/>
            </a:endParaRPr>
          </a:p>
          <a:p>
            <a:r>
              <a:rPr lang="en-US" kern="1200">
                <a:effectLst/>
                <a:latin typeface="+mn-lt"/>
                <a:ea typeface="Calibri" panose="020F0502020204030204" pitchFamily="34" charset="0"/>
                <a:cs typeface="Calibri" panose="020F0502020204030204" pitchFamily="34" charset="0"/>
              </a:rPr>
              <a:t>The DG content is divided into four columns, one for each of the developmental stages (Basic, Developing, Advanced, Leading Edge). </a:t>
            </a:r>
            <a:r>
              <a:rPr lang="en-US" baseline="0">
                <a:effectLst/>
                <a:latin typeface="+mn-lt"/>
                <a:cs typeface="Times New Roman" panose="02020603050405020304" pitchFamily="18" charset="0"/>
              </a:rPr>
              <a:t>Each DG also contains six rows, which we call "Domains." The six Domains reflect factors, like Strategic Direction and Resources, that contribute to NPHI's achieving their desired futures. </a:t>
            </a:r>
            <a:r>
              <a:rPr lang="en-US" baseline="0">
                <a:cs typeface="Arial" panose="020B0604020202020204" pitchFamily="34" charset="0"/>
              </a:rPr>
              <a:t>Typically, discussions start with participants discussing the overall stage of the NPHI on that DG, and then they get into detail about each of the Domains. </a:t>
            </a:r>
          </a:p>
          <a:p>
            <a:pPr marL="0" marR="0" lvl="0" indent="0" algn="l" defTabSz="914400" rtl="0" eaLnBrk="1" fontAlgn="auto" latinLnBrk="0" hangingPunct="1">
              <a:lnSpc>
                <a:spcPct val="100000"/>
              </a:lnSpc>
              <a:spcBef>
                <a:spcPct val="0"/>
              </a:spcBef>
              <a:spcAft>
                <a:spcPct val="0"/>
              </a:spcAft>
              <a:buClrTx/>
              <a:buSzTx/>
              <a:buFontTx/>
              <a:buNone/>
              <a:defRPr/>
            </a:pPr>
            <a:endParaRPr lang="en-US" baseline="0">
              <a:effectLst/>
              <a:latin typeface="+mn-lt"/>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baseline="0">
                <a:cs typeface="Arial" panose="020B0604020202020204" pitchFamily="34" charset="0"/>
              </a:rPr>
              <a:t>The numeric scores under each stage provide the option for facilitators to encourage more detailed discussion about the current and desired status in each of the Domains. The actual scores are less important than the discussion that is prompted as participants justify their responses. </a:t>
            </a:r>
          </a:p>
        </p:txBody>
      </p:sp>
      <p:sp>
        <p:nvSpPr>
          <p:cNvPr id="4" name="Slide Number Placeholder 3"/>
          <p:cNvSpPr>
            <a:spLocks noGrp="1"/>
          </p:cNvSpPr>
          <p:nvPr>
            <p:ph type="sldNum" sz="quarter" idx="10"/>
          </p:nvPr>
        </p:nvSpPr>
        <p:spPr/>
        <p:txBody>
          <a:bodyPr/>
          <a:lstStyle/>
          <a:p>
            <a:fld id="{47486F4C-9837-41D3-93E3-4784B0746872}" type="slidenum">
              <a:rPr lang="en-US" smtClean="0"/>
              <a:t>5</a:t>
            </a:fld>
            <a:endParaRPr lang="en-US"/>
          </a:p>
        </p:txBody>
      </p:sp>
    </p:spTree>
    <p:extLst>
      <p:ext uri="{BB962C8B-B14F-4D97-AF65-F5344CB8AC3E}">
        <p14:creationId xmlns:p14="http://schemas.microsoft.com/office/powerpoint/2010/main" val="409887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a:spcAft>
                <a:spcPts val="600"/>
              </a:spcAft>
            </a:pPr>
            <a:r>
              <a:rPr lang="en-US" baseline="0">
                <a:cs typeface="Arial" panose="020B0604020202020204" pitchFamily="34" charset="0"/>
              </a:rPr>
              <a:t>Each of the DGs has the same structure, with the 4 developmental stages defining the columns and the 6 Domains defining the rows. The slide above provides abbreviated definitions of the Domains. </a:t>
            </a:r>
          </a:p>
          <a:p>
            <a:pPr>
              <a:spcAft>
                <a:spcPts val="600"/>
              </a:spcAft>
            </a:pPr>
            <a:endParaRPr lang="en-US" baseline="0">
              <a:cs typeface="Arial" panose="020B0604020202020204" pitchFamily="34" charset="0"/>
            </a:endParaRPr>
          </a:p>
          <a:p>
            <a:pPr>
              <a:spcAft>
                <a:spcPts val="600"/>
              </a:spcAft>
            </a:pPr>
            <a:r>
              <a:rPr lang="en-US" baseline="0">
                <a:cs typeface="Arial" panose="020B0604020202020204" pitchFamily="34" charset="0"/>
              </a:rPr>
              <a:t>The more complete definitions that were used in developing the DGs are:</a:t>
            </a:r>
            <a:endParaRPr lang="en-US" sz="1200" kern="1200">
              <a:solidFill>
                <a:schemeClr val="tx1"/>
              </a:solidFill>
              <a:effectLst/>
              <a:cs typeface="Arial" panose="020B0604020202020204" pitchFamily="34" charset="0"/>
            </a:endParaRPr>
          </a:p>
          <a:p>
            <a:pPr>
              <a:spcAft>
                <a:spcPts val="600"/>
              </a:spcAft>
            </a:pPr>
            <a:r>
              <a:rPr lang="en-US" sz="1200" b="1" i="1" kern="1200">
                <a:effectLst/>
                <a:cs typeface="Arial" panose="020B0604020202020204" pitchFamily="34" charset="0"/>
              </a:rPr>
              <a:t>Strategic Direction</a:t>
            </a:r>
            <a:r>
              <a:rPr lang="en-US" sz="1200" b="1" i="0" kern="1200">
                <a:effectLst/>
                <a:cs typeface="Arial" panose="020B0604020202020204" pitchFamily="34" charset="0"/>
              </a:rPr>
              <a:t>: </a:t>
            </a:r>
            <a:r>
              <a:rPr lang="en-US" sz="1200" kern="1200">
                <a:effectLst/>
                <a:cs typeface="Arial" panose="020B0604020202020204" pitchFamily="34" charset="0"/>
              </a:rPr>
              <a:t>Degree to which the NPHI works strategically in setting priorities and in allocating and using resources, including staff time</a:t>
            </a:r>
          </a:p>
          <a:p>
            <a:pPr>
              <a:spcAft>
                <a:spcPts val="600"/>
              </a:spcAft>
            </a:pPr>
            <a:r>
              <a:rPr lang="en-US" sz="1200" b="1" i="1" kern="1200">
                <a:effectLst/>
                <a:cs typeface="Arial" panose="020B0604020202020204" pitchFamily="34" charset="0"/>
              </a:rPr>
              <a:t>Systems</a:t>
            </a:r>
            <a:r>
              <a:rPr lang="en-US" sz="1200" b="1" i="0" kern="1200">
                <a:effectLst/>
                <a:cs typeface="Arial" panose="020B0604020202020204" pitchFamily="34" charset="0"/>
              </a:rPr>
              <a:t>:</a:t>
            </a:r>
            <a:r>
              <a:rPr lang="en-US" sz="1200" b="1" i="1" kern="1200">
                <a:effectLst/>
                <a:cs typeface="Arial" panose="020B0604020202020204" pitchFamily="34" charset="0"/>
              </a:rPr>
              <a:t> </a:t>
            </a:r>
            <a:r>
              <a:rPr lang="en-US" sz="1200" kern="1200">
                <a:effectLst/>
                <a:cs typeface="Arial" panose="020B0604020202020204" pitchFamily="34" charset="0"/>
              </a:rPr>
              <a:t>Degree to which the NPHI has systems, processes, and tools that enable it to carry out the described effort</a:t>
            </a:r>
          </a:p>
          <a:p>
            <a:pPr>
              <a:spcAft>
                <a:spcPts val="600"/>
              </a:spcAft>
            </a:pPr>
            <a:r>
              <a:rPr lang="en-US" sz="1200" b="1" i="1" kern="1200">
                <a:effectLst/>
                <a:cs typeface="Arial" panose="020B0604020202020204" pitchFamily="34" charset="0"/>
              </a:rPr>
              <a:t>Resources</a:t>
            </a:r>
            <a:r>
              <a:rPr lang="en-US" sz="1200" b="1" kern="1200">
                <a:effectLst/>
                <a:cs typeface="Arial" panose="020B0604020202020204" pitchFamily="34" charset="0"/>
              </a:rPr>
              <a:t>: </a:t>
            </a:r>
            <a:r>
              <a:rPr lang="en-US" sz="1200" kern="1200">
                <a:effectLst/>
                <a:cs typeface="Arial" panose="020B0604020202020204" pitchFamily="34" charset="0"/>
              </a:rPr>
              <a:t>Degree to which the NPHI has assets (e.g., staff capacity, supplies, transportation, infrastructure) to support the described effort</a:t>
            </a:r>
          </a:p>
          <a:p>
            <a:pPr lvl="0"/>
            <a:r>
              <a:rPr lang="en-US" sz="1200" b="1" i="1" kern="1200">
                <a:effectLst/>
                <a:cs typeface="Arial" panose="020B0604020202020204" pitchFamily="34" charset="0"/>
              </a:rPr>
              <a:t>Quality</a:t>
            </a:r>
            <a:r>
              <a:rPr lang="en-US" sz="1200" b="1" i="0" kern="1200" baseline="0">
                <a:effectLst/>
                <a:cs typeface="Arial" panose="020B0604020202020204" pitchFamily="34" charset="0"/>
              </a:rPr>
              <a:t>: </a:t>
            </a:r>
            <a:r>
              <a:rPr lang="en-US" sz="1200" i="0" kern="1200">
                <a:effectLst/>
                <a:cs typeface="Arial" panose="020B0604020202020204" pitchFamily="34" charset="0"/>
              </a:rPr>
              <a:t>Degree</a:t>
            </a:r>
            <a:r>
              <a:rPr lang="en-US" sz="1200" kern="1200">
                <a:effectLst/>
                <a:cs typeface="Arial" panose="020B0604020202020204" pitchFamily="34" charset="0"/>
              </a:rPr>
              <a:t> to which the NPHI is able to carry out the described effort in a high-quality manner. </a:t>
            </a:r>
          </a:p>
          <a:p>
            <a:pPr marL="354330" lvl="1" indent="-171450">
              <a:spcAft>
                <a:spcPts val="600"/>
              </a:spcAft>
              <a:buFont typeface="Wingdings" panose="05000000000000000000" pitchFamily="2" charset="2"/>
              <a:buChar char="§"/>
            </a:pPr>
            <a:r>
              <a:rPr lang="en-US" sz="1200" i="1" kern="1200">
                <a:effectLst/>
                <a:cs typeface="Arial" panose="020B0604020202020204" pitchFamily="34" charset="0"/>
              </a:rPr>
              <a:t>An additional component for external-facing DGs is:</a:t>
            </a:r>
            <a:r>
              <a:rPr lang="en-US" sz="1200" kern="1200">
                <a:effectLst/>
                <a:cs typeface="Arial" panose="020B0604020202020204" pitchFamily="34" charset="0"/>
              </a:rPr>
              <a:t> Degree to which the NPHI supports quality in the efforts of those contributing to the achievement of the described</a:t>
            </a:r>
            <a:r>
              <a:rPr lang="en-US" sz="1200" kern="1200" baseline="0">
                <a:effectLst/>
                <a:cs typeface="Arial" panose="020B0604020202020204" pitchFamily="34" charset="0"/>
              </a:rPr>
              <a:t> effort</a:t>
            </a:r>
            <a:r>
              <a:rPr lang="en-US" sz="1200" kern="1200">
                <a:effectLst/>
                <a:cs typeface="Arial" panose="020B0604020202020204" pitchFamily="34" charset="0"/>
              </a:rPr>
              <a:t> (e.g., subnational entities, stakeholders, partners)</a:t>
            </a:r>
          </a:p>
          <a:p>
            <a:pPr lvl="0"/>
            <a:r>
              <a:rPr lang="en-US" sz="1200" b="1" i="1" kern="1200">
                <a:effectLst/>
                <a:cs typeface="Arial" panose="020B0604020202020204" pitchFamily="34" charset="0"/>
              </a:rPr>
              <a:t>Engagement:</a:t>
            </a:r>
          </a:p>
          <a:p>
            <a:pPr marL="356616" lvl="1" indent="-173736">
              <a:buSzPct val="85000"/>
              <a:buFont typeface="Wingdings" panose="05000000000000000000" pitchFamily="2" charset="2"/>
              <a:buChar char="§"/>
            </a:pPr>
            <a:r>
              <a:rPr lang="en-US" sz="1200" i="1" kern="1200">
                <a:effectLst/>
                <a:cs typeface="Arial" panose="020B0604020202020204" pitchFamily="34" charset="0"/>
              </a:rPr>
              <a:t>Internal-facing only</a:t>
            </a:r>
            <a:r>
              <a:rPr lang="en-US" sz="1200" i="0" kern="1200">
                <a:effectLst/>
                <a:cs typeface="Arial" panose="020B0604020202020204" pitchFamily="34" charset="0"/>
              </a:rPr>
              <a:t>: </a:t>
            </a:r>
            <a:r>
              <a:rPr lang="en-US" sz="1200" kern="1200">
                <a:effectLst/>
                <a:cs typeface="Arial" panose="020B0604020202020204" pitchFamily="34" charset="0"/>
              </a:rPr>
              <a:t>Degree to which staff are committed to contributing to the NPHI’s vision and goals. Degree to which staff contribute to improving the NPHI’s strategies or performance</a:t>
            </a:r>
          </a:p>
          <a:p>
            <a:pPr marL="356616" lvl="1" indent="-173736">
              <a:spcAft>
                <a:spcPts val="600"/>
              </a:spcAft>
              <a:buSzPct val="85000"/>
              <a:buFont typeface="Wingdings" panose="05000000000000000000" pitchFamily="2" charset="2"/>
              <a:buChar char="§"/>
            </a:pPr>
            <a:r>
              <a:rPr lang="en-US" sz="1200" i="1" kern="1200">
                <a:effectLst/>
                <a:cs typeface="Arial" panose="020B0604020202020204" pitchFamily="34" charset="0"/>
              </a:rPr>
              <a:t>External-facing only</a:t>
            </a:r>
            <a:r>
              <a:rPr lang="en-US" sz="1200" i="0" kern="1200">
                <a:effectLst/>
                <a:cs typeface="Arial" panose="020B0604020202020204" pitchFamily="34" charset="0"/>
              </a:rPr>
              <a:t>:</a:t>
            </a:r>
            <a:r>
              <a:rPr lang="en-US" sz="1200" i="1" kern="1200">
                <a:effectLst/>
                <a:cs typeface="Arial" panose="020B0604020202020204" pitchFamily="34" charset="0"/>
              </a:rPr>
              <a:t> </a:t>
            </a:r>
            <a:r>
              <a:rPr lang="en-US" sz="1200" kern="1200">
                <a:effectLst/>
                <a:cs typeface="Arial" panose="020B0604020202020204" pitchFamily="34" charset="0"/>
              </a:rPr>
              <a:t>Degree to which stakeholders (partners, beneficiaries, contributors, donors, sub-national actors, and communities) are invited to provide input or feedback, or are engaged by the NPHI as partners/advisors</a:t>
            </a:r>
          </a:p>
          <a:p>
            <a:r>
              <a:rPr lang="en-US" sz="1200" b="1" i="1" kern="1200">
                <a:effectLst/>
                <a:cs typeface="Arial" panose="020B0604020202020204" pitchFamily="34" charset="0"/>
              </a:rPr>
              <a:t>Impact:</a:t>
            </a:r>
          </a:p>
          <a:p>
            <a:pPr marL="354330" lvl="1" indent="-171450">
              <a:buFont typeface="Wingdings" panose="05000000000000000000" pitchFamily="2" charset="2"/>
              <a:buChar char="§"/>
            </a:pPr>
            <a:r>
              <a:rPr lang="en-US" sz="1200" i="1" kern="1200">
                <a:effectLst/>
                <a:cs typeface="Arial" panose="020B0604020202020204" pitchFamily="34" charset="0"/>
              </a:rPr>
              <a:t>Internal-facing only</a:t>
            </a:r>
            <a:r>
              <a:rPr lang="en-US" sz="1200" i="0" kern="1200">
                <a:effectLst/>
                <a:cs typeface="Arial" panose="020B0604020202020204" pitchFamily="34" charset="0"/>
              </a:rPr>
              <a:t>: </a:t>
            </a:r>
            <a:r>
              <a:rPr lang="en-US" sz="1200" kern="1200">
                <a:effectLst/>
                <a:cs typeface="Arial" panose="020B0604020202020204" pitchFamily="34" charset="0"/>
              </a:rPr>
              <a:t>Degree to which the NPHI is able to perform or achieve results</a:t>
            </a:r>
          </a:p>
          <a:p>
            <a:pPr marL="354330" lvl="1" indent="-171450">
              <a:buFont typeface="Wingdings" panose="05000000000000000000" pitchFamily="2" charset="2"/>
              <a:buChar char="§"/>
            </a:pPr>
            <a:r>
              <a:rPr lang="en-US" sz="1200" i="1" kern="1200">
                <a:effectLst/>
                <a:cs typeface="Arial" panose="020B0604020202020204" pitchFamily="34" charset="0"/>
              </a:rPr>
              <a:t>External-facing only</a:t>
            </a:r>
            <a:r>
              <a:rPr lang="en-US" sz="1200" i="0" kern="1200">
                <a:effectLst/>
                <a:cs typeface="Arial" panose="020B0604020202020204" pitchFamily="34" charset="0"/>
              </a:rPr>
              <a:t>: </a:t>
            </a:r>
            <a:r>
              <a:rPr lang="en-US" sz="1200" kern="1200">
                <a:effectLst/>
                <a:cs typeface="Arial" panose="020B0604020202020204" pitchFamily="34" charset="0"/>
              </a:rPr>
              <a:t>Degree to which the NPHI is able to perform or achieve its goals and deliver high-quality products and services. Extent to which the products and services have an impact on public health</a:t>
            </a:r>
          </a:p>
          <a:p>
            <a:endParaRPr lang="en-US" sz="3200" baseline="0">
              <a:solidFill>
                <a:srgbClr val="FF0000"/>
              </a:solidFill>
              <a:cs typeface="Arial" panose="020B0604020202020204" pitchFamily="34" charset="0"/>
            </a:endParaRPr>
          </a:p>
          <a:p>
            <a:endParaRPr lang="en-US" sz="3200" baseline="0">
              <a:solidFill>
                <a:srgbClr val="FF0000"/>
              </a:solidFill>
              <a:cs typeface="Arial" panose="020B0604020202020204" pitchFamily="34" charset="0"/>
            </a:endParaRPr>
          </a:p>
          <a:p>
            <a:endParaRPr lang="en-US">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6</a:t>
            </a:fld>
            <a:endParaRPr lang="en-US"/>
          </a:p>
        </p:txBody>
      </p:sp>
    </p:spTree>
    <p:extLst>
      <p:ext uri="{BB962C8B-B14F-4D97-AF65-F5344CB8AC3E}">
        <p14:creationId xmlns:p14="http://schemas.microsoft.com/office/powerpoint/2010/main" val="374131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r>
              <a:rPr lang="en-US">
                <a:cs typeface="Arial" panose="020B0604020202020204" pitchFamily="34" charset="0"/>
              </a:rPr>
              <a:t>The SDT was originally designed to be conducted as an in-person workshop over several days. With the COVID-19 pandemic and other logistical challenges, IANPHI and CDC have adapted the SDT to provide a virtual option as well.</a:t>
            </a:r>
          </a:p>
          <a:p>
            <a:endParaRPr lang="en-US">
              <a:cs typeface="Arial" panose="020B0604020202020204" pitchFamily="34" charset="0"/>
            </a:endParaRPr>
          </a:p>
          <a:p>
            <a:r>
              <a:rPr lang="en-US">
                <a:cs typeface="Arial" panose="020B0604020202020204" pitchFamily="34" charset="0"/>
              </a:rPr>
              <a:t>In-person workshops typically last 3 days and cover 5-8 DGs. Virtual sessions typically last around 5 hours, including breaks. Virtual workshops take longer for a variety of reasons. Technical issues include limited bandwidth for some participants and disruptions (e.g., pets, family members, phone calls, visitors), since often people are working from sub-optimal locations. Without being in a shared space, it is harder for the facilitator and participants to know when discussion of a particular topic has reached a natural end. It can be hard to determine if all who want to contribute to a particular discussion topic have had their opportunity; therefore, the discussion may be more repetitive or recursive than in an in-person setting. </a:t>
            </a:r>
          </a:p>
        </p:txBody>
      </p:sp>
      <p:sp>
        <p:nvSpPr>
          <p:cNvPr id="4" name="Slide Number Placeholder 3"/>
          <p:cNvSpPr>
            <a:spLocks noGrp="1"/>
          </p:cNvSpPr>
          <p:nvPr>
            <p:ph type="sldNum" sz="quarter" idx="10"/>
          </p:nvPr>
        </p:nvSpPr>
        <p:spPr/>
        <p:txBody>
          <a:bodyPr/>
          <a:lstStyle/>
          <a:p>
            <a:fld id="{47486F4C-9837-41D3-93E3-4784B0746872}" type="slidenum">
              <a:rPr lang="en-US" smtClean="0"/>
              <a:t>7</a:t>
            </a:fld>
            <a:endParaRPr lang="en-US"/>
          </a:p>
        </p:txBody>
      </p:sp>
    </p:spTree>
    <p:extLst>
      <p:ext uri="{BB962C8B-B14F-4D97-AF65-F5344CB8AC3E}">
        <p14:creationId xmlns:p14="http://schemas.microsoft.com/office/powerpoint/2010/main" val="327114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989013"/>
            <a:ext cx="4184650" cy="3138487"/>
          </a:xfrm>
        </p:spPr>
      </p:sp>
      <p:sp>
        <p:nvSpPr>
          <p:cNvPr id="3" name="Notes Placeholder 2"/>
          <p:cNvSpPr>
            <a:spLocks noGrp="1"/>
          </p:cNvSpPr>
          <p:nvPr>
            <p:ph type="body" idx="1"/>
          </p:nvPr>
        </p:nvSpPr>
        <p:spPr>
          <a:xfrm>
            <a:off x="323849" y="4742249"/>
            <a:ext cx="6391275" cy="3660458"/>
          </a:xfrm>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b="0">
                <a:cs typeface="Arial" panose="020B0604020202020204" pitchFamily="34" charset="0"/>
              </a:rPr>
              <a:t>Planning a workshop requires thoughtful consideration about which DGs to use and who to invite. CDC and IANPHI can help leadership define which DGs will address their priorities and what mix of individuals will be best able to develop a plan that is likely to be implemented and achieve the desired impact.</a:t>
            </a:r>
          </a:p>
          <a:p>
            <a:pPr marL="0" marR="0" indent="0" algn="l" defTabSz="914400" rtl="0" eaLnBrk="1" fontAlgn="auto" latinLnBrk="0" hangingPunct="1">
              <a:lnSpc>
                <a:spcPct val="100000"/>
              </a:lnSpc>
              <a:spcBef>
                <a:spcPct val="0"/>
              </a:spcBef>
              <a:spcAft>
                <a:spcPct val="0"/>
              </a:spcAft>
              <a:buClrTx/>
              <a:buSzTx/>
              <a:buFontTx/>
              <a:buNone/>
              <a:defRPr/>
            </a:pPr>
            <a:endParaRPr lang="en-US" b="0">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r>
              <a:rPr lang="en-US" b="0">
                <a:cs typeface="Arial" panose="020B0604020202020204" pitchFamily="34" charset="0"/>
              </a:rPr>
              <a:t>The SDT does not require significant up-front efforts from participants. It relies on what they know and think to create a plan they can "own."</a:t>
            </a:r>
          </a:p>
          <a:p>
            <a:pPr marL="0" marR="0" indent="0" algn="l" defTabSz="914400" rtl="0" eaLnBrk="1" fontAlgn="auto" latinLnBrk="0" hangingPunct="1">
              <a:lnSpc>
                <a:spcPct val="100000"/>
              </a:lnSpc>
              <a:spcBef>
                <a:spcPct val="0"/>
              </a:spcBef>
              <a:spcAft>
                <a:spcPct val="0"/>
              </a:spcAft>
              <a:buClrTx/>
              <a:buSzTx/>
              <a:buFontTx/>
              <a:buNone/>
              <a:defRPr/>
            </a:pPr>
            <a:endParaRPr lang="en-US" b="0">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r>
              <a:rPr lang="en-US" b="0">
                <a:cs typeface="Arial" panose="020B0604020202020204" pitchFamily="34" charset="0"/>
              </a:rPr>
              <a:t>An issue frequently encountered during planning is that participants decide on courses of action before they thoroughly understand the underlying issues. For example, if data quality is poor, a common "solution" is to do training. However, if the people collecting data do not have time to ensure quality or turn over quickly, training may not solve the problem. </a:t>
            </a:r>
          </a:p>
        </p:txBody>
      </p:sp>
      <p:sp>
        <p:nvSpPr>
          <p:cNvPr id="4" name="Slide Number Placeholder 3"/>
          <p:cNvSpPr>
            <a:spLocks noGrp="1"/>
          </p:cNvSpPr>
          <p:nvPr>
            <p:ph type="sldNum" sz="quarter" idx="10"/>
          </p:nvPr>
        </p:nvSpPr>
        <p:spPr/>
        <p:txBody>
          <a:bodyPr/>
          <a:lstStyle/>
          <a:p>
            <a:fld id="{47486F4C-9837-41D3-93E3-4784B0746872}" type="slidenum">
              <a:rPr lang="en-US" smtClean="0"/>
              <a:t>8</a:t>
            </a:fld>
            <a:endParaRPr lang="en-US"/>
          </a:p>
        </p:txBody>
      </p:sp>
    </p:spTree>
    <p:extLst>
      <p:ext uri="{BB962C8B-B14F-4D97-AF65-F5344CB8AC3E}">
        <p14:creationId xmlns:p14="http://schemas.microsoft.com/office/powerpoint/2010/main" val="3113479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989013"/>
            <a:ext cx="4184650" cy="3138487"/>
          </a:xfrm>
        </p:spPr>
      </p:sp>
      <p:sp>
        <p:nvSpPr>
          <p:cNvPr id="3" name="Notes Placeholder 2"/>
          <p:cNvSpPr>
            <a:spLocks noGrp="1"/>
          </p:cNvSpPr>
          <p:nvPr>
            <p:ph type="body" idx="1"/>
          </p:nvPr>
        </p:nvSpPr>
        <p:spPr>
          <a:xfrm>
            <a:off x="323849" y="4742249"/>
            <a:ext cx="6391275" cy="3660458"/>
          </a:xfrm>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b="0">
                <a:cs typeface="Arial" panose="020B0604020202020204" pitchFamily="34" charset="0"/>
              </a:rPr>
              <a:t>Because the DGs are designed for NPHIs, they include details that reflect the capacities and experiences of NPHIs from around the world. Particularly for NPHIs that are new or are at earlier stages of development, the content under Advanced and Leading Edge stages may suggest activities and options they had not previously considered. Depending on the workshop, planning may stop at defining next steps for follow-up on priority areas or may include full work-planning for specific projects. </a:t>
            </a:r>
          </a:p>
        </p:txBody>
      </p:sp>
      <p:sp>
        <p:nvSpPr>
          <p:cNvPr id="4" name="Slide Number Placeholder 3"/>
          <p:cNvSpPr>
            <a:spLocks noGrp="1"/>
          </p:cNvSpPr>
          <p:nvPr>
            <p:ph type="sldNum" sz="quarter" idx="10"/>
          </p:nvPr>
        </p:nvSpPr>
        <p:spPr/>
        <p:txBody>
          <a:bodyPr/>
          <a:lstStyle/>
          <a:p>
            <a:fld id="{47486F4C-9837-41D3-93E3-4784B0746872}" type="slidenum">
              <a:rPr lang="en-US" smtClean="0"/>
              <a:t>9</a:t>
            </a:fld>
            <a:endParaRPr lang="en-US"/>
          </a:p>
        </p:txBody>
      </p:sp>
    </p:spTree>
    <p:extLst>
      <p:ext uri="{BB962C8B-B14F-4D97-AF65-F5344CB8AC3E}">
        <p14:creationId xmlns:p14="http://schemas.microsoft.com/office/powerpoint/2010/main" val="129292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C61B3A-F383-1944-8D37-B4E44B881842}" type="datetime1">
              <a:rPr lang="en-US" smtClean="0"/>
              <a:t>3/29/21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34398724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FE66B-80D5-6E40-9604-46BFE51FA9A2}" type="datetime1">
              <a:rPr lang="en-US" smtClean="0"/>
              <a:t>3/29/21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78699538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10181B-7FFE-2544-9510-CC2C23EB7B5B}" type="datetime1">
              <a:rPr lang="en-US" smtClean="0"/>
              <a:t>3/29/21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25256416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A6DF6E-BD60-524B-BF7A-63E98239BDB0}" type="datetime1">
              <a:rPr lang="en-US" smtClean="0"/>
              <a:t>3/29/21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
        <p:nvSpPr>
          <p:cNvPr id="7" name="Title 1">
            <a:extLst>
              <a:ext uri="{FF2B5EF4-FFF2-40B4-BE49-F238E27FC236}">
                <a16:creationId xmlns:a16="http://schemas.microsoft.com/office/drawing/2014/main" id="{681B41DE-8BDF-FE42-8A65-EAED2DB6A5FD}"/>
              </a:ext>
            </a:extLst>
          </p:cNvPr>
          <p:cNvSpPr txBox="1"/>
          <p:nvPr userDrawn="1"/>
        </p:nvSpPr>
        <p:spPr>
          <a:xfrm>
            <a:off x="628650" y="294485"/>
            <a:ext cx="8229600" cy="1396205"/>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endParaRPr lang="en-US"/>
          </a:p>
        </p:txBody>
      </p:sp>
      <p:pic>
        <p:nvPicPr>
          <p:cNvPr id="8" name="Picture 7">
            <a:extLst>
              <a:ext uri="{FF2B5EF4-FFF2-40B4-BE49-F238E27FC236}">
                <a16:creationId xmlns:a16="http://schemas.microsoft.com/office/drawing/2014/main" id="{CE5F58CC-B3CD-3B42-8959-B699210823B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85883" y="6276714"/>
            <a:ext cx="825917" cy="319104"/>
          </a:xfrm>
          <a:prstGeom prst="rect">
            <a:avLst/>
          </a:prstGeom>
        </p:spPr>
      </p:pic>
      <p:pic>
        <p:nvPicPr>
          <p:cNvPr id="9" name="Picture 2">
            <a:extLst>
              <a:ext uri="{FF2B5EF4-FFF2-40B4-BE49-F238E27FC236}">
                <a16:creationId xmlns:a16="http://schemas.microsoft.com/office/drawing/2014/main" id="{23ADF1E4-D2D1-FD4F-871F-84399EB2D3C2}"/>
              </a:ext>
            </a:extLst>
          </p:cNvPr>
          <p:cNvPicPr>
            <a:picLocks noChangeAspect="1" noChangeArrowheads="1"/>
          </p:cNvPicPr>
          <p:nvPr userDrawn="1"/>
        </p:nvPicPr>
        <p:blipFill>
          <a:blip r:embed="rId3">
            <a:extLst>
              <a:ext uri="{28A0092B-C50C-407E-A947-70E740481C1C}">
                <a14:useLocalDpi xmlns:a14="http://schemas.microsoft.com/office/drawing/2010/main"/>
              </a:ext>
            </a:extLst>
          </a:blip>
          <a:stretch>
            <a:fillRect/>
          </a:stretch>
        </p:blipFill>
        <p:spPr bwMode="auto">
          <a:xfrm>
            <a:off x="3928267" y="6276714"/>
            <a:ext cx="529852" cy="288074"/>
          </a:xfrm>
          <a:prstGeom prst="rect">
            <a:avLst/>
          </a:prstGeom>
          <a:noFill/>
          <a:ln>
            <a:noFill/>
          </a:ln>
          <a:effectLst/>
          <a:extLst>
            <a:ext uri="{909E8E84-426E-40dd-AFC4-6F175D3DCCD1}">
              <a14:hiddenFill xmlns:p14="http://schemas.microsoft.com/office/powerpoint/2010/main" xmlns:p15="http://schemas.microsoft.com/office/powerpoint/2012/main" xmlns:a14="http://schemas.microsoft.com/office/drawing/2010/main" xmlns="">
                <a:solidFill>
                  <a:schemeClr val="accent1"/>
                </a:solidFill>
              </a14:hiddenFill>
            </a:ext>
            <a:ext uri="{91240B29-F687-4f45-9708-019B960494DF}">
              <a14:hiddenLine xmlns:p14="http://schemas.microsoft.com/office/powerpoint/2010/main" xmlns:p15="http://schemas.microsoft.com/office/powerpoint/2012/main" xmlns:a14="http://schemas.microsoft.com/office/drawing/2010/main" xmlns="" w="9525">
                <a:solidFill>
                  <a:schemeClr val="tx1"/>
                </a:solidFill>
                <a:miter lim="800000"/>
                <a:headEnd/>
                <a:tailEnd/>
              </a14:hiddenLine>
            </a:ext>
            <a:ext uri="{AF507438-7753-43e0-B8FC-AC1667EBCBE1}">
              <a14:hiddenEffects xmlns:p14="http://schemas.microsoft.com/office/powerpoint/2010/main" xmlns:p15="http://schemas.microsoft.com/office/powerpoint/2012/main"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3914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7C35-FD84-7047-9C0D-D3AC23479308}" type="datetime1">
              <a:rPr lang="en-US" smtClean="0"/>
              <a:t>3/29/21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pic>
        <p:nvPicPr>
          <p:cNvPr id="11" name="Picture 10">
            <a:extLst>
              <a:ext uri="{FF2B5EF4-FFF2-40B4-BE49-F238E27FC236}">
                <a16:creationId xmlns:a16="http://schemas.microsoft.com/office/drawing/2014/main" id="{B84AB9B9-BEE0-B84D-86BD-B3C21A8571E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85883" y="6276714"/>
            <a:ext cx="825917" cy="319104"/>
          </a:xfrm>
          <a:prstGeom prst="rect">
            <a:avLst/>
          </a:prstGeom>
        </p:spPr>
      </p:pic>
      <p:pic>
        <p:nvPicPr>
          <p:cNvPr id="12" name="Picture 2">
            <a:extLst>
              <a:ext uri="{FF2B5EF4-FFF2-40B4-BE49-F238E27FC236}">
                <a16:creationId xmlns:a16="http://schemas.microsoft.com/office/drawing/2014/main" id="{7F8E9663-DA30-8240-8730-51958EE4435C}"/>
              </a:ext>
            </a:extLst>
          </p:cNvPr>
          <p:cNvPicPr>
            <a:picLocks noChangeAspect="1" noChangeArrowheads="1"/>
          </p:cNvPicPr>
          <p:nvPr userDrawn="1"/>
        </p:nvPicPr>
        <p:blipFill>
          <a:blip r:embed="rId3">
            <a:extLst>
              <a:ext uri="{28A0092B-C50C-407E-A947-70E740481C1C}">
                <a14:useLocalDpi xmlns:a14="http://schemas.microsoft.com/office/drawing/2010/main"/>
              </a:ext>
            </a:extLst>
          </a:blip>
          <a:stretch>
            <a:fillRect/>
          </a:stretch>
        </p:blipFill>
        <p:spPr bwMode="auto">
          <a:xfrm>
            <a:off x="3928267" y="6276714"/>
            <a:ext cx="529852" cy="288074"/>
          </a:xfrm>
          <a:prstGeom prst="rect">
            <a:avLst/>
          </a:prstGeom>
          <a:noFill/>
          <a:ln>
            <a:noFill/>
          </a:ln>
          <a:effectLst/>
          <a:extLst>
            <a:ext uri="{909E8E84-426E-40dd-AFC4-6F175D3DCCD1}">
              <a14:hiddenFill xmlns:p14="http://schemas.microsoft.com/office/powerpoint/2010/main" xmlns:p15="http://schemas.microsoft.com/office/powerpoint/2012/main" xmlns:a14="http://schemas.microsoft.com/office/drawing/2010/main" xmlns="">
                <a:solidFill>
                  <a:schemeClr val="accent1"/>
                </a:solidFill>
              </a14:hiddenFill>
            </a:ext>
            <a:ext uri="{91240B29-F687-4f45-9708-019B960494DF}">
              <a14:hiddenLine xmlns:p14="http://schemas.microsoft.com/office/powerpoint/2010/main" xmlns:p15="http://schemas.microsoft.com/office/powerpoint/2012/main" xmlns:a14="http://schemas.microsoft.com/office/drawing/2010/main" xmlns="" w="9525">
                <a:solidFill>
                  <a:schemeClr val="tx1"/>
                </a:solidFill>
                <a:miter lim="800000"/>
                <a:headEnd/>
                <a:tailEnd/>
              </a14:hiddenLine>
            </a:ext>
            <a:ext uri="{AF507438-7753-43e0-B8FC-AC1667EBCBE1}">
              <a14:hiddenEffects xmlns:p14="http://schemas.microsoft.com/office/powerpoint/2010/main" xmlns:p15="http://schemas.microsoft.com/office/powerpoint/2012/main"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6820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5977D7-472E-7146-9B2F-C2144CF92EE6}" type="datetime1">
              <a:rPr lang="en-US" smtClean="0"/>
              <a:t>3/29/21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37971323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A12F4F-9AE5-284B-94F0-FA658E41D305}" type="datetime1">
              <a:rPr lang="en-US" smtClean="0"/>
              <a:t>3/29/21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7028381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9F145E-0D59-004F-AEFA-F76D7E2C2A35}" type="datetime1">
              <a:rPr lang="en-US" smtClean="0"/>
              <a:t>3/29/21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D71EB2-0477-4B05-AFFC-2C3142F18E08}" type="slidenum">
              <a:rPr lang="en-US" smtClean="0"/>
              <a:t>‹#›</a:t>
            </a:fld>
            <a:endParaRPr lang="en-US"/>
          </a:p>
        </p:txBody>
      </p:sp>
      <p:pic>
        <p:nvPicPr>
          <p:cNvPr id="10" name="Picture 9">
            <a:extLst>
              <a:ext uri="{FF2B5EF4-FFF2-40B4-BE49-F238E27FC236}">
                <a16:creationId xmlns:a16="http://schemas.microsoft.com/office/drawing/2014/main" id="{F394D890-6B3A-E241-BD6A-54E2D98219E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85883" y="6276714"/>
            <a:ext cx="825917" cy="319104"/>
          </a:xfrm>
          <a:prstGeom prst="rect">
            <a:avLst/>
          </a:prstGeom>
        </p:spPr>
      </p:pic>
      <p:pic>
        <p:nvPicPr>
          <p:cNvPr id="11" name="Picture 2">
            <a:extLst>
              <a:ext uri="{FF2B5EF4-FFF2-40B4-BE49-F238E27FC236}">
                <a16:creationId xmlns:a16="http://schemas.microsoft.com/office/drawing/2014/main" id="{854DCD17-37AD-984D-AFFE-440D6A811C8D}"/>
              </a:ext>
            </a:extLst>
          </p:cNvPr>
          <p:cNvPicPr>
            <a:picLocks noChangeAspect="1" noChangeArrowheads="1"/>
          </p:cNvPicPr>
          <p:nvPr userDrawn="1"/>
        </p:nvPicPr>
        <p:blipFill>
          <a:blip r:embed="rId3">
            <a:extLst>
              <a:ext uri="{28A0092B-C50C-407E-A947-70E740481C1C}">
                <a14:useLocalDpi xmlns:a14="http://schemas.microsoft.com/office/drawing/2010/main"/>
              </a:ext>
            </a:extLst>
          </a:blip>
          <a:stretch>
            <a:fillRect/>
          </a:stretch>
        </p:blipFill>
        <p:spPr bwMode="auto">
          <a:xfrm>
            <a:off x="3928267" y="6276714"/>
            <a:ext cx="529852" cy="288074"/>
          </a:xfrm>
          <a:prstGeom prst="rect">
            <a:avLst/>
          </a:prstGeom>
          <a:noFill/>
          <a:ln>
            <a:noFill/>
          </a:ln>
          <a:effectLst/>
          <a:extLst>
            <a:ext uri="{909E8E84-426E-40dd-AFC4-6F175D3DCCD1}">
              <a14:hiddenFill xmlns:p14="http://schemas.microsoft.com/office/powerpoint/2010/main" xmlns:p15="http://schemas.microsoft.com/office/powerpoint/2012/main" xmlns:a14="http://schemas.microsoft.com/office/drawing/2010/main" xmlns="">
                <a:solidFill>
                  <a:schemeClr val="accent1"/>
                </a:solidFill>
              </a14:hiddenFill>
            </a:ext>
            <a:ext uri="{91240B29-F687-4f45-9708-019B960494DF}">
              <a14:hiddenLine xmlns:p14="http://schemas.microsoft.com/office/powerpoint/2010/main" xmlns:p15="http://schemas.microsoft.com/office/powerpoint/2012/main" xmlns:a14="http://schemas.microsoft.com/office/drawing/2010/main" xmlns="" w="9525">
                <a:solidFill>
                  <a:schemeClr val="tx1"/>
                </a:solidFill>
                <a:miter lim="800000"/>
                <a:headEnd/>
                <a:tailEnd/>
              </a14:hiddenLine>
            </a:ext>
            <a:ext uri="{AF507438-7753-43e0-B8FC-AC1667EBCBE1}">
              <a14:hiddenEffects xmlns:p14="http://schemas.microsoft.com/office/powerpoint/2010/main" xmlns:p15="http://schemas.microsoft.com/office/powerpoint/2012/main"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507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34632-2F7B-E744-BEC9-F8AB89D151E4}" type="datetime1">
              <a:rPr lang="en-US" smtClean="0"/>
              <a:t>3/29/21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D71EB2-0477-4B05-AFFC-2C3142F18E08}" type="slidenum">
              <a:rPr lang="en-US" smtClean="0"/>
              <a:t>‹#›</a:t>
            </a:fld>
            <a:endParaRPr lang="en-US"/>
          </a:p>
        </p:txBody>
      </p:sp>
      <p:pic>
        <p:nvPicPr>
          <p:cNvPr id="7" name="Picture 6">
            <a:extLst>
              <a:ext uri="{FF2B5EF4-FFF2-40B4-BE49-F238E27FC236}">
                <a16:creationId xmlns:a16="http://schemas.microsoft.com/office/drawing/2014/main" id="{52AF23CC-8DD8-4D43-BBD0-F7EA1F961D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85883" y="6276714"/>
            <a:ext cx="825917" cy="319104"/>
          </a:xfrm>
          <a:prstGeom prst="rect">
            <a:avLst/>
          </a:prstGeom>
        </p:spPr>
      </p:pic>
      <p:pic>
        <p:nvPicPr>
          <p:cNvPr id="8" name="Picture 2">
            <a:extLst>
              <a:ext uri="{FF2B5EF4-FFF2-40B4-BE49-F238E27FC236}">
                <a16:creationId xmlns:a16="http://schemas.microsoft.com/office/drawing/2014/main" id="{CD211BE6-51C9-4946-940E-88B8441A8E2D}"/>
              </a:ext>
            </a:extLst>
          </p:cNvPr>
          <p:cNvPicPr>
            <a:picLocks noChangeAspect="1" noChangeArrowheads="1"/>
          </p:cNvPicPr>
          <p:nvPr userDrawn="1"/>
        </p:nvPicPr>
        <p:blipFill>
          <a:blip r:embed="rId3">
            <a:extLst>
              <a:ext uri="{28A0092B-C50C-407E-A947-70E740481C1C}">
                <a14:useLocalDpi xmlns:a14="http://schemas.microsoft.com/office/drawing/2010/main"/>
              </a:ext>
            </a:extLst>
          </a:blip>
          <a:stretch>
            <a:fillRect/>
          </a:stretch>
        </p:blipFill>
        <p:spPr bwMode="auto">
          <a:xfrm>
            <a:off x="3928267" y="6276714"/>
            <a:ext cx="529852" cy="288074"/>
          </a:xfrm>
          <a:prstGeom prst="rect">
            <a:avLst/>
          </a:prstGeom>
          <a:noFill/>
          <a:ln>
            <a:noFill/>
          </a:ln>
          <a:effectLst/>
          <a:extLst>
            <a:ext uri="{909E8E84-426E-40dd-AFC4-6F175D3DCCD1}">
              <a14:hiddenFill xmlns:p14="http://schemas.microsoft.com/office/powerpoint/2010/main" xmlns:p15="http://schemas.microsoft.com/office/powerpoint/2012/main" xmlns:a14="http://schemas.microsoft.com/office/drawing/2010/main" xmlns="">
                <a:solidFill>
                  <a:schemeClr val="accent1"/>
                </a:solidFill>
              </a14:hiddenFill>
            </a:ext>
            <a:ext uri="{91240B29-F687-4f45-9708-019B960494DF}">
              <a14:hiddenLine xmlns:p14="http://schemas.microsoft.com/office/powerpoint/2010/main" xmlns:p15="http://schemas.microsoft.com/office/powerpoint/2012/main" xmlns:a14="http://schemas.microsoft.com/office/drawing/2010/main" xmlns="" w="9525">
                <a:solidFill>
                  <a:schemeClr val="tx1"/>
                </a:solidFill>
                <a:miter lim="800000"/>
                <a:headEnd/>
                <a:tailEnd/>
              </a14:hiddenLine>
            </a:ext>
            <a:ext uri="{AF507438-7753-43e0-B8FC-AC1667EBCBE1}">
              <a14:hiddenEffects xmlns:p14="http://schemas.microsoft.com/office/powerpoint/2010/main" xmlns:p15="http://schemas.microsoft.com/office/powerpoint/2012/main"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31718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E2B11B-09F8-6444-B61E-7930E704289B}" type="datetime1">
              <a:rPr lang="en-US" smtClean="0"/>
              <a:t>3/29/21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13881966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0C04B0-525A-174B-A91E-A65F88F01D95}" type="datetime1">
              <a:rPr lang="en-US" smtClean="0"/>
              <a:t>3/29/21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7354272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6DDDB-AE4E-F84C-833E-71A78671357F}" type="datetime1">
              <a:rPr lang="en-US" smtClean="0"/>
              <a:t>3/29/21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1EB2-0477-4B05-AFFC-2C3142F18E08}" type="slidenum">
              <a:rPr lang="en-US" smtClean="0"/>
              <a:t>‹#›</a:t>
            </a:fld>
            <a:endParaRPr lang="en-US"/>
          </a:p>
        </p:txBody>
      </p:sp>
    </p:spTree>
    <p:extLst>
      <p:ext uri="{BB962C8B-B14F-4D97-AF65-F5344CB8AC3E}">
        <p14:creationId xmlns:p14="http://schemas.microsoft.com/office/powerpoint/2010/main" val="2825074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mailto:info@ianphi.org" TargetMode="External"/><Relationship Id="rId4" Type="http://schemas.openxmlformats.org/officeDocument/2006/relationships/hyperlink" Target="mailto:nphisdt@cdc.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anphi.org/tools-resources/sdt.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a:spLocks noGrp="1"/>
          </p:cNvSpPr>
          <p:nvPr>
            <p:ph type="subTitle" idx="1"/>
          </p:nvPr>
        </p:nvSpPr>
        <p:spPr>
          <a:xfrm>
            <a:off x="3289111" y="6162880"/>
            <a:ext cx="2565778" cy="392135"/>
          </a:xfrm>
        </p:spPr>
        <p:txBody>
          <a:bodyPr>
            <a:normAutofit fontScale="90000"/>
          </a:bodyPr>
          <a:lstStyle/>
          <a:p>
            <a:pPr>
              <a:defRPr b="0" i="0"/>
            </a:pPr>
            <a:r>
              <a:rPr lang="2070" sz="1600">
                <a:latin typeface="Arial" panose="020B0604020202020204" pitchFamily="34" charset="0"/>
                <a:cs typeface="Arial" panose="020B0604020202020204" pitchFamily="34" charset="0"/>
              </a:rPr>
              <a:t>Revisto em Fevereiro de 2021</a:t>
            </a:r>
          </a:p>
        </p:txBody>
      </p:sp>
      <p:pic>
        <p:nvPicPr>
          <p:cNvPr id="11" name="Picture 10" descr="IANPHI logo"/>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39045" y="839760"/>
            <a:ext cx="2581229" cy="997293"/>
          </a:xfrm>
          <a:prstGeom prst="rect">
            <a:avLst/>
          </a:prstGeom>
        </p:spPr>
      </p:pic>
      <p:pic>
        <p:nvPicPr>
          <p:cNvPr id="3" name="Picture 2" descr="CDC Logo">
            <a:extLst>
              <a:ext uri="{FF2B5EF4-FFF2-40B4-BE49-F238E27FC236}">
                <a16:creationId xmlns:a16="http://schemas.microsoft.com/office/drawing/2014/main" id="{5FCA7F56-5AD1-2B4B-B838-40306C52772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23726" y="666703"/>
            <a:ext cx="1800386" cy="1012717"/>
          </a:xfrm>
          <a:prstGeom prst="rect">
            <a:avLst/>
          </a:prstGeom>
        </p:spPr>
      </p:pic>
      <p:sp>
        <p:nvSpPr>
          <p:cNvPr id="4" name="Title 1"/>
          <p:cNvSpPr txBox="1"/>
          <p:nvPr/>
        </p:nvSpPr>
        <p:spPr>
          <a:xfrm>
            <a:off x="167780" y="2759938"/>
            <a:ext cx="8816829" cy="1338124"/>
          </a:xfrm>
          <a:prstGeom prst="rect">
            <a:avLst/>
          </a:prstGeom>
        </p:spPr>
        <p:txBody>
          <a:bodyPr vert="horz" lIns="68580" tIns="34290" rIns="68580" bIns="34290" rtlCol="0" anchor="b">
            <a:noAutofit/>
          </a:bodyPr>
          <a:lstStyle>
            <a:lvl1pPr algn="l" rtl="0" eaLnBrk="1" fontAlgn="base" hangingPunct="1">
              <a:spcBef>
                <a:spcPct val="0"/>
              </a:spcBef>
              <a:spcAft>
                <a:spcPct val="0"/>
              </a:spcAft>
              <a:defRPr sz="5400" kern="1200" cap="all" spc="-100" baseline="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9pPr>
          </a:lstStyle>
          <a:p>
            <a:pPr>
              <a:lnSpc>
                <a:spcPts val="4100"/>
              </a:lnSpc>
              <a:defRPr b="0" i="0"/>
            </a:pPr>
            <a:r>
              <a:rPr lang="2070" sz="2600" b="1" cap="none" dirty="0">
                <a:solidFill>
                  <a:srgbClr val="1F497D"/>
                </a:solidFill>
                <a:latin typeface="Arial"/>
              </a:rPr>
              <a:t>FERRAMENTA </a:t>
            </a:r>
            <a:r>
              <a:rPr lang="2070" sz="2600" b="1" cap="none" dirty="0">
                <a:solidFill>
                  <a:schemeClr val="accent1">
                    <a:lumMod val="50000"/>
                  </a:schemeClr>
                </a:solidFill>
                <a:latin typeface="Arial"/>
              </a:rPr>
              <a:t>DE DESENVOLVIMENTO</a:t>
            </a:r>
            <a:r>
              <a:rPr lang="2070" sz="2600" b="1" cap="none" dirty="0">
                <a:solidFill>
                  <a:srgbClr val="1F497D"/>
                </a:solidFill>
                <a:latin typeface="Arial"/>
              </a:rPr>
              <a:t> FASEADO (FDF)</a:t>
            </a:r>
          </a:p>
          <a:p>
            <a:pPr>
              <a:lnSpc>
                <a:spcPts val="4100"/>
              </a:lnSpc>
              <a:defRPr b="0" i="0"/>
            </a:pPr>
            <a:r>
              <a:rPr lang="2070" sz="2800" b="1" cap="none" dirty="0">
                <a:solidFill>
                  <a:srgbClr val="1F497D"/>
                </a:solidFill>
                <a:latin typeface="Arial"/>
              </a:rPr>
              <a:t>PARA INSTITUTOS NACIONAIS DE SAÚDE PÚBLICA</a:t>
            </a:r>
          </a:p>
        </p:txBody>
      </p:sp>
    </p:spTree>
    <p:extLst>
      <p:ext uri="{BB962C8B-B14F-4D97-AF65-F5344CB8AC3E}">
        <p14:creationId xmlns:p14="http://schemas.microsoft.com/office/powerpoint/2010/main" val="409334959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64683" y="1397000"/>
            <a:ext cx="8413887" cy="2290326"/>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normAutofit lnSpcReduction="10000"/>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ts val="600"/>
              </a:spcBef>
              <a:buClr>
                <a:srgbClr val="4F81BD"/>
              </a:buClr>
              <a:buSzPct val="120000"/>
              <a:buFont typeface="Arial" panose="020B0604020202020204" pitchFamily="34" charset="0"/>
              <a:buChar char="•"/>
              <a:defRPr b="0" i="0"/>
            </a:pPr>
            <a:r>
              <a:rPr lang="2070" sz="2000">
                <a:latin typeface="Arial"/>
              </a:rPr>
              <a:t>Os participantes utilizam os GD para avaliar a fase actual geral do INSP e a fase em que o mesmo gostaria de estar num dado período de tempo, por exemplo, um ano</a:t>
            </a:r>
          </a:p>
          <a:p>
            <a:pPr>
              <a:spcBef>
                <a:spcPts val="600"/>
              </a:spcBef>
              <a:buClr>
                <a:srgbClr val="4F81BD"/>
              </a:buClr>
              <a:buSzPct val="120000"/>
              <a:buFont typeface="Arial" panose="020B0604020202020204" pitchFamily="34" charset="0"/>
              <a:buChar char="•"/>
              <a:defRPr b="0" i="0"/>
            </a:pPr>
            <a:r>
              <a:rPr lang="2070" sz="2000">
                <a:latin typeface="Arial"/>
              </a:rPr>
              <a:t>Em seguida, os participantes debatem domínio a domínio</a:t>
            </a:r>
          </a:p>
          <a:p>
            <a:pPr lvl="1">
              <a:spcBef>
                <a:spcPts val="200"/>
              </a:spcBef>
              <a:buSzPct val="75000"/>
              <a:buFont typeface="Wingdings" panose="05000000000000000000" pitchFamily="2" charset="2"/>
              <a:buChar char="§"/>
              <a:defRPr b="0" i="0"/>
            </a:pPr>
            <a:r>
              <a:rPr lang="2070" sz="1800">
                <a:latin typeface="Arial"/>
              </a:rPr>
              <a:t>Os GD ajudam os participantes a identificar lacunas específicas e formas de avançar</a:t>
            </a:r>
          </a:p>
          <a:p>
            <a:pPr>
              <a:spcBef>
                <a:spcPts val="600"/>
              </a:spcBef>
              <a:buClr>
                <a:srgbClr val="4F81BD"/>
              </a:buClr>
              <a:buSzPct val="120000"/>
              <a:buFont typeface="Arial" panose="020B0604020202020204" pitchFamily="34" charset="0"/>
              <a:buChar char="•"/>
              <a:defRPr b="0" i="0"/>
            </a:pPr>
            <a:r>
              <a:rPr lang="2070" sz="2000">
                <a:latin typeface="Arial"/>
              </a:rPr>
              <a:t>O debate é registado no Formulário de avaliação</a:t>
            </a:r>
          </a:p>
        </p:txBody>
      </p:sp>
      <p:sp>
        <p:nvSpPr>
          <p:cNvPr id="7" name="Title 1">
            <a:extLst>
              <a:ext uri="{FF2B5EF4-FFF2-40B4-BE49-F238E27FC236}">
                <a16:creationId xmlns:a16="http://schemas.microsoft.com/office/drawing/2014/main" id="{7005E09F-CC02-A945-A809-878B2C825D71}"/>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a:t>Passo 1: avaliação</a:t>
            </a:r>
          </a:p>
        </p:txBody>
      </p:sp>
      <p:pic>
        <p:nvPicPr>
          <p:cNvPr id="3" name="Picture 2">
            <a:extLst>
              <a:ext uri="{FF2B5EF4-FFF2-40B4-BE49-F238E27FC236}">
                <a16:creationId xmlns:a16="http://schemas.microsoft.com/office/drawing/2014/main" id="{869C4772-1DD3-BC45-B407-F1EDAC7FF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3" y="3788926"/>
            <a:ext cx="4571974" cy="2142494"/>
          </a:xfrm>
          <a:prstGeom prst="rect">
            <a:avLst/>
          </a:prstGeom>
          <a:ln>
            <a:solidFill>
              <a:schemeClr val="tx1"/>
            </a:solidFill>
          </a:ln>
        </p:spPr>
      </p:pic>
    </p:spTree>
    <p:extLst>
      <p:ext uri="{BB962C8B-B14F-4D97-AF65-F5344CB8AC3E}">
        <p14:creationId xmlns:p14="http://schemas.microsoft.com/office/powerpoint/2010/main" val="2144116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005E09F-CC02-A945-A809-878B2C825D71}"/>
              </a:ext>
            </a:extLst>
          </p:cNvPr>
          <p:cNvSpPr txBox="1"/>
          <p:nvPr/>
        </p:nvSpPr>
        <p:spPr>
          <a:xfrm>
            <a:off x="464683" y="94731"/>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a:t>Formulário de avaliação: exemplo</a:t>
            </a:r>
          </a:p>
        </p:txBody>
      </p:sp>
      <p:pic>
        <p:nvPicPr>
          <p:cNvPr id="4" name="Picture 3">
            <a:extLst>
              <a:ext uri="{FF2B5EF4-FFF2-40B4-BE49-F238E27FC236}">
                <a16:creationId xmlns:a16="http://schemas.microsoft.com/office/drawing/2014/main" id="{A44E0542-B161-CE43-9DD7-1C04BEF911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578" y="1004835"/>
            <a:ext cx="6684844" cy="5090766"/>
          </a:xfrm>
          <a:prstGeom prst="rect">
            <a:avLst/>
          </a:prstGeom>
          <a:ln>
            <a:solidFill>
              <a:schemeClr val="tx1"/>
            </a:solidFill>
          </a:ln>
        </p:spPr>
      </p:pic>
    </p:spTree>
    <p:extLst>
      <p:ext uri="{BB962C8B-B14F-4D97-AF65-F5344CB8AC3E}">
        <p14:creationId xmlns:p14="http://schemas.microsoft.com/office/powerpoint/2010/main" val="27651182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64683" y="1397648"/>
            <a:ext cx="8229600" cy="2501252"/>
          </a:xfrm>
          <a:noFill/>
          <a:ln>
            <a:noFill/>
          </a:ln>
        </p:spPr>
        <p:txBody>
          <a:bodyPr vert="horz" wrap="square" lIns="91440" tIns="45720" rIns="91440" bIns="45720" numCol="1" rtlCol="0" anchor="t" anchorCtr="0" compatLnSpc="1">
            <a:prstTxWarp prst="textNoShape">
              <a:avLst/>
            </a:prstTxWarp>
            <a:normAutofit/>
          </a:bodyPr>
          <a:lstStyle/>
          <a:p>
            <a:pPr marL="182563" indent="-182563" fontAlgn="base">
              <a:lnSpc>
                <a:spcPct val="100000"/>
              </a:lnSpc>
              <a:spcBef>
                <a:spcPct val="20000"/>
              </a:spcBef>
              <a:spcAft>
                <a:spcPct val="0"/>
              </a:spcAft>
              <a:buClr>
                <a:srgbClr val="4F81BD"/>
              </a:buClr>
              <a:buSzPct val="120000"/>
              <a:buFont typeface="Arial"/>
              <a:defRPr b="0" i="0"/>
            </a:pPr>
            <a:r>
              <a:rPr lang="2070" sz="2000" dirty="0">
                <a:latin typeface="Arial"/>
                <a:ea typeface="ＭＳ Ｐゴシック" charset="0"/>
                <a:cs typeface="ＭＳ Ｐゴシック" charset="0"/>
              </a:rPr>
              <a:t>O Formulário de passos seguintes é utilizado para os passos 2 e 3 da FDF</a:t>
            </a:r>
          </a:p>
          <a:p>
            <a:pPr marL="182563" indent="-182563" fontAlgn="base">
              <a:lnSpc>
                <a:spcPct val="100000"/>
              </a:lnSpc>
              <a:spcBef>
                <a:spcPct val="20000"/>
              </a:spcBef>
              <a:spcAft>
                <a:spcPct val="0"/>
              </a:spcAft>
              <a:buClr>
                <a:srgbClr val="4F81BD"/>
              </a:buClr>
              <a:buSzPct val="120000"/>
              <a:buFont typeface="Arial"/>
              <a:defRPr b="0" i="0"/>
            </a:pPr>
            <a:r>
              <a:rPr lang="2070" sz="2000" dirty="0">
                <a:latin typeface="Arial"/>
                <a:ea typeface="ＭＳ Ｐゴシック" charset="0"/>
                <a:cs typeface="ＭＳ Ｐゴシック" charset="0"/>
              </a:rPr>
              <a:t>Inclui:</a:t>
            </a:r>
          </a:p>
          <a:p>
            <a:pPr lvl="1" fontAlgn="base">
              <a:lnSpc>
                <a:spcPct val="100000"/>
              </a:lnSpc>
              <a:spcBef>
                <a:spcPct val="20000"/>
              </a:spcBef>
              <a:spcAft>
                <a:spcPct val="0"/>
              </a:spcAft>
              <a:buClr>
                <a:srgbClr val="4F81BD"/>
              </a:buClr>
              <a:buSzPct val="75000"/>
              <a:buFont typeface="Wingdings" panose="05000000000000000000" pitchFamily="2" charset="2"/>
              <a:buChar char="§"/>
              <a:defRPr b="0" i="0"/>
            </a:pPr>
            <a:r>
              <a:rPr lang="2070" sz="1800" dirty="0">
                <a:latin typeface="Arial"/>
                <a:ea typeface="ＭＳ Ｐゴシック" charset="0"/>
                <a:cs typeface="ＭＳ Ｐゴシック" charset="0"/>
              </a:rPr>
              <a:t>Lacunas e problemas da avaliação</a:t>
            </a:r>
          </a:p>
          <a:p>
            <a:pPr lvl="1" fontAlgn="base">
              <a:lnSpc>
                <a:spcPct val="100000"/>
              </a:lnSpc>
              <a:spcBef>
                <a:spcPct val="20000"/>
              </a:spcBef>
              <a:spcAft>
                <a:spcPct val="0"/>
              </a:spcAft>
              <a:buClr>
                <a:srgbClr val="4F81BD"/>
              </a:buClr>
              <a:buSzPct val="75000"/>
              <a:buFont typeface="Wingdings" panose="05000000000000000000" pitchFamily="2" charset="2"/>
              <a:buChar char="§"/>
              <a:defRPr b="0" i="0"/>
            </a:pPr>
            <a:r>
              <a:rPr lang="2070" sz="1800" dirty="0">
                <a:latin typeface="Arial"/>
                <a:ea typeface="ＭＳ Ｐゴシック" charset="0"/>
                <a:cs typeface="ＭＳ Ｐゴシック" charset="0"/>
              </a:rPr>
              <a:t>Descrição – pormenores sobre as lacunas que ajudarão a definir os passos seguintes</a:t>
            </a:r>
          </a:p>
          <a:p>
            <a:pPr lvl="1" fontAlgn="base">
              <a:lnSpc>
                <a:spcPct val="100000"/>
              </a:lnSpc>
              <a:spcBef>
                <a:spcPct val="20000"/>
              </a:spcBef>
              <a:spcAft>
                <a:spcPct val="0"/>
              </a:spcAft>
              <a:buClr>
                <a:srgbClr val="4F81BD"/>
              </a:buClr>
              <a:buSzPct val="75000"/>
              <a:buFont typeface="Wingdings" panose="05000000000000000000" pitchFamily="2" charset="2"/>
              <a:buChar char="§"/>
              <a:defRPr b="0" i="0"/>
            </a:pPr>
            <a:r>
              <a:rPr lang="2070" sz="1800" dirty="0">
                <a:latin typeface="Arial"/>
                <a:ea typeface="ＭＳ Ｐゴシック" charset="0"/>
                <a:cs typeface="ＭＳ Ｐゴシック" charset="0"/>
              </a:rPr>
              <a:t>Passos seguintes – medidas específicas a tomar após o workshop</a:t>
            </a:r>
          </a:p>
        </p:txBody>
      </p:sp>
      <p:sp>
        <p:nvSpPr>
          <p:cNvPr id="7" name="Title 1">
            <a:extLst>
              <a:ext uri="{FF2B5EF4-FFF2-40B4-BE49-F238E27FC236}">
                <a16:creationId xmlns:a16="http://schemas.microsoft.com/office/drawing/2014/main" id="{6000E77A-7557-4F4F-AF8E-7E34C6FA1CE8}"/>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a:t>O Formulário de passos seguintes</a:t>
            </a:r>
          </a:p>
        </p:txBody>
      </p:sp>
      <p:pic>
        <p:nvPicPr>
          <p:cNvPr id="4" name="Picture 3">
            <a:extLst>
              <a:ext uri="{FF2B5EF4-FFF2-40B4-BE49-F238E27FC236}">
                <a16:creationId xmlns:a16="http://schemas.microsoft.com/office/drawing/2014/main" id="{D6F161BA-C078-7C44-9BAD-61643D436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121" y="3898900"/>
            <a:ext cx="5505758" cy="2233145"/>
          </a:xfrm>
          <a:prstGeom prst="rect">
            <a:avLst/>
          </a:prstGeom>
          <a:ln>
            <a:solidFill>
              <a:schemeClr val="tx1"/>
            </a:solidFill>
          </a:ln>
        </p:spPr>
      </p:pic>
    </p:spTree>
    <p:extLst>
      <p:ext uri="{BB962C8B-B14F-4D97-AF65-F5344CB8AC3E}">
        <p14:creationId xmlns:p14="http://schemas.microsoft.com/office/powerpoint/2010/main" val="22024741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64683" y="1498969"/>
            <a:ext cx="8050667" cy="1829955"/>
          </a:xfrm>
          <a:noFill/>
          <a:ln>
            <a:noFill/>
          </a:ln>
        </p:spPr>
        <p:txBody>
          <a:bodyPr vert="horz" wrap="square" lIns="91440" tIns="45720" rIns="91440" bIns="45720" numCol="1" rtlCol="0" anchor="t" anchorCtr="0" compatLnSpc="1">
            <a:prstTxWarp prst="textNoShape">
              <a:avLst/>
            </a:prstTxWarp>
            <a:normAutofit/>
          </a:bodyPr>
          <a:lstStyle/>
          <a:p>
            <a:pPr marL="182563" indent="-182563" fontAlgn="base">
              <a:lnSpc>
                <a:spcPct val="100000"/>
              </a:lnSpc>
              <a:spcBef>
                <a:spcPct val="20000"/>
              </a:spcBef>
              <a:spcAft>
                <a:spcPct val="0"/>
              </a:spcAft>
              <a:buClr>
                <a:srgbClr val="4F81BD"/>
              </a:buClr>
              <a:buSzPct val="120000"/>
              <a:buFont typeface="Arial"/>
              <a:defRPr b="0" i="0"/>
            </a:pPr>
            <a:r>
              <a:rPr lang="2070" sz="2000">
                <a:latin typeface="Arial"/>
                <a:ea typeface="ＭＳ Ｐゴシック" charset="0"/>
                <a:cs typeface="ＭＳ Ｐゴシック" charset="0"/>
              </a:rPr>
              <a:t>Os participantes fazem uma pausa após a avaliação, enquanto o dinamizador e registador organiza as informações do Formulário de avaliação no Formulário de passos seguintes</a:t>
            </a:r>
          </a:p>
          <a:p>
            <a:pPr lvl="1" fontAlgn="base">
              <a:lnSpc>
                <a:spcPct val="100000"/>
              </a:lnSpc>
              <a:spcBef>
                <a:spcPct val="20000"/>
              </a:spcBef>
              <a:spcAft>
                <a:spcPct val="0"/>
              </a:spcAft>
              <a:buClr>
                <a:srgbClr val="4F81BD"/>
              </a:buClr>
              <a:buSzPct val="75000"/>
              <a:buFont typeface="Wingdings" panose="05000000000000000000" pitchFamily="2" charset="2"/>
              <a:buChar char="§"/>
              <a:defRPr b="0" i="0"/>
            </a:pPr>
            <a:r>
              <a:rPr lang="2070" sz="1800">
                <a:latin typeface="Arial"/>
                <a:ea typeface="ＭＳ Ｐゴシック" charset="0"/>
                <a:cs typeface="ＭＳ Ｐゴシック" charset="0"/>
              </a:rPr>
              <a:t>São consolidadas ideias transversais a vários domínios</a:t>
            </a:r>
          </a:p>
        </p:txBody>
      </p:sp>
      <p:sp>
        <p:nvSpPr>
          <p:cNvPr id="6" name="Title 1">
            <a:extLst>
              <a:ext uri="{FF2B5EF4-FFF2-40B4-BE49-F238E27FC236}">
                <a16:creationId xmlns:a16="http://schemas.microsoft.com/office/drawing/2014/main" id="{94D25B49-7AEB-174C-AFA5-ABBEE41E8018}"/>
              </a:ext>
            </a:extLst>
          </p:cNvPr>
          <p:cNvSpPr txBox="1"/>
          <p:nvPr/>
        </p:nvSpPr>
        <p:spPr>
          <a:xfrm>
            <a:off x="464683" y="304800"/>
            <a:ext cx="8229600" cy="990600"/>
          </a:xfrm>
          <a:prstGeom prst="rect">
            <a:avLst/>
          </a:prstGeom>
        </p:spPr>
        <p:txBody>
          <a:bodyPr vert="horz" lIns="91440" tIns="45720" rIns="91440" bIns="45720" rtlCol="0" anchor="ctr">
            <a:normAutofit fontScale="90000" lnSpcReduction="20000"/>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a:t>Avançar para a definição de prioridades e o planeamento</a:t>
            </a:r>
          </a:p>
        </p:txBody>
      </p:sp>
      <p:pic>
        <p:nvPicPr>
          <p:cNvPr id="5" name="Picture 4">
            <a:extLst>
              <a:ext uri="{FF2B5EF4-FFF2-40B4-BE49-F238E27FC236}">
                <a16:creationId xmlns:a16="http://schemas.microsoft.com/office/drawing/2014/main" id="{0AE38E73-3869-A749-B135-B8C7D0F6E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290" y="3044652"/>
            <a:ext cx="6729420" cy="2975538"/>
          </a:xfrm>
          <a:prstGeom prst="rect">
            <a:avLst/>
          </a:prstGeom>
          <a:ln>
            <a:solidFill>
              <a:schemeClr val="tx1"/>
            </a:solidFill>
          </a:ln>
        </p:spPr>
      </p:pic>
    </p:spTree>
    <p:extLst>
      <p:ext uri="{BB962C8B-B14F-4D97-AF65-F5344CB8AC3E}">
        <p14:creationId xmlns:p14="http://schemas.microsoft.com/office/powerpoint/2010/main" val="174679140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64683" y="1486685"/>
            <a:ext cx="8319099" cy="1807450"/>
          </a:xfrm>
          <a:noFill/>
          <a:ln>
            <a:noFill/>
          </a:ln>
        </p:spPr>
        <p:txBody>
          <a:bodyPr vert="horz" wrap="square" lIns="91440" tIns="45720" rIns="91440" bIns="45720" numCol="1" rtlCol="0" anchor="t" anchorCtr="0" compatLnSpc="1">
            <a:prstTxWarp prst="textNoShape">
              <a:avLst/>
            </a:prstTxWarp>
            <a:normAutofit fontScale="95000" lnSpcReduction="10000"/>
          </a:bodyPr>
          <a:lstStyle/>
          <a:p>
            <a:pPr marL="182563" indent="-182563" fontAlgn="base">
              <a:lnSpc>
                <a:spcPct val="100000"/>
              </a:lnSpc>
              <a:spcBef>
                <a:spcPct val="20000"/>
              </a:spcBef>
              <a:spcAft>
                <a:spcPct val="0"/>
              </a:spcAft>
              <a:buClr>
                <a:srgbClr val="4F81BD"/>
              </a:buClr>
              <a:buSzPct val="120000"/>
              <a:buFont typeface="Arial"/>
              <a:defRPr b="0" i="0"/>
            </a:pPr>
            <a:r>
              <a:rPr lang="2070" sz="2100">
                <a:latin typeface="Arial"/>
                <a:ea typeface="ＭＳ Ｐゴシック" charset="0"/>
                <a:cs typeface="ＭＳ Ｐゴシック" charset="0"/>
              </a:rPr>
              <a:t>O grupo discute cada item da coluna de lacunas e problemas e preenche com os pormenores necessários para fazer um bom plano</a:t>
            </a:r>
          </a:p>
          <a:p>
            <a:pPr lvl="1" fontAlgn="base">
              <a:lnSpc>
                <a:spcPct val="100000"/>
              </a:lnSpc>
              <a:spcBef>
                <a:spcPct val="20000"/>
              </a:spcBef>
              <a:spcAft>
                <a:spcPct val="0"/>
              </a:spcAft>
              <a:buClr>
                <a:srgbClr val="4F81BD"/>
              </a:buClr>
              <a:buSzPct val="75000"/>
              <a:buFont typeface="Wingdings" panose="05000000000000000000" pitchFamily="2" charset="2"/>
              <a:buChar char="§"/>
              <a:defRPr b="0" i="0"/>
            </a:pPr>
            <a:r>
              <a:rPr lang="2070" sz="1900">
                <a:latin typeface="Arial"/>
                <a:ea typeface="ＭＳ Ｐゴシック" charset="0"/>
                <a:cs typeface="ＭＳ Ｐゴシック" charset="0"/>
              </a:rPr>
              <a:t>São necessárias mais informações para compreender as lacunas que impedem o INSP de chegar às fases pretendidas?</a:t>
            </a:r>
          </a:p>
          <a:p>
            <a:pPr lvl="1" fontAlgn="base">
              <a:lnSpc>
                <a:spcPct val="100000"/>
              </a:lnSpc>
              <a:spcBef>
                <a:spcPct val="20000"/>
              </a:spcBef>
              <a:spcAft>
                <a:spcPct val="0"/>
              </a:spcAft>
              <a:buClr>
                <a:srgbClr val="4F81BD"/>
              </a:buClr>
              <a:buSzPct val="75000"/>
              <a:buFont typeface="Wingdings" panose="05000000000000000000" pitchFamily="2" charset="2"/>
              <a:buChar char="§"/>
              <a:defRPr b="0" i="0"/>
            </a:pPr>
            <a:r>
              <a:rPr lang="2070" sz="1900">
                <a:latin typeface="Arial"/>
                <a:ea typeface="ＭＳ Ｐゴシック" charset="0"/>
                <a:cs typeface="ＭＳ Ｐゴシック" charset="0"/>
              </a:rPr>
              <a:t>A resolução das lacunas identificadas terá o efeito pretendido? Há questões importantes em falta?</a:t>
            </a:r>
          </a:p>
        </p:txBody>
      </p:sp>
      <p:sp>
        <p:nvSpPr>
          <p:cNvPr id="5" name="Title 1">
            <a:extLst>
              <a:ext uri="{FF2B5EF4-FFF2-40B4-BE49-F238E27FC236}">
                <a16:creationId xmlns:a16="http://schemas.microsoft.com/office/drawing/2014/main" id="{3160070C-5BF8-8444-9533-ED190F99D298}"/>
              </a:ext>
            </a:extLst>
          </p:cNvPr>
          <p:cNvSpPr txBox="1"/>
          <p:nvPr/>
        </p:nvSpPr>
        <p:spPr>
          <a:xfrm>
            <a:off x="464683" y="304800"/>
            <a:ext cx="8229600" cy="990600"/>
          </a:xfrm>
          <a:prstGeom prst="rect">
            <a:avLst/>
          </a:prstGeom>
        </p:spPr>
        <p:txBody>
          <a:bodyPr vert="horz" lIns="91440" tIns="45720" rIns="91440" bIns="45720" rtlCol="0" anchor="ctr">
            <a:normAutofit fontScale="90000" lnSpcReduction="20000"/>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a:t>Os participantes analisam o Formulário de passos seguintes</a:t>
            </a:r>
          </a:p>
        </p:txBody>
      </p:sp>
      <p:pic>
        <p:nvPicPr>
          <p:cNvPr id="8" name="Picture 7">
            <a:extLst>
              <a:ext uri="{FF2B5EF4-FFF2-40B4-BE49-F238E27FC236}">
                <a16:creationId xmlns:a16="http://schemas.microsoft.com/office/drawing/2014/main" id="{A174843F-0B73-A04D-9F8A-28D86073F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255" y="3435180"/>
            <a:ext cx="5723489" cy="2592810"/>
          </a:xfrm>
          <a:prstGeom prst="rect">
            <a:avLst/>
          </a:prstGeom>
          <a:ln>
            <a:solidFill>
              <a:schemeClr val="tx1"/>
            </a:solidFill>
          </a:ln>
        </p:spPr>
      </p:pic>
    </p:spTree>
    <p:extLst>
      <p:ext uri="{BB962C8B-B14F-4D97-AF65-F5344CB8AC3E}">
        <p14:creationId xmlns:p14="http://schemas.microsoft.com/office/powerpoint/2010/main" val="17613362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64683" y="1429385"/>
            <a:ext cx="8050667" cy="2394470"/>
          </a:xfrm>
          <a:noFill/>
          <a:ln>
            <a:noFill/>
          </a:ln>
        </p:spPr>
        <p:txBody>
          <a:bodyPr vert="horz" wrap="square" lIns="91440" tIns="45720" rIns="91440" bIns="45720" numCol="1" rtlCol="0" anchor="t" anchorCtr="0" compatLnSpc="1">
            <a:prstTxWarp prst="textNoShape">
              <a:avLst/>
            </a:prstTxWarp>
            <a:normAutofit fontScale="87500" lnSpcReduction="20000"/>
          </a:bodyPr>
          <a:lstStyle/>
          <a:p>
            <a:pPr fontAlgn="base">
              <a:lnSpc>
                <a:spcPct val="100000"/>
              </a:lnSpc>
              <a:spcBef>
                <a:spcPct val="20000"/>
              </a:spcBef>
              <a:spcAft>
                <a:spcPct val="0"/>
              </a:spcAft>
              <a:buClr>
                <a:srgbClr val="4F81BD"/>
              </a:buClr>
              <a:buSzPct val="120000"/>
              <a:defRPr b="0" i="0"/>
            </a:pPr>
            <a:r>
              <a:rPr lang="2070" sz="2300">
                <a:latin typeface="Arial"/>
                <a:ea typeface="ＭＳ Ｐゴシック" charset="0"/>
                <a:cs typeface="ＭＳ Ｐゴシック" charset="0"/>
              </a:rPr>
              <a:t>Em seguida, o grupo analisa a coluna de lacunas e problemas, questão a questão</a:t>
            </a:r>
          </a:p>
          <a:p>
            <a:pPr fontAlgn="base">
              <a:lnSpc>
                <a:spcPct val="100000"/>
              </a:lnSpc>
              <a:spcBef>
                <a:spcPct val="20000"/>
              </a:spcBef>
              <a:spcAft>
                <a:spcPct val="0"/>
              </a:spcAft>
              <a:buClr>
                <a:srgbClr val="4F81BD"/>
              </a:buClr>
              <a:buSzPct val="120000"/>
              <a:defRPr b="0" i="0"/>
            </a:pPr>
            <a:r>
              <a:rPr lang="2070" sz="2300">
                <a:latin typeface="Arial"/>
                <a:ea typeface="ＭＳ Ｐゴシック" charset="0"/>
                <a:cs typeface="ＭＳ Ｐゴシック" charset="0"/>
              </a:rPr>
              <a:t>Os participantes identificam as prioridades e o registador destaca-as</a:t>
            </a:r>
          </a:p>
          <a:p>
            <a:pPr fontAlgn="base">
              <a:lnSpc>
                <a:spcPct val="100000"/>
              </a:lnSpc>
              <a:spcBef>
                <a:spcPct val="20000"/>
              </a:spcBef>
              <a:spcAft>
                <a:spcPct val="0"/>
              </a:spcAft>
              <a:buClr>
                <a:srgbClr val="4F81BD"/>
              </a:buClr>
              <a:buSzPct val="120000"/>
              <a:defRPr b="0" i="0"/>
            </a:pPr>
            <a:r>
              <a:rPr lang="2070" sz="2300">
                <a:latin typeface="Arial"/>
                <a:ea typeface="ＭＳ Ｐゴシック" charset="0"/>
                <a:cs typeface="ＭＳ Ｐゴシック" charset="0"/>
              </a:rPr>
              <a:t>Uma vez concluída a discussão da totalidade de lacunas e problemas, os itens destacados são revistos</a:t>
            </a:r>
          </a:p>
          <a:p>
            <a:pPr lvl="1" fontAlgn="base">
              <a:lnSpc>
                <a:spcPct val="100000"/>
              </a:lnSpc>
              <a:spcBef>
                <a:spcPct val="20000"/>
              </a:spcBef>
              <a:spcAft>
                <a:spcPct val="0"/>
              </a:spcAft>
              <a:buClr>
                <a:srgbClr val="4F81BD"/>
              </a:buClr>
              <a:buSzPct val="75000"/>
              <a:buFont typeface="Wingdings" panose="05000000000000000000" pitchFamily="2" charset="2"/>
              <a:buChar char="§"/>
              <a:defRPr b="0" i="0"/>
            </a:pPr>
            <a:r>
              <a:rPr lang="2070" sz="2000">
                <a:latin typeface="Arial"/>
                <a:ea typeface="ＭＳ Ｐゴシック" charset="0"/>
                <a:cs typeface="ＭＳ Ｐゴシック" charset="0"/>
              </a:rPr>
              <a:t>As prioridades foram registadas? Falta alguma coisa? Deve ser retirada alguma coisa? </a:t>
            </a:r>
          </a:p>
        </p:txBody>
      </p:sp>
      <p:sp>
        <p:nvSpPr>
          <p:cNvPr id="5" name="Title 1">
            <a:extLst>
              <a:ext uri="{FF2B5EF4-FFF2-40B4-BE49-F238E27FC236}">
                <a16:creationId xmlns:a16="http://schemas.microsoft.com/office/drawing/2014/main" id="{DF22AFD7-720A-114E-B10B-29010D732023}"/>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a:t>Passo 2: Definir prioridades</a:t>
            </a:r>
          </a:p>
        </p:txBody>
      </p:sp>
      <p:pic>
        <p:nvPicPr>
          <p:cNvPr id="10" name="Picture 9">
            <a:extLst>
              <a:ext uri="{FF2B5EF4-FFF2-40B4-BE49-F238E27FC236}">
                <a16:creationId xmlns:a16="http://schemas.microsoft.com/office/drawing/2014/main" id="{50C1FBBD-78FD-C441-BBC1-DA95DAC3D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670" y="3708707"/>
            <a:ext cx="5124659" cy="2344656"/>
          </a:xfrm>
          <a:prstGeom prst="rect">
            <a:avLst/>
          </a:prstGeom>
          <a:ln>
            <a:solidFill>
              <a:schemeClr val="tx1"/>
            </a:solidFill>
          </a:ln>
        </p:spPr>
      </p:pic>
    </p:spTree>
    <p:extLst>
      <p:ext uri="{BB962C8B-B14F-4D97-AF65-F5344CB8AC3E}">
        <p14:creationId xmlns:p14="http://schemas.microsoft.com/office/powerpoint/2010/main" val="32204810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p:nvPr/>
        </p:nvSpPr>
        <p:spPr bwMode="auto">
          <a:xfrm>
            <a:off x="464683" y="1435100"/>
            <a:ext cx="8229600" cy="990600"/>
          </a:xfrm>
          <a:prstGeom prst="rect">
            <a:avLst/>
          </a:prstGeom>
          <a:noFill/>
          <a:ln>
            <a:noFill/>
          </a:ln>
          <a:extLst>
            <a:ext uri="{909E8E84-426E-40dd-AFC4-6F175D3DCCD1}">
              <a14:hiddenFill xmlns:p14="http://schemas.microsoft.com/office/powerpoint/2010/main" xmlns:p15="http://schemas.microsoft.com/office/powerpoint/2012/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a14="http://schemas.microsoft.com/office/drawing/2010/main" xmlns=""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buClr>
                <a:srgbClr val="4F81BD"/>
              </a:buClr>
              <a:buSzPct val="120000"/>
              <a:defRPr b="0" i="0"/>
            </a:pPr>
            <a:r>
              <a:rPr lang="2070" sz="2000">
                <a:latin typeface="Arial"/>
              </a:rPr>
              <a:t>São descritos os passos seguintes, incluindo a identificação dos responsáveis e um calendário, para todas as prioridades</a:t>
            </a:r>
          </a:p>
        </p:txBody>
      </p:sp>
      <p:sp>
        <p:nvSpPr>
          <p:cNvPr id="7" name="Title 1">
            <a:extLst>
              <a:ext uri="{FF2B5EF4-FFF2-40B4-BE49-F238E27FC236}">
                <a16:creationId xmlns:a16="http://schemas.microsoft.com/office/drawing/2014/main" id="{13C25EBF-E4E5-CB4B-B05F-D2031AC1CF58}"/>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a:t>Passo 3: Planeamento</a:t>
            </a:r>
          </a:p>
        </p:txBody>
      </p:sp>
      <p:pic>
        <p:nvPicPr>
          <p:cNvPr id="8" name="Picture 7">
            <a:extLst>
              <a:ext uri="{FF2B5EF4-FFF2-40B4-BE49-F238E27FC236}">
                <a16:creationId xmlns:a16="http://schemas.microsoft.com/office/drawing/2014/main" id="{E39DFE6F-90E8-C74D-AF3A-A6619D8F7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839" y="2425700"/>
            <a:ext cx="5422321" cy="3566623"/>
          </a:xfrm>
          <a:prstGeom prst="rect">
            <a:avLst/>
          </a:prstGeom>
          <a:ln>
            <a:solidFill>
              <a:schemeClr val="tx1"/>
            </a:solidFill>
          </a:ln>
        </p:spPr>
      </p:pic>
    </p:spTree>
    <p:extLst>
      <p:ext uri="{BB962C8B-B14F-4D97-AF65-F5344CB8AC3E}">
        <p14:creationId xmlns:p14="http://schemas.microsoft.com/office/powerpoint/2010/main" val="13892086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p:nvPr/>
        </p:nvSpPr>
        <p:spPr bwMode="auto">
          <a:xfrm>
            <a:off x="464683" y="1783478"/>
            <a:ext cx="8031617" cy="3831075"/>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buClr>
                <a:srgbClr val="4F81BD"/>
              </a:buClr>
              <a:buSzPct val="120000"/>
              <a:buFont typeface="Arial" panose="020B0604020202020204" pitchFamily="34" charset="0"/>
              <a:buChar char="•"/>
              <a:defRPr b="0" i="0"/>
            </a:pPr>
            <a:r>
              <a:rPr lang="2070" sz="2000" dirty="0">
                <a:solidFill>
                  <a:sysClr val="windowText" lastClr="000000"/>
                </a:solidFill>
                <a:latin typeface="Arial"/>
                <a:cs typeface="+mn-cs"/>
              </a:rPr>
              <a:t>Os “frutos fáceis de colher” são as actividades que podem ser efectuadas com relativa facilidade e que terão um impacto elevado</a:t>
            </a:r>
          </a:p>
          <a:p>
            <a:pPr>
              <a:buClr>
                <a:srgbClr val="4F81BD"/>
              </a:buClr>
              <a:buSzPct val="120000"/>
              <a:buFont typeface="Arial" panose="020B0604020202020204" pitchFamily="34" charset="0"/>
              <a:buChar char="•"/>
              <a:defRPr/>
            </a:pPr>
            <a:endParaRPr lang="en-US" sz="1100" dirty="0">
              <a:solidFill>
                <a:sysClr val="windowText" lastClr="000000"/>
              </a:solidFill>
              <a:latin typeface="Arial"/>
              <a:cs typeface="+mn-cs"/>
            </a:endParaRPr>
          </a:p>
          <a:p>
            <a:pPr>
              <a:buClr>
                <a:srgbClr val="4F81BD"/>
              </a:buClr>
              <a:buSzPct val="120000"/>
              <a:buFont typeface="Arial" panose="020B0604020202020204" pitchFamily="34" charset="0"/>
              <a:buChar char="•"/>
              <a:defRPr b="0" i="0"/>
            </a:pPr>
            <a:r>
              <a:rPr lang="2070" sz="2000" dirty="0">
                <a:latin typeface="Arial"/>
                <a:cs typeface="+mn-cs"/>
              </a:rPr>
              <a:t>Primeiro, os passos seguintes são analisados. Algum deles constitui um “fruto fácil de colher”?</a:t>
            </a:r>
          </a:p>
          <a:p>
            <a:pPr>
              <a:buClr>
                <a:srgbClr val="4F81BD"/>
              </a:buClr>
              <a:buSzPct val="120000"/>
              <a:buFont typeface="Arial" panose="020B0604020202020204" pitchFamily="34" charset="0"/>
              <a:buChar char="•"/>
              <a:defRPr/>
            </a:pPr>
            <a:endParaRPr lang="en-US" sz="1100" dirty="0">
              <a:latin typeface="Arial"/>
              <a:cs typeface="+mn-cs"/>
            </a:endParaRPr>
          </a:p>
          <a:p>
            <a:pPr>
              <a:buClr>
                <a:srgbClr val="4F81BD"/>
              </a:buClr>
              <a:buSzPct val="120000"/>
              <a:buFont typeface="Arial" panose="020B0604020202020204" pitchFamily="34" charset="0"/>
              <a:buChar char="•"/>
              <a:defRPr b="0" i="0"/>
            </a:pPr>
            <a:r>
              <a:rPr lang="2070" sz="2000" dirty="0">
                <a:latin typeface="Arial"/>
                <a:cs typeface="+mn-cs"/>
              </a:rPr>
              <a:t>Depois, podem ser geradas ideias adicionais</a:t>
            </a:r>
            <a:endParaRPr lang="en-US" sz="1100" dirty="0">
              <a:latin typeface="Arial"/>
              <a:cs typeface="+mn-cs"/>
            </a:endParaRPr>
          </a:p>
          <a:p>
            <a:pPr lvl="1">
              <a:buClr>
                <a:srgbClr val="4F81BD"/>
              </a:buClr>
              <a:buSzPct val="75000"/>
              <a:buFont typeface="Wingdings" panose="05000000000000000000" pitchFamily="2" charset="2"/>
              <a:buChar char="§"/>
              <a:defRPr b="0" i="0"/>
            </a:pPr>
            <a:r>
              <a:rPr lang="2070" sz="1800" dirty="0">
                <a:latin typeface="Arial"/>
              </a:rPr>
              <a:t>Tais ideias podem não ser específicas do guia de debate utilizado no workshop, mas são conquistas fáceis que se deve ponderar levar a cabo</a:t>
            </a:r>
            <a:endParaRPr lang="en-US" sz="1800" dirty="0">
              <a:latin typeface="Arial"/>
            </a:endParaRPr>
          </a:p>
          <a:p>
            <a:pPr lvl="1">
              <a:buClr>
                <a:srgbClr val="4F81BD"/>
              </a:buClr>
              <a:buSzPct val="75000"/>
              <a:buFont typeface="Wingdings" panose="05000000000000000000" pitchFamily="2" charset="2"/>
              <a:buChar char="§"/>
              <a:defRPr b="0" i="0"/>
            </a:pPr>
            <a:r>
              <a:rPr lang="2070" sz="1800" dirty="0">
                <a:latin typeface="Arial"/>
                <a:cs typeface="+mn-cs"/>
              </a:rPr>
              <a:t>Cada “fruto fácil de colher” deve ter um plano de passos seguintes: identificação dos responsáveis e calendário</a:t>
            </a:r>
            <a:endParaRPr lang="en-US" sz="1800" dirty="0">
              <a:latin typeface="Arial"/>
              <a:cs typeface="+mn-cs"/>
            </a:endParaRPr>
          </a:p>
        </p:txBody>
      </p:sp>
      <p:sp>
        <p:nvSpPr>
          <p:cNvPr id="4" name="Title 1">
            <a:extLst>
              <a:ext uri="{FF2B5EF4-FFF2-40B4-BE49-F238E27FC236}">
                <a16:creationId xmlns:a16="http://schemas.microsoft.com/office/drawing/2014/main" id="{62810B7E-2BA7-DE4D-9893-C13524A22D5C}"/>
              </a:ext>
            </a:extLst>
          </p:cNvPr>
          <p:cNvSpPr txBox="1"/>
          <p:nvPr/>
        </p:nvSpPr>
        <p:spPr>
          <a:xfrm>
            <a:off x="464683" y="575660"/>
            <a:ext cx="8808440" cy="990600"/>
          </a:xfrm>
          <a:prstGeom prst="rect">
            <a:avLst/>
          </a:prstGeom>
        </p:spPr>
        <p:txBody>
          <a:bodyPr vert="horz" lIns="91440" tIns="45720" rIns="91440" bIns="45720" rtlCol="0" anchor="ctr">
            <a:normAutofit fontScale="90000" lnSpcReduction="20000"/>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dirty="0"/>
              <a:t>Por fim, identificar os “frutos </a:t>
            </a:r>
            <a:r>
              <a:rPr lang="2070"/>
              <a:t>fáceis </a:t>
            </a:r>
            <a:endParaRPr lang="en-US" dirty="0"/>
          </a:p>
          <a:p>
            <a:pPr>
              <a:defRPr b="0" i="0"/>
            </a:pPr>
            <a:r>
              <a:rPr lang="2070"/>
              <a:t>de </a:t>
            </a:r>
            <a:r>
              <a:rPr lang="2070" dirty="0"/>
              <a:t>colher”</a:t>
            </a:r>
          </a:p>
        </p:txBody>
      </p:sp>
    </p:spTree>
    <p:extLst>
      <p:ext uri="{BB962C8B-B14F-4D97-AF65-F5344CB8AC3E}">
        <p14:creationId xmlns:p14="http://schemas.microsoft.com/office/powerpoint/2010/main" val="41152615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p:nvPr/>
        </p:nvSpPr>
        <p:spPr bwMode="auto">
          <a:xfrm>
            <a:off x="464683" y="1590340"/>
            <a:ext cx="7842409" cy="3248360"/>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buClr>
                <a:srgbClr val="4F81BD"/>
              </a:buClr>
              <a:buSzPct val="120000"/>
              <a:buFont typeface="Arial" panose="020B0604020202020204" pitchFamily="34" charset="0"/>
              <a:buChar char="•"/>
              <a:defRPr b="0" i="0"/>
            </a:pPr>
            <a:r>
              <a:rPr lang="2070" sz="2000">
                <a:solidFill>
                  <a:sysClr val="windowText" lastClr="000000"/>
                </a:solidFill>
                <a:latin typeface="Arial"/>
                <a:cs typeface="+mn-cs"/>
              </a:rPr>
              <a:t>Se o INSP abordar as prioridades, obterá o progresso pretendido no sentido de alcançar a fase pretendida?</a:t>
            </a:r>
          </a:p>
          <a:p>
            <a:pPr>
              <a:buClr>
                <a:srgbClr val="4F81BD"/>
              </a:buClr>
              <a:buSzPct val="120000"/>
              <a:buFont typeface="Arial" panose="020B0604020202020204" pitchFamily="34" charset="0"/>
              <a:buChar char="•"/>
              <a:defRPr/>
            </a:pPr>
            <a:endParaRPr lang="en-US" sz="1100">
              <a:solidFill>
                <a:sysClr val="windowText" lastClr="000000"/>
              </a:solidFill>
              <a:latin typeface="Arial"/>
              <a:cs typeface="+mn-cs"/>
            </a:endParaRPr>
          </a:p>
          <a:p>
            <a:pPr>
              <a:buClr>
                <a:srgbClr val="4F81BD"/>
              </a:buClr>
              <a:buSzPct val="120000"/>
              <a:buFont typeface="Arial" panose="020B0604020202020204" pitchFamily="34" charset="0"/>
              <a:buChar char="•"/>
              <a:defRPr b="0" i="0"/>
            </a:pPr>
            <a:r>
              <a:rPr lang="2070" sz="2000">
                <a:latin typeface="Arial"/>
                <a:cs typeface="+mn-cs"/>
              </a:rPr>
              <a:t>São necessários recursos adicionais? Qual é o plano para os obter?</a:t>
            </a:r>
          </a:p>
          <a:p>
            <a:pPr>
              <a:buClr>
                <a:srgbClr val="4F81BD"/>
              </a:buClr>
              <a:buSzPct val="120000"/>
              <a:buFont typeface="Arial" panose="020B0604020202020204" pitchFamily="34" charset="0"/>
              <a:buChar char="•"/>
              <a:defRPr/>
            </a:pPr>
            <a:endParaRPr lang="en-US" sz="1100">
              <a:latin typeface="Arial"/>
              <a:cs typeface="+mn-cs"/>
            </a:endParaRPr>
          </a:p>
          <a:p>
            <a:pPr>
              <a:buClr>
                <a:srgbClr val="4F81BD"/>
              </a:buClr>
              <a:buSzPct val="120000"/>
              <a:buFont typeface="Arial" panose="020B0604020202020204" pitchFamily="34" charset="0"/>
              <a:buChar char="•"/>
              <a:defRPr b="0" i="0"/>
            </a:pPr>
            <a:r>
              <a:rPr lang="2070" sz="2000">
                <a:latin typeface="Arial"/>
              </a:rPr>
              <a:t>Os passos seguintes são claros? Todos os elementos essenciais do pessoal compreendem as suas funções na execução do plano?</a:t>
            </a:r>
          </a:p>
          <a:p>
            <a:pPr>
              <a:buClr>
                <a:srgbClr val="4F81BD"/>
              </a:buClr>
              <a:buSzPct val="120000"/>
              <a:buFont typeface="Arial" panose="020B0604020202020204" pitchFamily="34" charset="0"/>
              <a:buChar char="•"/>
              <a:defRPr/>
            </a:pPr>
            <a:endParaRPr lang="en-US" sz="1100">
              <a:latin typeface="Arial"/>
            </a:endParaRPr>
          </a:p>
          <a:p>
            <a:pPr>
              <a:buClr>
                <a:srgbClr val="4F81BD"/>
              </a:buClr>
              <a:buSzPct val="120000"/>
              <a:buFont typeface="Arial" panose="020B0604020202020204" pitchFamily="34" charset="0"/>
              <a:buChar char="•"/>
              <a:defRPr b="0" i="0"/>
            </a:pPr>
            <a:r>
              <a:rPr lang="2070" sz="2000">
                <a:latin typeface="Arial"/>
                <a:cs typeface="+mn-cs"/>
              </a:rPr>
              <a:t>Como será monitorizado o progresso?</a:t>
            </a:r>
          </a:p>
        </p:txBody>
      </p:sp>
      <p:sp>
        <p:nvSpPr>
          <p:cNvPr id="4" name="Title 1">
            <a:extLst>
              <a:ext uri="{FF2B5EF4-FFF2-40B4-BE49-F238E27FC236}">
                <a16:creationId xmlns:a16="http://schemas.microsoft.com/office/drawing/2014/main" id="{82E6CF04-B019-2D4A-9F33-3B30602B0007}"/>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a:t>Antes de terminar, analise os planos</a:t>
            </a:r>
          </a:p>
        </p:txBody>
      </p:sp>
    </p:spTree>
    <p:extLst>
      <p:ext uri="{BB962C8B-B14F-4D97-AF65-F5344CB8AC3E}">
        <p14:creationId xmlns:p14="http://schemas.microsoft.com/office/powerpoint/2010/main" val="31493844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22B820-918E-974C-86B2-3885DB9FF7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44373" y="1756944"/>
            <a:ext cx="3455253" cy="2109000"/>
          </a:xfrm>
          <a:prstGeom prst="rect">
            <a:avLst/>
          </a:prstGeom>
        </p:spPr>
      </p:pic>
      <p:sp>
        <p:nvSpPr>
          <p:cNvPr id="5" name="Content Placeholder 1"/>
          <p:cNvSpPr txBox="1"/>
          <p:nvPr/>
        </p:nvSpPr>
        <p:spPr bwMode="auto">
          <a:xfrm>
            <a:off x="464683" y="4108598"/>
            <a:ext cx="7788681" cy="156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buClr>
                <a:srgbClr val="4F81BD"/>
              </a:buClr>
              <a:buSzPct val="120000"/>
              <a:defRPr b="0" i="0"/>
            </a:pPr>
            <a:r>
              <a:rPr lang="2070" sz="2000">
                <a:latin typeface="Arial"/>
              </a:rPr>
              <a:t>Se tiver comentários ou dúvidas sobre este material, contacte: </a:t>
            </a:r>
            <a:endParaRPr lang="en-US" sz="1100">
              <a:latin typeface="Arial"/>
            </a:endParaRPr>
          </a:p>
          <a:p>
            <a:pPr lvl="1">
              <a:buClr>
                <a:srgbClr val="4F81BD"/>
              </a:buClr>
              <a:buSzPct val="75000"/>
              <a:buFont typeface="Wingdings" panose="05000000000000000000" pitchFamily="2" charset="2"/>
              <a:buChar char="§"/>
              <a:defRPr b="0" i="0"/>
            </a:pPr>
            <a:r>
              <a:rPr lang="2070" spc="-100">
                <a:latin typeface="Arial"/>
              </a:rPr>
              <a:t>Programa de INSP dos CDC dos EUA: </a:t>
            </a:r>
            <a:r>
              <a:rPr lang="2070">
                <a:latin typeface="Arial"/>
                <a:hlinkClick r:id="rId4"/>
              </a:rPr>
              <a:t>nphisdt@cdc.gov </a:t>
            </a:r>
            <a:endParaRPr lang="en-US" sz="1100">
              <a:latin typeface="Arial"/>
            </a:endParaRPr>
          </a:p>
          <a:p>
            <a:pPr lvl="1">
              <a:buClr>
                <a:srgbClr val="4F81BD"/>
              </a:buClr>
              <a:buSzPct val="75000"/>
              <a:buFont typeface="Wingdings" panose="05000000000000000000" pitchFamily="2" charset="2"/>
              <a:buChar char="§"/>
              <a:defRPr b="0" i="0"/>
            </a:pPr>
            <a:r>
              <a:rPr lang="2070" spc="-100">
                <a:latin typeface="Arial"/>
              </a:rPr>
              <a:t>IANPHI: </a:t>
            </a:r>
            <a:r>
              <a:rPr lang="2070">
                <a:latin typeface="Arial"/>
                <a:hlinkClick r:id="rId5"/>
              </a:rPr>
              <a:t>info@ianphi.org </a:t>
            </a:r>
          </a:p>
          <a:p>
            <a:pPr marL="0" indent="0" algn="ctr">
              <a:buClr>
                <a:srgbClr val="4F81BD"/>
              </a:buClr>
              <a:buNone/>
              <a:defRPr/>
            </a:pPr>
            <a:endParaRPr lang="en-US" sz="2800">
              <a:latin typeface="Arial"/>
            </a:endParaRPr>
          </a:p>
          <a:p>
            <a:pPr>
              <a:buClr>
                <a:srgbClr val="4F81BD"/>
              </a:buClr>
              <a:defRPr/>
            </a:pPr>
            <a:endParaRPr lang="en-US">
              <a:latin typeface="Arial"/>
            </a:endParaRPr>
          </a:p>
        </p:txBody>
      </p:sp>
      <p:sp>
        <p:nvSpPr>
          <p:cNvPr id="8" name="Title 1">
            <a:extLst>
              <a:ext uri="{FF2B5EF4-FFF2-40B4-BE49-F238E27FC236}">
                <a16:creationId xmlns:a16="http://schemas.microsoft.com/office/drawing/2014/main" id="{D7EC8FFC-7842-A949-8545-57E817304404}"/>
              </a:ext>
            </a:extLst>
          </p:cNvPr>
          <p:cNvSpPr txBox="1"/>
          <p:nvPr/>
        </p:nvSpPr>
        <p:spPr>
          <a:xfrm>
            <a:off x="464683" y="304799"/>
            <a:ext cx="8229600" cy="1452145"/>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a:t>Desejamos-lhe boa sorte no avanço para o seu futuro preferido</a:t>
            </a:r>
          </a:p>
        </p:txBody>
      </p:sp>
    </p:spTree>
    <p:extLst>
      <p:ext uri="{BB962C8B-B14F-4D97-AF65-F5344CB8AC3E}">
        <p14:creationId xmlns:p14="http://schemas.microsoft.com/office/powerpoint/2010/main" val="24649054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AAF18C-74DE-4376-8088-B76AB5989C0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40299" y="3174998"/>
            <a:ext cx="3216013" cy="2402964"/>
          </a:xfrm>
          <a:prstGeom prst="rect">
            <a:avLst/>
          </a:prstGeom>
          <a:noFill/>
          <a:ln w="25400">
            <a:solidFill>
              <a:schemeClr val="tx1"/>
            </a:solidFill>
          </a:ln>
        </p:spPr>
      </p:pic>
      <p:pic>
        <p:nvPicPr>
          <p:cNvPr id="2" name="Picture 1">
            <a:extLst>
              <a:ext uri="{FF2B5EF4-FFF2-40B4-BE49-F238E27FC236}">
                <a16:creationId xmlns:a16="http://schemas.microsoft.com/office/drawing/2014/main" id="{23DDF6FF-AC1A-4A0C-88CB-B9C541A4525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7688" y="3174998"/>
            <a:ext cx="2621417" cy="2402965"/>
          </a:xfrm>
          <a:prstGeom prst="rect">
            <a:avLst/>
          </a:prstGeom>
        </p:spPr>
      </p:pic>
      <p:sp>
        <p:nvSpPr>
          <p:cNvPr id="6" name="Content Placeholder 2"/>
          <p:cNvSpPr txBox="1"/>
          <p:nvPr/>
        </p:nvSpPr>
        <p:spPr bwMode="auto">
          <a:xfrm>
            <a:off x="464683" y="1504950"/>
            <a:ext cx="8398921" cy="1562100"/>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ts val="600"/>
              </a:spcBef>
              <a:buClr>
                <a:srgbClr val="4F81BD"/>
              </a:buClr>
              <a:buSzPct val="120000"/>
              <a:buFont typeface="Arial" panose="020B0604020202020204" pitchFamily="34" charset="0"/>
              <a:buChar char="•"/>
              <a:defRPr b="0" i="0"/>
            </a:pPr>
            <a:r>
              <a:rPr lang="2070">
                <a:latin typeface="Arial"/>
              </a:rPr>
              <a:t>Modelos de maturidade e guias de debate</a:t>
            </a:r>
          </a:p>
          <a:p>
            <a:pPr>
              <a:spcBef>
                <a:spcPts val="600"/>
              </a:spcBef>
              <a:buClr>
                <a:srgbClr val="4F81BD"/>
              </a:buClr>
              <a:buSzPct val="120000"/>
              <a:buFont typeface="Arial" panose="020B0604020202020204" pitchFamily="34" charset="0"/>
              <a:buChar char="•"/>
              <a:defRPr b="0" i="0"/>
            </a:pPr>
            <a:r>
              <a:rPr lang="2070">
                <a:latin typeface="Arial"/>
              </a:rPr>
              <a:t>Workshops sobre a FDF</a:t>
            </a:r>
          </a:p>
          <a:p>
            <a:pPr>
              <a:spcBef>
                <a:spcPts val="600"/>
              </a:spcBef>
              <a:buClr>
                <a:srgbClr val="4F81BD"/>
              </a:buClr>
              <a:buSzPct val="120000"/>
              <a:buFont typeface="Arial" panose="020B0604020202020204" pitchFamily="34" charset="0"/>
              <a:buChar char="•"/>
              <a:defRPr b="0" i="0"/>
            </a:pPr>
            <a:r>
              <a:rPr lang="2070">
                <a:latin typeface="Arial"/>
              </a:rPr>
              <a:t>Passos da FDF</a:t>
            </a:r>
          </a:p>
        </p:txBody>
      </p:sp>
      <p:sp>
        <p:nvSpPr>
          <p:cNvPr id="4" name="Title 1"/>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a:t>Tópicos</a:t>
            </a:r>
          </a:p>
        </p:txBody>
      </p:sp>
    </p:spTree>
    <p:extLst>
      <p:ext uri="{BB962C8B-B14F-4D97-AF65-F5344CB8AC3E}">
        <p14:creationId xmlns:p14="http://schemas.microsoft.com/office/powerpoint/2010/main" val="62846758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Arrow figuring NPHI development and showing the 4 stages of development">
            <a:extLst>
              <a:ext uri="{FF2B5EF4-FFF2-40B4-BE49-F238E27FC236}">
                <a16:creationId xmlns:a16="http://schemas.microsoft.com/office/drawing/2014/main" id="{D8360016-7C0E-4785-8C54-0C0FDEB0AA6E}"/>
              </a:ext>
            </a:extLst>
          </p:cNvPr>
          <p:cNvGraphicFramePr/>
          <p:nvPr>
            <p:extLst>
              <p:ext uri="{D42A27DB-BD31-4B8C-83A1-F6EECF244321}">
                <p14:modId xmlns:p14="http://schemas.microsoft.com/office/powerpoint/2010/main" val="3020147633"/>
              </p:ext>
            </p:extLst>
          </p:nvPr>
        </p:nvGraphicFramePr>
        <p:xfrm>
          <a:off x="1010782" y="3429000"/>
          <a:ext cx="6921500" cy="256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p:nvPr/>
        </p:nvSpPr>
        <p:spPr bwMode="auto">
          <a:xfrm>
            <a:off x="464683" y="1505780"/>
            <a:ext cx="7991420" cy="2380420"/>
          </a:xfrm>
          <a:prstGeom prst="rect">
            <a:avLst/>
          </a:prstGeom>
          <a:noFill/>
          <a:ln>
            <a:noFill/>
          </a:ln>
          <a:extLst>
            <a:ext uri="{909E8E84-426E-40dd-AFC4-6F175D3DCCD1}">
              <a14:hiddenFill xmlns:p14="http://schemas.microsoft.com/office/powerpoint/2010/main" xmlns:p15="http://schemas.microsoft.com/office/powerpoint/2012/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a14="http://schemas.microsoft.com/office/drawing/2010/main" xmlns=""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ts val="600"/>
              </a:spcBef>
              <a:spcAft>
                <a:spcPts val="200"/>
              </a:spcAft>
              <a:buClr>
                <a:srgbClr val="4F81BD"/>
              </a:buClr>
              <a:buSzPct val="120000"/>
              <a:buFont typeface="Arial" panose="020B0604020202020204" pitchFamily="34" charset="0"/>
              <a:buChar char="•"/>
              <a:defRPr b="0" i="0"/>
            </a:pPr>
            <a:r>
              <a:rPr lang="2070" sz="2000" dirty="0">
                <a:latin typeface="Arial"/>
              </a:rPr>
              <a:t>O quadro conceptual da FDF é o modelo de maturidade</a:t>
            </a:r>
          </a:p>
          <a:p>
            <a:pPr>
              <a:spcBef>
                <a:spcPts val="600"/>
              </a:spcBef>
              <a:spcAft>
                <a:spcPts val="200"/>
              </a:spcAft>
              <a:buClr>
                <a:srgbClr val="4F81BD"/>
              </a:buClr>
              <a:buSzPct val="120000"/>
              <a:buFont typeface="Arial" panose="020B0604020202020204" pitchFamily="34" charset="0"/>
              <a:buChar char="•"/>
              <a:defRPr b="0" i="0"/>
            </a:pPr>
            <a:r>
              <a:rPr lang="2070" sz="2000" dirty="0">
                <a:latin typeface="Arial"/>
              </a:rPr>
              <a:t>Um modelo de maturidade descreve as fases de desenvolvimento: Básico, Em desenvolvimento, Avançado e De vanguarda</a:t>
            </a:r>
          </a:p>
          <a:p>
            <a:pPr>
              <a:spcBef>
                <a:spcPts val="600"/>
              </a:spcBef>
              <a:spcAft>
                <a:spcPts val="200"/>
              </a:spcAft>
              <a:buClr>
                <a:srgbClr val="4F81BD"/>
              </a:buClr>
              <a:buSzPct val="120000"/>
              <a:buFont typeface="Arial" panose="020B0604020202020204" pitchFamily="34" charset="0"/>
              <a:buChar char="•"/>
              <a:defRPr b="0" i="0"/>
            </a:pPr>
            <a:r>
              <a:rPr lang="2070" sz="2000" dirty="0">
                <a:latin typeface="Arial"/>
              </a:rPr>
              <a:t>A FDF ajuda os INSP na aplicação de modelos de maturidade a tópicos ou áreas que constituem uma prioridade para o INSP</a:t>
            </a:r>
          </a:p>
          <a:p>
            <a:pPr>
              <a:spcBef>
                <a:spcPts val="600"/>
              </a:spcBef>
              <a:buClr>
                <a:srgbClr val="4F81BD"/>
              </a:buClr>
              <a:buFont typeface="Arial" panose="020B0604020202020204" pitchFamily="34" charset="0"/>
              <a:buChar char="•"/>
              <a:defRPr/>
            </a:pPr>
            <a:endParaRPr lang="en-US" dirty="0">
              <a:latin typeface="Arial"/>
            </a:endParaRPr>
          </a:p>
        </p:txBody>
      </p:sp>
      <p:sp>
        <p:nvSpPr>
          <p:cNvPr id="7" name="Title 1">
            <a:extLst>
              <a:ext uri="{FF2B5EF4-FFF2-40B4-BE49-F238E27FC236}">
                <a16:creationId xmlns:a16="http://schemas.microsoft.com/office/drawing/2014/main" id="{1F5EA3D3-E454-4E4A-B330-B19F5644870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a:t>Modelos de maturidade</a:t>
            </a:r>
          </a:p>
        </p:txBody>
      </p:sp>
    </p:spTree>
    <p:extLst>
      <p:ext uri="{BB962C8B-B14F-4D97-AF65-F5344CB8AC3E}">
        <p14:creationId xmlns:p14="http://schemas.microsoft.com/office/powerpoint/2010/main" val="138982616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49717" y="1295400"/>
            <a:ext cx="7968117" cy="4869305"/>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normAutofit fontScale="77500" lnSpcReduction="20000"/>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lnSpc>
                <a:spcPct val="120000"/>
              </a:lnSpc>
              <a:spcBef>
                <a:spcPts val="600"/>
              </a:spcBef>
              <a:spcAft>
                <a:spcPct val="0"/>
              </a:spcAft>
              <a:buClr>
                <a:srgbClr val="4F81BD"/>
              </a:buClr>
              <a:buSzPct val="120000"/>
              <a:buFont typeface="Arial" panose="020B0604020202020204" pitchFamily="34" charset="0"/>
              <a:buChar char="•"/>
              <a:defRPr b="0" i="0"/>
            </a:pPr>
            <a:r>
              <a:rPr lang="2070" sz="2600" dirty="0">
                <a:latin typeface="Arial"/>
              </a:rPr>
              <a:t>Foram concebidos 30 GD especificamente para os INSP </a:t>
            </a:r>
          </a:p>
          <a:p>
            <a:pPr lvl="1">
              <a:lnSpc>
                <a:spcPct val="120000"/>
              </a:lnSpc>
              <a:spcBef>
                <a:spcPct val="0"/>
              </a:spcBef>
              <a:buClr>
                <a:srgbClr val="4F81BD"/>
              </a:buClr>
              <a:buSzPct val="75000"/>
              <a:buFont typeface="Wingdings" panose="05000000000000000000" pitchFamily="2" charset="2"/>
              <a:buChar char="§"/>
              <a:defRPr b="0" i="0"/>
            </a:pPr>
            <a:r>
              <a:rPr lang="2070" sz="2600" dirty="0">
                <a:latin typeface="Arial"/>
              </a:rPr>
              <a:t>11 abordam temas internos, como a liderança e gestão e a comunicação interna</a:t>
            </a:r>
          </a:p>
          <a:p>
            <a:pPr lvl="1">
              <a:lnSpc>
                <a:spcPct val="120000"/>
              </a:lnSpc>
              <a:spcBef>
                <a:spcPct val="0"/>
              </a:spcBef>
              <a:buClr>
                <a:srgbClr val="4F81BD"/>
              </a:buClr>
              <a:buSzPct val="75000"/>
              <a:buFont typeface="Wingdings" panose="05000000000000000000" pitchFamily="2" charset="2"/>
              <a:buChar char="§"/>
              <a:defRPr b="0" i="0"/>
            </a:pPr>
            <a:r>
              <a:rPr lang="2070" sz="2600" dirty="0">
                <a:latin typeface="Arial"/>
              </a:rPr>
              <a:t>19 abordam temas externos, como a vigilância e as colaborações multissectoriais</a:t>
            </a:r>
          </a:p>
          <a:p>
            <a:pPr lvl="1">
              <a:lnSpc>
                <a:spcPct val="120000"/>
              </a:lnSpc>
              <a:spcBef>
                <a:spcPct val="0"/>
              </a:spcBef>
              <a:buClr>
                <a:srgbClr val="4F81BD"/>
              </a:buClr>
              <a:buFont typeface="Wingdings" panose="05000000000000000000" pitchFamily="2" charset="2"/>
              <a:buChar char="§"/>
              <a:defRPr/>
            </a:pPr>
            <a:endParaRPr lang="en-US" sz="2600" dirty="0">
              <a:latin typeface="Arial"/>
            </a:endParaRPr>
          </a:p>
          <a:p>
            <a:pPr>
              <a:lnSpc>
                <a:spcPct val="120000"/>
              </a:lnSpc>
              <a:spcBef>
                <a:spcPct val="0"/>
              </a:spcBef>
              <a:buClr>
                <a:srgbClr val="4F81BD"/>
              </a:buClr>
              <a:buSzPct val="120000"/>
              <a:buFont typeface="Arial" panose="020B0604020202020204" pitchFamily="34" charset="0"/>
              <a:buChar char="•"/>
              <a:defRPr b="0" i="0"/>
            </a:pPr>
            <a:r>
              <a:rPr lang="2070" sz="2600" dirty="0">
                <a:latin typeface="Arial"/>
              </a:rPr>
              <a:t>Todos os 30 GD estão disponíveis em inglês, francês, espanhol e português em </a:t>
            </a:r>
            <a:r>
              <a:rPr lang="en-US" sz="2600" dirty="0">
                <a:latin typeface="Arial"/>
                <a:hlinkClick r:id="rId3"/>
              </a:rPr>
              <a:t>ianphi.org/tools-resources/sdt.html</a:t>
            </a:r>
            <a:endParaRPr lang="en-US" sz="2600" dirty="0">
              <a:latin typeface="Arial"/>
            </a:endParaRPr>
          </a:p>
          <a:p>
            <a:pPr lvl="1">
              <a:lnSpc>
                <a:spcPct val="120000"/>
              </a:lnSpc>
              <a:spcBef>
                <a:spcPct val="0"/>
              </a:spcBef>
              <a:buClr>
                <a:srgbClr val="4F81BD"/>
              </a:buClr>
              <a:buFont typeface="Wingdings" panose="05000000000000000000" pitchFamily="2" charset="2"/>
              <a:buChar char="§"/>
              <a:defRPr/>
            </a:pPr>
            <a:endParaRPr lang="en-US" sz="2600" dirty="0">
              <a:latin typeface="Arial"/>
            </a:endParaRPr>
          </a:p>
          <a:p>
            <a:pPr>
              <a:lnSpc>
                <a:spcPct val="120000"/>
              </a:lnSpc>
              <a:buClr>
                <a:schemeClr val="accent5"/>
              </a:buClr>
              <a:buSzPct val="120000"/>
              <a:defRPr b="0" i="0"/>
            </a:pPr>
            <a:r>
              <a:rPr lang="2070" sz="2600" dirty="0">
                <a:latin typeface="Arial"/>
              </a:rPr>
              <a:t>Os GD descrevem o “aspecto” que um INSP pode ter nas diferentes fases de maturidade: </a:t>
            </a:r>
          </a:p>
          <a:p>
            <a:pPr lvl="1">
              <a:lnSpc>
                <a:spcPct val="120000"/>
              </a:lnSpc>
              <a:spcBef>
                <a:spcPct val="0"/>
              </a:spcBef>
              <a:buClr>
                <a:schemeClr val="accent5"/>
              </a:buClr>
              <a:buSzPct val="75000"/>
              <a:buFont typeface="Wingdings" panose="05000000000000000000" pitchFamily="2" charset="2"/>
              <a:buChar char="§"/>
              <a:defRPr b="0" i="0"/>
            </a:pPr>
            <a:r>
              <a:rPr lang="2070" sz="2600" dirty="0">
                <a:latin typeface="Arial"/>
              </a:rPr>
              <a:t>Básico </a:t>
            </a:r>
          </a:p>
          <a:p>
            <a:pPr lvl="1">
              <a:lnSpc>
                <a:spcPct val="120000"/>
              </a:lnSpc>
              <a:spcBef>
                <a:spcPct val="0"/>
              </a:spcBef>
              <a:buClr>
                <a:schemeClr val="accent5"/>
              </a:buClr>
              <a:buSzPct val="75000"/>
              <a:buFont typeface="Wingdings" panose="05000000000000000000" pitchFamily="2" charset="2"/>
              <a:buChar char="§"/>
              <a:defRPr b="0" i="0"/>
            </a:pPr>
            <a:r>
              <a:rPr lang="2070" sz="2600" dirty="0">
                <a:latin typeface="Arial"/>
              </a:rPr>
              <a:t>Em desenvolvimento </a:t>
            </a:r>
          </a:p>
          <a:p>
            <a:pPr lvl="1">
              <a:lnSpc>
                <a:spcPct val="120000"/>
              </a:lnSpc>
              <a:spcBef>
                <a:spcPct val="0"/>
              </a:spcBef>
              <a:buClr>
                <a:schemeClr val="accent5"/>
              </a:buClr>
              <a:buSzPct val="75000"/>
              <a:buFont typeface="Wingdings" panose="05000000000000000000" pitchFamily="2" charset="2"/>
              <a:buChar char="§"/>
              <a:defRPr b="0" i="0"/>
            </a:pPr>
            <a:r>
              <a:rPr lang="2070" sz="2600" dirty="0">
                <a:latin typeface="Arial"/>
              </a:rPr>
              <a:t>Avançado</a:t>
            </a:r>
          </a:p>
          <a:p>
            <a:pPr lvl="1">
              <a:lnSpc>
                <a:spcPct val="120000"/>
              </a:lnSpc>
              <a:spcBef>
                <a:spcPct val="0"/>
              </a:spcBef>
              <a:buClr>
                <a:schemeClr val="accent5"/>
              </a:buClr>
              <a:buSzPct val="75000"/>
              <a:buFont typeface="Wingdings" panose="05000000000000000000" pitchFamily="2" charset="2"/>
              <a:buChar char="§"/>
              <a:defRPr b="0" i="0"/>
            </a:pPr>
            <a:r>
              <a:rPr lang="2070" sz="2600" dirty="0">
                <a:latin typeface="Arial"/>
              </a:rPr>
              <a:t>De vanguarda </a:t>
            </a:r>
          </a:p>
          <a:p>
            <a:pPr lvl="1">
              <a:spcBef>
                <a:spcPct val="0"/>
              </a:spcBef>
              <a:buClr>
                <a:srgbClr val="4F81BD"/>
              </a:buClr>
              <a:buFont typeface="Wingdings" panose="05000000000000000000" pitchFamily="2" charset="2"/>
              <a:buChar char="§"/>
              <a:defRPr/>
            </a:pPr>
            <a:endParaRPr lang="en-US" sz="2200" dirty="0">
              <a:latin typeface="Arial"/>
            </a:endParaRPr>
          </a:p>
        </p:txBody>
      </p:sp>
      <p:sp>
        <p:nvSpPr>
          <p:cNvPr id="4" name="Title 1">
            <a:extLst>
              <a:ext uri="{FF2B5EF4-FFF2-40B4-BE49-F238E27FC236}">
                <a16:creationId xmlns:a16="http://schemas.microsoft.com/office/drawing/2014/main" id="{30AD64CB-4E7D-A145-A1D6-364E2AE561C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a:t>Guias de debate (GD)</a:t>
            </a:r>
          </a:p>
        </p:txBody>
      </p:sp>
    </p:spTree>
    <p:extLst>
      <p:ext uri="{BB962C8B-B14F-4D97-AF65-F5344CB8AC3E}">
        <p14:creationId xmlns:p14="http://schemas.microsoft.com/office/powerpoint/2010/main" val="4602766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AD64CB-4E7D-A145-A1D6-364E2AE561C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a:t>Exemplo de guia de debate</a:t>
            </a:r>
          </a:p>
        </p:txBody>
      </p:sp>
      <p:pic>
        <p:nvPicPr>
          <p:cNvPr id="6" name="Picture 5">
            <a:extLst>
              <a:ext uri="{FF2B5EF4-FFF2-40B4-BE49-F238E27FC236}">
                <a16:creationId xmlns:a16="http://schemas.microsoft.com/office/drawing/2014/main" id="{70674D8C-4B19-A94B-8FF1-AD1889F7E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009" y="1255208"/>
            <a:ext cx="6424948" cy="4763323"/>
          </a:xfrm>
          <a:prstGeom prst="rect">
            <a:avLst/>
          </a:prstGeom>
          <a:ln>
            <a:solidFill>
              <a:schemeClr val="tx1"/>
            </a:solidFill>
          </a:ln>
        </p:spPr>
      </p:pic>
    </p:spTree>
    <p:extLst>
      <p:ext uri="{BB962C8B-B14F-4D97-AF65-F5344CB8AC3E}">
        <p14:creationId xmlns:p14="http://schemas.microsoft.com/office/powerpoint/2010/main" val="247550051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64683" y="1478327"/>
            <a:ext cx="7968117" cy="4869305"/>
          </a:xfrm>
          <a:prstGeom prst="rect">
            <a:avLst/>
          </a:prstGeom>
          <a:noFill/>
          <a:ln>
            <a:noFill/>
          </a:ln>
          <a:extLst>
            <a:ext uri="{909E8E84-426E-40dd-AFC4-6F175D3DCCD1}">
              <a14:hiddenFill xmlns:p14="http://schemas.microsoft.com/office/powerpoint/2010/main" xmlns:p15="http://schemas.microsoft.com/office/powerpoint/2012/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a14="http://schemas.microsoft.com/office/drawing/2010/main" xmlns=""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ma14="http://schemas.microsoft.com/office/mac/drawingml/2011/main" xmlns="" val="1"/>
            </a:ext>
          </a:extLst>
        </p:spPr>
        <p:txBody>
          <a:bodyPr vert="horz" wrap="square" lIns="91440" tIns="45720" rIns="91440" bIns="45720" numCol="1" anchor="t" anchorCtr="0" compatLnSpc="1">
            <a:prstTxWarp prst="textNoShape">
              <a:avLst/>
            </a:prstTxWarp>
            <a:normAutofit lnSpcReduction="10000"/>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marL="0" indent="0">
              <a:spcBef>
                <a:spcPts val="600"/>
              </a:spcBef>
              <a:buClr>
                <a:srgbClr val="4F81BD"/>
              </a:buClr>
              <a:buNone/>
              <a:defRPr b="0" i="0"/>
            </a:pPr>
            <a:r>
              <a:rPr lang="2070" sz="2000">
                <a:solidFill>
                  <a:sysClr val="windowText" lastClr="000000"/>
                </a:solidFill>
                <a:latin typeface="Arial"/>
              </a:rPr>
              <a:t>Existem seis domínios na FDF, ocupando cada um deles uma linha no GD. São os seguintes: </a:t>
            </a:r>
          </a:p>
          <a:p>
            <a:pPr marL="0" indent="0">
              <a:spcBef>
                <a:spcPts val="600"/>
              </a:spcBef>
              <a:buClr>
                <a:srgbClr val="4F81BD"/>
              </a:buClr>
              <a:buNone/>
              <a:defRPr/>
            </a:pPr>
            <a:endParaRPr lang="en-US" sz="1100">
              <a:solidFill>
                <a:sysClr val="windowText" lastClr="000000"/>
              </a:solidFill>
              <a:latin typeface="Arial"/>
            </a:endParaRPr>
          </a:p>
          <a:p>
            <a:pPr marL="731837" lvl="1" indent="-457200">
              <a:buClr>
                <a:schemeClr val="accent5"/>
              </a:buClr>
              <a:buSzPct val="77000"/>
              <a:buFont typeface="+mj-lt"/>
              <a:buAutoNum type="arabicPeriod"/>
              <a:defRPr b="0" i="0"/>
            </a:pPr>
            <a:r>
              <a:rPr lang="2070" b="1">
                <a:latin typeface="Arial" panose="020B0604020202020204" pitchFamily="34" charset="0"/>
                <a:cs typeface="Arial" panose="020B0604020202020204" pitchFamily="34" charset="0"/>
              </a:rPr>
              <a:t>Orientação estratégica</a:t>
            </a:r>
            <a:r>
              <a:rPr lang="2070" b="0">
                <a:latin typeface="Arial" panose="020B0604020202020204" pitchFamily="34" charset="0"/>
                <a:cs typeface="Arial" panose="020B0604020202020204" pitchFamily="34" charset="0"/>
              </a:rPr>
              <a:t>: as prioridades são claras e estratégicas? </a:t>
            </a:r>
          </a:p>
          <a:p>
            <a:pPr marL="731837" lvl="1" indent="-457200">
              <a:buClr>
                <a:schemeClr val="accent5"/>
              </a:buClr>
              <a:buSzPct val="77000"/>
              <a:buFont typeface="+mj-lt"/>
              <a:buAutoNum type="arabicPeriod"/>
              <a:defRPr b="0" i="0"/>
            </a:pPr>
            <a:r>
              <a:rPr lang="2070" b="1">
                <a:latin typeface="Arial" panose="020B0604020202020204" pitchFamily="34" charset="0"/>
                <a:cs typeface="Arial" panose="020B0604020202020204" pitchFamily="34" charset="0"/>
              </a:rPr>
              <a:t>Sistemas</a:t>
            </a:r>
            <a:r>
              <a:rPr lang="2070" b="0">
                <a:latin typeface="Arial" panose="020B0604020202020204" pitchFamily="34" charset="0"/>
                <a:cs typeface="Arial" panose="020B0604020202020204" pitchFamily="34" charset="0"/>
              </a:rPr>
              <a:t>: o INSP dispõe do necessário em termos de ferramentas, processos, etc. para realizar o seu trabalho?</a:t>
            </a:r>
          </a:p>
          <a:p>
            <a:pPr marL="731837" lvl="1" indent="-457200">
              <a:buClr>
                <a:schemeClr val="accent5"/>
              </a:buClr>
              <a:buSzPct val="77000"/>
              <a:buFont typeface="+mj-lt"/>
              <a:buAutoNum type="arabicPeriod"/>
              <a:defRPr b="0" i="0"/>
            </a:pPr>
            <a:r>
              <a:rPr lang="2070" b="1">
                <a:latin typeface="Arial" panose="020B0604020202020204" pitchFamily="34" charset="0"/>
                <a:cs typeface="Arial" panose="020B0604020202020204" pitchFamily="34" charset="0"/>
              </a:rPr>
              <a:t>Recursos</a:t>
            </a:r>
            <a:r>
              <a:rPr lang="2070" b="0">
                <a:latin typeface="Arial" panose="020B0604020202020204" pitchFamily="34" charset="0"/>
                <a:cs typeface="Arial" panose="020B0604020202020204" pitchFamily="34" charset="0"/>
              </a:rPr>
              <a:t>: os recursos humanos e materiais são adequados? </a:t>
            </a:r>
          </a:p>
          <a:p>
            <a:pPr marL="731837" lvl="1" indent="-457200">
              <a:buClr>
                <a:schemeClr val="accent5"/>
              </a:buClr>
              <a:buSzPct val="77000"/>
              <a:buFont typeface="+mj-lt"/>
              <a:buAutoNum type="arabicPeriod"/>
              <a:defRPr b="0" i="0"/>
            </a:pPr>
            <a:r>
              <a:rPr lang="2070" b="1">
                <a:latin typeface="Arial" panose="020B0604020202020204" pitchFamily="34" charset="0"/>
                <a:cs typeface="Arial" panose="020B0604020202020204" pitchFamily="34" charset="0"/>
              </a:rPr>
              <a:t>Qualidade</a:t>
            </a:r>
            <a:r>
              <a:rPr lang="2070" b="0">
                <a:latin typeface="Arial" panose="020B0604020202020204" pitchFamily="34" charset="0"/>
                <a:cs typeface="Arial" panose="020B0604020202020204" pitchFamily="34" charset="0"/>
              </a:rPr>
              <a:t>: a qualidade é medida e os padrões são cumpridos?</a:t>
            </a:r>
          </a:p>
          <a:p>
            <a:pPr marL="731837" lvl="1" indent="-457200">
              <a:buClr>
                <a:schemeClr val="accent5"/>
              </a:buClr>
              <a:buSzPct val="77000"/>
              <a:buFont typeface="+mj-lt"/>
              <a:buAutoNum type="arabicPeriod"/>
              <a:defRPr b="0" i="0"/>
            </a:pPr>
            <a:r>
              <a:rPr lang="2070" b="1">
                <a:latin typeface="Arial" panose="020B0604020202020204" pitchFamily="34" charset="0"/>
                <a:cs typeface="Arial" panose="020B0604020202020204" pitchFamily="34" charset="0"/>
              </a:rPr>
              <a:t>Envolvimento</a:t>
            </a:r>
            <a:r>
              <a:rPr lang="2070" b="0">
                <a:latin typeface="Arial" panose="020B0604020202020204" pitchFamily="34" charset="0"/>
                <a:cs typeface="Arial" panose="020B0604020202020204" pitchFamily="34" charset="0"/>
              </a:rPr>
              <a:t>: as partes interessadas fulcrais envolvem-se com o INSP e ajudam-no a atingir os seus objectivos?</a:t>
            </a:r>
          </a:p>
          <a:p>
            <a:pPr marL="731837" lvl="1" indent="-457200">
              <a:buClr>
                <a:schemeClr val="accent5"/>
              </a:buClr>
              <a:buSzPct val="77000"/>
              <a:buFont typeface="+mj-lt"/>
              <a:buAutoNum type="arabicPeriod"/>
              <a:defRPr b="0" i="0"/>
            </a:pPr>
            <a:r>
              <a:rPr lang="2070" b="1">
                <a:latin typeface="Arial" panose="020B0604020202020204" pitchFamily="34" charset="0"/>
                <a:cs typeface="Arial" panose="020B0604020202020204" pitchFamily="34" charset="0"/>
              </a:rPr>
              <a:t>Impacto</a:t>
            </a:r>
            <a:r>
              <a:rPr lang="2070" b="0">
                <a:latin typeface="Arial" panose="020B0604020202020204" pitchFamily="34" charset="0"/>
                <a:cs typeface="Arial" panose="020B0604020202020204" pitchFamily="34" charset="0"/>
              </a:rPr>
              <a:t>: para GD de natureza interna, o INSP está a funcionar com eficácia? Para GD de natureza externa, o INSP está a contribuir para uma saúde melhor?</a:t>
            </a:r>
          </a:p>
          <a:p>
            <a:pPr>
              <a:spcBef>
                <a:spcPts val="600"/>
              </a:spcBef>
              <a:buClr>
                <a:srgbClr val="4F81BD"/>
              </a:buClr>
              <a:buFont typeface="Arial" panose="020B0604020202020204" pitchFamily="34" charset="0"/>
              <a:buChar char="•"/>
              <a:defRPr/>
            </a:pPr>
            <a:endParaRPr lang="en-US">
              <a:solidFill>
                <a:sysClr val="windowText" lastClr="000000"/>
              </a:solidFill>
              <a:latin typeface="Arial"/>
            </a:endParaRPr>
          </a:p>
        </p:txBody>
      </p:sp>
      <p:sp>
        <p:nvSpPr>
          <p:cNvPr id="4" name="Title 1">
            <a:extLst>
              <a:ext uri="{FF2B5EF4-FFF2-40B4-BE49-F238E27FC236}">
                <a16:creationId xmlns:a16="http://schemas.microsoft.com/office/drawing/2014/main" id="{30AD64CB-4E7D-A145-A1D6-364E2AE561C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a:t>Guias de debate: domínios</a:t>
            </a:r>
          </a:p>
        </p:txBody>
      </p:sp>
    </p:spTree>
    <p:extLst>
      <p:ext uri="{BB962C8B-B14F-4D97-AF65-F5344CB8AC3E}">
        <p14:creationId xmlns:p14="http://schemas.microsoft.com/office/powerpoint/2010/main" val="10147786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A851640B-6472-4820-AD3C-740ECD1DEEC8}"/>
              </a:ext>
            </a:extLst>
          </p:cNvPr>
          <p:cNvSpPr txBox="1"/>
          <p:nvPr/>
        </p:nvSpPr>
        <p:spPr bwMode="auto">
          <a:xfrm>
            <a:off x="464683" y="1430775"/>
            <a:ext cx="7307094" cy="3903225"/>
          </a:xfrm>
          <a:prstGeom prst="rect">
            <a:avLst/>
          </a:prstGeom>
          <a:noFill/>
          <a:ln>
            <a:noFill/>
          </a:ln>
          <a:extLst>
            <a:ext uri="{909E8E84-426E-40dd-AFC4-6F175D3DCCD1}">
              <a14:hiddenFill xmlns:p14="http://schemas.microsoft.com/office/powerpoint/2010/main" xmlns:p15="http://schemas.microsoft.com/office/powerpoint/2012/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a14="http://schemas.microsoft.com/office/drawing/2010/main" xmlns=""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lnSpc>
                <a:spcPct val="110000"/>
              </a:lnSpc>
              <a:spcBef>
                <a:spcPct val="0"/>
              </a:spcBef>
              <a:buClr>
                <a:srgbClr val="4F81BD"/>
              </a:buClr>
              <a:buSzPct val="120000"/>
              <a:defRPr b="0" i="0"/>
            </a:pPr>
            <a:r>
              <a:rPr lang="2070" sz="2000">
                <a:latin typeface="Arial"/>
              </a:rPr>
              <a:t>Os workshops sobre a FDF podem ser presenciais (se as circunstâncias o permitirem) ou virtuais</a:t>
            </a:r>
            <a:endParaRPr lang="en-US">
              <a:latin typeface="Arial"/>
            </a:endParaRPr>
          </a:p>
          <a:p>
            <a:pPr lvl="1">
              <a:lnSpc>
                <a:spcPct val="110000"/>
              </a:lnSpc>
              <a:spcBef>
                <a:spcPct val="0"/>
              </a:spcBef>
              <a:buClr>
                <a:srgbClr val="4F81BD"/>
              </a:buClr>
              <a:buSzPct val="75000"/>
              <a:buFont typeface="Wingdings" panose="05000000000000000000" pitchFamily="2" charset="2"/>
              <a:buChar char="§"/>
              <a:defRPr b="0" i="0"/>
            </a:pPr>
            <a:r>
              <a:rPr lang="2070">
                <a:latin typeface="Arial"/>
              </a:rPr>
              <a:t>Workshops presenciais: habitualmente, 3 dias e 5-8 GD</a:t>
            </a:r>
          </a:p>
          <a:p>
            <a:pPr lvl="1">
              <a:spcBef>
                <a:spcPts val="300"/>
              </a:spcBef>
              <a:buClr>
                <a:srgbClr val="4F81BD"/>
              </a:buClr>
              <a:buSzPct val="75000"/>
              <a:buFont typeface="Wingdings" panose="05000000000000000000" pitchFamily="2" charset="2"/>
              <a:buChar char="§"/>
              <a:defRPr b="0" i="0"/>
            </a:pPr>
            <a:r>
              <a:rPr lang="2070">
                <a:latin typeface="Arial"/>
              </a:rPr>
              <a:t>Sessões virtuais: habitualmente, até 5 horas por sessão, incluindo pausas, com o número de GD a depender de vários factores</a:t>
            </a:r>
          </a:p>
          <a:p>
            <a:pPr lvl="1">
              <a:spcBef>
                <a:spcPts val="300"/>
              </a:spcBef>
              <a:buClr>
                <a:srgbClr val="4F81BD"/>
              </a:buClr>
              <a:buFont typeface="Wingdings" panose="05000000000000000000" pitchFamily="2" charset="2"/>
              <a:buChar char="§"/>
              <a:defRPr/>
            </a:pPr>
            <a:endParaRPr lang="en-US">
              <a:latin typeface="Arial"/>
            </a:endParaRPr>
          </a:p>
          <a:p>
            <a:pPr>
              <a:spcBef>
                <a:spcPts val="900"/>
              </a:spcBef>
              <a:buClr>
                <a:srgbClr val="4F81BD"/>
              </a:buClr>
              <a:buSzPct val="120000"/>
              <a:defRPr b="0" i="0"/>
            </a:pPr>
            <a:r>
              <a:rPr lang="2070" sz="2000">
                <a:latin typeface="Arial"/>
              </a:rPr>
              <a:t>Quer sejam presenciais ou virtuais, é melhor ter um dinamizador e registador com formação sobre a FDF a gerir o processo e a registar as principais informações sobre os formulários da FDF</a:t>
            </a:r>
          </a:p>
        </p:txBody>
      </p:sp>
      <p:sp>
        <p:nvSpPr>
          <p:cNvPr id="7" name="Title 1">
            <a:extLst>
              <a:ext uri="{FF2B5EF4-FFF2-40B4-BE49-F238E27FC236}">
                <a16:creationId xmlns:a16="http://schemas.microsoft.com/office/drawing/2014/main" id="{AA35397E-8505-B745-AF02-BC7B1AB0175F}"/>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a:t>Workshops sobre a FDF</a:t>
            </a:r>
          </a:p>
        </p:txBody>
      </p:sp>
    </p:spTree>
    <p:extLst>
      <p:ext uri="{BB962C8B-B14F-4D97-AF65-F5344CB8AC3E}">
        <p14:creationId xmlns:p14="http://schemas.microsoft.com/office/powerpoint/2010/main" val="366618483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CD2BE78-5259-8748-B9A2-DC39919EDCB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t="23519" r="28333" b="21981"/>
          <a:stretch>
            <a:fillRect/>
          </a:stretch>
        </p:blipFill>
        <p:spPr>
          <a:xfrm>
            <a:off x="5169210" y="3429000"/>
            <a:ext cx="3239323" cy="2463421"/>
          </a:xfrm>
          <a:prstGeom prst="rect">
            <a:avLst/>
          </a:prstGeom>
        </p:spPr>
      </p:pic>
      <p:sp>
        <p:nvSpPr>
          <p:cNvPr id="7" name="Content Placeholder 6">
            <a:extLst>
              <a:ext uri="{FF2B5EF4-FFF2-40B4-BE49-F238E27FC236}">
                <a16:creationId xmlns:a16="http://schemas.microsoft.com/office/drawing/2014/main" id="{7BB7D6E6-2C5D-424F-B96B-53179540FC02}"/>
              </a:ext>
              <a:ext uri="{C183D7F6-B498-43B3-948B-1728B52AA6E4}">
                <adec:decorative xmlns:adec="http://schemas.microsoft.com/office/drawing/2017/decorative" val="0"/>
              </a:ext>
            </a:extLst>
          </p:cNvPr>
          <p:cNvSpPr>
            <a:spLocks noGrp="1"/>
          </p:cNvSpPr>
          <p:nvPr>
            <p:ph idx="1"/>
          </p:nvPr>
        </p:nvSpPr>
        <p:spPr>
          <a:xfrm>
            <a:off x="464683" y="1460181"/>
            <a:ext cx="7943850" cy="4232955"/>
          </a:xfrm>
        </p:spPr>
        <p:txBody>
          <a:bodyPr>
            <a:normAutofit fontScale="87500" lnSpcReduction="10000"/>
          </a:bodyPr>
          <a:lstStyle/>
          <a:p>
            <a:pPr>
              <a:lnSpc>
                <a:spcPct val="100000"/>
              </a:lnSpc>
              <a:spcAft>
                <a:spcPts val="600"/>
              </a:spcAft>
              <a:buClr>
                <a:schemeClr val="accent1">
                  <a:lumMod val="75000"/>
                </a:schemeClr>
              </a:buClr>
              <a:buSzPct val="120000"/>
              <a:defRPr b="0" i="0"/>
            </a:pPr>
            <a:r>
              <a:rPr lang="2070" sz="2000" dirty="0">
                <a:latin typeface="Arial"/>
              </a:rPr>
              <a:t>Ao planear um workshop sobre a FDF, é necessário dedicar uma atenção especial à decisão sobre os melhores GD a utilizar e à escolha dos participantes certos</a:t>
            </a:r>
          </a:p>
          <a:p>
            <a:pPr>
              <a:lnSpc>
                <a:spcPct val="100000"/>
              </a:lnSpc>
              <a:spcAft>
                <a:spcPts val="600"/>
              </a:spcAft>
              <a:buClr>
                <a:schemeClr val="accent1">
                  <a:lumMod val="75000"/>
                </a:schemeClr>
              </a:buClr>
              <a:buSzPct val="120000"/>
              <a:defRPr b="0" i="0"/>
            </a:pPr>
            <a:r>
              <a:rPr lang="2070" sz="2000" dirty="0">
                <a:latin typeface="Arial" panose="020B0604020202020204" pitchFamily="34" charset="0"/>
                <a:cs typeface="Arial" panose="020B0604020202020204" pitchFamily="34" charset="0"/>
              </a:rPr>
              <a:t>Não são necessárias preparação especial ou elaboração de documentos por parte dos participantes</a:t>
            </a:r>
          </a:p>
          <a:p>
            <a:pPr lvl="1">
              <a:lnSpc>
                <a:spcPct val="100000"/>
              </a:lnSpc>
              <a:spcAft>
                <a:spcPts val="600"/>
              </a:spcAft>
              <a:buClr>
                <a:schemeClr val="accent1">
                  <a:lumMod val="75000"/>
                </a:schemeClr>
              </a:buClr>
              <a:buSzPct val="75000"/>
              <a:buFont typeface="Wingdings" panose="05000000000000000000" pitchFamily="2" charset="2"/>
              <a:buChar char="§"/>
              <a:defRPr b="0" i="0"/>
            </a:pPr>
            <a:r>
              <a:rPr lang="2070" sz="2000" dirty="0">
                <a:latin typeface="Arial" panose="020B0604020202020204" pitchFamily="34" charset="0"/>
                <a:cs typeface="Arial" panose="020B0604020202020204" pitchFamily="34" charset="0"/>
              </a:rPr>
              <a:t>A FDF depende do conhecimento e das experiências dos participantes, bem como da sua sabedoria agregada</a:t>
            </a:r>
          </a:p>
          <a:p>
            <a:pPr>
              <a:lnSpc>
                <a:spcPct val="100000"/>
              </a:lnSpc>
              <a:spcAft>
                <a:spcPts val="600"/>
              </a:spcAft>
              <a:buClr>
                <a:schemeClr val="accent1">
                  <a:lumMod val="75000"/>
                </a:schemeClr>
              </a:buClr>
              <a:buSzPct val="120000"/>
              <a:defRPr b="0" i="0"/>
            </a:pPr>
            <a:r>
              <a:rPr lang="2070" sz="2000" dirty="0">
                <a:latin typeface="Arial" panose="020B0604020202020204" pitchFamily="34" charset="0"/>
                <a:cs typeface="Arial" panose="020B0604020202020204" pitchFamily="34" charset="0"/>
              </a:rPr>
              <a:t>As funções do dinamizador e registador são:</a:t>
            </a:r>
          </a:p>
          <a:p>
            <a:pPr lvl="1">
              <a:lnSpc>
                <a:spcPct val="100000"/>
              </a:lnSpc>
              <a:spcAft>
                <a:spcPts val="600"/>
              </a:spcAft>
              <a:buClr>
                <a:schemeClr val="accent1">
                  <a:lumMod val="75000"/>
                </a:schemeClr>
              </a:buClr>
              <a:buSzPct val="75000"/>
              <a:buFont typeface="Wingdings" panose="05000000000000000000" pitchFamily="2" charset="2"/>
              <a:buChar char="§"/>
              <a:defRPr b="0" i="0"/>
            </a:pPr>
            <a:r>
              <a:rPr lang="2070" sz="2000" dirty="0">
                <a:latin typeface="Arial" panose="020B0604020202020204" pitchFamily="34" charset="0"/>
                <a:cs typeface="Arial" panose="020B0604020202020204" pitchFamily="34" charset="0"/>
              </a:rPr>
              <a:t>Orientar os participantes no sentido de </a:t>
            </a:r>
            <a:br>
              <a:rPr lang="en-US" sz="2000" dirty="0">
                <a:latin typeface="Arial" panose="020B0604020202020204" pitchFamily="34" charset="0"/>
                <a:cs typeface="Arial" panose="020B0604020202020204" pitchFamily="34" charset="0"/>
              </a:rPr>
            </a:br>
            <a:r>
              <a:rPr lang="2070" sz="2000" dirty="0">
                <a:latin typeface="Arial" panose="020B0604020202020204" pitchFamily="34" charset="0"/>
                <a:cs typeface="Arial" panose="020B0604020202020204" pitchFamily="34" charset="0"/>
              </a:rPr>
              <a:t>uma avaliação meticulosa da situação e</a:t>
            </a:r>
            <a:br>
              <a:rPr lang="en-US" sz="2000" dirty="0">
                <a:latin typeface="Arial" panose="020B0604020202020204" pitchFamily="34" charset="0"/>
                <a:cs typeface="Arial" panose="020B0604020202020204" pitchFamily="34" charset="0"/>
              </a:rPr>
            </a:br>
            <a:r>
              <a:rPr lang="2070" sz="2000" dirty="0">
                <a:latin typeface="Arial" panose="020B0604020202020204" pitchFamily="34" charset="0"/>
                <a:cs typeface="Arial" panose="020B0604020202020204" pitchFamily="34" charset="0"/>
              </a:rPr>
              <a:t> das questões subjacentes antes da </a:t>
            </a:r>
            <a:br>
              <a:rPr lang="en-US" sz="2000" dirty="0">
                <a:latin typeface="Arial" panose="020B0604020202020204" pitchFamily="34" charset="0"/>
                <a:cs typeface="Arial" panose="020B0604020202020204" pitchFamily="34" charset="0"/>
              </a:rPr>
            </a:br>
            <a:r>
              <a:rPr lang="2070" sz="2000" dirty="0">
                <a:latin typeface="Arial" panose="020B0604020202020204" pitchFamily="34" charset="0"/>
                <a:cs typeface="Arial" panose="020B0604020202020204" pitchFamily="34" charset="0"/>
              </a:rPr>
              <a:t>apresentação de “soluções”</a:t>
            </a:r>
          </a:p>
          <a:p>
            <a:pPr lvl="1">
              <a:lnSpc>
                <a:spcPct val="100000"/>
              </a:lnSpc>
              <a:spcAft>
                <a:spcPts val="600"/>
              </a:spcAft>
              <a:buClr>
                <a:schemeClr val="accent1">
                  <a:lumMod val="75000"/>
                </a:schemeClr>
              </a:buClr>
              <a:buSzPct val="75000"/>
              <a:buFont typeface="Wingdings" panose="05000000000000000000" pitchFamily="2" charset="2"/>
              <a:buChar char="§"/>
              <a:defRPr b="0" i="0"/>
            </a:pPr>
            <a:r>
              <a:rPr lang="2070" sz="2000" dirty="0">
                <a:latin typeface="Arial" panose="020B0604020202020204" pitchFamily="34" charset="0"/>
                <a:cs typeface="Arial" panose="020B0604020202020204" pitchFamily="34" charset="0"/>
              </a:rPr>
              <a:t>Registar e organizar os contributos </a:t>
            </a:r>
          </a:p>
          <a:p>
            <a:pPr>
              <a:lnSpc>
                <a:spcPct val="100000"/>
              </a:lnSpc>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6CF98DF-B136-0643-A3D9-06400E0DB66E}"/>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a:t>Preparar um workshop</a:t>
            </a:r>
          </a:p>
        </p:txBody>
      </p:sp>
    </p:spTree>
    <p:extLst>
      <p:ext uri="{BB962C8B-B14F-4D97-AF65-F5344CB8AC3E}">
        <p14:creationId xmlns:p14="http://schemas.microsoft.com/office/powerpoint/2010/main" val="196737965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BB7D6E6-2C5D-424F-B96B-53179540FC02}"/>
              </a:ext>
            </a:extLst>
          </p:cNvPr>
          <p:cNvSpPr>
            <a:spLocks noGrp="1"/>
          </p:cNvSpPr>
          <p:nvPr>
            <p:ph idx="1"/>
          </p:nvPr>
        </p:nvSpPr>
        <p:spPr>
          <a:xfrm>
            <a:off x="464683" y="3429000"/>
            <a:ext cx="8069717" cy="2465825"/>
          </a:xfrm>
        </p:spPr>
        <p:txBody>
          <a:bodyPr>
            <a:normAutofit lnSpcReduction="10000"/>
          </a:bodyPr>
          <a:lstStyle/>
          <a:p>
            <a:pPr>
              <a:lnSpc>
                <a:spcPct val="100000"/>
              </a:lnSpc>
              <a:buClr>
                <a:schemeClr val="accent1">
                  <a:lumMod val="75000"/>
                </a:schemeClr>
              </a:buClr>
              <a:buSzPct val="120000"/>
              <a:defRPr b="0" i="0"/>
            </a:pPr>
            <a:r>
              <a:rPr lang="2070" sz="2000" dirty="0">
                <a:latin typeface="Arial" panose="020B0604020202020204" pitchFamily="34" charset="0"/>
                <a:cs typeface="Arial" panose="020B0604020202020204" pitchFamily="34" charset="0"/>
              </a:rPr>
              <a:t>Durante a avaliação, os GD são utilizados para suscitar o debate</a:t>
            </a:r>
          </a:p>
          <a:p>
            <a:pPr lvl="1">
              <a:lnSpc>
                <a:spcPct val="100000"/>
              </a:lnSpc>
              <a:buClr>
                <a:schemeClr val="accent1">
                  <a:lumMod val="75000"/>
                </a:schemeClr>
              </a:buClr>
              <a:buSzPct val="75000"/>
              <a:buFont typeface="Wingdings" panose="05000000000000000000" pitchFamily="2" charset="2"/>
              <a:buChar char="§"/>
              <a:defRPr b="0" i="0"/>
            </a:pPr>
            <a:r>
              <a:rPr lang="2070" sz="2000" dirty="0">
                <a:latin typeface="Arial" panose="020B0604020202020204" pitchFamily="34" charset="0"/>
                <a:cs typeface="Arial" panose="020B0604020202020204" pitchFamily="34" charset="0"/>
              </a:rPr>
              <a:t>Uma boa avaliação é crucial para um bom plano</a:t>
            </a:r>
          </a:p>
          <a:p>
            <a:pPr lvl="1">
              <a:lnSpc>
                <a:spcPct val="100000"/>
              </a:lnSpc>
              <a:buClr>
                <a:schemeClr val="accent1">
                  <a:lumMod val="75000"/>
                </a:schemeClr>
              </a:buClr>
              <a:buSzPct val="75000"/>
              <a:buFont typeface="Wingdings" panose="05000000000000000000" pitchFamily="2" charset="2"/>
              <a:buChar char="§"/>
              <a:defRPr b="0" i="0"/>
            </a:pPr>
            <a:r>
              <a:rPr lang="2070" sz="2000" dirty="0">
                <a:latin typeface="Arial" panose="020B0604020202020204" pitchFamily="34" charset="0"/>
                <a:cs typeface="Arial" panose="020B0604020202020204" pitchFamily="34" charset="0"/>
              </a:rPr>
              <a:t>O dinamizador utiliza os GD para ajudar os participantes a “irem mais fundo”</a:t>
            </a:r>
          </a:p>
          <a:p>
            <a:pPr>
              <a:lnSpc>
                <a:spcPct val="100000"/>
              </a:lnSpc>
              <a:buClr>
                <a:schemeClr val="accent1">
                  <a:lumMod val="75000"/>
                </a:schemeClr>
              </a:buClr>
              <a:buSzPct val="120000"/>
              <a:defRPr b="0" i="0"/>
            </a:pPr>
            <a:r>
              <a:rPr lang="2070" sz="2000" dirty="0">
                <a:latin typeface="Arial" panose="020B0604020202020204" pitchFamily="34" charset="0"/>
                <a:cs typeface="Arial" panose="020B0604020202020204" pitchFamily="34" charset="0"/>
              </a:rPr>
              <a:t>É depois definida a prioridade das questões para seguimento</a:t>
            </a:r>
          </a:p>
          <a:p>
            <a:pPr>
              <a:lnSpc>
                <a:spcPct val="100000"/>
              </a:lnSpc>
              <a:buClr>
                <a:schemeClr val="accent1">
                  <a:lumMod val="75000"/>
                </a:schemeClr>
              </a:buClr>
              <a:buSzPct val="120000"/>
              <a:defRPr b="0" i="0"/>
            </a:pPr>
            <a:r>
              <a:rPr lang="2070" sz="2000" dirty="0">
                <a:latin typeface="Arial" panose="020B0604020202020204" pitchFamily="34" charset="0"/>
                <a:cs typeface="Arial" panose="020B0604020202020204" pitchFamily="34" charset="0"/>
              </a:rPr>
              <a:t>A etapa final é a identificação dos passos seguintes específicos para os esforços prioritários</a:t>
            </a:r>
          </a:p>
        </p:txBody>
      </p:sp>
      <p:graphicFrame>
        <p:nvGraphicFramePr>
          <p:cNvPr id="5" name="Diagram 4" descr="Arrows showing the three steps of the SDT process: assess, prioritize and plan">
            <a:extLst>
              <a:ext uri="{FF2B5EF4-FFF2-40B4-BE49-F238E27FC236}">
                <a16:creationId xmlns:a16="http://schemas.microsoft.com/office/drawing/2014/main" id="{08F2E066-F1A0-480F-AD00-C5B3BEF31BDD}"/>
              </a:ext>
            </a:extLst>
          </p:cNvPr>
          <p:cNvGraphicFramePr/>
          <p:nvPr>
            <p:extLst>
              <p:ext uri="{D42A27DB-BD31-4B8C-83A1-F6EECF244321}">
                <p14:modId xmlns:p14="http://schemas.microsoft.com/office/powerpoint/2010/main" val="3604021959"/>
              </p:ext>
            </p:extLst>
          </p:nvPr>
        </p:nvGraphicFramePr>
        <p:xfrm>
          <a:off x="449717" y="1115575"/>
          <a:ext cx="8242300" cy="2493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E6C8FBB6-2AD7-4946-AF2A-DFF4E4DCF9C7}"/>
              </a:ext>
            </a:extLst>
          </p:cNvPr>
          <p:cNvSpPr txBox="1"/>
          <p:nvPr/>
        </p:nvSpPr>
        <p:spPr>
          <a:xfrm>
            <a:off x="464682" y="304800"/>
            <a:ext cx="8394091"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2070" dirty="0"/>
              <a:t>O processo da FDF envolve 3 passos</a:t>
            </a:r>
          </a:p>
        </p:txBody>
      </p:sp>
    </p:spTree>
    <p:extLst>
      <p:ext uri="{BB962C8B-B14F-4D97-AF65-F5344CB8AC3E}">
        <p14:creationId xmlns:p14="http://schemas.microsoft.com/office/powerpoint/2010/main" val="320379222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280B11AB954C44BB2ADB61C885D152" ma:contentTypeVersion="7" ma:contentTypeDescription="Create a new document." ma:contentTypeScope="" ma:versionID="d5114147bea3eb7fe8ff534426b81bad">
  <xsd:schema xmlns:xsd="http://www.w3.org/2001/XMLSchema" xmlns:xs="http://www.w3.org/2001/XMLSchema" xmlns:p="http://schemas.microsoft.com/office/2006/metadata/properties" xmlns:ns1="http://schemas.microsoft.com/sharepoint/v3" xmlns:ns3="86765d95-7958-4d60-b35d-769de0760221" xmlns:ns4="dde2d2aa-043b-4580-afc4-8c4886710735" targetNamespace="http://schemas.microsoft.com/office/2006/metadata/properties" ma:root="true" ma:fieldsID="eb0509441d04763614ce42e1729520a3" ns1:_="" ns3:_="" ns4:_="">
    <xsd:import namespace="http://schemas.microsoft.com/sharepoint/v3"/>
    <xsd:import namespace="86765d95-7958-4d60-b35d-769de0760221"/>
    <xsd:import namespace="dde2d2aa-043b-4580-afc4-8c488671073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765d95-7958-4d60-b35d-769de0760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e2d2aa-043b-4580-afc4-8c48867107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BAAEB6F-A210-4E28-A01F-32D31781DE0C}">
  <ds:schemaRefs>
    <ds:schemaRef ds:uri="http://schemas.microsoft.com/sharepoint/v3/contenttype/forms"/>
  </ds:schemaRefs>
</ds:datastoreItem>
</file>

<file path=customXml/itemProps2.xml><?xml version="1.0" encoding="utf-8"?>
<ds:datastoreItem xmlns:ds="http://schemas.openxmlformats.org/officeDocument/2006/customXml" ds:itemID="{A784AA7E-1427-4102-A4C8-1A1F92721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765d95-7958-4d60-b35d-769de0760221"/>
    <ds:schemaRef ds:uri="dde2d2aa-043b-4580-afc4-8c4886710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80D688-B35B-44DC-B23B-864C3CDEAF01}">
  <ds:schemaRefs>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86765d95-7958-4d60-b35d-769de0760221"/>
    <ds:schemaRef ds:uri="http://purl.org/dc/elements/1.1/"/>
    <ds:schemaRef ds:uri="dde2d2aa-043b-4580-afc4-8c4886710735"/>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19711</TotalTime>
  <Words>2943</Words>
  <Application>Microsoft Macintosh PowerPoint</Application>
  <PresentationFormat>On-screen Show (4:3)</PresentationFormat>
  <Paragraphs>173</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Vandi, Henry (CDC/CGH/DGHP) (CTR)</dc:creator>
  <cp:lastModifiedBy>Deveaux, Marie Line Camille</cp:lastModifiedBy>
  <cp:revision>762</cp:revision>
  <cp:lastPrinted>2021-02-11T15:52:54Z</cp:lastPrinted>
  <dcterms:created xsi:type="dcterms:W3CDTF">2016-01-25T16:54:55Z</dcterms:created>
  <dcterms:modified xsi:type="dcterms:W3CDTF">2021-03-29T18:15:57Z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0x010100B0280B11AB954C44BB2ADB61C885D152</vt:lpwstr>
  </property>
  <property fmtid="{D5CDD505-2E9C-101B-9397-08002B2CF9AE}" pid="3" name="MSIP_Label_7b94a7b8-f06c-4dfe-bdcc-9b548fd58c31_ActionId">
    <vt:lpwstr>9656af5e-82dd-41a1-868b-ffcf6f4b4959</vt:lpwstr>
  </property>
  <property fmtid="{D5CDD505-2E9C-101B-9397-08002B2CF9AE}" pid="4" name="MSIP_Label_7b94a7b8-f06c-4dfe-bdcc-9b548fd58c31_ContentBits">
    <vt:lpwstr>0</vt:lpwstr>
  </property>
  <property fmtid="{D5CDD505-2E9C-101B-9397-08002B2CF9AE}" pid="5" name="MSIP_Label_7b94a7b8-f06c-4dfe-bdcc-9b548fd58c31_Enabled">
    <vt:lpwstr>true</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etDate">
    <vt:lpwstr>2020-12-29T17:43:51Z</vt:lpwstr>
  </property>
  <property fmtid="{D5CDD505-2E9C-101B-9397-08002B2CF9AE}" pid="9" name="MSIP_Label_7b94a7b8-f06c-4dfe-bdcc-9b548fd58c31_SiteId">
    <vt:lpwstr>9ce70869-60db-44fd-abe8-d2767077fc8f</vt:lpwstr>
  </property>
</Properties>
</file>