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handoutMasterIdLst>
    <p:handoutMasterId r:id="rId25"/>
  </p:handoutMasterIdLst>
  <p:sldIdLst>
    <p:sldId id="361" r:id="rId5"/>
    <p:sldId id="394" r:id="rId6"/>
    <p:sldId id="392" r:id="rId7"/>
    <p:sldId id="396" r:id="rId8"/>
    <p:sldId id="413" r:id="rId9"/>
    <p:sldId id="415" r:id="rId10"/>
    <p:sldId id="391" r:id="rId11"/>
    <p:sldId id="402" r:id="rId12"/>
    <p:sldId id="374" r:id="rId13"/>
    <p:sldId id="395" r:id="rId14"/>
    <p:sldId id="414" r:id="rId15"/>
    <p:sldId id="398" r:id="rId16"/>
    <p:sldId id="406" r:id="rId17"/>
    <p:sldId id="407" r:id="rId18"/>
    <p:sldId id="408" r:id="rId19"/>
    <p:sldId id="409" r:id="rId20"/>
    <p:sldId id="389" r:id="rId21"/>
    <p:sldId id="400" r:id="rId22"/>
    <p:sldId id="368" r:id="rId23"/>
  </p:sldIdLst>
  <p:sldSz cx="9144000" cy="6858000" type="screen4x3"/>
  <p:notesSz cx="7010400" cy="92964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Zoonekyndt-Ballart, Amandine" initials="ZBA" lastIdx="0" clrIdx="7">
    <p:extLst>
      <p:ext uri="{19B8F6BF-5375-455C-9EA6-DF929625EA0E}">
        <p15:presenceInfo xmlns:p15="http://schemas.microsoft.com/office/powerpoint/2012/main" userId="S::aballa3@emory.edu::b7e4ac64-3997-41be-91b0-0e6440a2344b" providerId="AD"/>
      </p:ext>
    </p:extLst>
  </p:cmAuthor>
  <p:cmAuthor id="1" name="Vandi, Henry (CDC/CGH/DGHP) (CTR)" initials="VH((" lastIdx="0" clrIdx="0"/>
  <p:cmAuthor id="8" name="Deveaux, Marie Line Camille" initials="DMLC" lastIdx="0" clrIdx="8">
    <p:extLst>
      <p:ext uri="{19B8F6BF-5375-455C-9EA6-DF929625EA0E}">
        <p15:presenceInfo xmlns:p15="http://schemas.microsoft.com/office/powerpoint/2012/main" userId="S::mldevea@emory.edu::2ba7bf30-2935-4087-a3ac-173d2303bc5c" providerId="AD"/>
      </p:ext>
    </p:extLst>
  </p:cmAuthor>
  <p:cmAuthor id="2" name="Sue Binder" initials="SB" lastIdx="0" clrIdx="1"/>
  <p:cmAuthor id="3" name="Henry Vandi" initials="" lastIdx="0" clrIdx="2"/>
  <p:cmAuthor id="4" name="Shenandoah Evans" initials="SE" lastIdx="0" clrIdx="4">
    <p:extLst>
      <p:ext uri="{19B8F6BF-5375-455C-9EA6-DF929625EA0E}">
        <p15:presenceInfo xmlns:p15="http://schemas.microsoft.com/office/powerpoint/2012/main" userId="67f27a6876175044" providerId="Windows Live"/>
      </p:ext>
    </p:extLst>
  </p:cmAuthor>
  <p:cmAuthor id="5" name="Vandi, Henry (CDC/CGH/DGHP)" initials="VH(" lastIdx="0" clrIdx="5">
    <p:extLst>
      <p:ext uri="{19B8F6BF-5375-455C-9EA6-DF929625EA0E}">
        <p15:presenceInfo xmlns:p15="http://schemas.microsoft.com/office/powerpoint/2012/main" userId="S-1-5-21-1207783550-2075000910-922709458-447272" providerId="AD"/>
      </p:ext>
    </p:extLst>
  </p:cmAuthor>
  <p:cmAuthor id="6" name="Vandi, Henry (CDC/DDPHSIS/CGH/DGHP)" initials="VH(" lastIdx="0" clrIdx="6">
    <p:extLst>
      <p:ext uri="{19B8F6BF-5375-455C-9EA6-DF929625EA0E}">
        <p15:presenceInfo xmlns:p15="http://schemas.microsoft.com/office/powerpoint/2012/main" userId="S::ymu4@cdc.gov::5610a9c7-e315-4bc1-ab19-0dbff5a587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5889"/>
    <a:srgbClr val="F878A0"/>
    <a:srgbClr val="F78993"/>
    <a:srgbClr val="F17F9A"/>
    <a:srgbClr val="E58B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01" autoAdjust="0"/>
    <p:restoredTop sz="62810" autoAdjust="0"/>
  </p:normalViewPr>
  <p:slideViewPr>
    <p:cSldViewPr snapToGrid="0" showGuides="1">
      <p:cViewPr varScale="1">
        <p:scale>
          <a:sx n="131" d="100"/>
          <a:sy n="131" d="100"/>
        </p:scale>
        <p:origin x="1328" y="1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snapToGrid="0" showGuides="1">
      <p:cViewPr varScale="1">
        <p:scale>
          <a:sx n="80" d="100"/>
          <a:sy n="80" d="100"/>
        </p:scale>
        <p:origin x="316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2CFD47-C532-45BE-A735-5623D74140BF}"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a:p>
      </dgm:t>
    </dgm:pt>
    <dgm:pt modelId="{EE5BF9E2-A307-497D-92CC-4AACAAD92E58}" type="parTrans" cxnId="{FDEEDE79-9A54-4C71-9DEA-47BB4421A351}">
      <dgm:prSet/>
      <dgm:spPr/>
      <dgm:t>
        <a:bodyPr/>
        <a:lstStyle/>
        <a:p>
          <a:endParaRPr lang="en-US"/>
        </a:p>
      </dgm:t>
    </dgm:pt>
    <dgm:pt modelId="{5577D134-D577-4863-9EC3-2FE85C41C9C4}">
      <dgm:prSet phldrT="[Text]"/>
      <dgm:spPr/>
      <dgm:t>
        <a:bodyPr/>
        <a:lstStyle/>
        <a:p>
          <a:pPr>
            <a:defRPr b="0" i="0"/>
          </a:pPr>
          <a:r>
            <a:rPr lang="1036"/>
            <a:t>Élémentaire</a:t>
          </a:r>
        </a:p>
      </dgm:t>
    </dgm:pt>
    <dgm:pt modelId="{96A0CD47-0056-4BB9-BE64-517890B6559C}" type="sibTrans" cxnId="{FDEEDE79-9A54-4C71-9DEA-47BB4421A351}">
      <dgm:prSet/>
      <dgm:spPr/>
      <dgm:t>
        <a:bodyPr/>
        <a:lstStyle/>
        <a:p>
          <a:endParaRPr lang="en-US"/>
        </a:p>
      </dgm:t>
    </dgm:pt>
    <dgm:pt modelId="{F9F28DFA-A94B-4E94-BB8D-AF42D18075E3}" type="parTrans" cxnId="{C0492830-5046-4715-BB4E-3FF82543B5D0}">
      <dgm:prSet/>
      <dgm:spPr/>
      <dgm:t>
        <a:bodyPr/>
        <a:lstStyle/>
        <a:p>
          <a:endParaRPr lang="en-US"/>
        </a:p>
      </dgm:t>
    </dgm:pt>
    <dgm:pt modelId="{07D67AD2-CF94-4BC0-B7CC-14975E712190}">
      <dgm:prSet phldrT="[Text]"/>
      <dgm:spPr/>
      <dgm:t>
        <a:bodyPr/>
        <a:lstStyle/>
        <a:p>
          <a:pPr>
            <a:defRPr b="0" i="0"/>
          </a:pPr>
          <a:r>
            <a:rPr lang="1036"/>
            <a:t>Intermédiaire</a:t>
          </a:r>
        </a:p>
      </dgm:t>
    </dgm:pt>
    <dgm:pt modelId="{99CC19F9-E6BC-4906-B22A-4BAC79E7DEA8}" type="sibTrans" cxnId="{C0492830-5046-4715-BB4E-3FF82543B5D0}">
      <dgm:prSet/>
      <dgm:spPr/>
      <dgm:t>
        <a:bodyPr/>
        <a:lstStyle/>
        <a:p>
          <a:endParaRPr lang="en-US"/>
        </a:p>
      </dgm:t>
    </dgm:pt>
    <dgm:pt modelId="{CFE39A3F-9201-4E9D-BEFE-0866C822FC63}" type="parTrans" cxnId="{0E7EE85A-ABB1-4EA8-AF07-E6BEB8AFAE2B}">
      <dgm:prSet/>
      <dgm:spPr/>
      <dgm:t>
        <a:bodyPr/>
        <a:lstStyle/>
        <a:p>
          <a:endParaRPr lang="en-US"/>
        </a:p>
      </dgm:t>
    </dgm:pt>
    <dgm:pt modelId="{6712021C-45D0-48FB-B0EE-2CA5D5289FC8}">
      <dgm:prSet phldrT="[Text]"/>
      <dgm:spPr/>
      <dgm:t>
        <a:bodyPr/>
        <a:lstStyle/>
        <a:p>
          <a:pPr>
            <a:defRPr b="0" i="0"/>
          </a:pPr>
          <a:r>
            <a:rPr lang="1036"/>
            <a:t>Avancé</a:t>
          </a:r>
        </a:p>
      </dgm:t>
    </dgm:pt>
    <dgm:pt modelId="{E0CD52E7-8D42-4B27-8FD8-D60815992D97}" type="sibTrans" cxnId="{0E7EE85A-ABB1-4EA8-AF07-E6BEB8AFAE2B}">
      <dgm:prSet/>
      <dgm:spPr/>
      <dgm:t>
        <a:bodyPr/>
        <a:lstStyle/>
        <a:p>
          <a:endParaRPr lang="en-US"/>
        </a:p>
      </dgm:t>
    </dgm:pt>
    <dgm:pt modelId="{CCA44475-96CA-474F-8397-3425DADE9E9A}" type="parTrans" cxnId="{745DF397-3F04-424A-8804-04256761FF08}">
      <dgm:prSet/>
      <dgm:spPr/>
      <dgm:t>
        <a:bodyPr/>
        <a:lstStyle/>
        <a:p>
          <a:endParaRPr lang="en-US"/>
        </a:p>
      </dgm:t>
    </dgm:pt>
    <dgm:pt modelId="{443EEAA7-E52B-46B2-887F-6AE47641BF0F}">
      <dgm:prSet phldrT="[Text]"/>
      <dgm:spPr/>
      <dgm:t>
        <a:bodyPr/>
        <a:lstStyle/>
        <a:p>
          <a:pPr algn="l">
            <a:defRPr b="0" i="0"/>
          </a:pPr>
          <a:r>
            <a:rPr lang="1036"/>
            <a:t>Avant-garde</a:t>
          </a:r>
        </a:p>
      </dgm:t>
    </dgm:pt>
    <dgm:pt modelId="{BFFAB8C3-67EB-4766-8670-CA43B628B0E1}" type="sibTrans" cxnId="{745DF397-3F04-424A-8804-04256761FF08}">
      <dgm:prSet/>
      <dgm:spPr/>
      <dgm:t>
        <a:bodyPr/>
        <a:lstStyle/>
        <a:p>
          <a:endParaRPr lang="en-US"/>
        </a:p>
      </dgm:t>
    </dgm:pt>
    <dgm:pt modelId="{30C00AEF-9CAD-4307-9C1B-766C587329B1}" type="pres">
      <dgm:prSet presAssocID="{312CFD47-C532-45BE-A735-5623D74140BF}" presName="arrowDiagram" presStyleCnt="0">
        <dgm:presLayoutVars>
          <dgm:chMax val="5"/>
          <dgm:dir/>
          <dgm:resizeHandles val="exact"/>
        </dgm:presLayoutVars>
      </dgm:prSet>
      <dgm:spPr/>
    </dgm:pt>
    <dgm:pt modelId="{98D27312-7DB6-4997-83FE-9530541BB1A3}" type="pres">
      <dgm:prSet presAssocID="{312CFD47-C532-45BE-A735-5623D74140BF}" presName="arrow" presStyleLbl="bgShp" presStyleIdx="0" presStyleCnt="1" custScaleX="158534" custLinFactNeighborX="2245"/>
      <dgm:spPr>
        <a:solidFill>
          <a:schemeClr val="accent1">
            <a:lumMod val="60000"/>
            <a:lumOff val="40000"/>
          </a:schemeClr>
        </a:solidFill>
      </dgm:spPr>
      <dgm:extLst>
        <a:ext uri="{E40237B7-FDA0-4F09-8148-C483321AD2D9}">
          <dgm14:cNvPr xmlns:dgm14="http://schemas.microsoft.com/office/drawing/2010/diagram" id="0" name="" descr="Arrow figuring development"/>
        </a:ext>
      </dgm:extLst>
    </dgm:pt>
    <dgm:pt modelId="{1B2ECF93-5F8C-492E-AAB2-7BBACEFB0AE2}" type="pres">
      <dgm:prSet presAssocID="{312CFD47-C532-45BE-A735-5623D74140BF}" presName="arrowDiagram4" presStyleCnt="0"/>
      <dgm:spPr/>
    </dgm:pt>
    <dgm:pt modelId="{BCEA4E59-E889-4FBB-9EC5-C38CEA5E0D86}" type="pres">
      <dgm:prSet presAssocID="{5577D134-D577-4863-9EC3-2FE85C41C9C4}" presName="bullet4a" presStyleLbl="node1" presStyleIdx="0" presStyleCnt="4" custLinFactX="-200000" custLinFactY="-100000" custLinFactNeighborX="-201266" custLinFactNeighborY="-192816"/>
      <dgm:spPr/>
    </dgm:pt>
    <dgm:pt modelId="{58458298-EAFE-46F2-BD73-3807217D3909}" type="pres">
      <dgm:prSet presAssocID="{5577D134-D577-4863-9EC3-2FE85C41C9C4}" presName="textBox4a" presStyleLbl="revTx" presStyleIdx="0" presStyleCnt="4" custLinFactNeighborX="-38333" custLinFactNeighborY="-20397">
        <dgm:presLayoutVars>
          <dgm:bulletEnabled val="1"/>
        </dgm:presLayoutVars>
      </dgm:prSet>
      <dgm:spPr/>
    </dgm:pt>
    <dgm:pt modelId="{7B95D159-9328-4141-B184-8FD268B27857}" type="pres">
      <dgm:prSet presAssocID="{07D67AD2-CF94-4BC0-B7CC-14975E712190}" presName="bullet4b" presStyleLbl="node1" presStyleIdx="1" presStyleCnt="4" custLinFactNeighborX="-6236" custLinFactNeighborY="-56124"/>
      <dgm:spPr/>
    </dgm:pt>
    <dgm:pt modelId="{C23C1AF2-D447-42A9-BFEB-312BCBF1A460}" type="pres">
      <dgm:prSet presAssocID="{07D67AD2-CF94-4BC0-B7CC-14975E712190}" presName="textBox4b" presStyleLbl="revTx" presStyleIdx="1" presStyleCnt="4" custScaleY="29149" custLinFactNeighborX="4286" custLinFactNeighborY="-26192">
        <dgm:presLayoutVars>
          <dgm:bulletEnabled val="1"/>
        </dgm:presLayoutVars>
      </dgm:prSet>
      <dgm:spPr/>
    </dgm:pt>
    <dgm:pt modelId="{48B900A8-3BE1-4061-81EB-1419875B3BF1}" type="pres">
      <dgm:prSet presAssocID="{6712021C-45D0-48FB-B0EE-2CA5D5289FC8}" presName="bullet4c" presStyleLbl="node1" presStyleIdx="2" presStyleCnt="4" custLinFactX="100000" custLinFactNeighborX="135317" custLinFactNeighborY="-18825"/>
      <dgm:spPr/>
    </dgm:pt>
    <dgm:pt modelId="{BA0FA344-EF90-430C-829B-DE88B5EC413C}" type="pres">
      <dgm:prSet presAssocID="{6712021C-45D0-48FB-B0EE-2CA5D5289FC8}" presName="textBox4c" presStyleLbl="revTx" presStyleIdx="2" presStyleCnt="4" custScaleX="93587" custScaleY="22505" custLinFactNeighborX="50309" custLinFactNeighborY="-25650">
        <dgm:presLayoutVars>
          <dgm:bulletEnabled val="1"/>
        </dgm:presLayoutVars>
      </dgm:prSet>
      <dgm:spPr/>
    </dgm:pt>
    <dgm:pt modelId="{D7427134-5684-4089-988B-A772CBC4E4EA}" type="pres">
      <dgm:prSet presAssocID="{443EEAA7-E52B-46B2-887F-6AE47641BF0F}" presName="bullet4d" presStyleLbl="node1" presStyleIdx="3" presStyleCnt="4" custLinFactX="157570" custLinFactNeighborX="200000" custLinFactNeighborY="-7169"/>
      <dgm:spPr/>
    </dgm:pt>
    <dgm:pt modelId="{498EB726-0C86-4AC6-A58A-E7E58919E359}" type="pres">
      <dgm:prSet presAssocID="{443EEAA7-E52B-46B2-887F-6AE47641BF0F}" presName="textBox4d" presStyleLbl="revTx" presStyleIdx="3" presStyleCnt="4" custScaleX="142658" custScaleY="12538" custLinFactNeighborX="96348" custLinFactNeighborY="-23781">
        <dgm:presLayoutVars>
          <dgm:bulletEnabled val="1"/>
        </dgm:presLayoutVars>
      </dgm:prSet>
      <dgm:spPr/>
    </dgm:pt>
  </dgm:ptLst>
  <dgm:cxnLst>
    <dgm:cxn modelId="{5B124013-3893-4932-84B2-F466E90DDA81}" type="presOf" srcId="{5577D134-D577-4863-9EC3-2FE85C41C9C4}" destId="{58458298-EAFE-46F2-BD73-3807217D3909}" srcOrd="0" destOrd="0" presId="urn:microsoft.com/office/officeart/2005/8/layout/arrow2"/>
    <dgm:cxn modelId="{1B14532B-FF2A-4A8E-8852-E9723ED5518A}" type="presOf" srcId="{443EEAA7-E52B-46B2-887F-6AE47641BF0F}" destId="{498EB726-0C86-4AC6-A58A-E7E58919E359}" srcOrd="0" destOrd="0" presId="urn:microsoft.com/office/officeart/2005/8/layout/arrow2"/>
    <dgm:cxn modelId="{C0492830-5046-4715-BB4E-3FF82543B5D0}" srcId="{312CFD47-C532-45BE-A735-5623D74140BF}" destId="{07D67AD2-CF94-4BC0-B7CC-14975E712190}" srcOrd="1" destOrd="0" parTransId="{F9F28DFA-A94B-4E94-BB8D-AF42D18075E3}" sibTransId="{99CC19F9-E6BC-4906-B22A-4BAC79E7DEA8}"/>
    <dgm:cxn modelId="{4273123D-AA6E-49EA-884B-563F84ABBAC6}" type="presOf" srcId="{6712021C-45D0-48FB-B0EE-2CA5D5289FC8}" destId="{BA0FA344-EF90-430C-829B-DE88B5EC413C}" srcOrd="0" destOrd="0" presId="urn:microsoft.com/office/officeart/2005/8/layout/arrow2"/>
    <dgm:cxn modelId="{0E7EE85A-ABB1-4EA8-AF07-E6BEB8AFAE2B}" srcId="{312CFD47-C532-45BE-A735-5623D74140BF}" destId="{6712021C-45D0-48FB-B0EE-2CA5D5289FC8}" srcOrd="2" destOrd="0" parTransId="{CFE39A3F-9201-4E9D-BEFE-0866C822FC63}" sibTransId="{E0CD52E7-8D42-4B27-8FD8-D60815992D97}"/>
    <dgm:cxn modelId="{FDEEDE79-9A54-4C71-9DEA-47BB4421A351}" srcId="{312CFD47-C532-45BE-A735-5623D74140BF}" destId="{5577D134-D577-4863-9EC3-2FE85C41C9C4}" srcOrd="0" destOrd="0" parTransId="{EE5BF9E2-A307-497D-92CC-4AACAAD92E58}" sibTransId="{96A0CD47-0056-4BB9-BE64-517890B6559C}"/>
    <dgm:cxn modelId="{745DF397-3F04-424A-8804-04256761FF08}" srcId="{312CFD47-C532-45BE-A735-5623D74140BF}" destId="{443EEAA7-E52B-46B2-887F-6AE47641BF0F}" srcOrd="3" destOrd="0" parTransId="{CCA44475-96CA-474F-8397-3425DADE9E9A}" sibTransId="{BFFAB8C3-67EB-4766-8670-CA43B628B0E1}"/>
    <dgm:cxn modelId="{C108C59C-060B-4E9A-AA35-88E86F7D7B57}" type="presOf" srcId="{312CFD47-C532-45BE-A735-5623D74140BF}" destId="{30C00AEF-9CAD-4307-9C1B-766C587329B1}" srcOrd="0" destOrd="0" presId="urn:microsoft.com/office/officeart/2005/8/layout/arrow2"/>
    <dgm:cxn modelId="{34E33AC1-957A-48A9-8F92-CB880E485D1F}" type="presOf" srcId="{07D67AD2-CF94-4BC0-B7CC-14975E712190}" destId="{C23C1AF2-D447-42A9-BFEB-312BCBF1A460}" srcOrd="0" destOrd="0" presId="urn:microsoft.com/office/officeart/2005/8/layout/arrow2"/>
    <dgm:cxn modelId="{EAC6F885-8E63-4D6F-AA0D-CC658823E555}" type="presParOf" srcId="{30C00AEF-9CAD-4307-9C1B-766C587329B1}" destId="{98D27312-7DB6-4997-83FE-9530541BB1A3}" srcOrd="0" destOrd="0" presId="urn:microsoft.com/office/officeart/2005/8/layout/arrow2"/>
    <dgm:cxn modelId="{6691B68E-05AB-4D39-B632-FB842F23760D}" type="presParOf" srcId="{30C00AEF-9CAD-4307-9C1B-766C587329B1}" destId="{1B2ECF93-5F8C-492E-AAB2-7BBACEFB0AE2}" srcOrd="1" destOrd="0" presId="urn:microsoft.com/office/officeart/2005/8/layout/arrow2"/>
    <dgm:cxn modelId="{DA0895F5-75FD-4C8D-A415-7BBCC3FE04EE}" type="presParOf" srcId="{1B2ECF93-5F8C-492E-AAB2-7BBACEFB0AE2}" destId="{BCEA4E59-E889-4FBB-9EC5-C38CEA5E0D86}" srcOrd="0" destOrd="0" presId="urn:microsoft.com/office/officeart/2005/8/layout/arrow2"/>
    <dgm:cxn modelId="{253523B1-AFA4-4C4B-85F1-16A4EA3CD4F6}" type="presParOf" srcId="{1B2ECF93-5F8C-492E-AAB2-7BBACEFB0AE2}" destId="{58458298-EAFE-46F2-BD73-3807217D3909}" srcOrd="1" destOrd="0" presId="urn:microsoft.com/office/officeart/2005/8/layout/arrow2"/>
    <dgm:cxn modelId="{E3ED370C-D24F-4DEF-AD6F-14D9FC158A61}" type="presParOf" srcId="{1B2ECF93-5F8C-492E-AAB2-7BBACEFB0AE2}" destId="{7B95D159-9328-4141-B184-8FD268B27857}" srcOrd="2" destOrd="0" presId="urn:microsoft.com/office/officeart/2005/8/layout/arrow2"/>
    <dgm:cxn modelId="{BC2D0A16-C60A-41C4-BE74-AE401B7E98CB}" type="presParOf" srcId="{1B2ECF93-5F8C-492E-AAB2-7BBACEFB0AE2}" destId="{C23C1AF2-D447-42A9-BFEB-312BCBF1A460}" srcOrd="3" destOrd="0" presId="urn:microsoft.com/office/officeart/2005/8/layout/arrow2"/>
    <dgm:cxn modelId="{CA1D1105-58AE-4648-8F83-384FC0635AFD}" type="presParOf" srcId="{1B2ECF93-5F8C-492E-AAB2-7BBACEFB0AE2}" destId="{48B900A8-3BE1-4061-81EB-1419875B3BF1}" srcOrd="4" destOrd="0" presId="urn:microsoft.com/office/officeart/2005/8/layout/arrow2"/>
    <dgm:cxn modelId="{9E885F40-917B-4850-93A8-8323C252236A}" type="presParOf" srcId="{1B2ECF93-5F8C-492E-AAB2-7BBACEFB0AE2}" destId="{BA0FA344-EF90-430C-829B-DE88B5EC413C}" srcOrd="5" destOrd="0" presId="urn:microsoft.com/office/officeart/2005/8/layout/arrow2"/>
    <dgm:cxn modelId="{27768E3B-F624-420C-95FD-4ED2C0ED9DB4}" type="presParOf" srcId="{1B2ECF93-5F8C-492E-AAB2-7BBACEFB0AE2}" destId="{D7427134-5684-4089-988B-A772CBC4E4EA}" srcOrd="6" destOrd="0" presId="urn:microsoft.com/office/officeart/2005/8/layout/arrow2"/>
    <dgm:cxn modelId="{0CFD4910-1B9B-4713-A3CD-57985D90D705}" type="presParOf" srcId="{1B2ECF93-5F8C-492E-AAB2-7BBACEFB0AE2}" destId="{498EB726-0C86-4AC6-A58A-E7E58919E359}"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FE240AA9-5A83-4FBD-A580-42EE6F400951}" type="doc">
      <dgm:prSet loTypeId="urn:microsoft.com/office/officeart/2005/8/layout/chevronAccent+Icon" loCatId="officeonline" qsTypeId="urn:microsoft.com/office/officeart/2005/8/quickstyle/simple1" qsCatId="simple" csTypeId="urn:microsoft.com/office/officeart/2005/8/colors/accent1_2" csCatId="accent1" phldr="1"/>
      <dgm:spPr/>
      <dgm:t>
        <a:bodyPr/>
        <a:lstStyle/>
        <a:p>
          <a:endParaRPr/>
        </a:p>
      </dgm:t>
    </dgm:pt>
    <dgm:pt modelId="{59E7536D-B141-48B9-847F-22E71B4A9906}" type="parTrans" cxnId="{191603D2-AFAB-4FED-9F1F-000F2DCCE15D}">
      <dgm:prSet/>
      <dgm:spPr/>
      <dgm:t>
        <a:bodyPr/>
        <a:lstStyle/>
        <a:p>
          <a:endParaRPr lang="en-US"/>
        </a:p>
      </dgm:t>
    </dgm:pt>
    <dgm:pt modelId="{073B4B25-D5ED-47D2-87DE-BAB36C2FDE1C}">
      <dgm:prSet phldrT="[Text]"/>
      <dgm:spPr/>
      <dgm:t>
        <a:bodyPr/>
        <a:lstStyle/>
        <a:p>
          <a:pPr>
            <a:defRPr b="0" i="0"/>
          </a:pPr>
          <a:r>
            <a:rPr lang="1036">
              <a:solidFill>
                <a:schemeClr val="tx1"/>
              </a:solidFill>
            </a:rPr>
            <a:t>1. ÉVALUER</a:t>
          </a:r>
        </a:p>
      </dgm:t>
    </dgm:pt>
    <dgm:pt modelId="{D031DF99-F8F7-4935-9DBD-151B16A3BC2B}" type="sibTrans" cxnId="{191603D2-AFAB-4FED-9F1F-000F2DCCE15D}">
      <dgm:prSet/>
      <dgm:spPr/>
      <dgm:t>
        <a:bodyPr/>
        <a:lstStyle/>
        <a:p>
          <a:endParaRPr lang="en-US"/>
        </a:p>
      </dgm:t>
    </dgm:pt>
    <dgm:pt modelId="{FD22334B-183A-416A-B5C6-D2752307B0B1}" type="parTrans" cxnId="{60DDAFBA-0A28-4A96-93FC-B65A6A14EF79}">
      <dgm:prSet/>
      <dgm:spPr/>
      <dgm:t>
        <a:bodyPr/>
        <a:lstStyle/>
        <a:p>
          <a:endParaRPr lang="en-US"/>
        </a:p>
      </dgm:t>
    </dgm:pt>
    <dgm:pt modelId="{D265A5F1-A95A-4096-8109-BCE606C8E374}">
      <dgm:prSet phldrT="[Text]"/>
      <dgm:spPr/>
      <dgm:t>
        <a:bodyPr/>
        <a:lstStyle/>
        <a:p>
          <a:pPr>
            <a:defRPr b="0" i="0"/>
          </a:pPr>
          <a:r>
            <a:rPr lang="1036">
              <a:solidFill>
                <a:schemeClr val="tx1"/>
              </a:solidFill>
            </a:rPr>
            <a:t>2. PRIORISER</a:t>
          </a:r>
        </a:p>
      </dgm:t>
    </dgm:pt>
    <dgm:pt modelId="{361C8A65-095D-4270-B1A8-33013F0E3B0F}" type="sibTrans" cxnId="{60DDAFBA-0A28-4A96-93FC-B65A6A14EF79}">
      <dgm:prSet/>
      <dgm:spPr/>
      <dgm:t>
        <a:bodyPr/>
        <a:lstStyle/>
        <a:p>
          <a:endParaRPr lang="en-US"/>
        </a:p>
      </dgm:t>
    </dgm:pt>
    <dgm:pt modelId="{80C1845C-D7F5-47D3-A0F1-B5D13158D876}" type="parTrans" cxnId="{97AE1A7B-4D99-492F-80E4-176FFEDAB84A}">
      <dgm:prSet/>
      <dgm:spPr/>
      <dgm:t>
        <a:bodyPr/>
        <a:lstStyle/>
        <a:p>
          <a:endParaRPr lang="en-US"/>
        </a:p>
      </dgm:t>
    </dgm:pt>
    <dgm:pt modelId="{4AD5EFF3-1981-4E81-9F15-E8127B5B07CA}">
      <dgm:prSet phldrT="[Text]"/>
      <dgm:spPr/>
      <dgm:t>
        <a:bodyPr/>
        <a:lstStyle/>
        <a:p>
          <a:pPr>
            <a:defRPr b="0" i="0"/>
          </a:pPr>
          <a:r>
            <a:rPr lang="1036">
              <a:solidFill>
                <a:schemeClr val="tx1"/>
              </a:solidFill>
            </a:rPr>
            <a:t>3. PLANIFIER</a:t>
          </a:r>
        </a:p>
      </dgm:t>
    </dgm:pt>
    <dgm:pt modelId="{CB7D4474-067D-4CCA-AEBD-8B6514190084}" type="sibTrans" cxnId="{97AE1A7B-4D99-492F-80E4-176FFEDAB84A}">
      <dgm:prSet/>
      <dgm:spPr/>
      <dgm:t>
        <a:bodyPr/>
        <a:lstStyle/>
        <a:p>
          <a:endParaRPr lang="en-US"/>
        </a:p>
      </dgm:t>
    </dgm:pt>
    <dgm:pt modelId="{E3B169AB-FB13-46DB-94AE-D32FDD9D8F8F}" type="pres">
      <dgm:prSet presAssocID="{FE240AA9-5A83-4FBD-A580-42EE6F400951}" presName="Name0" presStyleCnt="0">
        <dgm:presLayoutVars>
          <dgm:dir/>
          <dgm:resizeHandles val="exact"/>
        </dgm:presLayoutVars>
      </dgm:prSet>
      <dgm:spPr/>
    </dgm:pt>
    <dgm:pt modelId="{8474AADD-5CFD-41C6-9DE2-B0D041ACA31A}" type="pres">
      <dgm:prSet presAssocID="{073B4B25-D5ED-47D2-87DE-BAB36C2FDE1C}" presName="composite" presStyleCnt="0"/>
      <dgm:spPr/>
    </dgm:pt>
    <dgm:pt modelId="{0779A6E9-FACB-4BB7-B342-2C6548B09EDD}" type="pres">
      <dgm:prSet presAssocID="{073B4B25-D5ED-47D2-87DE-BAB36C2FDE1C}" presName="bgChev" presStyleLbl="node1" presStyleIdx="0" presStyleCnt="3"/>
      <dgm:spPr/>
    </dgm:pt>
    <dgm:pt modelId="{BD6E83F8-AB5B-4BC0-A7D6-4626BCE91756}" type="pres">
      <dgm:prSet presAssocID="{073B4B25-D5ED-47D2-87DE-BAB36C2FDE1C}" presName="txNode" presStyleLbl="fgAcc1" presStyleIdx="0" presStyleCnt="3">
        <dgm:presLayoutVars>
          <dgm:bulletEnabled val="1"/>
        </dgm:presLayoutVars>
      </dgm:prSet>
      <dgm:spPr/>
    </dgm:pt>
    <dgm:pt modelId="{02B1633D-87FF-4246-A219-838416EE8C33}" type="pres">
      <dgm:prSet presAssocID="{D031DF99-F8F7-4935-9DBD-151B16A3BC2B}" presName="compositeSpace" presStyleCnt="0"/>
      <dgm:spPr/>
    </dgm:pt>
    <dgm:pt modelId="{81207DF0-2782-48BC-BB21-14A8FB2C2228}" type="pres">
      <dgm:prSet presAssocID="{D265A5F1-A95A-4096-8109-BCE606C8E374}" presName="composite" presStyleCnt="0"/>
      <dgm:spPr/>
    </dgm:pt>
    <dgm:pt modelId="{63183CB3-0BEB-4D98-8E2E-987C9DBA2628}" type="pres">
      <dgm:prSet presAssocID="{D265A5F1-A95A-4096-8109-BCE606C8E374}" presName="bgChev" presStyleLbl="node1" presStyleIdx="1" presStyleCnt="3"/>
      <dgm:spPr/>
    </dgm:pt>
    <dgm:pt modelId="{7F7F8DA2-3058-41F9-BC2E-90C3D72851B1}" type="pres">
      <dgm:prSet presAssocID="{D265A5F1-A95A-4096-8109-BCE606C8E374}" presName="txNode" presStyleLbl="fgAcc1" presStyleIdx="1" presStyleCnt="3">
        <dgm:presLayoutVars>
          <dgm:bulletEnabled val="1"/>
        </dgm:presLayoutVars>
      </dgm:prSet>
      <dgm:spPr/>
    </dgm:pt>
    <dgm:pt modelId="{8A55786D-218F-419D-A019-825EC16E08C0}" type="pres">
      <dgm:prSet presAssocID="{361C8A65-095D-4270-B1A8-33013F0E3B0F}" presName="compositeSpace" presStyleCnt="0"/>
      <dgm:spPr/>
    </dgm:pt>
    <dgm:pt modelId="{6D8F5DB1-4FAA-4500-A148-9ECC9464F73A}" type="pres">
      <dgm:prSet presAssocID="{4AD5EFF3-1981-4E81-9F15-E8127B5B07CA}" presName="composite" presStyleCnt="0"/>
      <dgm:spPr/>
    </dgm:pt>
    <dgm:pt modelId="{88F87303-BE55-4030-9BA8-6AAFF1332FFF}" type="pres">
      <dgm:prSet presAssocID="{4AD5EFF3-1981-4E81-9F15-E8127B5B07CA}" presName="bgChev" presStyleLbl="node1" presStyleIdx="2" presStyleCnt="3"/>
      <dgm:spPr/>
    </dgm:pt>
    <dgm:pt modelId="{BBF4F96E-DD02-462C-B708-B0E8C8B95A74}" type="pres">
      <dgm:prSet presAssocID="{4AD5EFF3-1981-4E81-9F15-E8127B5B07CA}" presName="txNode" presStyleLbl="fgAcc1" presStyleIdx="2" presStyleCnt="3">
        <dgm:presLayoutVars>
          <dgm:bulletEnabled val="1"/>
        </dgm:presLayoutVars>
      </dgm:prSet>
      <dgm:spPr/>
    </dgm:pt>
  </dgm:ptLst>
  <dgm:cxnLst>
    <dgm:cxn modelId="{2C956B3A-DDE8-4780-9F23-0329A3A6DEFA}" type="presOf" srcId="{D265A5F1-A95A-4096-8109-BCE606C8E374}" destId="{7F7F8DA2-3058-41F9-BC2E-90C3D72851B1}" srcOrd="0" destOrd="0" presId="urn:microsoft.com/office/officeart/2005/8/layout/chevronAccent+Icon"/>
    <dgm:cxn modelId="{6F78AE3E-E47F-401B-BF61-C30F08F43F92}" type="presOf" srcId="{FE240AA9-5A83-4FBD-A580-42EE6F400951}" destId="{E3B169AB-FB13-46DB-94AE-D32FDD9D8F8F}" srcOrd="0" destOrd="0" presId="urn:microsoft.com/office/officeart/2005/8/layout/chevronAccent+Icon"/>
    <dgm:cxn modelId="{1A7BEF51-3081-4DEE-939B-9206837A9A5E}" type="presOf" srcId="{4AD5EFF3-1981-4E81-9F15-E8127B5B07CA}" destId="{BBF4F96E-DD02-462C-B708-B0E8C8B95A74}" srcOrd="0" destOrd="0" presId="urn:microsoft.com/office/officeart/2005/8/layout/chevronAccent+Icon"/>
    <dgm:cxn modelId="{97AE1A7B-4D99-492F-80E4-176FFEDAB84A}" srcId="{FE240AA9-5A83-4FBD-A580-42EE6F400951}" destId="{4AD5EFF3-1981-4E81-9F15-E8127B5B07CA}" srcOrd="2" destOrd="0" parTransId="{80C1845C-D7F5-47D3-A0F1-B5D13158D876}" sibTransId="{CB7D4474-067D-4CCA-AEBD-8B6514190084}"/>
    <dgm:cxn modelId="{59E482B1-3298-48E2-B882-A836AA4B13CB}" type="presOf" srcId="{073B4B25-D5ED-47D2-87DE-BAB36C2FDE1C}" destId="{BD6E83F8-AB5B-4BC0-A7D6-4626BCE91756}" srcOrd="0" destOrd="0" presId="urn:microsoft.com/office/officeart/2005/8/layout/chevronAccent+Icon"/>
    <dgm:cxn modelId="{60DDAFBA-0A28-4A96-93FC-B65A6A14EF79}" srcId="{FE240AA9-5A83-4FBD-A580-42EE6F400951}" destId="{D265A5F1-A95A-4096-8109-BCE606C8E374}" srcOrd="1" destOrd="0" parTransId="{FD22334B-183A-416A-B5C6-D2752307B0B1}" sibTransId="{361C8A65-095D-4270-B1A8-33013F0E3B0F}"/>
    <dgm:cxn modelId="{191603D2-AFAB-4FED-9F1F-000F2DCCE15D}" srcId="{FE240AA9-5A83-4FBD-A580-42EE6F400951}" destId="{073B4B25-D5ED-47D2-87DE-BAB36C2FDE1C}" srcOrd="0" destOrd="0" parTransId="{59E7536D-B141-48B9-847F-22E71B4A9906}" sibTransId="{D031DF99-F8F7-4935-9DBD-151B16A3BC2B}"/>
    <dgm:cxn modelId="{A778D0F1-3634-41B3-A4FD-07A55315E74E}" type="presParOf" srcId="{E3B169AB-FB13-46DB-94AE-D32FDD9D8F8F}" destId="{8474AADD-5CFD-41C6-9DE2-B0D041ACA31A}" srcOrd="0" destOrd="0" presId="urn:microsoft.com/office/officeart/2005/8/layout/chevronAccent+Icon"/>
    <dgm:cxn modelId="{AF837259-E46F-4380-B581-4AFE65F20A5D}" type="presParOf" srcId="{8474AADD-5CFD-41C6-9DE2-B0D041ACA31A}" destId="{0779A6E9-FACB-4BB7-B342-2C6548B09EDD}" srcOrd="0" destOrd="0" presId="urn:microsoft.com/office/officeart/2005/8/layout/chevronAccent+Icon"/>
    <dgm:cxn modelId="{D141E4D5-03B3-43A3-A6A8-D2155E7D0022}" type="presParOf" srcId="{8474AADD-5CFD-41C6-9DE2-B0D041ACA31A}" destId="{BD6E83F8-AB5B-4BC0-A7D6-4626BCE91756}" srcOrd="1" destOrd="0" presId="urn:microsoft.com/office/officeart/2005/8/layout/chevronAccent+Icon"/>
    <dgm:cxn modelId="{A676D3BC-5A4A-481F-8A61-6B53EE728E46}" type="presParOf" srcId="{E3B169AB-FB13-46DB-94AE-D32FDD9D8F8F}" destId="{02B1633D-87FF-4246-A219-838416EE8C33}" srcOrd="1" destOrd="0" presId="urn:microsoft.com/office/officeart/2005/8/layout/chevronAccent+Icon"/>
    <dgm:cxn modelId="{33B4022D-8770-4FED-9420-0735D89654DF}" type="presParOf" srcId="{E3B169AB-FB13-46DB-94AE-D32FDD9D8F8F}" destId="{81207DF0-2782-48BC-BB21-14A8FB2C2228}" srcOrd="2" destOrd="0" presId="urn:microsoft.com/office/officeart/2005/8/layout/chevronAccent+Icon"/>
    <dgm:cxn modelId="{658852CF-0FB2-4E29-929A-AAF7E4030E4D}" type="presParOf" srcId="{81207DF0-2782-48BC-BB21-14A8FB2C2228}" destId="{63183CB3-0BEB-4D98-8E2E-987C9DBA2628}" srcOrd="0" destOrd="0" presId="urn:microsoft.com/office/officeart/2005/8/layout/chevronAccent+Icon"/>
    <dgm:cxn modelId="{FA032609-F929-47C9-A711-A8B0CF2513D9}" type="presParOf" srcId="{81207DF0-2782-48BC-BB21-14A8FB2C2228}" destId="{7F7F8DA2-3058-41F9-BC2E-90C3D72851B1}" srcOrd="1" destOrd="0" presId="urn:microsoft.com/office/officeart/2005/8/layout/chevronAccent+Icon"/>
    <dgm:cxn modelId="{A2F938E7-A2E7-496F-B137-713E4ED1FECC}" type="presParOf" srcId="{E3B169AB-FB13-46DB-94AE-D32FDD9D8F8F}" destId="{8A55786D-218F-419D-A019-825EC16E08C0}" srcOrd="3" destOrd="0" presId="urn:microsoft.com/office/officeart/2005/8/layout/chevronAccent+Icon"/>
    <dgm:cxn modelId="{FD2F3224-3FB2-4ACD-BE08-D78413D0C1C4}" type="presParOf" srcId="{E3B169AB-FB13-46DB-94AE-D32FDD9D8F8F}" destId="{6D8F5DB1-4FAA-4500-A148-9ECC9464F73A}" srcOrd="4" destOrd="0" presId="urn:microsoft.com/office/officeart/2005/8/layout/chevronAccent+Icon"/>
    <dgm:cxn modelId="{03E57906-734B-444F-B4AA-CE4D44A211F7}" type="presParOf" srcId="{6D8F5DB1-4FAA-4500-A148-9ECC9464F73A}" destId="{88F87303-BE55-4030-9BA8-6AAFF1332FFF}" srcOrd="0" destOrd="0" presId="urn:microsoft.com/office/officeart/2005/8/layout/chevronAccent+Icon"/>
    <dgm:cxn modelId="{9D3B481E-2DB7-41D0-B019-774A55450EF0}" type="presParOf" srcId="{6D8F5DB1-4FAA-4500-A148-9ECC9464F73A}" destId="{BBF4F96E-DD02-462C-B708-B0E8C8B95A74}"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27312-7DB6-4997-83FE-9530541BB1A3}">
      <dsp:nvSpPr>
        <dsp:cNvPr id="0" name=""/>
        <dsp:cNvSpPr/>
      </dsp:nvSpPr>
      <dsp:spPr>
        <a:xfrm>
          <a:off x="299274" y="0"/>
          <a:ext cx="6507249" cy="2565399"/>
        </a:xfrm>
        <a:prstGeom prst="swooshArrow">
          <a:avLst>
            <a:gd name="adj1" fmla="val 25000"/>
            <a:gd name="adj2" fmla="val 25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BCEA4E59-E889-4FBB-9EC5-C38CEA5E0D86}">
      <dsp:nvSpPr>
        <dsp:cNvPr id="0" name=""/>
        <dsp:cNvSpPr/>
      </dsp:nvSpPr>
      <dsp:spPr>
        <a:xfrm>
          <a:off x="1433914" y="1631193"/>
          <a:ext cx="94406" cy="944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458298-EAFE-46F2-BD73-3807217D3909}">
      <dsp:nvSpPr>
        <dsp:cNvPr id="0" name=""/>
        <dsp:cNvSpPr/>
      </dsp:nvSpPr>
      <dsp:spPr>
        <a:xfrm>
          <a:off x="1590883" y="1830297"/>
          <a:ext cx="701893" cy="610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024" tIns="0" rIns="0" bIns="0" numCol="1" spcCol="1270" anchor="t" anchorCtr="0">
          <a:noAutofit/>
        </a:bodyPr>
        <a:lstStyle/>
        <a:p>
          <a:pPr marL="0" lvl="0" indent="0" algn="l" defTabSz="444500">
            <a:lnSpc>
              <a:spcPct val="90000"/>
            </a:lnSpc>
            <a:spcBef>
              <a:spcPct val="0"/>
            </a:spcBef>
            <a:spcAft>
              <a:spcPct val="35000"/>
            </a:spcAft>
            <a:buNone/>
            <a:defRPr b="0" i="0"/>
          </a:pPr>
          <a:r>
            <a:rPr lang="1036" sz="1000" kern="1200"/>
            <a:t>Élémentaire</a:t>
          </a:r>
        </a:p>
      </dsp:txBody>
      <dsp:txXfrm>
        <a:off x="1590883" y="1830297"/>
        <a:ext cx="701893" cy="610565"/>
      </dsp:txXfrm>
    </dsp:sp>
    <dsp:sp modelId="{7B95D159-9328-4141-B184-8FD268B27857}">
      <dsp:nvSpPr>
        <dsp:cNvPr id="0" name=""/>
        <dsp:cNvSpPr/>
      </dsp:nvSpPr>
      <dsp:spPr>
        <a:xfrm>
          <a:off x="2469502" y="1218771"/>
          <a:ext cx="164185" cy="1641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3C1AF2-D447-42A9-BFEB-312BCBF1A460}">
      <dsp:nvSpPr>
        <dsp:cNvPr id="0" name=""/>
        <dsp:cNvSpPr/>
      </dsp:nvSpPr>
      <dsp:spPr>
        <a:xfrm>
          <a:off x="2598778" y="1501264"/>
          <a:ext cx="861974" cy="341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999" tIns="0" rIns="0" bIns="0" numCol="1" spcCol="1270" anchor="t" anchorCtr="0">
          <a:noAutofit/>
        </a:bodyPr>
        <a:lstStyle/>
        <a:p>
          <a:pPr marL="0" lvl="0" indent="0" algn="l" defTabSz="444500">
            <a:lnSpc>
              <a:spcPct val="90000"/>
            </a:lnSpc>
            <a:spcBef>
              <a:spcPct val="0"/>
            </a:spcBef>
            <a:spcAft>
              <a:spcPct val="35000"/>
            </a:spcAft>
            <a:buNone/>
            <a:defRPr b="0" i="0"/>
          </a:pPr>
          <a:r>
            <a:rPr lang="1036" sz="1000" kern="1200"/>
            <a:t>Intermédiaire</a:t>
          </a:r>
        </a:p>
      </dsp:txBody>
      <dsp:txXfrm>
        <a:off x="2598778" y="1501264"/>
        <a:ext cx="861974" cy="341739"/>
      </dsp:txXfrm>
    </dsp:sp>
    <dsp:sp modelId="{48B900A8-3BE1-4061-81EB-1419875B3BF1}">
      <dsp:nvSpPr>
        <dsp:cNvPr id="0" name=""/>
        <dsp:cNvSpPr/>
      </dsp:nvSpPr>
      <dsp:spPr>
        <a:xfrm>
          <a:off x="3843376" y="830256"/>
          <a:ext cx="217545" cy="2175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0FA344-EF90-430C-829B-DE88B5EC413C}">
      <dsp:nvSpPr>
        <dsp:cNvPr id="0" name=""/>
        <dsp:cNvSpPr/>
      </dsp:nvSpPr>
      <dsp:spPr>
        <a:xfrm>
          <a:off x="3901516" y="1187632"/>
          <a:ext cx="806695" cy="356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273" tIns="0" rIns="0" bIns="0" numCol="1" spcCol="1270" anchor="t" anchorCtr="0">
          <a:noAutofit/>
        </a:bodyPr>
        <a:lstStyle/>
        <a:p>
          <a:pPr marL="0" lvl="0" indent="0" algn="l" defTabSz="444500">
            <a:lnSpc>
              <a:spcPct val="90000"/>
            </a:lnSpc>
            <a:spcBef>
              <a:spcPct val="0"/>
            </a:spcBef>
            <a:spcAft>
              <a:spcPct val="35000"/>
            </a:spcAft>
            <a:buNone/>
            <a:defRPr b="0" i="0"/>
          </a:pPr>
          <a:r>
            <a:rPr lang="1036" sz="1000" kern="1200"/>
            <a:t>Avancé</a:t>
          </a:r>
        </a:p>
      </dsp:txBody>
      <dsp:txXfrm>
        <a:off x="3901516" y="1187632"/>
        <a:ext cx="806695" cy="356798"/>
      </dsp:txXfrm>
    </dsp:sp>
    <dsp:sp modelId="{D7427134-5684-4089-988B-A772CBC4E4EA}">
      <dsp:nvSpPr>
        <dsp:cNvPr id="0" name=""/>
        <dsp:cNvSpPr/>
      </dsp:nvSpPr>
      <dsp:spPr>
        <a:xfrm>
          <a:off x="5301166" y="559400"/>
          <a:ext cx="291429" cy="2914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8EB726-0C86-4AC6-A58A-E7E58919E359}">
      <dsp:nvSpPr>
        <dsp:cNvPr id="0" name=""/>
        <dsp:cNvSpPr/>
      </dsp:nvSpPr>
      <dsp:spPr>
        <a:xfrm>
          <a:off x="5051461" y="1092966"/>
          <a:ext cx="1229675" cy="230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422" tIns="0" rIns="0" bIns="0" numCol="1" spcCol="1270" anchor="t" anchorCtr="0">
          <a:noAutofit/>
        </a:bodyPr>
        <a:lstStyle/>
        <a:p>
          <a:pPr marL="0" lvl="0" indent="0" algn="l" defTabSz="444500">
            <a:lnSpc>
              <a:spcPct val="90000"/>
            </a:lnSpc>
            <a:spcBef>
              <a:spcPct val="0"/>
            </a:spcBef>
            <a:spcAft>
              <a:spcPct val="35000"/>
            </a:spcAft>
            <a:buNone/>
            <a:defRPr b="0" i="0"/>
          </a:pPr>
          <a:r>
            <a:rPr lang="1036" sz="1000" kern="1200"/>
            <a:t>Avant-garde</a:t>
          </a:r>
        </a:p>
      </dsp:txBody>
      <dsp:txXfrm>
        <a:off x="5051461" y="1092966"/>
        <a:ext cx="1229675" cy="230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9A6E9-FACB-4BB7-B342-2C6548B09EDD}">
      <dsp:nvSpPr>
        <dsp:cNvPr id="0" name=""/>
        <dsp:cNvSpPr/>
      </dsp:nvSpPr>
      <dsp:spPr>
        <a:xfrm>
          <a:off x="965" y="661157"/>
          <a:ext cx="2426810" cy="93674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E83F8-AB5B-4BC0-A7D6-4626BCE91756}">
      <dsp:nvSpPr>
        <dsp:cNvPr id="0" name=""/>
        <dsp:cNvSpPr/>
      </dsp:nvSpPr>
      <dsp:spPr>
        <a:xfrm>
          <a:off x="648115" y="895344"/>
          <a:ext cx="2049306" cy="9367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defRPr b="0" i="0"/>
          </a:pPr>
          <a:r>
            <a:rPr lang="1036" sz="2400" kern="1200">
              <a:solidFill>
                <a:schemeClr val="tx1"/>
              </a:solidFill>
            </a:rPr>
            <a:t>1. ÉVALUER</a:t>
          </a:r>
        </a:p>
      </dsp:txBody>
      <dsp:txXfrm>
        <a:off x="675551" y="922780"/>
        <a:ext cx="1994434" cy="881876"/>
      </dsp:txXfrm>
    </dsp:sp>
    <dsp:sp modelId="{63183CB3-0BEB-4D98-8E2E-987C9DBA2628}">
      <dsp:nvSpPr>
        <dsp:cNvPr id="0" name=""/>
        <dsp:cNvSpPr/>
      </dsp:nvSpPr>
      <dsp:spPr>
        <a:xfrm>
          <a:off x="2772922" y="661157"/>
          <a:ext cx="2426810" cy="93674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7F8DA2-3058-41F9-BC2E-90C3D72851B1}">
      <dsp:nvSpPr>
        <dsp:cNvPr id="0" name=""/>
        <dsp:cNvSpPr/>
      </dsp:nvSpPr>
      <dsp:spPr>
        <a:xfrm>
          <a:off x="3420071" y="895344"/>
          <a:ext cx="2049306" cy="9367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defRPr b="0" i="0"/>
          </a:pPr>
          <a:r>
            <a:rPr lang="1036" sz="2400" kern="1200">
              <a:solidFill>
                <a:schemeClr val="tx1"/>
              </a:solidFill>
            </a:rPr>
            <a:t>2. PRIORISER</a:t>
          </a:r>
        </a:p>
      </dsp:txBody>
      <dsp:txXfrm>
        <a:off x="3447507" y="922780"/>
        <a:ext cx="1994434" cy="881876"/>
      </dsp:txXfrm>
    </dsp:sp>
    <dsp:sp modelId="{88F87303-BE55-4030-9BA8-6AAFF1332FFF}">
      <dsp:nvSpPr>
        <dsp:cNvPr id="0" name=""/>
        <dsp:cNvSpPr/>
      </dsp:nvSpPr>
      <dsp:spPr>
        <a:xfrm>
          <a:off x="5544878" y="661157"/>
          <a:ext cx="2426810" cy="93674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F4F96E-DD02-462C-B708-B0E8C8B95A74}">
      <dsp:nvSpPr>
        <dsp:cNvPr id="0" name=""/>
        <dsp:cNvSpPr/>
      </dsp:nvSpPr>
      <dsp:spPr>
        <a:xfrm>
          <a:off x="6192027" y="895344"/>
          <a:ext cx="2049306" cy="9367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defRPr b="0" i="0"/>
          </a:pPr>
          <a:r>
            <a:rPr lang="1036" sz="2400" kern="1200">
              <a:solidFill>
                <a:schemeClr val="tx1"/>
              </a:solidFill>
            </a:rPr>
            <a:t>3. PLANIFIER</a:t>
          </a:r>
        </a:p>
      </dsp:txBody>
      <dsp:txXfrm>
        <a:off x="6219463" y="922780"/>
        <a:ext cx="1994434" cy="88187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372" cy="4657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436" y="0"/>
            <a:ext cx="3038372" cy="465774"/>
          </a:xfrm>
          <a:prstGeom prst="rect">
            <a:avLst/>
          </a:prstGeom>
        </p:spPr>
        <p:txBody>
          <a:bodyPr vert="horz" lIns="91440" tIns="45720" rIns="91440" bIns="45720" rtlCol="0"/>
          <a:lstStyle>
            <a:lvl1pPr algn="r">
              <a:defRPr sz="1200"/>
            </a:lvl1pPr>
          </a:lstStyle>
          <a:p>
            <a:fld id="{04D2080B-0C1C-4289-A069-58838627D37C}" type="datetimeFigureOut">
              <a:rPr lang="en-US" smtClean="0"/>
              <a:t>3/23/21</a:t>
            </a:fld>
            <a:endParaRPr lang="en-US"/>
          </a:p>
        </p:txBody>
      </p:sp>
      <p:sp>
        <p:nvSpPr>
          <p:cNvPr id="4" name="Footer Placeholder 3"/>
          <p:cNvSpPr>
            <a:spLocks noGrp="1"/>
          </p:cNvSpPr>
          <p:nvPr>
            <p:ph type="ftr" sz="quarter" idx="2"/>
          </p:nvPr>
        </p:nvSpPr>
        <p:spPr>
          <a:xfrm>
            <a:off x="1" y="8830628"/>
            <a:ext cx="3038372" cy="46577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436" y="8830628"/>
            <a:ext cx="3038372" cy="465773"/>
          </a:xfrm>
          <a:prstGeom prst="rect">
            <a:avLst/>
          </a:prstGeom>
        </p:spPr>
        <p:txBody>
          <a:bodyPr vert="horz" lIns="91440" tIns="45720" rIns="91440" bIns="45720" rtlCol="0" anchor="b"/>
          <a:lstStyle>
            <a:lvl1pPr algn="r">
              <a:defRPr sz="1200"/>
            </a:lvl1pPr>
          </a:lstStyle>
          <a:p>
            <a:fld id="{0D20D7EE-2997-43B9-84E1-67A87B4C2FC2}" type="slidenum">
              <a:rPr lang="en-US" smtClean="0"/>
              <a:t>‹#›</a:t>
            </a:fld>
            <a:endParaRPr lang="en-US"/>
          </a:p>
        </p:txBody>
      </p:sp>
    </p:spTree>
    <p:extLst>
      <p:ext uri="{BB962C8B-B14F-4D97-AF65-F5344CB8AC3E}">
        <p14:creationId xmlns:p14="http://schemas.microsoft.com/office/powerpoint/2010/main" val="35194230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2951" tIns="46476" rIns="92951" bIns="46476"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2951" tIns="46476" rIns="92951" bIns="46476" rtlCol="0"/>
          <a:lstStyle>
            <a:lvl1pPr algn="r">
              <a:defRPr sz="1200"/>
            </a:lvl1pPr>
          </a:lstStyle>
          <a:p>
            <a:fld id="{4CA40218-F84A-416D-96FC-136CAE658836}" type="datetimeFigureOut">
              <a:rPr lang="en-US" smtClean="0"/>
              <a:t>3/23/21</a:t>
            </a:fld>
            <a:endParaRPr lang="en-US"/>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sp>
      <p:sp>
        <p:nvSpPr>
          <p:cNvPr id="5" name="Notes Placeholder 4"/>
          <p:cNvSpPr>
            <a:spLocks noGrp="1"/>
          </p:cNvSpPr>
          <p:nvPr>
            <p:ph type="body" sz="quarter" idx="3"/>
          </p:nvPr>
        </p:nvSpPr>
        <p:spPr>
          <a:xfrm>
            <a:off x="701040" y="4473894"/>
            <a:ext cx="5608320" cy="3660458"/>
          </a:xfrm>
          <a:prstGeom prst="rect">
            <a:avLst/>
          </a:prstGeom>
        </p:spPr>
        <p:txBody>
          <a:bodyPr vert="horz" lIns="92951" tIns="46476" rIns="92951" bIns="464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2951" tIns="46476" rIns="92951" bIns="4647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2951" tIns="46476" rIns="92951" bIns="46476" rtlCol="0" anchor="b"/>
          <a:lstStyle>
            <a:lvl1pPr algn="r">
              <a:defRPr sz="1200"/>
            </a:lvl1pPr>
          </a:lstStyle>
          <a:p>
            <a:fld id="{47486F4C-9837-41D3-93E3-4784B0746872}" type="slidenum">
              <a:rPr lang="en-US" smtClean="0"/>
              <a:t>‹#›</a:t>
            </a:fld>
            <a:endParaRPr lang="en-US"/>
          </a:p>
        </p:txBody>
      </p:sp>
    </p:spTree>
    <p:extLst>
      <p:ext uri="{BB962C8B-B14F-4D97-AF65-F5344CB8AC3E}">
        <p14:creationId xmlns:p14="http://schemas.microsoft.com/office/powerpoint/2010/main" val="20278479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spcAft>
        <a:spcPts val="600"/>
      </a:spcAft>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304800" y="5060303"/>
            <a:ext cx="6419850" cy="3660458"/>
          </a:xfrm>
        </p:spPr>
        <p:txBody>
          <a:bodyPr/>
          <a:lstStyle/>
          <a:p>
            <a:r>
              <a:rPr lang="en-US" sz="1200" b="1">
                <a:cs typeface="Arial" panose="020B0604020202020204" pitchFamily="34" charset="0"/>
              </a:rPr>
              <a:t>Staged Development Tool (SDT) for National</a:t>
            </a:r>
            <a:r>
              <a:rPr lang="en-US" sz="1200" b="1" baseline="0">
                <a:cs typeface="Arial" panose="020B0604020202020204" pitchFamily="34" charset="0"/>
              </a:rPr>
              <a:t> </a:t>
            </a:r>
            <a:r>
              <a:rPr lang="en-US" sz="1200" b="1">
                <a:cs typeface="Arial" panose="020B0604020202020204" pitchFamily="34" charset="0"/>
              </a:rPr>
              <a:t>Public Health Institutes (NPHIs)</a:t>
            </a:r>
            <a:endParaRPr lang="en-US" sz="1200" b="1">
              <a:solidFill>
                <a:srgbClr val="FF0000"/>
              </a:solidFill>
              <a:cs typeface="Arial" panose="020B0604020202020204" pitchFamily="34" charset="0"/>
            </a:endParaRPr>
          </a:p>
          <a:p>
            <a:pPr>
              <a:spcAft>
                <a:spcPts val="600"/>
              </a:spcAft>
            </a:pPr>
            <a:r>
              <a:rPr lang="en-US" sz="1200">
                <a:cs typeface="Arial" panose="020B0604020202020204" pitchFamily="34" charset="0"/>
              </a:rPr>
              <a:t>The</a:t>
            </a:r>
            <a:r>
              <a:rPr lang="en-US" sz="1200" baseline="0">
                <a:cs typeface="Arial" panose="020B0604020202020204" pitchFamily="34" charset="0"/>
              </a:rPr>
              <a:t> notes accompanying the slides</a:t>
            </a:r>
            <a:r>
              <a:rPr lang="en-US" sz="1200">
                <a:cs typeface="Arial" panose="020B0604020202020204" pitchFamily="34" charset="0"/>
              </a:rPr>
              <a:t> provide additional details</a:t>
            </a:r>
            <a:r>
              <a:rPr lang="en-US" sz="1200" baseline="0">
                <a:cs typeface="Arial" panose="020B0604020202020204" pitchFamily="34" charset="0"/>
              </a:rPr>
              <a:t> about the SDT and its use</a:t>
            </a:r>
            <a:r>
              <a:rPr lang="en-US" sz="1200">
                <a:cs typeface="Arial" panose="020B0604020202020204" pitchFamily="34" charset="0"/>
              </a:rPr>
              <a:t>. </a:t>
            </a:r>
          </a:p>
          <a:p>
            <a:endParaRPr lang="en-US" sz="1200">
              <a:cs typeface="Arial" panose="020B0604020202020204" pitchFamily="34" charset="0"/>
            </a:endParaRPr>
          </a:p>
          <a:p>
            <a:pPr marL="0" marR="0" lvl="0" indent="0" algn="l" defTabSz="914400" rtl="0" eaLnBrk="1" fontAlgn="auto" latinLnBrk="0" hangingPunct="1">
              <a:lnSpc>
                <a:spcPct val="100000"/>
              </a:lnSpc>
              <a:spcBef>
                <a:spcPts val="600"/>
              </a:spcBef>
              <a:spcAft>
                <a:spcPct val="0"/>
              </a:spcAft>
              <a:buClrTx/>
              <a:buSzTx/>
              <a:buFontTx/>
              <a:buNone/>
              <a:defRPr/>
            </a:pPr>
            <a:r>
              <a:rPr lang="en-US" sz="1200">
                <a:cs typeface="Arial" panose="020B0604020202020204" pitchFamily="34" charset="0"/>
              </a:rPr>
              <a:t>The SDT was developed by the U.S. Centers for Disease Control and Prevention (CDC) and the International Association of National Public Health Institutes (</a:t>
            </a:r>
            <a:r>
              <a:rPr lang="en-US" sz="1200" b="0">
                <a:cs typeface="Arial" panose="020B0604020202020204" pitchFamily="34" charset="0"/>
              </a:rPr>
              <a:t>IANPHI) with the assistance of a consultative group of</a:t>
            </a:r>
            <a:r>
              <a:rPr lang="en-US" sz="1200" b="0" baseline="0">
                <a:cs typeface="Arial" panose="020B0604020202020204" pitchFamily="34" charset="0"/>
              </a:rPr>
              <a:t> </a:t>
            </a:r>
            <a:r>
              <a:rPr lang="en-US" sz="1200" b="0" cap="none" baseline="0">
                <a:cs typeface="Arial" panose="020B0604020202020204" pitchFamily="34" charset="0"/>
              </a:rPr>
              <a:t>NPHI leaders from around the world. </a:t>
            </a:r>
            <a:r>
              <a:rPr lang="en-US" sz="1200" b="0">
                <a:cs typeface="Arial" panose="020B0604020202020204" pitchFamily="34" charset="0"/>
              </a:rPr>
              <a:t>It is designed to help NPHIs assess their capacities and identify gaps, prioritize gaps, and plan for how to move to a higher level of functioning. It is based in part on the CYPRESS methodology developed by Deloitte Consulting, USA. Over the years, several changes were made to the SDT, for example, addition of new Discussion Guides and adaptation for virtual use. This slide-set was revised in February 2021.</a:t>
            </a:r>
          </a:p>
          <a:p>
            <a:pPr>
              <a:spcBef>
                <a:spcPts val="600"/>
              </a:spcBef>
              <a:spcAft>
                <a:spcPct val="0"/>
              </a:spcAft>
              <a:buClr>
                <a:srgbClr val="4F81BD"/>
              </a:buClr>
              <a:buFont typeface="Arial" panose="020B0604020202020204" pitchFamily="34" charset="0"/>
              <a:buNone/>
              <a:defRPr/>
            </a:pPr>
            <a:endParaRPr lang="en-US" sz="1200" b="0">
              <a:solidFill>
                <a:sysClr val="windowText" lastClr="000000"/>
              </a:solidFill>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a:t>
            </a:fld>
            <a:endParaRPr lang="en-US"/>
          </a:p>
        </p:txBody>
      </p:sp>
    </p:spTree>
    <p:extLst>
      <p:ext uri="{BB962C8B-B14F-4D97-AF65-F5344CB8AC3E}">
        <p14:creationId xmlns:p14="http://schemas.microsoft.com/office/powerpoint/2010/main" val="411367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297711" y="5090120"/>
            <a:ext cx="6422065" cy="3660458"/>
          </a:xfrm>
        </p:spPr>
        <p:txBody>
          <a:bodyPr/>
          <a:lstStyle/>
          <a:p>
            <a:pPr>
              <a:defRPr/>
            </a:pPr>
            <a:r>
              <a:rPr lang="en-US" sz="1200">
                <a:cs typeface="Arial" panose="020B0604020202020204" pitchFamily="34" charset="0"/>
              </a:rPr>
              <a:t>The Assessment Form is used to capture the key points from discussion. It</a:t>
            </a:r>
            <a:r>
              <a:rPr lang="en-US" sz="1200" baseline="0">
                <a:cs typeface="Arial" panose="020B0604020202020204" pitchFamily="34" charset="0"/>
              </a:rPr>
              <a:t> has places for the current and desired stages for the NPHI as a whole at the top, and places to capture more detailed information about the various Domains in the table.</a:t>
            </a:r>
          </a:p>
          <a:p>
            <a:pPr>
              <a:defRPr/>
            </a:pPr>
            <a:endParaRPr lang="en-US" sz="1200" b="0">
              <a:cs typeface="Arial" panose="020B0604020202020204" pitchFamily="34" charset="0"/>
            </a:endParaRPr>
          </a:p>
          <a:p>
            <a:pPr>
              <a:defRPr/>
            </a:pPr>
            <a:r>
              <a:rPr lang="en-US" sz="1200" b="1">
                <a:cs typeface="Arial" panose="020B0604020202020204" pitchFamily="34" charset="0"/>
              </a:rPr>
              <a:t>Note to recorders: </a:t>
            </a:r>
            <a:r>
              <a:rPr lang="en-US" sz="1200" b="0">
                <a:cs typeface="Arial" panose="020B0604020202020204" pitchFamily="34" charset="0"/>
              </a:rPr>
              <a:t>Remember to customize the form so that it works for your preferred approaches. This includes changing column widths; setting margins for best display on a screen; and, if you intend to use bullets, setting up indents and other features.</a:t>
            </a:r>
          </a:p>
          <a:p>
            <a:pPr>
              <a:defRPr/>
            </a:pPr>
            <a:endParaRPr lang="en-US" sz="1200" b="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10</a:t>
            </a:fld>
            <a:endParaRPr lang="en-US"/>
          </a:p>
        </p:txBody>
      </p:sp>
    </p:spTree>
    <p:extLst>
      <p:ext uri="{BB962C8B-B14F-4D97-AF65-F5344CB8AC3E}">
        <p14:creationId xmlns:p14="http://schemas.microsoft.com/office/powerpoint/2010/main" val="2241695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297711" y="5090120"/>
            <a:ext cx="6422065" cy="3660458"/>
          </a:xfrm>
        </p:spPr>
        <p:txBody>
          <a:bodyPr/>
          <a:lstStyle/>
          <a:p>
            <a:pPr>
              <a:defRPr/>
            </a:pPr>
            <a:r>
              <a:rPr lang="en-US" sz="1200">
                <a:cs typeface="Arial" panose="020B0604020202020204" pitchFamily="34" charset="0"/>
              </a:rPr>
              <a:t>This is an example of a completed Assessment Form. This NPHI is currently in the "Developing" Stage, and it aims to be "Advanced" in a year. Participants have agreed on scores for each of the Domains and identified some of the gaps and issues that need to be addressed to move from their current scores in each Domain to their desired scores.</a:t>
            </a:r>
            <a:endParaRPr lang="en-US" sz="1200" b="0">
              <a:cs typeface="Arial" panose="020B0604020202020204" pitchFamily="34" charset="0"/>
            </a:endParaRPr>
          </a:p>
          <a:p>
            <a:pPr>
              <a:defRPr/>
            </a:pPr>
            <a:endParaRPr lang="en-US" sz="1200" b="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11</a:t>
            </a:fld>
            <a:endParaRPr lang="en-US"/>
          </a:p>
        </p:txBody>
      </p:sp>
    </p:spTree>
    <p:extLst>
      <p:ext uri="{BB962C8B-B14F-4D97-AF65-F5344CB8AC3E}">
        <p14:creationId xmlns:p14="http://schemas.microsoft.com/office/powerpoint/2010/main" val="1708855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kern="1200">
                <a:solidFill>
                  <a:schemeClr val="tx1"/>
                </a:solidFill>
                <a:effectLst/>
                <a:cs typeface="Arial" panose="020B0604020202020204" pitchFamily="34" charset="0"/>
              </a:rPr>
              <a:t>During a break, the facilitator and recorder organize the information collected on the Assessment Form into categories or "buckets" to make the remaining discussion easier. Similar topics discussed under different Domains are placed together. The "description" includes information discussed during the Assessment step that might be useful in identifying the next steps. If next steps have already been identified for some items, they can be placed in the Next Steps column.</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a:solidFill>
                <a:schemeClr val="tx1"/>
              </a:solidFill>
              <a:effectLst/>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12</a:t>
            </a:fld>
            <a:endParaRPr lang="en-US"/>
          </a:p>
        </p:txBody>
      </p:sp>
    </p:spTree>
    <p:extLst>
      <p:ext uri="{BB962C8B-B14F-4D97-AF65-F5344CB8AC3E}">
        <p14:creationId xmlns:p14="http://schemas.microsoft.com/office/powerpoint/2010/main" val="4184694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kern="1200">
                <a:solidFill>
                  <a:schemeClr val="tx1"/>
                </a:solidFill>
                <a:effectLst/>
                <a:cs typeface="Arial" panose="020B0604020202020204" pitchFamily="34" charset="0"/>
              </a:rPr>
              <a:t>This slide shows a partially completed Next Steps Form, such as might be generated during the break by the facilitator and recorder. More information will be needed to develop a robust plan. The recorder has chosen to put an item into the Next Steps column for further discussion if this is a priority.</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i="0" kern="1200" baseline="0">
              <a:solidFill>
                <a:srgbClr val="FF0000"/>
              </a:solidFill>
              <a:effectLst/>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i="0" kern="1200" baseline="0">
              <a:solidFill>
                <a:srgbClr val="FF0000"/>
              </a:solidFill>
              <a:effectLst/>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13</a:t>
            </a:fld>
            <a:endParaRPr lang="en-US"/>
          </a:p>
        </p:txBody>
      </p:sp>
    </p:spTree>
    <p:extLst>
      <p:ext uri="{BB962C8B-B14F-4D97-AF65-F5344CB8AC3E}">
        <p14:creationId xmlns:p14="http://schemas.microsoft.com/office/powerpoint/2010/main" val="4173722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kern="1200" baseline="0">
                <a:effectLst/>
                <a:cs typeface="Arial" panose="020B0604020202020204" pitchFamily="34" charset="0"/>
              </a:rPr>
              <a:t>After the break, the group reviews the Next Steps Form. After a quick overview by the facilitator, the group discusses each item in the Gaps and Issues column to ensure common understanding and add information that may be critical in the Prioritization step. Next steps that arise at any time during the discussions can be captured in the Next Steps column. </a:t>
            </a:r>
          </a:p>
        </p:txBody>
      </p:sp>
      <p:sp>
        <p:nvSpPr>
          <p:cNvPr id="4" name="Slide Number Placeholder 3"/>
          <p:cNvSpPr>
            <a:spLocks noGrp="1"/>
          </p:cNvSpPr>
          <p:nvPr>
            <p:ph type="sldNum" sz="quarter" idx="10"/>
          </p:nvPr>
        </p:nvSpPr>
        <p:spPr/>
        <p:txBody>
          <a:bodyPr/>
          <a:lstStyle/>
          <a:p>
            <a:fld id="{47486F4C-9837-41D3-93E3-4784B0746872}" type="slidenum">
              <a:rPr lang="en-US" smtClean="0"/>
              <a:t>14</a:t>
            </a:fld>
            <a:endParaRPr lang="en-US"/>
          </a:p>
        </p:txBody>
      </p:sp>
    </p:spTree>
    <p:extLst>
      <p:ext uri="{BB962C8B-B14F-4D97-AF65-F5344CB8AC3E}">
        <p14:creationId xmlns:p14="http://schemas.microsoft.com/office/powerpoint/2010/main" val="3639290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kern="1200" baseline="0">
                <a:effectLst/>
                <a:cs typeface="Arial" panose="020B0604020202020204" pitchFamily="34" charset="0"/>
              </a:rPr>
              <a:t>If new gaps and issues are identified, these can be added. It is also possible that some gaps and issues will be found to be too broad. For example, a gap may be split into two, one of which is a priority and one of which is not. </a:t>
            </a:r>
          </a:p>
        </p:txBody>
      </p:sp>
      <p:sp>
        <p:nvSpPr>
          <p:cNvPr id="4" name="Slide Number Placeholder 3"/>
          <p:cNvSpPr>
            <a:spLocks noGrp="1"/>
          </p:cNvSpPr>
          <p:nvPr>
            <p:ph type="sldNum" sz="quarter" idx="10"/>
          </p:nvPr>
        </p:nvSpPr>
        <p:spPr/>
        <p:txBody>
          <a:bodyPr/>
          <a:lstStyle/>
          <a:p>
            <a:fld id="{47486F4C-9837-41D3-93E3-4784B0746872}" type="slidenum">
              <a:rPr lang="en-US" smtClean="0"/>
              <a:t>15</a:t>
            </a:fld>
            <a:endParaRPr lang="en-US"/>
          </a:p>
        </p:txBody>
      </p:sp>
    </p:spTree>
    <p:extLst>
      <p:ext uri="{BB962C8B-B14F-4D97-AF65-F5344CB8AC3E}">
        <p14:creationId xmlns:p14="http://schemas.microsoft.com/office/powerpoint/2010/main" val="1021226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297711" y="4473894"/>
            <a:ext cx="6422065" cy="3660458"/>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kern="1200">
                <a:solidFill>
                  <a:schemeClr val="tx1"/>
                </a:solidFill>
                <a:effectLst/>
                <a:latin typeface="+mn-lt"/>
                <a:ea typeface="+mn-ea"/>
                <a:cs typeface="+mn-cs"/>
              </a:rPr>
              <a:t>In this next part of the SDT process, participants develop plans for their highest priorities.</a:t>
            </a:r>
            <a:r>
              <a:rPr lang="en-US" sz="1200" b="0" kern="1200" baseline="0">
                <a:solidFill>
                  <a:schemeClr val="tx1"/>
                </a:solidFill>
                <a:effectLst/>
                <a:latin typeface="+mn-lt"/>
                <a:ea typeface="+mn-ea"/>
                <a:cs typeface="+mn-cs"/>
              </a:rPr>
              <a:t> </a:t>
            </a:r>
            <a:r>
              <a:rPr lang="en-US" sz="1200" b="0" kern="1200">
                <a:solidFill>
                  <a:schemeClr val="tx1"/>
                </a:solidFill>
                <a:effectLst/>
                <a:latin typeface="+mn-lt"/>
                <a:ea typeface="+mn-ea"/>
                <a:cs typeface="+mn-cs"/>
              </a:rPr>
              <a:t>It is critical to clearly define who is responsible for which actions, and the timeline for achieving them. </a:t>
            </a:r>
            <a:r>
              <a:rPr lang="en-US"/>
              <a:t>If</a:t>
            </a:r>
            <a:r>
              <a:rPr lang="en-US" baseline="0"/>
              <a:t> work-planning does not immediately follow prioritization, some NPHIs may choose to conduct work-planning during the subsequent weeks.</a:t>
            </a:r>
            <a:endParaRPr lang="en-US"/>
          </a:p>
          <a:p>
            <a:pPr marL="0" marR="0" indent="0" algn="l" defTabSz="914400" rtl="0" eaLnBrk="1" fontAlgn="auto" latinLnBrk="0" hangingPunct="1">
              <a:lnSpc>
                <a:spcPct val="100000"/>
              </a:lnSpc>
              <a:spcBef>
                <a:spcPct val="0"/>
              </a:spcBef>
              <a:spcAft>
                <a:spcPct val="0"/>
              </a:spcAft>
              <a:buClrTx/>
              <a:buSzTx/>
              <a:buFontTx/>
              <a:buNone/>
              <a:defRPr/>
            </a:pPr>
            <a:endParaRPr lang="en-US" sz="1200" b="1"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16</a:t>
            </a:fld>
            <a:endParaRPr lang="en-US"/>
          </a:p>
        </p:txBody>
      </p:sp>
    </p:spTree>
    <p:extLst>
      <p:ext uri="{BB962C8B-B14F-4D97-AF65-F5344CB8AC3E}">
        <p14:creationId xmlns:p14="http://schemas.microsoft.com/office/powerpoint/2010/main" val="799576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308344" y="4473894"/>
            <a:ext cx="6400800" cy="3660458"/>
          </a:xfrm>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Often, participants have additional ideas beyond those in the DG topic about high-priority activities that could achieve results quickly. Capturing these and developing next steps may not help the NPHI achieve a higher stage in the area covered by the DG, but it can help the NPHI achieve a higher overall level of functioning and/or effectiveness</a:t>
            </a:r>
          </a:p>
        </p:txBody>
      </p:sp>
      <p:sp>
        <p:nvSpPr>
          <p:cNvPr id="4" name="Slide Number Placeholder 3"/>
          <p:cNvSpPr>
            <a:spLocks noGrp="1"/>
          </p:cNvSpPr>
          <p:nvPr>
            <p:ph type="sldNum" sz="quarter" idx="10"/>
          </p:nvPr>
        </p:nvSpPr>
        <p:spPr/>
        <p:txBody>
          <a:bodyPr/>
          <a:lstStyle/>
          <a:p>
            <a:fld id="{47486F4C-9837-41D3-93E3-4784B0746872}" type="slidenum">
              <a:rPr lang="en-US" smtClean="0"/>
              <a:t>17</a:t>
            </a:fld>
            <a:endParaRPr lang="en-US"/>
          </a:p>
        </p:txBody>
      </p:sp>
    </p:spTree>
    <p:extLst>
      <p:ext uri="{BB962C8B-B14F-4D97-AF65-F5344CB8AC3E}">
        <p14:creationId xmlns:p14="http://schemas.microsoft.com/office/powerpoint/2010/main" val="3249088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308344" y="4473894"/>
            <a:ext cx="6400800" cy="3660458"/>
          </a:xfrm>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sz="1200" kern="1200">
                <a:solidFill>
                  <a:schemeClr val="tx1"/>
                </a:solidFill>
                <a:effectLst/>
                <a:latin typeface="+mn-lt"/>
                <a:ea typeface="+mn-ea"/>
                <a:cs typeface="+mn-cs"/>
              </a:rPr>
              <a:t>A potential pitfall in any planning is that participants develop detailed plans for what is easy to do, but not necessarily what is most impactful. Before declaring the plan complete, it is essential to review it to determine if it is likely to have the desired impact, and to revise it if necessary. </a:t>
            </a:r>
          </a:p>
        </p:txBody>
      </p:sp>
      <p:sp>
        <p:nvSpPr>
          <p:cNvPr id="4" name="Slide Number Placeholder 3"/>
          <p:cNvSpPr>
            <a:spLocks noGrp="1"/>
          </p:cNvSpPr>
          <p:nvPr>
            <p:ph type="sldNum" sz="quarter" idx="10"/>
          </p:nvPr>
        </p:nvSpPr>
        <p:spPr/>
        <p:txBody>
          <a:bodyPr/>
          <a:lstStyle/>
          <a:p>
            <a:fld id="{47486F4C-9837-41D3-93E3-4784B0746872}" type="slidenum">
              <a:rPr lang="en-US" smtClean="0"/>
              <a:t>18</a:t>
            </a:fld>
            <a:endParaRPr lang="en-US"/>
          </a:p>
        </p:txBody>
      </p:sp>
    </p:spTree>
    <p:extLst>
      <p:ext uri="{BB962C8B-B14F-4D97-AF65-F5344CB8AC3E}">
        <p14:creationId xmlns:p14="http://schemas.microsoft.com/office/powerpoint/2010/main" val="3609578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486F4C-9837-41D3-93E3-4784B0746872}" type="slidenum">
              <a:rPr lang="en-US" smtClean="0"/>
              <a:t>19</a:t>
            </a:fld>
            <a:endParaRPr lang="en-US"/>
          </a:p>
        </p:txBody>
      </p:sp>
    </p:spTree>
    <p:extLst>
      <p:ext uri="{BB962C8B-B14F-4D97-AF65-F5344CB8AC3E}">
        <p14:creationId xmlns:p14="http://schemas.microsoft.com/office/powerpoint/2010/main" val="2846181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297711" y="5090120"/>
            <a:ext cx="6422065" cy="3660458"/>
          </a:xfrm>
        </p:spPr>
        <p:txBody>
          <a:bodyPr/>
          <a:lstStyle/>
          <a:p>
            <a:r>
              <a:rPr lang="en-US">
                <a:cs typeface="Arial" panose="020B0604020202020204" pitchFamily="34" charset="0"/>
              </a:rPr>
              <a:t>This slide-set contains a brief overview of the SDT. This slide-set does not contain sufficient information for an untrained individual to run an SDT workshop. A successful workshop requires facilitation by someone with in-depth understanding of the SDT. If you are interested in having an SDT workshop, please contact CDC or IANPHI (see last slide) for further information. </a:t>
            </a:r>
          </a:p>
          <a:p>
            <a:endParaRPr lang="en-US">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2</a:t>
            </a:fld>
            <a:endParaRPr lang="en-US"/>
          </a:p>
        </p:txBody>
      </p:sp>
    </p:spTree>
    <p:extLst>
      <p:ext uri="{BB962C8B-B14F-4D97-AF65-F5344CB8AC3E}">
        <p14:creationId xmlns:p14="http://schemas.microsoft.com/office/powerpoint/2010/main" val="1608611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297711" y="5090120"/>
            <a:ext cx="6422065" cy="3660458"/>
          </a:xfrm>
        </p:spPr>
        <p:txBody>
          <a:bodyPr/>
          <a:lstStyle/>
          <a:p>
            <a:r>
              <a:rPr lang="en-US">
                <a:cs typeface="Arial" panose="020B0604020202020204" pitchFamily="34" charset="0"/>
              </a:rPr>
              <a:t>The maturity model is based on the idea that for a given topic, NPHIs exhibit different stages of “maturity” or development. By providing examples of what these different maturity stages “look like,” the SDT process provokes in-depth conversations, in which participants clarify their current stage in a given topical area, their desired stage, and major gaps that need to be addressed to move to the desired stage.</a:t>
            </a:r>
          </a:p>
          <a:p>
            <a:endParaRPr lang="en-US">
              <a:cs typeface="Arial" panose="020B0604020202020204" pitchFamily="34" charset="0"/>
            </a:endParaRPr>
          </a:p>
          <a:p>
            <a:endParaRPr lang="en-US">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3</a:t>
            </a:fld>
            <a:endParaRPr lang="en-US"/>
          </a:p>
        </p:txBody>
      </p:sp>
    </p:spTree>
    <p:extLst>
      <p:ext uri="{BB962C8B-B14F-4D97-AF65-F5344CB8AC3E}">
        <p14:creationId xmlns:p14="http://schemas.microsoft.com/office/powerpoint/2010/main" val="3522392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6050"/>
            <a:ext cx="4184650" cy="3138488"/>
          </a:xfrm>
        </p:spPr>
      </p:sp>
      <p:sp>
        <p:nvSpPr>
          <p:cNvPr id="3" name="Notes Placeholder 2"/>
          <p:cNvSpPr>
            <a:spLocks noGrp="1"/>
          </p:cNvSpPr>
          <p:nvPr>
            <p:ph type="body" idx="1"/>
          </p:nvPr>
        </p:nvSpPr>
        <p:spPr>
          <a:xfrm>
            <a:off x="308344" y="3399639"/>
            <a:ext cx="6411433" cy="3660458"/>
          </a:xfrm>
        </p:spPr>
        <p:txBody>
          <a:bodyPr/>
          <a:lstStyle/>
          <a:p>
            <a:pPr marL="0" marR="0">
              <a:lnSpc>
                <a:spcPct val="107000"/>
              </a:lnSpc>
              <a:spcBef>
                <a:spcPct val="0"/>
              </a:spcBef>
              <a:spcAft>
                <a:spcPct val="0"/>
              </a:spcAft>
            </a:pPr>
            <a:r>
              <a:rPr lang="en-US" sz="1200" kern="1200">
                <a:effectLst/>
                <a:latin typeface="+mn-lt"/>
                <a:ea typeface="Calibri" panose="020F0502020204030204" pitchFamily="34" charset="0"/>
                <a:cs typeface="Calibri" panose="020F0502020204030204" pitchFamily="34" charset="0"/>
              </a:rPr>
              <a:t>Often, NPHI planning focuses on Core Public Health Functions. However, sometimes internal issues, such as leadership and management or issues related to the NPHI workforce, are major barriers to accomplishing public health functions</a:t>
            </a:r>
            <a:r>
              <a:rPr lang="en-US" sz="1200" kern="1200">
                <a:solidFill>
                  <a:srgbClr val="000000"/>
                </a:solidFill>
                <a:effectLst/>
                <a:latin typeface="+mn-lt"/>
                <a:ea typeface="Calibri" panose="020F0502020204030204" pitchFamily="34" charset="0"/>
                <a:cs typeface="Calibri" panose="020F0502020204030204" pitchFamily="34" charset="0"/>
              </a:rPr>
              <a:t>. Therefore, the SDT includes Discussion Guides (DGs) that relate to internal-facing issues, such as leadership and management, and external-facing issues, like surveillance. </a:t>
            </a:r>
          </a:p>
          <a:p>
            <a:pPr marL="0" marR="0">
              <a:lnSpc>
                <a:spcPct val="107000"/>
              </a:lnSpc>
              <a:spcBef>
                <a:spcPct val="0"/>
              </a:spcBef>
              <a:spcAft>
                <a:spcPct val="0"/>
              </a:spcAft>
            </a:pPr>
            <a:endParaRPr lang="en-US" sz="1200" kern="1200">
              <a:solidFill>
                <a:srgbClr val="000000"/>
              </a:solidFill>
              <a:effectLst/>
              <a:latin typeface="+mn-lt"/>
              <a:ea typeface="Calibri" panose="020F0502020204030204" pitchFamily="34" charset="0"/>
              <a:cs typeface="Calibri" panose="020F0502020204030204" pitchFamily="34" charset="0"/>
            </a:endParaRPr>
          </a:p>
          <a:p>
            <a:endParaRPr lang="en-US" sz="1200">
              <a:latin typeface="+mn-lt"/>
              <a:cs typeface="Arial" panose="020B0604020202020204" pitchFamily="34" charset="0"/>
            </a:endParaRPr>
          </a:p>
          <a:p>
            <a:endParaRPr lang="en-US">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4</a:t>
            </a:fld>
            <a:endParaRPr lang="en-US"/>
          </a:p>
        </p:txBody>
      </p:sp>
    </p:spTree>
    <p:extLst>
      <p:ext uri="{BB962C8B-B14F-4D97-AF65-F5344CB8AC3E}">
        <p14:creationId xmlns:p14="http://schemas.microsoft.com/office/powerpoint/2010/main" val="1086006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6050"/>
            <a:ext cx="4184650" cy="3138488"/>
          </a:xfrm>
        </p:spPr>
      </p:sp>
      <p:sp>
        <p:nvSpPr>
          <p:cNvPr id="3" name="Notes Placeholder 2"/>
          <p:cNvSpPr>
            <a:spLocks noGrp="1"/>
          </p:cNvSpPr>
          <p:nvPr>
            <p:ph type="body" idx="1"/>
          </p:nvPr>
        </p:nvSpPr>
        <p:spPr>
          <a:xfrm>
            <a:off x="308344" y="3399639"/>
            <a:ext cx="6411433" cy="3660458"/>
          </a:xfrm>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baseline="0">
                <a:cs typeface="Arial" panose="020B0604020202020204" pitchFamily="34" charset="0"/>
              </a:rPr>
              <a:t>This is a picture of the Surveillance Discussion Guide. </a:t>
            </a:r>
          </a:p>
          <a:p>
            <a:pPr marL="0" marR="0" lvl="0" indent="0" algn="l" defTabSz="914400" rtl="0" eaLnBrk="1" fontAlgn="auto" latinLnBrk="0" hangingPunct="1">
              <a:lnSpc>
                <a:spcPct val="100000"/>
              </a:lnSpc>
              <a:spcBef>
                <a:spcPct val="0"/>
              </a:spcBef>
              <a:spcAft>
                <a:spcPct val="0"/>
              </a:spcAft>
              <a:buClrTx/>
              <a:buSzTx/>
              <a:buFontTx/>
              <a:buNone/>
              <a:defRPr/>
            </a:pPr>
            <a:endParaRPr lang="en-US" kern="1200" baseline="0">
              <a:effectLst/>
              <a:latin typeface="+mn-lt"/>
              <a:ea typeface="Calibri" panose="020F0502020204030204" pitchFamily="34" charset="0"/>
              <a:cs typeface="Arial" panose="020B0604020202020204" pitchFamily="34" charset="0"/>
            </a:endParaRPr>
          </a:p>
          <a:p>
            <a:r>
              <a:rPr lang="en-US" kern="1200">
                <a:effectLst/>
                <a:latin typeface="+mn-lt"/>
                <a:ea typeface="Calibri" panose="020F0502020204030204" pitchFamily="34" charset="0"/>
                <a:cs typeface="Calibri" panose="020F0502020204030204" pitchFamily="34" charset="0"/>
              </a:rPr>
              <a:t>The DG content is divided into four columns, one for each of the developmental stages (Basic, Developing, Advanced, Leading Edge). </a:t>
            </a:r>
            <a:r>
              <a:rPr lang="en-US" baseline="0">
                <a:effectLst/>
                <a:latin typeface="+mn-lt"/>
                <a:cs typeface="Times New Roman" panose="02020603050405020304" pitchFamily="18" charset="0"/>
              </a:rPr>
              <a:t>Each DG also contains six rows, which we call "Domains." The six Domains reflect factors, like Strategic Direction and Resources, that contribute to NPHI's achieving their desired futures. </a:t>
            </a:r>
            <a:r>
              <a:rPr lang="en-US" baseline="0">
                <a:cs typeface="Arial" panose="020B0604020202020204" pitchFamily="34" charset="0"/>
              </a:rPr>
              <a:t>Typically, discussions start with participants discussing the overall stage of the NPHI on that DG, and then they get into detail about each of the Domains. </a:t>
            </a:r>
          </a:p>
          <a:p>
            <a:pPr marL="0" marR="0" lvl="0" indent="0" algn="l" defTabSz="914400" rtl="0" eaLnBrk="1" fontAlgn="auto" latinLnBrk="0" hangingPunct="1">
              <a:lnSpc>
                <a:spcPct val="100000"/>
              </a:lnSpc>
              <a:spcBef>
                <a:spcPct val="0"/>
              </a:spcBef>
              <a:spcAft>
                <a:spcPct val="0"/>
              </a:spcAft>
              <a:buClrTx/>
              <a:buSzTx/>
              <a:buFontTx/>
              <a:buNone/>
              <a:defRPr/>
            </a:pPr>
            <a:endParaRPr lang="en-US" baseline="0">
              <a:effectLst/>
              <a:latin typeface="+mn-lt"/>
              <a:cs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baseline="0">
                <a:cs typeface="Arial" panose="020B0604020202020204" pitchFamily="34" charset="0"/>
              </a:rPr>
              <a:t>The numeric scores under each stage provide the option for facilitators to encourage more detailed discussion about the current and desired status in each of the Domains. The actual scores are less important than the discussion that is prompted as participants justify their responses. </a:t>
            </a:r>
          </a:p>
        </p:txBody>
      </p:sp>
      <p:sp>
        <p:nvSpPr>
          <p:cNvPr id="4" name="Slide Number Placeholder 3"/>
          <p:cNvSpPr>
            <a:spLocks noGrp="1"/>
          </p:cNvSpPr>
          <p:nvPr>
            <p:ph type="sldNum" sz="quarter" idx="10"/>
          </p:nvPr>
        </p:nvSpPr>
        <p:spPr/>
        <p:txBody>
          <a:bodyPr/>
          <a:lstStyle/>
          <a:p>
            <a:fld id="{47486F4C-9837-41D3-93E3-4784B0746872}" type="slidenum">
              <a:rPr lang="en-US" smtClean="0"/>
              <a:t>5</a:t>
            </a:fld>
            <a:endParaRPr lang="en-US"/>
          </a:p>
        </p:txBody>
      </p:sp>
    </p:spTree>
    <p:extLst>
      <p:ext uri="{BB962C8B-B14F-4D97-AF65-F5344CB8AC3E}">
        <p14:creationId xmlns:p14="http://schemas.microsoft.com/office/powerpoint/2010/main" val="4098875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6050"/>
            <a:ext cx="4184650" cy="3138488"/>
          </a:xfrm>
        </p:spPr>
      </p:sp>
      <p:sp>
        <p:nvSpPr>
          <p:cNvPr id="3" name="Notes Placeholder 2"/>
          <p:cNvSpPr>
            <a:spLocks noGrp="1"/>
          </p:cNvSpPr>
          <p:nvPr>
            <p:ph type="body" idx="1"/>
          </p:nvPr>
        </p:nvSpPr>
        <p:spPr>
          <a:xfrm>
            <a:off x="308344" y="3399639"/>
            <a:ext cx="6411433" cy="3660458"/>
          </a:xfrm>
        </p:spPr>
        <p:txBody>
          <a:bodyPr/>
          <a:lstStyle/>
          <a:p>
            <a:pPr>
              <a:spcAft>
                <a:spcPts val="600"/>
              </a:spcAft>
            </a:pPr>
            <a:r>
              <a:rPr lang="en-US" baseline="0">
                <a:cs typeface="Arial" panose="020B0604020202020204" pitchFamily="34" charset="0"/>
              </a:rPr>
              <a:t>Each of the DGs has the same structure, with the 4 developmental stages defining the columns and the 6 Domains defining the rows. The slide above provides abbreviated definitions of the Domains. </a:t>
            </a:r>
          </a:p>
          <a:p>
            <a:pPr>
              <a:spcAft>
                <a:spcPts val="600"/>
              </a:spcAft>
            </a:pPr>
            <a:endParaRPr lang="en-US" baseline="0">
              <a:cs typeface="Arial" panose="020B0604020202020204" pitchFamily="34" charset="0"/>
            </a:endParaRPr>
          </a:p>
          <a:p>
            <a:pPr>
              <a:spcAft>
                <a:spcPts val="600"/>
              </a:spcAft>
            </a:pPr>
            <a:r>
              <a:rPr lang="en-US" baseline="0">
                <a:cs typeface="Arial" panose="020B0604020202020204" pitchFamily="34" charset="0"/>
              </a:rPr>
              <a:t>The more complete definitions that were used in developing the DGs are:</a:t>
            </a:r>
            <a:endParaRPr lang="en-US" sz="1200" kern="1200">
              <a:solidFill>
                <a:schemeClr val="tx1"/>
              </a:solidFill>
              <a:effectLst/>
              <a:cs typeface="Arial" panose="020B0604020202020204" pitchFamily="34" charset="0"/>
            </a:endParaRPr>
          </a:p>
          <a:p>
            <a:pPr>
              <a:spcAft>
                <a:spcPts val="600"/>
              </a:spcAft>
            </a:pPr>
            <a:r>
              <a:rPr lang="en-US" sz="1200" b="1" i="1" kern="1200">
                <a:effectLst/>
                <a:cs typeface="Arial" panose="020B0604020202020204" pitchFamily="34" charset="0"/>
              </a:rPr>
              <a:t>Strategic Direction</a:t>
            </a:r>
            <a:r>
              <a:rPr lang="en-US" sz="1200" b="1" i="0" kern="1200">
                <a:effectLst/>
                <a:cs typeface="Arial" panose="020B0604020202020204" pitchFamily="34" charset="0"/>
              </a:rPr>
              <a:t>: </a:t>
            </a:r>
            <a:r>
              <a:rPr lang="en-US" sz="1200" kern="1200">
                <a:effectLst/>
                <a:cs typeface="Arial" panose="020B0604020202020204" pitchFamily="34" charset="0"/>
              </a:rPr>
              <a:t>Degree to which the NPHI works strategically in setting priorities and in allocating and using resources, including staff time</a:t>
            </a:r>
          </a:p>
          <a:p>
            <a:pPr>
              <a:spcAft>
                <a:spcPts val="600"/>
              </a:spcAft>
            </a:pPr>
            <a:r>
              <a:rPr lang="en-US" sz="1200" b="1" i="1" kern="1200">
                <a:effectLst/>
                <a:cs typeface="Arial" panose="020B0604020202020204" pitchFamily="34" charset="0"/>
              </a:rPr>
              <a:t>Systems</a:t>
            </a:r>
            <a:r>
              <a:rPr lang="en-US" sz="1200" b="1" i="0" kern="1200">
                <a:effectLst/>
                <a:cs typeface="Arial" panose="020B0604020202020204" pitchFamily="34" charset="0"/>
              </a:rPr>
              <a:t>:</a:t>
            </a:r>
            <a:r>
              <a:rPr lang="en-US" sz="1200" b="1" i="1" kern="1200">
                <a:effectLst/>
                <a:cs typeface="Arial" panose="020B0604020202020204" pitchFamily="34" charset="0"/>
              </a:rPr>
              <a:t> </a:t>
            </a:r>
            <a:r>
              <a:rPr lang="en-US" sz="1200" kern="1200">
                <a:effectLst/>
                <a:cs typeface="Arial" panose="020B0604020202020204" pitchFamily="34" charset="0"/>
              </a:rPr>
              <a:t>Degree to which the NPHI has systems, processes, and tools that enable it to carry out the described effort</a:t>
            </a:r>
          </a:p>
          <a:p>
            <a:pPr>
              <a:spcAft>
                <a:spcPts val="600"/>
              </a:spcAft>
            </a:pPr>
            <a:r>
              <a:rPr lang="en-US" sz="1200" b="1" i="1" kern="1200">
                <a:effectLst/>
                <a:cs typeface="Arial" panose="020B0604020202020204" pitchFamily="34" charset="0"/>
              </a:rPr>
              <a:t>Resources</a:t>
            </a:r>
            <a:r>
              <a:rPr lang="en-US" sz="1200" b="1" kern="1200">
                <a:effectLst/>
                <a:cs typeface="Arial" panose="020B0604020202020204" pitchFamily="34" charset="0"/>
              </a:rPr>
              <a:t>: </a:t>
            </a:r>
            <a:r>
              <a:rPr lang="en-US" sz="1200" kern="1200">
                <a:effectLst/>
                <a:cs typeface="Arial" panose="020B0604020202020204" pitchFamily="34" charset="0"/>
              </a:rPr>
              <a:t>Degree to which the NPHI has assets (e.g., staff capacity, supplies, transportation, infrastructure) to support the described effort</a:t>
            </a:r>
          </a:p>
          <a:p>
            <a:pPr lvl="0"/>
            <a:r>
              <a:rPr lang="en-US" sz="1200" b="1" i="1" kern="1200">
                <a:effectLst/>
                <a:cs typeface="Arial" panose="020B0604020202020204" pitchFamily="34" charset="0"/>
              </a:rPr>
              <a:t>Quality</a:t>
            </a:r>
            <a:r>
              <a:rPr lang="en-US" sz="1200" b="1" i="0" kern="1200" baseline="0">
                <a:effectLst/>
                <a:cs typeface="Arial" panose="020B0604020202020204" pitchFamily="34" charset="0"/>
              </a:rPr>
              <a:t>: </a:t>
            </a:r>
            <a:r>
              <a:rPr lang="en-US" sz="1200" i="0" kern="1200">
                <a:effectLst/>
                <a:cs typeface="Arial" panose="020B0604020202020204" pitchFamily="34" charset="0"/>
              </a:rPr>
              <a:t>Degree</a:t>
            </a:r>
            <a:r>
              <a:rPr lang="en-US" sz="1200" kern="1200">
                <a:effectLst/>
                <a:cs typeface="Arial" panose="020B0604020202020204" pitchFamily="34" charset="0"/>
              </a:rPr>
              <a:t> to which the NPHI is able to carry out the described effort in a high-quality manner. </a:t>
            </a:r>
          </a:p>
          <a:p>
            <a:pPr marL="354330" lvl="1" indent="-171450">
              <a:spcAft>
                <a:spcPts val="600"/>
              </a:spcAft>
              <a:buFont typeface="Wingdings" panose="05000000000000000000" pitchFamily="2" charset="2"/>
              <a:buChar char="§"/>
            </a:pPr>
            <a:r>
              <a:rPr lang="en-US" sz="1200" i="1" kern="1200">
                <a:effectLst/>
                <a:cs typeface="Arial" panose="020B0604020202020204" pitchFamily="34" charset="0"/>
              </a:rPr>
              <a:t>An additional component for external-facing DGs is:</a:t>
            </a:r>
            <a:r>
              <a:rPr lang="en-US" sz="1200" kern="1200">
                <a:effectLst/>
                <a:cs typeface="Arial" panose="020B0604020202020204" pitchFamily="34" charset="0"/>
              </a:rPr>
              <a:t> Degree to which the NPHI supports quality in the efforts of those contributing to the achievement of the described</a:t>
            </a:r>
            <a:r>
              <a:rPr lang="en-US" sz="1200" kern="1200" baseline="0">
                <a:effectLst/>
                <a:cs typeface="Arial" panose="020B0604020202020204" pitchFamily="34" charset="0"/>
              </a:rPr>
              <a:t> effort</a:t>
            </a:r>
            <a:r>
              <a:rPr lang="en-US" sz="1200" kern="1200">
                <a:effectLst/>
                <a:cs typeface="Arial" panose="020B0604020202020204" pitchFamily="34" charset="0"/>
              </a:rPr>
              <a:t> (e.g., subnational entities, stakeholders, partners)</a:t>
            </a:r>
          </a:p>
          <a:p>
            <a:pPr lvl="0"/>
            <a:r>
              <a:rPr lang="en-US" sz="1200" b="1" i="1" kern="1200">
                <a:effectLst/>
                <a:cs typeface="Arial" panose="020B0604020202020204" pitchFamily="34" charset="0"/>
              </a:rPr>
              <a:t>Engagement:</a:t>
            </a:r>
          </a:p>
          <a:p>
            <a:pPr marL="356616" lvl="1" indent="-173736">
              <a:buSzPct val="85000"/>
              <a:buFont typeface="Wingdings" panose="05000000000000000000" pitchFamily="2" charset="2"/>
              <a:buChar char="§"/>
            </a:pPr>
            <a:r>
              <a:rPr lang="en-US" sz="1200" i="1" kern="1200">
                <a:effectLst/>
                <a:cs typeface="Arial" panose="020B0604020202020204" pitchFamily="34" charset="0"/>
              </a:rPr>
              <a:t>Internal-facing only</a:t>
            </a:r>
            <a:r>
              <a:rPr lang="en-US" sz="1200" i="0" kern="1200">
                <a:effectLst/>
                <a:cs typeface="Arial" panose="020B0604020202020204" pitchFamily="34" charset="0"/>
              </a:rPr>
              <a:t>: </a:t>
            </a:r>
            <a:r>
              <a:rPr lang="en-US" sz="1200" kern="1200">
                <a:effectLst/>
                <a:cs typeface="Arial" panose="020B0604020202020204" pitchFamily="34" charset="0"/>
              </a:rPr>
              <a:t>Degree to which staff are committed to contributing to the NPHI’s vision and goals. Degree to which staff contribute to improving the NPHI’s strategies or performance</a:t>
            </a:r>
          </a:p>
          <a:p>
            <a:pPr marL="356616" lvl="1" indent="-173736">
              <a:spcAft>
                <a:spcPts val="600"/>
              </a:spcAft>
              <a:buSzPct val="85000"/>
              <a:buFont typeface="Wingdings" panose="05000000000000000000" pitchFamily="2" charset="2"/>
              <a:buChar char="§"/>
            </a:pPr>
            <a:r>
              <a:rPr lang="en-US" sz="1200" i="1" kern="1200">
                <a:effectLst/>
                <a:cs typeface="Arial" panose="020B0604020202020204" pitchFamily="34" charset="0"/>
              </a:rPr>
              <a:t>External-facing only</a:t>
            </a:r>
            <a:r>
              <a:rPr lang="en-US" sz="1200" i="0" kern="1200">
                <a:effectLst/>
                <a:cs typeface="Arial" panose="020B0604020202020204" pitchFamily="34" charset="0"/>
              </a:rPr>
              <a:t>:</a:t>
            </a:r>
            <a:r>
              <a:rPr lang="en-US" sz="1200" i="1" kern="1200">
                <a:effectLst/>
                <a:cs typeface="Arial" panose="020B0604020202020204" pitchFamily="34" charset="0"/>
              </a:rPr>
              <a:t> </a:t>
            </a:r>
            <a:r>
              <a:rPr lang="en-US" sz="1200" kern="1200">
                <a:effectLst/>
                <a:cs typeface="Arial" panose="020B0604020202020204" pitchFamily="34" charset="0"/>
              </a:rPr>
              <a:t>Degree to which stakeholders (partners, beneficiaries, contributors, donors, sub-national actors, and communities) are invited to provide input or feedback, or are engaged by the NPHI as partners/advisors</a:t>
            </a:r>
          </a:p>
          <a:p>
            <a:r>
              <a:rPr lang="en-US" sz="1200" b="1" i="1" kern="1200">
                <a:effectLst/>
                <a:cs typeface="Arial" panose="020B0604020202020204" pitchFamily="34" charset="0"/>
              </a:rPr>
              <a:t>Impact:</a:t>
            </a:r>
          </a:p>
          <a:p>
            <a:pPr marL="354330" lvl="1" indent="-171450">
              <a:buFont typeface="Wingdings" panose="05000000000000000000" pitchFamily="2" charset="2"/>
              <a:buChar char="§"/>
            </a:pPr>
            <a:r>
              <a:rPr lang="en-US" sz="1200" i="1" kern="1200">
                <a:effectLst/>
                <a:cs typeface="Arial" panose="020B0604020202020204" pitchFamily="34" charset="0"/>
              </a:rPr>
              <a:t>Internal-facing only</a:t>
            </a:r>
            <a:r>
              <a:rPr lang="en-US" sz="1200" i="0" kern="1200">
                <a:effectLst/>
                <a:cs typeface="Arial" panose="020B0604020202020204" pitchFamily="34" charset="0"/>
              </a:rPr>
              <a:t>: </a:t>
            </a:r>
            <a:r>
              <a:rPr lang="en-US" sz="1200" kern="1200">
                <a:effectLst/>
                <a:cs typeface="Arial" panose="020B0604020202020204" pitchFamily="34" charset="0"/>
              </a:rPr>
              <a:t>Degree to which the NPHI is able to perform or achieve results</a:t>
            </a:r>
          </a:p>
          <a:p>
            <a:pPr marL="354330" lvl="1" indent="-171450">
              <a:buFont typeface="Wingdings" panose="05000000000000000000" pitchFamily="2" charset="2"/>
              <a:buChar char="§"/>
            </a:pPr>
            <a:r>
              <a:rPr lang="en-US" sz="1200" i="1" kern="1200">
                <a:effectLst/>
                <a:cs typeface="Arial" panose="020B0604020202020204" pitchFamily="34" charset="0"/>
              </a:rPr>
              <a:t>External-facing only</a:t>
            </a:r>
            <a:r>
              <a:rPr lang="en-US" sz="1200" i="0" kern="1200">
                <a:effectLst/>
                <a:cs typeface="Arial" panose="020B0604020202020204" pitchFamily="34" charset="0"/>
              </a:rPr>
              <a:t>: </a:t>
            </a:r>
            <a:r>
              <a:rPr lang="en-US" sz="1200" kern="1200">
                <a:effectLst/>
                <a:cs typeface="Arial" panose="020B0604020202020204" pitchFamily="34" charset="0"/>
              </a:rPr>
              <a:t>Degree to which the NPHI is able to perform or achieve its goals and deliver high-quality products and services. Extent to which the products and services have an impact on public health</a:t>
            </a:r>
          </a:p>
          <a:p>
            <a:endParaRPr lang="en-US" sz="3200" baseline="0">
              <a:solidFill>
                <a:srgbClr val="FF0000"/>
              </a:solidFill>
              <a:cs typeface="Arial" panose="020B0604020202020204" pitchFamily="34" charset="0"/>
            </a:endParaRPr>
          </a:p>
          <a:p>
            <a:endParaRPr lang="en-US" sz="3200" baseline="0">
              <a:solidFill>
                <a:srgbClr val="FF0000"/>
              </a:solidFill>
              <a:cs typeface="Arial" panose="020B0604020202020204" pitchFamily="34" charset="0"/>
            </a:endParaRPr>
          </a:p>
          <a:p>
            <a:endParaRPr lang="en-US">
              <a:cs typeface="Arial" panose="020B0604020202020204" pitchFamily="34" charset="0"/>
            </a:endParaRPr>
          </a:p>
        </p:txBody>
      </p:sp>
      <p:sp>
        <p:nvSpPr>
          <p:cNvPr id="4" name="Slide Number Placeholder 3"/>
          <p:cNvSpPr>
            <a:spLocks noGrp="1"/>
          </p:cNvSpPr>
          <p:nvPr>
            <p:ph type="sldNum" sz="quarter" idx="10"/>
          </p:nvPr>
        </p:nvSpPr>
        <p:spPr/>
        <p:txBody>
          <a:bodyPr/>
          <a:lstStyle/>
          <a:p>
            <a:fld id="{47486F4C-9837-41D3-93E3-4784B0746872}" type="slidenum">
              <a:rPr lang="en-US" smtClean="0"/>
              <a:t>6</a:t>
            </a:fld>
            <a:endParaRPr lang="en-US"/>
          </a:p>
        </p:txBody>
      </p:sp>
    </p:spTree>
    <p:extLst>
      <p:ext uri="{BB962C8B-B14F-4D97-AF65-F5344CB8AC3E}">
        <p14:creationId xmlns:p14="http://schemas.microsoft.com/office/powerpoint/2010/main" val="3741314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a:xfrm>
            <a:off x="297711" y="5090120"/>
            <a:ext cx="6422065" cy="3660458"/>
          </a:xfrm>
        </p:spPr>
        <p:txBody>
          <a:bodyPr/>
          <a:lstStyle/>
          <a:p>
            <a:r>
              <a:rPr lang="en-US">
                <a:cs typeface="Arial" panose="020B0604020202020204" pitchFamily="34" charset="0"/>
              </a:rPr>
              <a:t>The SDT was originally designed to be conducted as an in-person workshop over several days. With the COVID-19 pandemic and other logistical challenges, IANPHI and CDC have adapted the SDT to provide a virtual option as well.</a:t>
            </a:r>
          </a:p>
          <a:p>
            <a:endParaRPr lang="en-US">
              <a:cs typeface="Arial" panose="020B0604020202020204" pitchFamily="34" charset="0"/>
            </a:endParaRPr>
          </a:p>
          <a:p>
            <a:r>
              <a:rPr lang="en-US">
                <a:cs typeface="Arial" panose="020B0604020202020204" pitchFamily="34" charset="0"/>
              </a:rPr>
              <a:t>In-person workshops typically last 3 days and cover 5-8 DGs. Virtual sessions typically last around 5 hours, including breaks. Virtual workshops take longer for a variety of reasons. Technical issues include limited bandwidth for some participants and disruptions (e.g., pets, family members, phone calls, visitors), since often people are working from sub-optimal locations. Without being in a shared space, it is harder for the facilitator and participants to know when discussion of a particular topic has reached a natural end. It can be hard to determine if all who want to contribute to a particular discussion topic have had their opportunity; therefore, the discussion may be more repetitive or recursive than in an in-person setting. </a:t>
            </a:r>
          </a:p>
        </p:txBody>
      </p:sp>
      <p:sp>
        <p:nvSpPr>
          <p:cNvPr id="4" name="Slide Number Placeholder 3"/>
          <p:cNvSpPr>
            <a:spLocks noGrp="1"/>
          </p:cNvSpPr>
          <p:nvPr>
            <p:ph type="sldNum" sz="quarter" idx="10"/>
          </p:nvPr>
        </p:nvSpPr>
        <p:spPr/>
        <p:txBody>
          <a:bodyPr/>
          <a:lstStyle/>
          <a:p>
            <a:fld id="{47486F4C-9837-41D3-93E3-4784B0746872}" type="slidenum">
              <a:rPr lang="en-US" smtClean="0"/>
              <a:t>7</a:t>
            </a:fld>
            <a:endParaRPr lang="en-US"/>
          </a:p>
        </p:txBody>
      </p:sp>
    </p:spTree>
    <p:extLst>
      <p:ext uri="{BB962C8B-B14F-4D97-AF65-F5344CB8AC3E}">
        <p14:creationId xmlns:p14="http://schemas.microsoft.com/office/powerpoint/2010/main" val="3271141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989013"/>
            <a:ext cx="4184650" cy="3138487"/>
          </a:xfrm>
        </p:spPr>
      </p:sp>
      <p:sp>
        <p:nvSpPr>
          <p:cNvPr id="3" name="Notes Placeholder 2"/>
          <p:cNvSpPr>
            <a:spLocks noGrp="1"/>
          </p:cNvSpPr>
          <p:nvPr>
            <p:ph type="body" idx="1"/>
          </p:nvPr>
        </p:nvSpPr>
        <p:spPr>
          <a:xfrm>
            <a:off x="323849" y="4742249"/>
            <a:ext cx="6391275" cy="3660458"/>
          </a:xfrm>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b="0">
                <a:cs typeface="Arial" panose="020B0604020202020204" pitchFamily="34" charset="0"/>
              </a:rPr>
              <a:t>Planning a workshop requires thoughtful consideration about which DGs to use and who to invite. CDC and IANPHI can help leadership define which DGs will address their priorities and what mix of individuals will be best able to develop a plan that is likely to be implemented and achieve the desired impact.</a:t>
            </a:r>
          </a:p>
          <a:p>
            <a:pPr marL="0" marR="0" indent="0" algn="l" defTabSz="914400" rtl="0" eaLnBrk="1" fontAlgn="auto" latinLnBrk="0" hangingPunct="1">
              <a:lnSpc>
                <a:spcPct val="100000"/>
              </a:lnSpc>
              <a:spcBef>
                <a:spcPct val="0"/>
              </a:spcBef>
              <a:spcAft>
                <a:spcPct val="0"/>
              </a:spcAft>
              <a:buClrTx/>
              <a:buSzTx/>
              <a:buFontTx/>
              <a:buNone/>
              <a:defRPr/>
            </a:pPr>
            <a:endParaRPr lang="en-US" b="0">
              <a:cs typeface="Arial" panose="020B0604020202020204" pitchFamily="34" charset="0"/>
            </a:endParaRPr>
          </a:p>
          <a:p>
            <a:pPr marL="0" marR="0" indent="0" algn="l" defTabSz="914400" rtl="0" eaLnBrk="1" fontAlgn="auto" latinLnBrk="0" hangingPunct="1">
              <a:lnSpc>
                <a:spcPct val="100000"/>
              </a:lnSpc>
              <a:spcBef>
                <a:spcPct val="0"/>
              </a:spcBef>
              <a:spcAft>
                <a:spcPct val="0"/>
              </a:spcAft>
              <a:buClrTx/>
              <a:buSzTx/>
              <a:buFontTx/>
              <a:buNone/>
              <a:defRPr/>
            </a:pPr>
            <a:r>
              <a:rPr lang="en-US" b="0">
                <a:cs typeface="Arial" panose="020B0604020202020204" pitchFamily="34" charset="0"/>
              </a:rPr>
              <a:t>The SDT does not require significant up-front efforts from participants. It relies on what they know and think to create a plan they can "own."</a:t>
            </a:r>
          </a:p>
          <a:p>
            <a:pPr marL="0" marR="0" indent="0" algn="l" defTabSz="914400" rtl="0" eaLnBrk="1" fontAlgn="auto" latinLnBrk="0" hangingPunct="1">
              <a:lnSpc>
                <a:spcPct val="100000"/>
              </a:lnSpc>
              <a:spcBef>
                <a:spcPct val="0"/>
              </a:spcBef>
              <a:spcAft>
                <a:spcPct val="0"/>
              </a:spcAft>
              <a:buClrTx/>
              <a:buSzTx/>
              <a:buFontTx/>
              <a:buNone/>
              <a:defRPr/>
            </a:pPr>
            <a:endParaRPr lang="en-US" b="0">
              <a:cs typeface="Arial" panose="020B0604020202020204" pitchFamily="34" charset="0"/>
            </a:endParaRPr>
          </a:p>
          <a:p>
            <a:pPr marL="0" marR="0" indent="0" algn="l" defTabSz="914400" rtl="0" eaLnBrk="1" fontAlgn="auto" latinLnBrk="0" hangingPunct="1">
              <a:lnSpc>
                <a:spcPct val="100000"/>
              </a:lnSpc>
              <a:spcBef>
                <a:spcPct val="0"/>
              </a:spcBef>
              <a:spcAft>
                <a:spcPct val="0"/>
              </a:spcAft>
              <a:buClrTx/>
              <a:buSzTx/>
              <a:buFontTx/>
              <a:buNone/>
              <a:defRPr/>
            </a:pPr>
            <a:r>
              <a:rPr lang="en-US" b="0">
                <a:cs typeface="Arial" panose="020B0604020202020204" pitchFamily="34" charset="0"/>
              </a:rPr>
              <a:t>An issue frequently encountered during planning is that participants decide on courses of action before they thoroughly understand the underlying issues. For example, if data quality is poor, a common "solution" is to do training. However, if the people collecting data do not have time to ensure quality or turn over quickly, training may not solve the problem. </a:t>
            </a:r>
          </a:p>
        </p:txBody>
      </p:sp>
      <p:sp>
        <p:nvSpPr>
          <p:cNvPr id="4" name="Slide Number Placeholder 3"/>
          <p:cNvSpPr>
            <a:spLocks noGrp="1"/>
          </p:cNvSpPr>
          <p:nvPr>
            <p:ph type="sldNum" sz="quarter" idx="10"/>
          </p:nvPr>
        </p:nvSpPr>
        <p:spPr/>
        <p:txBody>
          <a:bodyPr/>
          <a:lstStyle/>
          <a:p>
            <a:fld id="{47486F4C-9837-41D3-93E3-4784B0746872}" type="slidenum">
              <a:rPr lang="en-US" smtClean="0"/>
              <a:t>8</a:t>
            </a:fld>
            <a:endParaRPr lang="en-US"/>
          </a:p>
        </p:txBody>
      </p:sp>
    </p:spTree>
    <p:extLst>
      <p:ext uri="{BB962C8B-B14F-4D97-AF65-F5344CB8AC3E}">
        <p14:creationId xmlns:p14="http://schemas.microsoft.com/office/powerpoint/2010/main" val="3113479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989013"/>
            <a:ext cx="4184650" cy="3138487"/>
          </a:xfrm>
        </p:spPr>
      </p:sp>
      <p:sp>
        <p:nvSpPr>
          <p:cNvPr id="3" name="Notes Placeholder 2"/>
          <p:cNvSpPr>
            <a:spLocks noGrp="1"/>
          </p:cNvSpPr>
          <p:nvPr>
            <p:ph type="body" idx="1"/>
          </p:nvPr>
        </p:nvSpPr>
        <p:spPr>
          <a:xfrm>
            <a:off x="323849" y="4742249"/>
            <a:ext cx="6391275" cy="3660458"/>
          </a:xfrm>
        </p:spPr>
        <p:txBody>
          <a:bodyPr/>
          <a:lstStyle/>
          <a:p>
            <a:pPr marL="0" marR="0" indent="0" algn="l" defTabSz="914400" rtl="0" eaLnBrk="1" fontAlgn="auto" latinLnBrk="0" hangingPunct="1">
              <a:lnSpc>
                <a:spcPct val="100000"/>
              </a:lnSpc>
              <a:spcBef>
                <a:spcPct val="0"/>
              </a:spcBef>
              <a:spcAft>
                <a:spcPct val="0"/>
              </a:spcAft>
              <a:buClrTx/>
              <a:buSzTx/>
              <a:buFontTx/>
              <a:buNone/>
              <a:defRPr/>
            </a:pPr>
            <a:r>
              <a:rPr lang="en-US" b="0">
                <a:cs typeface="Arial" panose="020B0604020202020204" pitchFamily="34" charset="0"/>
              </a:rPr>
              <a:t>Because the DGs are designed for NPHIs, they include details that reflect the capacities and experiences of NPHIs from around the world. Particularly for NPHIs that are new or are at earlier stages of development, the content under Advanced and Leading Edge stages may suggest activities and options they had not previously considered. Depending on the workshop, planning may stop at defining next steps for follow-up on priority areas or may include full work-planning for specific projects. </a:t>
            </a:r>
          </a:p>
        </p:txBody>
      </p:sp>
      <p:sp>
        <p:nvSpPr>
          <p:cNvPr id="4" name="Slide Number Placeholder 3"/>
          <p:cNvSpPr>
            <a:spLocks noGrp="1"/>
          </p:cNvSpPr>
          <p:nvPr>
            <p:ph type="sldNum" sz="quarter" idx="10"/>
          </p:nvPr>
        </p:nvSpPr>
        <p:spPr/>
        <p:txBody>
          <a:bodyPr/>
          <a:lstStyle/>
          <a:p>
            <a:fld id="{47486F4C-9837-41D3-93E3-4784B0746872}" type="slidenum">
              <a:rPr lang="en-US" smtClean="0"/>
              <a:t>9</a:t>
            </a:fld>
            <a:endParaRPr lang="en-US"/>
          </a:p>
        </p:txBody>
      </p:sp>
    </p:spTree>
    <p:extLst>
      <p:ext uri="{BB962C8B-B14F-4D97-AF65-F5344CB8AC3E}">
        <p14:creationId xmlns:p14="http://schemas.microsoft.com/office/powerpoint/2010/main" val="1292929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C61B3A-F383-1944-8D37-B4E44B881842}" type="datetime1">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a:p>
        </p:txBody>
      </p:sp>
    </p:spTree>
    <p:extLst>
      <p:ext uri="{BB962C8B-B14F-4D97-AF65-F5344CB8AC3E}">
        <p14:creationId xmlns:p14="http://schemas.microsoft.com/office/powerpoint/2010/main" val="343987248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7FE66B-80D5-6E40-9604-46BFE51FA9A2}" type="datetime1">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a:p>
        </p:txBody>
      </p:sp>
    </p:spTree>
    <p:extLst>
      <p:ext uri="{BB962C8B-B14F-4D97-AF65-F5344CB8AC3E}">
        <p14:creationId xmlns:p14="http://schemas.microsoft.com/office/powerpoint/2010/main" val="78699538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10181B-7FFE-2544-9510-CC2C23EB7B5B}" type="datetime1">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a:p>
        </p:txBody>
      </p:sp>
    </p:spTree>
    <p:extLst>
      <p:ext uri="{BB962C8B-B14F-4D97-AF65-F5344CB8AC3E}">
        <p14:creationId xmlns:p14="http://schemas.microsoft.com/office/powerpoint/2010/main" val="252564169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A6DF6E-BD60-524B-BF7A-63E98239BDB0}" type="datetime1">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a:p>
        </p:txBody>
      </p:sp>
      <p:sp>
        <p:nvSpPr>
          <p:cNvPr id="7" name="Title 1">
            <a:extLst>
              <a:ext uri="{FF2B5EF4-FFF2-40B4-BE49-F238E27FC236}">
                <a16:creationId xmlns:a16="http://schemas.microsoft.com/office/drawing/2014/main" id="{681B41DE-8BDF-FE42-8A65-EAED2DB6A5FD}"/>
              </a:ext>
            </a:extLst>
          </p:cNvPr>
          <p:cNvSpPr txBox="1"/>
          <p:nvPr userDrawn="1"/>
        </p:nvSpPr>
        <p:spPr>
          <a:xfrm>
            <a:off x="628650" y="294485"/>
            <a:ext cx="8229600" cy="1396205"/>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endParaRPr lang="en-US"/>
          </a:p>
        </p:txBody>
      </p:sp>
      <p:pic>
        <p:nvPicPr>
          <p:cNvPr id="8" name="Picture 7">
            <a:extLst>
              <a:ext uri="{FF2B5EF4-FFF2-40B4-BE49-F238E27FC236}">
                <a16:creationId xmlns:a16="http://schemas.microsoft.com/office/drawing/2014/main" id="{CE5F58CC-B3CD-3B42-8959-B699210823B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85883" y="6276714"/>
            <a:ext cx="825917" cy="319104"/>
          </a:xfrm>
          <a:prstGeom prst="rect">
            <a:avLst/>
          </a:prstGeom>
        </p:spPr>
      </p:pic>
      <p:pic>
        <p:nvPicPr>
          <p:cNvPr id="9" name="Picture 2">
            <a:extLst>
              <a:ext uri="{FF2B5EF4-FFF2-40B4-BE49-F238E27FC236}">
                <a16:creationId xmlns:a16="http://schemas.microsoft.com/office/drawing/2014/main" id="{23ADF1E4-D2D1-FD4F-871F-84399EB2D3C2}"/>
              </a:ext>
            </a:extLst>
          </p:cNvPr>
          <p:cNvPicPr>
            <a:picLocks noChangeAspect="1" noChangeArrowheads="1"/>
          </p:cNvPicPr>
          <p:nvPr userDrawn="1"/>
        </p:nvPicPr>
        <p:blipFill>
          <a:blip r:embed="rId3">
            <a:extLst>
              <a:ext uri="{28A0092B-C50C-407E-A947-70E740481C1C}">
                <a14:useLocalDpi xmlns:a14="http://schemas.microsoft.com/office/drawing/2010/main"/>
              </a:ext>
            </a:extLst>
          </a:blip>
          <a:stretch>
            <a:fillRect/>
          </a:stretch>
        </p:blipFill>
        <p:spPr bwMode="auto">
          <a:xfrm>
            <a:off x="3928267" y="6276714"/>
            <a:ext cx="529852" cy="288074"/>
          </a:xfrm>
          <a:prstGeom prst="rect">
            <a:avLst/>
          </a:prstGeom>
          <a:noFill/>
          <a:ln>
            <a:noFill/>
          </a:ln>
          <a:effectLst/>
          <a:extLst>
            <a:ext uri="{909E8E84-426E-40dd-AFC4-6F175D3DCCD1}">
              <a14:hiddenFill xmlns:p14="http://schemas.microsoft.com/office/powerpoint/2010/main" xmlns:p15="http://schemas.microsoft.com/office/powerpoint/2012/main" xmlns:a14="http://schemas.microsoft.com/office/drawing/2010/main" xmlns="">
                <a:solidFill>
                  <a:schemeClr val="accent1"/>
                </a:solidFill>
              </a14:hiddenFill>
            </a:ext>
            <a:ext uri="{91240B29-F687-4f45-9708-019B960494DF}">
              <a14:hiddenLine xmlns:p14="http://schemas.microsoft.com/office/powerpoint/2010/main" xmlns:p15="http://schemas.microsoft.com/office/powerpoint/2012/main" xmlns:a14="http://schemas.microsoft.com/office/drawing/2010/main" xmlns="" w="9525">
                <a:solidFill>
                  <a:schemeClr val="tx1"/>
                </a:solidFill>
                <a:miter lim="800000"/>
                <a:headEnd/>
                <a:tailEnd/>
              </a14:hiddenLine>
            </a:ext>
            <a:ext uri="{AF507438-7753-43e0-B8FC-AC1667EBCBE1}">
              <a14:hiddenEffects xmlns:p14="http://schemas.microsoft.com/office/powerpoint/2010/main" xmlns:p15="http://schemas.microsoft.com/office/powerpoint/2012/main"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539142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17C35-FD84-7047-9C0D-D3AC23479308}" type="datetime1">
              <a:rPr lang="en-US" smtClean="0"/>
              <a:t>3/23/21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71EB2-0477-4B05-AFFC-2C3142F18E08}" type="slidenum">
              <a:rPr lang="en-US" smtClean="0"/>
              <a:t>‹#›</a:t>
            </a:fld>
            <a:endParaRPr lang="en-US"/>
          </a:p>
        </p:txBody>
      </p:sp>
      <p:pic>
        <p:nvPicPr>
          <p:cNvPr id="11" name="Picture 10">
            <a:extLst>
              <a:ext uri="{FF2B5EF4-FFF2-40B4-BE49-F238E27FC236}">
                <a16:creationId xmlns:a16="http://schemas.microsoft.com/office/drawing/2014/main" id="{B84AB9B9-BEE0-B84D-86BD-B3C21A8571E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85883" y="6276714"/>
            <a:ext cx="825917" cy="319104"/>
          </a:xfrm>
          <a:prstGeom prst="rect">
            <a:avLst/>
          </a:prstGeom>
        </p:spPr>
      </p:pic>
      <p:pic>
        <p:nvPicPr>
          <p:cNvPr id="12" name="Picture 2">
            <a:extLst>
              <a:ext uri="{FF2B5EF4-FFF2-40B4-BE49-F238E27FC236}">
                <a16:creationId xmlns:a16="http://schemas.microsoft.com/office/drawing/2014/main" id="{7F8E9663-DA30-8240-8730-51958EE4435C}"/>
              </a:ext>
            </a:extLst>
          </p:cNvPr>
          <p:cNvPicPr>
            <a:picLocks noChangeAspect="1" noChangeArrowheads="1"/>
          </p:cNvPicPr>
          <p:nvPr userDrawn="1"/>
        </p:nvPicPr>
        <p:blipFill>
          <a:blip r:embed="rId3">
            <a:extLst>
              <a:ext uri="{28A0092B-C50C-407E-A947-70E740481C1C}">
                <a14:useLocalDpi xmlns:a14="http://schemas.microsoft.com/office/drawing/2010/main"/>
              </a:ext>
            </a:extLst>
          </a:blip>
          <a:stretch>
            <a:fillRect/>
          </a:stretch>
        </p:blipFill>
        <p:spPr bwMode="auto">
          <a:xfrm>
            <a:off x="3928267" y="6276714"/>
            <a:ext cx="529852" cy="288074"/>
          </a:xfrm>
          <a:prstGeom prst="rect">
            <a:avLst/>
          </a:prstGeom>
          <a:noFill/>
          <a:ln>
            <a:noFill/>
          </a:ln>
          <a:effectLst/>
          <a:extLst>
            <a:ext uri="{909E8E84-426E-40dd-AFC4-6F175D3DCCD1}">
              <a14:hiddenFill xmlns:p14="http://schemas.microsoft.com/office/powerpoint/2010/main" xmlns:p15="http://schemas.microsoft.com/office/powerpoint/2012/main" xmlns:a14="http://schemas.microsoft.com/office/drawing/2010/main" xmlns="">
                <a:solidFill>
                  <a:schemeClr val="accent1"/>
                </a:solidFill>
              </a14:hiddenFill>
            </a:ext>
            <a:ext uri="{91240B29-F687-4f45-9708-019B960494DF}">
              <a14:hiddenLine xmlns:p14="http://schemas.microsoft.com/office/powerpoint/2010/main" xmlns:p15="http://schemas.microsoft.com/office/powerpoint/2012/main" xmlns:a14="http://schemas.microsoft.com/office/drawing/2010/main" xmlns="" w="9525">
                <a:solidFill>
                  <a:schemeClr val="tx1"/>
                </a:solidFill>
                <a:miter lim="800000"/>
                <a:headEnd/>
                <a:tailEnd/>
              </a14:hiddenLine>
            </a:ext>
            <a:ext uri="{AF507438-7753-43e0-B8FC-AC1667EBCBE1}">
              <a14:hiddenEffects xmlns:p14="http://schemas.microsoft.com/office/powerpoint/2010/main" xmlns:p15="http://schemas.microsoft.com/office/powerpoint/2012/main"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868203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5977D7-472E-7146-9B2F-C2144CF92EE6}" type="datetime1">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D71EB2-0477-4B05-AFFC-2C3142F18E08}" type="slidenum">
              <a:rPr lang="en-US" smtClean="0"/>
              <a:t>‹#›</a:t>
            </a:fld>
            <a:endParaRPr lang="en-US"/>
          </a:p>
        </p:txBody>
      </p:sp>
    </p:spTree>
    <p:extLst>
      <p:ext uri="{BB962C8B-B14F-4D97-AF65-F5344CB8AC3E}">
        <p14:creationId xmlns:p14="http://schemas.microsoft.com/office/powerpoint/2010/main" val="37971323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A12F4F-9AE5-284B-94F0-FA658E41D305}" type="datetime1">
              <a:rPr lang="en-US" smtClean="0"/>
              <a:t>3/23/21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D71EB2-0477-4B05-AFFC-2C3142F18E08}" type="slidenum">
              <a:rPr lang="en-US" smtClean="0"/>
              <a:t>‹#›</a:t>
            </a:fld>
            <a:endParaRPr lang="en-US"/>
          </a:p>
        </p:txBody>
      </p:sp>
    </p:spTree>
    <p:extLst>
      <p:ext uri="{BB962C8B-B14F-4D97-AF65-F5344CB8AC3E}">
        <p14:creationId xmlns:p14="http://schemas.microsoft.com/office/powerpoint/2010/main" val="70283817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9F145E-0D59-004F-AEFA-F76D7E2C2A35}" type="datetime1">
              <a:rPr lang="en-US" smtClean="0"/>
              <a:t>3/23/21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D71EB2-0477-4B05-AFFC-2C3142F18E08}" type="slidenum">
              <a:rPr lang="en-US" smtClean="0"/>
              <a:t>‹#›</a:t>
            </a:fld>
            <a:endParaRPr lang="en-US"/>
          </a:p>
        </p:txBody>
      </p:sp>
      <p:pic>
        <p:nvPicPr>
          <p:cNvPr id="10" name="Picture 9">
            <a:extLst>
              <a:ext uri="{FF2B5EF4-FFF2-40B4-BE49-F238E27FC236}">
                <a16:creationId xmlns:a16="http://schemas.microsoft.com/office/drawing/2014/main" id="{F394D890-6B3A-E241-BD6A-54E2D98219E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85883" y="6276714"/>
            <a:ext cx="825917" cy="319104"/>
          </a:xfrm>
          <a:prstGeom prst="rect">
            <a:avLst/>
          </a:prstGeom>
        </p:spPr>
      </p:pic>
      <p:pic>
        <p:nvPicPr>
          <p:cNvPr id="11" name="Picture 2">
            <a:extLst>
              <a:ext uri="{FF2B5EF4-FFF2-40B4-BE49-F238E27FC236}">
                <a16:creationId xmlns:a16="http://schemas.microsoft.com/office/drawing/2014/main" id="{854DCD17-37AD-984D-AFFE-440D6A811C8D}"/>
              </a:ext>
            </a:extLst>
          </p:cNvPr>
          <p:cNvPicPr>
            <a:picLocks noChangeAspect="1" noChangeArrowheads="1"/>
          </p:cNvPicPr>
          <p:nvPr userDrawn="1"/>
        </p:nvPicPr>
        <p:blipFill>
          <a:blip r:embed="rId3">
            <a:extLst>
              <a:ext uri="{28A0092B-C50C-407E-A947-70E740481C1C}">
                <a14:useLocalDpi xmlns:a14="http://schemas.microsoft.com/office/drawing/2010/main"/>
              </a:ext>
            </a:extLst>
          </a:blip>
          <a:stretch>
            <a:fillRect/>
          </a:stretch>
        </p:blipFill>
        <p:spPr bwMode="auto">
          <a:xfrm>
            <a:off x="3928267" y="6276714"/>
            <a:ext cx="529852" cy="288074"/>
          </a:xfrm>
          <a:prstGeom prst="rect">
            <a:avLst/>
          </a:prstGeom>
          <a:noFill/>
          <a:ln>
            <a:noFill/>
          </a:ln>
          <a:effectLst/>
          <a:extLst>
            <a:ext uri="{909E8E84-426E-40dd-AFC4-6F175D3DCCD1}">
              <a14:hiddenFill xmlns:p14="http://schemas.microsoft.com/office/powerpoint/2010/main" xmlns:p15="http://schemas.microsoft.com/office/powerpoint/2012/main" xmlns:a14="http://schemas.microsoft.com/office/drawing/2010/main" xmlns="">
                <a:solidFill>
                  <a:schemeClr val="accent1"/>
                </a:solidFill>
              </a14:hiddenFill>
            </a:ext>
            <a:ext uri="{91240B29-F687-4f45-9708-019B960494DF}">
              <a14:hiddenLine xmlns:p14="http://schemas.microsoft.com/office/powerpoint/2010/main" xmlns:p15="http://schemas.microsoft.com/office/powerpoint/2012/main" xmlns:a14="http://schemas.microsoft.com/office/drawing/2010/main" xmlns="" w="9525">
                <a:solidFill>
                  <a:schemeClr val="tx1"/>
                </a:solidFill>
                <a:miter lim="800000"/>
                <a:headEnd/>
                <a:tailEnd/>
              </a14:hiddenLine>
            </a:ext>
            <a:ext uri="{AF507438-7753-43e0-B8FC-AC1667EBCBE1}">
              <a14:hiddenEffects xmlns:p14="http://schemas.microsoft.com/office/powerpoint/2010/main" xmlns:p15="http://schemas.microsoft.com/office/powerpoint/2012/main"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45077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B34632-2F7B-E744-BEC9-F8AB89D151E4}" type="datetime1">
              <a:rPr lang="en-US" smtClean="0"/>
              <a:t>3/23/21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D71EB2-0477-4B05-AFFC-2C3142F18E08}" type="slidenum">
              <a:rPr lang="en-US" smtClean="0"/>
              <a:t>‹#›</a:t>
            </a:fld>
            <a:endParaRPr lang="en-US"/>
          </a:p>
        </p:txBody>
      </p:sp>
      <p:pic>
        <p:nvPicPr>
          <p:cNvPr id="7" name="Picture 6">
            <a:extLst>
              <a:ext uri="{FF2B5EF4-FFF2-40B4-BE49-F238E27FC236}">
                <a16:creationId xmlns:a16="http://schemas.microsoft.com/office/drawing/2014/main" id="{52AF23CC-8DD8-4D43-BBD0-F7EA1F961DA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685883" y="6276714"/>
            <a:ext cx="825917" cy="319104"/>
          </a:xfrm>
          <a:prstGeom prst="rect">
            <a:avLst/>
          </a:prstGeom>
        </p:spPr>
      </p:pic>
      <p:pic>
        <p:nvPicPr>
          <p:cNvPr id="8" name="Picture 2">
            <a:extLst>
              <a:ext uri="{FF2B5EF4-FFF2-40B4-BE49-F238E27FC236}">
                <a16:creationId xmlns:a16="http://schemas.microsoft.com/office/drawing/2014/main" id="{CD211BE6-51C9-4946-940E-88B8441A8E2D}"/>
              </a:ext>
            </a:extLst>
          </p:cNvPr>
          <p:cNvPicPr>
            <a:picLocks noChangeAspect="1" noChangeArrowheads="1"/>
          </p:cNvPicPr>
          <p:nvPr userDrawn="1"/>
        </p:nvPicPr>
        <p:blipFill>
          <a:blip r:embed="rId3">
            <a:extLst>
              <a:ext uri="{28A0092B-C50C-407E-A947-70E740481C1C}">
                <a14:useLocalDpi xmlns:a14="http://schemas.microsoft.com/office/drawing/2010/main"/>
              </a:ext>
            </a:extLst>
          </a:blip>
          <a:stretch>
            <a:fillRect/>
          </a:stretch>
        </p:blipFill>
        <p:spPr bwMode="auto">
          <a:xfrm>
            <a:off x="3928267" y="6276714"/>
            <a:ext cx="529852" cy="288074"/>
          </a:xfrm>
          <a:prstGeom prst="rect">
            <a:avLst/>
          </a:prstGeom>
          <a:noFill/>
          <a:ln>
            <a:noFill/>
          </a:ln>
          <a:effectLst/>
          <a:extLst>
            <a:ext uri="{909E8E84-426E-40dd-AFC4-6F175D3DCCD1}">
              <a14:hiddenFill xmlns:p14="http://schemas.microsoft.com/office/powerpoint/2010/main" xmlns:p15="http://schemas.microsoft.com/office/powerpoint/2012/main" xmlns:a14="http://schemas.microsoft.com/office/drawing/2010/main" xmlns="">
                <a:solidFill>
                  <a:schemeClr val="accent1"/>
                </a:solidFill>
              </a14:hiddenFill>
            </a:ext>
            <a:ext uri="{91240B29-F687-4f45-9708-019B960494DF}">
              <a14:hiddenLine xmlns:p14="http://schemas.microsoft.com/office/powerpoint/2010/main" xmlns:p15="http://schemas.microsoft.com/office/powerpoint/2012/main" xmlns:a14="http://schemas.microsoft.com/office/drawing/2010/main" xmlns="" w="9525">
                <a:solidFill>
                  <a:schemeClr val="tx1"/>
                </a:solidFill>
                <a:miter lim="800000"/>
                <a:headEnd/>
                <a:tailEnd/>
              </a14:hiddenLine>
            </a:ext>
            <a:ext uri="{AF507438-7753-43e0-B8FC-AC1667EBCBE1}">
              <a14:hiddenEffects xmlns:p14="http://schemas.microsoft.com/office/powerpoint/2010/main" xmlns:p15="http://schemas.microsoft.com/office/powerpoint/2012/main"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79931718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E2B11B-09F8-6444-B61E-7930E704289B}" type="datetime1">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D71EB2-0477-4B05-AFFC-2C3142F18E08}" type="slidenum">
              <a:rPr lang="en-US" smtClean="0"/>
              <a:t>‹#›</a:t>
            </a:fld>
            <a:endParaRPr lang="en-US"/>
          </a:p>
        </p:txBody>
      </p:sp>
    </p:spTree>
    <p:extLst>
      <p:ext uri="{BB962C8B-B14F-4D97-AF65-F5344CB8AC3E}">
        <p14:creationId xmlns:p14="http://schemas.microsoft.com/office/powerpoint/2010/main" val="13881966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0C04B0-525A-174B-A91E-A65F88F01D95}" type="datetime1">
              <a:rPr lang="en-US" smtClean="0"/>
              <a:t>3/23/21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D71EB2-0477-4B05-AFFC-2C3142F18E08}" type="slidenum">
              <a:rPr lang="en-US" smtClean="0"/>
              <a:t>‹#›</a:t>
            </a:fld>
            <a:endParaRPr lang="en-US"/>
          </a:p>
        </p:txBody>
      </p:sp>
    </p:spTree>
    <p:extLst>
      <p:ext uri="{BB962C8B-B14F-4D97-AF65-F5344CB8AC3E}">
        <p14:creationId xmlns:p14="http://schemas.microsoft.com/office/powerpoint/2010/main" val="73542729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6DDDB-AE4E-F84C-833E-71A78671357F}" type="datetime1">
              <a:rPr lang="en-US" smtClean="0"/>
              <a:t>3/23/21</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71EB2-0477-4B05-AFFC-2C3142F18E08}" type="slidenum">
              <a:rPr lang="en-US" smtClean="0"/>
              <a:t>‹#›</a:t>
            </a:fld>
            <a:endParaRPr lang="en-US"/>
          </a:p>
        </p:txBody>
      </p:sp>
    </p:spTree>
    <p:extLst>
      <p:ext uri="{BB962C8B-B14F-4D97-AF65-F5344CB8AC3E}">
        <p14:creationId xmlns:p14="http://schemas.microsoft.com/office/powerpoint/2010/main" val="2825074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mailto:info@ianphi.org" TargetMode="External"/><Relationship Id="rId4" Type="http://schemas.openxmlformats.org/officeDocument/2006/relationships/hyperlink" Target="mailto:nphisdt@cdc.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anphi.org/tools-resources/sdt.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a:spLocks noGrp="1"/>
          </p:cNvSpPr>
          <p:nvPr>
            <p:ph type="subTitle" idx="1"/>
          </p:nvPr>
        </p:nvSpPr>
        <p:spPr>
          <a:xfrm>
            <a:off x="3289111" y="6162880"/>
            <a:ext cx="2565778" cy="392135"/>
          </a:xfrm>
        </p:spPr>
        <p:txBody>
          <a:bodyPr>
            <a:normAutofit/>
          </a:bodyPr>
          <a:lstStyle/>
          <a:p>
            <a:pPr>
              <a:defRPr b="0" i="0"/>
            </a:pPr>
            <a:r>
              <a:rPr lang="1036" sz="1600">
                <a:latin typeface="Arial" panose="020B0604020202020204" pitchFamily="34" charset="0"/>
                <a:cs typeface="Arial" panose="020B0604020202020204" pitchFamily="34" charset="0"/>
              </a:rPr>
              <a:t>Version : Février 2021</a:t>
            </a:r>
          </a:p>
        </p:txBody>
      </p:sp>
      <p:pic>
        <p:nvPicPr>
          <p:cNvPr id="11" name="Picture 10" descr="IANPHI logo"/>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39045" y="839760"/>
            <a:ext cx="2581229" cy="997293"/>
          </a:xfrm>
          <a:prstGeom prst="rect">
            <a:avLst/>
          </a:prstGeom>
        </p:spPr>
      </p:pic>
      <p:pic>
        <p:nvPicPr>
          <p:cNvPr id="3" name="Picture 2" descr="CDC Logo">
            <a:extLst>
              <a:ext uri="{FF2B5EF4-FFF2-40B4-BE49-F238E27FC236}">
                <a16:creationId xmlns:a16="http://schemas.microsoft.com/office/drawing/2014/main" id="{5FCA7F56-5AD1-2B4B-B838-40306C52772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23726" y="666703"/>
            <a:ext cx="1800386" cy="1012717"/>
          </a:xfrm>
          <a:prstGeom prst="rect">
            <a:avLst/>
          </a:prstGeom>
        </p:spPr>
      </p:pic>
      <p:sp>
        <p:nvSpPr>
          <p:cNvPr id="4" name="Title 1"/>
          <p:cNvSpPr txBox="1"/>
          <p:nvPr/>
        </p:nvSpPr>
        <p:spPr>
          <a:xfrm>
            <a:off x="117446" y="2759937"/>
            <a:ext cx="8875552" cy="2133609"/>
          </a:xfrm>
          <a:prstGeom prst="rect">
            <a:avLst/>
          </a:prstGeom>
        </p:spPr>
        <p:txBody>
          <a:bodyPr vert="horz" lIns="68580" tIns="34290" rIns="68580" bIns="34290" rtlCol="0" anchor="b">
            <a:noAutofit/>
          </a:bodyPr>
          <a:lstStyle>
            <a:lvl1pPr algn="l" rtl="0" eaLnBrk="1" fontAlgn="base" hangingPunct="1">
              <a:spcBef>
                <a:spcPct val="0"/>
              </a:spcBef>
              <a:spcAft>
                <a:spcPct val="0"/>
              </a:spcAft>
              <a:defRPr sz="5400" kern="1200" cap="all" spc="-100" baseline="0">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2pPr>
            <a:lvl3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3pPr>
            <a:lvl4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4pPr>
            <a:lvl5pPr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5pPr>
            <a:lvl6pPr marL="4572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6pPr>
            <a:lvl7pPr marL="9144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7pPr>
            <a:lvl8pPr marL="13716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8pPr>
            <a:lvl9pPr marL="1828800" algn="l" rtl="0" eaLnBrk="1" fontAlgn="base" hangingPunct="1">
              <a:spcBef>
                <a:spcPct val="0"/>
              </a:spcBef>
              <a:spcAft>
                <a:spcPct val="0"/>
              </a:spcAft>
              <a:defRPr sz="4000">
                <a:solidFill>
                  <a:schemeClr val="tx2"/>
                </a:solidFill>
                <a:latin typeface="Arial"/>
                <a:ea typeface="ＭＳ Ｐゴシック" charset="0"/>
                <a:cs typeface="ＭＳ Ｐゴシック" charset="0"/>
              </a:defRPr>
            </a:lvl9pPr>
          </a:lstStyle>
          <a:p>
            <a:pPr algn="ctr">
              <a:lnSpc>
                <a:spcPts val="4100"/>
              </a:lnSpc>
              <a:defRPr b="0" i="0"/>
            </a:pPr>
            <a:r>
              <a:rPr lang="1036" sz="3000" b="1" cap="none">
                <a:solidFill>
                  <a:srgbClr val="1F497D"/>
                </a:solidFill>
                <a:latin typeface="Arial"/>
              </a:rPr>
              <a:t>OUTIL </a:t>
            </a:r>
            <a:r>
              <a:rPr lang="1036" sz="3000" b="1" cap="none" dirty="0">
                <a:solidFill>
                  <a:srgbClr val="1F497D"/>
                </a:solidFill>
                <a:latin typeface="Arial"/>
              </a:rPr>
              <a:t>DE </a:t>
            </a:r>
            <a:r>
              <a:rPr lang="1036" sz="3000" b="1" cap="none">
                <a:solidFill>
                  <a:schemeClr val="accent1">
                    <a:lumMod val="50000"/>
                  </a:schemeClr>
                </a:solidFill>
                <a:latin typeface="Arial"/>
              </a:rPr>
              <a:t>DÉVELOPPEMENT</a:t>
            </a:r>
            <a:r>
              <a:rPr lang="1036" sz="3000" b="1" cap="none">
                <a:solidFill>
                  <a:srgbClr val="1F497D"/>
                </a:solidFill>
                <a:latin typeface="Arial"/>
              </a:rPr>
              <a:t> </a:t>
            </a:r>
            <a:endParaRPr lang="en-US" sz="3000" b="1" cap="none" dirty="0">
              <a:solidFill>
                <a:srgbClr val="1F497D"/>
              </a:solidFill>
              <a:latin typeface="Arial"/>
            </a:endParaRPr>
          </a:p>
          <a:p>
            <a:pPr algn="ctr">
              <a:lnSpc>
                <a:spcPts val="4100"/>
              </a:lnSpc>
              <a:defRPr b="0" i="0"/>
            </a:pPr>
            <a:r>
              <a:rPr lang="1036" sz="3000" b="1" cap="none">
                <a:solidFill>
                  <a:srgbClr val="1F497D"/>
                </a:solidFill>
                <a:latin typeface="Arial"/>
              </a:rPr>
              <a:t>PAR </a:t>
            </a:r>
            <a:r>
              <a:rPr lang="1036" sz="3000" b="1" cap="none" dirty="0">
                <a:solidFill>
                  <a:srgbClr val="1F497D"/>
                </a:solidFill>
                <a:latin typeface="Arial"/>
              </a:rPr>
              <a:t>STADES (SDT)</a:t>
            </a:r>
          </a:p>
          <a:p>
            <a:pPr algn="ctr">
              <a:lnSpc>
                <a:spcPts val="4100"/>
              </a:lnSpc>
              <a:defRPr b="0" i="0"/>
            </a:pPr>
            <a:r>
              <a:rPr lang="1036" sz="2600" b="1" cap="none" dirty="0">
                <a:solidFill>
                  <a:srgbClr val="1F497D"/>
                </a:solidFill>
                <a:latin typeface="Arial"/>
              </a:rPr>
              <a:t>POUR LES INSTITUTS </a:t>
            </a:r>
            <a:r>
              <a:rPr lang="1036" sz="2600" b="1" cap="none">
                <a:solidFill>
                  <a:srgbClr val="1F497D"/>
                </a:solidFill>
                <a:latin typeface="Arial"/>
              </a:rPr>
              <a:t>NATIONAUX </a:t>
            </a:r>
            <a:endParaRPr lang="en-US" sz="2600" b="1" cap="none" dirty="0">
              <a:solidFill>
                <a:srgbClr val="1F497D"/>
              </a:solidFill>
              <a:latin typeface="Arial"/>
            </a:endParaRPr>
          </a:p>
          <a:p>
            <a:pPr algn="ctr">
              <a:lnSpc>
                <a:spcPts val="4100"/>
              </a:lnSpc>
              <a:defRPr b="0" i="0"/>
            </a:pPr>
            <a:r>
              <a:rPr lang="1036" sz="2600" b="1" cap="none">
                <a:solidFill>
                  <a:srgbClr val="1F497D"/>
                </a:solidFill>
                <a:latin typeface="Arial"/>
              </a:rPr>
              <a:t>DE </a:t>
            </a:r>
            <a:r>
              <a:rPr lang="1036" sz="2600" b="1" cap="none" dirty="0">
                <a:solidFill>
                  <a:srgbClr val="1F497D"/>
                </a:solidFill>
                <a:latin typeface="Arial"/>
              </a:rPr>
              <a:t>SANTÉ PUBLIQUE</a:t>
            </a:r>
          </a:p>
        </p:txBody>
      </p:sp>
    </p:spTree>
    <p:extLst>
      <p:ext uri="{BB962C8B-B14F-4D97-AF65-F5344CB8AC3E}">
        <p14:creationId xmlns:p14="http://schemas.microsoft.com/office/powerpoint/2010/main" val="40933495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p:nvPr/>
        </p:nvSpPr>
        <p:spPr bwMode="auto">
          <a:xfrm>
            <a:off x="464683" y="1397000"/>
            <a:ext cx="8413887" cy="2290326"/>
          </a:xfrm>
          <a:prstGeom prst="rect">
            <a:avLst/>
          </a:prstGeom>
          <a:noFill/>
          <a:ln>
            <a:noFill/>
          </a:ln>
          <a:extLst>
            <a:ext uri="{909E8E84-426E-40dd-AFC4-6F175D3DCCD1}">
              <a14:hiddenFill xmlns:p14="http://schemas.microsoft.com/office/powerpoint/2010/main" xmlns:p15="http://schemas.microsoft.com/office/powerpoint/2012/main" xmlns="" xmlns:a14="http://schemas.microsoft.com/office/drawing/2010/main">
                <a:solidFill>
                  <a:srgbClr val="FFFFFF"/>
                </a:solidFill>
              </a14:hiddenFill>
            </a:ext>
            <a:ext uri="{91240B29-F687-4f45-9708-019B960494DF}">
              <a14:hiddenLine xmlns:p14="http://schemas.microsoft.com/office/powerpoint/2010/main" xmlns:p15="http://schemas.microsoft.com/office/powerpoint/2012/main" xmlns="" xmlns:a14="http://schemas.microsoft.com/office/drawing/2010/main"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spcBef>
                <a:spcPts val="600"/>
              </a:spcBef>
              <a:buClr>
                <a:srgbClr val="4F81BD"/>
              </a:buClr>
              <a:buSzPct val="120000"/>
              <a:buFont typeface="Arial" panose="020B0604020202020204" pitchFamily="34" charset="0"/>
              <a:buChar char="•"/>
              <a:defRPr b="0" i="0"/>
            </a:pPr>
            <a:r>
              <a:rPr lang="1036" sz="2000">
                <a:latin typeface="Arial"/>
              </a:rPr>
              <a:t>Les participants utilisent le GD pour évaluer le stade actuel de l’INSP et le stade souhaité dans un délai donné, p. ex., un an</a:t>
            </a:r>
          </a:p>
          <a:p>
            <a:pPr>
              <a:spcBef>
                <a:spcPts val="600"/>
              </a:spcBef>
              <a:buClr>
                <a:srgbClr val="4F81BD"/>
              </a:buClr>
              <a:buSzPct val="120000"/>
              <a:buFont typeface="Arial" panose="020B0604020202020204" pitchFamily="34" charset="0"/>
              <a:buChar char="•"/>
              <a:defRPr b="0" i="0"/>
            </a:pPr>
            <a:r>
              <a:rPr lang="1036" sz="2000">
                <a:latin typeface="Arial"/>
              </a:rPr>
              <a:t>Les participants discutent ensuite de chaque domaine</a:t>
            </a:r>
          </a:p>
          <a:p>
            <a:pPr lvl="1">
              <a:spcBef>
                <a:spcPts val="200"/>
              </a:spcBef>
              <a:buSzPct val="75000"/>
              <a:buFont typeface="Wingdings" panose="05000000000000000000" pitchFamily="2" charset="2"/>
              <a:buChar char="§"/>
              <a:defRPr b="0" i="0"/>
            </a:pPr>
            <a:r>
              <a:rPr lang="1036" sz="1800">
                <a:latin typeface="Arial"/>
              </a:rPr>
              <a:t>Les GD aident les participants à identifier les lacunes spécifiques et les solutions possibles</a:t>
            </a:r>
          </a:p>
          <a:p>
            <a:pPr>
              <a:spcBef>
                <a:spcPts val="600"/>
              </a:spcBef>
              <a:buClr>
                <a:srgbClr val="4F81BD"/>
              </a:buClr>
              <a:buSzPct val="120000"/>
              <a:buFont typeface="Arial" panose="020B0604020202020204" pitchFamily="34" charset="0"/>
              <a:buChar char="•"/>
              <a:defRPr b="0" i="0"/>
            </a:pPr>
            <a:r>
              <a:rPr lang="1036" sz="2000">
                <a:latin typeface="Arial"/>
              </a:rPr>
              <a:t>La discussion est rapportée sur le formulaire d’évaluation</a:t>
            </a:r>
          </a:p>
        </p:txBody>
      </p:sp>
      <p:sp>
        <p:nvSpPr>
          <p:cNvPr id="7" name="Title 1">
            <a:extLst>
              <a:ext uri="{FF2B5EF4-FFF2-40B4-BE49-F238E27FC236}">
                <a16:creationId xmlns:a16="http://schemas.microsoft.com/office/drawing/2014/main" id="{7005E09F-CC02-A945-A809-878B2C825D71}"/>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1036"/>
              <a:t>Étape 1 : Évaluation</a:t>
            </a:r>
          </a:p>
        </p:txBody>
      </p:sp>
      <p:pic>
        <p:nvPicPr>
          <p:cNvPr id="3" name="Picture 2">
            <a:extLst>
              <a:ext uri="{FF2B5EF4-FFF2-40B4-BE49-F238E27FC236}">
                <a16:creationId xmlns:a16="http://schemas.microsoft.com/office/drawing/2014/main" id="{41CD9727-15D5-C542-88F8-E179400F985E}"/>
              </a:ext>
            </a:extLst>
          </p:cNvPr>
          <p:cNvPicPr>
            <a:picLocks noChangeAspect="1"/>
          </p:cNvPicPr>
          <p:nvPr/>
        </p:nvPicPr>
        <p:blipFill rotWithShape="1">
          <a:blip r:embed="rId3">
            <a:extLst>
              <a:ext uri="{28A0092B-C50C-407E-A947-70E740481C1C}">
                <a14:useLocalDpi xmlns:a14="http://schemas.microsoft.com/office/drawing/2010/main" val="0"/>
              </a:ext>
            </a:extLst>
          </a:blip>
          <a:srcRect b="17696"/>
          <a:stretch/>
        </p:blipFill>
        <p:spPr>
          <a:xfrm>
            <a:off x="2163629" y="3687326"/>
            <a:ext cx="4816741" cy="2412929"/>
          </a:xfrm>
          <a:prstGeom prst="rect">
            <a:avLst/>
          </a:prstGeom>
          <a:ln>
            <a:solidFill>
              <a:schemeClr val="tx1"/>
            </a:solidFill>
          </a:ln>
        </p:spPr>
      </p:pic>
    </p:spTree>
    <p:extLst>
      <p:ext uri="{BB962C8B-B14F-4D97-AF65-F5344CB8AC3E}">
        <p14:creationId xmlns:p14="http://schemas.microsoft.com/office/powerpoint/2010/main" val="21441164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005E09F-CC02-A945-A809-878B2C825D71}"/>
              </a:ext>
            </a:extLst>
          </p:cNvPr>
          <p:cNvSpPr txBox="1"/>
          <p:nvPr/>
        </p:nvSpPr>
        <p:spPr>
          <a:xfrm>
            <a:off x="464683" y="285649"/>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1036"/>
              <a:t>Formulaire d’évaluation : Exemple</a:t>
            </a:r>
          </a:p>
        </p:txBody>
      </p:sp>
      <p:pic>
        <p:nvPicPr>
          <p:cNvPr id="4" name="Picture 3">
            <a:extLst>
              <a:ext uri="{FF2B5EF4-FFF2-40B4-BE49-F238E27FC236}">
                <a16:creationId xmlns:a16="http://schemas.microsoft.com/office/drawing/2014/main" id="{9F7D02E5-F8DB-E041-935B-8865292621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685" y="1276249"/>
            <a:ext cx="6692630" cy="4815525"/>
          </a:xfrm>
          <a:prstGeom prst="rect">
            <a:avLst/>
          </a:prstGeom>
          <a:ln>
            <a:solidFill>
              <a:schemeClr val="tx1"/>
            </a:solidFill>
          </a:ln>
        </p:spPr>
      </p:pic>
    </p:spTree>
    <p:extLst>
      <p:ext uri="{BB962C8B-B14F-4D97-AF65-F5344CB8AC3E}">
        <p14:creationId xmlns:p14="http://schemas.microsoft.com/office/powerpoint/2010/main" val="276511824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C8D7F3-62DC-4BE7-8BDD-FEB5C52C99E9}"/>
              </a:ext>
            </a:extLst>
          </p:cNvPr>
          <p:cNvSpPr>
            <a:spLocks noGrp="1"/>
          </p:cNvSpPr>
          <p:nvPr>
            <p:ph idx="1"/>
          </p:nvPr>
        </p:nvSpPr>
        <p:spPr>
          <a:xfrm>
            <a:off x="464683" y="1397648"/>
            <a:ext cx="8125644" cy="2501252"/>
          </a:xfrm>
          <a:noFill/>
          <a:ln>
            <a:noFill/>
          </a:ln>
        </p:spPr>
        <p:txBody>
          <a:bodyPr vert="horz" wrap="square" lIns="91440" tIns="45720" rIns="91440" bIns="45720" numCol="1" rtlCol="0" anchor="t" anchorCtr="0" compatLnSpc="1">
            <a:prstTxWarp prst="textNoShape">
              <a:avLst/>
            </a:prstTxWarp>
            <a:normAutofit/>
          </a:bodyPr>
          <a:lstStyle/>
          <a:p>
            <a:pPr marL="182563" indent="-182563" fontAlgn="base">
              <a:lnSpc>
                <a:spcPct val="100000"/>
              </a:lnSpc>
              <a:spcBef>
                <a:spcPct val="20000"/>
              </a:spcBef>
              <a:spcAft>
                <a:spcPct val="0"/>
              </a:spcAft>
              <a:buClr>
                <a:srgbClr val="4F81BD"/>
              </a:buClr>
              <a:buSzPct val="120000"/>
              <a:buFont typeface="Arial"/>
              <a:defRPr b="0" i="0"/>
            </a:pPr>
            <a:r>
              <a:rPr lang="1036" sz="2000" dirty="0">
                <a:latin typeface="Arial"/>
                <a:ea typeface="ＭＳ Ｐゴシック" charset="0"/>
                <a:cs typeface="ＭＳ Ｐゴシック" charset="0"/>
              </a:rPr>
              <a:t>Le formulaire « Prochaines étapes » est utilisé pour les étapes 2 et 3 du SDT</a:t>
            </a:r>
          </a:p>
          <a:p>
            <a:pPr marL="182563" indent="-182563" fontAlgn="base">
              <a:lnSpc>
                <a:spcPct val="100000"/>
              </a:lnSpc>
              <a:spcBef>
                <a:spcPct val="20000"/>
              </a:spcBef>
              <a:spcAft>
                <a:spcPct val="0"/>
              </a:spcAft>
              <a:buClr>
                <a:srgbClr val="4F81BD"/>
              </a:buClr>
              <a:buSzPct val="120000"/>
              <a:buFont typeface="Arial"/>
              <a:defRPr b="0" i="0"/>
            </a:pPr>
            <a:r>
              <a:rPr lang="1036" sz="2000" dirty="0">
                <a:latin typeface="Arial"/>
                <a:ea typeface="ＭＳ Ｐゴシック" charset="0"/>
                <a:cs typeface="ＭＳ Ｐゴシック" charset="0"/>
              </a:rPr>
              <a:t>Il comprend :</a:t>
            </a:r>
          </a:p>
          <a:p>
            <a:pPr lvl="1" fontAlgn="base">
              <a:lnSpc>
                <a:spcPct val="100000"/>
              </a:lnSpc>
              <a:spcBef>
                <a:spcPct val="20000"/>
              </a:spcBef>
              <a:spcAft>
                <a:spcPct val="0"/>
              </a:spcAft>
              <a:buClr>
                <a:srgbClr val="4F81BD"/>
              </a:buClr>
              <a:buSzPct val="75000"/>
              <a:buFont typeface="Wingdings" panose="05000000000000000000" pitchFamily="2" charset="2"/>
              <a:buChar char="§"/>
              <a:defRPr b="0" i="0"/>
            </a:pPr>
            <a:r>
              <a:rPr lang="1036" sz="1800" dirty="0">
                <a:latin typeface="Arial"/>
                <a:ea typeface="ＭＳ Ｐゴシック" charset="0"/>
                <a:cs typeface="ＭＳ Ｐゴシック" charset="0"/>
              </a:rPr>
              <a:t>Les lacunes et les problèmes relevés par l’évaluation</a:t>
            </a:r>
          </a:p>
          <a:p>
            <a:pPr lvl="1" fontAlgn="base">
              <a:lnSpc>
                <a:spcPct val="100000"/>
              </a:lnSpc>
              <a:spcBef>
                <a:spcPct val="20000"/>
              </a:spcBef>
              <a:spcAft>
                <a:spcPct val="0"/>
              </a:spcAft>
              <a:buClr>
                <a:srgbClr val="4F81BD"/>
              </a:buClr>
              <a:buSzPct val="75000"/>
              <a:buFont typeface="Wingdings" panose="05000000000000000000" pitchFamily="2" charset="2"/>
              <a:buChar char="§"/>
              <a:defRPr b="0" i="0"/>
            </a:pPr>
            <a:r>
              <a:rPr lang="1036" sz="1800" dirty="0">
                <a:latin typeface="Arial"/>
                <a:ea typeface="ＭＳ Ｐゴシック" charset="0"/>
                <a:cs typeface="ＭＳ Ｐゴシック" charset="0"/>
              </a:rPr>
              <a:t>Description – détails sur les lacunes qui aideront à définir les prochaines étapes</a:t>
            </a:r>
          </a:p>
          <a:p>
            <a:pPr lvl="1" fontAlgn="base">
              <a:lnSpc>
                <a:spcPct val="100000"/>
              </a:lnSpc>
              <a:spcBef>
                <a:spcPct val="20000"/>
              </a:spcBef>
              <a:spcAft>
                <a:spcPct val="0"/>
              </a:spcAft>
              <a:buClr>
                <a:srgbClr val="4F81BD"/>
              </a:buClr>
              <a:buSzPct val="75000"/>
              <a:buFont typeface="Wingdings" panose="05000000000000000000" pitchFamily="2" charset="2"/>
              <a:buChar char="§"/>
              <a:defRPr b="0" i="0"/>
            </a:pPr>
            <a:r>
              <a:rPr lang="1036" sz="1800" dirty="0">
                <a:latin typeface="Arial"/>
                <a:ea typeface="ＭＳ Ｐゴシック" charset="0"/>
                <a:cs typeface="ＭＳ Ｐゴシック" charset="0"/>
              </a:rPr>
              <a:t>Etapes </a:t>
            </a:r>
            <a:r>
              <a:rPr lang="1036" sz="1800">
                <a:latin typeface="Arial"/>
                <a:ea typeface="ＭＳ Ｐゴシック" charset="0"/>
                <a:cs typeface="ＭＳ Ｐゴシック" charset="0"/>
              </a:rPr>
              <a:t>suivantes </a:t>
            </a:r>
            <a:r>
              <a:rPr lang="en-US" sz="1800" dirty="0">
                <a:latin typeface="Arial"/>
                <a:ea typeface="ＭＳ Ｐゴシック" charset="0"/>
                <a:cs typeface="ＭＳ Ｐゴシック" charset="0"/>
              </a:rPr>
              <a:t>–</a:t>
            </a:r>
            <a:r>
              <a:rPr lang="1036" sz="1800">
                <a:latin typeface="Arial"/>
                <a:ea typeface="ＭＳ Ｐゴシック" charset="0"/>
                <a:cs typeface="ＭＳ Ｐゴシック" charset="0"/>
              </a:rPr>
              <a:t> mesures</a:t>
            </a:r>
            <a:r>
              <a:rPr lang="en-US" sz="1800" dirty="0">
                <a:latin typeface="Arial"/>
                <a:ea typeface="ＭＳ Ｐゴシック" charset="0"/>
                <a:cs typeface="ＭＳ Ｐゴシック" charset="0"/>
              </a:rPr>
              <a:t> </a:t>
            </a:r>
            <a:r>
              <a:rPr lang="1036" sz="1800">
                <a:latin typeface="Arial"/>
                <a:ea typeface="ＭＳ Ｐゴシック" charset="0"/>
                <a:cs typeface="ＭＳ Ｐゴシック" charset="0"/>
              </a:rPr>
              <a:t>spécifiques </a:t>
            </a:r>
            <a:r>
              <a:rPr lang="1036" sz="1800" dirty="0">
                <a:latin typeface="Arial"/>
                <a:ea typeface="ＭＳ Ｐゴシック" charset="0"/>
                <a:cs typeface="ＭＳ Ｐゴシック" charset="0"/>
              </a:rPr>
              <a:t>à prendre après l’atelier </a:t>
            </a:r>
          </a:p>
        </p:txBody>
      </p:sp>
      <p:sp>
        <p:nvSpPr>
          <p:cNvPr id="7" name="Title 1">
            <a:extLst>
              <a:ext uri="{FF2B5EF4-FFF2-40B4-BE49-F238E27FC236}">
                <a16:creationId xmlns:a16="http://schemas.microsoft.com/office/drawing/2014/main" id="{6000E77A-7557-4F4F-AF8E-7E34C6FA1CE8}"/>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1036"/>
              <a:t>Le formulaire Prochaines étapes</a:t>
            </a:r>
          </a:p>
        </p:txBody>
      </p:sp>
      <p:pic>
        <p:nvPicPr>
          <p:cNvPr id="4" name="Picture 3">
            <a:extLst>
              <a:ext uri="{FF2B5EF4-FFF2-40B4-BE49-F238E27FC236}">
                <a16:creationId xmlns:a16="http://schemas.microsoft.com/office/drawing/2014/main" id="{3DB6851D-E9F0-0A47-B3DB-AB98150B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4648" y="3898900"/>
            <a:ext cx="4094703" cy="2186258"/>
          </a:xfrm>
          <a:prstGeom prst="rect">
            <a:avLst/>
          </a:prstGeom>
          <a:ln>
            <a:solidFill>
              <a:schemeClr val="tx1"/>
            </a:solidFill>
          </a:ln>
        </p:spPr>
      </p:pic>
    </p:spTree>
    <p:extLst>
      <p:ext uri="{BB962C8B-B14F-4D97-AF65-F5344CB8AC3E}">
        <p14:creationId xmlns:p14="http://schemas.microsoft.com/office/powerpoint/2010/main" val="220247417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C8D7F3-62DC-4BE7-8BDD-FEB5C52C99E9}"/>
              </a:ext>
            </a:extLst>
          </p:cNvPr>
          <p:cNvSpPr>
            <a:spLocks noGrp="1"/>
          </p:cNvSpPr>
          <p:nvPr>
            <p:ph idx="1"/>
          </p:nvPr>
        </p:nvSpPr>
        <p:spPr>
          <a:xfrm>
            <a:off x="464683" y="1498969"/>
            <a:ext cx="8050667" cy="1829955"/>
          </a:xfrm>
          <a:noFill/>
          <a:ln>
            <a:noFill/>
          </a:ln>
        </p:spPr>
        <p:txBody>
          <a:bodyPr vert="horz" wrap="square" lIns="91440" tIns="45720" rIns="91440" bIns="45720" numCol="1" rtlCol="0" anchor="t" anchorCtr="0" compatLnSpc="1">
            <a:prstTxWarp prst="textNoShape">
              <a:avLst/>
            </a:prstTxWarp>
            <a:normAutofit/>
          </a:bodyPr>
          <a:lstStyle/>
          <a:p>
            <a:pPr marL="182563" indent="-182563" fontAlgn="base">
              <a:lnSpc>
                <a:spcPct val="100000"/>
              </a:lnSpc>
              <a:spcBef>
                <a:spcPct val="20000"/>
              </a:spcBef>
              <a:spcAft>
                <a:spcPct val="0"/>
              </a:spcAft>
              <a:buClr>
                <a:srgbClr val="4F81BD"/>
              </a:buClr>
              <a:buSzPct val="120000"/>
              <a:buFont typeface="Arial"/>
              <a:defRPr b="0" i="0"/>
            </a:pPr>
            <a:r>
              <a:rPr lang="1036" sz="2000" dirty="0">
                <a:latin typeface="Arial"/>
                <a:ea typeface="ＭＳ Ｐゴシック" charset="0"/>
                <a:cs typeface="ＭＳ Ｐゴシック" charset="0"/>
              </a:rPr>
              <a:t>Les participants font une pause après l’évaluation, tandis que l’animateur et le rapporteur organisent les informations du formulaire d’évaluation dans le formulaire Prochaines étapes</a:t>
            </a:r>
          </a:p>
          <a:p>
            <a:pPr lvl="1" fontAlgn="base">
              <a:lnSpc>
                <a:spcPct val="100000"/>
              </a:lnSpc>
              <a:spcBef>
                <a:spcPct val="20000"/>
              </a:spcBef>
              <a:spcAft>
                <a:spcPct val="0"/>
              </a:spcAft>
              <a:buClr>
                <a:srgbClr val="4F81BD"/>
              </a:buClr>
              <a:buSzPct val="75000"/>
              <a:buFont typeface="Wingdings" panose="05000000000000000000" pitchFamily="2" charset="2"/>
              <a:buChar char="§"/>
              <a:defRPr b="0" i="0"/>
            </a:pPr>
            <a:r>
              <a:rPr lang="1036" sz="1800" dirty="0">
                <a:latin typeface="Arial"/>
                <a:ea typeface="ＭＳ Ｐゴシック" charset="0"/>
                <a:cs typeface="ＭＳ Ｐゴシック" charset="0"/>
              </a:rPr>
              <a:t>Les idées sur des sujets qui recoupent plusieurs domaines sont consolidées</a:t>
            </a:r>
          </a:p>
        </p:txBody>
      </p:sp>
      <p:sp>
        <p:nvSpPr>
          <p:cNvPr id="6" name="Title 1">
            <a:extLst>
              <a:ext uri="{FF2B5EF4-FFF2-40B4-BE49-F238E27FC236}">
                <a16:creationId xmlns:a16="http://schemas.microsoft.com/office/drawing/2014/main" id="{94D25B49-7AEB-174C-AFA5-ABBEE41E8018}"/>
              </a:ext>
            </a:extLst>
          </p:cNvPr>
          <p:cNvSpPr txBox="1"/>
          <p:nvPr/>
        </p:nvSpPr>
        <p:spPr>
          <a:xfrm>
            <a:off x="464683" y="304800"/>
            <a:ext cx="8503148" cy="990600"/>
          </a:xfrm>
          <a:prstGeom prst="rect">
            <a:avLst/>
          </a:prstGeom>
        </p:spPr>
        <p:txBody>
          <a:bodyPr vert="horz" lIns="91440" tIns="45720" rIns="91440" bIns="45720" rtlCol="0" anchor="ctr">
            <a:normAutofit fontScale="90000"/>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1036" dirty="0"/>
              <a:t>Passage à la priorisation et à la planification</a:t>
            </a:r>
          </a:p>
        </p:txBody>
      </p:sp>
      <p:pic>
        <p:nvPicPr>
          <p:cNvPr id="5" name="Picture 4">
            <a:extLst>
              <a:ext uri="{FF2B5EF4-FFF2-40B4-BE49-F238E27FC236}">
                <a16:creationId xmlns:a16="http://schemas.microsoft.com/office/drawing/2014/main" id="{7B7B7B00-6856-D140-8B64-A7976B401DB1}"/>
              </a:ext>
            </a:extLst>
          </p:cNvPr>
          <p:cNvPicPr>
            <a:picLocks noChangeAspect="1"/>
          </p:cNvPicPr>
          <p:nvPr/>
        </p:nvPicPr>
        <p:blipFill rotWithShape="1">
          <a:blip r:embed="rId3">
            <a:extLst>
              <a:ext uri="{28A0092B-C50C-407E-A947-70E740481C1C}">
                <a14:useLocalDpi xmlns:a14="http://schemas.microsoft.com/office/drawing/2010/main" val="0"/>
              </a:ext>
            </a:extLst>
          </a:blip>
          <a:srcRect b="23124"/>
          <a:stretch/>
        </p:blipFill>
        <p:spPr>
          <a:xfrm>
            <a:off x="1433770" y="3328924"/>
            <a:ext cx="6276460" cy="2655650"/>
          </a:xfrm>
          <a:prstGeom prst="rect">
            <a:avLst/>
          </a:prstGeom>
          <a:ln>
            <a:solidFill>
              <a:schemeClr val="tx1"/>
            </a:solidFill>
          </a:ln>
        </p:spPr>
      </p:pic>
    </p:spTree>
    <p:extLst>
      <p:ext uri="{BB962C8B-B14F-4D97-AF65-F5344CB8AC3E}">
        <p14:creationId xmlns:p14="http://schemas.microsoft.com/office/powerpoint/2010/main" val="174679140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C8D7F3-62DC-4BE7-8BDD-FEB5C52C99E9}"/>
              </a:ext>
            </a:extLst>
          </p:cNvPr>
          <p:cNvSpPr>
            <a:spLocks noGrp="1"/>
          </p:cNvSpPr>
          <p:nvPr>
            <p:ph idx="1"/>
          </p:nvPr>
        </p:nvSpPr>
        <p:spPr>
          <a:xfrm>
            <a:off x="464683" y="1838372"/>
            <a:ext cx="8319099" cy="1807450"/>
          </a:xfrm>
          <a:noFill/>
          <a:ln>
            <a:noFill/>
          </a:ln>
        </p:spPr>
        <p:txBody>
          <a:bodyPr vert="horz" wrap="square" lIns="91440" tIns="45720" rIns="91440" bIns="45720" numCol="1" rtlCol="0" anchor="t" anchorCtr="0" compatLnSpc="1">
            <a:prstTxWarp prst="textNoShape">
              <a:avLst/>
            </a:prstTxWarp>
            <a:normAutofit fontScale="87500"/>
          </a:bodyPr>
          <a:lstStyle/>
          <a:p>
            <a:pPr marL="182563" indent="-182563" fontAlgn="base">
              <a:lnSpc>
                <a:spcPct val="100000"/>
              </a:lnSpc>
              <a:spcBef>
                <a:spcPct val="20000"/>
              </a:spcBef>
              <a:spcAft>
                <a:spcPct val="0"/>
              </a:spcAft>
              <a:buClr>
                <a:srgbClr val="4F81BD"/>
              </a:buClr>
              <a:buSzPct val="120000"/>
              <a:buFont typeface="Arial"/>
              <a:defRPr b="0" i="0"/>
            </a:pPr>
            <a:r>
              <a:rPr lang="1036" sz="2100">
                <a:latin typeface="Arial"/>
                <a:ea typeface="ＭＳ Ｐゴシック" charset="0"/>
                <a:cs typeface="ＭＳ Ｐゴシック" charset="0"/>
              </a:rPr>
              <a:t>Le groupe discute de chaque point de la colonne Lacunes et problèmes et fournit les détails nécessaires à l’élaboration d’un plan approprié</a:t>
            </a:r>
          </a:p>
          <a:p>
            <a:pPr lvl="1" fontAlgn="base">
              <a:lnSpc>
                <a:spcPct val="100000"/>
              </a:lnSpc>
              <a:spcBef>
                <a:spcPct val="20000"/>
              </a:spcBef>
              <a:spcAft>
                <a:spcPct val="0"/>
              </a:spcAft>
              <a:buClr>
                <a:srgbClr val="4F81BD"/>
              </a:buClr>
              <a:buSzPct val="75000"/>
              <a:buFont typeface="Wingdings" panose="05000000000000000000" pitchFamily="2" charset="2"/>
              <a:buChar char="§"/>
              <a:defRPr b="0" i="0"/>
            </a:pPr>
            <a:r>
              <a:rPr lang="1036" sz="1900">
                <a:latin typeface="Arial"/>
                <a:ea typeface="ＭＳ Ｐゴシック" charset="0"/>
                <a:cs typeface="ＭＳ Ｐゴシック" charset="0"/>
              </a:rPr>
              <a:t>Faut-il plus d’informations pour comprendre les lacunes qui empêchent l’INSP d’atteindre les stades souhaités ?</a:t>
            </a:r>
          </a:p>
          <a:p>
            <a:pPr lvl="1" fontAlgn="base">
              <a:lnSpc>
                <a:spcPct val="100000"/>
              </a:lnSpc>
              <a:spcBef>
                <a:spcPct val="20000"/>
              </a:spcBef>
              <a:spcAft>
                <a:spcPct val="0"/>
              </a:spcAft>
              <a:buClr>
                <a:srgbClr val="4F81BD"/>
              </a:buClr>
              <a:buSzPct val="75000"/>
              <a:buFont typeface="Wingdings" panose="05000000000000000000" pitchFamily="2" charset="2"/>
              <a:buChar char="§"/>
              <a:defRPr b="0" i="0"/>
            </a:pPr>
            <a:r>
              <a:rPr lang="1036" sz="1900">
                <a:latin typeface="Arial"/>
                <a:ea typeface="ＭＳ Ｐゴシック" charset="0"/>
                <a:cs typeface="ＭＳ Ｐゴシック" charset="0"/>
              </a:rPr>
              <a:t>Le fait de combler les lacunes identifiées aura-t-il l’effet désiré ? Y a-t-il des problèmes importants qui ne sont pas abordés ?</a:t>
            </a:r>
          </a:p>
        </p:txBody>
      </p:sp>
      <p:sp>
        <p:nvSpPr>
          <p:cNvPr id="5" name="Title 1">
            <a:extLst>
              <a:ext uri="{FF2B5EF4-FFF2-40B4-BE49-F238E27FC236}">
                <a16:creationId xmlns:a16="http://schemas.microsoft.com/office/drawing/2014/main" id="{3160070C-5BF8-8444-9533-ED190F99D298}"/>
              </a:ext>
            </a:extLst>
          </p:cNvPr>
          <p:cNvSpPr txBox="1"/>
          <p:nvPr/>
        </p:nvSpPr>
        <p:spPr>
          <a:xfrm>
            <a:off x="464683" y="590260"/>
            <a:ext cx="8229600" cy="990600"/>
          </a:xfrm>
          <a:prstGeom prst="rect">
            <a:avLst/>
          </a:prstGeom>
        </p:spPr>
        <p:txBody>
          <a:bodyPr vert="horz" lIns="91440" tIns="45720" rIns="91440" bIns="45720" rtlCol="0" anchor="ctr">
            <a:normAutofit fontScale="90000" lnSpcReduction="20000"/>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1036"/>
              <a:t>Les participants examinent le formulaire Prochaines étapes</a:t>
            </a:r>
          </a:p>
        </p:txBody>
      </p:sp>
      <p:pic>
        <p:nvPicPr>
          <p:cNvPr id="4" name="Picture 3">
            <a:extLst>
              <a:ext uri="{FF2B5EF4-FFF2-40B4-BE49-F238E27FC236}">
                <a16:creationId xmlns:a16="http://schemas.microsoft.com/office/drawing/2014/main" id="{4CB9EEAE-BDB9-A64D-BE4A-1AA30D32FF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211" y="3752826"/>
            <a:ext cx="5642042" cy="2332767"/>
          </a:xfrm>
          <a:prstGeom prst="rect">
            <a:avLst/>
          </a:prstGeom>
          <a:ln>
            <a:solidFill>
              <a:schemeClr val="tx1"/>
            </a:solidFill>
          </a:ln>
        </p:spPr>
      </p:pic>
    </p:spTree>
    <p:extLst>
      <p:ext uri="{BB962C8B-B14F-4D97-AF65-F5344CB8AC3E}">
        <p14:creationId xmlns:p14="http://schemas.microsoft.com/office/powerpoint/2010/main" val="176133626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C8D7F3-62DC-4BE7-8BDD-FEB5C52C99E9}"/>
              </a:ext>
            </a:extLst>
          </p:cNvPr>
          <p:cNvSpPr>
            <a:spLocks noGrp="1"/>
          </p:cNvSpPr>
          <p:nvPr>
            <p:ph idx="1"/>
          </p:nvPr>
        </p:nvSpPr>
        <p:spPr>
          <a:xfrm>
            <a:off x="464683" y="1473200"/>
            <a:ext cx="8050667" cy="2171700"/>
          </a:xfrm>
          <a:noFill/>
          <a:ln>
            <a:noFill/>
          </a:ln>
        </p:spPr>
        <p:txBody>
          <a:bodyPr vert="horz" wrap="square" lIns="91440" tIns="45720" rIns="91440" bIns="45720" numCol="1" rtlCol="0" anchor="t" anchorCtr="0" compatLnSpc="1">
            <a:prstTxWarp prst="textNoShape">
              <a:avLst/>
            </a:prstTxWarp>
            <a:normAutofit fontScale="95000" lnSpcReduction="10000"/>
          </a:bodyPr>
          <a:lstStyle/>
          <a:p>
            <a:pPr fontAlgn="base">
              <a:lnSpc>
                <a:spcPct val="100000"/>
              </a:lnSpc>
              <a:spcBef>
                <a:spcPct val="20000"/>
              </a:spcBef>
              <a:spcAft>
                <a:spcPct val="0"/>
              </a:spcAft>
              <a:buClr>
                <a:srgbClr val="4F81BD"/>
              </a:buClr>
              <a:buSzPct val="120000"/>
              <a:defRPr b="0" i="0"/>
            </a:pPr>
            <a:r>
              <a:rPr lang="1036" sz="2100" dirty="0">
                <a:latin typeface="Arial"/>
                <a:ea typeface="ＭＳ Ｐゴシック" charset="0"/>
                <a:cs typeface="ＭＳ Ｐゴシック" charset="0"/>
              </a:rPr>
              <a:t>Le groupe passe ensuite en revue la colonne « Lacunes et problèmes », point par point</a:t>
            </a:r>
          </a:p>
          <a:p>
            <a:pPr fontAlgn="base">
              <a:lnSpc>
                <a:spcPct val="100000"/>
              </a:lnSpc>
              <a:spcBef>
                <a:spcPct val="20000"/>
              </a:spcBef>
              <a:spcAft>
                <a:spcPct val="0"/>
              </a:spcAft>
              <a:buClr>
                <a:srgbClr val="4F81BD"/>
              </a:buClr>
              <a:buSzPct val="120000"/>
              <a:defRPr b="0" i="0"/>
            </a:pPr>
            <a:r>
              <a:rPr lang="1036" sz="2100" dirty="0">
                <a:latin typeface="Arial"/>
                <a:ea typeface="ＭＳ Ｐゴシック" charset="0"/>
                <a:cs typeface="ＭＳ Ｐゴシック" charset="0"/>
              </a:rPr>
              <a:t>Ils identifient les priorités, et le rapporteur les souligne.</a:t>
            </a:r>
          </a:p>
          <a:p>
            <a:pPr fontAlgn="base">
              <a:lnSpc>
                <a:spcPct val="100000"/>
              </a:lnSpc>
              <a:spcBef>
                <a:spcPct val="20000"/>
              </a:spcBef>
              <a:spcAft>
                <a:spcPct val="0"/>
              </a:spcAft>
              <a:buClr>
                <a:srgbClr val="4F81BD"/>
              </a:buClr>
              <a:buSzPct val="120000"/>
              <a:defRPr b="0" i="0"/>
            </a:pPr>
            <a:r>
              <a:rPr lang="1036" sz="2100" dirty="0">
                <a:latin typeface="Arial"/>
                <a:ea typeface="ＭＳ Ｐゴシック" charset="0"/>
                <a:cs typeface="ＭＳ Ｐゴシック" charset="0"/>
              </a:rPr>
              <a:t>Une fois toutes les lacunes et problèmes discutés, les points soulignés sont réexaminés</a:t>
            </a:r>
          </a:p>
          <a:p>
            <a:pPr lvl="1" fontAlgn="base">
              <a:lnSpc>
                <a:spcPct val="100000"/>
              </a:lnSpc>
              <a:spcBef>
                <a:spcPct val="20000"/>
              </a:spcBef>
              <a:spcAft>
                <a:spcPct val="0"/>
              </a:spcAft>
              <a:buClr>
                <a:srgbClr val="4F81BD"/>
              </a:buClr>
              <a:buSzPct val="75000"/>
              <a:buFont typeface="Wingdings" panose="05000000000000000000" pitchFamily="2" charset="2"/>
              <a:buChar char="§"/>
              <a:defRPr b="0" i="0"/>
            </a:pPr>
            <a:r>
              <a:rPr lang="1036" sz="1900" dirty="0">
                <a:latin typeface="Arial"/>
                <a:ea typeface="ＭＳ Ｐゴシック" charset="0"/>
                <a:cs typeface="ＭＳ Ｐゴシック" charset="0"/>
              </a:rPr>
              <a:t>Les priorités ont-elles été définies ? Manque-t-il quelque chose ? Faudrait-il éliminer quelque chose ? </a:t>
            </a:r>
          </a:p>
        </p:txBody>
      </p:sp>
      <p:sp>
        <p:nvSpPr>
          <p:cNvPr id="5" name="Title 1">
            <a:extLst>
              <a:ext uri="{FF2B5EF4-FFF2-40B4-BE49-F238E27FC236}">
                <a16:creationId xmlns:a16="http://schemas.microsoft.com/office/drawing/2014/main" id="{DF22AFD7-720A-114E-B10B-29010D732023}"/>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1036"/>
              <a:t>Étape 2 : Prioriser</a:t>
            </a:r>
          </a:p>
        </p:txBody>
      </p:sp>
      <p:pic>
        <p:nvPicPr>
          <p:cNvPr id="4" name="Picture 3">
            <a:extLst>
              <a:ext uri="{FF2B5EF4-FFF2-40B4-BE49-F238E27FC236}">
                <a16:creationId xmlns:a16="http://schemas.microsoft.com/office/drawing/2014/main" id="{406FAD70-815C-D94B-B4B4-908A8B010D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3500" y="3744879"/>
            <a:ext cx="5491965" cy="2270716"/>
          </a:xfrm>
          <a:prstGeom prst="rect">
            <a:avLst/>
          </a:prstGeom>
          <a:ln>
            <a:solidFill>
              <a:schemeClr val="tx1"/>
            </a:solidFill>
          </a:ln>
        </p:spPr>
      </p:pic>
    </p:spTree>
    <p:extLst>
      <p:ext uri="{BB962C8B-B14F-4D97-AF65-F5344CB8AC3E}">
        <p14:creationId xmlns:p14="http://schemas.microsoft.com/office/powerpoint/2010/main" val="322048104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p:nvPr/>
        </p:nvSpPr>
        <p:spPr bwMode="auto">
          <a:xfrm>
            <a:off x="464683" y="1435100"/>
            <a:ext cx="8229600" cy="990600"/>
          </a:xfrm>
          <a:prstGeom prst="rect">
            <a:avLst/>
          </a:prstGeom>
          <a:noFill/>
          <a:ln>
            <a:noFill/>
          </a:ln>
          <a:extLst>
            <a:ext uri="{909E8E84-426E-40dd-AFC4-6F175D3DCCD1}">
              <a14:hiddenFill xmlns:p14="http://schemas.microsoft.com/office/powerpoint/2010/main" xmlns:p15="http://schemas.microsoft.com/office/powerpoint/2012/main" xmlns:a14="http://schemas.microsoft.com/office/drawing/2010/main" xmlns="">
                <a:solidFill>
                  <a:srgbClr val="FFFFFF"/>
                </a:solidFill>
              </a14:hiddenFill>
            </a:ext>
            <a:ext uri="{91240B29-F687-4f45-9708-019B960494DF}">
              <a14:hiddenLine xmlns:p14="http://schemas.microsoft.com/office/powerpoint/2010/main" xmlns:p15="http://schemas.microsoft.com/office/powerpoint/2012/main" xmlns:a14="http://schemas.microsoft.com/office/drawing/2010/main" xmlns=""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buClr>
                <a:srgbClr val="4F81BD"/>
              </a:buClr>
              <a:buSzPct val="120000"/>
              <a:defRPr b="0" i="0"/>
            </a:pPr>
            <a:r>
              <a:rPr lang="1036" sz="2000">
                <a:latin typeface="Arial"/>
              </a:rPr>
              <a:t>Les </a:t>
            </a:r>
            <a:r>
              <a:rPr lang="fr-FR" sz="2000" dirty="0">
                <a:latin typeface="Arial"/>
              </a:rPr>
              <a:t>prochaines</a:t>
            </a:r>
            <a:r>
              <a:rPr lang="1036" sz="2000">
                <a:latin typeface="Arial"/>
              </a:rPr>
              <a:t> étapes </a:t>
            </a:r>
            <a:r>
              <a:rPr lang="en-US" sz="2000" dirty="0">
                <a:latin typeface="Arial"/>
              </a:rPr>
              <a:t>–</a:t>
            </a:r>
            <a:r>
              <a:rPr lang="1036" sz="2000">
                <a:latin typeface="Arial"/>
              </a:rPr>
              <a:t> y</a:t>
            </a:r>
            <a:r>
              <a:rPr lang="en-US" sz="2000" dirty="0">
                <a:latin typeface="Arial"/>
              </a:rPr>
              <a:t> </a:t>
            </a:r>
            <a:r>
              <a:rPr lang="1036" sz="2000">
                <a:latin typeface="Arial"/>
              </a:rPr>
              <a:t>compris les responsables et un calendrier </a:t>
            </a:r>
            <a:r>
              <a:rPr lang="en-US" sz="2000" dirty="0">
                <a:latin typeface="Arial"/>
              </a:rPr>
              <a:t>–</a:t>
            </a:r>
            <a:r>
              <a:rPr lang="1036" sz="2000">
                <a:latin typeface="Arial"/>
              </a:rPr>
              <a:t> sont</a:t>
            </a:r>
            <a:r>
              <a:rPr lang="en-US" sz="2000">
                <a:latin typeface="Arial"/>
              </a:rPr>
              <a:t> </a:t>
            </a:r>
            <a:r>
              <a:rPr lang="1036" sz="2000">
                <a:latin typeface="Arial"/>
              </a:rPr>
              <a:t>décrites pour toutes les priorités</a:t>
            </a:r>
          </a:p>
        </p:txBody>
      </p:sp>
      <p:sp>
        <p:nvSpPr>
          <p:cNvPr id="7" name="Title 1">
            <a:extLst>
              <a:ext uri="{FF2B5EF4-FFF2-40B4-BE49-F238E27FC236}">
                <a16:creationId xmlns:a16="http://schemas.microsoft.com/office/drawing/2014/main" id="{13C25EBF-E4E5-CB4B-B05F-D2031AC1CF58}"/>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1036"/>
              <a:t>Étape 3 : Planifier</a:t>
            </a:r>
          </a:p>
        </p:txBody>
      </p:sp>
      <p:pic>
        <p:nvPicPr>
          <p:cNvPr id="3" name="Picture 2">
            <a:extLst>
              <a:ext uri="{FF2B5EF4-FFF2-40B4-BE49-F238E27FC236}">
                <a16:creationId xmlns:a16="http://schemas.microsoft.com/office/drawing/2014/main" id="{3583B62D-4D2E-C94A-8B3E-A4C217F155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6071" y="2312605"/>
            <a:ext cx="6051858" cy="3703682"/>
          </a:xfrm>
          <a:prstGeom prst="rect">
            <a:avLst/>
          </a:prstGeom>
        </p:spPr>
      </p:pic>
    </p:spTree>
    <p:extLst>
      <p:ext uri="{BB962C8B-B14F-4D97-AF65-F5344CB8AC3E}">
        <p14:creationId xmlns:p14="http://schemas.microsoft.com/office/powerpoint/2010/main" val="13892086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p:nvPr/>
        </p:nvSpPr>
        <p:spPr bwMode="auto">
          <a:xfrm>
            <a:off x="464683" y="1617224"/>
            <a:ext cx="8031617" cy="3831075"/>
          </a:xfrm>
          <a:prstGeom prst="rect">
            <a:avLst/>
          </a:prstGeom>
          <a:noFill/>
          <a:ln>
            <a:noFill/>
          </a:ln>
          <a:extLst>
            <a:ext uri="{909E8E84-426E-40dd-AFC4-6F175D3DCCD1}">
              <a14:hiddenFill xmlns:p14="http://schemas.microsoft.com/office/powerpoint/2010/main" xmlns:p15="http://schemas.microsoft.com/office/powerpoint/2012/main" xmlns="" xmlns:a14="http://schemas.microsoft.com/office/drawing/2010/main">
                <a:solidFill>
                  <a:srgbClr val="FFFFFF"/>
                </a:solidFill>
              </a14:hiddenFill>
            </a:ext>
            <a:ext uri="{91240B29-F687-4f45-9708-019B960494DF}">
              <a14:hiddenLine xmlns:p14="http://schemas.microsoft.com/office/powerpoint/2010/main" xmlns:p15="http://schemas.microsoft.com/office/powerpoint/2012/main" xmlns="" xmlns:a14="http://schemas.microsoft.com/office/drawing/2010/main"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buClr>
                <a:srgbClr val="4F81BD"/>
              </a:buClr>
              <a:buSzPct val="120000"/>
              <a:buFont typeface="Arial" panose="020B0604020202020204" pitchFamily="34" charset="0"/>
              <a:buChar char="•"/>
              <a:defRPr b="0" i="0"/>
            </a:pPr>
            <a:r>
              <a:rPr lang="1036" sz="2000">
                <a:solidFill>
                  <a:sysClr val="windowText" lastClr="000000"/>
                </a:solidFill>
                <a:latin typeface="Arial"/>
                <a:cs typeface="+mn-cs"/>
              </a:rPr>
              <a:t>Les solutions faciles sont relativement aisées et auront un impact important</a:t>
            </a:r>
          </a:p>
          <a:p>
            <a:pPr>
              <a:buClr>
                <a:srgbClr val="4F81BD"/>
              </a:buClr>
              <a:buSzPct val="120000"/>
              <a:buFont typeface="Arial" panose="020B0604020202020204" pitchFamily="34" charset="0"/>
              <a:buChar char="•"/>
              <a:defRPr/>
            </a:pPr>
            <a:endParaRPr lang="en-US" sz="1100" dirty="0">
              <a:solidFill>
                <a:sysClr val="windowText" lastClr="000000"/>
              </a:solidFill>
              <a:latin typeface="Arial"/>
              <a:cs typeface="+mn-cs"/>
            </a:endParaRPr>
          </a:p>
          <a:p>
            <a:pPr>
              <a:buClr>
                <a:srgbClr val="4F81BD"/>
              </a:buClr>
              <a:buSzPct val="120000"/>
              <a:buFont typeface="Arial" panose="020B0604020202020204" pitchFamily="34" charset="0"/>
              <a:buChar char="•"/>
              <a:defRPr b="0" i="0"/>
            </a:pPr>
            <a:r>
              <a:rPr lang="1036" sz="2000">
                <a:latin typeface="Arial"/>
                <a:cs typeface="+mn-cs"/>
              </a:rPr>
              <a:t>Tout d’abord, les Prochaines étapes sont passées en revue. Y a-t-il des solutions faciles ?</a:t>
            </a:r>
          </a:p>
          <a:p>
            <a:pPr>
              <a:buClr>
                <a:srgbClr val="4F81BD"/>
              </a:buClr>
              <a:buSzPct val="120000"/>
              <a:buFont typeface="Arial" panose="020B0604020202020204" pitchFamily="34" charset="0"/>
              <a:buChar char="•"/>
              <a:defRPr/>
            </a:pPr>
            <a:endParaRPr lang="en-US" sz="1100" dirty="0">
              <a:latin typeface="Arial"/>
              <a:cs typeface="+mn-cs"/>
            </a:endParaRPr>
          </a:p>
          <a:p>
            <a:pPr>
              <a:buClr>
                <a:srgbClr val="4F81BD"/>
              </a:buClr>
              <a:buSzPct val="120000"/>
              <a:buFont typeface="Arial" panose="020B0604020202020204" pitchFamily="34" charset="0"/>
              <a:buChar char="•"/>
              <a:defRPr b="0" i="0"/>
            </a:pPr>
            <a:r>
              <a:rPr lang="1036" sz="2000">
                <a:latin typeface="Arial"/>
                <a:cs typeface="+mn-cs"/>
              </a:rPr>
              <a:t>Ensuite, des idées supplémentaires peuvent être dégagées</a:t>
            </a:r>
            <a:endParaRPr lang="en-US" sz="1100" dirty="0">
              <a:latin typeface="Arial"/>
              <a:cs typeface="+mn-cs"/>
            </a:endParaRPr>
          </a:p>
          <a:p>
            <a:pPr lvl="1">
              <a:buClr>
                <a:srgbClr val="4F81BD"/>
              </a:buClr>
              <a:buSzPct val="75000"/>
              <a:buFont typeface="Wingdings" panose="05000000000000000000" pitchFamily="2" charset="2"/>
              <a:buChar char="§"/>
              <a:defRPr b="0" i="0"/>
            </a:pPr>
            <a:r>
              <a:rPr lang="1036" sz="1800">
                <a:latin typeface="Arial"/>
              </a:rPr>
              <a:t>Ces idées ne sont peut-être pas spécifiques au Guide de discussion utilisé lors de l’atelier, mais elles constituent des gains faciles à envisager</a:t>
            </a:r>
            <a:endParaRPr lang="en-US" sz="1800" dirty="0">
              <a:latin typeface="Arial"/>
            </a:endParaRPr>
          </a:p>
          <a:p>
            <a:pPr lvl="1">
              <a:buClr>
                <a:srgbClr val="4F81BD"/>
              </a:buClr>
              <a:buSzPct val="75000"/>
              <a:buFont typeface="Wingdings" panose="05000000000000000000" pitchFamily="2" charset="2"/>
              <a:buChar char="§"/>
              <a:defRPr b="0" i="0"/>
            </a:pPr>
            <a:r>
              <a:rPr lang="1036" sz="1800">
                <a:latin typeface="Arial"/>
                <a:cs typeface="+mn-cs"/>
              </a:rPr>
              <a:t>Chaque solution facile doit avoir un plan pour les prochaines étapes : qui en est responsable, et quel est le calendrier</a:t>
            </a:r>
            <a:endParaRPr lang="en-US" sz="1800" dirty="0">
              <a:latin typeface="Arial"/>
              <a:cs typeface="+mn-cs"/>
            </a:endParaRPr>
          </a:p>
        </p:txBody>
      </p:sp>
      <p:sp>
        <p:nvSpPr>
          <p:cNvPr id="4" name="Title 1">
            <a:extLst>
              <a:ext uri="{FF2B5EF4-FFF2-40B4-BE49-F238E27FC236}">
                <a16:creationId xmlns:a16="http://schemas.microsoft.com/office/drawing/2014/main" id="{62810B7E-2BA7-DE4D-9893-C13524A22D5C}"/>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1036"/>
              <a:t>Enfin, identifier les solutions faciles</a:t>
            </a:r>
          </a:p>
        </p:txBody>
      </p:sp>
    </p:spTree>
    <p:extLst>
      <p:ext uri="{BB962C8B-B14F-4D97-AF65-F5344CB8AC3E}">
        <p14:creationId xmlns:p14="http://schemas.microsoft.com/office/powerpoint/2010/main" val="411526154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p:nvPr/>
        </p:nvSpPr>
        <p:spPr bwMode="auto">
          <a:xfrm>
            <a:off x="464683" y="1861643"/>
            <a:ext cx="7842409" cy="3248360"/>
          </a:xfrm>
          <a:prstGeom prst="rect">
            <a:avLst/>
          </a:prstGeom>
          <a:noFill/>
          <a:ln>
            <a:noFill/>
          </a:ln>
          <a:extLst>
            <a:ext uri="{909E8E84-426E-40dd-AFC4-6F175D3DCCD1}">
              <a14:hiddenFill xmlns:p14="http://schemas.microsoft.com/office/powerpoint/2010/main" xmlns:p15="http://schemas.microsoft.com/office/powerpoint/2012/main" xmlns="" xmlns:a14="http://schemas.microsoft.com/office/drawing/2010/main">
                <a:solidFill>
                  <a:srgbClr val="FFFFFF"/>
                </a:solidFill>
              </a14:hiddenFill>
            </a:ext>
            <a:ext uri="{91240B29-F687-4f45-9708-019B960494DF}">
              <a14:hiddenLine xmlns:p14="http://schemas.microsoft.com/office/powerpoint/2010/main" xmlns:p15="http://schemas.microsoft.com/office/powerpoint/2012/main" xmlns="" xmlns:a14="http://schemas.microsoft.com/office/drawing/2010/main"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buClr>
                <a:srgbClr val="4F81BD"/>
              </a:buClr>
              <a:buSzPct val="120000"/>
              <a:buFont typeface="Arial" panose="020B0604020202020204" pitchFamily="34" charset="0"/>
              <a:buChar char="•"/>
              <a:defRPr b="0" i="0"/>
            </a:pPr>
            <a:r>
              <a:rPr lang="1036" sz="2000">
                <a:solidFill>
                  <a:sysClr val="windowText" lastClr="000000"/>
                </a:solidFill>
                <a:latin typeface="Arial"/>
                <a:cs typeface="+mn-cs"/>
              </a:rPr>
              <a:t>Si l’INSP aborde les priorités, réalisera-t-il les progrès nécessaires pour atteindre le stade souhaité ?</a:t>
            </a:r>
          </a:p>
          <a:p>
            <a:pPr>
              <a:buClr>
                <a:srgbClr val="4F81BD"/>
              </a:buClr>
              <a:buSzPct val="120000"/>
              <a:buFont typeface="Arial" panose="020B0604020202020204" pitchFamily="34" charset="0"/>
              <a:buChar char="•"/>
              <a:defRPr/>
            </a:pPr>
            <a:endParaRPr lang="en-US" sz="1100" dirty="0">
              <a:solidFill>
                <a:sysClr val="windowText" lastClr="000000"/>
              </a:solidFill>
              <a:latin typeface="Arial"/>
              <a:cs typeface="+mn-cs"/>
            </a:endParaRPr>
          </a:p>
          <a:p>
            <a:pPr>
              <a:buClr>
                <a:srgbClr val="4F81BD"/>
              </a:buClr>
              <a:buSzPct val="120000"/>
              <a:buFont typeface="Arial" panose="020B0604020202020204" pitchFamily="34" charset="0"/>
              <a:buChar char="•"/>
              <a:defRPr b="0" i="0"/>
            </a:pPr>
            <a:r>
              <a:rPr lang="1036" sz="2000">
                <a:latin typeface="Arial"/>
                <a:cs typeface="+mn-cs"/>
              </a:rPr>
              <a:t>Des ressources supplémentaires sont-elles nécessaires ? Quel est le plan pour les obtenir ?</a:t>
            </a:r>
          </a:p>
          <a:p>
            <a:pPr>
              <a:buClr>
                <a:srgbClr val="4F81BD"/>
              </a:buClr>
              <a:buSzPct val="120000"/>
              <a:buFont typeface="Arial" panose="020B0604020202020204" pitchFamily="34" charset="0"/>
              <a:buChar char="•"/>
              <a:defRPr/>
            </a:pPr>
            <a:endParaRPr lang="en-US" sz="1100" dirty="0">
              <a:latin typeface="Arial"/>
              <a:cs typeface="+mn-cs"/>
            </a:endParaRPr>
          </a:p>
          <a:p>
            <a:pPr>
              <a:buClr>
                <a:srgbClr val="4F81BD"/>
              </a:buClr>
              <a:buSzPct val="120000"/>
              <a:buFont typeface="Arial" panose="020B0604020202020204" pitchFamily="34" charset="0"/>
              <a:buChar char="•"/>
              <a:defRPr b="0" i="0"/>
            </a:pPr>
            <a:r>
              <a:rPr lang="1036" sz="2000">
                <a:latin typeface="Arial"/>
              </a:rPr>
              <a:t>Les prochaines étapes sont-elles claires ? Tous les membres clés du personnel comprennent-ils leur rôle dans la réalisation du plan ?</a:t>
            </a:r>
          </a:p>
          <a:p>
            <a:pPr>
              <a:buClr>
                <a:srgbClr val="4F81BD"/>
              </a:buClr>
              <a:buSzPct val="120000"/>
              <a:buFont typeface="Arial" panose="020B0604020202020204" pitchFamily="34" charset="0"/>
              <a:buChar char="•"/>
              <a:defRPr/>
            </a:pPr>
            <a:endParaRPr lang="en-US" sz="1100" dirty="0">
              <a:latin typeface="Arial"/>
            </a:endParaRPr>
          </a:p>
          <a:p>
            <a:pPr>
              <a:buClr>
                <a:srgbClr val="4F81BD"/>
              </a:buClr>
              <a:buSzPct val="120000"/>
              <a:buFont typeface="Arial" panose="020B0604020202020204" pitchFamily="34" charset="0"/>
              <a:buChar char="•"/>
              <a:defRPr b="0" i="0"/>
            </a:pPr>
            <a:r>
              <a:rPr lang="1036" sz="2000">
                <a:latin typeface="Arial"/>
                <a:cs typeface="+mn-cs"/>
              </a:rPr>
              <a:t>Comment les progrès seront-ils suivis ?</a:t>
            </a:r>
          </a:p>
        </p:txBody>
      </p:sp>
      <p:sp>
        <p:nvSpPr>
          <p:cNvPr id="4" name="Title 1">
            <a:extLst>
              <a:ext uri="{FF2B5EF4-FFF2-40B4-BE49-F238E27FC236}">
                <a16:creationId xmlns:a16="http://schemas.microsoft.com/office/drawing/2014/main" id="{82E6CF04-B019-2D4A-9F33-3B30602B0007}"/>
              </a:ext>
            </a:extLst>
          </p:cNvPr>
          <p:cNvSpPr txBox="1"/>
          <p:nvPr/>
        </p:nvSpPr>
        <p:spPr>
          <a:xfrm>
            <a:off x="464683" y="455524"/>
            <a:ext cx="8229600" cy="990600"/>
          </a:xfrm>
          <a:prstGeom prst="rect">
            <a:avLst/>
          </a:prstGeom>
        </p:spPr>
        <p:txBody>
          <a:bodyPr vert="horz" lIns="91440" tIns="45720" rIns="91440" bIns="45720" rtlCol="0" anchor="ctr">
            <a:normAutofit fontScale="90000" lnSpcReduction="20000"/>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1036" dirty="0"/>
              <a:t>Avant de terminer, passer en revue les plans</a:t>
            </a:r>
          </a:p>
        </p:txBody>
      </p:sp>
    </p:spTree>
    <p:extLst>
      <p:ext uri="{BB962C8B-B14F-4D97-AF65-F5344CB8AC3E}">
        <p14:creationId xmlns:p14="http://schemas.microsoft.com/office/powerpoint/2010/main" val="314938442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22B820-918E-974C-86B2-3885DB9FF74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44373" y="1626316"/>
            <a:ext cx="3455253" cy="2109000"/>
          </a:xfrm>
          <a:prstGeom prst="rect">
            <a:avLst/>
          </a:prstGeom>
        </p:spPr>
      </p:pic>
      <p:sp>
        <p:nvSpPr>
          <p:cNvPr id="5" name="Content Placeholder 1"/>
          <p:cNvSpPr txBox="1"/>
          <p:nvPr/>
        </p:nvSpPr>
        <p:spPr bwMode="auto">
          <a:xfrm>
            <a:off x="464683" y="4108598"/>
            <a:ext cx="7788681" cy="156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buClr>
                <a:srgbClr val="4F81BD"/>
              </a:buClr>
              <a:buSzPct val="120000"/>
              <a:defRPr b="0" i="0"/>
            </a:pPr>
            <a:r>
              <a:rPr lang="1036" sz="2000">
                <a:latin typeface="Arial"/>
              </a:rPr>
              <a:t>Si vous avez des commentaires ou des questions concernant ce document, veuillez contacter : </a:t>
            </a:r>
            <a:endParaRPr lang="en-US" sz="1100" dirty="0">
              <a:latin typeface="Arial"/>
            </a:endParaRPr>
          </a:p>
          <a:p>
            <a:pPr lvl="1">
              <a:buClr>
                <a:srgbClr val="4F81BD"/>
              </a:buClr>
              <a:buSzPct val="75000"/>
              <a:buFont typeface="Wingdings" panose="05000000000000000000" pitchFamily="2" charset="2"/>
              <a:buChar char="§"/>
              <a:defRPr b="0" i="0"/>
            </a:pPr>
            <a:r>
              <a:rPr lang="1036" spc="-100">
                <a:latin typeface="Arial"/>
              </a:rPr>
              <a:t>Programme INPS d</a:t>
            </a:r>
            <a:r>
              <a:rPr lang="en-US" spc="-100" dirty="0">
                <a:latin typeface="Arial"/>
              </a:rPr>
              <a:t>u</a:t>
            </a:r>
            <a:r>
              <a:rPr lang="1036" spc="-100">
                <a:latin typeface="Arial"/>
              </a:rPr>
              <a:t> CDC </a:t>
            </a:r>
            <a:r>
              <a:rPr lang="en-US" spc="-100" dirty="0" err="1">
                <a:latin typeface="Arial"/>
              </a:rPr>
              <a:t>américain</a:t>
            </a:r>
            <a:r>
              <a:rPr lang="en-US" spc="-100" dirty="0">
                <a:latin typeface="Arial"/>
              </a:rPr>
              <a:t> </a:t>
            </a:r>
            <a:r>
              <a:rPr lang="1036" spc="-100">
                <a:latin typeface="Arial"/>
              </a:rPr>
              <a:t>: </a:t>
            </a:r>
            <a:r>
              <a:rPr lang="1036">
                <a:latin typeface="Arial"/>
                <a:hlinkClick r:id="rId4"/>
              </a:rPr>
              <a:t>nphisdt@cdc.gov </a:t>
            </a:r>
            <a:endParaRPr lang="en-US" sz="1100" dirty="0">
              <a:latin typeface="Arial"/>
            </a:endParaRPr>
          </a:p>
          <a:p>
            <a:pPr lvl="1">
              <a:buClr>
                <a:srgbClr val="4F81BD"/>
              </a:buClr>
              <a:buSzPct val="75000"/>
              <a:buFont typeface="Wingdings" panose="05000000000000000000" pitchFamily="2" charset="2"/>
              <a:buChar char="§"/>
              <a:defRPr b="0" i="0"/>
            </a:pPr>
            <a:r>
              <a:rPr lang="1036" spc="-100">
                <a:latin typeface="Arial"/>
              </a:rPr>
              <a:t>IANPHI : </a:t>
            </a:r>
            <a:r>
              <a:rPr lang="1036">
                <a:latin typeface="Arial"/>
                <a:hlinkClick r:id="rId5"/>
              </a:rPr>
              <a:t>info@ianphi.org </a:t>
            </a:r>
          </a:p>
          <a:p>
            <a:pPr marL="0" indent="0" algn="ctr">
              <a:buClr>
                <a:srgbClr val="4F81BD"/>
              </a:buClr>
              <a:buNone/>
              <a:defRPr/>
            </a:pPr>
            <a:endParaRPr lang="en-US" sz="2800" dirty="0">
              <a:latin typeface="Arial"/>
            </a:endParaRPr>
          </a:p>
          <a:p>
            <a:pPr>
              <a:buClr>
                <a:srgbClr val="4F81BD"/>
              </a:buClr>
              <a:defRPr/>
            </a:pPr>
            <a:endParaRPr lang="en-US" dirty="0">
              <a:latin typeface="Arial"/>
            </a:endParaRPr>
          </a:p>
        </p:txBody>
      </p:sp>
      <p:sp>
        <p:nvSpPr>
          <p:cNvPr id="8" name="Title 1">
            <a:extLst>
              <a:ext uri="{FF2B5EF4-FFF2-40B4-BE49-F238E27FC236}">
                <a16:creationId xmlns:a16="http://schemas.microsoft.com/office/drawing/2014/main" id="{D7EC8FFC-7842-A949-8545-57E817304404}"/>
              </a:ext>
            </a:extLst>
          </p:cNvPr>
          <p:cNvSpPr txBox="1"/>
          <p:nvPr/>
        </p:nvSpPr>
        <p:spPr>
          <a:xfrm>
            <a:off x="464683" y="304800"/>
            <a:ext cx="8229600" cy="750278"/>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1036"/>
              <a:t>Bonne chance</a:t>
            </a:r>
            <a:endParaRPr lang="1036" dirty="0"/>
          </a:p>
        </p:txBody>
      </p:sp>
    </p:spTree>
    <p:extLst>
      <p:ext uri="{BB962C8B-B14F-4D97-AF65-F5344CB8AC3E}">
        <p14:creationId xmlns:p14="http://schemas.microsoft.com/office/powerpoint/2010/main" val="246490543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AAF18C-74DE-4376-8088-B76AB5989C0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40299" y="3174998"/>
            <a:ext cx="3216013" cy="2402964"/>
          </a:xfrm>
          <a:prstGeom prst="rect">
            <a:avLst/>
          </a:prstGeom>
          <a:noFill/>
          <a:ln w="25400">
            <a:solidFill>
              <a:schemeClr val="tx1"/>
            </a:solidFill>
          </a:ln>
        </p:spPr>
      </p:pic>
      <p:pic>
        <p:nvPicPr>
          <p:cNvPr id="2" name="Picture 1">
            <a:extLst>
              <a:ext uri="{FF2B5EF4-FFF2-40B4-BE49-F238E27FC236}">
                <a16:creationId xmlns:a16="http://schemas.microsoft.com/office/drawing/2014/main" id="{23DDF6FF-AC1A-4A0C-88CB-B9C541A4525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87688" y="3174998"/>
            <a:ext cx="2621417" cy="2402965"/>
          </a:xfrm>
          <a:prstGeom prst="rect">
            <a:avLst/>
          </a:prstGeom>
        </p:spPr>
      </p:pic>
      <p:sp>
        <p:nvSpPr>
          <p:cNvPr id="6" name="Content Placeholder 2"/>
          <p:cNvSpPr txBox="1"/>
          <p:nvPr/>
        </p:nvSpPr>
        <p:spPr bwMode="auto">
          <a:xfrm>
            <a:off x="464683" y="1504950"/>
            <a:ext cx="8398921" cy="1562100"/>
          </a:xfrm>
          <a:prstGeom prst="rect">
            <a:avLst/>
          </a:prstGeom>
          <a:noFill/>
          <a:ln>
            <a:noFill/>
          </a:ln>
          <a:extLst>
            <a:ext uri="{909E8E84-426E-40dd-AFC4-6F175D3DCCD1}">
              <a14:hiddenFill xmlns:p14="http://schemas.microsoft.com/office/powerpoint/2010/main" xmlns:p15="http://schemas.microsoft.com/office/powerpoint/2012/main" xmlns="" xmlns:a14="http://schemas.microsoft.com/office/drawing/2010/main">
                <a:solidFill>
                  <a:srgbClr val="FFFFFF"/>
                </a:solidFill>
              </a14:hiddenFill>
            </a:ext>
            <a:ext uri="{91240B29-F687-4f45-9708-019B960494DF}">
              <a14:hiddenLine xmlns:p14="http://schemas.microsoft.com/office/powerpoint/2010/main" xmlns:p15="http://schemas.microsoft.com/office/powerpoint/2012/main" xmlns="" xmlns:a14="http://schemas.microsoft.com/office/drawing/2010/main"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spcBef>
                <a:spcPts val="600"/>
              </a:spcBef>
              <a:buClr>
                <a:srgbClr val="4F81BD"/>
              </a:buClr>
              <a:buSzPct val="120000"/>
              <a:buFont typeface="Arial" panose="020B0604020202020204" pitchFamily="34" charset="0"/>
              <a:buChar char="•"/>
              <a:defRPr b="0" i="0"/>
            </a:pPr>
            <a:r>
              <a:rPr lang="1036">
                <a:latin typeface="Arial"/>
              </a:rPr>
              <a:t>Modèles de maturité et Guides de discussion (GD)</a:t>
            </a:r>
          </a:p>
          <a:p>
            <a:pPr>
              <a:spcBef>
                <a:spcPts val="600"/>
              </a:spcBef>
              <a:buClr>
                <a:srgbClr val="4F81BD"/>
              </a:buClr>
              <a:buSzPct val="120000"/>
              <a:buFont typeface="Arial" panose="020B0604020202020204" pitchFamily="34" charset="0"/>
              <a:buChar char="•"/>
              <a:defRPr b="0" i="0"/>
            </a:pPr>
            <a:r>
              <a:rPr lang="1036">
                <a:latin typeface="Arial"/>
              </a:rPr>
              <a:t>Ateliers SDT</a:t>
            </a:r>
          </a:p>
          <a:p>
            <a:pPr>
              <a:spcBef>
                <a:spcPts val="600"/>
              </a:spcBef>
              <a:buClr>
                <a:srgbClr val="4F81BD"/>
              </a:buClr>
              <a:buSzPct val="120000"/>
              <a:buFont typeface="Arial" panose="020B0604020202020204" pitchFamily="34" charset="0"/>
              <a:buChar char="•"/>
              <a:defRPr b="0" i="0"/>
            </a:pPr>
            <a:r>
              <a:rPr lang="1036">
                <a:latin typeface="Arial"/>
              </a:rPr>
              <a:t>Étapes SDT</a:t>
            </a:r>
          </a:p>
        </p:txBody>
      </p:sp>
      <p:sp>
        <p:nvSpPr>
          <p:cNvPr id="4" name="Title 1"/>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1036"/>
              <a:t>Thèmes</a:t>
            </a:r>
          </a:p>
        </p:txBody>
      </p:sp>
    </p:spTree>
    <p:extLst>
      <p:ext uri="{BB962C8B-B14F-4D97-AF65-F5344CB8AC3E}">
        <p14:creationId xmlns:p14="http://schemas.microsoft.com/office/powerpoint/2010/main" val="6284675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descr="Arrow figuring NPHI development and showing the 4 stages of development">
            <a:extLst>
              <a:ext uri="{FF2B5EF4-FFF2-40B4-BE49-F238E27FC236}">
                <a16:creationId xmlns:a16="http://schemas.microsoft.com/office/drawing/2014/main" id="{D8360016-7C0E-4785-8C54-0C0FDEB0AA6E}"/>
              </a:ext>
            </a:extLst>
          </p:cNvPr>
          <p:cNvGraphicFramePr/>
          <p:nvPr>
            <p:extLst>
              <p:ext uri="{D42A27DB-BD31-4B8C-83A1-F6EECF244321}">
                <p14:modId xmlns:p14="http://schemas.microsoft.com/office/powerpoint/2010/main" val="3020147633"/>
              </p:ext>
            </p:extLst>
          </p:nvPr>
        </p:nvGraphicFramePr>
        <p:xfrm>
          <a:off x="1010782" y="3429000"/>
          <a:ext cx="6921500" cy="256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txBox="1"/>
          <p:nvPr/>
        </p:nvSpPr>
        <p:spPr bwMode="auto">
          <a:xfrm>
            <a:off x="464683" y="1505780"/>
            <a:ext cx="7764917" cy="2380420"/>
          </a:xfrm>
          <a:prstGeom prst="rect">
            <a:avLst/>
          </a:prstGeom>
          <a:noFill/>
          <a:ln>
            <a:noFill/>
          </a:ln>
          <a:extLst>
            <a:ext uri="{909E8E84-426E-40dd-AFC4-6F175D3DCCD1}">
              <a14:hiddenFill xmlns:p14="http://schemas.microsoft.com/office/powerpoint/2010/main" xmlns:p15="http://schemas.microsoft.com/office/powerpoint/2012/main" xmlns:a14="http://schemas.microsoft.com/office/drawing/2010/main" xmlns="">
                <a:solidFill>
                  <a:srgbClr val="FFFFFF"/>
                </a:solidFill>
              </a14:hiddenFill>
            </a:ext>
            <a:ext uri="{91240B29-F687-4f45-9708-019B960494DF}">
              <a14:hiddenLine xmlns:p14="http://schemas.microsoft.com/office/powerpoint/2010/main" xmlns:p15="http://schemas.microsoft.com/office/powerpoint/2012/main" xmlns:a14="http://schemas.microsoft.com/office/drawing/2010/main" xmlns=""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spcBef>
                <a:spcPts val="600"/>
              </a:spcBef>
              <a:spcAft>
                <a:spcPts val="200"/>
              </a:spcAft>
              <a:buClr>
                <a:srgbClr val="4F81BD"/>
              </a:buClr>
              <a:buSzPct val="120000"/>
              <a:buFont typeface="Arial" panose="020B0604020202020204" pitchFamily="34" charset="0"/>
              <a:buChar char="•"/>
              <a:defRPr b="0" i="0"/>
            </a:pPr>
            <a:r>
              <a:rPr lang="1036" sz="2000">
                <a:latin typeface="Arial"/>
              </a:rPr>
              <a:t>Le modèle de maturité est le cadre conceptuel du SDT</a:t>
            </a:r>
          </a:p>
          <a:p>
            <a:pPr>
              <a:spcBef>
                <a:spcPts val="600"/>
              </a:spcBef>
              <a:spcAft>
                <a:spcPts val="200"/>
              </a:spcAft>
              <a:buClr>
                <a:srgbClr val="4F81BD"/>
              </a:buClr>
              <a:buSzPct val="120000"/>
              <a:buFont typeface="Arial" panose="020B0604020202020204" pitchFamily="34" charset="0"/>
              <a:buChar char="•"/>
              <a:defRPr b="0" i="0"/>
            </a:pPr>
            <a:r>
              <a:rPr lang="1036" sz="2000">
                <a:latin typeface="Arial"/>
              </a:rPr>
              <a:t>Un modèle de maturité présente les stades de développement :                       Élémentaire, Intermédiaire, Avancé, et Avant-garde</a:t>
            </a:r>
          </a:p>
          <a:p>
            <a:pPr>
              <a:spcBef>
                <a:spcPts val="600"/>
              </a:spcBef>
              <a:spcAft>
                <a:spcPts val="200"/>
              </a:spcAft>
              <a:buClr>
                <a:srgbClr val="4F81BD"/>
              </a:buClr>
              <a:buSzPct val="120000"/>
              <a:buFont typeface="Arial" panose="020B0604020202020204" pitchFamily="34" charset="0"/>
              <a:buChar char="•"/>
              <a:defRPr b="0" i="0"/>
            </a:pPr>
            <a:r>
              <a:rPr lang="1036" sz="2000">
                <a:latin typeface="Arial"/>
              </a:rPr>
              <a:t>Le SDT aide les INSP à appliquer les modèles de maturité à des thèmes ou domaines prioritaires pour l’INSP</a:t>
            </a:r>
          </a:p>
          <a:p>
            <a:pPr>
              <a:spcBef>
                <a:spcPts val="600"/>
              </a:spcBef>
              <a:buClr>
                <a:srgbClr val="4F81BD"/>
              </a:buClr>
              <a:buFont typeface="Arial" panose="020B0604020202020204" pitchFamily="34" charset="0"/>
              <a:buChar char="•"/>
              <a:defRPr/>
            </a:pPr>
            <a:endParaRPr lang="en-US">
              <a:latin typeface="Arial"/>
            </a:endParaRPr>
          </a:p>
        </p:txBody>
      </p:sp>
      <p:sp>
        <p:nvSpPr>
          <p:cNvPr id="7" name="Title 1">
            <a:extLst>
              <a:ext uri="{FF2B5EF4-FFF2-40B4-BE49-F238E27FC236}">
                <a16:creationId xmlns:a16="http://schemas.microsoft.com/office/drawing/2014/main" id="{1F5EA3D3-E454-4E4A-B330-B19F56448704}"/>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1036"/>
              <a:t>Modèles de maturité</a:t>
            </a:r>
          </a:p>
        </p:txBody>
      </p:sp>
    </p:spTree>
    <p:extLst>
      <p:ext uri="{BB962C8B-B14F-4D97-AF65-F5344CB8AC3E}">
        <p14:creationId xmlns:p14="http://schemas.microsoft.com/office/powerpoint/2010/main" val="138982616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p:nvPr/>
        </p:nvSpPr>
        <p:spPr bwMode="auto">
          <a:xfrm>
            <a:off x="449717" y="1295400"/>
            <a:ext cx="7968117" cy="4869305"/>
          </a:xfrm>
          <a:prstGeom prst="rect">
            <a:avLst/>
          </a:prstGeom>
          <a:noFill/>
          <a:ln>
            <a:noFill/>
          </a:ln>
          <a:extLst>
            <a:ext uri="{909E8E84-426E-40dd-AFC4-6F175D3DCCD1}">
              <a14:hiddenFill xmlns:p14="http://schemas.microsoft.com/office/powerpoint/2010/main" xmlns:p15="http://schemas.microsoft.com/office/powerpoint/2012/main" xmlns="" xmlns:a14="http://schemas.microsoft.com/office/drawing/2010/main">
                <a:solidFill>
                  <a:srgbClr val="FFFFFF"/>
                </a:solidFill>
              </a14:hiddenFill>
            </a:ext>
            <a:ext uri="{91240B29-F687-4f45-9708-019B960494DF}">
              <a14:hiddenLine xmlns:p14="http://schemas.microsoft.com/office/powerpoint/2010/main" xmlns:p15="http://schemas.microsoft.com/office/powerpoint/2012/main" xmlns="" xmlns:a14="http://schemas.microsoft.com/office/drawing/2010/main"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 xmlns:ma14="http://schemas.microsoft.com/office/mac/drawingml/2011/main" val="1"/>
            </a:ext>
          </a:extLst>
        </p:spPr>
        <p:txBody>
          <a:bodyPr vert="horz" wrap="square" lIns="91440" tIns="45720" rIns="91440" bIns="45720" numCol="1" anchor="t" anchorCtr="0" compatLnSpc="1">
            <a:prstTxWarp prst="textNoShape">
              <a:avLst/>
            </a:prstTxWarp>
            <a:normAutofit fontScale="72500" lnSpcReduction="20000"/>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lnSpc>
                <a:spcPct val="120000"/>
              </a:lnSpc>
              <a:spcBef>
                <a:spcPts val="600"/>
              </a:spcBef>
              <a:spcAft>
                <a:spcPct val="0"/>
              </a:spcAft>
              <a:buClr>
                <a:srgbClr val="4F81BD"/>
              </a:buClr>
              <a:buSzPct val="120000"/>
              <a:buFont typeface="Arial" panose="020B0604020202020204" pitchFamily="34" charset="0"/>
              <a:buChar char="•"/>
              <a:defRPr b="0" i="0"/>
            </a:pPr>
            <a:r>
              <a:rPr lang="1036" sz="2600" dirty="0">
                <a:latin typeface="Arial"/>
              </a:rPr>
              <a:t>30 GD ont été conçus spécifiquement pour les INSP </a:t>
            </a:r>
          </a:p>
          <a:p>
            <a:pPr lvl="1">
              <a:lnSpc>
                <a:spcPct val="120000"/>
              </a:lnSpc>
              <a:spcBef>
                <a:spcPct val="0"/>
              </a:spcBef>
              <a:buClr>
                <a:srgbClr val="4F81BD"/>
              </a:buClr>
              <a:buSzPct val="75000"/>
              <a:buFont typeface="Wingdings" panose="05000000000000000000" pitchFamily="2" charset="2"/>
              <a:buChar char="§"/>
              <a:defRPr b="0" i="0"/>
            </a:pPr>
            <a:r>
              <a:rPr lang="1036" sz="2600" dirty="0">
                <a:latin typeface="Arial"/>
              </a:rPr>
              <a:t>11 couvrent des fonctions tournées vers l’intérieur, comme le leadership et management, hygiène et sécurité, communication interne</a:t>
            </a:r>
          </a:p>
          <a:p>
            <a:pPr lvl="1">
              <a:lnSpc>
                <a:spcPct val="120000"/>
              </a:lnSpc>
              <a:spcBef>
                <a:spcPct val="0"/>
              </a:spcBef>
              <a:buClr>
                <a:srgbClr val="4F81BD"/>
              </a:buClr>
              <a:buSzPct val="75000"/>
              <a:buFont typeface="Wingdings" panose="05000000000000000000" pitchFamily="2" charset="2"/>
              <a:buChar char="§"/>
              <a:defRPr b="0" i="0"/>
            </a:pPr>
            <a:r>
              <a:rPr lang="1036" sz="2600" dirty="0">
                <a:latin typeface="Arial"/>
              </a:rPr>
              <a:t>19 couvrent des fonctions tournées ver l’extérieur, comme la surveillance et les collaborations multisectorielles</a:t>
            </a:r>
          </a:p>
          <a:p>
            <a:pPr lvl="1">
              <a:lnSpc>
                <a:spcPct val="120000"/>
              </a:lnSpc>
              <a:spcBef>
                <a:spcPct val="0"/>
              </a:spcBef>
              <a:buClr>
                <a:srgbClr val="4F81BD"/>
              </a:buClr>
              <a:buFont typeface="Wingdings" panose="05000000000000000000" pitchFamily="2" charset="2"/>
              <a:buChar char="§"/>
              <a:defRPr/>
            </a:pPr>
            <a:endParaRPr lang="en-US" sz="2600" dirty="0">
              <a:latin typeface="Arial"/>
            </a:endParaRPr>
          </a:p>
          <a:p>
            <a:pPr>
              <a:lnSpc>
                <a:spcPct val="120000"/>
              </a:lnSpc>
              <a:spcBef>
                <a:spcPct val="0"/>
              </a:spcBef>
              <a:buClr>
                <a:srgbClr val="4F81BD"/>
              </a:buClr>
              <a:buSzPct val="120000"/>
              <a:buFont typeface="Arial" panose="020B0604020202020204" pitchFamily="34" charset="0"/>
              <a:buChar char="•"/>
              <a:defRPr b="0" i="0"/>
            </a:pPr>
            <a:r>
              <a:rPr lang="1036" sz="2600" dirty="0">
                <a:latin typeface="Arial"/>
              </a:rPr>
              <a:t>Les 30 GD sont disponibles en anglais, français, espagnol et portugais </a:t>
            </a:r>
            <a:r>
              <a:rPr lang="en-US" sz="2600" dirty="0">
                <a:latin typeface="Arial"/>
                <a:hlinkClick r:id="rId3"/>
              </a:rPr>
              <a:t>ianphi.org/tools-resources/sdt.html</a:t>
            </a:r>
            <a:endParaRPr lang="en-US" sz="2600" dirty="0">
              <a:latin typeface="Arial"/>
            </a:endParaRPr>
          </a:p>
          <a:p>
            <a:pPr lvl="1">
              <a:lnSpc>
                <a:spcPct val="120000"/>
              </a:lnSpc>
              <a:spcBef>
                <a:spcPct val="0"/>
              </a:spcBef>
              <a:buClr>
                <a:srgbClr val="4F81BD"/>
              </a:buClr>
              <a:buFont typeface="Wingdings" panose="05000000000000000000" pitchFamily="2" charset="2"/>
              <a:buChar char="§"/>
              <a:defRPr/>
            </a:pPr>
            <a:endParaRPr lang="en-US" sz="2600" dirty="0">
              <a:latin typeface="Arial"/>
            </a:endParaRPr>
          </a:p>
          <a:p>
            <a:pPr>
              <a:lnSpc>
                <a:spcPct val="120000"/>
              </a:lnSpc>
              <a:buClr>
                <a:schemeClr val="accent5"/>
              </a:buClr>
              <a:buSzPct val="120000"/>
              <a:defRPr b="0" i="0"/>
            </a:pPr>
            <a:r>
              <a:rPr lang="1036" sz="2600" dirty="0">
                <a:latin typeface="Arial"/>
              </a:rPr>
              <a:t>Les GD décrivent les INSP à chacun des différents stades de maturité : </a:t>
            </a:r>
          </a:p>
          <a:p>
            <a:pPr lvl="1">
              <a:lnSpc>
                <a:spcPct val="120000"/>
              </a:lnSpc>
              <a:spcBef>
                <a:spcPct val="0"/>
              </a:spcBef>
              <a:buClr>
                <a:schemeClr val="accent5"/>
              </a:buClr>
              <a:buSzPct val="75000"/>
              <a:buFont typeface="Wingdings" panose="05000000000000000000" pitchFamily="2" charset="2"/>
              <a:buChar char="§"/>
              <a:defRPr b="0" i="0"/>
            </a:pPr>
            <a:r>
              <a:rPr lang="1036" sz="2600" dirty="0">
                <a:latin typeface="Arial"/>
              </a:rPr>
              <a:t>Élémentaire </a:t>
            </a:r>
          </a:p>
          <a:p>
            <a:pPr lvl="1">
              <a:lnSpc>
                <a:spcPct val="120000"/>
              </a:lnSpc>
              <a:spcBef>
                <a:spcPct val="0"/>
              </a:spcBef>
              <a:buClr>
                <a:schemeClr val="accent5"/>
              </a:buClr>
              <a:buSzPct val="75000"/>
              <a:buFont typeface="Wingdings" panose="05000000000000000000" pitchFamily="2" charset="2"/>
              <a:buChar char="§"/>
              <a:defRPr b="0" i="0"/>
            </a:pPr>
            <a:r>
              <a:rPr lang="1036" sz="2600" dirty="0">
                <a:latin typeface="Arial"/>
              </a:rPr>
              <a:t>Intermédiaire </a:t>
            </a:r>
          </a:p>
          <a:p>
            <a:pPr lvl="1">
              <a:lnSpc>
                <a:spcPct val="120000"/>
              </a:lnSpc>
              <a:spcBef>
                <a:spcPct val="0"/>
              </a:spcBef>
              <a:buClr>
                <a:schemeClr val="accent5"/>
              </a:buClr>
              <a:buSzPct val="75000"/>
              <a:buFont typeface="Wingdings" panose="05000000000000000000" pitchFamily="2" charset="2"/>
              <a:buChar char="§"/>
              <a:defRPr b="0" i="0"/>
            </a:pPr>
            <a:r>
              <a:rPr lang="1036" sz="2600" dirty="0">
                <a:latin typeface="Arial"/>
              </a:rPr>
              <a:t>Avancé</a:t>
            </a:r>
          </a:p>
          <a:p>
            <a:pPr lvl="1">
              <a:lnSpc>
                <a:spcPct val="120000"/>
              </a:lnSpc>
              <a:spcBef>
                <a:spcPct val="0"/>
              </a:spcBef>
              <a:buClr>
                <a:schemeClr val="accent5"/>
              </a:buClr>
              <a:buSzPct val="75000"/>
              <a:buFont typeface="Wingdings" panose="05000000000000000000" pitchFamily="2" charset="2"/>
              <a:buChar char="§"/>
              <a:defRPr b="0" i="0"/>
            </a:pPr>
            <a:r>
              <a:rPr lang="1036" sz="2600" dirty="0">
                <a:latin typeface="Arial"/>
              </a:rPr>
              <a:t>Avant-garde </a:t>
            </a:r>
          </a:p>
          <a:p>
            <a:pPr lvl="1">
              <a:spcBef>
                <a:spcPct val="0"/>
              </a:spcBef>
              <a:buClr>
                <a:srgbClr val="4F81BD"/>
              </a:buClr>
              <a:buFont typeface="Wingdings" panose="05000000000000000000" pitchFamily="2" charset="2"/>
              <a:buChar char="§"/>
              <a:defRPr/>
            </a:pPr>
            <a:endParaRPr lang="en-US" sz="2200" dirty="0">
              <a:latin typeface="Arial"/>
            </a:endParaRPr>
          </a:p>
        </p:txBody>
      </p:sp>
      <p:sp>
        <p:nvSpPr>
          <p:cNvPr id="4" name="Title 1">
            <a:extLst>
              <a:ext uri="{FF2B5EF4-FFF2-40B4-BE49-F238E27FC236}">
                <a16:creationId xmlns:a16="http://schemas.microsoft.com/office/drawing/2014/main" id="{30AD64CB-4E7D-A145-A1D6-364E2AE561C4}"/>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1036"/>
              <a:t>Guides de discussion (GD)</a:t>
            </a:r>
          </a:p>
        </p:txBody>
      </p:sp>
    </p:spTree>
    <p:extLst>
      <p:ext uri="{BB962C8B-B14F-4D97-AF65-F5344CB8AC3E}">
        <p14:creationId xmlns:p14="http://schemas.microsoft.com/office/powerpoint/2010/main" val="46027662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AD64CB-4E7D-A145-A1D6-364E2AE561C4}"/>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1036"/>
              <a:t>Exemple de Guide de discussion</a:t>
            </a:r>
          </a:p>
        </p:txBody>
      </p:sp>
      <p:pic>
        <p:nvPicPr>
          <p:cNvPr id="3" name="Picture 2">
            <a:extLst>
              <a:ext uri="{FF2B5EF4-FFF2-40B4-BE49-F238E27FC236}">
                <a16:creationId xmlns:a16="http://schemas.microsoft.com/office/drawing/2014/main" id="{9A392B2D-6FD6-D448-80EC-03EB044114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044" y="1295400"/>
            <a:ext cx="6027911" cy="4592694"/>
          </a:xfrm>
          <a:prstGeom prst="rect">
            <a:avLst/>
          </a:prstGeom>
          <a:ln>
            <a:solidFill>
              <a:schemeClr val="tx1"/>
            </a:solidFill>
          </a:ln>
        </p:spPr>
      </p:pic>
    </p:spTree>
    <p:extLst>
      <p:ext uri="{BB962C8B-B14F-4D97-AF65-F5344CB8AC3E}">
        <p14:creationId xmlns:p14="http://schemas.microsoft.com/office/powerpoint/2010/main" val="247550051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p:nvPr/>
        </p:nvSpPr>
        <p:spPr bwMode="auto">
          <a:xfrm>
            <a:off x="464683" y="1478327"/>
            <a:ext cx="7968117" cy="4869305"/>
          </a:xfrm>
          <a:prstGeom prst="rect">
            <a:avLst/>
          </a:prstGeom>
          <a:noFill/>
          <a:ln>
            <a:noFill/>
          </a:ln>
          <a:extLst>
            <a:ext uri="{909E8E84-426E-40dd-AFC4-6F175D3DCCD1}">
              <a14:hiddenFill xmlns:p14="http://schemas.microsoft.com/office/powerpoint/2010/main" xmlns:p15="http://schemas.microsoft.com/office/powerpoint/2012/main" xmlns:a14="http://schemas.microsoft.com/office/drawing/2010/main" xmlns="">
                <a:solidFill>
                  <a:srgbClr val="FFFFFF"/>
                </a:solidFill>
              </a14:hiddenFill>
            </a:ext>
            <a:ext uri="{91240B29-F687-4f45-9708-019B960494DF}">
              <a14:hiddenLine xmlns:p14="http://schemas.microsoft.com/office/powerpoint/2010/main" xmlns:p15="http://schemas.microsoft.com/office/powerpoint/2012/main" xmlns:a14="http://schemas.microsoft.com/office/drawing/2010/main" xmlns=""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marL="0" indent="0">
              <a:spcBef>
                <a:spcPts val="600"/>
              </a:spcBef>
              <a:buClr>
                <a:srgbClr val="4F81BD"/>
              </a:buClr>
              <a:buNone/>
              <a:defRPr b="0" i="0"/>
            </a:pPr>
            <a:r>
              <a:rPr lang="1036" sz="2000">
                <a:solidFill>
                  <a:sysClr val="windowText" lastClr="000000"/>
                </a:solidFill>
                <a:latin typeface="Arial"/>
              </a:rPr>
              <a:t>Le SDT comporte 6 domaines – dont chacun occupe une rangée du GD</a:t>
            </a:r>
            <a:r>
              <a:rPr lang="en-US" sz="2000" dirty="0">
                <a:solidFill>
                  <a:sysClr val="windowText" lastClr="000000"/>
                </a:solidFill>
                <a:latin typeface="Arial"/>
              </a:rPr>
              <a:t>.</a:t>
            </a:r>
            <a:r>
              <a:rPr lang="1036" sz="2000">
                <a:solidFill>
                  <a:sysClr val="windowText" lastClr="000000"/>
                </a:solidFill>
                <a:latin typeface="Arial"/>
              </a:rPr>
              <a:t> Les domaines sont : </a:t>
            </a:r>
            <a:endParaRPr lang="en-US" sz="1100" dirty="0">
              <a:solidFill>
                <a:sysClr val="windowText" lastClr="000000"/>
              </a:solidFill>
              <a:latin typeface="Arial"/>
            </a:endParaRPr>
          </a:p>
          <a:p>
            <a:pPr marL="731837" lvl="1" indent="-457200">
              <a:buClr>
                <a:schemeClr val="accent5"/>
              </a:buClr>
              <a:buSzPct val="77000"/>
              <a:buFont typeface="+mj-lt"/>
              <a:buAutoNum type="arabicPeriod"/>
              <a:defRPr b="0" i="0"/>
            </a:pPr>
            <a:r>
              <a:rPr lang="1036" sz="1800" b="1">
                <a:latin typeface="Arial" panose="020B0604020202020204" pitchFamily="34" charset="0"/>
                <a:cs typeface="Arial" panose="020B0604020202020204" pitchFamily="34" charset="0"/>
              </a:rPr>
              <a:t>Orientation stratégique</a:t>
            </a:r>
            <a:r>
              <a:rPr lang="1036" sz="1800" b="0">
                <a:latin typeface="Arial" panose="020B0604020202020204" pitchFamily="34" charset="0"/>
                <a:cs typeface="Arial" panose="020B0604020202020204" pitchFamily="34" charset="0"/>
              </a:rPr>
              <a:t> : Les priorités sont-elles claires et stratégiques ? </a:t>
            </a:r>
          </a:p>
          <a:p>
            <a:pPr marL="731837" lvl="1" indent="-457200">
              <a:buClr>
                <a:schemeClr val="accent5"/>
              </a:buClr>
              <a:buSzPct val="77000"/>
              <a:buFont typeface="+mj-lt"/>
              <a:buAutoNum type="arabicPeriod"/>
              <a:defRPr b="0" i="0"/>
            </a:pPr>
            <a:r>
              <a:rPr lang="1036" sz="1800" b="1">
                <a:latin typeface="Arial" panose="020B0604020202020204" pitchFamily="34" charset="0"/>
                <a:cs typeface="Arial" panose="020B0604020202020204" pitchFamily="34" charset="0"/>
              </a:rPr>
              <a:t>Systèmes</a:t>
            </a:r>
            <a:r>
              <a:rPr lang="1036" sz="1800" b="0">
                <a:latin typeface="Arial" panose="020B0604020202020204" pitchFamily="34" charset="0"/>
                <a:cs typeface="Arial" panose="020B0604020202020204" pitchFamily="34" charset="0"/>
              </a:rPr>
              <a:t> : L’INSP a-t-il les systèmes, processus et outils nécessaires pour mener à bien son travail ?</a:t>
            </a:r>
          </a:p>
          <a:p>
            <a:pPr marL="731837" lvl="1" indent="-457200">
              <a:buClr>
                <a:schemeClr val="accent5"/>
              </a:buClr>
              <a:buSzPct val="77000"/>
              <a:buFont typeface="+mj-lt"/>
              <a:buAutoNum type="arabicPeriod"/>
              <a:defRPr b="0" i="0"/>
            </a:pPr>
            <a:r>
              <a:rPr lang="1036" sz="1800" b="1">
                <a:latin typeface="Arial" panose="020B0604020202020204" pitchFamily="34" charset="0"/>
                <a:cs typeface="Arial" panose="020B0604020202020204" pitchFamily="34" charset="0"/>
              </a:rPr>
              <a:t>Ressources</a:t>
            </a:r>
            <a:r>
              <a:rPr lang="1036" sz="1800" b="0">
                <a:latin typeface="Arial" panose="020B0604020202020204" pitchFamily="34" charset="0"/>
                <a:cs typeface="Arial" panose="020B0604020202020204" pitchFamily="34" charset="0"/>
              </a:rPr>
              <a:t>: Les ressources humaines et matérielles sont-elles adéquates ? </a:t>
            </a:r>
          </a:p>
          <a:p>
            <a:pPr marL="731837" lvl="1" indent="-457200">
              <a:buClr>
                <a:schemeClr val="accent5"/>
              </a:buClr>
              <a:buSzPct val="77000"/>
              <a:buFont typeface="+mj-lt"/>
              <a:buAutoNum type="arabicPeriod"/>
              <a:defRPr b="0" i="0"/>
            </a:pPr>
            <a:r>
              <a:rPr lang="1036" sz="1800" b="1">
                <a:latin typeface="Arial" panose="020B0604020202020204" pitchFamily="34" charset="0"/>
                <a:cs typeface="Arial" panose="020B0604020202020204" pitchFamily="34" charset="0"/>
              </a:rPr>
              <a:t>Qualité</a:t>
            </a:r>
            <a:r>
              <a:rPr lang="1036" sz="1800" b="0">
                <a:latin typeface="Arial" panose="020B0604020202020204" pitchFamily="34" charset="0"/>
                <a:cs typeface="Arial" panose="020B0604020202020204" pitchFamily="34" charset="0"/>
              </a:rPr>
              <a:t> : La qualité est-elle mesurée et les normes sont-elles atteintes ?</a:t>
            </a:r>
          </a:p>
          <a:p>
            <a:pPr marL="731837" lvl="1" indent="-457200">
              <a:buClr>
                <a:schemeClr val="accent5"/>
              </a:buClr>
              <a:buSzPct val="77000"/>
              <a:buFont typeface="+mj-lt"/>
              <a:buAutoNum type="arabicPeriod"/>
              <a:defRPr b="0" i="0"/>
            </a:pPr>
            <a:r>
              <a:rPr lang="1036" sz="1800" b="1">
                <a:latin typeface="Arial" panose="020B0604020202020204" pitchFamily="34" charset="0"/>
                <a:cs typeface="Arial" panose="020B0604020202020204" pitchFamily="34" charset="0"/>
              </a:rPr>
              <a:t>Collaboration</a:t>
            </a:r>
            <a:r>
              <a:rPr lang="1036" sz="1800" b="0">
                <a:latin typeface="Arial" panose="020B0604020202020204" pitchFamily="34" charset="0"/>
                <a:cs typeface="Arial" panose="020B0604020202020204" pitchFamily="34" charset="0"/>
              </a:rPr>
              <a:t> : Les parties prenantes clés collaborent-elles avec l’INSP et l’aident-il à atteindre ses objectifs ?</a:t>
            </a:r>
          </a:p>
          <a:p>
            <a:pPr marL="731837" lvl="1" indent="-457200">
              <a:buClr>
                <a:schemeClr val="accent5"/>
              </a:buClr>
              <a:buSzPct val="77000"/>
              <a:buFont typeface="+mj-lt"/>
              <a:buAutoNum type="arabicPeriod"/>
              <a:defRPr b="0" i="0"/>
            </a:pPr>
            <a:r>
              <a:rPr lang="1036" sz="1800" b="1">
                <a:latin typeface="Arial" panose="020B0604020202020204" pitchFamily="34" charset="0"/>
                <a:cs typeface="Arial" panose="020B0604020202020204" pitchFamily="34" charset="0"/>
              </a:rPr>
              <a:t>Impact</a:t>
            </a:r>
            <a:r>
              <a:rPr lang="1036" sz="1800" b="0">
                <a:latin typeface="Arial" panose="020B0604020202020204" pitchFamily="34" charset="0"/>
                <a:cs typeface="Arial" panose="020B0604020202020204" pitchFamily="34" charset="0"/>
              </a:rPr>
              <a:t> : Pour les GD tournés vers l’intérieur : L’INSP fonctionne-t-il efficacement ? Pour les GD tournés vers l’extérieur : L’INSP contribue-t-il à une meilleure santé ?</a:t>
            </a:r>
          </a:p>
          <a:p>
            <a:pPr>
              <a:spcBef>
                <a:spcPts val="600"/>
              </a:spcBef>
              <a:buClr>
                <a:srgbClr val="4F81BD"/>
              </a:buClr>
              <a:buFont typeface="Arial" panose="020B0604020202020204" pitchFamily="34" charset="0"/>
              <a:buChar char="•"/>
              <a:defRPr/>
            </a:pPr>
            <a:endParaRPr lang="en-US" dirty="0">
              <a:solidFill>
                <a:sysClr val="windowText" lastClr="000000"/>
              </a:solidFill>
              <a:latin typeface="Arial"/>
            </a:endParaRPr>
          </a:p>
        </p:txBody>
      </p:sp>
      <p:sp>
        <p:nvSpPr>
          <p:cNvPr id="4" name="Title 1">
            <a:extLst>
              <a:ext uri="{FF2B5EF4-FFF2-40B4-BE49-F238E27FC236}">
                <a16:creationId xmlns:a16="http://schemas.microsoft.com/office/drawing/2014/main" id="{30AD64CB-4E7D-A145-A1D6-364E2AE561C4}"/>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1036"/>
              <a:t>Guides de discussion : Domaines</a:t>
            </a:r>
          </a:p>
        </p:txBody>
      </p:sp>
    </p:spTree>
    <p:extLst>
      <p:ext uri="{BB962C8B-B14F-4D97-AF65-F5344CB8AC3E}">
        <p14:creationId xmlns:p14="http://schemas.microsoft.com/office/powerpoint/2010/main" val="101477860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A851640B-6472-4820-AD3C-740ECD1DEEC8}"/>
              </a:ext>
            </a:extLst>
          </p:cNvPr>
          <p:cNvSpPr txBox="1"/>
          <p:nvPr/>
        </p:nvSpPr>
        <p:spPr bwMode="auto">
          <a:xfrm>
            <a:off x="464683" y="1491063"/>
            <a:ext cx="7307094" cy="3903225"/>
          </a:xfrm>
          <a:prstGeom prst="rect">
            <a:avLst/>
          </a:prstGeom>
          <a:noFill/>
          <a:ln>
            <a:noFill/>
          </a:ln>
          <a:extLst>
            <a:ext uri="{909E8E84-426E-40dd-AFC4-6F175D3DCCD1}">
              <a14:hiddenFill xmlns:p14="http://schemas.microsoft.com/office/powerpoint/2010/main" xmlns:p15="http://schemas.microsoft.com/office/powerpoint/2012/main" xmlns:a14="http://schemas.microsoft.com/office/drawing/2010/main" xmlns="">
                <a:solidFill>
                  <a:srgbClr val="FFFFFF"/>
                </a:solidFill>
              </a14:hiddenFill>
            </a:ext>
            <a:ext uri="{91240B29-F687-4f45-9708-019B960494DF}">
              <a14:hiddenLine xmlns:p14="http://schemas.microsoft.com/office/powerpoint/2010/main" xmlns:p15="http://schemas.microsoft.com/office/powerpoint/2012/main" xmlns:a14="http://schemas.microsoft.com/office/drawing/2010/main" xmlns="" w="9525">
                <a:solidFill>
                  <a:srgbClr val="000000"/>
                </a:solidFill>
                <a:miter lim="800000"/>
                <a:headEnd/>
                <a:tailEnd/>
              </a14:hiddenLine>
            </a:ext>
            <a:ext uri="{FAA26D3D-D897-4be2-8F04-BA451C77F1D7}">
              <ma14:placeholderFlag xmlns:p14="http://schemas.microsoft.com/office/powerpoint/2010/main" xmlns:p15="http://schemas.microsoft.com/office/powerpoint/2012/main"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182563" indent="-182563" algn="l" rtl="0" eaLnBrk="1" fontAlgn="base" hangingPunct="1">
              <a:spcBef>
                <a:spcPct val="20000"/>
              </a:spcBef>
              <a:spcAft>
                <a:spcPct val="0"/>
              </a:spcAft>
              <a:buClr>
                <a:schemeClr val="accent1"/>
              </a:buClr>
              <a:buSzPct val="85000"/>
              <a:buFont typeface="Arial"/>
              <a:buChar char="•"/>
              <a:defRPr sz="2400" kern="1200">
                <a:solidFill>
                  <a:schemeClr val="tx1"/>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a:buChar char="•"/>
              <a:defRPr sz="2000" kern="1200">
                <a:solidFill>
                  <a:schemeClr val="tx1"/>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a:buChar char="•"/>
              <a:defRPr kern="1200">
                <a:solidFill>
                  <a:schemeClr val="tx1"/>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a:buChar char="•"/>
              <a:defRPr sz="1600" kern="1200">
                <a:solidFill>
                  <a:schemeClr val="tx1"/>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Tx/>
              <a:buFont typeface="Arial"/>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anose="020B0604020202020204" pitchFamily="34" charset="0"/>
              <a:buChar char="•"/>
              <a:defRPr sz="1300" kern="1200">
                <a:solidFill>
                  <a:schemeClr val="tx1"/>
                </a:solidFill>
                <a:latin typeface="+mn-lt"/>
                <a:ea typeface="+mn-ea"/>
                <a:cs typeface="+mn-cs"/>
              </a:defRPr>
            </a:lvl9pPr>
          </a:lstStyle>
          <a:p>
            <a:pPr>
              <a:lnSpc>
                <a:spcPct val="110000"/>
              </a:lnSpc>
              <a:spcBef>
                <a:spcPct val="0"/>
              </a:spcBef>
              <a:buClr>
                <a:srgbClr val="4F81BD"/>
              </a:buClr>
              <a:buSzPct val="120000"/>
              <a:defRPr b="0" i="0"/>
            </a:pPr>
            <a:r>
              <a:rPr lang="1036" sz="2000">
                <a:latin typeface="Arial"/>
              </a:rPr>
              <a:t>Les ateliers SDT peuvent se tenir en personne (si les circonstances le permettent) ou virtuellement</a:t>
            </a:r>
            <a:endParaRPr lang="en-US" dirty="0">
              <a:latin typeface="Arial"/>
            </a:endParaRPr>
          </a:p>
          <a:p>
            <a:pPr lvl="1">
              <a:lnSpc>
                <a:spcPct val="110000"/>
              </a:lnSpc>
              <a:spcBef>
                <a:spcPct val="0"/>
              </a:spcBef>
              <a:buClr>
                <a:srgbClr val="4F81BD"/>
              </a:buClr>
              <a:buSzPct val="75000"/>
              <a:buFont typeface="Wingdings" panose="05000000000000000000" pitchFamily="2" charset="2"/>
              <a:buChar char="§"/>
              <a:defRPr b="0" i="0"/>
            </a:pPr>
            <a:r>
              <a:rPr lang="1036">
                <a:latin typeface="Arial"/>
              </a:rPr>
              <a:t>Ateliers en personne : En général 3 jours ; 5-8 GD</a:t>
            </a:r>
          </a:p>
          <a:p>
            <a:pPr lvl="1">
              <a:spcBef>
                <a:spcPts val="300"/>
              </a:spcBef>
              <a:buClr>
                <a:srgbClr val="4F81BD"/>
              </a:buClr>
              <a:buSzPct val="75000"/>
              <a:buFont typeface="Wingdings" panose="05000000000000000000" pitchFamily="2" charset="2"/>
              <a:buChar char="§"/>
              <a:defRPr b="0" i="0"/>
            </a:pPr>
            <a:r>
              <a:rPr lang="1036">
                <a:latin typeface="Arial"/>
              </a:rPr>
              <a:t>Sessions virtuelles : En général 5 heures par session, pauses comprises ; le nombre de GD dépend de divers facteurs</a:t>
            </a:r>
            <a:endParaRPr lang="en-US" dirty="0">
              <a:latin typeface="Arial"/>
            </a:endParaRPr>
          </a:p>
          <a:p>
            <a:pPr>
              <a:spcBef>
                <a:spcPts val="900"/>
              </a:spcBef>
              <a:buClr>
                <a:srgbClr val="4F81BD"/>
              </a:buClr>
              <a:buSzPct val="120000"/>
              <a:defRPr b="0" i="0"/>
            </a:pPr>
            <a:r>
              <a:rPr lang="1036" sz="2000">
                <a:latin typeface="Arial"/>
              </a:rPr>
              <a:t>Que ce soit en personne ou virtuellement, il est préférable de confier le processus à un animateur et un rapporteur formés au STD et de consigner les informations clés sur les formulaires STD</a:t>
            </a:r>
          </a:p>
        </p:txBody>
      </p:sp>
      <p:sp>
        <p:nvSpPr>
          <p:cNvPr id="7" name="Title 1">
            <a:extLst>
              <a:ext uri="{FF2B5EF4-FFF2-40B4-BE49-F238E27FC236}">
                <a16:creationId xmlns:a16="http://schemas.microsoft.com/office/drawing/2014/main" id="{AA35397E-8505-B745-AF02-BC7B1AB0175F}"/>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1036"/>
              <a:t>Ateliers SDT</a:t>
            </a:r>
          </a:p>
        </p:txBody>
      </p:sp>
    </p:spTree>
    <p:extLst>
      <p:ext uri="{BB962C8B-B14F-4D97-AF65-F5344CB8AC3E}">
        <p14:creationId xmlns:p14="http://schemas.microsoft.com/office/powerpoint/2010/main" val="366618483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9CD2BE78-5259-8748-B9A2-DC39919EDCB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t="23519" r="28333" b="21981"/>
          <a:stretch>
            <a:fillRect/>
          </a:stretch>
        </p:blipFill>
        <p:spPr>
          <a:xfrm>
            <a:off x="5169210" y="3871125"/>
            <a:ext cx="3239323" cy="2463421"/>
          </a:xfrm>
          <a:prstGeom prst="rect">
            <a:avLst/>
          </a:prstGeom>
        </p:spPr>
      </p:pic>
      <p:sp>
        <p:nvSpPr>
          <p:cNvPr id="7" name="Content Placeholder 6">
            <a:extLst>
              <a:ext uri="{FF2B5EF4-FFF2-40B4-BE49-F238E27FC236}">
                <a16:creationId xmlns:a16="http://schemas.microsoft.com/office/drawing/2014/main" id="{7BB7D6E6-2C5D-424F-B96B-53179540FC02}"/>
              </a:ext>
              <a:ext uri="{C183D7F6-B498-43B3-948B-1728B52AA6E4}">
                <adec:decorative xmlns:adec="http://schemas.microsoft.com/office/drawing/2017/decorative" val="0"/>
              </a:ext>
            </a:extLst>
          </p:cNvPr>
          <p:cNvSpPr>
            <a:spLocks noGrp="1"/>
          </p:cNvSpPr>
          <p:nvPr>
            <p:ph idx="1"/>
          </p:nvPr>
        </p:nvSpPr>
        <p:spPr>
          <a:xfrm>
            <a:off x="464683" y="1524585"/>
            <a:ext cx="7634288" cy="4459954"/>
          </a:xfrm>
        </p:spPr>
        <p:txBody>
          <a:bodyPr>
            <a:normAutofit lnSpcReduction="10000"/>
          </a:bodyPr>
          <a:lstStyle/>
          <a:p>
            <a:pPr>
              <a:lnSpc>
                <a:spcPct val="100000"/>
              </a:lnSpc>
              <a:spcAft>
                <a:spcPts val="600"/>
              </a:spcAft>
              <a:buClr>
                <a:schemeClr val="accent1">
                  <a:lumMod val="75000"/>
                </a:schemeClr>
              </a:buClr>
              <a:buSzPct val="120000"/>
              <a:defRPr b="0" i="0"/>
            </a:pPr>
            <a:r>
              <a:rPr lang="1036" sz="2000" dirty="0">
                <a:latin typeface="Arial"/>
              </a:rPr>
              <a:t>Pour planifier un atelier de TSD, il faut choisir soigneusement les GD à utiliser et les participants appropriés</a:t>
            </a:r>
          </a:p>
          <a:p>
            <a:pPr>
              <a:lnSpc>
                <a:spcPct val="100000"/>
              </a:lnSpc>
              <a:spcAft>
                <a:spcPts val="600"/>
              </a:spcAft>
              <a:buClr>
                <a:schemeClr val="accent1">
                  <a:lumMod val="75000"/>
                </a:schemeClr>
              </a:buClr>
              <a:buSzPct val="120000"/>
              <a:defRPr b="0" i="0"/>
            </a:pPr>
            <a:r>
              <a:rPr lang="1036" sz="2000" dirty="0">
                <a:latin typeface="Arial" panose="020B0604020202020204" pitchFamily="34" charset="0"/>
                <a:cs typeface="Arial" panose="020B0604020202020204" pitchFamily="34" charset="0"/>
              </a:rPr>
              <a:t>Aucune préparation spéciale ou rédaction de document n’est nécessaire de la part des participants</a:t>
            </a:r>
          </a:p>
          <a:p>
            <a:pPr lvl="1">
              <a:lnSpc>
                <a:spcPct val="100000"/>
              </a:lnSpc>
              <a:spcAft>
                <a:spcPts val="600"/>
              </a:spcAft>
              <a:buClr>
                <a:schemeClr val="accent1">
                  <a:lumMod val="75000"/>
                </a:schemeClr>
              </a:buClr>
              <a:buSzPct val="75000"/>
              <a:buFont typeface="Wingdings" panose="05000000000000000000" pitchFamily="2" charset="2"/>
              <a:buChar char="§"/>
              <a:defRPr b="0" i="0"/>
            </a:pPr>
            <a:r>
              <a:rPr lang="1036" sz="1800" dirty="0">
                <a:latin typeface="Arial" panose="020B0604020202020204" pitchFamily="34" charset="0"/>
                <a:cs typeface="Arial" panose="020B0604020202020204" pitchFamily="34" charset="0"/>
              </a:rPr>
              <a:t>Le SDT s’appuie sur les connaissances et les expériences des participants et sur leur sagesse collective</a:t>
            </a:r>
          </a:p>
          <a:p>
            <a:pPr>
              <a:lnSpc>
                <a:spcPct val="100000"/>
              </a:lnSpc>
              <a:spcAft>
                <a:spcPts val="600"/>
              </a:spcAft>
              <a:buClr>
                <a:schemeClr val="accent1">
                  <a:lumMod val="75000"/>
                </a:schemeClr>
              </a:buClr>
              <a:buSzPct val="120000"/>
              <a:defRPr b="0" i="0"/>
            </a:pPr>
            <a:r>
              <a:rPr lang="1036" sz="2000" dirty="0">
                <a:latin typeface="Arial" panose="020B0604020202020204" pitchFamily="34" charset="0"/>
                <a:cs typeface="Arial" panose="020B0604020202020204" pitchFamily="34" charset="0"/>
              </a:rPr>
              <a:t>Les rôles de l’animateur et du rapporteur sont les suivants :</a:t>
            </a:r>
          </a:p>
          <a:p>
            <a:pPr lvl="1">
              <a:lnSpc>
                <a:spcPct val="100000"/>
              </a:lnSpc>
              <a:spcAft>
                <a:spcPts val="600"/>
              </a:spcAft>
              <a:buClr>
                <a:schemeClr val="accent1">
                  <a:lumMod val="75000"/>
                </a:schemeClr>
              </a:buClr>
              <a:buSzPct val="75000"/>
              <a:buFont typeface="Wingdings" panose="05000000000000000000" pitchFamily="2" charset="2"/>
              <a:buChar char="§"/>
              <a:defRPr b="0" i="0"/>
            </a:pPr>
            <a:r>
              <a:rPr lang="1036" sz="1900" dirty="0">
                <a:latin typeface="Arial" panose="020B0604020202020204" pitchFamily="34" charset="0"/>
                <a:cs typeface="Arial" panose="020B0604020202020204" pitchFamily="34" charset="0"/>
              </a:rPr>
              <a:t>Guider les participants à évaluer en </a:t>
            </a:r>
            <a:br>
              <a:rPr lang="en-US" sz="1900" dirty="0">
                <a:latin typeface="Arial" panose="020B0604020202020204" pitchFamily="34" charset="0"/>
                <a:cs typeface="Arial" panose="020B0604020202020204" pitchFamily="34" charset="0"/>
              </a:rPr>
            </a:br>
            <a:r>
              <a:rPr lang="1036" sz="1900" dirty="0">
                <a:latin typeface="Arial" panose="020B0604020202020204" pitchFamily="34" charset="0"/>
                <a:cs typeface="Arial" panose="020B0604020202020204" pitchFamily="34" charset="0"/>
              </a:rPr>
              <a:t>détail la situation et les problèmes </a:t>
            </a:r>
            <a:br>
              <a:rPr lang="en-US" sz="1900" dirty="0">
                <a:latin typeface="Arial" panose="020B0604020202020204" pitchFamily="34" charset="0"/>
                <a:cs typeface="Arial" panose="020B0604020202020204" pitchFamily="34" charset="0"/>
              </a:rPr>
            </a:br>
            <a:r>
              <a:rPr lang="1036" sz="1900" dirty="0">
                <a:latin typeface="Arial" panose="020B0604020202020204" pitchFamily="34" charset="0"/>
                <a:cs typeface="Arial" panose="020B0604020202020204" pitchFamily="34" charset="0"/>
              </a:rPr>
              <a:t>sous-jacents avant de proposer </a:t>
            </a:r>
            <a:br>
              <a:rPr lang="en-US" sz="1900" dirty="0">
                <a:latin typeface="Arial" panose="020B0604020202020204" pitchFamily="34" charset="0"/>
                <a:cs typeface="Arial" panose="020B0604020202020204" pitchFamily="34" charset="0"/>
              </a:rPr>
            </a:br>
            <a:r>
              <a:rPr lang="1036" sz="1900" dirty="0">
                <a:latin typeface="Arial" panose="020B0604020202020204" pitchFamily="34" charset="0"/>
                <a:cs typeface="Arial" panose="020B0604020202020204" pitchFamily="34" charset="0"/>
              </a:rPr>
              <a:t>des « solutions ».</a:t>
            </a:r>
          </a:p>
          <a:p>
            <a:pPr lvl="1">
              <a:lnSpc>
                <a:spcPct val="100000"/>
              </a:lnSpc>
              <a:spcAft>
                <a:spcPts val="600"/>
              </a:spcAft>
              <a:buClr>
                <a:schemeClr val="accent1">
                  <a:lumMod val="75000"/>
                </a:schemeClr>
              </a:buClr>
              <a:buSzPct val="75000"/>
              <a:buFont typeface="Wingdings" panose="05000000000000000000" pitchFamily="2" charset="2"/>
              <a:buChar char="§"/>
              <a:defRPr b="0" i="0"/>
            </a:pPr>
            <a:r>
              <a:rPr lang="1036" sz="1900" dirty="0">
                <a:latin typeface="Arial" panose="020B0604020202020204" pitchFamily="34" charset="0"/>
                <a:cs typeface="Arial" panose="020B0604020202020204" pitchFamily="34" charset="0"/>
              </a:rPr>
              <a:t>Recueillir et organiser les observations </a:t>
            </a:r>
          </a:p>
          <a:p>
            <a:pPr>
              <a:lnSpc>
                <a:spcPct val="100000"/>
              </a:lnSpc>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46CF98DF-B136-0643-A3D9-06400E0DB66E}"/>
              </a:ext>
            </a:extLst>
          </p:cNvPr>
          <p:cNvSpPr txBox="1"/>
          <p:nvPr/>
        </p:nvSpPr>
        <p:spPr>
          <a:xfrm>
            <a:off x="464683" y="304800"/>
            <a:ext cx="8229600" cy="990600"/>
          </a:xfrm>
          <a:prstGeom prst="rect">
            <a:avLst/>
          </a:prstGeom>
        </p:spPr>
        <p:txBody>
          <a:bodyPr vert="horz" lIns="91440" tIns="45720" rIns="91440" bIns="45720" rtlCol="0" anchor="ctr">
            <a:normAutofit/>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1036"/>
              <a:t>Préparer l’atelier</a:t>
            </a:r>
          </a:p>
        </p:txBody>
      </p:sp>
    </p:spTree>
    <p:extLst>
      <p:ext uri="{BB962C8B-B14F-4D97-AF65-F5344CB8AC3E}">
        <p14:creationId xmlns:p14="http://schemas.microsoft.com/office/powerpoint/2010/main" val="196737965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BB7D6E6-2C5D-424F-B96B-53179540FC02}"/>
              </a:ext>
            </a:extLst>
          </p:cNvPr>
          <p:cNvSpPr>
            <a:spLocks noGrp="1"/>
          </p:cNvSpPr>
          <p:nvPr>
            <p:ph idx="1"/>
          </p:nvPr>
        </p:nvSpPr>
        <p:spPr>
          <a:xfrm>
            <a:off x="464683" y="3429000"/>
            <a:ext cx="8069717" cy="2465825"/>
          </a:xfrm>
        </p:spPr>
        <p:txBody>
          <a:bodyPr>
            <a:normAutofit fontScale="92500"/>
          </a:bodyPr>
          <a:lstStyle/>
          <a:p>
            <a:pPr>
              <a:lnSpc>
                <a:spcPct val="100000"/>
              </a:lnSpc>
              <a:buClr>
                <a:schemeClr val="accent1">
                  <a:lumMod val="75000"/>
                </a:schemeClr>
              </a:buClr>
              <a:buSzPct val="120000"/>
              <a:defRPr b="0" i="0"/>
            </a:pPr>
            <a:r>
              <a:rPr lang="1036" sz="2000">
                <a:latin typeface="Arial" panose="020B0604020202020204" pitchFamily="34" charset="0"/>
                <a:cs typeface="Arial" panose="020B0604020202020204" pitchFamily="34" charset="0"/>
              </a:rPr>
              <a:t>Durant l’évaluation, les GD sont utilisées pour susciter la discussion</a:t>
            </a:r>
          </a:p>
          <a:p>
            <a:pPr lvl="1">
              <a:lnSpc>
                <a:spcPct val="100000"/>
              </a:lnSpc>
              <a:buClr>
                <a:schemeClr val="accent1">
                  <a:lumMod val="75000"/>
                </a:schemeClr>
              </a:buClr>
              <a:buSzPct val="75000"/>
              <a:buFont typeface="Wingdings" panose="05000000000000000000" pitchFamily="2" charset="2"/>
              <a:buChar char="§"/>
              <a:defRPr b="0" i="0"/>
            </a:pPr>
            <a:r>
              <a:rPr lang="1036" sz="1900">
                <a:latin typeface="Arial" panose="020B0604020202020204" pitchFamily="34" charset="0"/>
                <a:cs typeface="Arial" panose="020B0604020202020204" pitchFamily="34" charset="0"/>
              </a:rPr>
              <a:t>Une bonne évaluation est essentielle pour un bon plan</a:t>
            </a:r>
          </a:p>
          <a:p>
            <a:pPr lvl="1">
              <a:lnSpc>
                <a:spcPct val="100000"/>
              </a:lnSpc>
              <a:buClr>
                <a:schemeClr val="accent1">
                  <a:lumMod val="75000"/>
                </a:schemeClr>
              </a:buClr>
              <a:buSzPct val="75000"/>
              <a:buFont typeface="Wingdings" panose="05000000000000000000" pitchFamily="2" charset="2"/>
              <a:buChar char="§"/>
              <a:defRPr b="0" i="0"/>
            </a:pPr>
            <a:r>
              <a:rPr lang="1036" sz="1900">
                <a:latin typeface="Arial" panose="020B0604020202020204" pitchFamily="34" charset="0"/>
                <a:cs typeface="Arial" panose="020B0604020202020204" pitchFamily="34" charset="0"/>
              </a:rPr>
              <a:t>L’animateur utilise les DG pour aider les participants à « creuser en profondeur ».</a:t>
            </a:r>
          </a:p>
          <a:p>
            <a:pPr>
              <a:lnSpc>
                <a:spcPct val="100000"/>
              </a:lnSpc>
              <a:buClr>
                <a:schemeClr val="accent1">
                  <a:lumMod val="75000"/>
                </a:schemeClr>
              </a:buClr>
              <a:buSzPct val="120000"/>
              <a:defRPr b="0" i="0"/>
            </a:pPr>
            <a:r>
              <a:rPr lang="1036" sz="2000">
                <a:latin typeface="Arial" panose="020B0604020202020204" pitchFamily="34" charset="0"/>
                <a:cs typeface="Arial" panose="020B0604020202020204" pitchFamily="34" charset="0"/>
              </a:rPr>
              <a:t>Les questions à approfondir sont ensuite classées par ordre de priorité</a:t>
            </a:r>
          </a:p>
          <a:p>
            <a:pPr>
              <a:lnSpc>
                <a:spcPct val="100000"/>
              </a:lnSpc>
              <a:buClr>
                <a:schemeClr val="accent1">
                  <a:lumMod val="75000"/>
                </a:schemeClr>
              </a:buClr>
              <a:buSzPct val="120000"/>
              <a:defRPr b="0" i="0"/>
            </a:pPr>
            <a:r>
              <a:rPr lang="1036" sz="2000">
                <a:latin typeface="Arial" panose="020B0604020202020204" pitchFamily="34" charset="0"/>
                <a:cs typeface="Arial" panose="020B0604020202020204" pitchFamily="34" charset="0"/>
              </a:rPr>
              <a:t>La dernière étape consiste à identifier les prochaines étapes spécifiques pour les mesures prioritaires</a:t>
            </a:r>
          </a:p>
        </p:txBody>
      </p:sp>
      <p:graphicFrame>
        <p:nvGraphicFramePr>
          <p:cNvPr id="5" name="Diagram 4" descr="Arrows showing the three steps of the SDT process: assess, prioritize and plan">
            <a:extLst>
              <a:ext uri="{FF2B5EF4-FFF2-40B4-BE49-F238E27FC236}">
                <a16:creationId xmlns:a16="http://schemas.microsoft.com/office/drawing/2014/main" id="{08F2E066-F1A0-480F-AD00-C5B3BEF31BDD}"/>
              </a:ext>
            </a:extLst>
          </p:cNvPr>
          <p:cNvGraphicFramePr/>
          <p:nvPr>
            <p:extLst>
              <p:ext uri="{D42A27DB-BD31-4B8C-83A1-F6EECF244321}">
                <p14:modId xmlns:p14="http://schemas.microsoft.com/office/powerpoint/2010/main" val="3604021959"/>
              </p:ext>
            </p:extLst>
          </p:nvPr>
        </p:nvGraphicFramePr>
        <p:xfrm>
          <a:off x="449717" y="1115575"/>
          <a:ext cx="8242300" cy="2493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a:extLst>
              <a:ext uri="{FF2B5EF4-FFF2-40B4-BE49-F238E27FC236}">
                <a16:creationId xmlns:a16="http://schemas.microsoft.com/office/drawing/2014/main" id="{E6C8FBB6-2AD7-4946-AF2A-DFF4E4DCF9C7}"/>
              </a:ext>
            </a:extLst>
          </p:cNvPr>
          <p:cNvSpPr txBox="1"/>
          <p:nvPr/>
        </p:nvSpPr>
        <p:spPr>
          <a:xfrm>
            <a:off x="464683" y="304800"/>
            <a:ext cx="8229600" cy="990600"/>
          </a:xfrm>
          <a:prstGeom prst="rect">
            <a:avLst/>
          </a:prstGeom>
        </p:spPr>
        <p:txBody>
          <a:bodyPr vert="horz" lIns="91440" tIns="45720" rIns="91440" bIns="45720" rtlCol="0" anchor="ctr">
            <a:normAutofit fontScale="90000"/>
          </a:bodyPr>
          <a:lstStyle>
            <a:defPPr>
              <a:defRPr lang="en-US"/>
            </a:defPPr>
            <a:lvl1pPr fontAlgn="base">
              <a:spcBef>
                <a:spcPct val="0"/>
              </a:spcBef>
              <a:spcAft>
                <a:spcPct val="0"/>
              </a:spcAft>
              <a:defRPr sz="4000" spc="-100">
                <a:solidFill>
                  <a:srgbClr val="1F497D"/>
                </a:solidFill>
                <a:latin typeface="Arial"/>
                <a:ea typeface="ＭＳ Ｐゴシック" charset="0"/>
                <a:cs typeface="ＭＳ Ｐゴシック" charset="0"/>
              </a:defRPr>
            </a:lvl1pPr>
            <a:lvl2pPr fontAlgn="base">
              <a:spcBef>
                <a:spcPct val="0"/>
              </a:spcBef>
              <a:spcAft>
                <a:spcPct val="0"/>
              </a:spcAft>
              <a:defRPr sz="4000">
                <a:solidFill>
                  <a:schemeClr val="tx2"/>
                </a:solidFill>
                <a:latin typeface="Arial"/>
                <a:ea typeface="ＭＳ Ｐゴシック" charset="0"/>
                <a:cs typeface="ＭＳ Ｐゴシック" charset="0"/>
              </a:defRPr>
            </a:lvl2pPr>
            <a:lvl3pPr fontAlgn="base">
              <a:spcBef>
                <a:spcPct val="0"/>
              </a:spcBef>
              <a:spcAft>
                <a:spcPct val="0"/>
              </a:spcAft>
              <a:defRPr sz="4000">
                <a:solidFill>
                  <a:schemeClr val="tx2"/>
                </a:solidFill>
                <a:latin typeface="Arial"/>
                <a:ea typeface="ＭＳ Ｐゴシック" charset="0"/>
                <a:cs typeface="ＭＳ Ｐゴシック" charset="0"/>
              </a:defRPr>
            </a:lvl3pPr>
            <a:lvl4pPr fontAlgn="base">
              <a:spcBef>
                <a:spcPct val="0"/>
              </a:spcBef>
              <a:spcAft>
                <a:spcPct val="0"/>
              </a:spcAft>
              <a:defRPr sz="4000">
                <a:solidFill>
                  <a:schemeClr val="tx2"/>
                </a:solidFill>
                <a:latin typeface="Arial"/>
                <a:ea typeface="ＭＳ Ｐゴシック" charset="0"/>
                <a:cs typeface="ＭＳ Ｐゴシック" charset="0"/>
              </a:defRPr>
            </a:lvl4pPr>
            <a:lvl5pPr fontAlgn="base">
              <a:spcBef>
                <a:spcPct val="0"/>
              </a:spcBef>
              <a:spcAft>
                <a:spcPct val="0"/>
              </a:spcAft>
              <a:defRPr sz="4000">
                <a:solidFill>
                  <a:schemeClr val="tx2"/>
                </a:solidFill>
                <a:latin typeface="Arial"/>
                <a:ea typeface="ＭＳ Ｐゴシック" charset="0"/>
                <a:cs typeface="ＭＳ Ｐゴシック" charset="0"/>
              </a:defRPr>
            </a:lvl5pPr>
            <a:lvl6pPr marL="457200" fontAlgn="base">
              <a:spcBef>
                <a:spcPct val="0"/>
              </a:spcBef>
              <a:spcAft>
                <a:spcPct val="0"/>
              </a:spcAft>
              <a:defRPr sz="4000">
                <a:solidFill>
                  <a:schemeClr val="tx2"/>
                </a:solidFill>
                <a:latin typeface="Arial"/>
                <a:ea typeface="ＭＳ Ｐゴシック" charset="0"/>
                <a:cs typeface="ＭＳ Ｐゴシック" charset="0"/>
              </a:defRPr>
            </a:lvl6pPr>
            <a:lvl7pPr marL="914400" fontAlgn="base">
              <a:spcBef>
                <a:spcPct val="0"/>
              </a:spcBef>
              <a:spcAft>
                <a:spcPct val="0"/>
              </a:spcAft>
              <a:defRPr sz="4000">
                <a:solidFill>
                  <a:schemeClr val="tx2"/>
                </a:solidFill>
                <a:latin typeface="Arial"/>
                <a:ea typeface="ＭＳ Ｐゴシック" charset="0"/>
                <a:cs typeface="ＭＳ Ｐゴシック" charset="0"/>
              </a:defRPr>
            </a:lvl7pPr>
            <a:lvl8pPr marL="1371600" fontAlgn="base">
              <a:spcBef>
                <a:spcPct val="0"/>
              </a:spcBef>
              <a:spcAft>
                <a:spcPct val="0"/>
              </a:spcAft>
              <a:defRPr sz="4000">
                <a:solidFill>
                  <a:schemeClr val="tx2"/>
                </a:solidFill>
                <a:latin typeface="Arial"/>
                <a:ea typeface="ＭＳ Ｐゴシック" charset="0"/>
                <a:cs typeface="ＭＳ Ｐゴシック" charset="0"/>
              </a:defRPr>
            </a:lvl8pPr>
            <a:lvl9pPr marL="1828800" fontAlgn="base">
              <a:spcBef>
                <a:spcPct val="0"/>
              </a:spcBef>
              <a:spcAft>
                <a:spcPct val="0"/>
              </a:spcAft>
              <a:defRPr sz="4000">
                <a:solidFill>
                  <a:schemeClr val="tx2"/>
                </a:solidFill>
                <a:latin typeface="Arial"/>
                <a:ea typeface="ＭＳ Ｐゴシック" charset="0"/>
                <a:cs typeface="ＭＳ Ｐゴシック" charset="0"/>
              </a:defRPr>
            </a:lvl9pPr>
          </a:lstStyle>
          <a:p>
            <a:pPr>
              <a:defRPr b="0" i="0"/>
            </a:pPr>
            <a:r>
              <a:rPr lang="1036"/>
              <a:t>Le processus de SDT comprend 3 étapes</a:t>
            </a:r>
          </a:p>
        </p:txBody>
      </p:sp>
    </p:spTree>
    <p:extLst>
      <p:ext uri="{BB962C8B-B14F-4D97-AF65-F5344CB8AC3E}">
        <p14:creationId xmlns:p14="http://schemas.microsoft.com/office/powerpoint/2010/main" val="320379222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280B11AB954C44BB2ADB61C885D152" ma:contentTypeVersion="7" ma:contentTypeDescription="Create a new document." ma:contentTypeScope="" ma:versionID="d5114147bea3eb7fe8ff534426b81bad">
  <xsd:schema xmlns:xsd="http://www.w3.org/2001/XMLSchema" xmlns:xs="http://www.w3.org/2001/XMLSchema" xmlns:p="http://schemas.microsoft.com/office/2006/metadata/properties" xmlns:ns1="http://schemas.microsoft.com/sharepoint/v3" xmlns:ns3="86765d95-7958-4d60-b35d-769de0760221" xmlns:ns4="dde2d2aa-043b-4580-afc4-8c4886710735" targetNamespace="http://schemas.microsoft.com/office/2006/metadata/properties" ma:root="true" ma:fieldsID="eb0509441d04763614ce42e1729520a3" ns1:_="" ns3:_="" ns4:_="">
    <xsd:import namespace="http://schemas.microsoft.com/sharepoint/v3"/>
    <xsd:import namespace="86765d95-7958-4d60-b35d-769de0760221"/>
    <xsd:import namespace="dde2d2aa-043b-4580-afc4-8c488671073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765d95-7958-4d60-b35d-769de07602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e2d2aa-043b-4580-afc4-8c48867107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80D688-B35B-44DC-B23B-864C3CDEAF01}">
  <ds:schemaRefs>
    <ds:schemaRef ds:uri="http://schemas.microsoft.com/office/2006/metadata/properties"/>
    <ds:schemaRef ds:uri="http://purl.org/dc/terms/"/>
    <ds:schemaRef ds:uri="http://schemas.microsoft.com/sharepoint/v3"/>
    <ds:schemaRef ds:uri="http://schemas.microsoft.com/office/2006/documentManagement/types"/>
    <ds:schemaRef ds:uri="http://schemas.openxmlformats.org/package/2006/metadata/core-properties"/>
    <ds:schemaRef ds:uri="86765d95-7958-4d60-b35d-769de0760221"/>
    <ds:schemaRef ds:uri="http://purl.org/dc/elements/1.1/"/>
    <ds:schemaRef ds:uri="dde2d2aa-043b-4580-afc4-8c4886710735"/>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9BAAEB6F-A210-4E28-A01F-32D31781DE0C}">
  <ds:schemaRefs>
    <ds:schemaRef ds:uri="http://schemas.microsoft.com/sharepoint/v3/contenttype/forms"/>
  </ds:schemaRefs>
</ds:datastoreItem>
</file>

<file path=customXml/itemProps3.xml><?xml version="1.0" encoding="utf-8"?>
<ds:datastoreItem xmlns:ds="http://schemas.openxmlformats.org/officeDocument/2006/customXml" ds:itemID="{A784AA7E-1427-4102-A4C8-1A1F92721B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765d95-7958-4d60-b35d-769de0760221"/>
    <ds:schemaRef ds:uri="dde2d2aa-043b-4580-afc4-8c48867107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28420</TotalTime>
  <Words>2887</Words>
  <Application>Microsoft Macintosh PowerPoint</Application>
  <PresentationFormat>On-screen Show (4:3)</PresentationFormat>
  <Paragraphs>172</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Vandi, Henry (CDC/CGH/DGHP) (CTR)</dc:creator>
  <cp:lastModifiedBy>Deveaux, Marie Line Camille</cp:lastModifiedBy>
  <cp:revision>767</cp:revision>
  <cp:lastPrinted>2021-02-11T15:52:54Z</cp:lastPrinted>
  <dcterms:created xsi:type="dcterms:W3CDTF">2016-01-25T16:54:55Z</dcterms:created>
  <dcterms:modified xsi:type="dcterms:W3CDTF">2021-03-29T18:01:55Z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0x010100B0280B11AB954C44BB2ADB61C885D152</vt:lpwstr>
  </property>
  <property fmtid="{D5CDD505-2E9C-101B-9397-08002B2CF9AE}" pid="3" name="MSIP_Label_7b94a7b8-f06c-4dfe-bdcc-9b548fd58c31_ActionId">
    <vt:lpwstr>9656af5e-82dd-41a1-868b-ffcf6f4b4959</vt:lpwstr>
  </property>
  <property fmtid="{D5CDD505-2E9C-101B-9397-08002B2CF9AE}" pid="4" name="MSIP_Label_7b94a7b8-f06c-4dfe-bdcc-9b548fd58c31_ContentBits">
    <vt:lpwstr>0</vt:lpwstr>
  </property>
  <property fmtid="{D5CDD505-2E9C-101B-9397-08002B2CF9AE}" pid="5" name="MSIP_Label_7b94a7b8-f06c-4dfe-bdcc-9b548fd58c31_Enabled">
    <vt:lpwstr>true</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etDate">
    <vt:lpwstr>2020-12-29T17:43:51Z</vt:lpwstr>
  </property>
  <property fmtid="{D5CDD505-2E9C-101B-9397-08002B2CF9AE}" pid="9" name="MSIP_Label_7b94a7b8-f06c-4dfe-bdcc-9b548fd58c31_SiteId">
    <vt:lpwstr>9ce70869-60db-44fd-abe8-d2767077fc8f</vt:lpwstr>
  </property>
</Properties>
</file>