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9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2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5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9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6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3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9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8705-82A3-4EDB-AD77-B2E3217934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08289-5221-4851-AC59-C2B2A7E4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9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9" y="0"/>
            <a:ext cx="1547967" cy="6858000"/>
          </a:xfrm>
          <a:prstGeom prst="rect">
            <a:avLst/>
          </a:prstGeom>
          <a:solidFill>
            <a:srgbClr val="0276BD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9" rIns="91428" bIns="45719" rtlCol="0" anchor="ctr"/>
          <a:lstStyle/>
          <a:p>
            <a:pPr algn="ctr" defTabSz="914241"/>
            <a:endParaRPr lang="en-US" sz="1867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2321"/>
            <a:ext cx="12192000" cy="6858000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9" rIns="91428" bIns="45719" rtlCol="0" anchor="ctr"/>
          <a:lstStyle/>
          <a:p>
            <a:pPr algn="ctr" defTabSz="914241"/>
            <a:endParaRPr lang="en-US" sz="1867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89" y="-12322"/>
            <a:ext cx="12192000" cy="6882643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9" rIns="91428" bIns="45719" rtlCol="0" anchor="ctr"/>
          <a:lstStyle/>
          <a:p>
            <a:pPr algn="ctr" defTabSz="914241"/>
            <a:endParaRPr lang="en-US" sz="1867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064" y="5852513"/>
            <a:ext cx="2356109" cy="88697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790216" y="465677"/>
            <a:ext cx="5288437" cy="318098"/>
          </a:xfrm>
          <a:prstGeom prst="rect">
            <a:avLst/>
          </a:prstGeom>
          <a:noFill/>
        </p:spPr>
        <p:txBody>
          <a:bodyPr wrap="square" lIns="91428" tIns="45719" rIns="91428" bIns="45719" rtlCol="0">
            <a:spAutoFit/>
          </a:bodyPr>
          <a:lstStyle/>
          <a:p>
            <a:pPr defTabSz="914241"/>
            <a:r>
              <a:rPr lang="en-US" sz="1467" cap="small" spc="4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 Annual Meeting| London, England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58145" y="1439062"/>
            <a:ext cx="10059235" cy="4401203"/>
          </a:xfrm>
          <a:prstGeom prst="rect">
            <a:avLst/>
          </a:prstGeom>
          <a:noFill/>
        </p:spPr>
        <p:txBody>
          <a:bodyPr wrap="square" lIns="91428" tIns="45719" rIns="91428" bIns="45719" rtlCol="0">
            <a:spAutoFit/>
          </a:bodyPr>
          <a:lstStyle/>
          <a:p>
            <a:pPr algn="ctr" defTabSz="914241"/>
            <a:r>
              <a:rPr lang="en-US" sz="44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Strategy Development </a:t>
            </a:r>
          </a:p>
          <a:p>
            <a:pPr algn="ctr" defTabSz="914241"/>
            <a:r>
              <a:rPr lang="en-US" sz="44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Lessons Learnt </a:t>
            </a:r>
          </a:p>
          <a:p>
            <a:pPr algn="ctr" defTabSz="914241"/>
            <a:endParaRPr lang="en-US" sz="4000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defTabSz="914241"/>
            <a:endParaRPr lang="en-US" sz="4000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defTabSz="914241"/>
            <a:r>
              <a:rPr lang="en-US" sz="28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Natalie Mayet </a:t>
            </a:r>
          </a:p>
          <a:p>
            <a:pPr algn="ctr" defTabSz="914241"/>
            <a:r>
              <a:rPr lang="en-US" sz="28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National Institute for Communicable Disease</a:t>
            </a:r>
          </a:p>
          <a:p>
            <a:pPr algn="ctr" defTabSz="914241"/>
            <a:r>
              <a:rPr lang="en-US" sz="28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Task Team Member Africa CDC  Workforce Strategy Development </a:t>
            </a:r>
            <a:endParaRPr lang="en-US" sz="6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8969" y="51169"/>
            <a:ext cx="10981427" cy="318098"/>
          </a:xfrm>
          <a:prstGeom prst="rect">
            <a:avLst/>
          </a:prstGeom>
          <a:noFill/>
        </p:spPr>
        <p:txBody>
          <a:bodyPr wrap="square" lIns="91428" tIns="45719" rIns="91428" bIns="45719" rtlCol="0">
            <a:spAutoFit/>
          </a:bodyPr>
          <a:lstStyle/>
          <a:p>
            <a:pPr algn="r" defTabSz="914241"/>
            <a:r>
              <a:rPr lang="en-US" sz="1467" cap="small" spc="7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association of national public health institutes</a:t>
            </a:r>
          </a:p>
        </p:txBody>
      </p:sp>
      <p:sp>
        <p:nvSpPr>
          <p:cNvPr id="28" name="Rectangle 27"/>
          <p:cNvSpPr/>
          <p:nvPr/>
        </p:nvSpPr>
        <p:spPr>
          <a:xfrm flipH="1">
            <a:off x="1512443" y="0"/>
            <a:ext cx="45719" cy="6858000"/>
          </a:xfrm>
          <a:prstGeom prst="rect">
            <a:avLst/>
          </a:prstGeom>
          <a:solidFill>
            <a:srgbClr val="6AB43F"/>
          </a:solidFill>
          <a:ln>
            <a:solidFill>
              <a:srgbClr val="6AB43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9" rIns="91428" bIns="45719" rtlCol="0" anchor="ctr"/>
          <a:lstStyle/>
          <a:p>
            <a:pPr algn="ctr" defTabSz="914241"/>
            <a:endParaRPr lang="en-US" sz="1867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 flipH="1">
            <a:off x="6829369" y="-4920322"/>
            <a:ext cx="45719" cy="10679579"/>
          </a:xfrm>
          <a:prstGeom prst="rect">
            <a:avLst/>
          </a:prstGeom>
          <a:solidFill>
            <a:srgbClr val="6AB43F"/>
          </a:solidFill>
          <a:ln>
            <a:solidFill>
              <a:srgbClr val="6AB43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9" rIns="91428" bIns="45719" rtlCol="0" anchor="ctr"/>
          <a:lstStyle/>
          <a:p>
            <a:pPr algn="ctr" defTabSz="914241"/>
            <a:endParaRPr lang="en-US" sz="186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9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2" name="Oval 4"/>
          <p:cNvSpPr>
            <a:spLocks noChangeArrowheads="1"/>
          </p:cNvSpPr>
          <p:nvPr/>
        </p:nvSpPr>
        <p:spPr bwMode="auto">
          <a:xfrm>
            <a:off x="3602389" y="1365539"/>
            <a:ext cx="5419027" cy="4917948"/>
          </a:xfrm>
          <a:prstGeom prst="ellipse">
            <a:avLst/>
          </a:prstGeom>
          <a:solidFill>
            <a:srgbClr val="C0C0C0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91428" tIns="45719" rIns="91428" bIns="45719" anchor="ctr"/>
          <a:lstStyle/>
          <a:p>
            <a:pPr algn="ctr" defTabSz="914241"/>
            <a:r>
              <a:rPr lang="en-US" sz="1867">
                <a:solidFill>
                  <a:prstClr val="black"/>
                </a:solidFill>
                <a:latin typeface="Arial" pitchFamily="34" charset="0"/>
              </a:rPr>
              <a:t>Spiritual</a:t>
            </a:r>
          </a:p>
          <a:p>
            <a:pPr algn="ctr" defTabSz="914241"/>
            <a:endParaRPr lang="en-US" sz="1867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6053" name="Oval 5"/>
          <p:cNvSpPr>
            <a:spLocks noChangeArrowheads="1"/>
          </p:cNvSpPr>
          <p:nvPr/>
        </p:nvSpPr>
        <p:spPr bwMode="auto">
          <a:xfrm>
            <a:off x="4162432" y="1736724"/>
            <a:ext cx="4608513" cy="4311651"/>
          </a:xfrm>
          <a:prstGeom prst="ellipse">
            <a:avLst/>
          </a:prstGeom>
          <a:solidFill>
            <a:srgbClr val="87B0AF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91428" tIns="45719" rIns="91428" bIns="45719" anchor="ctr"/>
          <a:lstStyle/>
          <a:p>
            <a:pPr algn="ctr" defTabSz="914241"/>
            <a:endParaRPr lang="en-US" sz="1867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6054" name="Oval 6"/>
          <p:cNvSpPr>
            <a:spLocks noChangeArrowheads="1"/>
          </p:cNvSpPr>
          <p:nvPr/>
        </p:nvSpPr>
        <p:spPr bwMode="auto">
          <a:xfrm>
            <a:off x="4651388" y="2030413"/>
            <a:ext cx="3744913" cy="3600451"/>
          </a:xfrm>
          <a:prstGeom prst="ellipse">
            <a:avLst/>
          </a:prstGeom>
          <a:solidFill>
            <a:srgbClr val="0066FF"/>
          </a:solidFill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914241"/>
            <a:endParaRPr lang="en-ZA" sz="186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55" name="Oval 7"/>
          <p:cNvSpPr>
            <a:spLocks noChangeArrowheads="1"/>
          </p:cNvSpPr>
          <p:nvPr/>
        </p:nvSpPr>
        <p:spPr bwMode="auto">
          <a:xfrm>
            <a:off x="5011737" y="2435241"/>
            <a:ext cx="2951163" cy="2816225"/>
          </a:xfrm>
          <a:prstGeom prst="ellipse">
            <a:avLst/>
          </a:prstGeom>
          <a:solidFill>
            <a:srgbClr val="D24C4C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91428" tIns="45719" rIns="91428" bIns="45719" anchor="ctr"/>
          <a:lstStyle/>
          <a:p>
            <a:pPr algn="ctr" defTabSz="914241"/>
            <a:endParaRPr lang="en-US" sz="1867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6056" name="Oval 8"/>
          <p:cNvSpPr>
            <a:spLocks noChangeArrowheads="1"/>
          </p:cNvSpPr>
          <p:nvPr/>
        </p:nvSpPr>
        <p:spPr bwMode="auto">
          <a:xfrm>
            <a:off x="5481657" y="2855913"/>
            <a:ext cx="2089151" cy="2032000"/>
          </a:xfrm>
          <a:prstGeom prst="ellipse">
            <a:avLst/>
          </a:prstGeom>
          <a:solidFill>
            <a:srgbClr val="C0C0C0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91428" tIns="45719" rIns="91428" bIns="45719" anchor="ctr"/>
          <a:lstStyle/>
          <a:p>
            <a:pPr defTabSz="914241"/>
            <a:endParaRPr lang="en-ZA" sz="1867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57" name="Oval 9"/>
          <p:cNvSpPr>
            <a:spLocks noChangeArrowheads="1"/>
          </p:cNvSpPr>
          <p:nvPr/>
        </p:nvSpPr>
        <p:spPr bwMode="auto">
          <a:xfrm>
            <a:off x="5807968" y="3284993"/>
            <a:ext cx="1440160" cy="1079055"/>
          </a:xfrm>
          <a:prstGeom prst="ellipse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91428" tIns="45719" rIns="91428" bIns="45719" anchor="ctr"/>
          <a:lstStyle/>
          <a:p>
            <a:pPr defTabSz="914241"/>
            <a:endParaRPr lang="en-ZA" sz="1867" dirty="0">
              <a:solidFill>
                <a:prstClr val="black"/>
              </a:solidFill>
              <a:latin typeface="Calibri" panose="020F0502020204030204"/>
            </a:endParaRPr>
          </a:p>
          <a:p>
            <a:pPr defTabSz="914241"/>
            <a:r>
              <a:rPr lang="en-ZA" sz="1600" b="1" dirty="0">
                <a:solidFill>
                  <a:prstClr val="black"/>
                </a:solidFill>
                <a:latin typeface="Calibri" panose="020F0502020204030204"/>
              </a:rPr>
              <a:t>Health </a:t>
            </a:r>
          </a:p>
          <a:p>
            <a:pPr defTabSz="914241"/>
            <a:r>
              <a:rPr lang="en-ZA" sz="1600" b="1" dirty="0">
                <a:solidFill>
                  <a:prstClr val="black"/>
                </a:solidFill>
                <a:latin typeface="Calibri" panose="020F0502020204030204"/>
              </a:rPr>
              <a:t>Care Worker </a:t>
            </a:r>
          </a:p>
        </p:txBody>
      </p:sp>
      <p:sp>
        <p:nvSpPr>
          <p:cNvPr id="386058" name="Text Box 10"/>
          <p:cNvSpPr txBox="1">
            <a:spLocks noChangeArrowheads="1"/>
          </p:cNvSpPr>
          <p:nvPr/>
        </p:nvSpPr>
        <p:spPr bwMode="auto">
          <a:xfrm>
            <a:off x="5929315" y="3284990"/>
            <a:ext cx="1152525" cy="144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9" rIns="91428" bIns="45719">
            <a:spAutoFit/>
          </a:bodyPr>
          <a:lstStyle/>
          <a:p>
            <a:pPr defTabSz="914241">
              <a:spcBef>
                <a:spcPct val="50000"/>
              </a:spcBef>
            </a:pPr>
            <a:r>
              <a:rPr lang="en-ZA" sz="1600" b="1" dirty="0">
                <a:solidFill>
                  <a:prstClr val="black"/>
                </a:solidFill>
                <a:latin typeface="Calibri" panose="020F0502020204030204"/>
              </a:rPr>
              <a:t>  Patient</a:t>
            </a:r>
          </a:p>
          <a:p>
            <a:pPr defTabSz="914241">
              <a:spcBef>
                <a:spcPct val="50000"/>
              </a:spcBef>
            </a:pPr>
            <a:endParaRPr lang="en-ZA" sz="16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914241">
              <a:spcBef>
                <a:spcPct val="50000"/>
              </a:spcBef>
            </a:pPr>
            <a:r>
              <a:rPr lang="en-ZA" sz="16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914241">
              <a:spcBef>
                <a:spcPct val="50000"/>
              </a:spcBef>
            </a:pPr>
            <a:endParaRPr lang="en-US" sz="16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5879976" y="4365108"/>
            <a:ext cx="1512168" cy="5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9" rIns="91428" bIns="45719">
            <a:spAutoFit/>
          </a:bodyPr>
          <a:lstStyle/>
          <a:p>
            <a:pPr defTabSz="914241"/>
            <a:r>
              <a:rPr lang="en-US" sz="1467" b="1" dirty="0">
                <a:solidFill>
                  <a:prstClr val="black"/>
                </a:solidFill>
                <a:latin typeface="Arial" pitchFamily="34" charset="0"/>
              </a:rPr>
              <a:t>    Policy Framework </a:t>
            </a:r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5857896" y="4845063"/>
            <a:ext cx="1368425" cy="37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9" rIns="91428" bIns="45719">
            <a:spAutoFit/>
          </a:bodyPr>
          <a:lstStyle/>
          <a:p>
            <a:pPr defTabSz="914241">
              <a:spcBef>
                <a:spcPct val="50000"/>
              </a:spcBef>
            </a:pPr>
            <a:r>
              <a:rPr lang="en-ZA" sz="1867" dirty="0">
                <a:solidFill>
                  <a:prstClr val="black"/>
                </a:solidFill>
                <a:latin typeface="Arial" pitchFamily="34" charset="0"/>
              </a:rPr>
              <a:t> </a:t>
            </a:r>
            <a:endParaRPr lang="en-US" sz="1467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6061" name="Text Box 13"/>
          <p:cNvSpPr txBox="1">
            <a:spLocks noChangeArrowheads="1"/>
          </p:cNvSpPr>
          <p:nvPr/>
        </p:nvSpPr>
        <p:spPr bwMode="auto">
          <a:xfrm>
            <a:off x="5507041" y="5243527"/>
            <a:ext cx="2262187" cy="37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9" rIns="91428" bIns="45719">
            <a:spAutoFit/>
          </a:bodyPr>
          <a:lstStyle/>
          <a:p>
            <a:pPr defTabSz="914241">
              <a:spcBef>
                <a:spcPct val="50000"/>
              </a:spcBef>
            </a:pPr>
            <a:r>
              <a:rPr lang="en-ZA" sz="1867" dirty="0">
                <a:solidFill>
                  <a:prstClr val="black"/>
                </a:solidFill>
                <a:latin typeface="Arial" pitchFamily="34" charset="0"/>
              </a:rPr>
              <a:t>        </a:t>
            </a:r>
            <a:r>
              <a:rPr lang="en-ZA" sz="1467" b="1" dirty="0">
                <a:solidFill>
                  <a:prstClr val="black"/>
                </a:solidFill>
                <a:latin typeface="Arial" pitchFamily="34" charset="0"/>
              </a:rPr>
              <a:t> </a:t>
            </a:r>
            <a:endParaRPr lang="en-US" sz="1467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6063" name="Text Box 15"/>
          <p:cNvSpPr txBox="1">
            <a:spLocks noChangeArrowheads="1"/>
          </p:cNvSpPr>
          <p:nvPr/>
        </p:nvSpPr>
        <p:spPr bwMode="auto">
          <a:xfrm>
            <a:off x="5580085" y="5988063"/>
            <a:ext cx="2020887" cy="37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9" rIns="91428" bIns="45719">
            <a:spAutoFit/>
          </a:bodyPr>
          <a:lstStyle/>
          <a:p>
            <a:pPr defTabSz="914241">
              <a:spcBef>
                <a:spcPct val="50000"/>
              </a:spcBef>
            </a:pPr>
            <a:r>
              <a:rPr lang="en-ZA" sz="1867" dirty="0">
                <a:solidFill>
                  <a:prstClr val="black"/>
                </a:solidFill>
                <a:latin typeface="Arial" pitchFamily="34" charset="0"/>
              </a:rPr>
              <a:t>       </a:t>
            </a:r>
            <a:endParaRPr lang="en-US" sz="16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6065" name="Text Box 17"/>
          <p:cNvSpPr txBox="1">
            <a:spLocks noChangeArrowheads="1"/>
          </p:cNvSpPr>
          <p:nvPr/>
        </p:nvSpPr>
        <p:spPr bwMode="auto">
          <a:xfrm>
            <a:off x="9048328" y="4653150"/>
            <a:ext cx="1619672" cy="5746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 Technology</a:t>
            </a:r>
          </a:p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 New advances</a:t>
            </a:r>
            <a:endParaRPr lang="en-ZA" sz="1867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66" name="Text Box 18"/>
          <p:cNvSpPr txBox="1">
            <a:spLocks noChangeArrowheads="1"/>
          </p:cNvSpPr>
          <p:nvPr/>
        </p:nvSpPr>
        <p:spPr bwMode="auto">
          <a:xfrm>
            <a:off x="2207588" y="4581138"/>
            <a:ext cx="1800201" cy="11492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Evidence based</a:t>
            </a:r>
          </a:p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Measure impact</a:t>
            </a:r>
          </a:p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Cost </a:t>
            </a:r>
          </a:p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Trends  </a:t>
            </a:r>
            <a:endParaRPr lang="en-ZA" sz="1867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67" name="Line 19"/>
          <p:cNvSpPr>
            <a:spLocks noChangeShapeType="1"/>
          </p:cNvSpPr>
          <p:nvPr/>
        </p:nvSpPr>
        <p:spPr bwMode="auto">
          <a:xfrm flipH="1" flipV="1">
            <a:off x="4469241" y="2047554"/>
            <a:ext cx="1361652" cy="15469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pPr defTabSz="914241"/>
            <a:endParaRPr lang="en-ZA" sz="186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68" name="Line 20"/>
          <p:cNvSpPr>
            <a:spLocks noChangeShapeType="1"/>
          </p:cNvSpPr>
          <p:nvPr/>
        </p:nvSpPr>
        <p:spPr bwMode="auto">
          <a:xfrm>
            <a:off x="7226301" y="4076491"/>
            <a:ext cx="1606003" cy="7206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pPr defTabSz="914241"/>
            <a:endParaRPr lang="en-ZA" sz="186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69" name="Line 21"/>
          <p:cNvSpPr>
            <a:spLocks noChangeShapeType="1"/>
          </p:cNvSpPr>
          <p:nvPr/>
        </p:nvSpPr>
        <p:spPr bwMode="auto">
          <a:xfrm flipH="1">
            <a:off x="4018088" y="3986768"/>
            <a:ext cx="172819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pPr defTabSz="914241"/>
            <a:endParaRPr lang="en-ZA" sz="186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80" name="AutoShape 3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337302" y="5156200"/>
            <a:ext cx="165100" cy="177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914241"/>
            <a:endParaRPr lang="en-ZA" sz="186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81" name="AutoShape 3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324617" y="5600700"/>
            <a:ext cx="165100" cy="177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914241"/>
            <a:endParaRPr lang="en-ZA" sz="186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6082" name="AutoShape 3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311917" y="5930900"/>
            <a:ext cx="165100" cy="177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914241"/>
            <a:endParaRPr lang="en-ZA" sz="186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303912" y="4869165"/>
            <a:ext cx="2808312" cy="5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9" rIns="91428" bIns="45719">
            <a:spAutoFit/>
          </a:bodyPr>
          <a:lstStyle/>
          <a:p>
            <a:pPr defTabSz="914241"/>
            <a:r>
              <a:rPr lang="en-US" sz="1467" b="1" dirty="0">
                <a:solidFill>
                  <a:prstClr val="black"/>
                </a:solidFill>
                <a:latin typeface="Arial" pitchFamily="34" charset="0"/>
              </a:rPr>
              <a:t>Education; </a:t>
            </a:r>
            <a:r>
              <a:rPr lang="en-US" sz="1467" b="1" dirty="0" err="1">
                <a:solidFill>
                  <a:prstClr val="black"/>
                </a:solidFill>
                <a:latin typeface="Arial" pitchFamily="34" charset="0"/>
              </a:rPr>
              <a:t>competency;skills</a:t>
            </a:r>
            <a:r>
              <a:rPr lang="en-US" sz="1467" b="1" dirty="0">
                <a:solidFill>
                  <a:prstClr val="black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2423592" y="6406212"/>
            <a:ext cx="8424936" cy="5486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9" rIns="91428" bIns="45719" rtlCol="0" anchor="ctr"/>
          <a:lstStyle/>
          <a:p>
            <a:pPr algn="ctr" defTabSz="914241"/>
            <a:r>
              <a:rPr lang="en-ZA" sz="1867" b="1" dirty="0">
                <a:solidFill>
                  <a:prstClr val="black"/>
                </a:solidFill>
              </a:rPr>
              <a:t>Relationship management , HR governance &amp; capacity building,</a:t>
            </a:r>
            <a:r>
              <a:rPr lang="en-ZA" sz="1867" b="1" dirty="0">
                <a:solidFill>
                  <a:srgbClr val="FF0000"/>
                </a:solidFill>
              </a:rPr>
              <a:t> </a:t>
            </a:r>
            <a:r>
              <a:rPr lang="en-ZA" sz="1867" b="1" dirty="0">
                <a:solidFill>
                  <a:prstClr val="black"/>
                </a:solidFill>
              </a:rPr>
              <a:t>culture of care   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231904" y="5301220"/>
            <a:ext cx="3240360" cy="31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9" rIns="91428" bIns="45719">
            <a:spAutoFit/>
          </a:bodyPr>
          <a:lstStyle/>
          <a:p>
            <a:pPr defTabSz="914241"/>
            <a:r>
              <a:rPr lang="en-US" sz="1467" b="1" dirty="0">
                <a:solidFill>
                  <a:prstClr val="black"/>
                </a:solidFill>
                <a:latin typeface="Arial" pitchFamily="34" charset="0"/>
              </a:rPr>
              <a:t>Deployment; utilisation; retention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63552" y="10"/>
            <a:ext cx="9073008" cy="707884"/>
          </a:xfrm>
          <a:prstGeom prst="rect">
            <a:avLst/>
          </a:prstGeom>
          <a:noFill/>
        </p:spPr>
        <p:txBody>
          <a:bodyPr wrap="square" lIns="91428" tIns="45719" rIns="91428" bIns="45719" rtlCol="0">
            <a:spAutoFit/>
          </a:bodyPr>
          <a:lstStyle/>
          <a:p>
            <a:pPr defTabSz="914241"/>
            <a:r>
              <a:rPr lang="en-ZA" sz="2000" b="1" dirty="0">
                <a:solidFill>
                  <a:prstClr val="black"/>
                </a:solidFill>
                <a:latin typeface="Calibri" panose="020F0502020204030204"/>
              </a:rPr>
              <a:t>Workforce Strategy - Building Human Capital</a:t>
            </a:r>
          </a:p>
          <a:p>
            <a:pPr defTabSz="914241"/>
            <a:r>
              <a:rPr lang="en-ZA" sz="2000" b="1" dirty="0">
                <a:solidFill>
                  <a:prstClr val="black"/>
                </a:solidFill>
                <a:latin typeface="Calibri" panose="020F0502020204030204"/>
              </a:rPr>
              <a:t>Complexity , flexibility, adaptability, sensitivity, transformational, relevant  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5591944" y="6021302"/>
            <a:ext cx="2952328" cy="31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9" rIns="91428" bIns="45719">
            <a:spAutoFit/>
          </a:bodyPr>
          <a:lstStyle/>
          <a:p>
            <a:pPr defTabSz="914241"/>
            <a:r>
              <a:rPr lang="en-US" sz="1467" b="1" dirty="0">
                <a:solidFill>
                  <a:prstClr val="black"/>
                </a:solidFill>
                <a:latin typeface="Arial" pitchFamily="34" charset="0"/>
              </a:rPr>
              <a:t>Socio economic value  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5231904" y="5733269"/>
            <a:ext cx="4176464" cy="31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9" rIns="91428" bIns="45719">
            <a:spAutoFit/>
          </a:bodyPr>
          <a:lstStyle/>
          <a:p>
            <a:pPr defTabSz="914241"/>
            <a:r>
              <a:rPr lang="en-US" sz="1467" b="1" dirty="0">
                <a:solidFill>
                  <a:prstClr val="black"/>
                </a:solidFill>
                <a:latin typeface="Arial" pitchFamily="34" charset="0"/>
              </a:rPr>
              <a:t>Infrastructure / standard framework </a:t>
            </a: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 flipH="1">
            <a:off x="2285755" y="980475"/>
            <a:ext cx="2304256" cy="11492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 IHR Requirement</a:t>
            </a:r>
          </a:p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 Budget</a:t>
            </a:r>
          </a:p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 Resources</a:t>
            </a:r>
          </a:p>
          <a:p>
            <a:pPr defTabSz="914241">
              <a:buFont typeface="Arial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 Procurement  </a:t>
            </a:r>
            <a:endParaRPr lang="en-ZA" sz="1867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 flipH="1">
            <a:off x="8915297" y="840583"/>
            <a:ext cx="3016471" cy="20112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85704" indent="-285704" defTabSz="914241">
              <a:buFont typeface="Arial" panose="020B0604020202020204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Defining workforce</a:t>
            </a:r>
          </a:p>
          <a:p>
            <a:pPr marL="285704" indent="-285704" defTabSz="914241">
              <a:buFont typeface="Arial" panose="020B0604020202020204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Fit for purpose </a:t>
            </a:r>
          </a:p>
          <a:p>
            <a:pPr marL="285704" indent="-285704" defTabSz="914241">
              <a:buFont typeface="Arial" panose="020B0604020202020204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HR density</a:t>
            </a:r>
          </a:p>
          <a:p>
            <a:pPr marL="285704" indent="-285704" defTabSz="914241">
              <a:buFont typeface="Arial" panose="020B0604020202020204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Stakeholders </a:t>
            </a:r>
          </a:p>
          <a:p>
            <a:pPr marL="285704" indent="-285704" defTabSz="914241">
              <a:buFont typeface="Arial" panose="020B0604020202020204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Proficiency  profiles</a:t>
            </a:r>
          </a:p>
          <a:p>
            <a:pPr marL="285704" indent="-285704" defTabSz="914241">
              <a:buFont typeface="Arial" panose="020B0604020202020204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Measure Performance</a:t>
            </a:r>
          </a:p>
          <a:p>
            <a:pPr marL="285704" indent="-285704" defTabSz="914241">
              <a:buFont typeface="Arial" panose="020B0604020202020204" pitchFamily="34" charset="0"/>
              <a:buChar char="•"/>
            </a:pPr>
            <a:r>
              <a:rPr lang="en-GB" sz="1867" dirty="0">
                <a:solidFill>
                  <a:prstClr val="black"/>
                </a:solidFill>
                <a:latin typeface="Calibri" panose="020F0502020204030204"/>
              </a:rPr>
              <a:t>Mentorship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1103432" y="645413"/>
            <a:ext cx="539552" cy="59046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9" rIns="91428" bIns="45719" rtlCol="0" anchor="ctr"/>
          <a:lstStyle/>
          <a:p>
            <a:pPr algn="ctr" defTabSz="914241"/>
            <a:endParaRPr lang="en-ZA" sz="1867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-1231452" y="2900866"/>
            <a:ext cx="5184575" cy="379654"/>
          </a:xfrm>
          <a:prstGeom prst="rect">
            <a:avLst/>
          </a:prstGeom>
          <a:noFill/>
        </p:spPr>
        <p:txBody>
          <a:bodyPr wrap="square" lIns="91428" tIns="45719" rIns="91428" bIns="45719" rtlCol="0">
            <a:spAutoFit/>
          </a:bodyPr>
          <a:lstStyle/>
          <a:p>
            <a:pPr defTabSz="914241"/>
            <a:r>
              <a:rPr lang="en-ZA" sz="1867" b="1" dirty="0">
                <a:solidFill>
                  <a:prstClr val="black"/>
                </a:solidFill>
                <a:latin typeface="Calibri" panose="020F0502020204030204"/>
              </a:rPr>
              <a:t>Implementation ; ability to monitor </a:t>
            </a:r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 flipV="1">
            <a:off x="7028137" y="2108960"/>
            <a:ext cx="1368152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pPr defTabSz="914241"/>
            <a:endParaRPr lang="en-ZA" sz="1867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25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6712"/>
          </a:xfrm>
        </p:spPr>
        <p:txBody>
          <a:bodyPr>
            <a:normAutofit/>
          </a:bodyPr>
          <a:lstStyle/>
          <a:p>
            <a:r>
              <a:rPr lang="en-ZA" sz="3200" b="1" dirty="0"/>
              <a:t>Suggestions for the way forward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1052736"/>
            <a:ext cx="10131552" cy="5544616"/>
          </a:xfrm>
        </p:spPr>
        <p:txBody>
          <a:bodyPr>
            <a:normAutofit fontScale="85000" lnSpcReduction="20000"/>
          </a:bodyPr>
          <a:lstStyle/>
          <a:p>
            <a:pPr marL="514266" indent="-514266">
              <a:buFont typeface="+mj-lt"/>
              <a:buAutoNum type="arabicPeriod"/>
            </a:pPr>
            <a:r>
              <a:rPr lang="en-ZA" sz="2667" dirty="0"/>
              <a:t>Global framework- relevant health workforce 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Link between health employment and economic growth and development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Co-ordinated and integrated approach 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Identify successful models 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Standardisation of curriculum 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Standardisation of organograms,  job descriptions 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Formalisation of select disciplines  - health informatics 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Rotation of “super specialists”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Formal global mentorship programme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Training and support of all cadres in workforce – financial; HR Practitioners  Environmental Health; Communication </a:t>
            </a:r>
          </a:p>
          <a:p>
            <a:pPr marL="514266" indent="-514266">
              <a:buFont typeface="+mj-lt"/>
              <a:buAutoNum type="arabicPeriod"/>
            </a:pPr>
            <a:r>
              <a:rPr lang="en-ZA" sz="2667" dirty="0"/>
              <a:t>Move from </a:t>
            </a:r>
            <a:r>
              <a:rPr lang="en-ZA" sz="2667"/>
              <a:t>documentation to working </a:t>
            </a:r>
            <a:r>
              <a:rPr lang="en-ZA" sz="2667" dirty="0"/>
              <a:t>plans with robust monitoring and evaluation tools  </a:t>
            </a:r>
          </a:p>
          <a:p>
            <a:pPr marL="514266" indent="-514266">
              <a:buFont typeface="+mj-lt"/>
              <a:buAutoNum type="arabicPeriod"/>
            </a:pPr>
            <a:endParaRPr lang="en-ZA" sz="2667" b="1" dirty="0">
              <a:solidFill>
                <a:srgbClr val="00B050"/>
              </a:solidFill>
            </a:endParaRPr>
          </a:p>
          <a:p>
            <a:pPr marL="514266" indent="-514266">
              <a:buNone/>
            </a:pPr>
            <a:r>
              <a:rPr lang="en-Z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6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692697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en-ZA" dirty="0" smtClean="0"/>
              <a:t>Thank you........  </a:t>
            </a:r>
            <a:endParaRPr lang="en-Z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791744" y="1556792"/>
            <a:ext cx="4968552" cy="468052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19671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Suggestions for the way forward </vt:lpstr>
      <vt:lpstr>PowerPoint Presentation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Rooi, Stormm</dc:creator>
  <cp:lastModifiedBy>Van Rooi, Stormm</cp:lastModifiedBy>
  <cp:revision>1</cp:revision>
  <dcterms:created xsi:type="dcterms:W3CDTF">2018-11-28T17:10:36Z</dcterms:created>
  <dcterms:modified xsi:type="dcterms:W3CDTF">2018-11-28T17:11:11Z</dcterms:modified>
</cp:coreProperties>
</file>