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6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1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9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2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324589" y="3551715"/>
            <a:ext cx="5867408" cy="330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00" y="1827221"/>
            <a:ext cx="9276549" cy="17245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4533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add title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000" y="4192433"/>
            <a:ext cx="9276549" cy="6139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speaker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" y="313359"/>
            <a:ext cx="2312688" cy="87062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3512" y="578954"/>
            <a:ext cx="11488153" cy="69774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sz="1867" cap="small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2018 Annual Meeting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</a:t>
            </a:r>
            <a:r>
              <a:rPr lang="mr-IN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–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Investing in the Public’s Health</a:t>
            </a:r>
            <a:endParaRPr lang="en-US" sz="1867" cap="small" dirty="0" smtClean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  <a:p>
            <a:pPr algn="ctr"/>
            <a:r>
              <a:rPr lang="en-US" sz="1867" cap="none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London, 4-7 November 2018</a:t>
            </a:r>
            <a:endParaRPr lang="en-US" sz="1867" cap="none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129" y="290101"/>
            <a:ext cx="11495532" cy="41042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</a:p>
        </p:txBody>
      </p:sp>
      <p:pic>
        <p:nvPicPr>
          <p:cNvPr id="13" name="Picture 12" descr="PHE-small-logo-revers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69" y="849891"/>
            <a:ext cx="1553883" cy="96742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123620" y="140682"/>
            <a:ext cx="1480697" cy="32822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en-US" sz="1333" dirty="0" smtClean="0">
                <a:solidFill>
                  <a:schemeClr val="bg1"/>
                </a:solidFill>
              </a:rPr>
              <a:t>Hosted by:</a:t>
            </a:r>
            <a:endParaRPr lang="en-US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4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0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9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2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0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8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8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5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5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" y="0"/>
            <a:ext cx="1547967" cy="6858000"/>
          </a:xfrm>
          <a:prstGeom prst="rect">
            <a:avLst/>
          </a:prstGeom>
          <a:solidFill>
            <a:srgbClr val="0276B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2321"/>
            <a:ext cx="12192000" cy="685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-24643"/>
            <a:ext cx="12192000" cy="6882643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64" y="5852513"/>
            <a:ext cx="2356109" cy="8869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90216" y="465671"/>
            <a:ext cx="5288437" cy="31809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1467" cap="small" spc="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Annual Meeting| London, England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89753" y="929124"/>
            <a:ext cx="10190643" cy="511922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GB" sz="6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Burden of Disease </a:t>
            </a:r>
            <a:r>
              <a:rPr lang="en-GB" sz="6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</a:t>
            </a:r>
          </a:p>
          <a:p>
            <a:pPr defTabSz="914354"/>
            <a:endParaRPr lang="en-GB" sz="6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54"/>
            <a:r>
              <a:rPr lang="en-US" sz="3733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Professor John Newton, Director of Health Improvement - Public Health England</a:t>
            </a:r>
          </a:p>
          <a:p>
            <a:pPr algn="ctr" defTabSz="914354"/>
            <a:endParaRPr lang="en-US" sz="6000" dirty="0">
              <a:solidFill>
                <a:prstClr val="white"/>
              </a:solidFill>
              <a:latin typeface="Calibri" panose="020F0502020204030204"/>
              <a:ea typeface="ヒラギノ角ゴ Pro W3" pitchFamily="8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969" y="51161"/>
            <a:ext cx="10981427" cy="31809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 defTabSz="914354"/>
            <a:r>
              <a:rPr lang="en-US" sz="1467" cap="small" spc="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28" name="Rectangle 27"/>
          <p:cNvSpPr/>
          <p:nvPr/>
        </p:nvSpPr>
        <p:spPr>
          <a:xfrm flipH="1">
            <a:off x="1512431" y="0"/>
            <a:ext cx="45719" cy="6858000"/>
          </a:xfrm>
          <a:prstGeom prst="rect">
            <a:avLst/>
          </a:prstGeom>
          <a:solidFill>
            <a:srgbClr val="6AB43F"/>
          </a:solidFill>
          <a:ln>
            <a:solidFill>
              <a:srgbClr val="6AB43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5400000" flipH="1">
            <a:off x="6829358" y="-4920322"/>
            <a:ext cx="45719" cy="10679579"/>
          </a:xfrm>
          <a:prstGeom prst="rect">
            <a:avLst/>
          </a:prstGeom>
          <a:solidFill>
            <a:srgbClr val="6AB43F"/>
          </a:solidFill>
          <a:ln>
            <a:solidFill>
              <a:srgbClr val="6AB43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340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8" y="90049"/>
            <a:ext cx="10981427" cy="31809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43" y="518646"/>
            <a:ext cx="7445783" cy="3385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1600" cap="small" spc="400" dirty="0">
                <a:solidFill>
                  <a:prstClr val="white"/>
                </a:solidFill>
                <a:latin typeface="Calibri" panose="020F0502020204030204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967" y="929126"/>
            <a:ext cx="11490431" cy="598176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GB" sz="3600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Public Health England and Global Burden of Disease </a:t>
            </a:r>
            <a:r>
              <a:rPr lang="en-GB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</a:p>
          <a:p>
            <a:pPr marL="538136" indent="-538136" defTabSz="914354">
              <a:buFont typeface="Arial" panose="020B0604020202020204" pitchFamily="34" charset="0"/>
              <a:buChar char="•"/>
            </a:pPr>
            <a:endParaRPr lang="en-GB" sz="3067" dirty="0">
              <a:solidFill>
                <a:prstClr val="black"/>
              </a:solidFill>
              <a:latin typeface="Calibri" panose="020F0502020204030204"/>
              <a:ea typeface="ヒラギノ角ゴ Pro W3" pitchFamily="84" charset="-128"/>
            </a:endParaRPr>
          </a:p>
          <a:p>
            <a:pPr marL="538136" indent="-538136" defTabSz="914354"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GBD 2010 Lancet paper on UK (published 2013)</a:t>
            </a:r>
          </a:p>
          <a:p>
            <a:pPr marL="538136" indent="-538136" defTabSz="914354"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GBD 2013 Lancet paper on England, regions and deprivation areas (published 2015)</a:t>
            </a:r>
          </a:p>
          <a:p>
            <a:pPr marL="538136" indent="-538136" defTabSz="914354"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Launch of WHO European Network for Burden of Disease studies (2016)</a:t>
            </a:r>
          </a:p>
          <a:p>
            <a:pPr marL="538136" indent="-538136" defTabSz="914354"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Health Profile for England using GBD (published 2017 and 2018)</a:t>
            </a:r>
          </a:p>
          <a:p>
            <a:pPr marL="538136" indent="-538136" defTabSz="914354"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Just published in 2018 GBD 2016 for UK countries, and with 150 local estimates</a:t>
            </a:r>
          </a:p>
          <a:p>
            <a:pPr marL="538136" indent="-538136" defTabSz="914354"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EC funded workshops in 2019 on use of Burden of Disease  </a:t>
            </a:r>
          </a:p>
          <a:p>
            <a:pPr defTabSz="914354"/>
            <a:r>
              <a:rPr lang="en-US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John Newton, Director of Health Improvement - Public Health England</a:t>
            </a:r>
          </a:p>
          <a:p>
            <a:pPr algn="ctr" defTabSz="914354"/>
            <a:endParaRPr lang="en-US" sz="2000" dirty="0">
              <a:solidFill>
                <a:prstClr val="white"/>
              </a:solidFill>
              <a:latin typeface="Calibri" panose="020F0502020204030204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36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5288" y="90049"/>
            <a:ext cx="10981427" cy="31809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43" y="518646"/>
            <a:ext cx="7445783" cy="3385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1600" cap="small" spc="400" dirty="0">
                <a:solidFill>
                  <a:prstClr val="white"/>
                </a:solidFill>
                <a:latin typeface="Calibri" panose="020F0502020204030204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6" y="64117"/>
            <a:ext cx="11321065" cy="67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9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2" y="1512324"/>
            <a:ext cx="4671184" cy="25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8" y="90049"/>
            <a:ext cx="10981427" cy="31809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43" y="518646"/>
            <a:ext cx="7445783" cy="3385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1600" cap="small" spc="400" dirty="0">
                <a:solidFill>
                  <a:prstClr val="white"/>
                </a:solidFill>
                <a:latin typeface="Calibri" panose="020F0502020204030204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793" y="804442"/>
            <a:ext cx="11490431" cy="142609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GB" sz="3600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The WHO European Burden of Disease Network </a:t>
            </a:r>
          </a:p>
          <a:p>
            <a:pPr defTabSz="914354"/>
            <a:endParaRPr lang="en-GB" sz="3067" dirty="0">
              <a:solidFill>
                <a:prstClr val="black"/>
              </a:solidFill>
              <a:latin typeface="Calibri" panose="020F0502020204030204"/>
              <a:ea typeface="ヒラギノ角ゴ Pro W3" pitchFamily="84" charset="-128"/>
            </a:endParaRPr>
          </a:p>
          <a:p>
            <a:pPr algn="ctr" defTabSz="914354"/>
            <a:endParaRPr lang="en-US" sz="2000" dirty="0">
              <a:solidFill>
                <a:prstClr val="white"/>
              </a:solidFill>
              <a:latin typeface="Calibri" panose="020F0502020204030204"/>
              <a:ea typeface="ヒラギノ角ゴ Pro W3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9309" y="1947537"/>
            <a:ext cx="3321423" cy="378565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  <a:ea typeface="ヒラギノ角ゴ Pro W3" pitchFamily="84" charset="-128"/>
              </a:rPr>
              <a:t>Set up as part of the European Health Information initiative</a:t>
            </a:r>
          </a:p>
          <a:p>
            <a:pPr defTabSz="914354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  <a:ea typeface="ヒラギノ角ゴ Pro W3" pitchFamily="84" charset="-128"/>
              </a:rPr>
              <a:t>17 European countries</a:t>
            </a:r>
          </a:p>
          <a:p>
            <a:pPr defTabSz="914354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  <a:ea typeface="ヒラギノ角ゴ Pro W3" pitchFamily="84" charset="-128"/>
              </a:rPr>
              <a:t>Supported by WHO Euro and IHME</a:t>
            </a:r>
          </a:p>
          <a:p>
            <a:pPr marL="457178" indent="-457178" defTabSz="914354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  <a:ea typeface="ヒラギノ角ゴ Pro W3" pitchFamily="84" charset="-128"/>
              </a:rPr>
              <a:t>London - September 2016 </a:t>
            </a:r>
          </a:p>
          <a:p>
            <a:pPr marL="457178" indent="-457178" defTabSz="914354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  <a:ea typeface="ヒラギノ角ゴ Pro W3" pitchFamily="84" charset="-128"/>
              </a:rPr>
              <a:t>Oslo - August 2017</a:t>
            </a:r>
          </a:p>
          <a:p>
            <a:pPr marL="457178" indent="-457178" defTabSz="914354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  <a:ea typeface="ヒラギノ角ゴ Pro W3" pitchFamily="84" charset="-128"/>
              </a:rPr>
              <a:t>Berlin - August 2018</a:t>
            </a:r>
          </a:p>
          <a:p>
            <a:pPr marL="457178" indent="-457178" defTabSz="914354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  <a:ea typeface="ヒラギノ角ゴ Pro W3" pitchFamily="84" charset="-128"/>
              </a:rPr>
              <a:t>Stockholm – August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05" y="1647853"/>
            <a:ext cx="3323643" cy="49788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7" y="3840364"/>
            <a:ext cx="4417452" cy="283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87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8" y="90049"/>
            <a:ext cx="10981427" cy="31809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43" y="518646"/>
            <a:ext cx="7445783" cy="3385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1600" cap="small" spc="400" dirty="0">
                <a:solidFill>
                  <a:prstClr val="white"/>
                </a:solidFill>
                <a:latin typeface="Calibri" panose="020F0502020204030204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967" y="929122"/>
            <a:ext cx="11490431" cy="535588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The European </a:t>
            </a:r>
            <a:r>
              <a:rPr lang="en-GB" sz="3600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Burden of Disease Network (</a:t>
            </a:r>
            <a:r>
              <a:rPr lang="en-GB" sz="3600" dirty="0" err="1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EBoDN</a:t>
            </a:r>
            <a:r>
              <a:rPr lang="en-GB" sz="3600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)  </a:t>
            </a:r>
          </a:p>
          <a:p>
            <a:pPr defTabSz="914354">
              <a:spcBef>
                <a:spcPts val="600"/>
              </a:spcBef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To:</a:t>
            </a:r>
          </a:p>
          <a:p>
            <a:pPr marL="538136" indent="-538136" defTabSz="9143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build capacity and promote good practice in countries, </a:t>
            </a:r>
          </a:p>
          <a:p>
            <a:pPr marL="538136" indent="-538136" defTabSz="9143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establish sustainable national structures and resources, </a:t>
            </a:r>
          </a:p>
          <a:p>
            <a:pPr marL="538136" indent="-538136" defTabSz="9143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harmonise Burden of Disease methodologies across Europe, </a:t>
            </a:r>
          </a:p>
          <a:p>
            <a:pPr marL="538136" indent="-538136" defTabSz="9143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improve availability, quality and accessibility of national health information for Burden of Disease analysis, </a:t>
            </a:r>
          </a:p>
          <a:p>
            <a:pPr marL="538136" indent="-538136" defTabSz="9143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67" dirty="0">
                <a:solidFill>
                  <a:prstClr val="black"/>
                </a:solidFill>
                <a:latin typeface="Calibri" panose="020F0502020204030204"/>
                <a:ea typeface="ヒラギノ角ゴ Pro W3" pitchFamily="84" charset="-128"/>
              </a:rPr>
              <a:t>improve reporting and communication of findings, incl. better understanding of health inequalities, social determinants and access to care</a:t>
            </a:r>
            <a:endParaRPr lang="en-US" sz="3067" dirty="0">
              <a:solidFill>
                <a:prstClr val="white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6741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ヒラギノ角ゴ Pro W3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Rooi, Stormm</dc:creator>
  <cp:lastModifiedBy>Van Rooi, Stormm</cp:lastModifiedBy>
  <cp:revision>1</cp:revision>
  <dcterms:created xsi:type="dcterms:W3CDTF">2018-11-28T17:42:19Z</dcterms:created>
  <dcterms:modified xsi:type="dcterms:W3CDTF">2018-11-28T17:42:52Z</dcterms:modified>
</cp:coreProperties>
</file>