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57" r:id="rId3"/>
    <p:sldId id="284" r:id="rId4"/>
    <p:sldId id="282" r:id="rId5"/>
    <p:sldId id="285" r:id="rId6"/>
    <p:sldId id="288" r:id="rId7"/>
    <p:sldId id="298" r:id="rId8"/>
    <p:sldId id="286" r:id="rId9"/>
    <p:sldId id="287" r:id="rId10"/>
    <p:sldId id="290" r:id="rId11"/>
    <p:sldId id="29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nevale, Carrie (CDC/CGH/DGHP)" initials="CC(" lastIdx="3" clrIdx="0">
    <p:extLst>
      <p:ext uri="{19B8F6BF-5375-455C-9EA6-DF929625EA0E}">
        <p15:presenceInfo xmlns:p15="http://schemas.microsoft.com/office/powerpoint/2012/main" userId="S-1-5-21-1207783550-2075000910-922709458-548877" providerId="AD"/>
      </p:ext>
    </p:extLst>
  </p:cmAuthor>
  <p:cmAuthor id="2" name="Nur, Sophia (CDC/CGH/DGHP)" initials="NS(" lastIdx="4" clrIdx="1">
    <p:extLst>
      <p:ext uri="{19B8F6BF-5375-455C-9EA6-DF929625EA0E}">
        <p15:presenceInfo xmlns:p15="http://schemas.microsoft.com/office/powerpoint/2012/main" userId="S-1-5-21-1207783550-2075000910-922709458-365589" providerId="AD"/>
      </p:ext>
    </p:extLst>
  </p:cmAuthor>
  <p:cmAuthor id="3" name="Ahmed, Zara X. (CDC/CGH/DGHP)" initials="AZX(" lastIdx="1" clrIdx="2">
    <p:extLst>
      <p:ext uri="{19B8F6BF-5375-455C-9EA6-DF929625EA0E}">
        <p15:presenceInfo xmlns:p15="http://schemas.microsoft.com/office/powerpoint/2012/main" userId="S-1-5-21-1207783550-2075000910-922709458-271186" providerId="AD"/>
      </p:ext>
    </p:extLst>
  </p:cmAuthor>
  <p:cmAuthor id="4" name="Sainvil, Schabbethai (CDC/CGH/DGHP)" initials="SS(" lastIdx="1" clrIdx="3">
    <p:extLst>
      <p:ext uri="{19B8F6BF-5375-455C-9EA6-DF929625EA0E}">
        <p15:presenceInfo xmlns:p15="http://schemas.microsoft.com/office/powerpoint/2012/main" userId="S-1-5-21-1207783550-2075000910-922709458-435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D20"/>
    <a:srgbClr val="69B245"/>
    <a:srgbClr val="0973B9"/>
    <a:srgbClr val="F9E6BB"/>
    <a:srgbClr val="E6E6E6"/>
    <a:srgbClr val="95AC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6" autoAdjust="0"/>
    <p:restoredTop sz="78278" autoAdjust="0"/>
  </p:normalViewPr>
  <p:slideViewPr>
    <p:cSldViewPr snapToGrid="0" snapToObjects="1" showGuides="1">
      <p:cViewPr varScale="1">
        <p:scale>
          <a:sx n="62" d="100"/>
          <a:sy n="62" d="100"/>
        </p:scale>
        <p:origin x="66"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47067-0561-4594-A855-88A838F2BD05}" type="datetimeFigureOut">
              <a:rPr lang="en-US" smtClean="0"/>
              <a:t>10/19/2017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C02A1-B392-43F7-9D1B-4D7DE95EC7F4}" type="slidenum">
              <a:rPr lang="en-US" smtClean="0"/>
              <a:t>‹#›</a:t>
            </a:fld>
            <a:endParaRPr lang="en-US" dirty="0"/>
          </a:p>
        </p:txBody>
      </p:sp>
    </p:spTree>
    <p:extLst>
      <p:ext uri="{BB962C8B-B14F-4D97-AF65-F5344CB8AC3E}">
        <p14:creationId xmlns:p14="http://schemas.microsoft.com/office/powerpoint/2010/main" val="401750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9C02A1-B392-43F7-9D1B-4D7DE95EC7F4}" type="slidenum">
              <a:rPr lang="en-US" smtClean="0"/>
              <a:t>2</a:t>
            </a:fld>
            <a:endParaRPr lang="en-US" dirty="0"/>
          </a:p>
        </p:txBody>
      </p:sp>
    </p:spTree>
    <p:extLst>
      <p:ext uri="{BB962C8B-B14F-4D97-AF65-F5344CB8AC3E}">
        <p14:creationId xmlns:p14="http://schemas.microsoft.com/office/powerpoint/2010/main" val="2738514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a:t>
            </a:r>
            <a:r>
              <a:rPr lang="en-US" baseline="0" dirty="0" err="1" smtClean="0"/>
              <a:t>Zika</a:t>
            </a:r>
            <a:r>
              <a:rPr lang="en-US" baseline="0" dirty="0" smtClean="0"/>
              <a:t> outbreak, INS’s investments paid off. Two notable examples of this include:</a:t>
            </a:r>
          </a:p>
          <a:p>
            <a:pPr marL="171450" indent="-171450">
              <a:buFont typeface="Arial" panose="020B0604020202020204" pitchFamily="34" charset="0"/>
              <a:buChar char="•"/>
            </a:pPr>
            <a:r>
              <a:rPr lang="en-US" baseline="0" dirty="0" smtClean="0"/>
              <a:t>Labs were better able to handle the many samples – and in a safe manner.</a:t>
            </a:r>
          </a:p>
          <a:p>
            <a:pPr marL="171450" indent="-171450">
              <a:buFont typeface="Arial" panose="020B0604020202020204" pitchFamily="34" charset="0"/>
              <a:buChar char="•"/>
            </a:pPr>
            <a:r>
              <a:rPr lang="en-US" baseline="0" dirty="0" smtClean="0"/>
              <a:t>INS was better prepared to communicate with the public to help them understand the kinds of information they need in the best way possible</a:t>
            </a:r>
            <a:endParaRPr lang="en-US" dirty="0"/>
          </a:p>
        </p:txBody>
      </p:sp>
      <p:sp>
        <p:nvSpPr>
          <p:cNvPr id="4" name="Slide Number Placeholder 3"/>
          <p:cNvSpPr>
            <a:spLocks noGrp="1"/>
          </p:cNvSpPr>
          <p:nvPr>
            <p:ph type="sldNum" sz="quarter" idx="10"/>
          </p:nvPr>
        </p:nvSpPr>
        <p:spPr/>
        <p:txBody>
          <a:bodyPr/>
          <a:lstStyle/>
          <a:p>
            <a:fld id="{469C02A1-B392-43F7-9D1B-4D7DE95EC7F4}" type="slidenum">
              <a:rPr lang="en-US" smtClean="0"/>
              <a:t>11</a:t>
            </a:fld>
            <a:endParaRPr lang="en-US" dirty="0"/>
          </a:p>
        </p:txBody>
      </p:sp>
    </p:spTree>
    <p:extLst>
      <p:ext uri="{BB962C8B-B14F-4D97-AF65-F5344CB8AC3E}">
        <p14:creationId xmlns:p14="http://schemas.microsoft.com/office/powerpoint/2010/main" val="283950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presentation builds upon the presentation by my colleague Dr. </a:t>
            </a:r>
            <a:r>
              <a:rPr lang="en-US" baseline="0" dirty="0" err="1" smtClean="0"/>
              <a:t>Kashef</a:t>
            </a:r>
            <a:r>
              <a:rPr lang="en-US" baseline="0" dirty="0" smtClean="0"/>
              <a:t> </a:t>
            </a:r>
            <a:r>
              <a:rPr lang="en-US" baseline="0" dirty="0" err="1" smtClean="0"/>
              <a:t>Ijaz</a:t>
            </a:r>
            <a:r>
              <a:rPr lang="en-US" baseline="0" dirty="0" smtClean="0"/>
              <a:t> at the 2015 Annual Meeting in Paris. The topic of Dr. </a:t>
            </a:r>
            <a:r>
              <a:rPr lang="en-US" baseline="0" dirty="0" err="1" smtClean="0"/>
              <a:t>Ijaz’s</a:t>
            </a:r>
            <a:r>
              <a:rPr lang="en-US" baseline="0" dirty="0" smtClean="0"/>
              <a:t> presentation was “Implementing IHR:  a Platform for NPHI Action” and looked at the convergence of IHR, GHSA, and NPHIs.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that GHSA is two years farther into its implementation, this presentation will look more specifically at how NPHIs link with GHSA.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quick review (if time permits):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When the world recognized the need to come together to take immediate action due to events such as SARS, anthrax attacks, and the AIDS epidemic, IHR provided us with an important set of public health goals. Today, the Global Health Security Agenda will provide us with a road map to help reach those goals. GHSA will build on the work we did with IHR and help us to do more, to do it faster, and to do it better.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aligned with IHR, most of the ideas behind GHSA are not new; we are building on agreements and commitments countries have already made.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GHSA was developed to advance IHR, by providing a path with clear targets and milestones to strengthen core capacities and achieve IHR compliance. GHSA will help us move forward and help us achieve the goal of IHR, a goal of a world safe and secure from the threat on infectious diseases. </a:t>
            </a:r>
            <a:endParaRPr lang="en-US" dirty="0" smtClean="0"/>
          </a:p>
          <a:p>
            <a:endParaRPr lang="en-US" dirty="0" smtClean="0"/>
          </a:p>
          <a:p>
            <a:r>
              <a:rPr lang="en-US" dirty="0" smtClean="0"/>
              <a:t>Today, most of the world is not prepared to address public health events. As of 2014, only a 1/3 of the world’s countries reached their goals associated with committing to IHR in 2005.</a:t>
            </a:r>
            <a:endParaRPr lang="en-US" dirty="0"/>
          </a:p>
        </p:txBody>
      </p:sp>
      <p:sp>
        <p:nvSpPr>
          <p:cNvPr id="4" name="Slide Number Placeholder 3"/>
          <p:cNvSpPr>
            <a:spLocks noGrp="1"/>
          </p:cNvSpPr>
          <p:nvPr>
            <p:ph type="sldNum" sz="quarter" idx="10"/>
          </p:nvPr>
        </p:nvSpPr>
        <p:spPr/>
        <p:txBody>
          <a:bodyPr/>
          <a:lstStyle/>
          <a:p>
            <a:fld id="{469C02A1-B392-43F7-9D1B-4D7DE95EC7F4}" type="slidenum">
              <a:rPr lang="en-US" smtClean="0"/>
              <a:t>3</a:t>
            </a:fld>
            <a:endParaRPr lang="en-US" dirty="0"/>
          </a:p>
        </p:txBody>
      </p:sp>
    </p:spTree>
    <p:extLst>
      <p:ext uri="{BB962C8B-B14F-4D97-AF65-F5344CB8AC3E}">
        <p14:creationId xmlns:p14="http://schemas.microsoft.com/office/powerpoint/2010/main" val="79154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aseline="0" dirty="0" smtClean="0"/>
              <a:t>GHSA is not another single-disease initiative; it drives a set of concrete and achievable actions to help actualize the International Health Regulations. It helps us reach public health goals through the prevent, detect and respond model.</a:t>
            </a:r>
            <a:endParaRPr lang="en-US" dirty="0"/>
          </a:p>
        </p:txBody>
      </p:sp>
      <p:sp>
        <p:nvSpPr>
          <p:cNvPr id="4" name="Slide Number Placeholder 3"/>
          <p:cNvSpPr>
            <a:spLocks noGrp="1"/>
          </p:cNvSpPr>
          <p:nvPr>
            <p:ph type="sldNum" sz="quarter" idx="10"/>
          </p:nvPr>
        </p:nvSpPr>
        <p:spPr/>
        <p:txBody>
          <a:bodyPr/>
          <a:lstStyle/>
          <a:p>
            <a:fld id="{469C02A1-B392-43F7-9D1B-4D7DE95EC7F4}" type="slidenum">
              <a:rPr lang="en-US" smtClean="0"/>
              <a:t>4</a:t>
            </a:fld>
            <a:endParaRPr lang="en-US" dirty="0"/>
          </a:p>
        </p:txBody>
      </p:sp>
    </p:spTree>
    <p:extLst>
      <p:ext uri="{BB962C8B-B14F-4D97-AF65-F5344CB8AC3E}">
        <p14:creationId xmlns:p14="http://schemas.microsoft.com/office/powerpoint/2010/main" val="410205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sz="1200" b="0" baseline="0" dirty="0" smtClean="0">
                <a:solidFill>
                  <a:srgbClr val="000000"/>
                </a:solidFill>
                <a:latin typeface="+mn-lt"/>
                <a:cs typeface="Arial" pitchFamily="34" charset="0"/>
              </a:rPr>
              <a:t>Functions critical to GHSA success in a country often sit within an NPHI, including those listed on the screen.</a:t>
            </a:r>
          </a:p>
          <a:p>
            <a:pPr eaLnBrk="1" hangingPunct="1">
              <a:lnSpc>
                <a:spcPct val="90000"/>
              </a:lnSpc>
              <a:defRPr/>
            </a:pPr>
            <a:endParaRPr lang="en-US" sz="1200" baseline="0" dirty="0" smtClean="0">
              <a:solidFill>
                <a:srgbClr val="000000"/>
              </a:solidFill>
              <a:latin typeface="+mn-lt"/>
              <a:cs typeface="Arial" pitchFamily="34" charset="0"/>
            </a:endParaRPr>
          </a:p>
          <a:p>
            <a:pPr eaLnBrk="1" hangingPunct="1">
              <a:lnSpc>
                <a:spcPct val="90000"/>
              </a:lnSpc>
              <a:defRPr/>
            </a:pPr>
            <a:r>
              <a:rPr lang="en-US" sz="1200" dirty="0" smtClean="0">
                <a:solidFill>
                  <a:srgbClr val="000000"/>
                </a:solidFill>
                <a:latin typeface="+mn-lt"/>
                <a:cs typeface="Arial" pitchFamily="34" charset="0"/>
              </a:rPr>
              <a:t>Additive value of any NPHI is having data readily available for decision making.  That means knowing which diseases are affecting the population, when and where, and being ready to respond if something out of the ordinary occurs.</a:t>
            </a:r>
          </a:p>
          <a:p>
            <a:pPr eaLnBrk="1" hangingPunct="1">
              <a:lnSpc>
                <a:spcPct val="90000"/>
              </a:lnSpc>
              <a:defRPr/>
            </a:pPr>
            <a:endParaRPr lang="en-US" sz="1200" dirty="0" smtClean="0">
              <a:solidFill>
                <a:srgbClr val="000000"/>
              </a:solidFill>
              <a:latin typeface="+mn-lt"/>
              <a:cs typeface="Arial" pitchFamily="34" charset="0"/>
            </a:endParaRPr>
          </a:p>
          <a:p>
            <a:pPr marL="0"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lang="en-US" sz="1200" dirty="0" smtClean="0">
                <a:solidFill>
                  <a:srgbClr val="000000"/>
                </a:solidFill>
                <a:latin typeface="+mn-lt"/>
                <a:cs typeface="Arial" pitchFamily="34" charset="0"/>
              </a:rPr>
              <a:t>Photos</a:t>
            </a:r>
            <a:r>
              <a:rPr lang="en-US" sz="1200" baseline="0" dirty="0" smtClean="0">
                <a:solidFill>
                  <a:srgbClr val="000000"/>
                </a:solidFill>
                <a:latin typeface="+mn-lt"/>
                <a:cs typeface="Arial" pitchFamily="34" charset="0"/>
              </a:rPr>
              <a:t> shown here are of the Zambia National Public Health Institute, U.S. CDC, and China CDC.</a:t>
            </a:r>
            <a:endParaRPr lang="en-US" sz="1200" dirty="0" smtClean="0">
              <a:solidFill>
                <a:srgbClr val="000000"/>
              </a:solidFill>
              <a:latin typeface="+mn-lt"/>
              <a:cs typeface="Arial" pitchFamily="34" charset="0"/>
            </a:endParaRPr>
          </a:p>
          <a:p>
            <a:pPr eaLnBrk="1" hangingPunct="1">
              <a:lnSpc>
                <a:spcPct val="90000"/>
              </a:lnSpc>
              <a:buFont typeface="Arial" pitchFamily="34" charset="0"/>
              <a:buNone/>
              <a:defRPr/>
            </a:pPr>
            <a:endParaRPr lang="en-US" sz="1200" b="0" dirty="0" smtClean="0">
              <a:solidFill>
                <a:srgbClr val="000000"/>
              </a:solidFill>
              <a:latin typeface="+mn-lt"/>
              <a:cs typeface="Arial" pitchFamily="34" charset="0"/>
            </a:endParaRPr>
          </a:p>
        </p:txBody>
      </p:sp>
      <p:sp>
        <p:nvSpPr>
          <p:cNvPr id="4" name="Slide Number Placeholder 3"/>
          <p:cNvSpPr>
            <a:spLocks noGrp="1"/>
          </p:cNvSpPr>
          <p:nvPr>
            <p:ph type="sldNum" sz="quarter" idx="10"/>
          </p:nvPr>
        </p:nvSpPr>
        <p:spPr/>
        <p:txBody>
          <a:bodyPr/>
          <a:lstStyle/>
          <a:p>
            <a:fld id="{469C02A1-B392-43F7-9D1B-4D7DE95EC7F4}" type="slidenum">
              <a:rPr lang="en-US" smtClean="0"/>
              <a:t>5</a:t>
            </a:fld>
            <a:endParaRPr lang="en-US" dirty="0"/>
          </a:p>
        </p:txBody>
      </p:sp>
    </p:spTree>
    <p:extLst>
      <p:ext uri="{BB962C8B-B14F-4D97-AF65-F5344CB8AC3E}">
        <p14:creationId xmlns:p14="http://schemas.microsoft.com/office/powerpoint/2010/main" val="126215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Health Security not only</a:t>
            </a:r>
            <a:r>
              <a:rPr lang="en-US" baseline="0" dirty="0" smtClean="0"/>
              <a:t> mitigates the impact of disease outbreaks locally and globally, but also sets a pathway to achieve IHR compliance and mitigates the impact on other sectors, like travel and </a:t>
            </a:r>
            <a:r>
              <a:rPr lang="en-US" baseline="0" smtClean="0"/>
              <a:t>trade.</a:t>
            </a:r>
            <a:endParaRPr lang="en-US" dirty="0" smtClean="0"/>
          </a:p>
        </p:txBody>
      </p:sp>
      <p:sp>
        <p:nvSpPr>
          <p:cNvPr id="4" name="Slide Number Placeholder 3"/>
          <p:cNvSpPr>
            <a:spLocks noGrp="1"/>
          </p:cNvSpPr>
          <p:nvPr>
            <p:ph type="sldNum" sz="quarter" idx="10"/>
          </p:nvPr>
        </p:nvSpPr>
        <p:spPr/>
        <p:txBody>
          <a:bodyPr/>
          <a:lstStyle/>
          <a:p>
            <a:fld id="{469C02A1-B392-43F7-9D1B-4D7DE95EC7F4}" type="slidenum">
              <a:rPr lang="en-US" smtClean="0"/>
              <a:t>6</a:t>
            </a:fld>
            <a:endParaRPr lang="en-US" dirty="0"/>
          </a:p>
        </p:txBody>
      </p:sp>
    </p:spTree>
    <p:extLst>
      <p:ext uri="{BB962C8B-B14F-4D97-AF65-F5344CB8AC3E}">
        <p14:creationId xmlns:p14="http://schemas.microsoft.com/office/powerpoint/2010/main" val="23942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NPHIs are not a panacea for infectious disease threats, NPHIs are countries’ focal points for public health and provide leadership and coordination for public health programs and activities. Their development may address fragmentation of public health responsibilities across entities and sectors.</a:t>
            </a:r>
          </a:p>
          <a:p>
            <a:endParaRPr lang="en-US" baseline="0" dirty="0" smtClean="0"/>
          </a:p>
          <a:p>
            <a:r>
              <a:rPr lang="en-US" baseline="0" dirty="0" smtClean="0"/>
              <a:t>NPHIs can serve to:</a:t>
            </a:r>
          </a:p>
          <a:p>
            <a:pPr marL="171450" indent="-171450">
              <a:buFont typeface="Arial" panose="020B0604020202020204" pitchFamily="34" charset="0"/>
              <a:buChar char="•"/>
            </a:pPr>
            <a:r>
              <a:rPr lang="en-US" baseline="0" dirty="0" smtClean="0"/>
              <a:t>Facilitate faster disease detection:  Through their role coordinating public health information, NPHIs help to produce timely, reliable data that are critical for an effective response.</a:t>
            </a:r>
          </a:p>
          <a:p>
            <a:pPr marL="171450" indent="-171450">
              <a:buFont typeface="Arial" panose="020B0604020202020204" pitchFamily="34" charset="0"/>
              <a:buChar char="•"/>
            </a:pPr>
            <a:r>
              <a:rPr lang="en-US" baseline="0" dirty="0" smtClean="0"/>
              <a:t>Enhance preparation:  In their role as public health focal points, NPHIs often have partnerships with entities which would be part of an outbreak response. This collaborative relationship between various players makes a country more prepared to prevent, detect, or respond to a disease threat.</a:t>
            </a:r>
          </a:p>
          <a:p>
            <a:pPr marL="171450" indent="-171450">
              <a:buFont typeface="Arial" panose="020B0604020202020204" pitchFamily="34" charset="0"/>
              <a:buChar char="•"/>
            </a:pPr>
            <a:r>
              <a:rPr lang="en-US" baseline="0" dirty="0" smtClean="0"/>
              <a:t>Reduce impact:  Faster detection and better preparation promote more effective responses, which ultimately serve to reduce impact to the public’s health.</a:t>
            </a:r>
          </a:p>
          <a:p>
            <a:endParaRPr lang="en-US" dirty="0"/>
          </a:p>
        </p:txBody>
      </p:sp>
      <p:sp>
        <p:nvSpPr>
          <p:cNvPr id="4" name="Slide Number Placeholder 3"/>
          <p:cNvSpPr>
            <a:spLocks noGrp="1"/>
          </p:cNvSpPr>
          <p:nvPr>
            <p:ph type="sldNum" sz="quarter" idx="10"/>
          </p:nvPr>
        </p:nvSpPr>
        <p:spPr/>
        <p:txBody>
          <a:bodyPr/>
          <a:lstStyle/>
          <a:p>
            <a:fld id="{469C02A1-B392-43F7-9D1B-4D7DE95EC7F4}" type="slidenum">
              <a:rPr lang="en-US" smtClean="0"/>
              <a:t>7</a:t>
            </a:fld>
            <a:endParaRPr lang="en-US" dirty="0"/>
          </a:p>
        </p:txBody>
      </p:sp>
    </p:spTree>
    <p:extLst>
      <p:ext uri="{BB962C8B-B14F-4D97-AF65-F5344CB8AC3E}">
        <p14:creationId xmlns:p14="http://schemas.microsoft.com/office/powerpoint/2010/main" val="165096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Joint</a:t>
            </a:r>
            <a:r>
              <a:rPr lang="en-US" baseline="0" dirty="0" smtClean="0"/>
              <a:t> External Evaluation is a tool which measures countries’ individual status and progress in building the necessary capacities to prevent, detect, and respond to infectious disease threats, in accordance with GHSA targets and in support of IHR implementation.</a:t>
            </a:r>
          </a:p>
          <a:p>
            <a:endParaRPr lang="en-US" baseline="0" dirty="0" smtClean="0"/>
          </a:p>
          <a:p>
            <a:r>
              <a:rPr lang="en-US" baseline="0" dirty="0" smtClean="0"/>
              <a:t>As of September 2017 nearly 60 countries have completed a JEE.</a:t>
            </a:r>
          </a:p>
          <a:p>
            <a:endParaRPr lang="en-US" baseline="0" dirty="0" smtClean="0"/>
          </a:p>
          <a:p>
            <a:r>
              <a:rPr lang="en-US" baseline="0" dirty="0" smtClean="0"/>
              <a:t>There is strong overlap between NPHIs and the JEE.</a:t>
            </a:r>
            <a:endParaRPr lang="en-US" dirty="0"/>
          </a:p>
        </p:txBody>
      </p:sp>
      <p:sp>
        <p:nvSpPr>
          <p:cNvPr id="4" name="Slide Number Placeholder 3"/>
          <p:cNvSpPr>
            <a:spLocks noGrp="1"/>
          </p:cNvSpPr>
          <p:nvPr>
            <p:ph type="sldNum" sz="quarter" idx="10"/>
          </p:nvPr>
        </p:nvSpPr>
        <p:spPr/>
        <p:txBody>
          <a:bodyPr/>
          <a:lstStyle/>
          <a:p>
            <a:fld id="{469C02A1-B392-43F7-9D1B-4D7DE95EC7F4}" type="slidenum">
              <a:rPr lang="en-US" smtClean="0"/>
              <a:t>8</a:t>
            </a:fld>
            <a:endParaRPr lang="en-US" dirty="0"/>
          </a:p>
        </p:txBody>
      </p:sp>
    </p:spTree>
    <p:extLst>
      <p:ext uri="{BB962C8B-B14F-4D97-AF65-F5344CB8AC3E}">
        <p14:creationId xmlns:p14="http://schemas.microsoft.com/office/powerpoint/2010/main" val="194184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functional NPHI can serve as a home for planning, implementation, and accountability. This</a:t>
            </a:r>
            <a:r>
              <a:rPr lang="en-US" baseline="0" dirty="0" smtClean="0"/>
              <a:t> is particularly relevant to the JEE process.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5F5F5F"/>
                </a:solidFill>
              </a:rPr>
              <a:t>The JEE Tool is intended to measure country-specific status and progress in achieving GHSA targets.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rgbClr val="5F5F5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5F5F5F"/>
                </a:solidFill>
              </a:rPr>
              <a:t>The NPHI Staged Development Tool (SDT) dives deeper into many of the issues and defines the NPHIs specific role and goals. </a:t>
            </a:r>
            <a:r>
              <a:rPr lang="en-US" b="0" baseline="0" dirty="0" smtClean="0"/>
              <a:t>The SDT is a focused assessment and work planning tool for NPHI functions. For GHSA targets that fall within an NPHI’s mandate, detailed information on NPHI capacity from SDT results can inform the JEE assessment – and vice versa.</a:t>
            </a:r>
            <a:r>
              <a:rPr lang="en-US"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5F5F5F"/>
              </a:solidFill>
            </a:endParaRPr>
          </a:p>
          <a:p>
            <a:r>
              <a:rPr lang="en-US" dirty="0" smtClean="0"/>
              <a:t>I</a:t>
            </a:r>
            <a:r>
              <a:rPr lang="en-US" baseline="0" dirty="0" smtClean="0"/>
              <a:t> will now give a few examples of how NPHIs have be involved in or influenced by the JEE.</a:t>
            </a:r>
            <a:r>
              <a:rPr lang="en-US" dirty="0" smtClean="0"/>
              <a:t> </a:t>
            </a:r>
          </a:p>
          <a:p>
            <a:endParaRPr lang="en-US" dirty="0" smtClean="0"/>
          </a:p>
          <a:p>
            <a:r>
              <a:rPr lang="en-US" dirty="0" smtClean="0"/>
              <a:t>Myanmar:  Myanmar used the recent JEE recommendations to frame discussion about</a:t>
            </a:r>
            <a:r>
              <a:rPr lang="en-US" baseline="0" dirty="0" smtClean="0"/>
              <a:t> potential functions of the Myanmar CDC.</a:t>
            </a:r>
          </a:p>
          <a:p>
            <a:endParaRPr lang="en-US" baseline="0" dirty="0" smtClean="0"/>
          </a:p>
          <a:p>
            <a:r>
              <a:rPr lang="en-US" baseline="0" dirty="0" smtClean="0"/>
              <a:t>Mozambique:  Recommendations from Mozambique’s JEE informed work planning for Instituto Nacional de Saude (INS).</a:t>
            </a:r>
          </a:p>
          <a:p>
            <a:endParaRPr lang="en-US" baseline="0" dirty="0" smtClean="0"/>
          </a:p>
          <a:p>
            <a:r>
              <a:rPr lang="en-US" baseline="0" dirty="0" smtClean="0"/>
              <a:t>Namibia:  The developing Namibia Institute of Public Health has played a critical role in the JEE and action planning, serving as secretariat for the process and home to many of the actions.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USA:  </a:t>
            </a:r>
            <a:r>
              <a:rPr lang="en-US" sz="1200" kern="1200" dirty="0" smtClean="0">
                <a:solidFill>
                  <a:schemeClr val="tx1"/>
                </a:solidFill>
                <a:effectLst/>
                <a:latin typeface="+mn-lt"/>
                <a:ea typeface="+mn-ea"/>
                <a:cs typeface="+mn-cs"/>
              </a:rPr>
              <a:t>The JEE in the United States allowed HHS to coordinate the multi-sectoral conversation around specific challenges that are extremely difficult to address because of the size, diversity, and complexity of the country’s public health structures. Examples include One Health preparedness and response, public health preparedness at privately owned airports, integration and streamlining of data for health surveillance, radiation emergency preparedness, and risk communications.</a:t>
            </a:r>
            <a:r>
              <a:rPr lang="en-US" sz="1200" b="0" kern="1200" baseline="0" dirty="0" smtClean="0">
                <a:solidFill>
                  <a:schemeClr val="tx1"/>
                </a:solidFill>
                <a:effectLst/>
                <a:latin typeface="+mn-lt"/>
                <a:ea typeface="+mn-ea"/>
                <a:cs typeface="+mn-cs"/>
              </a:rPr>
              <a:t> The United States will be holding their One Health Zoonotic Disease Prioritization Workshop in December 2017, which is closely linked to the JEE.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Transition to Next slides: </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9C02A1-B392-43F7-9D1B-4D7DE95EC7F4}" type="slidenum">
              <a:rPr lang="en-US" smtClean="0"/>
              <a:t>9</a:t>
            </a:fld>
            <a:endParaRPr lang="en-US" dirty="0"/>
          </a:p>
        </p:txBody>
      </p:sp>
    </p:spTree>
    <p:extLst>
      <p:ext uri="{BB962C8B-B14F-4D97-AF65-F5344CB8AC3E}">
        <p14:creationId xmlns:p14="http://schemas.microsoft.com/office/powerpoint/2010/main" val="271910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9C02A1-B392-43F7-9D1B-4D7DE95EC7F4}" type="slidenum">
              <a:rPr lang="en-US" smtClean="0"/>
              <a:t>10</a:t>
            </a:fld>
            <a:endParaRPr lang="en-US" dirty="0"/>
          </a:p>
        </p:txBody>
      </p:sp>
    </p:spTree>
    <p:extLst>
      <p:ext uri="{BB962C8B-B14F-4D97-AF65-F5344CB8AC3E}">
        <p14:creationId xmlns:p14="http://schemas.microsoft.com/office/powerpoint/2010/main" val="296314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14299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149157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1375927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5002DEEF-1E16-49CA-A217-2930FCD09777}" type="slidenum">
              <a:rPr lang="en-US">
                <a:solidFill>
                  <a:srgbClr val="FFFFFF"/>
                </a:solidFill>
              </a:rPr>
              <a:pPr/>
              <a:t>‹#›</a:t>
            </a:fld>
            <a:endParaRPr lang="ru-RU">
              <a:solidFill>
                <a:srgbClr val="FFFFFF"/>
              </a:solidFill>
            </a:endParaRPr>
          </a:p>
        </p:txBody>
      </p:sp>
      <p:sp>
        <p:nvSpPr>
          <p:cNvPr id="6" name="Rectangle 5"/>
          <p:cNvSpPr/>
          <p:nvPr userDrawn="1"/>
        </p:nvSpPr>
        <p:spPr>
          <a:xfrm>
            <a:off x="0" y="5791200"/>
            <a:ext cx="12192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Title 1"/>
          <p:cNvSpPr txBox="1">
            <a:spLocks/>
          </p:cNvSpPr>
          <p:nvPr userDrawn="1"/>
        </p:nvSpPr>
        <p:spPr bwMode="auto">
          <a:xfrm>
            <a:off x="304800" y="0"/>
            <a:ext cx="1158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yriad Pro" pitchFamily="34" charset="0"/>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2800" b="1">
                <a:solidFill>
                  <a:schemeClr val="bg1"/>
                </a:solidFill>
                <a:latin typeface="Arial" charset="0"/>
              </a:defRPr>
            </a:lvl6pPr>
            <a:lvl7pPr marL="914400" algn="ctr" rtl="0" eaLnBrk="1" fontAlgn="base" hangingPunct="1">
              <a:spcBef>
                <a:spcPct val="0"/>
              </a:spcBef>
              <a:spcAft>
                <a:spcPct val="0"/>
              </a:spcAft>
              <a:defRPr sz="2800" b="1">
                <a:solidFill>
                  <a:schemeClr val="bg1"/>
                </a:solidFill>
                <a:latin typeface="Arial" charset="0"/>
              </a:defRPr>
            </a:lvl7pPr>
            <a:lvl8pPr marL="1371600" algn="ctr" rtl="0" eaLnBrk="1" fontAlgn="base" hangingPunct="1">
              <a:spcBef>
                <a:spcPct val="0"/>
              </a:spcBef>
              <a:spcAft>
                <a:spcPct val="0"/>
              </a:spcAft>
              <a:defRPr sz="2800" b="1">
                <a:solidFill>
                  <a:schemeClr val="bg1"/>
                </a:solidFill>
                <a:latin typeface="Arial" charset="0"/>
              </a:defRPr>
            </a:lvl8pPr>
            <a:lvl9pPr marL="1828800" algn="ctr" rtl="0" eaLnBrk="1" fontAlgn="base" hangingPunct="1">
              <a:spcBef>
                <a:spcPct val="0"/>
              </a:spcBef>
              <a:spcAft>
                <a:spcPct val="0"/>
              </a:spcAft>
              <a:defRPr sz="2800" b="1">
                <a:solidFill>
                  <a:schemeClr val="bg1"/>
                </a:solidFill>
                <a:latin typeface="Arial" charset="0"/>
              </a:defRPr>
            </a:lvl9pPr>
          </a:lstStyle>
          <a:p>
            <a:r>
              <a:rPr lang="en-US" sz="2800" kern="0" dirty="0" smtClean="0">
                <a:solidFill>
                  <a:srgbClr val="FFFFFF"/>
                </a:solidFill>
              </a:rPr>
              <a:t>Click to edit Master title style</a:t>
            </a:r>
            <a:endParaRPr lang="en-US" sz="2800" kern="0" dirty="0">
              <a:solidFill>
                <a:srgbClr val="FFFFFF"/>
              </a:solidFill>
            </a:endParaRPr>
          </a:p>
        </p:txBody>
      </p:sp>
    </p:spTree>
    <p:extLst>
      <p:ext uri="{BB962C8B-B14F-4D97-AF65-F5344CB8AC3E}">
        <p14:creationId xmlns:p14="http://schemas.microsoft.com/office/powerpoint/2010/main" val="389866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ctr"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1200" y="1600200"/>
            <a:ext cx="10972800" cy="4191000"/>
          </a:xfrm>
          <a:prstGeom prst="rect">
            <a:avLst/>
          </a:prstGeom>
        </p:spPr>
        <p:txBody>
          <a:bodyPr/>
          <a:lstStyle>
            <a:lvl1pPr marL="231775" indent="-231775">
              <a:buClr>
                <a:schemeClr val="tx1"/>
              </a:buClr>
              <a:buSzPct val="70000"/>
              <a:buFont typeface="Wingdings" pitchFamily="2" charset="2"/>
              <a:buChar char="q"/>
              <a:defRPr sz="2000" b="1" baseline="0">
                <a:solidFill>
                  <a:schemeClr val="bg2"/>
                </a:solidFill>
              </a:defRPr>
            </a:lvl1pPr>
            <a:lvl2pPr marL="573088" indent="-231775">
              <a:buClr>
                <a:schemeClr val="tx1"/>
              </a:buClr>
              <a:buSzPct val="100000"/>
              <a:buFont typeface="Wingdings" pitchFamily="2" charset="2"/>
              <a:buChar char="§"/>
              <a:defRPr sz="18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55282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36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4551748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24879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38152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208074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146560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84002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71397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175754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45C199-E91E-4342-8F09-58BE4D0358A6}" type="datetimeFigureOut">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073F4-FE12-2B4C-9093-1C54720CB9C7}" type="slidenum">
              <a:rPr lang="en-US" smtClean="0"/>
              <a:t>‹#›</a:t>
            </a:fld>
            <a:endParaRPr lang="en-US" dirty="0"/>
          </a:p>
        </p:txBody>
      </p:sp>
    </p:spTree>
    <p:extLst>
      <p:ext uri="{BB962C8B-B14F-4D97-AF65-F5344CB8AC3E}">
        <p14:creationId xmlns:p14="http://schemas.microsoft.com/office/powerpoint/2010/main" val="43592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5C199-E91E-4342-8F09-58BE4D0358A6}" type="datetimeFigureOut">
              <a:rPr lang="en-US" smtClean="0"/>
              <a:t>10/19/2017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073F4-FE12-2B4C-9093-1C54720CB9C7}" type="slidenum">
              <a:rPr lang="en-US" smtClean="0"/>
              <a:t>‹#›</a:t>
            </a:fld>
            <a:endParaRPr lang="en-US" dirty="0"/>
          </a:p>
        </p:txBody>
      </p:sp>
    </p:spTree>
    <p:extLst>
      <p:ext uri="{BB962C8B-B14F-4D97-AF65-F5344CB8AC3E}">
        <p14:creationId xmlns:p14="http://schemas.microsoft.com/office/powerpoint/2010/main" val="123659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file:///E:\CDC%20Work\tapper_EIS_slides_get_to_zero\respond.png"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E:\CDC%20Work\tapper_EIS_slides_get_to_zero\prevent.png" TargetMode="External"/><Relationship Id="rId5" Type="http://schemas.openxmlformats.org/officeDocument/2006/relationships/image" Target="../media/image4.png"/><Relationship Id="rId10" Type="http://schemas.openxmlformats.org/officeDocument/2006/relationships/image" Target="file:///E:\CDC%20Work\tapper_EIS_slides_get_to_zero\detect.png" TargetMode="External"/><Relationship Id="rId4" Type="http://schemas.openxmlformats.org/officeDocument/2006/relationships/image" Target="../media/image2.emf"/><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4503" y="-14515"/>
            <a:ext cx="12221003" cy="6549060"/>
          </a:xfrm>
          <a:custGeom>
            <a:avLst/>
            <a:gdLst>
              <a:gd name="connsiteX0" fmla="*/ 13 w 12192000"/>
              <a:gd name="connsiteY0" fmla="*/ 2523694 h 6607134"/>
              <a:gd name="connsiteX1" fmla="*/ 6096000 w 12192000"/>
              <a:gd name="connsiteY1" fmla="*/ 0 h 6607134"/>
              <a:gd name="connsiteX2" fmla="*/ 12191987 w 12192000"/>
              <a:gd name="connsiteY2" fmla="*/ 2523694 h 6607134"/>
              <a:gd name="connsiteX3" fmla="*/ 9863527 w 12192000"/>
              <a:gd name="connsiteY3" fmla="*/ 6607117 h 6607134"/>
              <a:gd name="connsiteX4" fmla="*/ 2328473 w 12192000"/>
              <a:gd name="connsiteY4" fmla="*/ 6607117 h 6607134"/>
              <a:gd name="connsiteX5" fmla="*/ 13 w 12192000"/>
              <a:gd name="connsiteY5" fmla="*/ 2523694 h 6607134"/>
              <a:gd name="connsiteX0" fmla="*/ 0 w 12162946"/>
              <a:gd name="connsiteY0" fmla="*/ 0 h 6608909"/>
              <a:gd name="connsiteX1" fmla="*/ 6066959 w 12162946"/>
              <a:gd name="connsiteY1" fmla="*/ 1792 h 6608909"/>
              <a:gd name="connsiteX2" fmla="*/ 12162946 w 12162946"/>
              <a:gd name="connsiteY2" fmla="*/ 2525486 h 6608909"/>
              <a:gd name="connsiteX3" fmla="*/ 9834486 w 12162946"/>
              <a:gd name="connsiteY3" fmla="*/ 6608909 h 6608909"/>
              <a:gd name="connsiteX4" fmla="*/ 2299432 w 12162946"/>
              <a:gd name="connsiteY4" fmla="*/ 6608909 h 6608909"/>
              <a:gd name="connsiteX5" fmla="*/ 0 w 12162946"/>
              <a:gd name="connsiteY5" fmla="*/ 0 h 6608909"/>
              <a:gd name="connsiteX0" fmla="*/ 37368 w 12200314"/>
              <a:gd name="connsiteY0" fmla="*/ 0 h 6608909"/>
              <a:gd name="connsiteX1" fmla="*/ 6104327 w 12200314"/>
              <a:gd name="connsiteY1" fmla="*/ 1792 h 6608909"/>
              <a:gd name="connsiteX2" fmla="*/ 12200314 w 12200314"/>
              <a:gd name="connsiteY2" fmla="*/ 2525486 h 6608909"/>
              <a:gd name="connsiteX3" fmla="*/ 9871854 w 12200314"/>
              <a:gd name="connsiteY3" fmla="*/ 6608909 h 6608909"/>
              <a:gd name="connsiteX4" fmla="*/ 0 w 12200314"/>
              <a:gd name="connsiteY4" fmla="*/ 5839652 h 6608909"/>
              <a:gd name="connsiteX5" fmla="*/ 37368 w 12200314"/>
              <a:gd name="connsiteY5" fmla="*/ 0 h 6608909"/>
              <a:gd name="connsiteX0" fmla="*/ 37368 w 12200314"/>
              <a:gd name="connsiteY0" fmla="*/ 0 h 6608909"/>
              <a:gd name="connsiteX1" fmla="*/ 6104327 w 12200314"/>
              <a:gd name="connsiteY1" fmla="*/ 1792 h 6608909"/>
              <a:gd name="connsiteX2" fmla="*/ 12200314 w 12200314"/>
              <a:gd name="connsiteY2" fmla="*/ 2525486 h 6608909"/>
              <a:gd name="connsiteX3" fmla="*/ 9073568 w 12200314"/>
              <a:gd name="connsiteY3" fmla="*/ 6608909 h 6608909"/>
              <a:gd name="connsiteX4" fmla="*/ 0 w 12200314"/>
              <a:gd name="connsiteY4" fmla="*/ 5839652 h 6608909"/>
              <a:gd name="connsiteX5" fmla="*/ 37368 w 12200314"/>
              <a:gd name="connsiteY5" fmla="*/ 0 h 6608909"/>
              <a:gd name="connsiteX0" fmla="*/ 37368 w 12214828"/>
              <a:gd name="connsiteY0" fmla="*/ 0 h 6608909"/>
              <a:gd name="connsiteX1" fmla="*/ 6104327 w 12214828"/>
              <a:gd name="connsiteY1" fmla="*/ 1792 h 6608909"/>
              <a:gd name="connsiteX2" fmla="*/ 12214828 w 12214828"/>
              <a:gd name="connsiteY2" fmla="*/ 5849257 h 6608909"/>
              <a:gd name="connsiteX3" fmla="*/ 9073568 w 12214828"/>
              <a:gd name="connsiteY3" fmla="*/ 6608909 h 6608909"/>
              <a:gd name="connsiteX4" fmla="*/ 0 w 12214828"/>
              <a:gd name="connsiteY4" fmla="*/ 5839652 h 6608909"/>
              <a:gd name="connsiteX5" fmla="*/ 37368 w 12214828"/>
              <a:gd name="connsiteY5" fmla="*/ 0 h 6608909"/>
              <a:gd name="connsiteX0" fmla="*/ 37368 w 12214828"/>
              <a:gd name="connsiteY0" fmla="*/ 12722 h 6621631"/>
              <a:gd name="connsiteX1" fmla="*/ 12185812 w 12214828"/>
              <a:gd name="connsiteY1" fmla="*/ 0 h 6621631"/>
              <a:gd name="connsiteX2" fmla="*/ 12214828 w 12214828"/>
              <a:gd name="connsiteY2" fmla="*/ 5861979 h 6621631"/>
              <a:gd name="connsiteX3" fmla="*/ 9073568 w 12214828"/>
              <a:gd name="connsiteY3" fmla="*/ 6621631 h 6621631"/>
              <a:gd name="connsiteX4" fmla="*/ 0 w 12214828"/>
              <a:gd name="connsiteY4" fmla="*/ 5852374 h 6621631"/>
              <a:gd name="connsiteX5" fmla="*/ 37368 w 12214828"/>
              <a:gd name="connsiteY5" fmla="*/ 12722 h 6621631"/>
              <a:gd name="connsiteX0" fmla="*/ 37368 w 12214828"/>
              <a:gd name="connsiteY0" fmla="*/ 12722 h 6549060"/>
              <a:gd name="connsiteX1" fmla="*/ 12185812 w 12214828"/>
              <a:gd name="connsiteY1" fmla="*/ 0 h 6549060"/>
              <a:gd name="connsiteX2" fmla="*/ 12214828 w 12214828"/>
              <a:gd name="connsiteY2" fmla="*/ 5861979 h 6549060"/>
              <a:gd name="connsiteX3" fmla="*/ 8202711 w 12214828"/>
              <a:gd name="connsiteY3" fmla="*/ 6549060 h 6549060"/>
              <a:gd name="connsiteX4" fmla="*/ 0 w 12214828"/>
              <a:gd name="connsiteY4" fmla="*/ 5852374 h 6549060"/>
              <a:gd name="connsiteX5" fmla="*/ 37368 w 12214828"/>
              <a:gd name="connsiteY5" fmla="*/ 12722 h 6549060"/>
              <a:gd name="connsiteX0" fmla="*/ 22854 w 12214828"/>
              <a:gd name="connsiteY0" fmla="*/ 12722 h 6549060"/>
              <a:gd name="connsiteX1" fmla="*/ 12185812 w 12214828"/>
              <a:gd name="connsiteY1" fmla="*/ 0 h 6549060"/>
              <a:gd name="connsiteX2" fmla="*/ 12214828 w 12214828"/>
              <a:gd name="connsiteY2" fmla="*/ 5861979 h 6549060"/>
              <a:gd name="connsiteX3" fmla="*/ 8202711 w 12214828"/>
              <a:gd name="connsiteY3" fmla="*/ 6549060 h 6549060"/>
              <a:gd name="connsiteX4" fmla="*/ 0 w 12214828"/>
              <a:gd name="connsiteY4" fmla="*/ 5852374 h 6549060"/>
              <a:gd name="connsiteX5" fmla="*/ 22854 w 12214828"/>
              <a:gd name="connsiteY5" fmla="*/ 12722 h 6549060"/>
              <a:gd name="connsiteX0" fmla="*/ 22854 w 12214828"/>
              <a:gd name="connsiteY0" fmla="*/ 12722 h 6549060"/>
              <a:gd name="connsiteX1" fmla="*/ 12185812 w 12214828"/>
              <a:gd name="connsiteY1" fmla="*/ 0 h 6549060"/>
              <a:gd name="connsiteX2" fmla="*/ 12214828 w 12214828"/>
              <a:gd name="connsiteY2" fmla="*/ 5861979 h 6549060"/>
              <a:gd name="connsiteX3" fmla="*/ 8202711 w 12214828"/>
              <a:gd name="connsiteY3" fmla="*/ 6549060 h 6549060"/>
              <a:gd name="connsiteX4" fmla="*/ 0 w 12214828"/>
              <a:gd name="connsiteY4" fmla="*/ 5852374 h 6549060"/>
              <a:gd name="connsiteX5" fmla="*/ 22854 w 12214828"/>
              <a:gd name="connsiteY5" fmla="*/ 12722 h 6549060"/>
              <a:gd name="connsiteX0" fmla="*/ 0 w 12221003"/>
              <a:gd name="connsiteY0" fmla="*/ 12722 h 6549060"/>
              <a:gd name="connsiteX1" fmla="*/ 12191987 w 12221003"/>
              <a:gd name="connsiteY1" fmla="*/ 0 h 6549060"/>
              <a:gd name="connsiteX2" fmla="*/ 12221003 w 12221003"/>
              <a:gd name="connsiteY2" fmla="*/ 5861979 h 6549060"/>
              <a:gd name="connsiteX3" fmla="*/ 8208886 w 12221003"/>
              <a:gd name="connsiteY3" fmla="*/ 6549060 h 6549060"/>
              <a:gd name="connsiteX4" fmla="*/ 6175 w 12221003"/>
              <a:gd name="connsiteY4" fmla="*/ 5852374 h 6549060"/>
              <a:gd name="connsiteX5" fmla="*/ 0 w 12221003"/>
              <a:gd name="connsiteY5" fmla="*/ 12722 h 65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1003" h="6549060">
                <a:moveTo>
                  <a:pt x="0" y="12722"/>
                </a:moveTo>
                <a:lnTo>
                  <a:pt x="12191987" y="0"/>
                </a:lnTo>
                <a:lnTo>
                  <a:pt x="12221003" y="5861979"/>
                </a:lnTo>
                <a:lnTo>
                  <a:pt x="8208886" y="6549060"/>
                </a:lnTo>
                <a:lnTo>
                  <a:pt x="6175" y="5852374"/>
                </a:lnTo>
                <a:cubicBezTo>
                  <a:pt x="4117" y="3905823"/>
                  <a:pt x="2058" y="1959273"/>
                  <a:pt x="0" y="12722"/>
                </a:cubicBezTo>
                <a:close/>
              </a:path>
            </a:pathLst>
          </a:custGeom>
          <a:solidFill>
            <a:srgbClr val="95A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2">
            <a:alphaModFix amt="20000"/>
            <a:extLst>
              <a:ext uri="{28A0092B-C50C-407E-A947-70E740481C1C}">
                <a14:useLocalDpi xmlns:a14="http://schemas.microsoft.com/office/drawing/2010/main" val="0"/>
              </a:ext>
            </a:extLst>
          </a:blip>
          <a:srcRect l="3224" r="16847" b="2789"/>
          <a:stretch/>
        </p:blipFill>
        <p:spPr>
          <a:xfrm>
            <a:off x="-21119" y="-31244"/>
            <a:ext cx="12227619" cy="6872514"/>
          </a:xfrm>
          <a:prstGeom prst="rect">
            <a:avLst/>
          </a:prstGeom>
        </p:spPr>
      </p:pic>
      <p:sp>
        <p:nvSpPr>
          <p:cNvPr id="4" name="Right Triangle 3"/>
          <p:cNvSpPr/>
          <p:nvPr/>
        </p:nvSpPr>
        <p:spPr>
          <a:xfrm>
            <a:off x="-9804" y="5837490"/>
            <a:ext cx="8202173" cy="1039561"/>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16855 w 8151619"/>
              <a:gd name="connsiteY0" fmla="*/ 1064694 h 1079208"/>
              <a:gd name="connsiteX1" fmla="*/ 0 w 8151619"/>
              <a:gd name="connsiteY1" fmla="*/ 0 h 1079208"/>
              <a:gd name="connsiteX2" fmla="*/ 8151619 w 8151619"/>
              <a:gd name="connsiteY2" fmla="*/ 740230 h 1079208"/>
              <a:gd name="connsiteX3" fmla="*/ 6121959 w 8151619"/>
              <a:gd name="connsiteY3" fmla="*/ 1079208 h 1079208"/>
              <a:gd name="connsiteX4" fmla="*/ 16855 w 8151619"/>
              <a:gd name="connsiteY4" fmla="*/ 1064694 h 1079208"/>
              <a:gd name="connsiteX0" fmla="*/ 31369 w 8166133"/>
              <a:gd name="connsiteY0" fmla="*/ 1035665 h 1050179"/>
              <a:gd name="connsiteX1" fmla="*/ 0 w 8166133"/>
              <a:gd name="connsiteY1" fmla="*/ 0 h 1050179"/>
              <a:gd name="connsiteX2" fmla="*/ 8166133 w 8166133"/>
              <a:gd name="connsiteY2" fmla="*/ 711201 h 1050179"/>
              <a:gd name="connsiteX3" fmla="*/ 6136473 w 8166133"/>
              <a:gd name="connsiteY3" fmla="*/ 1050179 h 1050179"/>
              <a:gd name="connsiteX4" fmla="*/ 31369 w 8166133"/>
              <a:gd name="connsiteY4" fmla="*/ 1035665 h 1050179"/>
              <a:gd name="connsiteX0" fmla="*/ 31369 w 8195162"/>
              <a:gd name="connsiteY0" fmla="*/ 1035665 h 1050179"/>
              <a:gd name="connsiteX1" fmla="*/ 0 w 8195162"/>
              <a:gd name="connsiteY1" fmla="*/ 0 h 1050179"/>
              <a:gd name="connsiteX2" fmla="*/ 8195162 w 8195162"/>
              <a:gd name="connsiteY2" fmla="*/ 711201 h 1050179"/>
              <a:gd name="connsiteX3" fmla="*/ 6136473 w 8195162"/>
              <a:gd name="connsiteY3" fmla="*/ 1050179 h 1050179"/>
              <a:gd name="connsiteX4" fmla="*/ 31369 w 8195162"/>
              <a:gd name="connsiteY4" fmla="*/ 1035665 h 1050179"/>
              <a:gd name="connsiteX0" fmla="*/ 31369 w 8223737"/>
              <a:gd name="connsiteY0" fmla="*/ 1035665 h 1050179"/>
              <a:gd name="connsiteX1" fmla="*/ 0 w 8223737"/>
              <a:gd name="connsiteY1" fmla="*/ 0 h 1050179"/>
              <a:gd name="connsiteX2" fmla="*/ 8223737 w 8223737"/>
              <a:gd name="connsiteY2" fmla="*/ 701676 h 1050179"/>
              <a:gd name="connsiteX3" fmla="*/ 6136473 w 8223737"/>
              <a:gd name="connsiteY3" fmla="*/ 1050179 h 1050179"/>
              <a:gd name="connsiteX4" fmla="*/ 31369 w 8223737"/>
              <a:gd name="connsiteY4" fmla="*/ 1035665 h 1050179"/>
              <a:gd name="connsiteX0" fmla="*/ 0 w 8192368"/>
              <a:gd name="connsiteY0" fmla="*/ 930303 h 944817"/>
              <a:gd name="connsiteX1" fmla="*/ 149563 w 8192368"/>
              <a:gd name="connsiteY1" fmla="*/ 0 h 944817"/>
              <a:gd name="connsiteX2" fmla="*/ 8192368 w 8192368"/>
              <a:gd name="connsiteY2" fmla="*/ 596314 h 944817"/>
              <a:gd name="connsiteX3" fmla="*/ 6105104 w 8192368"/>
              <a:gd name="connsiteY3" fmla="*/ 944817 h 944817"/>
              <a:gd name="connsiteX4" fmla="*/ 0 w 8192368"/>
              <a:gd name="connsiteY4" fmla="*/ 930303 h 944817"/>
              <a:gd name="connsiteX0" fmla="*/ 0 w 8192368"/>
              <a:gd name="connsiteY0" fmla="*/ 1045244 h 1059758"/>
              <a:gd name="connsiteX1" fmla="*/ 6722 w 8192368"/>
              <a:gd name="connsiteY1" fmla="*/ 0 h 1059758"/>
              <a:gd name="connsiteX2" fmla="*/ 8192368 w 8192368"/>
              <a:gd name="connsiteY2" fmla="*/ 711255 h 1059758"/>
              <a:gd name="connsiteX3" fmla="*/ 6105104 w 8192368"/>
              <a:gd name="connsiteY3" fmla="*/ 1059758 h 1059758"/>
              <a:gd name="connsiteX4" fmla="*/ 0 w 8192368"/>
              <a:gd name="connsiteY4" fmla="*/ 1045244 h 1059758"/>
              <a:gd name="connsiteX0" fmla="*/ 7841 w 8200209"/>
              <a:gd name="connsiteY0" fmla="*/ 1030876 h 1045390"/>
              <a:gd name="connsiteX1" fmla="*/ 279 w 8200209"/>
              <a:gd name="connsiteY1" fmla="*/ 0 h 1045390"/>
              <a:gd name="connsiteX2" fmla="*/ 8200209 w 8200209"/>
              <a:gd name="connsiteY2" fmla="*/ 696887 h 1045390"/>
              <a:gd name="connsiteX3" fmla="*/ 6112945 w 8200209"/>
              <a:gd name="connsiteY3" fmla="*/ 1045390 h 1045390"/>
              <a:gd name="connsiteX4" fmla="*/ 7841 w 8200209"/>
              <a:gd name="connsiteY4" fmla="*/ 1030876 h 1045390"/>
              <a:gd name="connsiteX0" fmla="*/ 7841 w 8200209"/>
              <a:gd name="connsiteY0" fmla="*/ 1030876 h 1045390"/>
              <a:gd name="connsiteX1" fmla="*/ 279 w 8200209"/>
              <a:gd name="connsiteY1" fmla="*/ 0 h 1045390"/>
              <a:gd name="connsiteX2" fmla="*/ 8200209 w 8200209"/>
              <a:gd name="connsiteY2" fmla="*/ 696887 h 1045390"/>
              <a:gd name="connsiteX3" fmla="*/ 6112945 w 8200209"/>
              <a:gd name="connsiteY3" fmla="*/ 1045390 h 1045390"/>
              <a:gd name="connsiteX4" fmla="*/ 7841 w 8200209"/>
              <a:gd name="connsiteY4" fmla="*/ 1030876 h 1045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09" h="1045390">
                <a:moveTo>
                  <a:pt x="7841" y="1030876"/>
                </a:moveTo>
                <a:cubicBezTo>
                  <a:pt x="10082" y="682461"/>
                  <a:pt x="-1962" y="348415"/>
                  <a:pt x="279" y="0"/>
                </a:cubicBezTo>
                <a:lnTo>
                  <a:pt x="8200209" y="696887"/>
                </a:lnTo>
                <a:lnTo>
                  <a:pt x="6112945" y="1045390"/>
                </a:lnTo>
                <a:lnTo>
                  <a:pt x="7841" y="103087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 name="Right Triangle 3"/>
          <p:cNvSpPr/>
          <p:nvPr/>
        </p:nvSpPr>
        <p:spPr>
          <a:xfrm rot="10800000">
            <a:off x="3520208" y="8077523"/>
            <a:ext cx="12126192" cy="1043955"/>
          </a:xfrm>
          <a:custGeom>
            <a:avLst/>
            <a:gdLst>
              <a:gd name="connsiteX0" fmla="*/ 0 w 1059873"/>
              <a:gd name="connsiteY0" fmla="*/ 1085519 h 1085519"/>
              <a:gd name="connsiteX1" fmla="*/ 0 w 1059873"/>
              <a:gd name="connsiteY1" fmla="*/ 0 h 1085519"/>
              <a:gd name="connsiteX2" fmla="*/ 1059873 w 1059873"/>
              <a:gd name="connsiteY2" fmla="*/ 1085519 h 1085519"/>
              <a:gd name="connsiteX3" fmla="*/ 0 w 1059873"/>
              <a:gd name="connsiteY3" fmla="*/ 1085519 h 1085519"/>
              <a:gd name="connsiteX0" fmla="*/ 0 w 12126192"/>
              <a:gd name="connsiteY0" fmla="*/ 1085519 h 1085519"/>
              <a:gd name="connsiteX1" fmla="*/ 0 w 12126192"/>
              <a:gd name="connsiteY1" fmla="*/ 0 h 1085519"/>
              <a:gd name="connsiteX2" fmla="*/ 12126192 w 12126192"/>
              <a:gd name="connsiteY2" fmla="*/ 1075129 h 1085519"/>
              <a:gd name="connsiteX3" fmla="*/ 0 w 12126192"/>
              <a:gd name="connsiteY3" fmla="*/ 1085519 h 1085519"/>
              <a:gd name="connsiteX0" fmla="*/ 0 w 12126192"/>
              <a:gd name="connsiteY0" fmla="*/ 1043955 h 1043955"/>
              <a:gd name="connsiteX1" fmla="*/ 10391 w 12126192"/>
              <a:gd name="connsiteY1" fmla="*/ 0 h 1043955"/>
              <a:gd name="connsiteX2" fmla="*/ 12126192 w 12126192"/>
              <a:gd name="connsiteY2" fmla="*/ 1033565 h 1043955"/>
              <a:gd name="connsiteX3" fmla="*/ 0 w 12126192"/>
              <a:gd name="connsiteY3" fmla="*/ 1043955 h 1043955"/>
            </a:gdLst>
            <a:ahLst/>
            <a:cxnLst>
              <a:cxn ang="0">
                <a:pos x="connsiteX0" y="connsiteY0"/>
              </a:cxn>
              <a:cxn ang="0">
                <a:pos x="connsiteX1" y="connsiteY1"/>
              </a:cxn>
              <a:cxn ang="0">
                <a:pos x="connsiteX2" y="connsiteY2"/>
              </a:cxn>
              <a:cxn ang="0">
                <a:pos x="connsiteX3" y="connsiteY3"/>
              </a:cxn>
            </a:cxnLst>
            <a:rect l="l" t="t" r="r" b="b"/>
            <a:pathLst>
              <a:path w="12126192" h="1043955">
                <a:moveTo>
                  <a:pt x="0" y="1043955"/>
                </a:moveTo>
                <a:lnTo>
                  <a:pt x="10391" y="0"/>
                </a:lnTo>
                <a:lnTo>
                  <a:pt x="12126192" y="1033565"/>
                </a:lnTo>
                <a:lnTo>
                  <a:pt x="0" y="1043955"/>
                </a:lnTo>
                <a:close/>
              </a:path>
            </a:pathLst>
          </a:custGeom>
          <a:solidFill>
            <a:srgbClr val="EBAD2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3551" r="40439"/>
          <a:stretch/>
        </p:blipFill>
        <p:spPr>
          <a:xfrm>
            <a:off x="4045660" y="4891952"/>
            <a:ext cx="4106853" cy="1117335"/>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62913" y="506421"/>
            <a:ext cx="12192000" cy="4031873"/>
          </a:xfrm>
          <a:prstGeom prst="rect">
            <a:avLst/>
          </a:prstGeom>
          <a:noFill/>
        </p:spPr>
        <p:txBody>
          <a:bodyPr wrap="square" rtlCol="0">
            <a:spAutoFit/>
          </a:bodyPr>
          <a:lstStyle/>
          <a:p>
            <a:pPr algn="ctr"/>
            <a:r>
              <a:rPr lang="en-US" sz="8800" b="1" cap="all" dirty="0">
                <a:solidFill>
                  <a:schemeClr val="bg1"/>
                </a:solidFill>
                <a:effectLst>
                  <a:outerShdw blurRad="50800" dist="38100" dir="2700000" algn="tl" rotWithShape="0">
                    <a:prstClr val="black">
                      <a:alpha val="40000"/>
                    </a:prstClr>
                  </a:outerShdw>
                </a:effectLst>
                <a:latin typeface="Open Sans" charset="0"/>
                <a:ea typeface="Open Sans" charset="0"/>
                <a:cs typeface="Open Sans" charset="0"/>
              </a:rPr>
              <a:t>2017 IANPHI</a:t>
            </a:r>
          </a:p>
          <a:p>
            <a:pPr algn="ctr"/>
            <a:r>
              <a:rPr lang="en-US" sz="8800" b="1" cap="all" dirty="0">
                <a:solidFill>
                  <a:schemeClr val="bg1"/>
                </a:solidFill>
                <a:effectLst>
                  <a:outerShdw blurRad="50800" dist="38100" dir="2700000" algn="tl" rotWithShape="0">
                    <a:prstClr val="black">
                      <a:alpha val="40000"/>
                    </a:prstClr>
                  </a:outerShdw>
                </a:effectLst>
                <a:latin typeface="Open Sans" charset="0"/>
                <a:ea typeface="Open Sans" charset="0"/>
                <a:cs typeface="Open Sans" charset="0"/>
              </a:rPr>
              <a:t> Annual Meeting</a:t>
            </a:r>
          </a:p>
          <a:p>
            <a:pPr algn="ctr">
              <a:tabLst>
                <a:tab pos="398463" algn="l"/>
              </a:tabLst>
            </a:pPr>
            <a:endParaRPr lang="en-US" sz="4400" b="1" dirty="0">
              <a:solidFill>
                <a:schemeClr val="bg1"/>
              </a:solidFill>
              <a:latin typeface="Open Sans" charset="0"/>
              <a:ea typeface="Open Sans" charset="0"/>
              <a:cs typeface="Open Sans" charset="0"/>
            </a:endParaRPr>
          </a:p>
          <a:p>
            <a:pPr algn="ctr"/>
            <a:r>
              <a:rPr lang="en-US" sz="3600" b="1" dirty="0">
                <a:solidFill>
                  <a:schemeClr val="bg1"/>
                </a:solidFill>
                <a:latin typeface="Open Sans" charset="0"/>
                <a:ea typeface="Open Sans" charset="0"/>
                <a:cs typeface="Open Sans" charset="0"/>
              </a:rPr>
              <a:t>ISTITUTO SUPERIORE DI SANITÀ | ROME, ITALY</a:t>
            </a:r>
          </a:p>
        </p:txBody>
      </p:sp>
      <p:sp>
        <p:nvSpPr>
          <p:cNvPr id="6" name="Right Triangle 5"/>
          <p:cNvSpPr/>
          <p:nvPr/>
        </p:nvSpPr>
        <p:spPr>
          <a:xfrm>
            <a:off x="6096001" y="5847240"/>
            <a:ext cx="6096000" cy="1030901"/>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 name="connsiteX0" fmla="*/ 0 w 4296229"/>
              <a:gd name="connsiteY0" fmla="*/ 1020560 h 1020560"/>
              <a:gd name="connsiteX1" fmla="*/ 4296229 w 4296229"/>
              <a:gd name="connsiteY1" fmla="*/ 0 h 1020560"/>
              <a:gd name="connsiteX2" fmla="*/ 4296229 w 4296229"/>
              <a:gd name="connsiteY2" fmla="*/ 1010760 h 1020560"/>
              <a:gd name="connsiteX3" fmla="*/ 0 w 4296229"/>
              <a:gd name="connsiteY3" fmla="*/ 1020560 h 1020560"/>
            </a:gdLst>
            <a:ahLst/>
            <a:cxnLst>
              <a:cxn ang="0">
                <a:pos x="connsiteX0" y="connsiteY0"/>
              </a:cxn>
              <a:cxn ang="0">
                <a:pos x="connsiteX1" y="connsiteY1"/>
              </a:cxn>
              <a:cxn ang="0">
                <a:pos x="connsiteX2" y="connsiteY2"/>
              </a:cxn>
              <a:cxn ang="0">
                <a:pos x="connsiteX3" y="connsiteY3"/>
              </a:cxn>
            </a:cxnLst>
            <a:rect l="l" t="t" r="r" b="b"/>
            <a:pathLst>
              <a:path w="4296229" h="1020560">
                <a:moveTo>
                  <a:pt x="0" y="1020560"/>
                </a:moveTo>
                <a:lnTo>
                  <a:pt x="4296229" y="0"/>
                </a:lnTo>
                <a:lnTo>
                  <a:pt x="4296229" y="1010760"/>
                </a:lnTo>
                <a:lnTo>
                  <a:pt x="0" y="1020560"/>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AD20"/>
              </a:solidFill>
            </a:endParaRPr>
          </a:p>
        </p:txBody>
      </p:sp>
    </p:spTree>
    <p:extLst>
      <p:ext uri="{BB962C8B-B14F-4D97-AF65-F5344CB8AC3E}">
        <p14:creationId xmlns:p14="http://schemas.microsoft.com/office/powerpoint/2010/main" val="55173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val="0"/>
              </a:ext>
            </a:extLst>
          </a:blip>
          <a:srcRect l="3224" t="11315" r="16847" b="72020"/>
          <a:stretch/>
        </p:blipFill>
        <p:spPr>
          <a:xfrm>
            <a:off x="1" y="3062"/>
            <a:ext cx="12192000" cy="11756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smtClean="0"/>
              <a:t>NPHI Achievements in Global Health Security</a:t>
            </a:r>
            <a:endParaRPr lang="en-US" dirty="0"/>
          </a:p>
        </p:txBody>
      </p:sp>
    </p:spTree>
    <p:extLst>
      <p:ext uri="{BB962C8B-B14F-4D97-AF65-F5344CB8AC3E}">
        <p14:creationId xmlns:p14="http://schemas.microsoft.com/office/powerpoint/2010/main" val="3065452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val="0"/>
              </a:ext>
            </a:extLst>
          </a:blip>
          <a:srcRect l="3224" t="11315" r="16847" b="72020"/>
          <a:stretch/>
        </p:blipFill>
        <p:spPr>
          <a:xfrm>
            <a:off x="1" y="3062"/>
            <a:ext cx="12192000" cy="11756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3900" y="161925"/>
            <a:ext cx="8571973" cy="995097"/>
          </a:xfrm>
        </p:spPr>
        <p:txBody>
          <a:bodyPr>
            <a:normAutofit fontScale="90000"/>
          </a:bodyPr>
          <a:lstStyle/>
          <a:p>
            <a:r>
              <a:rPr lang="en-US" dirty="0" smtClean="0">
                <a:solidFill>
                  <a:schemeClr val="bg1"/>
                </a:solidFill>
              </a:rPr>
              <a:t>A Stronger Response to Zika in Colombia</a:t>
            </a:r>
            <a:endParaRPr lang="en-US" dirty="0">
              <a:solidFill>
                <a:schemeClr val="bg1"/>
              </a:solidFill>
            </a:endParaRPr>
          </a:p>
        </p:txBody>
      </p:sp>
      <p:sp>
        <p:nvSpPr>
          <p:cNvPr id="3" name="Content Placeholder 2"/>
          <p:cNvSpPr>
            <a:spLocks noGrp="1"/>
          </p:cNvSpPr>
          <p:nvPr>
            <p:ph idx="1"/>
          </p:nvPr>
        </p:nvSpPr>
        <p:spPr>
          <a:xfrm>
            <a:off x="443345" y="1452638"/>
            <a:ext cx="6998703" cy="4927841"/>
          </a:xfrm>
        </p:spPr>
        <p:txBody>
          <a:bodyPr>
            <a:normAutofit fontScale="92500" lnSpcReduction="10000"/>
          </a:bodyPr>
          <a:lstStyle/>
          <a:p>
            <a:r>
              <a:rPr lang="en-US" sz="3000" dirty="0" smtClean="0"/>
              <a:t>Better prepared health systems are better able to detect and respond to disease threats</a:t>
            </a:r>
          </a:p>
          <a:p>
            <a:pPr marL="232828" indent="-232828">
              <a:spcBef>
                <a:spcPts val="0"/>
              </a:spcBef>
              <a:spcAft>
                <a:spcPts val="267"/>
              </a:spcAft>
            </a:pPr>
            <a:r>
              <a:rPr lang="en-US" sz="3000" dirty="0" smtClean="0"/>
              <a:t>Prior to the initial outbreak of Zika,  Colombia’s Instituto Nacional de Salud</a:t>
            </a:r>
            <a:r>
              <a:rPr lang="en-US" sz="3000" dirty="0"/>
              <a:t> </a:t>
            </a:r>
            <a:r>
              <a:rPr lang="en-US" sz="3000" dirty="0" smtClean="0"/>
              <a:t>invested in strengthening critical functions:</a:t>
            </a:r>
          </a:p>
          <a:p>
            <a:pPr marL="742950" lvl="1" indent="-285750" eaLnBrk="0" fontAlgn="base" hangingPunct="0">
              <a:spcBef>
                <a:spcPct val="20000"/>
              </a:spcBef>
              <a:spcAft>
                <a:spcPct val="0"/>
              </a:spcAft>
              <a:buFont typeface="Arial" charset="0"/>
              <a:buChar char="–"/>
            </a:pPr>
            <a:r>
              <a:rPr lang="en-US" sz="3000" dirty="0" smtClean="0"/>
              <a:t>Laboratory capacity</a:t>
            </a:r>
          </a:p>
          <a:p>
            <a:pPr marL="742950" lvl="1" indent="-285750" eaLnBrk="0" fontAlgn="base" hangingPunct="0">
              <a:spcBef>
                <a:spcPct val="20000"/>
              </a:spcBef>
              <a:spcAft>
                <a:spcPct val="0"/>
              </a:spcAft>
              <a:buFont typeface="Arial" charset="0"/>
              <a:buChar char="–"/>
            </a:pPr>
            <a:r>
              <a:rPr lang="en-US" sz="3000" dirty="0" smtClean="0"/>
              <a:t>Surveillance</a:t>
            </a:r>
          </a:p>
          <a:p>
            <a:pPr marL="742950" lvl="1" indent="-285750" eaLnBrk="0" fontAlgn="base" hangingPunct="0">
              <a:spcBef>
                <a:spcPct val="20000"/>
              </a:spcBef>
              <a:spcAft>
                <a:spcPct val="0"/>
              </a:spcAft>
              <a:buFont typeface="Arial" charset="0"/>
              <a:buChar char="–"/>
            </a:pPr>
            <a:r>
              <a:rPr lang="en-US" sz="3000" dirty="0" smtClean="0"/>
              <a:t>Risk communications</a:t>
            </a:r>
          </a:p>
          <a:p>
            <a:pPr marL="742950" lvl="1" indent="-285750" eaLnBrk="0" fontAlgn="base" hangingPunct="0">
              <a:spcBef>
                <a:spcPct val="20000"/>
              </a:spcBef>
              <a:spcAft>
                <a:spcPct val="0"/>
              </a:spcAft>
              <a:buFont typeface="Arial" charset="0"/>
              <a:buChar char="–"/>
            </a:pPr>
            <a:r>
              <a:rPr lang="en-US" sz="3000" dirty="0" smtClean="0"/>
              <a:t>Public health emergency operations center</a:t>
            </a:r>
          </a:p>
          <a:p>
            <a:pPr eaLnBrk="0" fontAlgn="base" hangingPunct="0">
              <a:spcBef>
                <a:spcPct val="20000"/>
              </a:spcBef>
              <a:spcAft>
                <a:spcPct val="0"/>
              </a:spcAft>
            </a:pPr>
            <a:r>
              <a:rPr lang="en-US" sz="3000" dirty="0" smtClean="0"/>
              <a:t>As a result, INS was better prepared to respond</a:t>
            </a:r>
          </a:p>
          <a:p>
            <a:pPr marL="742950" lvl="1" indent="-285750" eaLnBrk="0" fontAlgn="base" hangingPunct="0">
              <a:spcBef>
                <a:spcPct val="20000"/>
              </a:spcBef>
              <a:spcAft>
                <a:spcPct val="0"/>
              </a:spcAft>
              <a:buFont typeface="Arial" charset="0"/>
              <a:buChar char="–"/>
            </a:pPr>
            <a:endParaRPr lang="en-US" sz="2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8931" y="1452638"/>
            <a:ext cx="4121670" cy="2743200"/>
          </a:xfrm>
          <a:prstGeom prst="rect">
            <a:avLst/>
          </a:prstGeom>
        </p:spPr>
      </p:pic>
      <p:sp>
        <p:nvSpPr>
          <p:cNvPr id="12" name="TextBox 11"/>
          <p:cNvSpPr txBox="1"/>
          <p:nvPr/>
        </p:nvSpPr>
        <p:spPr>
          <a:xfrm>
            <a:off x="7442048" y="4340531"/>
            <a:ext cx="4055435" cy="1077026"/>
          </a:xfrm>
          <a:prstGeom prst="rect">
            <a:avLst/>
          </a:prstGeom>
          <a:noFill/>
        </p:spPr>
        <p:txBody>
          <a:bodyPr wrap="square" rtlCol="0">
            <a:spAutoFit/>
          </a:bodyPr>
          <a:lstStyle/>
          <a:p>
            <a:pPr algn="ctr"/>
            <a:r>
              <a:rPr lang="en-US" sz="2133" i="1" dirty="0" smtClean="0">
                <a:solidFill>
                  <a:srgbClr val="5F5F5F"/>
                </a:solidFill>
                <a:latin typeface="Calibri" panose="020F0502020204030204" pitchFamily="34" charset="0"/>
              </a:rPr>
              <a:t>Opening the Public Health Emergency Operations Center in January 2017</a:t>
            </a:r>
            <a:endParaRPr lang="en-US" sz="1867" i="1"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32441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val="0"/>
              </a:ext>
            </a:extLst>
          </a:blip>
          <a:srcRect l="3224" t="11315" r="16847" b="72020"/>
          <a:stretch/>
        </p:blipFill>
        <p:spPr>
          <a:xfrm>
            <a:off x="1" y="3062"/>
            <a:ext cx="12192000" cy="11756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fontScale="90000"/>
          </a:bodyPr>
          <a:lstStyle/>
          <a:p>
            <a:r>
              <a:rPr lang="en-US" dirty="0" smtClean="0"/>
              <a:t>NPHIs and Linkages with the Global Health Security Agenda</a:t>
            </a:r>
            <a:endParaRPr lang="en-US" dirty="0"/>
          </a:p>
        </p:txBody>
      </p:sp>
      <p:sp>
        <p:nvSpPr>
          <p:cNvPr id="3" name="Subtitle 2"/>
          <p:cNvSpPr>
            <a:spLocks noGrp="1"/>
          </p:cNvSpPr>
          <p:nvPr>
            <p:ph type="subTitle" idx="1"/>
          </p:nvPr>
        </p:nvSpPr>
        <p:spPr>
          <a:xfrm>
            <a:off x="1524000" y="3602038"/>
            <a:ext cx="9144000" cy="2248346"/>
          </a:xfrm>
        </p:spPr>
        <p:txBody>
          <a:bodyPr>
            <a:normAutofit fontScale="92500" lnSpcReduction="20000"/>
          </a:bodyPr>
          <a:lstStyle/>
          <a:p>
            <a:r>
              <a:rPr lang="en-US" dirty="0" smtClean="0"/>
              <a:t>CAPT Nancy Knight, MD</a:t>
            </a:r>
          </a:p>
          <a:p>
            <a:r>
              <a:rPr lang="en-US" dirty="0" smtClean="0"/>
              <a:t>Director </a:t>
            </a:r>
          </a:p>
          <a:p>
            <a:r>
              <a:rPr lang="en-US" dirty="0" smtClean="0"/>
              <a:t>Division of Global Health Protection</a:t>
            </a:r>
          </a:p>
          <a:p>
            <a:r>
              <a:rPr lang="en-US" dirty="0" smtClean="0"/>
              <a:t>Center for Global Health</a:t>
            </a:r>
          </a:p>
          <a:p>
            <a:r>
              <a:rPr lang="en-US" dirty="0" smtClean="0"/>
              <a:t>U.S. Centers for Disease Control and Prevention</a:t>
            </a:r>
          </a:p>
          <a:p>
            <a:r>
              <a:rPr lang="en-US" dirty="0" smtClean="0"/>
              <a:t>23 October 2017</a:t>
            </a:r>
            <a:endParaRPr lang="en-US" dirty="0"/>
          </a:p>
        </p:txBody>
      </p:sp>
    </p:spTree>
    <p:extLst>
      <p:ext uri="{BB962C8B-B14F-4D97-AF65-F5344CB8AC3E}">
        <p14:creationId xmlns:p14="http://schemas.microsoft.com/office/powerpoint/2010/main" val="26934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val="0"/>
              </a:ext>
            </a:extLst>
          </a:blip>
          <a:srcRect l="3224" t="11315" r="16847" b="72020"/>
          <a:stretch/>
        </p:blipFill>
        <p:spPr>
          <a:xfrm>
            <a:off x="1" y="3062"/>
            <a:ext cx="12192000" cy="11756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3900" y="161926"/>
            <a:ext cx="8571973" cy="813596"/>
          </a:xfrm>
        </p:spPr>
        <p:txBody>
          <a:bodyPr>
            <a:normAutofit fontScale="90000"/>
          </a:bodyPr>
          <a:lstStyle/>
          <a:p>
            <a:r>
              <a:rPr lang="en-US" dirty="0" smtClean="0">
                <a:solidFill>
                  <a:schemeClr val="bg1"/>
                </a:solidFill>
              </a:rPr>
              <a:t>Why Care About Global Health Security?</a:t>
            </a:r>
            <a:endParaRPr lang="en-US" dirty="0">
              <a:solidFill>
                <a:schemeClr val="bg1"/>
              </a:solidFill>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r="65102"/>
          <a:stretch/>
        </p:blipFill>
        <p:spPr>
          <a:xfrm>
            <a:off x="960150" y="2250153"/>
            <a:ext cx="2662191" cy="2645567"/>
          </a:xfrm>
          <a:prstGeom prst="rect">
            <a:avLst/>
          </a:prstGeom>
        </p:spPr>
      </p:pic>
      <p:sp>
        <p:nvSpPr>
          <p:cNvPr id="16" name="TextBox 15"/>
          <p:cNvSpPr txBox="1"/>
          <p:nvPr/>
        </p:nvSpPr>
        <p:spPr>
          <a:xfrm>
            <a:off x="935497" y="1648632"/>
            <a:ext cx="2707343" cy="502766"/>
          </a:xfrm>
          <a:prstGeom prst="rect">
            <a:avLst/>
          </a:prstGeom>
          <a:noFill/>
        </p:spPr>
        <p:txBody>
          <a:bodyPr wrap="none" rtlCol="0">
            <a:spAutoFit/>
          </a:bodyPr>
          <a:lstStyle/>
          <a:p>
            <a:pPr algn="ctr"/>
            <a:r>
              <a:rPr lang="en-US" sz="2667" b="1" dirty="0">
                <a:solidFill>
                  <a:srgbClr val="DC0A41"/>
                </a:solidFill>
                <a:latin typeface="Calibri" panose="020F0502020204030204" pitchFamily="34" charset="0"/>
              </a:rPr>
              <a:t>DISEASES SPREAD</a:t>
            </a:r>
          </a:p>
        </p:txBody>
      </p:sp>
      <p:sp>
        <p:nvSpPr>
          <p:cNvPr id="17" name="TextBox 16"/>
          <p:cNvSpPr txBox="1"/>
          <p:nvPr/>
        </p:nvSpPr>
        <p:spPr>
          <a:xfrm>
            <a:off x="1054564" y="4902804"/>
            <a:ext cx="2469202" cy="461665"/>
          </a:xfrm>
          <a:prstGeom prst="rect">
            <a:avLst/>
          </a:prstGeom>
          <a:noFill/>
        </p:spPr>
        <p:txBody>
          <a:bodyPr wrap="none" rtlCol="0">
            <a:spAutoFit/>
          </a:bodyPr>
          <a:lstStyle/>
          <a:p>
            <a:pPr algn="ctr"/>
            <a:r>
              <a:rPr lang="en-US" sz="2400" b="1" dirty="0">
                <a:solidFill>
                  <a:srgbClr val="DC0A41"/>
                </a:solidFill>
                <a:latin typeface="Calibri" panose="020F0502020204030204" pitchFamily="34" charset="0"/>
              </a:rPr>
              <a:t>Faster and farther</a:t>
            </a:r>
          </a:p>
        </p:txBody>
      </p:sp>
      <p:sp>
        <p:nvSpPr>
          <p:cNvPr id="18" name="TextBox 17"/>
          <p:cNvSpPr txBox="1"/>
          <p:nvPr/>
        </p:nvSpPr>
        <p:spPr>
          <a:xfrm>
            <a:off x="4536152" y="4902807"/>
            <a:ext cx="3119700" cy="830997"/>
          </a:xfrm>
          <a:prstGeom prst="rect">
            <a:avLst/>
          </a:prstGeom>
          <a:noFill/>
        </p:spPr>
        <p:txBody>
          <a:bodyPr wrap="none" rtlCol="0">
            <a:spAutoFit/>
          </a:bodyPr>
          <a:lstStyle/>
          <a:p>
            <a:pPr algn="ctr"/>
            <a:r>
              <a:rPr lang="en-US" sz="2400" b="1" dirty="0">
                <a:solidFill>
                  <a:srgbClr val="005DAA"/>
                </a:solidFill>
                <a:latin typeface="Calibri" panose="020F0502020204030204" pitchFamily="34" charset="0"/>
              </a:rPr>
              <a:t>At least 70% of</a:t>
            </a:r>
          </a:p>
          <a:p>
            <a:pPr algn="ctr"/>
            <a:r>
              <a:rPr lang="en-US" sz="2400" b="1" dirty="0">
                <a:solidFill>
                  <a:srgbClr val="005DAA"/>
                </a:solidFill>
                <a:latin typeface="Calibri" panose="020F0502020204030204" pitchFamily="34" charset="0"/>
              </a:rPr>
              <a:t>countries not prepared</a:t>
            </a:r>
          </a:p>
        </p:txBody>
      </p:sp>
      <p:sp>
        <p:nvSpPr>
          <p:cNvPr id="19" name="TextBox 18"/>
          <p:cNvSpPr txBox="1"/>
          <p:nvPr/>
        </p:nvSpPr>
        <p:spPr>
          <a:xfrm>
            <a:off x="8346348" y="4902807"/>
            <a:ext cx="3028393" cy="830997"/>
          </a:xfrm>
          <a:prstGeom prst="rect">
            <a:avLst/>
          </a:prstGeom>
          <a:noFill/>
        </p:spPr>
        <p:txBody>
          <a:bodyPr wrap="none" rtlCol="0">
            <a:spAutoFit/>
          </a:bodyPr>
          <a:lstStyle/>
          <a:p>
            <a:pPr algn="ctr"/>
            <a:r>
              <a:rPr lang="en-US" sz="2400" b="1" dirty="0">
                <a:solidFill>
                  <a:srgbClr val="5E9732"/>
                </a:solidFill>
                <a:latin typeface="Calibri" panose="020F0502020204030204" pitchFamily="34" charset="0"/>
              </a:rPr>
              <a:t>SARS: $40B Globally</a:t>
            </a:r>
          </a:p>
          <a:p>
            <a:pPr algn="ctr"/>
            <a:r>
              <a:rPr lang="en-US" sz="2400" b="1" dirty="0">
                <a:solidFill>
                  <a:srgbClr val="5E9732"/>
                </a:solidFill>
                <a:latin typeface="Calibri" panose="020F0502020204030204" pitchFamily="34" charset="0"/>
              </a:rPr>
              <a:t>Ebola: &gt;$30B Globally </a:t>
            </a:r>
          </a:p>
        </p:txBody>
      </p:sp>
      <p:sp>
        <p:nvSpPr>
          <p:cNvPr id="20" name="TextBox 19"/>
          <p:cNvSpPr txBox="1"/>
          <p:nvPr/>
        </p:nvSpPr>
        <p:spPr>
          <a:xfrm>
            <a:off x="4914559" y="1648632"/>
            <a:ext cx="2362890" cy="502766"/>
          </a:xfrm>
          <a:prstGeom prst="rect">
            <a:avLst/>
          </a:prstGeom>
          <a:noFill/>
        </p:spPr>
        <p:txBody>
          <a:bodyPr wrap="none" rtlCol="0">
            <a:spAutoFit/>
          </a:bodyPr>
          <a:lstStyle/>
          <a:p>
            <a:pPr algn="ctr"/>
            <a:r>
              <a:rPr lang="en-US" sz="2667" b="1" dirty="0">
                <a:solidFill>
                  <a:srgbClr val="005DAA"/>
                </a:solidFill>
                <a:latin typeface="Calibri" panose="020F0502020204030204" pitchFamily="34" charset="0"/>
              </a:rPr>
              <a:t>NOT PREPARED</a:t>
            </a:r>
          </a:p>
        </p:txBody>
      </p:sp>
      <p:sp>
        <p:nvSpPr>
          <p:cNvPr id="21" name="TextBox 20"/>
          <p:cNvSpPr txBox="1"/>
          <p:nvPr/>
        </p:nvSpPr>
        <p:spPr>
          <a:xfrm>
            <a:off x="8378117" y="1648632"/>
            <a:ext cx="2964850" cy="502766"/>
          </a:xfrm>
          <a:prstGeom prst="rect">
            <a:avLst/>
          </a:prstGeom>
          <a:noFill/>
        </p:spPr>
        <p:txBody>
          <a:bodyPr wrap="none" rtlCol="0">
            <a:spAutoFit/>
          </a:bodyPr>
          <a:lstStyle/>
          <a:p>
            <a:pPr algn="ctr"/>
            <a:r>
              <a:rPr lang="en-US" sz="2667" b="1" dirty="0">
                <a:solidFill>
                  <a:srgbClr val="5E9732"/>
                </a:solidFill>
                <a:latin typeface="Calibri" panose="020F0502020204030204" pitchFamily="34" charset="0"/>
              </a:rPr>
              <a:t>ECONOMIC IMPACT</a:t>
            </a:r>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35095" r="30276"/>
          <a:stretch/>
        </p:blipFill>
        <p:spPr>
          <a:xfrm>
            <a:off x="4775200" y="2250153"/>
            <a:ext cx="2641600" cy="2645567"/>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68821" r="-2785"/>
          <a:stretch/>
        </p:blipFill>
        <p:spPr>
          <a:xfrm>
            <a:off x="8565140" y="2250153"/>
            <a:ext cx="2590800" cy="2645567"/>
          </a:xfrm>
          <a:prstGeom prst="rect">
            <a:avLst/>
          </a:prstGeom>
        </p:spPr>
      </p:pic>
    </p:spTree>
    <p:extLst>
      <p:ext uri="{BB962C8B-B14F-4D97-AF65-F5344CB8AC3E}">
        <p14:creationId xmlns:p14="http://schemas.microsoft.com/office/powerpoint/2010/main" val="2682078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val="0"/>
              </a:ext>
            </a:extLst>
          </a:blip>
          <a:srcRect l="3224" t="11315" r="16847" b="72020"/>
          <a:stretch/>
        </p:blipFill>
        <p:spPr>
          <a:xfrm>
            <a:off x="1" y="3062"/>
            <a:ext cx="12192000" cy="11756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3900" y="161926"/>
            <a:ext cx="8571973" cy="813596"/>
          </a:xfrm>
        </p:spPr>
        <p:txBody>
          <a:bodyPr>
            <a:normAutofit/>
          </a:bodyPr>
          <a:lstStyle/>
          <a:p>
            <a:r>
              <a:rPr lang="en-US" dirty="0" smtClean="0">
                <a:solidFill>
                  <a:schemeClr val="bg1"/>
                </a:solidFill>
              </a:rPr>
              <a:t>Global Health Security Agenda</a:t>
            </a:r>
            <a:endParaRPr lang="en-US" dirty="0">
              <a:solidFill>
                <a:schemeClr val="bg1"/>
              </a:solidFill>
            </a:endParaRPr>
          </a:p>
        </p:txBody>
      </p:sp>
      <p:grpSp>
        <p:nvGrpSpPr>
          <p:cNvPr id="15" name="Group 14"/>
          <p:cNvGrpSpPr/>
          <p:nvPr/>
        </p:nvGrpSpPr>
        <p:grpSpPr>
          <a:xfrm>
            <a:off x="-1" y="2922068"/>
            <a:ext cx="9881941" cy="1423720"/>
            <a:chOff x="-1" y="2191551"/>
            <a:chExt cx="7411456" cy="1067790"/>
          </a:xfrm>
        </p:grpSpPr>
        <p:sp>
          <p:nvSpPr>
            <p:cNvPr id="16" name="Round Same Side Corner Rectangle 15"/>
            <p:cNvSpPr/>
            <p:nvPr/>
          </p:nvSpPr>
          <p:spPr>
            <a:xfrm rot="5400000">
              <a:off x="3340783" y="-993641"/>
              <a:ext cx="729888" cy="7411456"/>
            </a:xfrm>
            <a:prstGeom prst="round2SameRect">
              <a:avLst>
                <a:gd name="adj1" fmla="val 50000"/>
                <a:gd name="adj2" fmla="val 0"/>
              </a:avLst>
            </a:prstGeom>
            <a:solidFill>
              <a:srgbClr val="83E73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a:off x="1989743" y="2641134"/>
              <a:ext cx="3531400" cy="414729"/>
            </a:xfrm>
            <a:prstGeom prst="rect">
              <a:avLst/>
            </a:prstGeom>
          </p:spPr>
          <p:txBody>
            <a:bodyPr wrap="none">
              <a:spAutoFit/>
            </a:bodyPr>
            <a:lstStyle/>
            <a:p>
              <a:pPr>
                <a:lnSpc>
                  <a:spcPts val="3100"/>
                </a:lnSpc>
              </a:pPr>
              <a:r>
                <a:rPr lang="en-US" sz="4800" b="1" dirty="0">
                  <a:solidFill>
                    <a:schemeClr val="tx1">
                      <a:lumMod val="75000"/>
                      <a:lumOff val="25000"/>
                    </a:schemeClr>
                  </a:solidFill>
                  <a:latin typeface="Calibri"/>
                  <a:ea typeface="ＭＳ Ｐゴシック" charset="-128"/>
                  <a:cs typeface="Calibri"/>
                </a:rPr>
                <a:t>DETECT</a:t>
              </a:r>
              <a:r>
                <a:rPr lang="en-US" sz="3200" b="1" dirty="0">
                  <a:solidFill>
                    <a:schemeClr val="tx1">
                      <a:lumMod val="75000"/>
                      <a:lumOff val="25000"/>
                    </a:schemeClr>
                  </a:solidFill>
                  <a:latin typeface="Calibri"/>
                  <a:ea typeface="ＭＳ Ｐゴシック" charset="-128"/>
                  <a:cs typeface="Calibri"/>
                </a:rPr>
                <a:t> </a:t>
              </a:r>
              <a:r>
                <a:rPr lang="en-US" sz="3733" b="1" dirty="0">
                  <a:solidFill>
                    <a:schemeClr val="tx1">
                      <a:lumMod val="75000"/>
                      <a:lumOff val="25000"/>
                    </a:schemeClr>
                  </a:solidFill>
                  <a:latin typeface="Calibri"/>
                  <a:ea typeface="ＭＳ Ｐゴシック" charset="-128"/>
                  <a:cs typeface="Calibri"/>
                </a:rPr>
                <a:t>threats early</a:t>
              </a:r>
            </a:p>
          </p:txBody>
        </p:sp>
        <p:pic>
          <p:nvPicPr>
            <p:cNvPr id="18" name="Picture 17"/>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43465" y="2191551"/>
              <a:ext cx="1139753" cy="1067790"/>
            </a:xfrm>
            <a:prstGeom prst="rect">
              <a:avLst/>
            </a:prstGeom>
          </p:spPr>
        </p:pic>
      </p:grpSp>
      <p:grpSp>
        <p:nvGrpSpPr>
          <p:cNvPr id="19" name="Group 18"/>
          <p:cNvGrpSpPr/>
          <p:nvPr/>
        </p:nvGrpSpPr>
        <p:grpSpPr>
          <a:xfrm>
            <a:off x="-1" y="4680719"/>
            <a:ext cx="9881941" cy="1423720"/>
            <a:chOff x="-1" y="3510539"/>
            <a:chExt cx="7411456" cy="1067790"/>
          </a:xfrm>
        </p:grpSpPr>
        <p:sp>
          <p:nvSpPr>
            <p:cNvPr id="20" name="Round Same Side Corner Rectangle 19"/>
            <p:cNvSpPr/>
            <p:nvPr/>
          </p:nvSpPr>
          <p:spPr>
            <a:xfrm rot="5400000">
              <a:off x="3340783" y="364926"/>
              <a:ext cx="729888" cy="7411456"/>
            </a:xfrm>
            <a:prstGeom prst="round2SameRect">
              <a:avLst>
                <a:gd name="adj1" fmla="val 50000"/>
                <a:gd name="adj2" fmla="val 0"/>
              </a:avLst>
            </a:prstGeom>
            <a:solidFill>
              <a:srgbClr val="E40A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Rectangle 20"/>
            <p:cNvSpPr/>
            <p:nvPr/>
          </p:nvSpPr>
          <p:spPr>
            <a:xfrm>
              <a:off x="1989743" y="3961241"/>
              <a:ext cx="4888406" cy="414729"/>
            </a:xfrm>
            <a:prstGeom prst="rect">
              <a:avLst/>
            </a:prstGeom>
          </p:spPr>
          <p:txBody>
            <a:bodyPr wrap="none">
              <a:spAutoFit/>
            </a:bodyPr>
            <a:lstStyle/>
            <a:p>
              <a:pPr>
                <a:lnSpc>
                  <a:spcPts val="3100"/>
                </a:lnSpc>
              </a:pPr>
              <a:r>
                <a:rPr lang="en-US" sz="4800" b="1" dirty="0">
                  <a:solidFill>
                    <a:schemeClr val="tx1">
                      <a:lumMod val="75000"/>
                      <a:lumOff val="25000"/>
                    </a:schemeClr>
                  </a:solidFill>
                  <a:latin typeface="Calibri"/>
                  <a:ea typeface="ＭＳ Ｐゴシック" charset="-128"/>
                  <a:cs typeface="Calibri"/>
                </a:rPr>
                <a:t>RESPOND</a:t>
              </a:r>
              <a:r>
                <a:rPr lang="en-US" sz="3200" b="1" dirty="0">
                  <a:solidFill>
                    <a:schemeClr val="tx1">
                      <a:lumMod val="75000"/>
                      <a:lumOff val="25000"/>
                    </a:schemeClr>
                  </a:solidFill>
                  <a:latin typeface="Calibri"/>
                  <a:ea typeface="ＭＳ Ｐゴシック" charset="-128"/>
                  <a:cs typeface="Calibri"/>
                </a:rPr>
                <a:t> rapidly and effectively</a:t>
              </a:r>
            </a:p>
          </p:txBody>
        </p:sp>
        <p:pic>
          <p:nvPicPr>
            <p:cNvPr id="22" name="Picture 21"/>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68865" y="3510539"/>
              <a:ext cx="1114353" cy="1067790"/>
            </a:xfrm>
            <a:prstGeom prst="rect">
              <a:avLst/>
            </a:prstGeom>
          </p:spPr>
        </p:pic>
      </p:grpSp>
      <p:grpSp>
        <p:nvGrpSpPr>
          <p:cNvPr id="23" name="Group 22"/>
          <p:cNvGrpSpPr/>
          <p:nvPr/>
        </p:nvGrpSpPr>
        <p:grpSpPr>
          <a:xfrm>
            <a:off x="-1" y="1145040"/>
            <a:ext cx="9881941" cy="1423720"/>
            <a:chOff x="-1" y="858780"/>
            <a:chExt cx="7411456" cy="1067790"/>
          </a:xfrm>
        </p:grpSpPr>
        <p:sp>
          <p:nvSpPr>
            <p:cNvPr id="24" name="Round Same Side Corner Rectangle 23"/>
            <p:cNvSpPr/>
            <p:nvPr/>
          </p:nvSpPr>
          <p:spPr>
            <a:xfrm rot="5400000">
              <a:off x="3340783" y="-2318924"/>
              <a:ext cx="729888" cy="7411456"/>
            </a:xfrm>
            <a:prstGeom prst="round2SameRect">
              <a:avLst>
                <a:gd name="adj1" fmla="val 50000"/>
                <a:gd name="adj2" fmla="val 0"/>
              </a:avLst>
            </a:prstGeom>
            <a:solidFill>
              <a:srgbClr val="3ED6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Rectangle 24"/>
            <p:cNvSpPr/>
            <p:nvPr/>
          </p:nvSpPr>
          <p:spPr>
            <a:xfrm>
              <a:off x="1989743" y="1244301"/>
              <a:ext cx="4633721" cy="414729"/>
            </a:xfrm>
            <a:prstGeom prst="rect">
              <a:avLst/>
            </a:prstGeom>
          </p:spPr>
          <p:txBody>
            <a:bodyPr wrap="none">
              <a:spAutoFit/>
            </a:bodyPr>
            <a:lstStyle/>
            <a:p>
              <a:pPr defTabSz="609585">
                <a:lnSpc>
                  <a:spcPts val="3100"/>
                </a:lnSpc>
              </a:pPr>
              <a:r>
                <a:rPr lang="en-US" sz="4800" b="1" dirty="0">
                  <a:solidFill>
                    <a:schemeClr val="tx1">
                      <a:lumMod val="75000"/>
                      <a:lumOff val="25000"/>
                    </a:schemeClr>
                  </a:solidFill>
                  <a:latin typeface="Calibri"/>
                  <a:ea typeface="ＭＳ Ｐゴシック" charset="-128"/>
                  <a:cs typeface="Calibri"/>
                </a:rPr>
                <a:t>PREVENT</a:t>
              </a:r>
              <a:r>
                <a:rPr lang="en-US" sz="3200" b="1" dirty="0">
                  <a:solidFill>
                    <a:schemeClr val="tx1">
                      <a:lumMod val="75000"/>
                      <a:lumOff val="25000"/>
                    </a:schemeClr>
                  </a:solidFill>
                  <a:latin typeface="Calibri"/>
                  <a:ea typeface="ＭＳ Ｐゴシック" charset="-128"/>
                  <a:cs typeface="Calibri"/>
                </a:rPr>
                <a:t> avoidable outbreaks </a:t>
              </a:r>
            </a:p>
          </p:txBody>
        </p:sp>
        <p:pic>
          <p:nvPicPr>
            <p:cNvPr id="26" name="Picture 25"/>
            <p:cNvPicPr>
              <a:picLocks noChangeAspect="1"/>
            </p:cNvPicPr>
            <p:nvPr/>
          </p:nvPicPr>
          <p:blipFill>
            <a:blip r:embed="rId9" r:link="rId10" cstate="print">
              <a:extLst>
                <a:ext uri="{28A0092B-C50C-407E-A947-70E740481C1C}">
                  <a14:useLocalDpi xmlns:a14="http://schemas.microsoft.com/office/drawing/2010/main" val="0"/>
                </a:ext>
              </a:extLst>
            </a:blip>
            <a:stretch>
              <a:fillRect/>
            </a:stretch>
          </p:blipFill>
          <p:spPr>
            <a:xfrm>
              <a:off x="651933" y="858780"/>
              <a:ext cx="1131286" cy="1067790"/>
            </a:xfrm>
            <a:prstGeom prst="rect">
              <a:avLst/>
            </a:prstGeom>
          </p:spPr>
        </p:pic>
      </p:grpSp>
    </p:spTree>
    <p:extLst>
      <p:ext uri="{BB962C8B-B14F-4D97-AF65-F5344CB8AC3E}">
        <p14:creationId xmlns:p14="http://schemas.microsoft.com/office/powerpoint/2010/main" val="65401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500"/>
                                        <p:tgtEl>
                                          <p:spTgt spid="23"/>
                                        </p:tgtEl>
                                      </p:cBhvr>
                                    </p:animEffect>
                                  </p:childTnLst>
                                </p:cTn>
                              </p:par>
                              <p:par>
                                <p:cTn id="8" presetID="22" presetClass="entr" presetSubtype="8" fill="hold" nodeType="withEffect">
                                  <p:stCondLst>
                                    <p:cond delay="17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0"/>
                                        <p:tgtEl>
                                          <p:spTgt spid="15"/>
                                        </p:tgtEl>
                                      </p:cBhvr>
                                    </p:animEffect>
                                  </p:childTnLst>
                                </p:cTn>
                              </p:par>
                              <p:par>
                                <p:cTn id="11" presetID="22" presetClass="entr" presetSubtype="8" fill="hold" nodeType="withEffect">
                                  <p:stCondLst>
                                    <p:cond delay="360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2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p:cNvSpPr txBox="1">
            <a:spLocks noGrp="1" noChangeArrowheads="1"/>
          </p:cNvSpPr>
          <p:nvPr>
            <p:ph idx="1"/>
          </p:nvPr>
        </p:nvSpPr>
        <p:spPr>
          <a:xfrm>
            <a:off x="838200" y="1825625"/>
            <a:ext cx="6916615" cy="4351338"/>
          </a:xfrm>
        </p:spPr>
        <p:txBody>
          <a:bodyPr>
            <a:normAutofit fontScale="925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NPHIs provide quick and effective decision making to save lives</a:t>
            </a:r>
          </a:p>
          <a:p>
            <a:r>
              <a:rPr lang="en-US" dirty="0" smtClean="0"/>
              <a:t>NPHIs conduct</a:t>
            </a:r>
          </a:p>
          <a:p>
            <a:pPr lvl="1"/>
            <a:r>
              <a:rPr lang="en-US" altLang="en-US" dirty="0" smtClean="0"/>
              <a:t>Surveillance, including laboratory</a:t>
            </a:r>
          </a:p>
          <a:p>
            <a:pPr lvl="1"/>
            <a:r>
              <a:rPr lang="en-US" altLang="en-US" dirty="0" smtClean="0"/>
              <a:t>Outbreak detection and response (including emergency preparedness and response)</a:t>
            </a:r>
          </a:p>
          <a:p>
            <a:pPr lvl="1"/>
            <a:r>
              <a:rPr lang="en-US" altLang="en-US" dirty="0" smtClean="0"/>
              <a:t>Research (evidence-based for policies and programs)</a:t>
            </a:r>
          </a:p>
          <a:p>
            <a:pPr lvl="1"/>
            <a:r>
              <a:rPr lang="en-US" altLang="en-US" dirty="0" smtClean="0"/>
              <a:t>Health education/health promotion</a:t>
            </a:r>
          </a:p>
          <a:p>
            <a:pPr lvl="1"/>
            <a:r>
              <a:rPr lang="en-US" altLang="en-US" dirty="0" smtClean="0"/>
              <a:t>Public health workforce development</a:t>
            </a:r>
            <a:r>
              <a:rPr lang="en-US" dirty="0" smtClean="0"/>
              <a:t> </a:t>
            </a:r>
          </a:p>
          <a:p>
            <a:pPr lvl="1"/>
            <a:endParaRPr lang="en-US" dirty="0"/>
          </a:p>
        </p:txBody>
      </p:sp>
      <p:sp>
        <p:nvSpPr>
          <p:cNvPr id="15" name="Title 1"/>
          <p:cNvSpPr txBox="1">
            <a:spLocks/>
          </p:cNvSpPr>
          <p:nvPr/>
        </p:nvSpPr>
        <p:spPr>
          <a:xfrm>
            <a:off x="221673" y="161926"/>
            <a:ext cx="9753599" cy="1013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rPr>
              <a:t>NPHI Core Functions are Critical to Global Health Security</a:t>
            </a:r>
            <a:endParaRPr lang="en-US" sz="3600" dirty="0">
              <a:solidFill>
                <a:schemeClr val="bg1"/>
              </a:solidFill>
            </a:endParaRPr>
          </a:p>
        </p:txBody>
      </p:sp>
      <p:pic>
        <p:nvPicPr>
          <p:cNvPr id="16" name="Content Placeholder 3"/>
          <p:cNvPicPr>
            <a:picLocks noGrp="1" noChangeAspect="1"/>
          </p:cNvPicPr>
          <p:nvPr/>
        </p:nvPicPr>
        <p:blipFill rotWithShape="1">
          <a:blip r:embed="rId4" cstate="print">
            <a:extLst>
              <a:ext uri="{28A0092B-C50C-407E-A947-70E740481C1C}">
                <a14:useLocalDpi xmlns:a14="http://schemas.microsoft.com/office/drawing/2010/main" val="0"/>
              </a:ext>
            </a:extLst>
          </a:blip>
          <a:srcRect l="34810" t="17130" r="4321" b="11290"/>
          <a:stretch/>
        </p:blipFill>
        <p:spPr>
          <a:xfrm>
            <a:off x="7326821" y="1209808"/>
            <a:ext cx="2797042" cy="1952366"/>
          </a:xfrm>
          <a:prstGeom prst="rect">
            <a:avLst/>
          </a:prstGeom>
        </p:spPr>
      </p:pic>
      <p:pic>
        <p:nvPicPr>
          <p:cNvPr id="17" name="Picture 26" descr="ChinaCDC2.jpg"/>
          <p:cNvPicPr>
            <a:picLocks noChangeAspect="1"/>
          </p:cNvPicPr>
          <p:nvPr/>
        </p:nvPicPr>
        <p:blipFill rotWithShape="1">
          <a:blip r:embed="rId5">
            <a:extLst>
              <a:ext uri="{28A0092B-C50C-407E-A947-70E740481C1C}">
                <a14:useLocalDpi xmlns:a14="http://schemas.microsoft.com/office/drawing/2010/main" val="0"/>
              </a:ext>
            </a:extLst>
          </a:blip>
          <a:srcRect t="-1947" b="6542"/>
          <a:stretch/>
        </p:blipFill>
        <p:spPr bwMode="auto">
          <a:xfrm>
            <a:off x="7326821" y="4204800"/>
            <a:ext cx="2797042" cy="213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us c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5244" y="2893690"/>
            <a:ext cx="3442640" cy="154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9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4824" y="1314308"/>
            <a:ext cx="10952480" cy="4991551"/>
            <a:chOff x="416560" y="1178560"/>
            <a:chExt cx="10952480" cy="4991551"/>
          </a:xfrm>
        </p:grpSpPr>
        <p:grpSp>
          <p:nvGrpSpPr>
            <p:cNvPr id="9" name="Group 8"/>
            <p:cNvGrpSpPr/>
            <p:nvPr/>
          </p:nvGrpSpPr>
          <p:grpSpPr>
            <a:xfrm>
              <a:off x="4145280" y="1178561"/>
              <a:ext cx="3759200" cy="4991550"/>
              <a:chOff x="3108960" y="487680"/>
              <a:chExt cx="2819400" cy="374366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2834" t="20000" r="36333" b="23111"/>
              <a:stretch/>
            </p:blipFill>
            <p:spPr>
              <a:xfrm>
                <a:off x="3108960" y="487680"/>
                <a:ext cx="2819400" cy="2926080"/>
              </a:xfrm>
              <a:prstGeom prst="rect">
                <a:avLst/>
              </a:prstGeom>
            </p:spPr>
          </p:pic>
          <p:sp>
            <p:nvSpPr>
              <p:cNvPr id="15" name="TextBox 14"/>
              <p:cNvSpPr txBox="1"/>
              <p:nvPr/>
            </p:nvSpPr>
            <p:spPr>
              <a:xfrm>
                <a:off x="3267809" y="3054097"/>
                <a:ext cx="2608382" cy="1177245"/>
              </a:xfrm>
              <a:prstGeom prst="rect">
                <a:avLst/>
              </a:prstGeom>
              <a:noFill/>
            </p:spPr>
            <p:txBody>
              <a:bodyPr wrap="square" rtlCol="0">
                <a:spAutoFit/>
              </a:bodyPr>
              <a:lstStyle/>
              <a:p>
                <a:pPr algn="ctr"/>
                <a:r>
                  <a:rPr lang="en-US" sz="2400" b="1" dirty="0">
                    <a:solidFill>
                      <a:srgbClr val="005DAA"/>
                    </a:solidFill>
                    <a:latin typeface="Calibri" panose="020F0502020204030204" pitchFamily="34" charset="0"/>
                  </a:rPr>
                  <a:t>Improve countries’ ability to meet the priorities they set for themselves</a:t>
                </a:r>
                <a:br>
                  <a:rPr lang="en-US" sz="2400" b="1" dirty="0">
                    <a:solidFill>
                      <a:srgbClr val="005DAA"/>
                    </a:solidFill>
                    <a:latin typeface="Calibri" panose="020F0502020204030204" pitchFamily="34" charset="0"/>
                  </a:rPr>
                </a:br>
                <a:r>
                  <a:rPr lang="en-US" sz="2400" b="1" dirty="0">
                    <a:solidFill>
                      <a:srgbClr val="005DAA"/>
                    </a:solidFill>
                    <a:latin typeface="Calibri" panose="020F0502020204030204" pitchFamily="34" charset="0"/>
                  </a:rPr>
                  <a:t>(IHR compliance) </a:t>
                </a:r>
              </a:p>
            </p:txBody>
          </p:sp>
        </p:grpSp>
        <p:grpSp>
          <p:nvGrpSpPr>
            <p:cNvPr id="16" name="Group 15"/>
            <p:cNvGrpSpPr/>
            <p:nvPr/>
          </p:nvGrpSpPr>
          <p:grpSpPr>
            <a:xfrm>
              <a:off x="416560" y="1178561"/>
              <a:ext cx="3799840" cy="4991550"/>
              <a:chOff x="312420" y="487680"/>
              <a:chExt cx="2849880" cy="3743662"/>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3833" t="20000" r="65000" b="23111"/>
              <a:stretch/>
            </p:blipFill>
            <p:spPr>
              <a:xfrm>
                <a:off x="312420" y="487680"/>
                <a:ext cx="2849880" cy="2926080"/>
              </a:xfrm>
              <a:prstGeom prst="rect">
                <a:avLst/>
              </a:prstGeom>
            </p:spPr>
          </p:pic>
          <p:sp>
            <p:nvSpPr>
              <p:cNvPr id="18" name="TextBox 17"/>
              <p:cNvSpPr txBox="1"/>
              <p:nvPr/>
            </p:nvSpPr>
            <p:spPr>
              <a:xfrm>
                <a:off x="402969" y="3054097"/>
                <a:ext cx="2574150" cy="1177245"/>
              </a:xfrm>
              <a:prstGeom prst="rect">
                <a:avLst/>
              </a:prstGeom>
              <a:noFill/>
            </p:spPr>
            <p:txBody>
              <a:bodyPr wrap="square" rtlCol="0">
                <a:spAutoFit/>
              </a:bodyPr>
              <a:lstStyle/>
              <a:p>
                <a:pPr algn="ctr"/>
                <a:r>
                  <a:rPr lang="en-US" sz="2400" b="1" dirty="0">
                    <a:solidFill>
                      <a:srgbClr val="DC0A41"/>
                    </a:solidFill>
                    <a:latin typeface="Calibri" panose="020F0502020204030204" pitchFamily="34" charset="0"/>
                  </a:rPr>
                  <a:t>Prevent illness and death from infectious disease threats globally and domestically </a:t>
                </a:r>
              </a:p>
            </p:txBody>
          </p:sp>
        </p:grpSp>
        <p:grpSp>
          <p:nvGrpSpPr>
            <p:cNvPr id="19" name="Group 18"/>
            <p:cNvGrpSpPr/>
            <p:nvPr/>
          </p:nvGrpSpPr>
          <p:grpSpPr>
            <a:xfrm>
              <a:off x="7711440" y="1178560"/>
              <a:ext cx="3657600" cy="4252887"/>
              <a:chOff x="5783580" y="487680"/>
              <a:chExt cx="2743200" cy="3189665"/>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65540" t="20000" r="4460" b="23111"/>
              <a:stretch/>
            </p:blipFill>
            <p:spPr>
              <a:xfrm>
                <a:off x="5783580" y="487680"/>
                <a:ext cx="2743200" cy="2926080"/>
              </a:xfrm>
              <a:prstGeom prst="rect">
                <a:avLst/>
              </a:prstGeom>
            </p:spPr>
          </p:pic>
          <p:sp>
            <p:nvSpPr>
              <p:cNvPr id="21" name="TextBox 20"/>
              <p:cNvSpPr txBox="1"/>
              <p:nvPr/>
            </p:nvSpPr>
            <p:spPr>
              <a:xfrm>
                <a:off x="6308318" y="3054097"/>
                <a:ext cx="1858106" cy="623248"/>
              </a:xfrm>
              <a:prstGeom prst="rect">
                <a:avLst/>
              </a:prstGeom>
              <a:noFill/>
            </p:spPr>
            <p:txBody>
              <a:bodyPr wrap="none" rtlCol="0">
                <a:spAutoFit/>
              </a:bodyPr>
              <a:lstStyle/>
              <a:p>
                <a:pPr algn="ctr"/>
                <a:r>
                  <a:rPr lang="en-US" sz="2400" b="1" dirty="0">
                    <a:solidFill>
                      <a:srgbClr val="5E9732"/>
                    </a:solidFill>
                    <a:latin typeface="Calibri" panose="020F0502020204030204" pitchFamily="34" charset="0"/>
                  </a:rPr>
                  <a:t>Reduce impact to </a:t>
                </a:r>
              </a:p>
              <a:p>
                <a:pPr algn="ctr"/>
                <a:r>
                  <a:rPr lang="en-US" sz="2400" b="1" dirty="0">
                    <a:solidFill>
                      <a:srgbClr val="5E9732"/>
                    </a:solidFill>
                    <a:latin typeface="Calibri" panose="020F0502020204030204" pitchFamily="34" charset="0"/>
                  </a:rPr>
                  <a:t>travel and trade</a:t>
                </a:r>
              </a:p>
            </p:txBody>
          </p:sp>
        </p:grpSp>
      </p:grpSp>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4">
            <a:alphaModFix amt="20000"/>
            <a:extLst>
              <a:ext uri="{28A0092B-C50C-407E-A947-70E740481C1C}">
                <a14:useLocalDpi xmlns:a14="http://schemas.microsoft.com/office/drawing/2010/main" val="0"/>
              </a:ext>
            </a:extLst>
          </a:blip>
          <a:srcRect l="3224" t="11315" r="16847" b="72020"/>
          <a:stretch/>
        </p:blipFill>
        <p:spPr>
          <a:xfrm>
            <a:off x="1" y="3062"/>
            <a:ext cx="12192000" cy="117565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7092" y="161926"/>
            <a:ext cx="9531926" cy="813596"/>
          </a:xfrm>
        </p:spPr>
        <p:txBody>
          <a:bodyPr>
            <a:normAutofit fontScale="90000"/>
          </a:bodyPr>
          <a:lstStyle/>
          <a:p>
            <a:r>
              <a:rPr lang="en-US" dirty="0" smtClean="0">
                <a:solidFill>
                  <a:schemeClr val="bg1"/>
                </a:solidFill>
              </a:rPr>
              <a:t>Impact </a:t>
            </a:r>
            <a:r>
              <a:rPr lang="en-US" dirty="0">
                <a:solidFill>
                  <a:schemeClr val="bg1"/>
                </a:solidFill>
              </a:rPr>
              <a:t>of the Global Health Security Agenda</a:t>
            </a:r>
          </a:p>
        </p:txBody>
      </p:sp>
    </p:spTree>
    <p:extLst>
      <p:ext uri="{BB962C8B-B14F-4D97-AF65-F5344CB8AC3E}">
        <p14:creationId xmlns:p14="http://schemas.microsoft.com/office/powerpoint/2010/main" val="3384612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val="0"/>
              </a:ext>
            </a:extLst>
          </a:blip>
          <a:srcRect l="3224" t="11315" r="16847" b="72020"/>
          <a:stretch/>
        </p:blipFill>
        <p:spPr>
          <a:xfrm>
            <a:off x="1" y="3062"/>
            <a:ext cx="12192000" cy="11756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0024" y="161926"/>
            <a:ext cx="9548158" cy="813596"/>
          </a:xfrm>
        </p:spPr>
        <p:txBody>
          <a:bodyPr>
            <a:normAutofit fontScale="90000"/>
          </a:bodyPr>
          <a:lstStyle/>
          <a:p>
            <a:r>
              <a:rPr lang="en-US" dirty="0" smtClean="0">
                <a:solidFill>
                  <a:schemeClr val="bg1"/>
                </a:solidFill>
              </a:rPr>
              <a:t>NPHIs and the Global Health Security Agenda</a:t>
            </a:r>
            <a:endParaRPr lang="en-US" dirty="0">
              <a:solidFill>
                <a:schemeClr val="bg1"/>
              </a:solidFill>
            </a:endParaRPr>
          </a:p>
        </p:txBody>
      </p:sp>
      <p:grpSp>
        <p:nvGrpSpPr>
          <p:cNvPr id="35" name="Group 34"/>
          <p:cNvGrpSpPr/>
          <p:nvPr/>
        </p:nvGrpSpPr>
        <p:grpSpPr>
          <a:xfrm>
            <a:off x="454824" y="1314308"/>
            <a:ext cx="11174440" cy="4622220"/>
            <a:chOff x="416560" y="1178560"/>
            <a:chExt cx="11174440" cy="4622220"/>
          </a:xfrm>
        </p:grpSpPr>
        <p:grpSp>
          <p:nvGrpSpPr>
            <p:cNvPr id="36" name="Group 35"/>
            <p:cNvGrpSpPr/>
            <p:nvPr/>
          </p:nvGrpSpPr>
          <p:grpSpPr>
            <a:xfrm>
              <a:off x="4145280" y="1178561"/>
              <a:ext cx="3759200" cy="4622219"/>
              <a:chOff x="3108960" y="487680"/>
              <a:chExt cx="2819400" cy="3466664"/>
            </a:xfrm>
          </p:grpSpPr>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l="32834" t="20000" r="36333" b="23111"/>
              <a:stretch/>
            </p:blipFill>
            <p:spPr>
              <a:xfrm>
                <a:off x="3108960" y="487680"/>
                <a:ext cx="2819400" cy="2926080"/>
              </a:xfrm>
              <a:prstGeom prst="rect">
                <a:avLst/>
              </a:prstGeom>
            </p:spPr>
          </p:pic>
          <p:sp>
            <p:nvSpPr>
              <p:cNvPr id="44" name="TextBox 43"/>
              <p:cNvSpPr txBox="1"/>
              <p:nvPr/>
            </p:nvSpPr>
            <p:spPr>
              <a:xfrm>
                <a:off x="3267809" y="3054097"/>
                <a:ext cx="2608382" cy="900247"/>
              </a:xfrm>
              <a:prstGeom prst="rect">
                <a:avLst/>
              </a:prstGeom>
              <a:noFill/>
            </p:spPr>
            <p:txBody>
              <a:bodyPr wrap="square" rtlCol="0">
                <a:spAutoFit/>
              </a:bodyPr>
              <a:lstStyle/>
              <a:p>
                <a:pPr algn="ctr"/>
                <a:r>
                  <a:rPr lang="en-US" sz="2400" b="1" dirty="0">
                    <a:solidFill>
                      <a:srgbClr val="005DAA"/>
                    </a:solidFill>
                    <a:latin typeface="Calibri" panose="020F0502020204030204" pitchFamily="34" charset="0"/>
                  </a:rPr>
                  <a:t>Established focal point with collaborative, multi-sectoral partnerships</a:t>
                </a:r>
              </a:p>
            </p:txBody>
          </p:sp>
        </p:grpSp>
        <p:grpSp>
          <p:nvGrpSpPr>
            <p:cNvPr id="37" name="Group 36"/>
            <p:cNvGrpSpPr/>
            <p:nvPr/>
          </p:nvGrpSpPr>
          <p:grpSpPr>
            <a:xfrm>
              <a:off x="416560" y="1178561"/>
              <a:ext cx="3799840" cy="4622219"/>
              <a:chOff x="312420" y="487680"/>
              <a:chExt cx="2849880" cy="3466664"/>
            </a:xfrm>
          </p:grpSpPr>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l="3833" t="20000" r="65000" b="23111"/>
              <a:stretch/>
            </p:blipFill>
            <p:spPr>
              <a:xfrm>
                <a:off x="312420" y="487680"/>
                <a:ext cx="2849880" cy="2926080"/>
              </a:xfrm>
              <a:prstGeom prst="rect">
                <a:avLst/>
              </a:prstGeom>
            </p:spPr>
          </p:pic>
          <p:sp>
            <p:nvSpPr>
              <p:cNvPr id="42" name="TextBox 41"/>
              <p:cNvSpPr txBox="1"/>
              <p:nvPr/>
            </p:nvSpPr>
            <p:spPr>
              <a:xfrm>
                <a:off x="402969" y="3054097"/>
                <a:ext cx="2606040" cy="900247"/>
              </a:xfrm>
              <a:prstGeom prst="rect">
                <a:avLst/>
              </a:prstGeom>
              <a:noFill/>
            </p:spPr>
            <p:txBody>
              <a:bodyPr wrap="square" rtlCol="0">
                <a:spAutoFit/>
              </a:bodyPr>
              <a:lstStyle/>
              <a:p>
                <a:pPr algn="ctr"/>
                <a:r>
                  <a:rPr lang="en-US" sz="2400" b="1" dirty="0">
                    <a:solidFill>
                      <a:srgbClr val="DC0A41"/>
                    </a:solidFill>
                    <a:latin typeface="Calibri" panose="020F0502020204030204" pitchFamily="34" charset="0"/>
                  </a:rPr>
                  <a:t>Coordinated, timely information for decision-making and response</a:t>
                </a:r>
              </a:p>
            </p:txBody>
          </p:sp>
        </p:grpSp>
        <p:grpSp>
          <p:nvGrpSpPr>
            <p:cNvPr id="38" name="Group 37"/>
            <p:cNvGrpSpPr/>
            <p:nvPr/>
          </p:nvGrpSpPr>
          <p:grpSpPr>
            <a:xfrm>
              <a:off x="7711441" y="1178560"/>
              <a:ext cx="3879559" cy="4622219"/>
              <a:chOff x="5783580" y="487680"/>
              <a:chExt cx="2909669" cy="3466664"/>
            </a:xfrm>
          </p:grpSpPr>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l="65540" t="20000" r="4460" b="23111"/>
              <a:stretch/>
            </p:blipFill>
            <p:spPr>
              <a:xfrm>
                <a:off x="5783580" y="487680"/>
                <a:ext cx="2743200" cy="2926080"/>
              </a:xfrm>
              <a:prstGeom prst="rect">
                <a:avLst/>
              </a:prstGeom>
            </p:spPr>
          </p:pic>
          <p:sp>
            <p:nvSpPr>
              <p:cNvPr id="40" name="TextBox 39"/>
              <p:cNvSpPr txBox="1"/>
              <p:nvPr/>
            </p:nvSpPr>
            <p:spPr>
              <a:xfrm>
                <a:off x="6087209" y="3054097"/>
                <a:ext cx="2606040" cy="900247"/>
              </a:xfrm>
              <a:prstGeom prst="rect">
                <a:avLst/>
              </a:prstGeom>
              <a:noFill/>
            </p:spPr>
            <p:txBody>
              <a:bodyPr wrap="square" rtlCol="0">
                <a:spAutoFit/>
              </a:bodyPr>
              <a:lstStyle/>
              <a:p>
                <a:pPr algn="ctr"/>
                <a:r>
                  <a:rPr lang="en-US" sz="2400" b="1" dirty="0">
                    <a:solidFill>
                      <a:srgbClr val="5E9732"/>
                    </a:solidFill>
                    <a:latin typeface="Calibri" panose="020F0502020204030204" pitchFamily="34" charset="0"/>
                  </a:rPr>
                  <a:t>More effective response = reduced public health impact</a:t>
                </a:r>
              </a:p>
            </p:txBody>
          </p:sp>
        </p:grpSp>
      </p:grpSp>
      <p:sp>
        <p:nvSpPr>
          <p:cNvPr id="3" name="TextBox 2"/>
          <p:cNvSpPr txBox="1"/>
          <p:nvPr/>
        </p:nvSpPr>
        <p:spPr>
          <a:xfrm>
            <a:off x="723900" y="1272234"/>
            <a:ext cx="10683405" cy="954107"/>
          </a:xfrm>
          <a:prstGeom prst="rect">
            <a:avLst/>
          </a:prstGeom>
          <a:noFill/>
        </p:spPr>
        <p:txBody>
          <a:bodyPr wrap="square" rtlCol="0">
            <a:spAutoFit/>
          </a:bodyPr>
          <a:lstStyle/>
          <a:p>
            <a:pPr algn="ctr"/>
            <a:r>
              <a:rPr lang="en-US" sz="2800" dirty="0" smtClean="0"/>
              <a:t>NPHIs can facilitate </a:t>
            </a:r>
            <a:r>
              <a:rPr lang="en-US" sz="2800" dirty="0">
                <a:solidFill>
                  <a:srgbClr val="DC0A41"/>
                </a:solidFill>
                <a:latin typeface="Calibri" panose="020F0502020204030204" pitchFamily="34" charset="0"/>
              </a:rPr>
              <a:t>faster detection</a:t>
            </a:r>
            <a:r>
              <a:rPr lang="en-US" sz="2800" dirty="0" smtClean="0"/>
              <a:t>, </a:t>
            </a:r>
            <a:r>
              <a:rPr lang="en-US" sz="2800" dirty="0">
                <a:solidFill>
                  <a:srgbClr val="005DAA"/>
                </a:solidFill>
                <a:latin typeface="Calibri" panose="020F0502020204030204" pitchFamily="34" charset="0"/>
              </a:rPr>
              <a:t>enhanced preparedness</a:t>
            </a:r>
            <a:r>
              <a:rPr lang="en-US" sz="2800" dirty="0" smtClean="0"/>
              <a:t>, and </a:t>
            </a:r>
            <a:r>
              <a:rPr lang="en-US" sz="2800" dirty="0" smtClean="0">
                <a:solidFill>
                  <a:srgbClr val="5E9732"/>
                </a:solidFill>
                <a:latin typeface="Calibri" panose="020F0502020204030204" pitchFamily="34" charset="0"/>
              </a:rPr>
              <a:t>improved </a:t>
            </a:r>
            <a:r>
              <a:rPr lang="en-US" sz="2800" dirty="0">
                <a:solidFill>
                  <a:srgbClr val="5E9732"/>
                </a:solidFill>
                <a:latin typeface="Calibri" panose="020F0502020204030204" pitchFamily="34" charset="0"/>
              </a:rPr>
              <a:t>public health outcomes</a:t>
            </a:r>
            <a:r>
              <a:rPr lang="en-US" sz="2800" dirty="0" smtClean="0"/>
              <a:t>.</a:t>
            </a:r>
            <a:endParaRPr lang="en-US" sz="2800" dirty="0"/>
          </a:p>
        </p:txBody>
      </p:sp>
    </p:spTree>
    <p:extLst>
      <p:ext uri="{BB962C8B-B14F-4D97-AF65-F5344CB8AC3E}">
        <p14:creationId xmlns:p14="http://schemas.microsoft.com/office/powerpoint/2010/main" val="620775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val="0"/>
              </a:ext>
            </a:extLst>
          </a:blip>
          <a:srcRect l="3224" t="11315" r="16847" b="72020"/>
          <a:stretch/>
        </p:blipFill>
        <p:spPr>
          <a:xfrm>
            <a:off x="1" y="3062"/>
            <a:ext cx="12192000" cy="11756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4627911" y="1259359"/>
            <a:ext cx="13400567" cy="5598642"/>
            <a:chOff x="-4627911" y="1259358"/>
            <a:chExt cx="13400567" cy="5964071"/>
          </a:xfrm>
        </p:grpSpPr>
        <p:grpSp>
          <p:nvGrpSpPr>
            <p:cNvPr id="49" name="Group 48"/>
            <p:cNvGrpSpPr/>
            <p:nvPr/>
          </p:nvGrpSpPr>
          <p:grpSpPr>
            <a:xfrm>
              <a:off x="-4627911" y="1259358"/>
              <a:ext cx="13400567" cy="5964071"/>
              <a:chOff x="-3480180" y="573206"/>
              <a:chExt cx="10791104" cy="5166883"/>
            </a:xfrm>
          </p:grpSpPr>
          <p:sp>
            <p:nvSpPr>
              <p:cNvPr id="50" name="Block Arc 49"/>
              <p:cNvSpPr/>
              <p:nvPr/>
            </p:nvSpPr>
            <p:spPr>
              <a:xfrm>
                <a:off x="-3480180" y="573206"/>
                <a:ext cx="5083748" cy="5166883"/>
              </a:xfrm>
              <a:prstGeom prst="blockArc">
                <a:avLst>
                  <a:gd name="adj1" fmla="val 18900000"/>
                  <a:gd name="adj2" fmla="val 2700000"/>
                  <a:gd name="adj3" fmla="val 416"/>
                </a:avLst>
              </a:prstGeom>
              <a:solidFill>
                <a:srgbClr val="002776"/>
              </a:solidFill>
              <a:ln w="38100" cap="flat" cmpd="sng" algn="ctr">
                <a:solidFill>
                  <a:srgbClr val="5F5F5F"/>
                </a:solidFill>
                <a:prstDash val="solid"/>
              </a:ln>
              <a:effectLst/>
            </p:spPr>
          </p:sp>
          <p:sp>
            <p:nvSpPr>
              <p:cNvPr id="51" name="Freeform 50"/>
              <p:cNvSpPr/>
              <p:nvPr/>
            </p:nvSpPr>
            <p:spPr>
              <a:xfrm>
                <a:off x="1214729" y="1533383"/>
                <a:ext cx="6068239" cy="609302"/>
              </a:xfrm>
              <a:custGeom>
                <a:avLst/>
                <a:gdLst>
                  <a:gd name="connsiteX0" fmla="*/ 0 w 5462931"/>
                  <a:gd name="connsiteY0" fmla="*/ 0 h 593434"/>
                  <a:gd name="connsiteX1" fmla="*/ 5462931 w 5462931"/>
                  <a:gd name="connsiteY1" fmla="*/ 0 h 593434"/>
                  <a:gd name="connsiteX2" fmla="*/ 5462931 w 5462931"/>
                  <a:gd name="connsiteY2" fmla="*/ 593434 h 593434"/>
                  <a:gd name="connsiteX3" fmla="*/ 0 w 5462931"/>
                  <a:gd name="connsiteY3" fmla="*/ 593434 h 593434"/>
                  <a:gd name="connsiteX4" fmla="*/ 0 w 5462931"/>
                  <a:gd name="connsiteY4" fmla="*/ 0 h 5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931" h="593434">
                    <a:moveTo>
                      <a:pt x="0" y="0"/>
                    </a:moveTo>
                    <a:lnTo>
                      <a:pt x="5462931" y="0"/>
                    </a:lnTo>
                    <a:lnTo>
                      <a:pt x="5462931" y="593434"/>
                    </a:lnTo>
                    <a:lnTo>
                      <a:pt x="0" y="593434"/>
                    </a:lnTo>
                    <a:lnTo>
                      <a:pt x="0" y="0"/>
                    </a:lnTo>
                    <a:close/>
                  </a:path>
                </a:pathLst>
              </a:custGeom>
              <a:solidFill>
                <a:srgbClr val="FFFFFF"/>
              </a:solidFill>
              <a:ln w="19050" cap="flat" cmpd="sng" algn="ctr">
                <a:noFill/>
                <a:prstDash val="solid"/>
              </a:ln>
              <a:effectLst/>
            </p:spPr>
            <p:txBody>
              <a:bodyPr spcFirstLastPara="0" vert="horz" wrap="square" lIns="471039" tIns="35560" rIns="35560" bIns="35560" numCol="1" spcCol="1270" anchor="ctr" anchorCtr="0">
                <a:noAutofit/>
              </a:bodyPr>
              <a:lstStyle/>
              <a:p>
                <a:pPr marL="231764" defTabSz="1219140">
                  <a:defRPr/>
                </a:pPr>
                <a:r>
                  <a:rPr lang="en-US" sz="2400" kern="0" dirty="0">
                    <a:solidFill>
                      <a:srgbClr val="5F5F5F"/>
                    </a:solidFill>
                    <a:latin typeface="Calibri" panose="020F0502020204030204" pitchFamily="34" charset="0"/>
                    <a:cs typeface="Arial" panose="020B0604020202020204" pitchFamily="34" charset="0"/>
                  </a:rPr>
                  <a:t>Determine baseline capacity, including gaps and needs</a:t>
                </a:r>
                <a:endParaRPr lang="fr-FR" sz="2400" kern="0" dirty="0">
                  <a:solidFill>
                    <a:srgbClr val="5F5F5F"/>
                  </a:solidFill>
                  <a:latin typeface="Calibri" panose="020F0502020204030204" pitchFamily="34" charset="0"/>
                  <a:cs typeface="Arial" panose="020B0604020202020204" pitchFamily="34" charset="0"/>
                </a:endParaRPr>
              </a:p>
            </p:txBody>
          </p:sp>
          <p:sp>
            <p:nvSpPr>
              <p:cNvPr id="52" name="Freeform 51"/>
              <p:cNvSpPr/>
              <p:nvPr/>
            </p:nvSpPr>
            <p:spPr>
              <a:xfrm>
                <a:off x="1547657" y="2418827"/>
                <a:ext cx="5735311" cy="609302"/>
              </a:xfrm>
              <a:custGeom>
                <a:avLst/>
                <a:gdLst>
                  <a:gd name="connsiteX0" fmla="*/ 0 w 5122701"/>
                  <a:gd name="connsiteY0" fmla="*/ 0 h 593434"/>
                  <a:gd name="connsiteX1" fmla="*/ 5122701 w 5122701"/>
                  <a:gd name="connsiteY1" fmla="*/ 0 h 593434"/>
                  <a:gd name="connsiteX2" fmla="*/ 5122701 w 5122701"/>
                  <a:gd name="connsiteY2" fmla="*/ 593434 h 593434"/>
                  <a:gd name="connsiteX3" fmla="*/ 0 w 5122701"/>
                  <a:gd name="connsiteY3" fmla="*/ 593434 h 593434"/>
                  <a:gd name="connsiteX4" fmla="*/ 0 w 5122701"/>
                  <a:gd name="connsiteY4" fmla="*/ 0 h 5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701" h="593434">
                    <a:moveTo>
                      <a:pt x="0" y="0"/>
                    </a:moveTo>
                    <a:lnTo>
                      <a:pt x="5122701" y="0"/>
                    </a:lnTo>
                    <a:lnTo>
                      <a:pt x="5122701" y="593434"/>
                    </a:lnTo>
                    <a:lnTo>
                      <a:pt x="0" y="593434"/>
                    </a:lnTo>
                    <a:lnTo>
                      <a:pt x="0" y="0"/>
                    </a:lnTo>
                    <a:close/>
                  </a:path>
                </a:pathLst>
              </a:custGeom>
              <a:solidFill>
                <a:srgbClr val="FFFFFF"/>
              </a:solidFill>
              <a:ln w="19050" cap="flat" cmpd="sng" algn="ctr">
                <a:noFill/>
                <a:prstDash val="solid"/>
              </a:ln>
              <a:effectLst/>
            </p:spPr>
            <p:txBody>
              <a:bodyPr spcFirstLastPara="0" vert="horz" wrap="square" lIns="471039" tIns="35560" rIns="35560" bIns="35560" numCol="1" spcCol="1270" anchor="ctr" anchorCtr="0">
                <a:noAutofit/>
              </a:bodyPr>
              <a:lstStyle/>
              <a:p>
                <a:pPr marL="109533" defTabSz="622268">
                  <a:lnSpc>
                    <a:spcPct val="90000"/>
                  </a:lnSpc>
                  <a:spcAft>
                    <a:spcPct val="35000"/>
                  </a:spcAft>
                  <a:defRPr/>
                </a:pPr>
                <a:r>
                  <a:rPr lang="en-US" sz="2400" kern="0" dirty="0">
                    <a:solidFill>
                      <a:srgbClr val="5F5F5F"/>
                    </a:solidFill>
                    <a:latin typeface="Calibri" panose="020F0502020204030204" pitchFamily="34" charset="0"/>
                    <a:cs typeface="Arial" panose="020B0604020202020204" pitchFamily="34" charset="0"/>
                  </a:rPr>
                  <a:t>Inform the development of implementation plans or roadmaps</a:t>
                </a:r>
                <a:endParaRPr lang="fr-FR" sz="2400" kern="0" dirty="0">
                  <a:solidFill>
                    <a:srgbClr val="5F5F5F"/>
                  </a:solidFill>
                  <a:latin typeface="Calibri" panose="020F0502020204030204" pitchFamily="34" charset="0"/>
                  <a:cs typeface="Arial" panose="020B0604020202020204" pitchFamily="34" charset="0"/>
                </a:endParaRPr>
              </a:p>
            </p:txBody>
          </p:sp>
          <p:sp>
            <p:nvSpPr>
              <p:cNvPr id="53" name="Freeform 52"/>
              <p:cNvSpPr/>
              <p:nvPr/>
            </p:nvSpPr>
            <p:spPr>
              <a:xfrm>
                <a:off x="1575613" y="3249529"/>
                <a:ext cx="5735311" cy="609301"/>
              </a:xfrm>
              <a:custGeom>
                <a:avLst/>
                <a:gdLst>
                  <a:gd name="connsiteX0" fmla="*/ 0 w 5122701"/>
                  <a:gd name="connsiteY0" fmla="*/ 0 h 593434"/>
                  <a:gd name="connsiteX1" fmla="*/ 5122701 w 5122701"/>
                  <a:gd name="connsiteY1" fmla="*/ 0 h 593434"/>
                  <a:gd name="connsiteX2" fmla="*/ 5122701 w 5122701"/>
                  <a:gd name="connsiteY2" fmla="*/ 593434 h 593434"/>
                  <a:gd name="connsiteX3" fmla="*/ 0 w 5122701"/>
                  <a:gd name="connsiteY3" fmla="*/ 593434 h 593434"/>
                  <a:gd name="connsiteX4" fmla="*/ 0 w 5122701"/>
                  <a:gd name="connsiteY4" fmla="*/ 0 h 5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701" h="593434">
                    <a:moveTo>
                      <a:pt x="0" y="0"/>
                    </a:moveTo>
                    <a:lnTo>
                      <a:pt x="5122701" y="0"/>
                    </a:lnTo>
                    <a:lnTo>
                      <a:pt x="5122701" y="593434"/>
                    </a:lnTo>
                    <a:lnTo>
                      <a:pt x="0" y="593434"/>
                    </a:lnTo>
                    <a:lnTo>
                      <a:pt x="0" y="0"/>
                    </a:lnTo>
                    <a:close/>
                  </a:path>
                </a:pathLst>
              </a:custGeom>
              <a:solidFill>
                <a:srgbClr val="FFFFFF"/>
              </a:solidFill>
              <a:ln w="19050" cap="flat" cmpd="sng" algn="ctr">
                <a:solidFill>
                  <a:srgbClr val="FFFFFF"/>
                </a:solidFill>
                <a:prstDash val="solid"/>
              </a:ln>
              <a:effectLst/>
            </p:spPr>
            <p:txBody>
              <a:bodyPr spcFirstLastPara="0" vert="horz" wrap="square" lIns="471039" tIns="35560" rIns="35560" bIns="35560" numCol="1" spcCol="1270" anchor="ctr" anchorCtr="0">
                <a:noAutofit/>
              </a:bodyPr>
              <a:lstStyle/>
              <a:p>
                <a:pPr marL="109533" defTabSz="622268">
                  <a:lnSpc>
                    <a:spcPct val="90000"/>
                  </a:lnSpc>
                  <a:spcAft>
                    <a:spcPct val="35000"/>
                  </a:spcAft>
                  <a:defRPr/>
                </a:pPr>
                <a:r>
                  <a:rPr lang="en-US" sz="2400" kern="0" dirty="0">
                    <a:solidFill>
                      <a:srgbClr val="5F5F5F"/>
                    </a:solidFill>
                    <a:latin typeface="Calibri" panose="020F0502020204030204" pitchFamily="34" charset="0"/>
                    <a:cs typeface="Arial" panose="020B0604020202020204" pitchFamily="34" charset="0"/>
                  </a:rPr>
                  <a:t>Measure progress on work implemented across the IHR Core capacities</a:t>
                </a:r>
                <a:endParaRPr lang="fr-FR" sz="2400" kern="0" dirty="0">
                  <a:solidFill>
                    <a:srgbClr val="5F5F5F"/>
                  </a:solidFill>
                  <a:latin typeface="Calibri" panose="020F0502020204030204" pitchFamily="34" charset="0"/>
                  <a:cs typeface="Arial" panose="020B0604020202020204" pitchFamily="34" charset="0"/>
                </a:endParaRPr>
              </a:p>
            </p:txBody>
          </p:sp>
          <p:sp>
            <p:nvSpPr>
              <p:cNvPr id="54" name="Freeform 53"/>
              <p:cNvSpPr/>
              <p:nvPr/>
            </p:nvSpPr>
            <p:spPr>
              <a:xfrm>
                <a:off x="1214729" y="4189717"/>
                <a:ext cx="6068239" cy="609302"/>
              </a:xfrm>
              <a:custGeom>
                <a:avLst/>
                <a:gdLst>
                  <a:gd name="connsiteX0" fmla="*/ 0 w 5462931"/>
                  <a:gd name="connsiteY0" fmla="*/ 0 h 593434"/>
                  <a:gd name="connsiteX1" fmla="*/ 5462931 w 5462931"/>
                  <a:gd name="connsiteY1" fmla="*/ 0 h 593434"/>
                  <a:gd name="connsiteX2" fmla="*/ 5462931 w 5462931"/>
                  <a:gd name="connsiteY2" fmla="*/ 593434 h 593434"/>
                  <a:gd name="connsiteX3" fmla="*/ 0 w 5462931"/>
                  <a:gd name="connsiteY3" fmla="*/ 593434 h 593434"/>
                  <a:gd name="connsiteX4" fmla="*/ 0 w 5462931"/>
                  <a:gd name="connsiteY4" fmla="*/ 0 h 5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931" h="593434">
                    <a:moveTo>
                      <a:pt x="0" y="0"/>
                    </a:moveTo>
                    <a:lnTo>
                      <a:pt x="5462931" y="0"/>
                    </a:lnTo>
                    <a:lnTo>
                      <a:pt x="5462931" y="593434"/>
                    </a:lnTo>
                    <a:lnTo>
                      <a:pt x="0" y="593434"/>
                    </a:lnTo>
                    <a:lnTo>
                      <a:pt x="0" y="0"/>
                    </a:lnTo>
                    <a:close/>
                  </a:path>
                </a:pathLst>
              </a:custGeom>
              <a:solidFill>
                <a:srgbClr val="FFFFFF"/>
              </a:solidFill>
              <a:ln w="19050" cap="flat" cmpd="sng" algn="ctr">
                <a:noFill/>
                <a:prstDash val="solid"/>
              </a:ln>
              <a:effectLst/>
            </p:spPr>
            <p:txBody>
              <a:bodyPr spcFirstLastPara="0" vert="horz" wrap="square" lIns="471039" tIns="35560" rIns="35560" bIns="35560" numCol="1" spcCol="1270" anchor="ctr" anchorCtr="0">
                <a:noAutofit/>
              </a:bodyPr>
              <a:lstStyle/>
              <a:p>
                <a:pPr marL="231764" defTabSz="622268">
                  <a:lnSpc>
                    <a:spcPct val="90000"/>
                  </a:lnSpc>
                  <a:spcAft>
                    <a:spcPct val="35000"/>
                  </a:spcAft>
                  <a:defRPr/>
                </a:pPr>
                <a:r>
                  <a:rPr lang="en-US" sz="2400" kern="0" dirty="0">
                    <a:solidFill>
                      <a:schemeClr val="accent6"/>
                    </a:solidFill>
                    <a:latin typeface="Calibri" panose="020F0502020204030204" pitchFamily="34" charset="0"/>
                    <a:cs typeface="Arial" panose="020B0604020202020204" pitchFamily="34" charset="0"/>
                  </a:rPr>
                  <a:t> </a:t>
                </a:r>
                <a:r>
                  <a:rPr lang="en-US" sz="2400" kern="0" dirty="0">
                    <a:solidFill>
                      <a:srgbClr val="5F5F5F"/>
                    </a:solidFill>
                    <a:latin typeface="Calibri" panose="020F0502020204030204" pitchFamily="34" charset="0"/>
                    <a:cs typeface="Arial" panose="020B0604020202020204" pitchFamily="34" charset="0"/>
                  </a:rPr>
                  <a:t>Highlight gaps and needs for current and prospective donors and partners, as well as to inform country-level planning and priority setting</a:t>
                </a:r>
                <a:endParaRPr lang="fr-FR" sz="2400" kern="0" dirty="0">
                  <a:solidFill>
                    <a:srgbClr val="5F5F5F"/>
                  </a:solidFill>
                  <a:latin typeface="Calibri" panose="020F0502020204030204" pitchFamily="34" charset="0"/>
                  <a:cs typeface="Arial" panose="020B0604020202020204" pitchFamily="34" charset="0"/>
                </a:endParaRPr>
              </a:p>
            </p:txBody>
          </p:sp>
          <p:sp>
            <p:nvSpPr>
              <p:cNvPr id="55" name="Oval 54"/>
              <p:cNvSpPr/>
              <p:nvPr/>
            </p:nvSpPr>
            <p:spPr>
              <a:xfrm>
                <a:off x="851792" y="1486755"/>
                <a:ext cx="725872" cy="737742"/>
              </a:xfrm>
              <a:prstGeom prst="ellipse">
                <a:avLst/>
              </a:prstGeom>
              <a:solidFill>
                <a:srgbClr val="0070C0"/>
              </a:solidFill>
              <a:ln w="19050" cap="flat" cmpd="sng" algn="ctr">
                <a:solidFill>
                  <a:srgbClr val="0070C0"/>
                </a:solidFill>
                <a:prstDash val="solid"/>
              </a:ln>
              <a:effectLst/>
            </p:spPr>
          </p:sp>
          <p:grpSp>
            <p:nvGrpSpPr>
              <p:cNvPr id="56" name="Group 55"/>
              <p:cNvGrpSpPr/>
              <p:nvPr/>
            </p:nvGrpSpPr>
            <p:grpSpPr>
              <a:xfrm>
                <a:off x="1161121" y="2345056"/>
                <a:ext cx="725872" cy="737742"/>
                <a:chOff x="1021178" y="2244527"/>
                <a:chExt cx="741793" cy="741793"/>
              </a:xfrm>
            </p:grpSpPr>
            <p:sp>
              <p:nvSpPr>
                <p:cNvPr id="71" name="Oval 70"/>
                <p:cNvSpPr/>
                <p:nvPr/>
              </p:nvSpPr>
              <p:spPr>
                <a:xfrm>
                  <a:off x="1021178" y="2244527"/>
                  <a:ext cx="741793" cy="741793"/>
                </a:xfrm>
                <a:prstGeom prst="ellipse">
                  <a:avLst/>
                </a:prstGeom>
                <a:solidFill>
                  <a:schemeClr val="accent6">
                    <a:lumMod val="75000"/>
                    <a:lumOff val="25000"/>
                  </a:schemeClr>
                </a:solidFill>
                <a:ln w="19050" cap="flat" cmpd="sng" algn="ctr">
                  <a:solidFill>
                    <a:srgbClr val="004FEE"/>
                  </a:solidFill>
                  <a:prstDash val="solid"/>
                </a:ln>
                <a:effectLst/>
              </p:spPr>
            </p:sp>
            <p:grpSp>
              <p:nvGrpSpPr>
                <p:cNvPr id="72" name="Group 71"/>
                <p:cNvGrpSpPr/>
                <p:nvPr/>
              </p:nvGrpSpPr>
              <p:grpSpPr>
                <a:xfrm>
                  <a:off x="1138802" y="2383327"/>
                  <a:ext cx="540193" cy="457200"/>
                  <a:chOff x="7627938" y="2133601"/>
                  <a:chExt cx="1157288" cy="979487"/>
                </a:xfrm>
                <a:solidFill>
                  <a:srgbClr val="000000"/>
                </a:solidFill>
              </p:grpSpPr>
              <p:sp>
                <p:nvSpPr>
                  <p:cNvPr id="73" name="Freeform 67"/>
                  <p:cNvSpPr>
                    <a:spLocks/>
                  </p:cNvSpPr>
                  <p:nvPr/>
                </p:nvSpPr>
                <p:spPr bwMode="auto">
                  <a:xfrm>
                    <a:off x="8047038" y="2714626"/>
                    <a:ext cx="55563" cy="42863"/>
                  </a:xfrm>
                  <a:custGeom>
                    <a:avLst/>
                    <a:gdLst>
                      <a:gd name="T0" fmla="*/ 35 w 35"/>
                      <a:gd name="T1" fmla="*/ 0 h 27"/>
                      <a:gd name="T2" fmla="*/ 0 w 35"/>
                      <a:gd name="T3" fmla="*/ 27 h 27"/>
                      <a:gd name="T4" fmla="*/ 0 w 35"/>
                      <a:gd name="T5" fmla="*/ 17 h 27"/>
                      <a:gd name="T6" fmla="*/ 35 w 35"/>
                      <a:gd name="T7" fmla="*/ 0 h 27"/>
                    </a:gdLst>
                    <a:ahLst/>
                    <a:cxnLst>
                      <a:cxn ang="0">
                        <a:pos x="T0" y="T1"/>
                      </a:cxn>
                      <a:cxn ang="0">
                        <a:pos x="T2" y="T3"/>
                      </a:cxn>
                      <a:cxn ang="0">
                        <a:pos x="T4" y="T5"/>
                      </a:cxn>
                      <a:cxn ang="0">
                        <a:pos x="T6" y="T7"/>
                      </a:cxn>
                    </a:cxnLst>
                    <a:rect l="0" t="0" r="r" b="b"/>
                    <a:pathLst>
                      <a:path w="35" h="27">
                        <a:moveTo>
                          <a:pt x="35" y="0"/>
                        </a:moveTo>
                        <a:lnTo>
                          <a:pt x="0" y="27"/>
                        </a:lnTo>
                        <a:lnTo>
                          <a:pt x="0" y="17"/>
                        </a:lnTo>
                        <a:lnTo>
                          <a:pt x="35" y="0"/>
                        </a:lnTo>
                        <a:close/>
                      </a:path>
                    </a:pathLst>
                  </a:custGeom>
                  <a:grpFill/>
                  <a:ln>
                    <a:noFill/>
                  </a:ln>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74" name="Freeform 71"/>
                  <p:cNvSpPr>
                    <a:spLocks/>
                  </p:cNvSpPr>
                  <p:nvPr/>
                </p:nvSpPr>
                <p:spPr bwMode="auto">
                  <a:xfrm>
                    <a:off x="7989888" y="2295526"/>
                    <a:ext cx="57150" cy="55563"/>
                  </a:xfrm>
                  <a:custGeom>
                    <a:avLst/>
                    <a:gdLst>
                      <a:gd name="T0" fmla="*/ 36 w 36"/>
                      <a:gd name="T1" fmla="*/ 0 h 35"/>
                      <a:gd name="T2" fmla="*/ 36 w 36"/>
                      <a:gd name="T3" fmla="*/ 9 h 35"/>
                      <a:gd name="T4" fmla="*/ 0 w 36"/>
                      <a:gd name="T5" fmla="*/ 35 h 35"/>
                      <a:gd name="T6" fmla="*/ 0 w 36"/>
                      <a:gd name="T7" fmla="*/ 17 h 35"/>
                      <a:gd name="T8" fmla="*/ 36 w 36"/>
                      <a:gd name="T9" fmla="*/ 0 h 35"/>
                    </a:gdLst>
                    <a:ahLst/>
                    <a:cxnLst>
                      <a:cxn ang="0">
                        <a:pos x="T0" y="T1"/>
                      </a:cxn>
                      <a:cxn ang="0">
                        <a:pos x="T2" y="T3"/>
                      </a:cxn>
                      <a:cxn ang="0">
                        <a:pos x="T4" y="T5"/>
                      </a:cxn>
                      <a:cxn ang="0">
                        <a:pos x="T6" y="T7"/>
                      </a:cxn>
                      <a:cxn ang="0">
                        <a:pos x="T8" y="T9"/>
                      </a:cxn>
                    </a:cxnLst>
                    <a:rect l="0" t="0" r="r" b="b"/>
                    <a:pathLst>
                      <a:path w="36" h="35">
                        <a:moveTo>
                          <a:pt x="36" y="0"/>
                        </a:moveTo>
                        <a:lnTo>
                          <a:pt x="36" y="9"/>
                        </a:lnTo>
                        <a:lnTo>
                          <a:pt x="0" y="35"/>
                        </a:lnTo>
                        <a:lnTo>
                          <a:pt x="0" y="17"/>
                        </a:lnTo>
                        <a:lnTo>
                          <a:pt x="36" y="0"/>
                        </a:lnTo>
                        <a:close/>
                      </a:path>
                    </a:pathLst>
                  </a:custGeom>
                  <a:grpFill/>
                  <a:ln>
                    <a:noFill/>
                  </a:ln>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grpSp>
                <p:nvGrpSpPr>
                  <p:cNvPr id="75" name="Group 74"/>
                  <p:cNvGrpSpPr/>
                  <p:nvPr/>
                </p:nvGrpSpPr>
                <p:grpSpPr>
                  <a:xfrm>
                    <a:off x="7627938" y="2133601"/>
                    <a:ext cx="1157288" cy="979487"/>
                    <a:chOff x="7627938" y="2133601"/>
                    <a:chExt cx="1157288" cy="979487"/>
                  </a:xfrm>
                  <a:grpFill/>
                </p:grpSpPr>
                <p:sp>
                  <p:nvSpPr>
                    <p:cNvPr id="76" name="Freeform 62"/>
                    <p:cNvSpPr>
                      <a:spLocks/>
                    </p:cNvSpPr>
                    <p:nvPr/>
                  </p:nvSpPr>
                  <p:spPr bwMode="auto">
                    <a:xfrm>
                      <a:off x="8589963" y="2960688"/>
                      <a:ext cx="195263" cy="152400"/>
                    </a:xfrm>
                    <a:custGeom>
                      <a:avLst/>
                      <a:gdLst>
                        <a:gd name="T0" fmla="*/ 69 w 80"/>
                        <a:gd name="T1" fmla="*/ 8 h 62"/>
                        <a:gd name="T2" fmla="*/ 47 w 80"/>
                        <a:gd name="T3" fmla="*/ 47 h 62"/>
                        <a:gd name="T4" fmla="*/ 3 w 80"/>
                        <a:gd name="T5" fmla="*/ 38 h 62"/>
                        <a:gd name="T6" fmla="*/ 0 w 80"/>
                        <a:gd name="T7" fmla="*/ 30 h 62"/>
                        <a:gd name="T8" fmla="*/ 37 w 80"/>
                        <a:gd name="T9" fmla="*/ 24 h 62"/>
                        <a:gd name="T10" fmla="*/ 65 w 80"/>
                        <a:gd name="T11" fmla="*/ 0 h 62"/>
                        <a:gd name="T12" fmla="*/ 69 w 80"/>
                        <a:gd name="T13" fmla="*/ 8 h 62"/>
                      </a:gdLst>
                      <a:ahLst/>
                      <a:cxnLst>
                        <a:cxn ang="0">
                          <a:pos x="T0" y="T1"/>
                        </a:cxn>
                        <a:cxn ang="0">
                          <a:pos x="T2" y="T3"/>
                        </a:cxn>
                        <a:cxn ang="0">
                          <a:pos x="T4" y="T5"/>
                        </a:cxn>
                        <a:cxn ang="0">
                          <a:pos x="T6" y="T7"/>
                        </a:cxn>
                        <a:cxn ang="0">
                          <a:pos x="T8" y="T9"/>
                        </a:cxn>
                        <a:cxn ang="0">
                          <a:pos x="T10" y="T11"/>
                        </a:cxn>
                        <a:cxn ang="0">
                          <a:pos x="T12" y="T13"/>
                        </a:cxn>
                      </a:cxnLst>
                      <a:rect l="0" t="0" r="r" b="b"/>
                      <a:pathLst>
                        <a:path w="80" h="62">
                          <a:moveTo>
                            <a:pt x="69" y="8"/>
                          </a:moveTo>
                          <a:cubicBezTo>
                            <a:pt x="69" y="8"/>
                            <a:pt x="80" y="32"/>
                            <a:pt x="47" y="47"/>
                          </a:cubicBezTo>
                          <a:cubicBezTo>
                            <a:pt x="14" y="62"/>
                            <a:pt x="3" y="38"/>
                            <a:pt x="3" y="38"/>
                          </a:cubicBezTo>
                          <a:cubicBezTo>
                            <a:pt x="3" y="38"/>
                            <a:pt x="2" y="35"/>
                            <a:pt x="0" y="30"/>
                          </a:cubicBezTo>
                          <a:cubicBezTo>
                            <a:pt x="0" y="30"/>
                            <a:pt x="8" y="37"/>
                            <a:pt x="37" y="24"/>
                          </a:cubicBezTo>
                          <a:cubicBezTo>
                            <a:pt x="64" y="12"/>
                            <a:pt x="65" y="1"/>
                            <a:pt x="65" y="0"/>
                          </a:cubicBezTo>
                          <a:cubicBezTo>
                            <a:pt x="67" y="5"/>
                            <a:pt x="69" y="8"/>
                            <a:pt x="6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77" name="Freeform 63"/>
                    <p:cNvSpPr>
                      <a:spLocks/>
                    </p:cNvSpPr>
                    <p:nvPr/>
                  </p:nvSpPr>
                  <p:spPr bwMode="auto">
                    <a:xfrm>
                      <a:off x="8497888" y="2767013"/>
                      <a:ext cx="246063" cy="274638"/>
                    </a:xfrm>
                    <a:custGeom>
                      <a:avLst/>
                      <a:gdLst>
                        <a:gd name="T0" fmla="*/ 100 w 100"/>
                        <a:gd name="T1" fmla="*/ 74 h 112"/>
                        <a:gd name="T2" fmla="*/ 100 w 100"/>
                        <a:gd name="T3" fmla="*/ 74 h 112"/>
                        <a:gd name="T4" fmla="*/ 72 w 100"/>
                        <a:gd name="T5" fmla="*/ 99 h 112"/>
                        <a:gd name="T6" fmla="*/ 34 w 100"/>
                        <a:gd name="T7" fmla="*/ 104 h 112"/>
                        <a:gd name="T8" fmla="*/ 34 w 100"/>
                        <a:gd name="T9" fmla="*/ 104 h 112"/>
                        <a:gd name="T10" fmla="*/ 8 w 100"/>
                        <a:gd name="T11" fmla="*/ 45 h 112"/>
                        <a:gd name="T12" fmla="*/ 14 w 100"/>
                        <a:gd name="T13" fmla="*/ 27 h 112"/>
                        <a:gd name="T14" fmla="*/ 14 w 100"/>
                        <a:gd name="T15" fmla="*/ 27 h 112"/>
                        <a:gd name="T16" fmla="*/ 16 w 100"/>
                        <a:gd name="T17" fmla="*/ 31 h 112"/>
                        <a:gd name="T18" fmla="*/ 40 w 100"/>
                        <a:gd name="T19" fmla="*/ 30 h 112"/>
                        <a:gd name="T20" fmla="*/ 57 w 100"/>
                        <a:gd name="T21" fmla="*/ 12 h 112"/>
                        <a:gd name="T22" fmla="*/ 55 w 100"/>
                        <a:gd name="T23" fmla="*/ 8 h 112"/>
                        <a:gd name="T24" fmla="*/ 73 w 100"/>
                        <a:gd name="T25" fmla="*/ 15 h 112"/>
                        <a:gd name="T26" fmla="*/ 100 w 100"/>
                        <a:gd name="T27"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12">
                          <a:moveTo>
                            <a:pt x="100" y="74"/>
                          </a:moveTo>
                          <a:cubicBezTo>
                            <a:pt x="100" y="74"/>
                            <a:pt x="100" y="74"/>
                            <a:pt x="100" y="74"/>
                          </a:cubicBezTo>
                          <a:cubicBezTo>
                            <a:pt x="100" y="75"/>
                            <a:pt x="99" y="86"/>
                            <a:pt x="72" y="99"/>
                          </a:cubicBezTo>
                          <a:cubicBezTo>
                            <a:pt x="43" y="112"/>
                            <a:pt x="34" y="104"/>
                            <a:pt x="34" y="104"/>
                          </a:cubicBezTo>
                          <a:cubicBezTo>
                            <a:pt x="34" y="104"/>
                            <a:pt x="34" y="104"/>
                            <a:pt x="34" y="104"/>
                          </a:cubicBezTo>
                          <a:cubicBezTo>
                            <a:pt x="26" y="86"/>
                            <a:pt x="13" y="56"/>
                            <a:pt x="8" y="45"/>
                          </a:cubicBezTo>
                          <a:cubicBezTo>
                            <a:pt x="0" y="29"/>
                            <a:pt x="14" y="27"/>
                            <a:pt x="14" y="27"/>
                          </a:cubicBezTo>
                          <a:cubicBezTo>
                            <a:pt x="14" y="27"/>
                            <a:pt x="14" y="27"/>
                            <a:pt x="14" y="27"/>
                          </a:cubicBezTo>
                          <a:cubicBezTo>
                            <a:pt x="16" y="31"/>
                            <a:pt x="16" y="31"/>
                            <a:pt x="16" y="31"/>
                          </a:cubicBezTo>
                          <a:cubicBezTo>
                            <a:pt x="16" y="31"/>
                            <a:pt x="20" y="39"/>
                            <a:pt x="40" y="30"/>
                          </a:cubicBezTo>
                          <a:cubicBezTo>
                            <a:pt x="61" y="21"/>
                            <a:pt x="57" y="12"/>
                            <a:pt x="57" y="12"/>
                          </a:cubicBezTo>
                          <a:cubicBezTo>
                            <a:pt x="55" y="8"/>
                            <a:pt x="55" y="8"/>
                            <a:pt x="55" y="8"/>
                          </a:cubicBezTo>
                          <a:cubicBezTo>
                            <a:pt x="56" y="8"/>
                            <a:pt x="66" y="0"/>
                            <a:pt x="73" y="15"/>
                          </a:cubicBezTo>
                          <a:cubicBezTo>
                            <a:pt x="78" y="26"/>
                            <a:pt x="92" y="57"/>
                            <a:pt x="100"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78" name="Freeform 64"/>
                    <p:cNvSpPr>
                      <a:spLocks noEditPoints="1"/>
                    </p:cNvSpPr>
                    <p:nvPr/>
                  </p:nvSpPr>
                  <p:spPr bwMode="auto">
                    <a:xfrm>
                      <a:off x="8102600" y="2133601"/>
                      <a:ext cx="633413" cy="633413"/>
                    </a:xfrm>
                    <a:custGeom>
                      <a:avLst/>
                      <a:gdLst>
                        <a:gd name="T0" fmla="*/ 233 w 258"/>
                        <a:gd name="T1" fmla="*/ 83 h 258"/>
                        <a:gd name="T2" fmla="*/ 176 w 258"/>
                        <a:gd name="T3" fmla="*/ 233 h 258"/>
                        <a:gd name="T4" fmla="*/ 26 w 258"/>
                        <a:gd name="T5" fmla="*/ 176 h 258"/>
                        <a:gd name="T6" fmla="*/ 83 w 258"/>
                        <a:gd name="T7" fmla="*/ 26 h 258"/>
                        <a:gd name="T8" fmla="*/ 233 w 258"/>
                        <a:gd name="T9" fmla="*/ 83 h 258"/>
                        <a:gd name="T10" fmla="*/ 162 w 258"/>
                        <a:gd name="T11" fmla="*/ 202 h 258"/>
                        <a:gd name="T12" fmla="*/ 202 w 258"/>
                        <a:gd name="T13" fmla="*/ 97 h 258"/>
                        <a:gd name="T14" fmla="*/ 97 w 258"/>
                        <a:gd name="T15" fmla="*/ 57 h 258"/>
                        <a:gd name="T16" fmla="*/ 57 w 258"/>
                        <a:gd name="T17" fmla="*/ 162 h 258"/>
                        <a:gd name="T18" fmla="*/ 162 w 258"/>
                        <a:gd name="T19" fmla="*/ 20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233" y="83"/>
                          </a:moveTo>
                          <a:cubicBezTo>
                            <a:pt x="258" y="140"/>
                            <a:pt x="233" y="207"/>
                            <a:pt x="176" y="233"/>
                          </a:cubicBezTo>
                          <a:cubicBezTo>
                            <a:pt x="119" y="258"/>
                            <a:pt x="52" y="233"/>
                            <a:pt x="26" y="176"/>
                          </a:cubicBezTo>
                          <a:cubicBezTo>
                            <a:pt x="0" y="119"/>
                            <a:pt x="26" y="52"/>
                            <a:pt x="83" y="26"/>
                          </a:cubicBezTo>
                          <a:cubicBezTo>
                            <a:pt x="140" y="0"/>
                            <a:pt x="207" y="26"/>
                            <a:pt x="233" y="83"/>
                          </a:cubicBezTo>
                          <a:close/>
                          <a:moveTo>
                            <a:pt x="162" y="202"/>
                          </a:moveTo>
                          <a:cubicBezTo>
                            <a:pt x="202" y="184"/>
                            <a:pt x="220" y="137"/>
                            <a:pt x="202" y="97"/>
                          </a:cubicBezTo>
                          <a:cubicBezTo>
                            <a:pt x="184" y="57"/>
                            <a:pt x="137" y="39"/>
                            <a:pt x="97" y="57"/>
                          </a:cubicBezTo>
                          <a:cubicBezTo>
                            <a:pt x="57" y="75"/>
                            <a:pt x="39" y="122"/>
                            <a:pt x="57" y="162"/>
                          </a:cubicBezTo>
                          <a:cubicBezTo>
                            <a:pt x="75" y="202"/>
                            <a:pt x="122" y="220"/>
                            <a:pt x="162" y="2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79" name="Freeform 65"/>
                    <p:cNvSpPr>
                      <a:spLocks/>
                    </p:cNvSpPr>
                    <p:nvPr/>
                  </p:nvSpPr>
                  <p:spPr bwMode="auto">
                    <a:xfrm>
                      <a:off x="8497888" y="2709863"/>
                      <a:ext cx="134938" cy="138113"/>
                    </a:xfrm>
                    <a:custGeom>
                      <a:avLst/>
                      <a:gdLst>
                        <a:gd name="T0" fmla="*/ 41 w 55"/>
                        <a:gd name="T1" fmla="*/ 0 h 56"/>
                        <a:gd name="T2" fmla="*/ 55 w 55"/>
                        <a:gd name="T3" fmla="*/ 31 h 56"/>
                        <a:gd name="T4" fmla="*/ 55 w 55"/>
                        <a:gd name="T5" fmla="*/ 31 h 56"/>
                        <a:gd name="T6" fmla="*/ 39 w 55"/>
                        <a:gd name="T7" fmla="*/ 49 h 56"/>
                        <a:gd name="T8" fmla="*/ 14 w 55"/>
                        <a:gd name="T9" fmla="*/ 50 h 56"/>
                        <a:gd name="T10" fmla="*/ 0 w 55"/>
                        <a:gd name="T11" fmla="*/ 18 h 56"/>
                        <a:gd name="T12" fmla="*/ 21 w 55"/>
                        <a:gd name="T13" fmla="*/ 11 h 56"/>
                        <a:gd name="T14" fmla="*/ 41 w 5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6">
                          <a:moveTo>
                            <a:pt x="41" y="0"/>
                          </a:moveTo>
                          <a:cubicBezTo>
                            <a:pt x="55" y="31"/>
                            <a:pt x="55" y="31"/>
                            <a:pt x="55" y="31"/>
                          </a:cubicBezTo>
                          <a:cubicBezTo>
                            <a:pt x="55" y="31"/>
                            <a:pt x="55" y="31"/>
                            <a:pt x="55" y="31"/>
                          </a:cubicBezTo>
                          <a:cubicBezTo>
                            <a:pt x="55" y="31"/>
                            <a:pt x="54" y="42"/>
                            <a:pt x="39" y="49"/>
                          </a:cubicBezTo>
                          <a:cubicBezTo>
                            <a:pt x="24" y="56"/>
                            <a:pt x="15" y="50"/>
                            <a:pt x="14" y="50"/>
                          </a:cubicBezTo>
                          <a:cubicBezTo>
                            <a:pt x="0" y="18"/>
                            <a:pt x="0" y="18"/>
                            <a:pt x="0" y="18"/>
                          </a:cubicBezTo>
                          <a:cubicBezTo>
                            <a:pt x="7" y="16"/>
                            <a:pt x="14" y="14"/>
                            <a:pt x="21" y="11"/>
                          </a:cubicBezTo>
                          <a:cubicBezTo>
                            <a:pt x="28" y="8"/>
                            <a:pt x="35" y="4"/>
                            <a:pt x="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80" name="Freeform 68"/>
                    <p:cNvSpPr>
                      <a:spLocks/>
                    </p:cNvSpPr>
                    <p:nvPr/>
                  </p:nvSpPr>
                  <p:spPr bwMode="auto">
                    <a:xfrm>
                      <a:off x="7627938" y="2641601"/>
                      <a:ext cx="419100" cy="368300"/>
                    </a:xfrm>
                    <a:custGeom>
                      <a:avLst/>
                      <a:gdLst>
                        <a:gd name="T0" fmla="*/ 170 w 170"/>
                        <a:gd name="T1" fmla="*/ 57 h 150"/>
                        <a:gd name="T2" fmla="*/ 170 w 170"/>
                        <a:gd name="T3" fmla="*/ 139 h 150"/>
                        <a:gd name="T4" fmla="*/ 161 w 170"/>
                        <a:gd name="T5" fmla="*/ 150 h 150"/>
                        <a:gd name="T6" fmla="*/ 9 w 170"/>
                        <a:gd name="T7" fmla="*/ 150 h 150"/>
                        <a:gd name="T8" fmla="*/ 0 w 170"/>
                        <a:gd name="T9" fmla="*/ 139 h 150"/>
                        <a:gd name="T10" fmla="*/ 0 w 170"/>
                        <a:gd name="T11" fmla="*/ 11 h 150"/>
                        <a:gd name="T12" fmla="*/ 9 w 170"/>
                        <a:gd name="T13" fmla="*/ 0 h 150"/>
                        <a:gd name="T14" fmla="*/ 161 w 170"/>
                        <a:gd name="T15" fmla="*/ 0 h 150"/>
                        <a:gd name="T16" fmla="*/ 170 w 170"/>
                        <a:gd name="T17" fmla="*/ 11 h 150"/>
                        <a:gd name="T18" fmla="*/ 170 w 170"/>
                        <a:gd name="T19" fmla="*/ 32 h 150"/>
                        <a:gd name="T20" fmla="*/ 147 w 170"/>
                        <a:gd name="T21" fmla="*/ 44 h 150"/>
                        <a:gd name="T22" fmla="*/ 147 w 170"/>
                        <a:gd name="T23" fmla="*/ 31 h 150"/>
                        <a:gd name="T24" fmla="*/ 140 w 170"/>
                        <a:gd name="T25" fmla="*/ 24 h 150"/>
                        <a:gd name="T26" fmla="*/ 30 w 170"/>
                        <a:gd name="T27" fmla="*/ 24 h 150"/>
                        <a:gd name="T28" fmla="*/ 24 w 170"/>
                        <a:gd name="T29" fmla="*/ 31 h 150"/>
                        <a:gd name="T30" fmla="*/ 24 w 170"/>
                        <a:gd name="T31" fmla="*/ 120 h 150"/>
                        <a:gd name="T32" fmla="*/ 30 w 170"/>
                        <a:gd name="T33" fmla="*/ 127 h 150"/>
                        <a:gd name="T34" fmla="*/ 140 w 170"/>
                        <a:gd name="T35" fmla="*/ 127 h 150"/>
                        <a:gd name="T36" fmla="*/ 147 w 170"/>
                        <a:gd name="T37" fmla="*/ 120 h 150"/>
                        <a:gd name="T38" fmla="*/ 147 w 170"/>
                        <a:gd name="T39" fmla="*/ 74 h 150"/>
                        <a:gd name="T40" fmla="*/ 170 w 170"/>
                        <a:gd name="T41" fmla="*/ 5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50">
                          <a:moveTo>
                            <a:pt x="170" y="57"/>
                          </a:moveTo>
                          <a:cubicBezTo>
                            <a:pt x="170" y="139"/>
                            <a:pt x="170" y="139"/>
                            <a:pt x="170" y="139"/>
                          </a:cubicBezTo>
                          <a:cubicBezTo>
                            <a:pt x="170" y="145"/>
                            <a:pt x="166" y="150"/>
                            <a:pt x="161" y="150"/>
                          </a:cubicBezTo>
                          <a:cubicBezTo>
                            <a:pt x="9" y="150"/>
                            <a:pt x="9" y="150"/>
                            <a:pt x="9" y="150"/>
                          </a:cubicBezTo>
                          <a:cubicBezTo>
                            <a:pt x="4" y="150"/>
                            <a:pt x="0" y="145"/>
                            <a:pt x="0" y="139"/>
                          </a:cubicBezTo>
                          <a:cubicBezTo>
                            <a:pt x="0" y="11"/>
                            <a:pt x="0" y="11"/>
                            <a:pt x="0" y="11"/>
                          </a:cubicBezTo>
                          <a:cubicBezTo>
                            <a:pt x="0" y="5"/>
                            <a:pt x="4" y="0"/>
                            <a:pt x="9" y="0"/>
                          </a:cubicBezTo>
                          <a:cubicBezTo>
                            <a:pt x="161" y="0"/>
                            <a:pt x="161" y="0"/>
                            <a:pt x="161" y="0"/>
                          </a:cubicBezTo>
                          <a:cubicBezTo>
                            <a:pt x="166" y="0"/>
                            <a:pt x="170" y="5"/>
                            <a:pt x="170" y="11"/>
                          </a:cubicBezTo>
                          <a:cubicBezTo>
                            <a:pt x="170" y="32"/>
                            <a:pt x="170" y="32"/>
                            <a:pt x="170" y="32"/>
                          </a:cubicBezTo>
                          <a:cubicBezTo>
                            <a:pt x="147" y="44"/>
                            <a:pt x="147" y="44"/>
                            <a:pt x="147" y="44"/>
                          </a:cubicBezTo>
                          <a:cubicBezTo>
                            <a:pt x="147" y="31"/>
                            <a:pt x="147" y="31"/>
                            <a:pt x="147" y="31"/>
                          </a:cubicBezTo>
                          <a:cubicBezTo>
                            <a:pt x="147" y="27"/>
                            <a:pt x="144" y="24"/>
                            <a:pt x="140" y="24"/>
                          </a:cubicBezTo>
                          <a:cubicBezTo>
                            <a:pt x="30" y="24"/>
                            <a:pt x="30" y="24"/>
                            <a:pt x="30" y="24"/>
                          </a:cubicBezTo>
                          <a:cubicBezTo>
                            <a:pt x="27" y="24"/>
                            <a:pt x="24" y="27"/>
                            <a:pt x="24" y="31"/>
                          </a:cubicBezTo>
                          <a:cubicBezTo>
                            <a:pt x="24" y="120"/>
                            <a:pt x="24" y="120"/>
                            <a:pt x="24" y="120"/>
                          </a:cubicBezTo>
                          <a:cubicBezTo>
                            <a:pt x="24" y="124"/>
                            <a:pt x="27" y="127"/>
                            <a:pt x="30" y="127"/>
                          </a:cubicBezTo>
                          <a:cubicBezTo>
                            <a:pt x="140" y="127"/>
                            <a:pt x="140" y="127"/>
                            <a:pt x="140" y="127"/>
                          </a:cubicBezTo>
                          <a:cubicBezTo>
                            <a:pt x="144" y="127"/>
                            <a:pt x="147" y="124"/>
                            <a:pt x="147" y="120"/>
                          </a:cubicBezTo>
                          <a:cubicBezTo>
                            <a:pt x="147" y="74"/>
                            <a:pt x="147" y="74"/>
                            <a:pt x="147" y="74"/>
                          </a:cubicBezTo>
                          <a:lnTo>
                            <a:pt x="17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81" name="Freeform 70"/>
                    <p:cNvSpPr>
                      <a:spLocks/>
                    </p:cNvSpPr>
                    <p:nvPr/>
                  </p:nvSpPr>
                  <p:spPr bwMode="auto">
                    <a:xfrm>
                      <a:off x="7627938" y="2197101"/>
                      <a:ext cx="419100" cy="368300"/>
                    </a:xfrm>
                    <a:custGeom>
                      <a:avLst/>
                      <a:gdLst>
                        <a:gd name="T0" fmla="*/ 170 w 170"/>
                        <a:gd name="T1" fmla="*/ 57 h 150"/>
                        <a:gd name="T2" fmla="*/ 170 w 170"/>
                        <a:gd name="T3" fmla="*/ 139 h 150"/>
                        <a:gd name="T4" fmla="*/ 161 w 170"/>
                        <a:gd name="T5" fmla="*/ 150 h 150"/>
                        <a:gd name="T6" fmla="*/ 9 w 170"/>
                        <a:gd name="T7" fmla="*/ 150 h 150"/>
                        <a:gd name="T8" fmla="*/ 0 w 170"/>
                        <a:gd name="T9" fmla="*/ 139 h 150"/>
                        <a:gd name="T10" fmla="*/ 0 w 170"/>
                        <a:gd name="T11" fmla="*/ 10 h 150"/>
                        <a:gd name="T12" fmla="*/ 9 w 170"/>
                        <a:gd name="T13" fmla="*/ 0 h 150"/>
                        <a:gd name="T14" fmla="*/ 161 w 170"/>
                        <a:gd name="T15" fmla="*/ 0 h 150"/>
                        <a:gd name="T16" fmla="*/ 170 w 170"/>
                        <a:gd name="T17" fmla="*/ 10 h 150"/>
                        <a:gd name="T18" fmla="*/ 170 w 170"/>
                        <a:gd name="T19" fmla="*/ 32 h 150"/>
                        <a:gd name="T20" fmla="*/ 147 w 170"/>
                        <a:gd name="T21" fmla="*/ 43 h 150"/>
                        <a:gd name="T22" fmla="*/ 147 w 170"/>
                        <a:gd name="T23" fmla="*/ 30 h 150"/>
                        <a:gd name="T24" fmla="*/ 140 w 170"/>
                        <a:gd name="T25" fmla="*/ 23 h 150"/>
                        <a:gd name="T26" fmla="*/ 30 w 170"/>
                        <a:gd name="T27" fmla="*/ 23 h 150"/>
                        <a:gd name="T28" fmla="*/ 24 w 170"/>
                        <a:gd name="T29" fmla="*/ 30 h 150"/>
                        <a:gd name="T30" fmla="*/ 24 w 170"/>
                        <a:gd name="T31" fmla="*/ 119 h 150"/>
                        <a:gd name="T32" fmla="*/ 30 w 170"/>
                        <a:gd name="T33" fmla="*/ 126 h 150"/>
                        <a:gd name="T34" fmla="*/ 140 w 170"/>
                        <a:gd name="T35" fmla="*/ 126 h 150"/>
                        <a:gd name="T36" fmla="*/ 147 w 170"/>
                        <a:gd name="T37" fmla="*/ 119 h 150"/>
                        <a:gd name="T38" fmla="*/ 147 w 170"/>
                        <a:gd name="T39" fmla="*/ 73 h 150"/>
                        <a:gd name="T40" fmla="*/ 170 w 170"/>
                        <a:gd name="T41" fmla="*/ 5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50">
                          <a:moveTo>
                            <a:pt x="170" y="57"/>
                          </a:moveTo>
                          <a:cubicBezTo>
                            <a:pt x="170" y="139"/>
                            <a:pt x="170" y="139"/>
                            <a:pt x="170" y="139"/>
                          </a:cubicBezTo>
                          <a:cubicBezTo>
                            <a:pt x="170" y="145"/>
                            <a:pt x="166" y="150"/>
                            <a:pt x="161" y="150"/>
                          </a:cubicBezTo>
                          <a:cubicBezTo>
                            <a:pt x="9" y="150"/>
                            <a:pt x="9" y="150"/>
                            <a:pt x="9" y="150"/>
                          </a:cubicBezTo>
                          <a:cubicBezTo>
                            <a:pt x="4" y="150"/>
                            <a:pt x="0" y="145"/>
                            <a:pt x="0" y="139"/>
                          </a:cubicBezTo>
                          <a:cubicBezTo>
                            <a:pt x="0" y="10"/>
                            <a:pt x="0" y="10"/>
                            <a:pt x="0" y="10"/>
                          </a:cubicBezTo>
                          <a:cubicBezTo>
                            <a:pt x="0" y="5"/>
                            <a:pt x="4" y="0"/>
                            <a:pt x="9" y="0"/>
                          </a:cubicBezTo>
                          <a:cubicBezTo>
                            <a:pt x="161" y="0"/>
                            <a:pt x="161" y="0"/>
                            <a:pt x="161" y="0"/>
                          </a:cubicBezTo>
                          <a:cubicBezTo>
                            <a:pt x="166" y="0"/>
                            <a:pt x="170" y="5"/>
                            <a:pt x="170" y="10"/>
                          </a:cubicBezTo>
                          <a:cubicBezTo>
                            <a:pt x="170" y="32"/>
                            <a:pt x="170" y="32"/>
                            <a:pt x="170" y="32"/>
                          </a:cubicBezTo>
                          <a:cubicBezTo>
                            <a:pt x="147" y="43"/>
                            <a:pt x="147" y="43"/>
                            <a:pt x="147" y="43"/>
                          </a:cubicBezTo>
                          <a:cubicBezTo>
                            <a:pt x="147" y="30"/>
                            <a:pt x="147" y="30"/>
                            <a:pt x="147" y="30"/>
                          </a:cubicBezTo>
                          <a:cubicBezTo>
                            <a:pt x="147" y="26"/>
                            <a:pt x="144" y="23"/>
                            <a:pt x="140" y="23"/>
                          </a:cubicBezTo>
                          <a:cubicBezTo>
                            <a:pt x="30" y="23"/>
                            <a:pt x="30" y="23"/>
                            <a:pt x="30" y="23"/>
                          </a:cubicBezTo>
                          <a:cubicBezTo>
                            <a:pt x="27" y="23"/>
                            <a:pt x="24" y="26"/>
                            <a:pt x="24" y="30"/>
                          </a:cubicBezTo>
                          <a:cubicBezTo>
                            <a:pt x="24" y="119"/>
                            <a:pt x="24" y="119"/>
                            <a:pt x="24" y="119"/>
                          </a:cubicBezTo>
                          <a:cubicBezTo>
                            <a:pt x="24" y="123"/>
                            <a:pt x="27" y="126"/>
                            <a:pt x="30" y="126"/>
                          </a:cubicBezTo>
                          <a:cubicBezTo>
                            <a:pt x="140" y="126"/>
                            <a:pt x="140" y="126"/>
                            <a:pt x="140" y="126"/>
                          </a:cubicBezTo>
                          <a:cubicBezTo>
                            <a:pt x="144" y="126"/>
                            <a:pt x="147" y="123"/>
                            <a:pt x="147" y="119"/>
                          </a:cubicBezTo>
                          <a:cubicBezTo>
                            <a:pt x="147" y="73"/>
                            <a:pt x="147" y="73"/>
                            <a:pt x="147" y="73"/>
                          </a:cubicBezTo>
                          <a:lnTo>
                            <a:pt x="17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82" name="Freeform 72"/>
                    <p:cNvSpPr>
                      <a:spLocks/>
                    </p:cNvSpPr>
                    <p:nvPr/>
                  </p:nvSpPr>
                  <p:spPr bwMode="auto">
                    <a:xfrm>
                      <a:off x="7791450" y="2768601"/>
                      <a:ext cx="198438" cy="138113"/>
                    </a:xfrm>
                    <a:custGeom>
                      <a:avLst/>
                      <a:gdLst>
                        <a:gd name="T0" fmla="*/ 125 w 125"/>
                        <a:gd name="T1" fmla="*/ 0 h 87"/>
                        <a:gd name="T2" fmla="*/ 125 w 125"/>
                        <a:gd name="T3" fmla="*/ 19 h 87"/>
                        <a:gd name="T4" fmla="*/ 29 w 125"/>
                        <a:gd name="T5" fmla="*/ 87 h 87"/>
                        <a:gd name="T6" fmla="*/ 0 w 125"/>
                        <a:gd name="T7" fmla="*/ 3 h 87"/>
                        <a:gd name="T8" fmla="*/ 38 w 125"/>
                        <a:gd name="T9" fmla="*/ 42 h 87"/>
                        <a:gd name="T10" fmla="*/ 125 w 125"/>
                        <a:gd name="T11" fmla="*/ 0 h 87"/>
                      </a:gdLst>
                      <a:ahLst/>
                      <a:cxnLst>
                        <a:cxn ang="0">
                          <a:pos x="T0" y="T1"/>
                        </a:cxn>
                        <a:cxn ang="0">
                          <a:pos x="T2" y="T3"/>
                        </a:cxn>
                        <a:cxn ang="0">
                          <a:pos x="T4" y="T5"/>
                        </a:cxn>
                        <a:cxn ang="0">
                          <a:pos x="T6" y="T7"/>
                        </a:cxn>
                        <a:cxn ang="0">
                          <a:pos x="T8" y="T9"/>
                        </a:cxn>
                        <a:cxn ang="0">
                          <a:pos x="T10" y="T11"/>
                        </a:cxn>
                      </a:cxnLst>
                      <a:rect l="0" t="0" r="r" b="b"/>
                      <a:pathLst>
                        <a:path w="125" h="87">
                          <a:moveTo>
                            <a:pt x="125" y="0"/>
                          </a:moveTo>
                          <a:lnTo>
                            <a:pt x="125" y="19"/>
                          </a:lnTo>
                          <a:lnTo>
                            <a:pt x="29" y="87"/>
                          </a:lnTo>
                          <a:lnTo>
                            <a:pt x="0" y="3"/>
                          </a:lnTo>
                          <a:lnTo>
                            <a:pt x="38" y="42"/>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83" name="Freeform 73"/>
                    <p:cNvSpPr>
                      <a:spLocks/>
                    </p:cNvSpPr>
                    <p:nvPr/>
                  </p:nvSpPr>
                  <p:spPr bwMode="auto">
                    <a:xfrm>
                      <a:off x="7791450" y="2322513"/>
                      <a:ext cx="198438" cy="138113"/>
                    </a:xfrm>
                    <a:custGeom>
                      <a:avLst/>
                      <a:gdLst>
                        <a:gd name="T0" fmla="*/ 125 w 125"/>
                        <a:gd name="T1" fmla="*/ 0 h 87"/>
                        <a:gd name="T2" fmla="*/ 125 w 125"/>
                        <a:gd name="T3" fmla="*/ 18 h 87"/>
                        <a:gd name="T4" fmla="*/ 29 w 125"/>
                        <a:gd name="T5" fmla="*/ 87 h 87"/>
                        <a:gd name="T6" fmla="*/ 0 w 125"/>
                        <a:gd name="T7" fmla="*/ 3 h 87"/>
                        <a:gd name="T8" fmla="*/ 38 w 125"/>
                        <a:gd name="T9" fmla="*/ 42 h 87"/>
                        <a:gd name="T10" fmla="*/ 125 w 125"/>
                        <a:gd name="T11" fmla="*/ 0 h 87"/>
                      </a:gdLst>
                      <a:ahLst/>
                      <a:cxnLst>
                        <a:cxn ang="0">
                          <a:pos x="T0" y="T1"/>
                        </a:cxn>
                        <a:cxn ang="0">
                          <a:pos x="T2" y="T3"/>
                        </a:cxn>
                        <a:cxn ang="0">
                          <a:pos x="T4" y="T5"/>
                        </a:cxn>
                        <a:cxn ang="0">
                          <a:pos x="T6" y="T7"/>
                        </a:cxn>
                        <a:cxn ang="0">
                          <a:pos x="T8" y="T9"/>
                        </a:cxn>
                        <a:cxn ang="0">
                          <a:pos x="T10" y="T11"/>
                        </a:cxn>
                      </a:cxnLst>
                      <a:rect l="0" t="0" r="r" b="b"/>
                      <a:pathLst>
                        <a:path w="125" h="87">
                          <a:moveTo>
                            <a:pt x="125" y="0"/>
                          </a:moveTo>
                          <a:lnTo>
                            <a:pt x="125" y="18"/>
                          </a:lnTo>
                          <a:lnTo>
                            <a:pt x="29" y="87"/>
                          </a:lnTo>
                          <a:lnTo>
                            <a:pt x="0" y="3"/>
                          </a:lnTo>
                          <a:lnTo>
                            <a:pt x="38" y="42"/>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grpSp>
            </p:grpSp>
          </p:grpSp>
          <p:grpSp>
            <p:nvGrpSpPr>
              <p:cNvPr id="57" name="Group 56"/>
              <p:cNvGrpSpPr/>
              <p:nvPr/>
            </p:nvGrpSpPr>
            <p:grpSpPr>
              <a:xfrm>
                <a:off x="1184720" y="3230498"/>
                <a:ext cx="725872" cy="737742"/>
                <a:chOff x="1135052" y="3134830"/>
                <a:chExt cx="741793" cy="741793"/>
              </a:xfrm>
            </p:grpSpPr>
            <p:sp>
              <p:nvSpPr>
                <p:cNvPr id="65" name="Oval 64"/>
                <p:cNvSpPr/>
                <p:nvPr/>
              </p:nvSpPr>
              <p:spPr>
                <a:xfrm>
                  <a:off x="1135052" y="3134830"/>
                  <a:ext cx="741793" cy="741793"/>
                </a:xfrm>
                <a:prstGeom prst="ellipse">
                  <a:avLst/>
                </a:prstGeom>
                <a:solidFill>
                  <a:srgbClr val="002060"/>
                </a:solidFill>
                <a:ln w="19050" cap="flat" cmpd="sng" algn="ctr">
                  <a:solidFill>
                    <a:srgbClr val="220000"/>
                  </a:solidFill>
                  <a:prstDash val="solid"/>
                </a:ln>
                <a:effectLst/>
              </p:spPr>
            </p:sp>
            <p:grpSp>
              <p:nvGrpSpPr>
                <p:cNvPr id="66" name="Group 65"/>
                <p:cNvGrpSpPr>
                  <a:grpSpLocks noChangeAspect="1"/>
                </p:cNvGrpSpPr>
                <p:nvPr/>
              </p:nvGrpSpPr>
              <p:grpSpPr>
                <a:xfrm>
                  <a:off x="1209807" y="3254963"/>
                  <a:ext cx="592283" cy="457200"/>
                  <a:chOff x="5864365" y="2209800"/>
                  <a:chExt cx="1085850" cy="838200"/>
                </a:xfrm>
                <a:solidFill>
                  <a:srgbClr val="075290"/>
                </a:solidFill>
              </p:grpSpPr>
              <p:sp>
                <p:nvSpPr>
                  <p:cNvPr id="67" name="Freeform 61"/>
                  <p:cNvSpPr>
                    <a:spLocks noEditPoints="1"/>
                  </p:cNvSpPr>
                  <p:nvPr/>
                </p:nvSpPr>
                <p:spPr bwMode="auto">
                  <a:xfrm>
                    <a:off x="5864365" y="2209800"/>
                    <a:ext cx="1085850" cy="838200"/>
                  </a:xfrm>
                  <a:custGeom>
                    <a:avLst/>
                    <a:gdLst>
                      <a:gd name="T0" fmla="*/ 51 w 419"/>
                      <a:gd name="T1" fmla="*/ 221 h 323"/>
                      <a:gd name="T2" fmla="*/ 368 w 419"/>
                      <a:gd name="T3" fmla="*/ 221 h 323"/>
                      <a:gd name="T4" fmla="*/ 387 w 419"/>
                      <a:gd name="T5" fmla="*/ 205 h 323"/>
                      <a:gd name="T6" fmla="*/ 387 w 419"/>
                      <a:gd name="T7" fmla="*/ 16 h 323"/>
                      <a:gd name="T8" fmla="*/ 368 w 419"/>
                      <a:gd name="T9" fmla="*/ 0 h 323"/>
                      <a:gd name="T10" fmla="*/ 51 w 419"/>
                      <a:gd name="T11" fmla="*/ 0 h 323"/>
                      <a:gd name="T12" fmla="*/ 32 w 419"/>
                      <a:gd name="T13" fmla="*/ 16 h 323"/>
                      <a:gd name="T14" fmla="*/ 32 w 419"/>
                      <a:gd name="T15" fmla="*/ 205 h 323"/>
                      <a:gd name="T16" fmla="*/ 51 w 419"/>
                      <a:gd name="T17" fmla="*/ 221 h 323"/>
                      <a:gd name="T18" fmla="*/ 51 w 419"/>
                      <a:gd name="T19" fmla="*/ 19 h 323"/>
                      <a:gd name="T20" fmla="*/ 368 w 419"/>
                      <a:gd name="T21" fmla="*/ 19 h 323"/>
                      <a:gd name="T22" fmla="*/ 368 w 419"/>
                      <a:gd name="T23" fmla="*/ 202 h 323"/>
                      <a:gd name="T24" fmla="*/ 51 w 419"/>
                      <a:gd name="T25" fmla="*/ 202 h 323"/>
                      <a:gd name="T26" fmla="*/ 51 w 419"/>
                      <a:gd name="T27" fmla="*/ 19 h 323"/>
                      <a:gd name="T28" fmla="*/ 419 w 419"/>
                      <a:gd name="T29" fmla="*/ 309 h 323"/>
                      <a:gd name="T30" fmla="*/ 405 w 419"/>
                      <a:gd name="T31" fmla="*/ 323 h 323"/>
                      <a:gd name="T32" fmla="*/ 14 w 419"/>
                      <a:gd name="T33" fmla="*/ 323 h 323"/>
                      <a:gd name="T34" fmla="*/ 0 w 419"/>
                      <a:gd name="T35" fmla="*/ 309 h 323"/>
                      <a:gd name="T36" fmla="*/ 32 w 419"/>
                      <a:gd name="T37" fmla="*/ 242 h 323"/>
                      <a:gd name="T38" fmla="*/ 387 w 419"/>
                      <a:gd name="T39" fmla="*/ 242 h 323"/>
                      <a:gd name="T40" fmla="*/ 419 w 419"/>
                      <a:gd name="T41" fmla="*/ 30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323">
                        <a:moveTo>
                          <a:pt x="51" y="221"/>
                        </a:moveTo>
                        <a:cubicBezTo>
                          <a:pt x="368" y="221"/>
                          <a:pt x="368" y="221"/>
                          <a:pt x="368" y="221"/>
                        </a:cubicBezTo>
                        <a:cubicBezTo>
                          <a:pt x="378" y="221"/>
                          <a:pt x="387" y="214"/>
                          <a:pt x="387" y="205"/>
                        </a:cubicBezTo>
                        <a:cubicBezTo>
                          <a:pt x="387" y="16"/>
                          <a:pt x="387" y="16"/>
                          <a:pt x="387" y="16"/>
                        </a:cubicBezTo>
                        <a:cubicBezTo>
                          <a:pt x="387" y="7"/>
                          <a:pt x="378" y="0"/>
                          <a:pt x="368" y="0"/>
                        </a:cubicBezTo>
                        <a:cubicBezTo>
                          <a:pt x="51" y="0"/>
                          <a:pt x="51" y="0"/>
                          <a:pt x="51" y="0"/>
                        </a:cubicBezTo>
                        <a:cubicBezTo>
                          <a:pt x="40" y="0"/>
                          <a:pt x="32" y="7"/>
                          <a:pt x="32" y="16"/>
                        </a:cubicBezTo>
                        <a:cubicBezTo>
                          <a:pt x="32" y="205"/>
                          <a:pt x="32" y="205"/>
                          <a:pt x="32" y="205"/>
                        </a:cubicBezTo>
                        <a:cubicBezTo>
                          <a:pt x="32" y="214"/>
                          <a:pt x="40" y="221"/>
                          <a:pt x="51" y="221"/>
                        </a:cubicBezTo>
                        <a:close/>
                        <a:moveTo>
                          <a:pt x="51" y="19"/>
                        </a:moveTo>
                        <a:cubicBezTo>
                          <a:pt x="368" y="19"/>
                          <a:pt x="368" y="19"/>
                          <a:pt x="368" y="19"/>
                        </a:cubicBezTo>
                        <a:cubicBezTo>
                          <a:pt x="368" y="202"/>
                          <a:pt x="368" y="202"/>
                          <a:pt x="368" y="202"/>
                        </a:cubicBezTo>
                        <a:cubicBezTo>
                          <a:pt x="51" y="202"/>
                          <a:pt x="51" y="202"/>
                          <a:pt x="51" y="202"/>
                        </a:cubicBezTo>
                        <a:lnTo>
                          <a:pt x="51" y="19"/>
                        </a:lnTo>
                        <a:close/>
                        <a:moveTo>
                          <a:pt x="419" y="309"/>
                        </a:moveTo>
                        <a:cubicBezTo>
                          <a:pt x="419" y="316"/>
                          <a:pt x="412" y="323"/>
                          <a:pt x="405" y="323"/>
                        </a:cubicBezTo>
                        <a:cubicBezTo>
                          <a:pt x="14" y="323"/>
                          <a:pt x="14" y="323"/>
                          <a:pt x="14" y="323"/>
                        </a:cubicBezTo>
                        <a:cubicBezTo>
                          <a:pt x="6" y="323"/>
                          <a:pt x="0" y="316"/>
                          <a:pt x="0" y="309"/>
                        </a:cubicBezTo>
                        <a:cubicBezTo>
                          <a:pt x="0" y="301"/>
                          <a:pt x="32" y="242"/>
                          <a:pt x="32" y="242"/>
                        </a:cubicBezTo>
                        <a:cubicBezTo>
                          <a:pt x="387" y="242"/>
                          <a:pt x="387" y="242"/>
                          <a:pt x="387" y="242"/>
                        </a:cubicBezTo>
                        <a:cubicBezTo>
                          <a:pt x="387" y="242"/>
                          <a:pt x="419" y="301"/>
                          <a:pt x="419" y="3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68" name="Freeform 62"/>
                  <p:cNvSpPr>
                    <a:spLocks noEditPoints="1"/>
                  </p:cNvSpPr>
                  <p:nvPr/>
                </p:nvSpPr>
                <p:spPr bwMode="auto">
                  <a:xfrm>
                    <a:off x="6196153" y="2306638"/>
                    <a:ext cx="422275" cy="373063"/>
                  </a:xfrm>
                  <a:custGeom>
                    <a:avLst/>
                    <a:gdLst>
                      <a:gd name="T0" fmla="*/ 150 w 163"/>
                      <a:gd name="T1" fmla="*/ 19 h 144"/>
                      <a:gd name="T2" fmla="*/ 143 w 163"/>
                      <a:gd name="T3" fmla="*/ 19 h 144"/>
                      <a:gd name="T4" fmla="*/ 143 w 163"/>
                      <a:gd name="T5" fmla="*/ 24 h 144"/>
                      <a:gd name="T6" fmla="*/ 141 w 163"/>
                      <a:gd name="T7" fmla="*/ 26 h 144"/>
                      <a:gd name="T8" fmla="*/ 116 w 163"/>
                      <a:gd name="T9" fmla="*/ 26 h 144"/>
                      <a:gd name="T10" fmla="*/ 115 w 163"/>
                      <a:gd name="T11" fmla="*/ 24 h 144"/>
                      <a:gd name="T12" fmla="*/ 115 w 163"/>
                      <a:gd name="T13" fmla="*/ 19 h 144"/>
                      <a:gd name="T14" fmla="*/ 102 w 163"/>
                      <a:gd name="T15" fmla="*/ 19 h 144"/>
                      <a:gd name="T16" fmla="*/ 102 w 163"/>
                      <a:gd name="T17" fmla="*/ 19 h 144"/>
                      <a:gd name="T18" fmla="*/ 102 w 163"/>
                      <a:gd name="T19" fmla="*/ 5 h 144"/>
                      <a:gd name="T20" fmla="*/ 97 w 163"/>
                      <a:gd name="T21" fmla="*/ 0 h 144"/>
                      <a:gd name="T22" fmla="*/ 64 w 163"/>
                      <a:gd name="T23" fmla="*/ 0 h 144"/>
                      <a:gd name="T24" fmla="*/ 59 w 163"/>
                      <a:gd name="T25" fmla="*/ 5 h 144"/>
                      <a:gd name="T26" fmla="*/ 59 w 163"/>
                      <a:gd name="T27" fmla="*/ 19 h 144"/>
                      <a:gd name="T28" fmla="*/ 59 w 163"/>
                      <a:gd name="T29" fmla="*/ 19 h 144"/>
                      <a:gd name="T30" fmla="*/ 48 w 163"/>
                      <a:gd name="T31" fmla="*/ 19 h 144"/>
                      <a:gd name="T32" fmla="*/ 48 w 163"/>
                      <a:gd name="T33" fmla="*/ 24 h 144"/>
                      <a:gd name="T34" fmla="*/ 47 w 163"/>
                      <a:gd name="T35" fmla="*/ 26 h 144"/>
                      <a:gd name="T36" fmla="*/ 22 w 163"/>
                      <a:gd name="T37" fmla="*/ 26 h 144"/>
                      <a:gd name="T38" fmla="*/ 21 w 163"/>
                      <a:gd name="T39" fmla="*/ 24 h 144"/>
                      <a:gd name="T40" fmla="*/ 21 w 163"/>
                      <a:gd name="T41" fmla="*/ 19 h 144"/>
                      <a:gd name="T42" fmla="*/ 13 w 163"/>
                      <a:gd name="T43" fmla="*/ 19 h 144"/>
                      <a:gd name="T44" fmla="*/ 0 w 163"/>
                      <a:gd name="T45" fmla="*/ 32 h 144"/>
                      <a:gd name="T46" fmla="*/ 0 w 163"/>
                      <a:gd name="T47" fmla="*/ 131 h 144"/>
                      <a:gd name="T48" fmla="*/ 13 w 163"/>
                      <a:gd name="T49" fmla="*/ 144 h 144"/>
                      <a:gd name="T50" fmla="*/ 150 w 163"/>
                      <a:gd name="T51" fmla="*/ 144 h 144"/>
                      <a:gd name="T52" fmla="*/ 163 w 163"/>
                      <a:gd name="T53" fmla="*/ 131 h 144"/>
                      <a:gd name="T54" fmla="*/ 163 w 163"/>
                      <a:gd name="T55" fmla="*/ 32 h 144"/>
                      <a:gd name="T56" fmla="*/ 150 w 163"/>
                      <a:gd name="T57" fmla="*/ 19 h 144"/>
                      <a:gd name="T58" fmla="*/ 68 w 163"/>
                      <a:gd name="T59" fmla="*/ 8 h 144"/>
                      <a:gd name="T60" fmla="*/ 93 w 163"/>
                      <a:gd name="T61" fmla="*/ 8 h 144"/>
                      <a:gd name="T62" fmla="*/ 98 w 163"/>
                      <a:gd name="T63" fmla="*/ 19 h 144"/>
                      <a:gd name="T64" fmla="*/ 64 w 163"/>
                      <a:gd name="T65" fmla="*/ 19 h 144"/>
                      <a:gd name="T66" fmla="*/ 68 w 163"/>
                      <a:gd name="T67" fmla="*/ 8 h 144"/>
                      <a:gd name="T68" fmla="*/ 22 w 163"/>
                      <a:gd name="T69" fmla="*/ 34 h 144"/>
                      <a:gd name="T70" fmla="*/ 21 w 163"/>
                      <a:gd name="T71" fmla="*/ 32 h 144"/>
                      <a:gd name="T72" fmla="*/ 21 w 163"/>
                      <a:gd name="T73" fmla="*/ 32 h 144"/>
                      <a:gd name="T74" fmla="*/ 22 w 163"/>
                      <a:gd name="T75" fmla="*/ 30 h 144"/>
                      <a:gd name="T76" fmla="*/ 47 w 163"/>
                      <a:gd name="T77" fmla="*/ 30 h 144"/>
                      <a:gd name="T78" fmla="*/ 48 w 163"/>
                      <a:gd name="T79" fmla="*/ 32 h 144"/>
                      <a:gd name="T80" fmla="*/ 48 w 163"/>
                      <a:gd name="T81" fmla="*/ 32 h 144"/>
                      <a:gd name="T82" fmla="*/ 47 w 163"/>
                      <a:gd name="T83" fmla="*/ 34 h 144"/>
                      <a:gd name="T84" fmla="*/ 22 w 163"/>
                      <a:gd name="T85" fmla="*/ 34 h 144"/>
                      <a:gd name="T86" fmla="*/ 116 w 163"/>
                      <a:gd name="T87" fmla="*/ 108 h 144"/>
                      <a:gd name="T88" fmla="*/ 106 w 163"/>
                      <a:gd name="T89" fmla="*/ 118 h 144"/>
                      <a:gd name="T90" fmla="*/ 56 w 163"/>
                      <a:gd name="T91" fmla="*/ 118 h 144"/>
                      <a:gd name="T92" fmla="*/ 47 w 163"/>
                      <a:gd name="T93" fmla="*/ 108 h 144"/>
                      <a:gd name="T94" fmla="*/ 47 w 163"/>
                      <a:gd name="T95" fmla="*/ 58 h 144"/>
                      <a:gd name="T96" fmla="*/ 56 w 163"/>
                      <a:gd name="T97" fmla="*/ 49 h 144"/>
                      <a:gd name="T98" fmla="*/ 106 w 163"/>
                      <a:gd name="T99" fmla="*/ 49 h 144"/>
                      <a:gd name="T100" fmla="*/ 116 w 163"/>
                      <a:gd name="T101" fmla="*/ 58 h 144"/>
                      <a:gd name="T102" fmla="*/ 116 w 163"/>
                      <a:gd name="T103" fmla="*/ 108 h 144"/>
                      <a:gd name="T104" fmla="*/ 143 w 163"/>
                      <a:gd name="T105" fmla="*/ 32 h 144"/>
                      <a:gd name="T106" fmla="*/ 141 w 163"/>
                      <a:gd name="T107" fmla="*/ 34 h 144"/>
                      <a:gd name="T108" fmla="*/ 117 w 163"/>
                      <a:gd name="T109" fmla="*/ 34 h 144"/>
                      <a:gd name="T110" fmla="*/ 115 w 163"/>
                      <a:gd name="T111" fmla="*/ 32 h 144"/>
                      <a:gd name="T112" fmla="*/ 115 w 163"/>
                      <a:gd name="T113" fmla="*/ 32 h 144"/>
                      <a:gd name="T114" fmla="*/ 117 w 163"/>
                      <a:gd name="T115" fmla="*/ 30 h 144"/>
                      <a:gd name="T116" fmla="*/ 141 w 163"/>
                      <a:gd name="T117" fmla="*/ 30 h 144"/>
                      <a:gd name="T118" fmla="*/ 143 w 163"/>
                      <a:gd name="T11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144">
                        <a:moveTo>
                          <a:pt x="150" y="19"/>
                        </a:moveTo>
                        <a:cubicBezTo>
                          <a:pt x="143" y="19"/>
                          <a:pt x="143" y="19"/>
                          <a:pt x="143" y="19"/>
                        </a:cubicBezTo>
                        <a:cubicBezTo>
                          <a:pt x="143" y="24"/>
                          <a:pt x="143" y="24"/>
                          <a:pt x="143" y="24"/>
                        </a:cubicBezTo>
                        <a:cubicBezTo>
                          <a:pt x="143" y="25"/>
                          <a:pt x="142" y="26"/>
                          <a:pt x="141" y="26"/>
                        </a:cubicBezTo>
                        <a:cubicBezTo>
                          <a:pt x="116" y="26"/>
                          <a:pt x="116" y="26"/>
                          <a:pt x="116" y="26"/>
                        </a:cubicBezTo>
                        <a:cubicBezTo>
                          <a:pt x="116" y="26"/>
                          <a:pt x="115" y="25"/>
                          <a:pt x="115" y="24"/>
                        </a:cubicBezTo>
                        <a:cubicBezTo>
                          <a:pt x="115" y="19"/>
                          <a:pt x="115" y="19"/>
                          <a:pt x="115" y="19"/>
                        </a:cubicBezTo>
                        <a:cubicBezTo>
                          <a:pt x="102" y="19"/>
                          <a:pt x="102" y="19"/>
                          <a:pt x="102" y="19"/>
                        </a:cubicBezTo>
                        <a:cubicBezTo>
                          <a:pt x="102" y="19"/>
                          <a:pt x="102" y="19"/>
                          <a:pt x="102" y="19"/>
                        </a:cubicBezTo>
                        <a:cubicBezTo>
                          <a:pt x="102" y="5"/>
                          <a:pt x="102" y="5"/>
                          <a:pt x="102" y="5"/>
                        </a:cubicBezTo>
                        <a:cubicBezTo>
                          <a:pt x="102" y="2"/>
                          <a:pt x="100" y="0"/>
                          <a:pt x="97" y="0"/>
                        </a:cubicBezTo>
                        <a:cubicBezTo>
                          <a:pt x="64" y="0"/>
                          <a:pt x="64" y="0"/>
                          <a:pt x="64" y="0"/>
                        </a:cubicBezTo>
                        <a:cubicBezTo>
                          <a:pt x="61" y="0"/>
                          <a:pt x="59" y="2"/>
                          <a:pt x="59" y="5"/>
                        </a:cubicBezTo>
                        <a:cubicBezTo>
                          <a:pt x="59" y="19"/>
                          <a:pt x="59" y="19"/>
                          <a:pt x="59" y="19"/>
                        </a:cubicBezTo>
                        <a:cubicBezTo>
                          <a:pt x="59" y="19"/>
                          <a:pt x="59" y="19"/>
                          <a:pt x="59" y="19"/>
                        </a:cubicBezTo>
                        <a:cubicBezTo>
                          <a:pt x="48" y="19"/>
                          <a:pt x="48" y="19"/>
                          <a:pt x="48" y="19"/>
                        </a:cubicBezTo>
                        <a:cubicBezTo>
                          <a:pt x="48" y="24"/>
                          <a:pt x="48" y="24"/>
                          <a:pt x="48" y="24"/>
                        </a:cubicBezTo>
                        <a:cubicBezTo>
                          <a:pt x="48" y="25"/>
                          <a:pt x="48" y="26"/>
                          <a:pt x="47" y="26"/>
                        </a:cubicBezTo>
                        <a:cubicBezTo>
                          <a:pt x="22" y="26"/>
                          <a:pt x="22" y="26"/>
                          <a:pt x="22" y="26"/>
                        </a:cubicBezTo>
                        <a:cubicBezTo>
                          <a:pt x="21" y="26"/>
                          <a:pt x="21" y="25"/>
                          <a:pt x="21" y="24"/>
                        </a:cubicBezTo>
                        <a:cubicBezTo>
                          <a:pt x="21" y="19"/>
                          <a:pt x="21" y="19"/>
                          <a:pt x="21" y="19"/>
                        </a:cubicBezTo>
                        <a:cubicBezTo>
                          <a:pt x="13" y="19"/>
                          <a:pt x="13" y="19"/>
                          <a:pt x="13" y="19"/>
                        </a:cubicBezTo>
                        <a:cubicBezTo>
                          <a:pt x="6" y="19"/>
                          <a:pt x="0" y="25"/>
                          <a:pt x="0" y="32"/>
                        </a:cubicBezTo>
                        <a:cubicBezTo>
                          <a:pt x="0" y="131"/>
                          <a:pt x="0" y="131"/>
                          <a:pt x="0" y="131"/>
                        </a:cubicBezTo>
                        <a:cubicBezTo>
                          <a:pt x="0" y="138"/>
                          <a:pt x="6" y="144"/>
                          <a:pt x="13" y="144"/>
                        </a:cubicBezTo>
                        <a:cubicBezTo>
                          <a:pt x="150" y="144"/>
                          <a:pt x="150" y="144"/>
                          <a:pt x="150" y="144"/>
                        </a:cubicBezTo>
                        <a:cubicBezTo>
                          <a:pt x="157" y="144"/>
                          <a:pt x="163" y="138"/>
                          <a:pt x="163" y="131"/>
                        </a:cubicBezTo>
                        <a:cubicBezTo>
                          <a:pt x="163" y="32"/>
                          <a:pt x="163" y="32"/>
                          <a:pt x="163" y="32"/>
                        </a:cubicBezTo>
                        <a:cubicBezTo>
                          <a:pt x="163" y="25"/>
                          <a:pt x="157" y="19"/>
                          <a:pt x="150" y="19"/>
                        </a:cubicBezTo>
                        <a:close/>
                        <a:moveTo>
                          <a:pt x="68" y="8"/>
                        </a:moveTo>
                        <a:cubicBezTo>
                          <a:pt x="93" y="8"/>
                          <a:pt x="93" y="8"/>
                          <a:pt x="93" y="8"/>
                        </a:cubicBezTo>
                        <a:cubicBezTo>
                          <a:pt x="98" y="8"/>
                          <a:pt x="101" y="15"/>
                          <a:pt x="98" y="19"/>
                        </a:cubicBezTo>
                        <a:cubicBezTo>
                          <a:pt x="64" y="19"/>
                          <a:pt x="64" y="19"/>
                          <a:pt x="64" y="19"/>
                        </a:cubicBezTo>
                        <a:cubicBezTo>
                          <a:pt x="60" y="15"/>
                          <a:pt x="63" y="8"/>
                          <a:pt x="68" y="8"/>
                        </a:cubicBezTo>
                        <a:close/>
                        <a:moveTo>
                          <a:pt x="22" y="34"/>
                        </a:moveTo>
                        <a:cubicBezTo>
                          <a:pt x="21" y="34"/>
                          <a:pt x="21" y="33"/>
                          <a:pt x="21" y="32"/>
                        </a:cubicBezTo>
                        <a:cubicBezTo>
                          <a:pt x="21" y="32"/>
                          <a:pt x="21" y="32"/>
                          <a:pt x="21" y="32"/>
                        </a:cubicBezTo>
                        <a:cubicBezTo>
                          <a:pt x="21" y="31"/>
                          <a:pt x="21" y="30"/>
                          <a:pt x="22" y="30"/>
                        </a:cubicBezTo>
                        <a:cubicBezTo>
                          <a:pt x="47" y="30"/>
                          <a:pt x="47" y="30"/>
                          <a:pt x="47" y="30"/>
                        </a:cubicBezTo>
                        <a:cubicBezTo>
                          <a:pt x="48" y="30"/>
                          <a:pt x="48" y="31"/>
                          <a:pt x="48" y="32"/>
                        </a:cubicBezTo>
                        <a:cubicBezTo>
                          <a:pt x="48" y="32"/>
                          <a:pt x="48" y="32"/>
                          <a:pt x="48" y="32"/>
                        </a:cubicBezTo>
                        <a:cubicBezTo>
                          <a:pt x="48" y="33"/>
                          <a:pt x="48" y="34"/>
                          <a:pt x="47" y="34"/>
                        </a:cubicBezTo>
                        <a:lnTo>
                          <a:pt x="22" y="34"/>
                        </a:lnTo>
                        <a:close/>
                        <a:moveTo>
                          <a:pt x="116" y="108"/>
                        </a:moveTo>
                        <a:cubicBezTo>
                          <a:pt x="116" y="113"/>
                          <a:pt x="111" y="118"/>
                          <a:pt x="106" y="118"/>
                        </a:cubicBezTo>
                        <a:cubicBezTo>
                          <a:pt x="56" y="118"/>
                          <a:pt x="56" y="118"/>
                          <a:pt x="56" y="118"/>
                        </a:cubicBezTo>
                        <a:cubicBezTo>
                          <a:pt x="51" y="118"/>
                          <a:pt x="47" y="113"/>
                          <a:pt x="47" y="108"/>
                        </a:cubicBezTo>
                        <a:cubicBezTo>
                          <a:pt x="47" y="58"/>
                          <a:pt x="47" y="58"/>
                          <a:pt x="47" y="58"/>
                        </a:cubicBezTo>
                        <a:cubicBezTo>
                          <a:pt x="47" y="53"/>
                          <a:pt x="51" y="49"/>
                          <a:pt x="56" y="49"/>
                        </a:cubicBezTo>
                        <a:cubicBezTo>
                          <a:pt x="106" y="49"/>
                          <a:pt x="106" y="49"/>
                          <a:pt x="106" y="49"/>
                        </a:cubicBezTo>
                        <a:cubicBezTo>
                          <a:pt x="111" y="49"/>
                          <a:pt x="116" y="53"/>
                          <a:pt x="116" y="58"/>
                        </a:cubicBezTo>
                        <a:lnTo>
                          <a:pt x="116" y="108"/>
                        </a:lnTo>
                        <a:close/>
                        <a:moveTo>
                          <a:pt x="143" y="32"/>
                        </a:moveTo>
                        <a:cubicBezTo>
                          <a:pt x="143" y="33"/>
                          <a:pt x="142" y="34"/>
                          <a:pt x="141" y="34"/>
                        </a:cubicBezTo>
                        <a:cubicBezTo>
                          <a:pt x="117" y="34"/>
                          <a:pt x="117" y="34"/>
                          <a:pt x="117" y="34"/>
                        </a:cubicBezTo>
                        <a:cubicBezTo>
                          <a:pt x="116" y="34"/>
                          <a:pt x="115" y="33"/>
                          <a:pt x="115" y="32"/>
                        </a:cubicBezTo>
                        <a:cubicBezTo>
                          <a:pt x="115" y="32"/>
                          <a:pt x="115" y="32"/>
                          <a:pt x="115" y="32"/>
                        </a:cubicBezTo>
                        <a:cubicBezTo>
                          <a:pt x="115" y="31"/>
                          <a:pt x="116" y="30"/>
                          <a:pt x="117" y="30"/>
                        </a:cubicBezTo>
                        <a:cubicBezTo>
                          <a:pt x="141" y="30"/>
                          <a:pt x="141" y="30"/>
                          <a:pt x="141" y="30"/>
                        </a:cubicBezTo>
                        <a:cubicBezTo>
                          <a:pt x="142" y="30"/>
                          <a:pt x="143" y="31"/>
                          <a:pt x="143"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69" name="Rectangle 63"/>
                  <p:cNvSpPr>
                    <a:spLocks noChangeArrowheads="1"/>
                  </p:cNvSpPr>
                  <p:nvPr/>
                </p:nvSpPr>
                <p:spPr bwMode="auto">
                  <a:xfrm>
                    <a:off x="6346965" y="250507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70" name="Rectangle 64"/>
                  <p:cNvSpPr>
                    <a:spLocks noChangeArrowheads="1"/>
                  </p:cNvSpPr>
                  <p:nvPr/>
                </p:nvSpPr>
                <p:spPr bwMode="auto">
                  <a:xfrm>
                    <a:off x="6391415" y="2462213"/>
                    <a:ext cx="30163"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grpSp>
          </p:grpSp>
          <p:grpSp>
            <p:nvGrpSpPr>
              <p:cNvPr id="58" name="Group 57"/>
              <p:cNvGrpSpPr/>
              <p:nvPr/>
            </p:nvGrpSpPr>
            <p:grpSpPr>
              <a:xfrm>
                <a:off x="877778" y="4115945"/>
                <a:ext cx="725872" cy="737742"/>
                <a:chOff x="423081" y="4025139"/>
                <a:chExt cx="741793" cy="741793"/>
              </a:xfrm>
            </p:grpSpPr>
            <p:sp>
              <p:nvSpPr>
                <p:cNvPr id="59" name="Oval 58"/>
                <p:cNvSpPr/>
                <p:nvPr/>
              </p:nvSpPr>
              <p:spPr>
                <a:xfrm>
                  <a:off x="423081" y="4025139"/>
                  <a:ext cx="741793" cy="741793"/>
                </a:xfrm>
                <a:prstGeom prst="ellipse">
                  <a:avLst/>
                </a:prstGeom>
                <a:solidFill>
                  <a:schemeClr val="tx2">
                    <a:lumMod val="50000"/>
                  </a:schemeClr>
                </a:solidFill>
                <a:ln w="19050" cap="flat" cmpd="sng" algn="ctr">
                  <a:solidFill>
                    <a:srgbClr val="FFFFFF">
                      <a:lumMod val="85000"/>
                    </a:srgbClr>
                  </a:solidFill>
                  <a:prstDash val="solid"/>
                </a:ln>
                <a:effectLst/>
              </p:spPr>
            </p:sp>
            <p:grpSp>
              <p:nvGrpSpPr>
                <p:cNvPr id="60" name="Group 59"/>
                <p:cNvGrpSpPr>
                  <a:grpSpLocks noChangeAspect="1"/>
                </p:cNvGrpSpPr>
                <p:nvPr/>
              </p:nvGrpSpPr>
              <p:grpSpPr>
                <a:xfrm>
                  <a:off x="554763" y="4158853"/>
                  <a:ext cx="478428" cy="457200"/>
                  <a:chOff x="5861051" y="738188"/>
                  <a:chExt cx="930275" cy="889000"/>
                </a:xfrm>
                <a:solidFill>
                  <a:srgbClr val="000000"/>
                </a:solidFill>
              </p:grpSpPr>
              <p:sp>
                <p:nvSpPr>
                  <p:cNvPr id="61" name="Freeform 38"/>
                  <p:cNvSpPr>
                    <a:spLocks/>
                  </p:cNvSpPr>
                  <p:nvPr/>
                </p:nvSpPr>
                <p:spPr bwMode="auto">
                  <a:xfrm>
                    <a:off x="6230938" y="939800"/>
                    <a:ext cx="449263" cy="20638"/>
                  </a:xfrm>
                  <a:custGeom>
                    <a:avLst/>
                    <a:gdLst>
                      <a:gd name="T0" fmla="*/ 5 w 240"/>
                      <a:gd name="T1" fmla="*/ 0 h 11"/>
                      <a:gd name="T2" fmla="*/ 0 w 240"/>
                      <a:gd name="T3" fmla="*/ 5 h 11"/>
                      <a:gd name="T4" fmla="*/ 5 w 240"/>
                      <a:gd name="T5" fmla="*/ 11 h 11"/>
                      <a:gd name="T6" fmla="*/ 234 w 240"/>
                      <a:gd name="T7" fmla="*/ 11 h 11"/>
                      <a:gd name="T8" fmla="*/ 240 w 240"/>
                      <a:gd name="T9" fmla="*/ 5 h 11"/>
                      <a:gd name="T10" fmla="*/ 234 w 240"/>
                      <a:gd name="T11" fmla="*/ 0 h 11"/>
                      <a:gd name="T12" fmla="*/ 5 w 24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40" h="11">
                        <a:moveTo>
                          <a:pt x="5" y="0"/>
                        </a:moveTo>
                        <a:cubicBezTo>
                          <a:pt x="2" y="0"/>
                          <a:pt x="0" y="2"/>
                          <a:pt x="0" y="5"/>
                        </a:cubicBezTo>
                        <a:cubicBezTo>
                          <a:pt x="0" y="9"/>
                          <a:pt x="2" y="11"/>
                          <a:pt x="5" y="11"/>
                        </a:cubicBezTo>
                        <a:cubicBezTo>
                          <a:pt x="234" y="11"/>
                          <a:pt x="234" y="11"/>
                          <a:pt x="234" y="11"/>
                        </a:cubicBezTo>
                        <a:cubicBezTo>
                          <a:pt x="237" y="11"/>
                          <a:pt x="240" y="9"/>
                          <a:pt x="240" y="5"/>
                        </a:cubicBezTo>
                        <a:cubicBezTo>
                          <a:pt x="240" y="2"/>
                          <a:pt x="237" y="0"/>
                          <a:pt x="234" y="0"/>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62" name="Freeform 39"/>
                  <p:cNvSpPr>
                    <a:spLocks/>
                  </p:cNvSpPr>
                  <p:nvPr/>
                </p:nvSpPr>
                <p:spPr bwMode="auto">
                  <a:xfrm>
                    <a:off x="6230938" y="996950"/>
                    <a:ext cx="449263" cy="22225"/>
                  </a:xfrm>
                  <a:custGeom>
                    <a:avLst/>
                    <a:gdLst>
                      <a:gd name="T0" fmla="*/ 5 w 240"/>
                      <a:gd name="T1" fmla="*/ 0 h 12"/>
                      <a:gd name="T2" fmla="*/ 0 w 240"/>
                      <a:gd name="T3" fmla="*/ 6 h 12"/>
                      <a:gd name="T4" fmla="*/ 5 w 240"/>
                      <a:gd name="T5" fmla="*/ 12 h 12"/>
                      <a:gd name="T6" fmla="*/ 234 w 240"/>
                      <a:gd name="T7" fmla="*/ 12 h 12"/>
                      <a:gd name="T8" fmla="*/ 240 w 240"/>
                      <a:gd name="T9" fmla="*/ 6 h 12"/>
                      <a:gd name="T10" fmla="*/ 234 w 240"/>
                      <a:gd name="T11" fmla="*/ 0 h 12"/>
                      <a:gd name="T12" fmla="*/ 5 w 24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5" y="0"/>
                        </a:moveTo>
                        <a:cubicBezTo>
                          <a:pt x="2" y="0"/>
                          <a:pt x="0" y="3"/>
                          <a:pt x="0" y="6"/>
                        </a:cubicBezTo>
                        <a:cubicBezTo>
                          <a:pt x="0" y="9"/>
                          <a:pt x="2" y="12"/>
                          <a:pt x="5" y="12"/>
                        </a:cubicBezTo>
                        <a:cubicBezTo>
                          <a:pt x="234" y="12"/>
                          <a:pt x="234" y="12"/>
                          <a:pt x="234" y="12"/>
                        </a:cubicBezTo>
                        <a:cubicBezTo>
                          <a:pt x="237" y="12"/>
                          <a:pt x="240" y="9"/>
                          <a:pt x="240" y="6"/>
                        </a:cubicBezTo>
                        <a:cubicBezTo>
                          <a:pt x="240" y="3"/>
                          <a:pt x="237" y="0"/>
                          <a:pt x="234" y="0"/>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63" name="Freeform 40"/>
                  <p:cNvSpPr>
                    <a:spLocks noEditPoints="1"/>
                  </p:cNvSpPr>
                  <p:nvPr/>
                </p:nvSpPr>
                <p:spPr bwMode="auto">
                  <a:xfrm>
                    <a:off x="6119813" y="738188"/>
                    <a:ext cx="671513" cy="865188"/>
                  </a:xfrm>
                  <a:custGeom>
                    <a:avLst/>
                    <a:gdLst>
                      <a:gd name="T0" fmla="*/ 299 w 358"/>
                      <a:gd name="T1" fmla="*/ 175 h 461"/>
                      <a:gd name="T2" fmla="*/ 293 w 358"/>
                      <a:gd name="T3" fmla="*/ 169 h 461"/>
                      <a:gd name="T4" fmla="*/ 64 w 358"/>
                      <a:gd name="T5" fmla="*/ 169 h 461"/>
                      <a:gd name="T6" fmla="*/ 61 w 358"/>
                      <a:gd name="T7" fmla="*/ 170 h 461"/>
                      <a:gd name="T8" fmla="*/ 85 w 358"/>
                      <a:gd name="T9" fmla="*/ 181 h 461"/>
                      <a:gd name="T10" fmla="*/ 293 w 358"/>
                      <a:gd name="T11" fmla="*/ 181 h 461"/>
                      <a:gd name="T12" fmla="*/ 299 w 358"/>
                      <a:gd name="T13" fmla="*/ 175 h 461"/>
                      <a:gd name="T14" fmla="*/ 317 w 358"/>
                      <a:gd name="T15" fmla="*/ 0 h 461"/>
                      <a:gd name="T16" fmla="*/ 40 w 358"/>
                      <a:gd name="T17" fmla="*/ 0 h 461"/>
                      <a:gd name="T18" fmla="*/ 0 w 358"/>
                      <a:gd name="T19" fmla="*/ 40 h 461"/>
                      <a:gd name="T20" fmla="*/ 0 w 358"/>
                      <a:gd name="T21" fmla="*/ 163 h 461"/>
                      <a:gd name="T22" fmla="*/ 10 w 358"/>
                      <a:gd name="T23" fmla="*/ 162 h 461"/>
                      <a:gd name="T24" fmla="*/ 19 w 358"/>
                      <a:gd name="T25" fmla="*/ 163 h 461"/>
                      <a:gd name="T26" fmla="*/ 19 w 358"/>
                      <a:gd name="T27" fmla="*/ 40 h 461"/>
                      <a:gd name="T28" fmla="*/ 40 w 358"/>
                      <a:gd name="T29" fmla="*/ 19 h 461"/>
                      <a:gd name="T30" fmla="*/ 317 w 358"/>
                      <a:gd name="T31" fmla="*/ 19 h 461"/>
                      <a:gd name="T32" fmla="*/ 338 w 358"/>
                      <a:gd name="T33" fmla="*/ 40 h 461"/>
                      <a:gd name="T34" fmla="*/ 338 w 358"/>
                      <a:gd name="T35" fmla="*/ 421 h 461"/>
                      <a:gd name="T36" fmla="*/ 317 w 358"/>
                      <a:gd name="T37" fmla="*/ 442 h 461"/>
                      <a:gd name="T38" fmla="*/ 127 w 358"/>
                      <a:gd name="T39" fmla="*/ 442 h 461"/>
                      <a:gd name="T40" fmla="*/ 104 w 358"/>
                      <a:gd name="T41" fmla="*/ 461 h 461"/>
                      <a:gd name="T42" fmla="*/ 317 w 358"/>
                      <a:gd name="T43" fmla="*/ 461 h 461"/>
                      <a:gd name="T44" fmla="*/ 358 w 358"/>
                      <a:gd name="T45" fmla="*/ 421 h 461"/>
                      <a:gd name="T46" fmla="*/ 358 w 358"/>
                      <a:gd name="T47" fmla="*/ 40 h 461"/>
                      <a:gd name="T48" fmla="*/ 317 w 358"/>
                      <a:gd name="T4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 h="461">
                        <a:moveTo>
                          <a:pt x="299" y="175"/>
                        </a:moveTo>
                        <a:cubicBezTo>
                          <a:pt x="299" y="172"/>
                          <a:pt x="296" y="169"/>
                          <a:pt x="293" y="169"/>
                        </a:cubicBezTo>
                        <a:cubicBezTo>
                          <a:pt x="64" y="169"/>
                          <a:pt x="64" y="169"/>
                          <a:pt x="64" y="169"/>
                        </a:cubicBezTo>
                        <a:cubicBezTo>
                          <a:pt x="63" y="169"/>
                          <a:pt x="62" y="170"/>
                          <a:pt x="61" y="170"/>
                        </a:cubicBezTo>
                        <a:cubicBezTo>
                          <a:pt x="69" y="173"/>
                          <a:pt x="78" y="177"/>
                          <a:pt x="85" y="181"/>
                        </a:cubicBezTo>
                        <a:cubicBezTo>
                          <a:pt x="293" y="181"/>
                          <a:pt x="293" y="181"/>
                          <a:pt x="293" y="181"/>
                        </a:cubicBezTo>
                        <a:cubicBezTo>
                          <a:pt x="296" y="181"/>
                          <a:pt x="299" y="178"/>
                          <a:pt x="299" y="175"/>
                        </a:cubicBezTo>
                        <a:close/>
                        <a:moveTo>
                          <a:pt x="317" y="0"/>
                        </a:moveTo>
                        <a:cubicBezTo>
                          <a:pt x="40" y="0"/>
                          <a:pt x="40" y="0"/>
                          <a:pt x="40" y="0"/>
                        </a:cubicBezTo>
                        <a:cubicBezTo>
                          <a:pt x="18" y="0"/>
                          <a:pt x="0" y="18"/>
                          <a:pt x="0" y="40"/>
                        </a:cubicBezTo>
                        <a:cubicBezTo>
                          <a:pt x="0" y="163"/>
                          <a:pt x="0" y="163"/>
                          <a:pt x="0" y="163"/>
                        </a:cubicBezTo>
                        <a:cubicBezTo>
                          <a:pt x="3" y="162"/>
                          <a:pt x="6" y="162"/>
                          <a:pt x="10" y="162"/>
                        </a:cubicBezTo>
                        <a:cubicBezTo>
                          <a:pt x="13" y="162"/>
                          <a:pt x="16" y="162"/>
                          <a:pt x="19" y="163"/>
                        </a:cubicBezTo>
                        <a:cubicBezTo>
                          <a:pt x="19" y="40"/>
                          <a:pt x="19" y="40"/>
                          <a:pt x="19" y="40"/>
                        </a:cubicBezTo>
                        <a:cubicBezTo>
                          <a:pt x="19" y="29"/>
                          <a:pt x="29" y="19"/>
                          <a:pt x="40" y="19"/>
                        </a:cubicBezTo>
                        <a:cubicBezTo>
                          <a:pt x="317" y="19"/>
                          <a:pt x="317" y="19"/>
                          <a:pt x="317" y="19"/>
                        </a:cubicBezTo>
                        <a:cubicBezTo>
                          <a:pt x="329" y="19"/>
                          <a:pt x="338" y="29"/>
                          <a:pt x="338" y="40"/>
                        </a:cubicBezTo>
                        <a:cubicBezTo>
                          <a:pt x="338" y="421"/>
                          <a:pt x="338" y="421"/>
                          <a:pt x="338" y="421"/>
                        </a:cubicBezTo>
                        <a:cubicBezTo>
                          <a:pt x="338" y="433"/>
                          <a:pt x="329" y="442"/>
                          <a:pt x="317" y="442"/>
                        </a:cubicBezTo>
                        <a:cubicBezTo>
                          <a:pt x="127" y="442"/>
                          <a:pt x="127" y="442"/>
                          <a:pt x="127" y="442"/>
                        </a:cubicBezTo>
                        <a:cubicBezTo>
                          <a:pt x="120" y="449"/>
                          <a:pt x="112" y="456"/>
                          <a:pt x="104" y="461"/>
                        </a:cubicBezTo>
                        <a:cubicBezTo>
                          <a:pt x="317" y="461"/>
                          <a:pt x="317" y="461"/>
                          <a:pt x="317" y="461"/>
                        </a:cubicBezTo>
                        <a:cubicBezTo>
                          <a:pt x="339" y="461"/>
                          <a:pt x="358" y="443"/>
                          <a:pt x="358" y="421"/>
                        </a:cubicBezTo>
                        <a:cubicBezTo>
                          <a:pt x="358" y="40"/>
                          <a:pt x="358" y="40"/>
                          <a:pt x="358" y="40"/>
                        </a:cubicBezTo>
                        <a:cubicBezTo>
                          <a:pt x="358" y="18"/>
                          <a:pt x="339" y="0"/>
                          <a:pt x="3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sp>
                <p:nvSpPr>
                  <p:cNvPr id="64" name="Freeform 41"/>
                  <p:cNvSpPr>
                    <a:spLocks noEditPoints="1"/>
                  </p:cNvSpPr>
                  <p:nvPr/>
                </p:nvSpPr>
                <p:spPr bwMode="auto">
                  <a:xfrm>
                    <a:off x="5861051" y="1073150"/>
                    <a:ext cx="552450" cy="554038"/>
                  </a:xfrm>
                  <a:custGeom>
                    <a:avLst/>
                    <a:gdLst>
                      <a:gd name="T0" fmla="*/ 295 w 295"/>
                      <a:gd name="T1" fmla="*/ 146 h 295"/>
                      <a:gd name="T2" fmla="*/ 245 w 295"/>
                      <a:gd name="T3" fmla="*/ 37 h 295"/>
                      <a:gd name="T4" fmla="*/ 16 w 295"/>
                      <a:gd name="T5" fmla="*/ 82 h 295"/>
                      <a:gd name="T6" fmla="*/ 17 w 295"/>
                      <a:gd name="T7" fmla="*/ 216 h 295"/>
                      <a:gd name="T8" fmla="*/ 247 w 295"/>
                      <a:gd name="T9" fmla="*/ 256 h 295"/>
                      <a:gd name="T10" fmla="*/ 240 w 295"/>
                      <a:gd name="T11" fmla="*/ 214 h 295"/>
                      <a:gd name="T12" fmla="*/ 14 w 295"/>
                      <a:gd name="T13" fmla="*/ 131 h 295"/>
                      <a:gd name="T14" fmla="*/ 14 w 295"/>
                      <a:gd name="T15" fmla="*/ 167 h 295"/>
                      <a:gd name="T16" fmla="*/ 94 w 295"/>
                      <a:gd name="T17" fmla="*/ 130 h 295"/>
                      <a:gd name="T18" fmla="*/ 58 w 295"/>
                      <a:gd name="T19" fmla="*/ 148 h 295"/>
                      <a:gd name="T20" fmla="*/ 251 w 295"/>
                      <a:gd name="T21" fmla="*/ 147 h 295"/>
                      <a:gd name="T22" fmla="*/ 107 w 295"/>
                      <a:gd name="T23" fmla="*/ 148 h 295"/>
                      <a:gd name="T24" fmla="*/ 107 w 295"/>
                      <a:gd name="T25" fmla="*/ 166 h 295"/>
                      <a:gd name="T26" fmla="*/ 154 w 295"/>
                      <a:gd name="T27" fmla="*/ 166 h 295"/>
                      <a:gd name="T28" fmla="*/ 154 w 295"/>
                      <a:gd name="T29" fmla="*/ 123 h 295"/>
                      <a:gd name="T30" fmla="*/ 154 w 295"/>
                      <a:gd name="T31" fmla="*/ 123 h 295"/>
                      <a:gd name="T32" fmla="*/ 182 w 295"/>
                      <a:gd name="T33" fmla="*/ 80 h 295"/>
                      <a:gd name="T34" fmla="*/ 170 w 295"/>
                      <a:gd name="T35" fmla="*/ 38 h 295"/>
                      <a:gd name="T36" fmla="*/ 124 w 295"/>
                      <a:gd name="T37" fmla="*/ 38 h 295"/>
                      <a:gd name="T38" fmla="*/ 112 w 295"/>
                      <a:gd name="T39" fmla="*/ 81 h 295"/>
                      <a:gd name="T40" fmla="*/ 141 w 295"/>
                      <a:gd name="T41" fmla="*/ 123 h 295"/>
                      <a:gd name="T42" fmla="*/ 142 w 295"/>
                      <a:gd name="T43" fmla="*/ 172 h 295"/>
                      <a:gd name="T44" fmla="*/ 142 w 295"/>
                      <a:gd name="T45" fmla="*/ 172 h 295"/>
                      <a:gd name="T46" fmla="*/ 113 w 295"/>
                      <a:gd name="T47" fmla="*/ 215 h 295"/>
                      <a:gd name="T48" fmla="*/ 126 w 295"/>
                      <a:gd name="T49" fmla="*/ 257 h 295"/>
                      <a:gd name="T50" fmla="*/ 171 w 295"/>
                      <a:gd name="T51" fmla="*/ 257 h 295"/>
                      <a:gd name="T52" fmla="*/ 184 w 295"/>
                      <a:gd name="T53" fmla="*/ 214 h 295"/>
                      <a:gd name="T54" fmla="*/ 154 w 295"/>
                      <a:gd name="T55" fmla="*/ 172 h 295"/>
                      <a:gd name="T56" fmla="*/ 201 w 295"/>
                      <a:gd name="T57" fmla="*/ 172 h 295"/>
                      <a:gd name="T58" fmla="*/ 201 w 295"/>
                      <a:gd name="T59" fmla="*/ 172 h 295"/>
                      <a:gd name="T60" fmla="*/ 236 w 295"/>
                      <a:gd name="T61" fmla="*/ 122 h 295"/>
                      <a:gd name="T62" fmla="*/ 204 w 295"/>
                      <a:gd name="T63" fmla="*/ 44 h 295"/>
                      <a:gd name="T64" fmla="*/ 174 w 295"/>
                      <a:gd name="T65" fmla="*/ 20 h 295"/>
                      <a:gd name="T66" fmla="*/ 110 w 295"/>
                      <a:gd name="T67" fmla="*/ 38 h 295"/>
                      <a:gd name="T68" fmla="*/ 99 w 295"/>
                      <a:gd name="T69" fmla="*/ 81 h 295"/>
                      <a:gd name="T70" fmla="*/ 98 w 295"/>
                      <a:gd name="T71" fmla="*/ 87 h 295"/>
                      <a:gd name="T72" fmla="*/ 98 w 295"/>
                      <a:gd name="T73" fmla="*/ 87 h 295"/>
                      <a:gd name="T74" fmla="*/ 59 w 295"/>
                      <a:gd name="T75" fmla="*/ 173 h 295"/>
                      <a:gd name="T76" fmla="*/ 91 w 295"/>
                      <a:gd name="T77" fmla="*/ 251 h 295"/>
                      <a:gd name="T78" fmla="*/ 121 w 295"/>
                      <a:gd name="T79" fmla="*/ 275 h 295"/>
                      <a:gd name="T80" fmla="*/ 185 w 295"/>
                      <a:gd name="T81" fmla="*/ 257 h 295"/>
                      <a:gd name="T82" fmla="*/ 196 w 295"/>
                      <a:gd name="T83" fmla="*/ 214 h 295"/>
                      <a:gd name="T84" fmla="*/ 242 w 295"/>
                      <a:gd name="T85" fmla="*/ 207 h 295"/>
                      <a:gd name="T86" fmla="*/ 242 w 295"/>
                      <a:gd name="T87" fmla="*/ 207 h 295"/>
                      <a:gd name="T88" fmla="*/ 267 w 295"/>
                      <a:gd name="T89" fmla="*/ 86 h 295"/>
                      <a:gd name="T90" fmla="*/ 220 w 295"/>
                      <a:gd name="T91" fmla="*/ 44 h 295"/>
                      <a:gd name="T92" fmla="*/ 203 w 295"/>
                      <a:gd name="T93" fmla="*/ 25 h 295"/>
                      <a:gd name="T94" fmla="*/ 78 w 295"/>
                      <a:gd name="T95" fmla="*/ 39 h 295"/>
                      <a:gd name="T96" fmla="*/ 74 w 295"/>
                      <a:gd name="T97" fmla="*/ 45 h 295"/>
                      <a:gd name="T98" fmla="*/ 53 w 295"/>
                      <a:gd name="T99" fmla="*/ 88 h 295"/>
                      <a:gd name="T100" fmla="*/ 53 w 295"/>
                      <a:gd name="T101" fmla="*/ 88 h 295"/>
                      <a:gd name="T102" fmla="*/ 28 w 295"/>
                      <a:gd name="T103" fmla="*/ 209 h 295"/>
                      <a:gd name="T104" fmla="*/ 76 w 295"/>
                      <a:gd name="T105" fmla="*/ 251 h 295"/>
                      <a:gd name="T106" fmla="*/ 92 w 295"/>
                      <a:gd name="T107" fmla="*/ 270 h 295"/>
                      <a:gd name="T108" fmla="*/ 217 w 295"/>
                      <a:gd name="T109" fmla="*/ 2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295">
                        <a:moveTo>
                          <a:pt x="254" y="250"/>
                        </a:moveTo>
                        <a:cubicBezTo>
                          <a:pt x="264" y="239"/>
                          <a:pt x="273" y="227"/>
                          <a:pt x="280" y="213"/>
                        </a:cubicBezTo>
                        <a:cubicBezTo>
                          <a:pt x="283" y="207"/>
                          <a:pt x="283" y="207"/>
                          <a:pt x="283" y="207"/>
                        </a:cubicBezTo>
                        <a:cubicBezTo>
                          <a:pt x="291" y="188"/>
                          <a:pt x="295" y="168"/>
                          <a:pt x="295" y="146"/>
                        </a:cubicBezTo>
                        <a:cubicBezTo>
                          <a:pt x="295" y="125"/>
                          <a:pt x="290" y="104"/>
                          <a:pt x="281" y="86"/>
                        </a:cubicBezTo>
                        <a:cubicBezTo>
                          <a:pt x="278" y="79"/>
                          <a:pt x="278" y="79"/>
                          <a:pt x="278" y="79"/>
                        </a:cubicBezTo>
                        <a:cubicBezTo>
                          <a:pt x="271" y="66"/>
                          <a:pt x="263" y="54"/>
                          <a:pt x="252" y="44"/>
                        </a:cubicBezTo>
                        <a:cubicBezTo>
                          <a:pt x="245" y="37"/>
                          <a:pt x="245" y="37"/>
                          <a:pt x="245" y="37"/>
                        </a:cubicBezTo>
                        <a:cubicBezTo>
                          <a:pt x="219" y="14"/>
                          <a:pt x="184" y="0"/>
                          <a:pt x="146" y="0"/>
                        </a:cubicBezTo>
                        <a:cubicBezTo>
                          <a:pt x="108" y="1"/>
                          <a:pt x="74" y="15"/>
                          <a:pt x="48" y="39"/>
                        </a:cubicBezTo>
                        <a:cubicBezTo>
                          <a:pt x="42" y="45"/>
                          <a:pt x="42" y="45"/>
                          <a:pt x="42" y="45"/>
                        </a:cubicBezTo>
                        <a:cubicBezTo>
                          <a:pt x="31" y="56"/>
                          <a:pt x="23" y="68"/>
                          <a:pt x="16" y="82"/>
                        </a:cubicBezTo>
                        <a:cubicBezTo>
                          <a:pt x="13" y="88"/>
                          <a:pt x="13" y="88"/>
                          <a:pt x="13" y="88"/>
                        </a:cubicBezTo>
                        <a:cubicBezTo>
                          <a:pt x="5" y="107"/>
                          <a:pt x="0" y="127"/>
                          <a:pt x="0" y="149"/>
                        </a:cubicBezTo>
                        <a:cubicBezTo>
                          <a:pt x="0" y="170"/>
                          <a:pt x="5" y="191"/>
                          <a:pt x="14" y="209"/>
                        </a:cubicBezTo>
                        <a:cubicBezTo>
                          <a:pt x="17" y="216"/>
                          <a:pt x="17" y="216"/>
                          <a:pt x="17" y="216"/>
                        </a:cubicBezTo>
                        <a:cubicBezTo>
                          <a:pt x="24" y="229"/>
                          <a:pt x="33" y="241"/>
                          <a:pt x="43" y="252"/>
                        </a:cubicBezTo>
                        <a:cubicBezTo>
                          <a:pt x="50" y="258"/>
                          <a:pt x="50" y="258"/>
                          <a:pt x="50" y="258"/>
                        </a:cubicBezTo>
                        <a:cubicBezTo>
                          <a:pt x="76" y="281"/>
                          <a:pt x="111" y="295"/>
                          <a:pt x="149" y="295"/>
                        </a:cubicBezTo>
                        <a:cubicBezTo>
                          <a:pt x="187" y="295"/>
                          <a:pt x="221" y="280"/>
                          <a:pt x="247" y="256"/>
                        </a:cubicBezTo>
                        <a:lnTo>
                          <a:pt x="254" y="250"/>
                        </a:lnTo>
                        <a:close/>
                        <a:moveTo>
                          <a:pt x="235" y="250"/>
                        </a:moveTo>
                        <a:cubicBezTo>
                          <a:pt x="222" y="250"/>
                          <a:pt x="222" y="250"/>
                          <a:pt x="222" y="250"/>
                        </a:cubicBezTo>
                        <a:cubicBezTo>
                          <a:pt x="229" y="239"/>
                          <a:pt x="235" y="227"/>
                          <a:pt x="240" y="214"/>
                        </a:cubicBezTo>
                        <a:cubicBezTo>
                          <a:pt x="265" y="213"/>
                          <a:pt x="265" y="213"/>
                          <a:pt x="265" y="213"/>
                        </a:cubicBezTo>
                        <a:cubicBezTo>
                          <a:pt x="257" y="227"/>
                          <a:pt x="247" y="240"/>
                          <a:pt x="235" y="250"/>
                        </a:cubicBezTo>
                        <a:close/>
                        <a:moveTo>
                          <a:pt x="13" y="149"/>
                        </a:moveTo>
                        <a:cubicBezTo>
                          <a:pt x="13" y="143"/>
                          <a:pt x="13" y="137"/>
                          <a:pt x="14" y="131"/>
                        </a:cubicBezTo>
                        <a:cubicBezTo>
                          <a:pt x="45" y="130"/>
                          <a:pt x="45" y="130"/>
                          <a:pt x="45" y="130"/>
                        </a:cubicBezTo>
                        <a:cubicBezTo>
                          <a:pt x="45" y="136"/>
                          <a:pt x="45" y="142"/>
                          <a:pt x="45" y="149"/>
                        </a:cubicBezTo>
                        <a:cubicBezTo>
                          <a:pt x="45" y="155"/>
                          <a:pt x="45" y="161"/>
                          <a:pt x="46" y="167"/>
                        </a:cubicBezTo>
                        <a:cubicBezTo>
                          <a:pt x="14" y="167"/>
                          <a:pt x="14" y="167"/>
                          <a:pt x="14" y="167"/>
                        </a:cubicBezTo>
                        <a:cubicBezTo>
                          <a:pt x="14" y="161"/>
                          <a:pt x="13" y="155"/>
                          <a:pt x="13" y="149"/>
                        </a:cubicBezTo>
                        <a:close/>
                        <a:moveTo>
                          <a:pt x="58" y="148"/>
                        </a:moveTo>
                        <a:cubicBezTo>
                          <a:pt x="57" y="142"/>
                          <a:pt x="58" y="136"/>
                          <a:pt x="58" y="130"/>
                        </a:cubicBezTo>
                        <a:cubicBezTo>
                          <a:pt x="94" y="130"/>
                          <a:pt x="94" y="130"/>
                          <a:pt x="94" y="130"/>
                        </a:cubicBezTo>
                        <a:cubicBezTo>
                          <a:pt x="94" y="136"/>
                          <a:pt x="94" y="142"/>
                          <a:pt x="94" y="148"/>
                        </a:cubicBezTo>
                        <a:cubicBezTo>
                          <a:pt x="94" y="154"/>
                          <a:pt x="94" y="160"/>
                          <a:pt x="94" y="166"/>
                        </a:cubicBezTo>
                        <a:cubicBezTo>
                          <a:pt x="59" y="166"/>
                          <a:pt x="59" y="166"/>
                          <a:pt x="59" y="166"/>
                        </a:cubicBezTo>
                        <a:cubicBezTo>
                          <a:pt x="58" y="161"/>
                          <a:pt x="58" y="155"/>
                          <a:pt x="58" y="148"/>
                        </a:cubicBezTo>
                        <a:close/>
                        <a:moveTo>
                          <a:pt x="282" y="146"/>
                        </a:moveTo>
                        <a:cubicBezTo>
                          <a:pt x="282" y="153"/>
                          <a:pt x="282" y="159"/>
                          <a:pt x="281" y="164"/>
                        </a:cubicBezTo>
                        <a:cubicBezTo>
                          <a:pt x="250" y="165"/>
                          <a:pt x="250" y="165"/>
                          <a:pt x="250" y="165"/>
                        </a:cubicBezTo>
                        <a:cubicBezTo>
                          <a:pt x="250" y="159"/>
                          <a:pt x="251" y="153"/>
                          <a:pt x="251" y="147"/>
                        </a:cubicBezTo>
                        <a:cubicBezTo>
                          <a:pt x="251" y="141"/>
                          <a:pt x="250" y="135"/>
                          <a:pt x="250" y="129"/>
                        </a:cubicBezTo>
                        <a:cubicBezTo>
                          <a:pt x="281" y="128"/>
                          <a:pt x="281" y="128"/>
                          <a:pt x="281" y="128"/>
                        </a:cubicBezTo>
                        <a:cubicBezTo>
                          <a:pt x="282" y="134"/>
                          <a:pt x="282" y="140"/>
                          <a:pt x="282" y="146"/>
                        </a:cubicBezTo>
                        <a:close/>
                        <a:moveTo>
                          <a:pt x="107" y="148"/>
                        </a:moveTo>
                        <a:cubicBezTo>
                          <a:pt x="107" y="142"/>
                          <a:pt x="107" y="136"/>
                          <a:pt x="107" y="130"/>
                        </a:cubicBezTo>
                        <a:cubicBezTo>
                          <a:pt x="141" y="130"/>
                          <a:pt x="141" y="130"/>
                          <a:pt x="141" y="130"/>
                        </a:cubicBezTo>
                        <a:cubicBezTo>
                          <a:pt x="141" y="166"/>
                          <a:pt x="141" y="166"/>
                          <a:pt x="141" y="166"/>
                        </a:cubicBezTo>
                        <a:cubicBezTo>
                          <a:pt x="107" y="166"/>
                          <a:pt x="107" y="166"/>
                          <a:pt x="107" y="166"/>
                        </a:cubicBezTo>
                        <a:cubicBezTo>
                          <a:pt x="107" y="160"/>
                          <a:pt x="107" y="154"/>
                          <a:pt x="107" y="148"/>
                        </a:cubicBezTo>
                        <a:close/>
                        <a:moveTo>
                          <a:pt x="189" y="147"/>
                        </a:moveTo>
                        <a:cubicBezTo>
                          <a:pt x="189" y="153"/>
                          <a:pt x="189" y="159"/>
                          <a:pt x="189" y="165"/>
                        </a:cubicBezTo>
                        <a:cubicBezTo>
                          <a:pt x="154" y="166"/>
                          <a:pt x="154" y="166"/>
                          <a:pt x="154" y="166"/>
                        </a:cubicBezTo>
                        <a:cubicBezTo>
                          <a:pt x="154" y="129"/>
                          <a:pt x="154" y="129"/>
                          <a:pt x="154" y="129"/>
                        </a:cubicBezTo>
                        <a:cubicBezTo>
                          <a:pt x="188" y="129"/>
                          <a:pt x="188" y="129"/>
                          <a:pt x="188" y="129"/>
                        </a:cubicBezTo>
                        <a:cubicBezTo>
                          <a:pt x="189" y="135"/>
                          <a:pt x="189" y="141"/>
                          <a:pt x="189" y="147"/>
                        </a:cubicBezTo>
                        <a:close/>
                        <a:moveTo>
                          <a:pt x="154" y="123"/>
                        </a:moveTo>
                        <a:cubicBezTo>
                          <a:pt x="154" y="87"/>
                          <a:pt x="154" y="87"/>
                          <a:pt x="154" y="87"/>
                        </a:cubicBezTo>
                        <a:cubicBezTo>
                          <a:pt x="184" y="87"/>
                          <a:pt x="184" y="87"/>
                          <a:pt x="184" y="87"/>
                        </a:cubicBezTo>
                        <a:cubicBezTo>
                          <a:pt x="185" y="98"/>
                          <a:pt x="187" y="110"/>
                          <a:pt x="188" y="123"/>
                        </a:cubicBezTo>
                        <a:lnTo>
                          <a:pt x="154" y="123"/>
                        </a:lnTo>
                        <a:close/>
                        <a:moveTo>
                          <a:pt x="153" y="81"/>
                        </a:moveTo>
                        <a:cubicBezTo>
                          <a:pt x="153" y="44"/>
                          <a:pt x="153" y="44"/>
                          <a:pt x="153" y="44"/>
                        </a:cubicBezTo>
                        <a:cubicBezTo>
                          <a:pt x="172" y="44"/>
                          <a:pt x="172" y="44"/>
                          <a:pt x="172" y="44"/>
                        </a:cubicBezTo>
                        <a:cubicBezTo>
                          <a:pt x="176" y="54"/>
                          <a:pt x="180" y="66"/>
                          <a:pt x="182" y="80"/>
                        </a:cubicBezTo>
                        <a:lnTo>
                          <a:pt x="153" y="81"/>
                        </a:lnTo>
                        <a:close/>
                        <a:moveTo>
                          <a:pt x="153" y="38"/>
                        </a:moveTo>
                        <a:cubicBezTo>
                          <a:pt x="153" y="16"/>
                          <a:pt x="153" y="16"/>
                          <a:pt x="153" y="16"/>
                        </a:cubicBezTo>
                        <a:cubicBezTo>
                          <a:pt x="159" y="19"/>
                          <a:pt x="164" y="27"/>
                          <a:pt x="170" y="38"/>
                        </a:cubicBezTo>
                        <a:lnTo>
                          <a:pt x="153" y="38"/>
                        </a:lnTo>
                        <a:close/>
                        <a:moveTo>
                          <a:pt x="140" y="16"/>
                        </a:moveTo>
                        <a:cubicBezTo>
                          <a:pt x="140" y="38"/>
                          <a:pt x="140" y="38"/>
                          <a:pt x="140" y="38"/>
                        </a:cubicBezTo>
                        <a:cubicBezTo>
                          <a:pt x="124" y="38"/>
                          <a:pt x="124" y="38"/>
                          <a:pt x="124" y="38"/>
                        </a:cubicBezTo>
                        <a:cubicBezTo>
                          <a:pt x="129" y="27"/>
                          <a:pt x="134" y="19"/>
                          <a:pt x="140" y="16"/>
                        </a:cubicBezTo>
                        <a:close/>
                        <a:moveTo>
                          <a:pt x="140" y="45"/>
                        </a:moveTo>
                        <a:cubicBezTo>
                          <a:pt x="141" y="81"/>
                          <a:pt x="141" y="81"/>
                          <a:pt x="141" y="81"/>
                        </a:cubicBezTo>
                        <a:cubicBezTo>
                          <a:pt x="112" y="81"/>
                          <a:pt x="112" y="81"/>
                          <a:pt x="112" y="81"/>
                        </a:cubicBezTo>
                        <a:cubicBezTo>
                          <a:pt x="114" y="67"/>
                          <a:pt x="118" y="55"/>
                          <a:pt x="121" y="45"/>
                        </a:cubicBezTo>
                        <a:lnTo>
                          <a:pt x="140" y="45"/>
                        </a:lnTo>
                        <a:close/>
                        <a:moveTo>
                          <a:pt x="141" y="87"/>
                        </a:moveTo>
                        <a:cubicBezTo>
                          <a:pt x="141" y="123"/>
                          <a:pt x="141" y="123"/>
                          <a:pt x="141" y="123"/>
                        </a:cubicBezTo>
                        <a:cubicBezTo>
                          <a:pt x="107" y="124"/>
                          <a:pt x="107" y="124"/>
                          <a:pt x="107" y="124"/>
                        </a:cubicBezTo>
                        <a:cubicBezTo>
                          <a:pt x="108" y="111"/>
                          <a:pt x="109" y="98"/>
                          <a:pt x="111" y="87"/>
                        </a:cubicBezTo>
                        <a:lnTo>
                          <a:pt x="141" y="87"/>
                        </a:lnTo>
                        <a:close/>
                        <a:moveTo>
                          <a:pt x="142" y="172"/>
                        </a:moveTo>
                        <a:cubicBezTo>
                          <a:pt x="142" y="208"/>
                          <a:pt x="142" y="208"/>
                          <a:pt x="142" y="208"/>
                        </a:cubicBezTo>
                        <a:cubicBezTo>
                          <a:pt x="112" y="208"/>
                          <a:pt x="112" y="208"/>
                          <a:pt x="112" y="208"/>
                        </a:cubicBezTo>
                        <a:cubicBezTo>
                          <a:pt x="110" y="197"/>
                          <a:pt x="108" y="185"/>
                          <a:pt x="108" y="172"/>
                        </a:cubicBezTo>
                        <a:lnTo>
                          <a:pt x="142" y="172"/>
                        </a:lnTo>
                        <a:close/>
                        <a:moveTo>
                          <a:pt x="142" y="215"/>
                        </a:moveTo>
                        <a:cubicBezTo>
                          <a:pt x="142" y="251"/>
                          <a:pt x="142" y="251"/>
                          <a:pt x="142" y="251"/>
                        </a:cubicBezTo>
                        <a:cubicBezTo>
                          <a:pt x="123" y="251"/>
                          <a:pt x="123" y="251"/>
                          <a:pt x="123" y="251"/>
                        </a:cubicBezTo>
                        <a:cubicBezTo>
                          <a:pt x="119" y="241"/>
                          <a:pt x="116" y="229"/>
                          <a:pt x="113" y="215"/>
                        </a:cubicBezTo>
                        <a:lnTo>
                          <a:pt x="142" y="215"/>
                        </a:lnTo>
                        <a:close/>
                        <a:moveTo>
                          <a:pt x="142" y="257"/>
                        </a:moveTo>
                        <a:cubicBezTo>
                          <a:pt x="142" y="279"/>
                          <a:pt x="142" y="279"/>
                          <a:pt x="142" y="279"/>
                        </a:cubicBezTo>
                        <a:cubicBezTo>
                          <a:pt x="137" y="276"/>
                          <a:pt x="131" y="268"/>
                          <a:pt x="126" y="257"/>
                        </a:cubicBezTo>
                        <a:lnTo>
                          <a:pt x="142" y="257"/>
                        </a:lnTo>
                        <a:close/>
                        <a:moveTo>
                          <a:pt x="155" y="279"/>
                        </a:moveTo>
                        <a:cubicBezTo>
                          <a:pt x="155" y="257"/>
                          <a:pt x="155" y="257"/>
                          <a:pt x="155" y="257"/>
                        </a:cubicBezTo>
                        <a:cubicBezTo>
                          <a:pt x="171" y="257"/>
                          <a:pt x="171" y="257"/>
                          <a:pt x="171" y="257"/>
                        </a:cubicBezTo>
                        <a:cubicBezTo>
                          <a:pt x="167" y="268"/>
                          <a:pt x="161" y="276"/>
                          <a:pt x="155" y="279"/>
                        </a:cubicBezTo>
                        <a:close/>
                        <a:moveTo>
                          <a:pt x="155" y="251"/>
                        </a:moveTo>
                        <a:cubicBezTo>
                          <a:pt x="155" y="214"/>
                          <a:pt x="155" y="214"/>
                          <a:pt x="155" y="214"/>
                        </a:cubicBezTo>
                        <a:cubicBezTo>
                          <a:pt x="184" y="214"/>
                          <a:pt x="184" y="214"/>
                          <a:pt x="184" y="214"/>
                        </a:cubicBezTo>
                        <a:cubicBezTo>
                          <a:pt x="181" y="228"/>
                          <a:pt x="178" y="240"/>
                          <a:pt x="174" y="250"/>
                        </a:cubicBezTo>
                        <a:lnTo>
                          <a:pt x="155" y="251"/>
                        </a:lnTo>
                        <a:close/>
                        <a:moveTo>
                          <a:pt x="155" y="208"/>
                        </a:moveTo>
                        <a:cubicBezTo>
                          <a:pt x="154" y="172"/>
                          <a:pt x="154" y="172"/>
                          <a:pt x="154" y="172"/>
                        </a:cubicBezTo>
                        <a:cubicBezTo>
                          <a:pt x="188" y="172"/>
                          <a:pt x="188" y="172"/>
                          <a:pt x="188" y="172"/>
                        </a:cubicBezTo>
                        <a:cubicBezTo>
                          <a:pt x="188" y="185"/>
                          <a:pt x="186" y="197"/>
                          <a:pt x="185" y="208"/>
                        </a:cubicBezTo>
                        <a:lnTo>
                          <a:pt x="155" y="208"/>
                        </a:lnTo>
                        <a:close/>
                        <a:moveTo>
                          <a:pt x="201" y="172"/>
                        </a:moveTo>
                        <a:cubicBezTo>
                          <a:pt x="237" y="171"/>
                          <a:pt x="237" y="171"/>
                          <a:pt x="237" y="171"/>
                        </a:cubicBezTo>
                        <a:cubicBezTo>
                          <a:pt x="235" y="184"/>
                          <a:pt x="232" y="196"/>
                          <a:pt x="229" y="207"/>
                        </a:cubicBezTo>
                        <a:cubicBezTo>
                          <a:pt x="197" y="208"/>
                          <a:pt x="197" y="208"/>
                          <a:pt x="197" y="208"/>
                        </a:cubicBezTo>
                        <a:cubicBezTo>
                          <a:pt x="199" y="196"/>
                          <a:pt x="200" y="184"/>
                          <a:pt x="201" y="172"/>
                        </a:cubicBezTo>
                        <a:close/>
                        <a:moveTo>
                          <a:pt x="201" y="123"/>
                        </a:moveTo>
                        <a:cubicBezTo>
                          <a:pt x="200" y="110"/>
                          <a:pt x="198" y="98"/>
                          <a:pt x="196" y="87"/>
                        </a:cubicBezTo>
                        <a:cubicBezTo>
                          <a:pt x="227" y="86"/>
                          <a:pt x="227" y="86"/>
                          <a:pt x="227" y="86"/>
                        </a:cubicBezTo>
                        <a:cubicBezTo>
                          <a:pt x="231" y="98"/>
                          <a:pt x="234" y="110"/>
                          <a:pt x="236" y="122"/>
                        </a:cubicBezTo>
                        <a:lnTo>
                          <a:pt x="201" y="123"/>
                        </a:lnTo>
                        <a:close/>
                        <a:moveTo>
                          <a:pt x="195" y="80"/>
                        </a:moveTo>
                        <a:cubicBezTo>
                          <a:pt x="193" y="67"/>
                          <a:pt x="190" y="55"/>
                          <a:pt x="186" y="44"/>
                        </a:cubicBezTo>
                        <a:cubicBezTo>
                          <a:pt x="204" y="44"/>
                          <a:pt x="204" y="44"/>
                          <a:pt x="204" y="44"/>
                        </a:cubicBezTo>
                        <a:cubicBezTo>
                          <a:pt x="212" y="54"/>
                          <a:pt x="220" y="66"/>
                          <a:pt x="225" y="80"/>
                        </a:cubicBezTo>
                        <a:lnTo>
                          <a:pt x="195" y="80"/>
                        </a:lnTo>
                        <a:close/>
                        <a:moveTo>
                          <a:pt x="183" y="38"/>
                        </a:moveTo>
                        <a:cubicBezTo>
                          <a:pt x="181" y="31"/>
                          <a:pt x="178" y="25"/>
                          <a:pt x="174" y="20"/>
                        </a:cubicBezTo>
                        <a:cubicBezTo>
                          <a:pt x="183" y="24"/>
                          <a:pt x="191" y="30"/>
                          <a:pt x="198" y="38"/>
                        </a:cubicBezTo>
                        <a:lnTo>
                          <a:pt x="183" y="38"/>
                        </a:lnTo>
                        <a:close/>
                        <a:moveTo>
                          <a:pt x="119" y="21"/>
                        </a:moveTo>
                        <a:cubicBezTo>
                          <a:pt x="116" y="26"/>
                          <a:pt x="113" y="32"/>
                          <a:pt x="110" y="38"/>
                        </a:cubicBezTo>
                        <a:cubicBezTo>
                          <a:pt x="95" y="39"/>
                          <a:pt x="95" y="39"/>
                          <a:pt x="95" y="39"/>
                        </a:cubicBezTo>
                        <a:cubicBezTo>
                          <a:pt x="102" y="31"/>
                          <a:pt x="110" y="25"/>
                          <a:pt x="119" y="21"/>
                        </a:cubicBezTo>
                        <a:close/>
                        <a:moveTo>
                          <a:pt x="108" y="45"/>
                        </a:moveTo>
                        <a:cubicBezTo>
                          <a:pt x="104" y="56"/>
                          <a:pt x="101" y="68"/>
                          <a:pt x="99" y="81"/>
                        </a:cubicBezTo>
                        <a:cubicBezTo>
                          <a:pt x="69" y="81"/>
                          <a:pt x="69" y="81"/>
                          <a:pt x="69" y="81"/>
                        </a:cubicBezTo>
                        <a:cubicBezTo>
                          <a:pt x="74" y="68"/>
                          <a:pt x="81" y="55"/>
                          <a:pt x="89" y="45"/>
                        </a:cubicBezTo>
                        <a:lnTo>
                          <a:pt x="108" y="45"/>
                        </a:lnTo>
                        <a:close/>
                        <a:moveTo>
                          <a:pt x="98" y="87"/>
                        </a:moveTo>
                        <a:cubicBezTo>
                          <a:pt x="96" y="99"/>
                          <a:pt x="95" y="111"/>
                          <a:pt x="94" y="124"/>
                        </a:cubicBezTo>
                        <a:cubicBezTo>
                          <a:pt x="59" y="124"/>
                          <a:pt x="59" y="124"/>
                          <a:pt x="59" y="124"/>
                        </a:cubicBezTo>
                        <a:cubicBezTo>
                          <a:pt x="60" y="111"/>
                          <a:pt x="63" y="99"/>
                          <a:pt x="67" y="88"/>
                        </a:cubicBezTo>
                        <a:lnTo>
                          <a:pt x="98" y="87"/>
                        </a:lnTo>
                        <a:close/>
                        <a:moveTo>
                          <a:pt x="95" y="173"/>
                        </a:moveTo>
                        <a:cubicBezTo>
                          <a:pt x="96" y="185"/>
                          <a:pt x="97" y="197"/>
                          <a:pt x="99" y="209"/>
                        </a:cubicBezTo>
                        <a:cubicBezTo>
                          <a:pt x="68" y="209"/>
                          <a:pt x="68" y="209"/>
                          <a:pt x="68" y="209"/>
                        </a:cubicBezTo>
                        <a:cubicBezTo>
                          <a:pt x="64" y="198"/>
                          <a:pt x="61" y="186"/>
                          <a:pt x="59" y="173"/>
                        </a:cubicBezTo>
                        <a:lnTo>
                          <a:pt x="95" y="173"/>
                        </a:lnTo>
                        <a:close/>
                        <a:moveTo>
                          <a:pt x="100" y="215"/>
                        </a:moveTo>
                        <a:cubicBezTo>
                          <a:pt x="103" y="228"/>
                          <a:pt x="106" y="240"/>
                          <a:pt x="110" y="251"/>
                        </a:cubicBezTo>
                        <a:cubicBezTo>
                          <a:pt x="91" y="251"/>
                          <a:pt x="91" y="251"/>
                          <a:pt x="91" y="251"/>
                        </a:cubicBezTo>
                        <a:cubicBezTo>
                          <a:pt x="83" y="241"/>
                          <a:pt x="76" y="229"/>
                          <a:pt x="70" y="215"/>
                        </a:cubicBezTo>
                        <a:lnTo>
                          <a:pt x="100" y="215"/>
                        </a:lnTo>
                        <a:close/>
                        <a:moveTo>
                          <a:pt x="112" y="257"/>
                        </a:moveTo>
                        <a:cubicBezTo>
                          <a:pt x="115" y="264"/>
                          <a:pt x="118" y="270"/>
                          <a:pt x="121" y="275"/>
                        </a:cubicBezTo>
                        <a:cubicBezTo>
                          <a:pt x="112" y="271"/>
                          <a:pt x="104" y="265"/>
                          <a:pt x="97" y="257"/>
                        </a:cubicBezTo>
                        <a:lnTo>
                          <a:pt x="112" y="257"/>
                        </a:lnTo>
                        <a:close/>
                        <a:moveTo>
                          <a:pt x="177" y="275"/>
                        </a:moveTo>
                        <a:cubicBezTo>
                          <a:pt x="180" y="269"/>
                          <a:pt x="183" y="263"/>
                          <a:pt x="185" y="257"/>
                        </a:cubicBezTo>
                        <a:cubicBezTo>
                          <a:pt x="200" y="257"/>
                          <a:pt x="200" y="257"/>
                          <a:pt x="200" y="257"/>
                        </a:cubicBezTo>
                        <a:cubicBezTo>
                          <a:pt x="193" y="264"/>
                          <a:pt x="185" y="270"/>
                          <a:pt x="177" y="275"/>
                        </a:cubicBezTo>
                        <a:close/>
                        <a:moveTo>
                          <a:pt x="188" y="250"/>
                        </a:moveTo>
                        <a:cubicBezTo>
                          <a:pt x="191" y="239"/>
                          <a:pt x="194" y="227"/>
                          <a:pt x="196" y="214"/>
                        </a:cubicBezTo>
                        <a:cubicBezTo>
                          <a:pt x="226" y="214"/>
                          <a:pt x="226" y="214"/>
                          <a:pt x="226" y="214"/>
                        </a:cubicBezTo>
                        <a:cubicBezTo>
                          <a:pt x="221" y="228"/>
                          <a:pt x="214" y="240"/>
                          <a:pt x="206" y="250"/>
                        </a:cubicBezTo>
                        <a:lnTo>
                          <a:pt x="188" y="250"/>
                        </a:lnTo>
                        <a:close/>
                        <a:moveTo>
                          <a:pt x="242" y="207"/>
                        </a:moveTo>
                        <a:cubicBezTo>
                          <a:pt x="245" y="196"/>
                          <a:pt x="248" y="184"/>
                          <a:pt x="249" y="171"/>
                        </a:cubicBezTo>
                        <a:cubicBezTo>
                          <a:pt x="280" y="171"/>
                          <a:pt x="280" y="171"/>
                          <a:pt x="280" y="171"/>
                        </a:cubicBezTo>
                        <a:cubicBezTo>
                          <a:pt x="278" y="184"/>
                          <a:pt x="274" y="196"/>
                          <a:pt x="268" y="207"/>
                        </a:cubicBezTo>
                        <a:lnTo>
                          <a:pt x="242" y="207"/>
                        </a:lnTo>
                        <a:close/>
                        <a:moveTo>
                          <a:pt x="280" y="122"/>
                        </a:moveTo>
                        <a:cubicBezTo>
                          <a:pt x="249" y="122"/>
                          <a:pt x="249" y="122"/>
                          <a:pt x="249" y="122"/>
                        </a:cubicBezTo>
                        <a:cubicBezTo>
                          <a:pt x="247" y="110"/>
                          <a:pt x="245" y="98"/>
                          <a:pt x="241" y="86"/>
                        </a:cubicBezTo>
                        <a:cubicBezTo>
                          <a:pt x="267" y="86"/>
                          <a:pt x="267" y="86"/>
                          <a:pt x="267" y="86"/>
                        </a:cubicBezTo>
                        <a:cubicBezTo>
                          <a:pt x="273" y="97"/>
                          <a:pt x="277" y="109"/>
                          <a:pt x="280" y="122"/>
                        </a:cubicBezTo>
                        <a:close/>
                        <a:moveTo>
                          <a:pt x="264" y="80"/>
                        </a:moveTo>
                        <a:cubicBezTo>
                          <a:pt x="239" y="80"/>
                          <a:pt x="239" y="80"/>
                          <a:pt x="239" y="80"/>
                        </a:cubicBezTo>
                        <a:cubicBezTo>
                          <a:pt x="234" y="67"/>
                          <a:pt x="227" y="54"/>
                          <a:pt x="220" y="44"/>
                        </a:cubicBezTo>
                        <a:cubicBezTo>
                          <a:pt x="233" y="44"/>
                          <a:pt x="233" y="44"/>
                          <a:pt x="233" y="44"/>
                        </a:cubicBezTo>
                        <a:cubicBezTo>
                          <a:pt x="245" y="54"/>
                          <a:pt x="256" y="66"/>
                          <a:pt x="264" y="80"/>
                        </a:cubicBezTo>
                        <a:close/>
                        <a:moveTo>
                          <a:pt x="215" y="38"/>
                        </a:moveTo>
                        <a:cubicBezTo>
                          <a:pt x="211" y="33"/>
                          <a:pt x="208" y="29"/>
                          <a:pt x="203" y="25"/>
                        </a:cubicBezTo>
                        <a:cubicBezTo>
                          <a:pt x="211" y="29"/>
                          <a:pt x="218" y="33"/>
                          <a:pt x="225" y="37"/>
                        </a:cubicBezTo>
                        <a:lnTo>
                          <a:pt x="215" y="38"/>
                        </a:lnTo>
                        <a:close/>
                        <a:moveTo>
                          <a:pt x="90" y="26"/>
                        </a:moveTo>
                        <a:cubicBezTo>
                          <a:pt x="86" y="30"/>
                          <a:pt x="82" y="34"/>
                          <a:pt x="78" y="39"/>
                        </a:cubicBezTo>
                        <a:cubicBezTo>
                          <a:pt x="68" y="39"/>
                          <a:pt x="68" y="39"/>
                          <a:pt x="68" y="39"/>
                        </a:cubicBezTo>
                        <a:cubicBezTo>
                          <a:pt x="75" y="34"/>
                          <a:pt x="82" y="30"/>
                          <a:pt x="90" y="26"/>
                        </a:cubicBezTo>
                        <a:close/>
                        <a:moveTo>
                          <a:pt x="60" y="45"/>
                        </a:moveTo>
                        <a:cubicBezTo>
                          <a:pt x="74" y="45"/>
                          <a:pt x="74" y="45"/>
                          <a:pt x="74" y="45"/>
                        </a:cubicBezTo>
                        <a:cubicBezTo>
                          <a:pt x="66" y="56"/>
                          <a:pt x="60" y="68"/>
                          <a:pt x="56" y="81"/>
                        </a:cubicBezTo>
                        <a:cubicBezTo>
                          <a:pt x="30" y="82"/>
                          <a:pt x="30" y="82"/>
                          <a:pt x="30" y="82"/>
                        </a:cubicBezTo>
                        <a:cubicBezTo>
                          <a:pt x="38" y="68"/>
                          <a:pt x="48" y="56"/>
                          <a:pt x="60" y="45"/>
                        </a:cubicBezTo>
                        <a:close/>
                        <a:moveTo>
                          <a:pt x="53" y="88"/>
                        </a:moveTo>
                        <a:cubicBezTo>
                          <a:pt x="50" y="99"/>
                          <a:pt x="47" y="111"/>
                          <a:pt x="46" y="124"/>
                        </a:cubicBezTo>
                        <a:cubicBezTo>
                          <a:pt x="15" y="124"/>
                          <a:pt x="15" y="124"/>
                          <a:pt x="15" y="124"/>
                        </a:cubicBezTo>
                        <a:cubicBezTo>
                          <a:pt x="17" y="112"/>
                          <a:pt x="21" y="99"/>
                          <a:pt x="27" y="88"/>
                        </a:cubicBezTo>
                        <a:lnTo>
                          <a:pt x="53" y="88"/>
                        </a:lnTo>
                        <a:close/>
                        <a:moveTo>
                          <a:pt x="16" y="173"/>
                        </a:moveTo>
                        <a:cubicBezTo>
                          <a:pt x="46" y="173"/>
                          <a:pt x="46" y="173"/>
                          <a:pt x="46" y="173"/>
                        </a:cubicBezTo>
                        <a:cubicBezTo>
                          <a:pt x="48" y="186"/>
                          <a:pt x="51" y="198"/>
                          <a:pt x="55" y="209"/>
                        </a:cubicBezTo>
                        <a:cubicBezTo>
                          <a:pt x="28" y="209"/>
                          <a:pt x="28" y="209"/>
                          <a:pt x="28" y="209"/>
                        </a:cubicBezTo>
                        <a:cubicBezTo>
                          <a:pt x="22" y="198"/>
                          <a:pt x="18" y="186"/>
                          <a:pt x="16" y="173"/>
                        </a:cubicBezTo>
                        <a:close/>
                        <a:moveTo>
                          <a:pt x="32" y="216"/>
                        </a:moveTo>
                        <a:cubicBezTo>
                          <a:pt x="57" y="215"/>
                          <a:pt x="57" y="215"/>
                          <a:pt x="57" y="215"/>
                        </a:cubicBezTo>
                        <a:cubicBezTo>
                          <a:pt x="62" y="229"/>
                          <a:pt x="68" y="241"/>
                          <a:pt x="76" y="251"/>
                        </a:cubicBezTo>
                        <a:cubicBezTo>
                          <a:pt x="62" y="251"/>
                          <a:pt x="62" y="251"/>
                          <a:pt x="62" y="251"/>
                        </a:cubicBezTo>
                        <a:cubicBezTo>
                          <a:pt x="50" y="241"/>
                          <a:pt x="40" y="229"/>
                          <a:pt x="32" y="216"/>
                        </a:cubicBezTo>
                        <a:close/>
                        <a:moveTo>
                          <a:pt x="80" y="258"/>
                        </a:moveTo>
                        <a:cubicBezTo>
                          <a:pt x="84" y="262"/>
                          <a:pt x="88" y="266"/>
                          <a:pt x="92" y="270"/>
                        </a:cubicBezTo>
                        <a:cubicBezTo>
                          <a:pt x="84" y="267"/>
                          <a:pt x="77" y="262"/>
                          <a:pt x="70" y="258"/>
                        </a:cubicBezTo>
                        <a:lnTo>
                          <a:pt x="80" y="258"/>
                        </a:lnTo>
                        <a:close/>
                        <a:moveTo>
                          <a:pt x="206" y="269"/>
                        </a:moveTo>
                        <a:cubicBezTo>
                          <a:pt x="210" y="265"/>
                          <a:pt x="213" y="261"/>
                          <a:pt x="217" y="256"/>
                        </a:cubicBezTo>
                        <a:cubicBezTo>
                          <a:pt x="227" y="256"/>
                          <a:pt x="227" y="256"/>
                          <a:pt x="227" y="256"/>
                        </a:cubicBezTo>
                        <a:cubicBezTo>
                          <a:pt x="220" y="261"/>
                          <a:pt x="213" y="266"/>
                          <a:pt x="20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2400" kern="0" dirty="0">
                      <a:solidFill>
                        <a:srgbClr val="000000"/>
                      </a:solidFill>
                      <a:latin typeface="Calibri" panose="020F0502020204030204" pitchFamily="34" charset="0"/>
                    </a:endParaRPr>
                  </a:p>
                </p:txBody>
              </p:sp>
            </p:grpSp>
          </p:grpSp>
        </p:grpSp>
        <p:sp>
          <p:nvSpPr>
            <p:cNvPr id="84" name="Freeform 244"/>
            <p:cNvSpPr>
              <a:spLocks noEditPoints="1"/>
            </p:cNvSpPr>
            <p:nvPr/>
          </p:nvSpPr>
          <p:spPr bwMode="auto">
            <a:xfrm>
              <a:off x="896745" y="2541665"/>
              <a:ext cx="635395" cy="428785"/>
            </a:xfrm>
            <a:custGeom>
              <a:avLst/>
              <a:gdLst>
                <a:gd name="T0" fmla="*/ 48 w 322"/>
                <a:gd name="T1" fmla="*/ 172 h 219"/>
                <a:gd name="T2" fmla="*/ 60 w 322"/>
                <a:gd name="T3" fmla="*/ 188 h 219"/>
                <a:gd name="T4" fmla="*/ 63 w 322"/>
                <a:gd name="T5" fmla="*/ 203 h 219"/>
                <a:gd name="T6" fmla="*/ 54 w 322"/>
                <a:gd name="T7" fmla="*/ 207 h 219"/>
                <a:gd name="T8" fmla="*/ 48 w 322"/>
                <a:gd name="T9" fmla="*/ 205 h 219"/>
                <a:gd name="T10" fmla="*/ 27 w 322"/>
                <a:gd name="T11" fmla="*/ 171 h 219"/>
                <a:gd name="T12" fmla="*/ 50 w 322"/>
                <a:gd name="T13" fmla="*/ 144 h 219"/>
                <a:gd name="T14" fmla="*/ 79 w 322"/>
                <a:gd name="T15" fmla="*/ 114 h 219"/>
                <a:gd name="T16" fmla="*/ 12 w 322"/>
                <a:gd name="T17" fmla="*/ 101 h 219"/>
                <a:gd name="T18" fmla="*/ 1 w 322"/>
                <a:gd name="T19" fmla="*/ 91 h 219"/>
                <a:gd name="T20" fmla="*/ 10 w 322"/>
                <a:gd name="T21" fmla="*/ 79 h 219"/>
                <a:gd name="T22" fmla="*/ 99 w 322"/>
                <a:gd name="T23" fmla="*/ 108 h 219"/>
                <a:gd name="T24" fmla="*/ 58 w 322"/>
                <a:gd name="T25" fmla="*/ 164 h 219"/>
                <a:gd name="T26" fmla="*/ 48 w 322"/>
                <a:gd name="T27" fmla="*/ 172 h 219"/>
                <a:gd name="T28" fmla="*/ 301 w 322"/>
                <a:gd name="T29" fmla="*/ 50 h 219"/>
                <a:gd name="T30" fmla="*/ 151 w 322"/>
                <a:gd name="T31" fmla="*/ 201 h 219"/>
                <a:gd name="T32" fmla="*/ 146 w 322"/>
                <a:gd name="T33" fmla="*/ 203 h 219"/>
                <a:gd name="T34" fmla="*/ 101 w 322"/>
                <a:gd name="T35" fmla="*/ 218 h 219"/>
                <a:gd name="T36" fmla="*/ 98 w 322"/>
                <a:gd name="T37" fmla="*/ 219 h 219"/>
                <a:gd name="T38" fmla="*/ 90 w 322"/>
                <a:gd name="T39" fmla="*/ 216 h 219"/>
                <a:gd name="T40" fmla="*/ 88 w 322"/>
                <a:gd name="T41" fmla="*/ 205 h 219"/>
                <a:gd name="T42" fmla="*/ 103 w 322"/>
                <a:gd name="T43" fmla="*/ 159 h 219"/>
                <a:gd name="T44" fmla="*/ 105 w 322"/>
                <a:gd name="T45" fmla="*/ 155 h 219"/>
                <a:gd name="T46" fmla="*/ 256 w 322"/>
                <a:gd name="T47" fmla="*/ 4 h 219"/>
                <a:gd name="T48" fmla="*/ 271 w 322"/>
                <a:gd name="T49" fmla="*/ 4 h 219"/>
                <a:gd name="T50" fmla="*/ 301 w 322"/>
                <a:gd name="T51" fmla="*/ 35 h 219"/>
                <a:gd name="T52" fmla="*/ 305 w 322"/>
                <a:gd name="T53" fmla="*/ 42 h 219"/>
                <a:gd name="T54" fmla="*/ 301 w 322"/>
                <a:gd name="T55" fmla="*/ 50 h 219"/>
                <a:gd name="T56" fmla="*/ 218 w 322"/>
                <a:gd name="T57" fmla="*/ 102 h 219"/>
                <a:gd name="T58" fmla="*/ 203 w 322"/>
                <a:gd name="T59" fmla="*/ 87 h 219"/>
                <a:gd name="T60" fmla="*/ 122 w 322"/>
                <a:gd name="T61" fmla="*/ 169 h 219"/>
                <a:gd name="T62" fmla="*/ 115 w 322"/>
                <a:gd name="T63" fmla="*/ 191 h 219"/>
                <a:gd name="T64" fmla="*/ 137 w 322"/>
                <a:gd name="T65" fmla="*/ 184 h 219"/>
                <a:gd name="T66" fmla="*/ 218 w 322"/>
                <a:gd name="T67" fmla="*/ 102 h 219"/>
                <a:gd name="T68" fmla="*/ 279 w 322"/>
                <a:gd name="T69" fmla="*/ 42 h 219"/>
                <a:gd name="T70" fmla="*/ 264 w 322"/>
                <a:gd name="T71" fmla="*/ 27 h 219"/>
                <a:gd name="T72" fmla="*/ 218 w 322"/>
                <a:gd name="T73" fmla="*/ 72 h 219"/>
                <a:gd name="T74" fmla="*/ 234 w 322"/>
                <a:gd name="T75" fmla="*/ 87 h 219"/>
                <a:gd name="T76" fmla="*/ 279 w 322"/>
                <a:gd name="T77" fmla="*/ 42 h 219"/>
                <a:gd name="T78" fmla="*/ 318 w 322"/>
                <a:gd name="T79" fmla="*/ 82 h 219"/>
                <a:gd name="T80" fmla="*/ 302 w 322"/>
                <a:gd name="T81" fmla="*/ 82 h 219"/>
                <a:gd name="T82" fmla="*/ 260 w 322"/>
                <a:gd name="T83" fmla="*/ 125 h 219"/>
                <a:gd name="T84" fmla="*/ 260 w 322"/>
                <a:gd name="T85" fmla="*/ 140 h 219"/>
                <a:gd name="T86" fmla="*/ 267 w 322"/>
                <a:gd name="T87" fmla="*/ 143 h 219"/>
                <a:gd name="T88" fmla="*/ 275 w 322"/>
                <a:gd name="T89" fmla="*/ 140 h 219"/>
                <a:gd name="T90" fmla="*/ 318 w 322"/>
                <a:gd name="T91" fmla="*/ 98 h 219"/>
                <a:gd name="T92" fmla="*/ 318 w 322"/>
                <a:gd name="T93" fmla="*/ 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219">
                  <a:moveTo>
                    <a:pt x="48" y="172"/>
                  </a:moveTo>
                  <a:cubicBezTo>
                    <a:pt x="48" y="177"/>
                    <a:pt x="56" y="185"/>
                    <a:pt x="60" y="188"/>
                  </a:cubicBezTo>
                  <a:cubicBezTo>
                    <a:pt x="65" y="191"/>
                    <a:pt x="66" y="198"/>
                    <a:pt x="63" y="203"/>
                  </a:cubicBezTo>
                  <a:cubicBezTo>
                    <a:pt x="61" y="206"/>
                    <a:pt x="57" y="207"/>
                    <a:pt x="54" y="207"/>
                  </a:cubicBezTo>
                  <a:cubicBezTo>
                    <a:pt x="52" y="207"/>
                    <a:pt x="50" y="207"/>
                    <a:pt x="48" y="205"/>
                  </a:cubicBezTo>
                  <a:cubicBezTo>
                    <a:pt x="46" y="204"/>
                    <a:pt x="25" y="189"/>
                    <a:pt x="27" y="171"/>
                  </a:cubicBezTo>
                  <a:cubicBezTo>
                    <a:pt x="28" y="160"/>
                    <a:pt x="35" y="151"/>
                    <a:pt x="50" y="144"/>
                  </a:cubicBezTo>
                  <a:cubicBezTo>
                    <a:pt x="70" y="135"/>
                    <a:pt x="81" y="121"/>
                    <a:pt x="79" y="114"/>
                  </a:cubicBezTo>
                  <a:cubicBezTo>
                    <a:pt x="77" y="107"/>
                    <a:pt x="61" y="96"/>
                    <a:pt x="12" y="101"/>
                  </a:cubicBezTo>
                  <a:cubicBezTo>
                    <a:pt x="6" y="101"/>
                    <a:pt x="1" y="97"/>
                    <a:pt x="1" y="91"/>
                  </a:cubicBezTo>
                  <a:cubicBezTo>
                    <a:pt x="0" y="85"/>
                    <a:pt x="5" y="80"/>
                    <a:pt x="10" y="79"/>
                  </a:cubicBezTo>
                  <a:cubicBezTo>
                    <a:pt x="80" y="73"/>
                    <a:pt x="96" y="95"/>
                    <a:pt x="99" y="108"/>
                  </a:cubicBezTo>
                  <a:cubicBezTo>
                    <a:pt x="105" y="128"/>
                    <a:pt x="88" y="150"/>
                    <a:pt x="58" y="164"/>
                  </a:cubicBezTo>
                  <a:cubicBezTo>
                    <a:pt x="52" y="167"/>
                    <a:pt x="48" y="170"/>
                    <a:pt x="48" y="172"/>
                  </a:cubicBezTo>
                  <a:close/>
                  <a:moveTo>
                    <a:pt x="301" y="50"/>
                  </a:moveTo>
                  <a:cubicBezTo>
                    <a:pt x="151" y="201"/>
                    <a:pt x="151" y="201"/>
                    <a:pt x="151" y="201"/>
                  </a:cubicBezTo>
                  <a:cubicBezTo>
                    <a:pt x="149" y="202"/>
                    <a:pt x="148" y="203"/>
                    <a:pt x="146" y="203"/>
                  </a:cubicBezTo>
                  <a:cubicBezTo>
                    <a:pt x="101" y="218"/>
                    <a:pt x="101" y="218"/>
                    <a:pt x="101" y="218"/>
                  </a:cubicBezTo>
                  <a:cubicBezTo>
                    <a:pt x="100" y="219"/>
                    <a:pt x="99" y="219"/>
                    <a:pt x="98" y="219"/>
                  </a:cubicBezTo>
                  <a:cubicBezTo>
                    <a:pt x="95" y="219"/>
                    <a:pt x="92" y="218"/>
                    <a:pt x="90" y="216"/>
                  </a:cubicBezTo>
                  <a:cubicBezTo>
                    <a:pt x="87" y="213"/>
                    <a:pt x="86" y="209"/>
                    <a:pt x="88" y="205"/>
                  </a:cubicBezTo>
                  <a:cubicBezTo>
                    <a:pt x="103" y="159"/>
                    <a:pt x="103" y="159"/>
                    <a:pt x="103" y="159"/>
                  </a:cubicBezTo>
                  <a:cubicBezTo>
                    <a:pt x="103" y="158"/>
                    <a:pt x="104" y="156"/>
                    <a:pt x="105" y="155"/>
                  </a:cubicBezTo>
                  <a:cubicBezTo>
                    <a:pt x="256" y="4"/>
                    <a:pt x="256" y="4"/>
                    <a:pt x="256" y="4"/>
                  </a:cubicBezTo>
                  <a:cubicBezTo>
                    <a:pt x="260" y="0"/>
                    <a:pt x="267" y="0"/>
                    <a:pt x="271" y="4"/>
                  </a:cubicBezTo>
                  <a:cubicBezTo>
                    <a:pt x="301" y="35"/>
                    <a:pt x="301" y="35"/>
                    <a:pt x="301" y="35"/>
                  </a:cubicBezTo>
                  <a:cubicBezTo>
                    <a:pt x="303" y="37"/>
                    <a:pt x="305" y="39"/>
                    <a:pt x="305" y="42"/>
                  </a:cubicBezTo>
                  <a:cubicBezTo>
                    <a:pt x="305" y="45"/>
                    <a:pt x="303" y="48"/>
                    <a:pt x="301" y="50"/>
                  </a:cubicBezTo>
                  <a:close/>
                  <a:moveTo>
                    <a:pt x="218" y="102"/>
                  </a:moveTo>
                  <a:cubicBezTo>
                    <a:pt x="203" y="87"/>
                    <a:pt x="203" y="87"/>
                    <a:pt x="203" y="87"/>
                  </a:cubicBezTo>
                  <a:cubicBezTo>
                    <a:pt x="122" y="169"/>
                    <a:pt x="122" y="169"/>
                    <a:pt x="122" y="169"/>
                  </a:cubicBezTo>
                  <a:cubicBezTo>
                    <a:pt x="115" y="191"/>
                    <a:pt x="115" y="191"/>
                    <a:pt x="115" y="191"/>
                  </a:cubicBezTo>
                  <a:cubicBezTo>
                    <a:pt x="137" y="184"/>
                    <a:pt x="137" y="184"/>
                    <a:pt x="137" y="184"/>
                  </a:cubicBezTo>
                  <a:lnTo>
                    <a:pt x="218" y="102"/>
                  </a:lnTo>
                  <a:close/>
                  <a:moveTo>
                    <a:pt x="279" y="42"/>
                  </a:moveTo>
                  <a:cubicBezTo>
                    <a:pt x="264" y="27"/>
                    <a:pt x="264" y="27"/>
                    <a:pt x="264" y="27"/>
                  </a:cubicBezTo>
                  <a:cubicBezTo>
                    <a:pt x="218" y="72"/>
                    <a:pt x="218" y="72"/>
                    <a:pt x="218" y="72"/>
                  </a:cubicBezTo>
                  <a:cubicBezTo>
                    <a:pt x="234" y="87"/>
                    <a:pt x="234" y="87"/>
                    <a:pt x="234" y="87"/>
                  </a:cubicBezTo>
                  <a:lnTo>
                    <a:pt x="279" y="42"/>
                  </a:lnTo>
                  <a:close/>
                  <a:moveTo>
                    <a:pt x="318" y="82"/>
                  </a:moveTo>
                  <a:cubicBezTo>
                    <a:pt x="313" y="78"/>
                    <a:pt x="307" y="78"/>
                    <a:pt x="302" y="82"/>
                  </a:cubicBezTo>
                  <a:cubicBezTo>
                    <a:pt x="260" y="125"/>
                    <a:pt x="260" y="125"/>
                    <a:pt x="260" y="125"/>
                  </a:cubicBezTo>
                  <a:cubicBezTo>
                    <a:pt x="256" y="129"/>
                    <a:pt x="256" y="136"/>
                    <a:pt x="260" y="140"/>
                  </a:cubicBezTo>
                  <a:cubicBezTo>
                    <a:pt x="262" y="142"/>
                    <a:pt x="265" y="143"/>
                    <a:pt x="267" y="143"/>
                  </a:cubicBezTo>
                  <a:cubicBezTo>
                    <a:pt x="270" y="143"/>
                    <a:pt x="273" y="142"/>
                    <a:pt x="275" y="140"/>
                  </a:cubicBezTo>
                  <a:cubicBezTo>
                    <a:pt x="318" y="98"/>
                    <a:pt x="318" y="98"/>
                    <a:pt x="318" y="98"/>
                  </a:cubicBezTo>
                  <a:cubicBezTo>
                    <a:pt x="322" y="93"/>
                    <a:pt x="322" y="87"/>
                    <a:pt x="318" y="8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panose="020F0502020204030204" pitchFamily="34" charset="0"/>
              </a:endParaRPr>
            </a:p>
          </p:txBody>
        </p:sp>
      </p:grpSp>
      <p:sp>
        <p:nvSpPr>
          <p:cNvPr id="85" name="Title 4"/>
          <p:cNvSpPr txBox="1">
            <a:spLocks/>
          </p:cNvSpPr>
          <p:nvPr/>
        </p:nvSpPr>
        <p:spPr>
          <a:xfrm>
            <a:off x="609600" y="912645"/>
            <a:ext cx="10972800" cy="1009987"/>
          </a:xfrm>
          <a:prstGeom prst="rect">
            <a:avLst/>
          </a:prstGeom>
        </p:spPr>
        <p:txBody>
          <a:bodyPr anchor="b" anchorCtr="0"/>
          <a:lstStyle>
            <a:lvl1pPr algn="l" rtl="0" eaLnBrk="0" fontAlgn="base" hangingPunct="0">
              <a:lnSpc>
                <a:spcPts val="4000"/>
              </a:lnSpc>
              <a:spcBef>
                <a:spcPct val="0"/>
              </a:spcBef>
              <a:spcAft>
                <a:spcPct val="0"/>
              </a:spcAft>
              <a:defRPr sz="3733" b="1" kern="1200" baseline="0">
                <a:solidFill>
                  <a:srgbClr val="9F8C71"/>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39"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a:lstStyle>
          <a:p>
            <a:pPr>
              <a:lnSpc>
                <a:spcPct val="100000"/>
              </a:lnSpc>
            </a:pPr>
            <a:r>
              <a:rPr lang="en-US" sz="2400" b="0" dirty="0">
                <a:solidFill>
                  <a:srgbClr val="4D4D4D"/>
                </a:solidFill>
              </a:rPr>
              <a:t>The JEE </a:t>
            </a:r>
            <a:r>
              <a:rPr lang="en-US" sz="2400" b="0" dirty="0" smtClean="0">
                <a:solidFill>
                  <a:srgbClr val="4D4D4D"/>
                </a:solidFill>
              </a:rPr>
              <a:t>tool is </a:t>
            </a:r>
            <a:r>
              <a:rPr lang="en-US" sz="2400" b="0" dirty="0">
                <a:solidFill>
                  <a:srgbClr val="4D4D4D"/>
                </a:solidFill>
              </a:rPr>
              <a:t>a data gathering instrument created to </a:t>
            </a:r>
            <a:r>
              <a:rPr lang="en-US" sz="2400" b="0" dirty="0" smtClean="0">
                <a:solidFill>
                  <a:srgbClr val="4D4D4D"/>
                </a:solidFill>
              </a:rPr>
              <a:t>measure </a:t>
            </a:r>
            <a:r>
              <a:rPr lang="en-US" sz="2400" b="0" dirty="0">
                <a:solidFill>
                  <a:srgbClr val="4D4D4D"/>
                </a:solidFill>
              </a:rPr>
              <a:t>a country’s capacities for health security across all sectors, at a national level. The tool specifically helps to: </a:t>
            </a:r>
          </a:p>
        </p:txBody>
      </p:sp>
      <p:sp>
        <p:nvSpPr>
          <p:cNvPr id="86" name="Title 1"/>
          <p:cNvSpPr txBox="1">
            <a:spLocks/>
          </p:cNvSpPr>
          <p:nvPr/>
        </p:nvSpPr>
        <p:spPr>
          <a:xfrm>
            <a:off x="723900" y="161926"/>
            <a:ext cx="8571973" cy="81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Joint External Evaluation</a:t>
            </a:r>
            <a:endParaRPr lang="en-US" dirty="0">
              <a:solidFill>
                <a:schemeClr val="bg1"/>
              </a:solidFill>
            </a:endParaRPr>
          </a:p>
        </p:txBody>
      </p:sp>
    </p:spTree>
    <p:extLst>
      <p:ext uri="{BB962C8B-B14F-4D97-AF65-F5344CB8AC3E}">
        <p14:creationId xmlns:p14="http://schemas.microsoft.com/office/powerpoint/2010/main" val="2234470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1" y="3062"/>
            <a:ext cx="12192000" cy="11539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val="0"/>
              </a:ext>
            </a:extLst>
          </a:blip>
          <a:srcRect l="3224" t="11315" r="16847" b="72020"/>
          <a:stretch/>
        </p:blipFill>
        <p:spPr>
          <a:xfrm>
            <a:off x="1" y="3062"/>
            <a:ext cx="12192000" cy="11756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3551" r="40439"/>
          <a:stretch/>
        </p:blipFill>
        <p:spPr>
          <a:xfrm>
            <a:off x="9410173" y="237348"/>
            <a:ext cx="2598947" cy="707085"/>
          </a:xfrm>
          <a:prstGeom prst="rect">
            <a:avLst/>
          </a:prstGeom>
          <a:effectLst>
            <a:outerShdw blurRad="50800" dist="38100" dir="2700000" algn="tl" rotWithShape="0">
              <a:prstClr val="black">
                <a:alpha val="40000"/>
              </a:prstClr>
            </a:outerShdw>
          </a:effectLst>
        </p:spPr>
      </p:pic>
      <p:sp>
        <p:nvSpPr>
          <p:cNvPr id="13" name="Right Triangle 3"/>
          <p:cNvSpPr/>
          <p:nvPr/>
        </p:nvSpPr>
        <p:spPr>
          <a:xfrm>
            <a:off x="-2229" y="6154057"/>
            <a:ext cx="8253106" cy="703943"/>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0 w 8269968"/>
              <a:gd name="connsiteY0" fmla="*/ 1064694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64694 h 1079208"/>
              <a:gd name="connsiteX0" fmla="*/ 0 w 8269968"/>
              <a:gd name="connsiteY0" fmla="*/ 1071996 h 1079208"/>
              <a:gd name="connsiteX1" fmla="*/ 2235 w 8269968"/>
              <a:gd name="connsiteY1" fmla="*/ 0 h 1079208"/>
              <a:gd name="connsiteX2" fmla="*/ 8269968 w 8269968"/>
              <a:gd name="connsiteY2" fmla="*/ 711201 h 1079208"/>
              <a:gd name="connsiteX3" fmla="*/ 6124194 w 8269968"/>
              <a:gd name="connsiteY3" fmla="*/ 1079208 h 1079208"/>
              <a:gd name="connsiteX4" fmla="*/ 0 w 8269968"/>
              <a:gd name="connsiteY4" fmla="*/ 1071996 h 107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968" h="1079208">
                <a:moveTo>
                  <a:pt x="0" y="1071996"/>
                </a:moveTo>
                <a:lnTo>
                  <a:pt x="2235" y="0"/>
                </a:lnTo>
                <a:lnTo>
                  <a:pt x="8269968" y="711201"/>
                </a:lnTo>
                <a:lnTo>
                  <a:pt x="6124194" y="1079208"/>
                </a:lnTo>
                <a:lnTo>
                  <a:pt x="0" y="107199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5"/>
          <p:cNvSpPr/>
          <p:nvPr/>
        </p:nvSpPr>
        <p:spPr>
          <a:xfrm>
            <a:off x="6096000" y="6154057"/>
            <a:ext cx="6096000" cy="703944"/>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Lst>
            <a:ahLst/>
            <a:cxnLst>
              <a:cxn ang="0">
                <a:pos x="connsiteX0" y="connsiteY0"/>
              </a:cxn>
              <a:cxn ang="0">
                <a:pos x="connsiteX1" y="connsiteY1"/>
              </a:cxn>
              <a:cxn ang="0">
                <a:pos x="connsiteX2" y="connsiteY2"/>
              </a:cxn>
              <a:cxn ang="0">
                <a:pos x="connsiteX3" y="connsiteY3"/>
              </a:cxn>
            </a:cxnLst>
            <a:rect l="l" t="t" r="r" b="b"/>
            <a:pathLst>
              <a:path w="4296229" h="1025275">
                <a:moveTo>
                  <a:pt x="0" y="1025275"/>
                </a:moveTo>
                <a:lnTo>
                  <a:pt x="4296229" y="0"/>
                </a:lnTo>
                <a:lnTo>
                  <a:pt x="4296229" y="1010760"/>
                </a:lnTo>
                <a:lnTo>
                  <a:pt x="0" y="1025275"/>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3900" y="161926"/>
            <a:ext cx="8571973" cy="813596"/>
          </a:xfrm>
        </p:spPr>
        <p:txBody>
          <a:bodyPr>
            <a:normAutofit/>
          </a:bodyPr>
          <a:lstStyle/>
          <a:p>
            <a:r>
              <a:rPr lang="en-US" dirty="0" smtClean="0">
                <a:solidFill>
                  <a:schemeClr val="bg1"/>
                </a:solidFill>
              </a:rPr>
              <a:t>NPHI Linkages with the JEE</a:t>
            </a:r>
            <a:endParaRPr lang="en-US" dirty="0">
              <a:solidFill>
                <a:schemeClr val="bg1"/>
              </a:solidFill>
            </a:endParaRPr>
          </a:p>
        </p:txBody>
      </p:sp>
      <p:pic>
        <p:nvPicPr>
          <p:cNvPr id="5" name="Picture 4"/>
          <p:cNvPicPr>
            <a:picLocks noChangeAspect="1"/>
          </p:cNvPicPr>
          <p:nvPr/>
        </p:nvPicPr>
        <p:blipFill>
          <a:blip r:embed="rId5"/>
          <a:stretch>
            <a:fillRect/>
          </a:stretch>
        </p:blipFill>
        <p:spPr>
          <a:xfrm>
            <a:off x="1527754" y="1232125"/>
            <a:ext cx="3684002" cy="2456000"/>
          </a:xfrm>
          <a:prstGeom prst="rect">
            <a:avLst/>
          </a:prstGeom>
        </p:spPr>
      </p:pic>
      <p:pic>
        <p:nvPicPr>
          <p:cNvPr id="9" name="Picture 8"/>
          <p:cNvPicPr>
            <a:picLocks noChangeAspect="1"/>
          </p:cNvPicPr>
          <p:nvPr/>
        </p:nvPicPr>
        <p:blipFill>
          <a:blip r:embed="rId6"/>
          <a:stretch>
            <a:fillRect/>
          </a:stretch>
        </p:blipFill>
        <p:spPr>
          <a:xfrm>
            <a:off x="7036096" y="1217356"/>
            <a:ext cx="3673550" cy="2449033"/>
          </a:xfrm>
          <a:prstGeom prst="rect">
            <a:avLst/>
          </a:prstGeom>
        </p:spPr>
      </p:pic>
      <p:pic>
        <p:nvPicPr>
          <p:cNvPr id="12" name="Picture 11"/>
          <p:cNvPicPr>
            <a:picLocks noChangeAspect="1"/>
          </p:cNvPicPr>
          <p:nvPr/>
        </p:nvPicPr>
        <p:blipFill>
          <a:blip r:embed="rId7"/>
          <a:stretch>
            <a:fillRect/>
          </a:stretch>
        </p:blipFill>
        <p:spPr>
          <a:xfrm>
            <a:off x="1527754" y="3749351"/>
            <a:ext cx="3684002" cy="2456001"/>
          </a:xfrm>
          <a:prstGeom prst="rect">
            <a:avLst/>
          </a:prstGeom>
        </p:spPr>
      </p:pic>
      <p:pic>
        <p:nvPicPr>
          <p:cNvPr id="15" name="Picture 14"/>
          <p:cNvPicPr>
            <a:picLocks noChangeAspect="1"/>
          </p:cNvPicPr>
          <p:nvPr/>
        </p:nvPicPr>
        <p:blipFill>
          <a:blip r:embed="rId8"/>
          <a:stretch>
            <a:fillRect/>
          </a:stretch>
        </p:blipFill>
        <p:spPr>
          <a:xfrm>
            <a:off x="7048975" y="3730782"/>
            <a:ext cx="3673550" cy="2449033"/>
          </a:xfrm>
          <a:prstGeom prst="rect">
            <a:avLst/>
          </a:prstGeom>
        </p:spPr>
      </p:pic>
    </p:spTree>
    <p:extLst>
      <p:ext uri="{BB962C8B-B14F-4D97-AF65-F5344CB8AC3E}">
        <p14:creationId xmlns:p14="http://schemas.microsoft.com/office/powerpoint/2010/main" val="3379725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TotalTime>
  <Words>1285</Words>
  <Application>Microsoft Office PowerPoint</Application>
  <PresentationFormat>Widescreen</PresentationFormat>
  <Paragraphs>117</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Arial</vt:lpstr>
      <vt:lpstr>Calibri</vt:lpstr>
      <vt:lpstr>Calibri Light</vt:lpstr>
      <vt:lpstr>Courier New</vt:lpstr>
      <vt:lpstr>Myriad Pro</vt:lpstr>
      <vt:lpstr>Open Sans</vt:lpstr>
      <vt:lpstr>Wingdings</vt:lpstr>
      <vt:lpstr>Office Theme</vt:lpstr>
      <vt:lpstr>PowerPoint Presentation</vt:lpstr>
      <vt:lpstr>NPHIs and Linkages with the Global Health Security Agenda</vt:lpstr>
      <vt:lpstr>Why Care About Global Health Security?</vt:lpstr>
      <vt:lpstr>Global Health Security Agenda</vt:lpstr>
      <vt:lpstr>PowerPoint Presentation</vt:lpstr>
      <vt:lpstr>Impact of the Global Health Security Agenda</vt:lpstr>
      <vt:lpstr>NPHIs and the Global Health Security Agenda</vt:lpstr>
      <vt:lpstr>PowerPoint Presentation</vt:lpstr>
      <vt:lpstr>NPHI Linkages with the JEE</vt:lpstr>
      <vt:lpstr>NPHI Achievements in Global Health Security</vt:lpstr>
      <vt:lpstr>A Stronger Response to Zika in Colombia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Rooi, Stormm</dc:creator>
  <cp:lastModifiedBy>Carnevale, Carrie (CDC/CGH/DGHP)</cp:lastModifiedBy>
  <cp:revision>67</cp:revision>
  <cp:lastPrinted>2017-09-28T18:40:49Z</cp:lastPrinted>
  <dcterms:created xsi:type="dcterms:W3CDTF">2017-09-27T18:11:25Z</dcterms:created>
  <dcterms:modified xsi:type="dcterms:W3CDTF">2017-10-19T21:14:28Z</dcterms:modified>
</cp:coreProperties>
</file>